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6"/>
  </p:notesMasterIdLst>
  <p:sldIdLst>
    <p:sldId id="256" r:id="rId5"/>
    <p:sldId id="258" r:id="rId6"/>
    <p:sldId id="1706" r:id="rId7"/>
    <p:sldId id="259" r:id="rId8"/>
    <p:sldId id="262" r:id="rId9"/>
    <p:sldId id="263" r:id="rId10"/>
    <p:sldId id="284" r:id="rId11"/>
    <p:sldId id="312" r:id="rId12"/>
    <p:sldId id="304" r:id="rId13"/>
    <p:sldId id="314" r:id="rId14"/>
    <p:sldId id="315" r:id="rId15"/>
    <p:sldId id="319" r:id="rId16"/>
    <p:sldId id="320" r:id="rId17"/>
    <p:sldId id="305" r:id="rId18"/>
    <p:sldId id="2106" r:id="rId19"/>
    <p:sldId id="2102" r:id="rId20"/>
    <p:sldId id="1677" r:id="rId21"/>
    <p:sldId id="2105" r:id="rId22"/>
    <p:sldId id="1680" r:id="rId23"/>
    <p:sldId id="1681" r:id="rId24"/>
    <p:sldId id="1682" r:id="rId25"/>
    <p:sldId id="1668" r:id="rId26"/>
    <p:sldId id="998" r:id="rId27"/>
    <p:sldId id="1667" r:id="rId28"/>
    <p:sldId id="308" r:id="rId29"/>
    <p:sldId id="1673" r:id="rId30"/>
    <p:sldId id="1674" r:id="rId31"/>
    <p:sldId id="1707" r:id="rId32"/>
    <p:sldId id="1684" r:id="rId33"/>
    <p:sldId id="1690" r:id="rId34"/>
    <p:sldId id="289" r:id="rId35"/>
    <p:sldId id="2048" r:id="rId36"/>
    <p:sldId id="1696" r:id="rId37"/>
    <p:sldId id="1697" r:id="rId38"/>
    <p:sldId id="264" r:id="rId39"/>
    <p:sldId id="2104" r:id="rId40"/>
    <p:sldId id="1685" r:id="rId41"/>
    <p:sldId id="2103" r:id="rId42"/>
    <p:sldId id="1742" r:id="rId43"/>
    <p:sldId id="1741" r:id="rId44"/>
    <p:sldId id="1705" r:id="rId4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48E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A8A178-AF36-4775-AA3D-7FEB167E3CEB}" v="8" dt="2023-10-18T15:30:10.5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70" autoAdjust="0"/>
    <p:restoredTop sz="94660" autoAdjust="0"/>
  </p:normalViewPr>
  <p:slideViewPr>
    <p:cSldViewPr snapToGrid="0">
      <p:cViewPr varScale="1">
        <p:scale>
          <a:sx n="75" d="100"/>
          <a:sy n="75" d="100"/>
        </p:scale>
        <p:origin x="482" y="3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io Rossi" userId="5f3cad6b-d350-4291-a038-0a9554b355a4" providerId="ADAL" clId="{A8A8A178-AF36-4775-AA3D-7FEB167E3CEB}"/>
    <pc:docChg chg="custSel delSld modSld">
      <pc:chgData name="Lucio Rossi" userId="5f3cad6b-d350-4291-a038-0a9554b355a4" providerId="ADAL" clId="{A8A8A178-AF36-4775-AA3D-7FEB167E3CEB}" dt="2023-10-18T15:32:20.995" v="164" actId="20577"/>
      <pc:docMkLst>
        <pc:docMk/>
      </pc:docMkLst>
      <pc:sldChg chg="addSp delSp modSp mod">
        <pc:chgData name="Lucio Rossi" userId="5f3cad6b-d350-4291-a038-0a9554b355a4" providerId="ADAL" clId="{A8A8A178-AF36-4775-AA3D-7FEB167E3CEB}" dt="2023-10-18T15:32:20.995" v="164" actId="20577"/>
        <pc:sldMkLst>
          <pc:docMk/>
          <pc:sldMk cId="2416892646" sldId="256"/>
        </pc:sldMkLst>
        <pc:spChg chg="mod">
          <ac:chgData name="Lucio Rossi" userId="5f3cad6b-d350-4291-a038-0a9554b355a4" providerId="ADAL" clId="{A8A8A178-AF36-4775-AA3D-7FEB167E3CEB}" dt="2023-10-18T15:32:20.995" v="164" actId="20577"/>
          <ac:spMkLst>
            <pc:docMk/>
            <pc:sldMk cId="2416892646" sldId="256"/>
            <ac:spMk id="3" creationId="{A0D64716-82ED-36AB-90D0-C047C987A984}"/>
          </ac:spMkLst>
        </pc:spChg>
        <pc:spChg chg="add mod">
          <ac:chgData name="Lucio Rossi" userId="5f3cad6b-d350-4291-a038-0a9554b355a4" providerId="ADAL" clId="{A8A8A178-AF36-4775-AA3D-7FEB167E3CEB}" dt="2023-10-18T15:10:26.949" v="28" actId="14100"/>
          <ac:spMkLst>
            <pc:docMk/>
            <pc:sldMk cId="2416892646" sldId="256"/>
            <ac:spMk id="7" creationId="{71AE0C5E-9165-A28E-BD03-57EB64AC9FBD}"/>
          </ac:spMkLst>
        </pc:spChg>
        <pc:spChg chg="mod">
          <ac:chgData name="Lucio Rossi" userId="5f3cad6b-d350-4291-a038-0a9554b355a4" providerId="ADAL" clId="{A8A8A178-AF36-4775-AA3D-7FEB167E3CEB}" dt="2023-10-18T15:23:15.356" v="146" actId="20577"/>
          <ac:spMkLst>
            <pc:docMk/>
            <pc:sldMk cId="2416892646" sldId="256"/>
            <ac:spMk id="13" creationId="{1D8383CA-802D-C95B-544B-0844275C2930}"/>
          </ac:spMkLst>
        </pc:spChg>
        <pc:picChg chg="add del mod">
          <ac:chgData name="Lucio Rossi" userId="5f3cad6b-d350-4291-a038-0a9554b355a4" providerId="ADAL" clId="{A8A8A178-AF36-4775-AA3D-7FEB167E3CEB}" dt="2023-10-18T15:09:35.997" v="18" actId="478"/>
          <ac:picMkLst>
            <pc:docMk/>
            <pc:sldMk cId="2416892646" sldId="256"/>
            <ac:picMk id="2" creationId="{C5D2D4FD-464E-85CA-0D21-E86FE6B22857}"/>
          </ac:picMkLst>
        </pc:picChg>
        <pc:picChg chg="add mod">
          <ac:chgData name="Lucio Rossi" userId="5f3cad6b-d350-4291-a038-0a9554b355a4" providerId="ADAL" clId="{A8A8A178-AF36-4775-AA3D-7FEB167E3CEB}" dt="2023-10-18T15:10:32.781" v="30" actId="14100"/>
          <ac:picMkLst>
            <pc:docMk/>
            <pc:sldMk cId="2416892646" sldId="256"/>
            <ac:picMk id="6" creationId="{0505B3DA-4681-6D82-70C2-F90884D95C07}"/>
          </ac:picMkLst>
        </pc:picChg>
        <pc:picChg chg="add mod">
          <ac:chgData name="Lucio Rossi" userId="5f3cad6b-d350-4291-a038-0a9554b355a4" providerId="ADAL" clId="{A8A8A178-AF36-4775-AA3D-7FEB167E3CEB}" dt="2023-10-18T15:10:17.283" v="26" actId="1076"/>
          <ac:picMkLst>
            <pc:docMk/>
            <pc:sldMk cId="2416892646" sldId="256"/>
            <ac:picMk id="8" creationId="{145AF0C8-8DBF-C53D-768E-AA30B641F322}"/>
          </ac:picMkLst>
        </pc:picChg>
        <pc:picChg chg="del">
          <ac:chgData name="Lucio Rossi" userId="5f3cad6b-d350-4291-a038-0a9554b355a4" providerId="ADAL" clId="{A8A8A178-AF36-4775-AA3D-7FEB167E3CEB}" dt="2023-10-18T14:58:48.469" v="0" actId="478"/>
          <ac:picMkLst>
            <pc:docMk/>
            <pc:sldMk cId="2416892646" sldId="256"/>
            <ac:picMk id="14" creationId="{2AAC250A-C573-9B86-8763-0C361279567D}"/>
          </ac:picMkLst>
        </pc:picChg>
        <pc:picChg chg="mod">
          <ac:chgData name="Lucio Rossi" userId="5f3cad6b-d350-4291-a038-0a9554b355a4" providerId="ADAL" clId="{A8A8A178-AF36-4775-AA3D-7FEB167E3CEB}" dt="2023-10-18T15:01:54.593" v="1" actId="1076"/>
          <ac:picMkLst>
            <pc:docMk/>
            <pc:sldMk cId="2416892646" sldId="256"/>
            <ac:picMk id="18" creationId="{100FA938-5640-70D4-3573-B74C2F3D5B23}"/>
          </ac:picMkLst>
        </pc:picChg>
        <pc:picChg chg="mod">
          <ac:chgData name="Lucio Rossi" userId="5f3cad6b-d350-4291-a038-0a9554b355a4" providerId="ADAL" clId="{A8A8A178-AF36-4775-AA3D-7FEB167E3CEB}" dt="2023-10-18T15:32:10.643" v="162" actId="1076"/>
          <ac:picMkLst>
            <pc:docMk/>
            <pc:sldMk cId="2416892646" sldId="256"/>
            <ac:picMk id="21" creationId="{46C3A17F-7F34-77EE-2D33-2AE702618D5F}"/>
          </ac:picMkLst>
        </pc:picChg>
        <pc:picChg chg="mod">
          <ac:chgData name="Lucio Rossi" userId="5f3cad6b-d350-4291-a038-0a9554b355a4" providerId="ADAL" clId="{A8A8A178-AF36-4775-AA3D-7FEB167E3CEB}" dt="2023-10-18T15:32:03.765" v="160" actId="1076"/>
          <ac:picMkLst>
            <pc:docMk/>
            <pc:sldMk cId="2416892646" sldId="256"/>
            <ac:picMk id="23" creationId="{142BED9F-DF20-8877-404B-21D3DD94CB72}"/>
          </ac:picMkLst>
        </pc:picChg>
      </pc:sldChg>
      <pc:sldChg chg="del">
        <pc:chgData name="Lucio Rossi" userId="5f3cad6b-d350-4291-a038-0a9554b355a4" providerId="ADAL" clId="{A8A8A178-AF36-4775-AA3D-7FEB167E3CEB}" dt="2023-10-18T15:27:57.106" v="147" actId="47"/>
        <pc:sldMkLst>
          <pc:docMk/>
          <pc:sldMk cId="2725045387" sldId="1676"/>
        </pc:sldMkLst>
      </pc:sldChg>
      <pc:sldChg chg="modSp mod">
        <pc:chgData name="Lucio Rossi" userId="5f3cad6b-d350-4291-a038-0a9554b355a4" providerId="ADAL" clId="{A8A8A178-AF36-4775-AA3D-7FEB167E3CEB}" dt="2023-10-18T15:31:15.011" v="159" actId="20577"/>
        <pc:sldMkLst>
          <pc:docMk/>
          <pc:sldMk cId="1743865154" sldId="1705"/>
        </pc:sldMkLst>
        <pc:spChg chg="mod">
          <ac:chgData name="Lucio Rossi" userId="5f3cad6b-d350-4291-a038-0a9554b355a4" providerId="ADAL" clId="{A8A8A178-AF36-4775-AA3D-7FEB167E3CEB}" dt="2023-10-18T15:31:15.011" v="159" actId="20577"/>
          <ac:spMkLst>
            <pc:docMk/>
            <pc:sldMk cId="1743865154" sldId="1705"/>
            <ac:spMk id="3" creationId="{08A96B31-E313-22A8-2EE2-2CEFBB056EFC}"/>
          </ac:spMkLst>
        </pc:spChg>
      </pc:sldChg>
      <pc:sldChg chg="modSp mod">
        <pc:chgData name="Lucio Rossi" userId="5f3cad6b-d350-4291-a038-0a9554b355a4" providerId="ADAL" clId="{A8A8A178-AF36-4775-AA3D-7FEB167E3CEB}" dt="2023-10-18T15:30:35.291" v="157" actId="20577"/>
        <pc:sldMkLst>
          <pc:docMk/>
          <pc:sldMk cId="505510475" sldId="1707"/>
        </pc:sldMkLst>
        <pc:spChg chg="mod">
          <ac:chgData name="Lucio Rossi" userId="5f3cad6b-d350-4291-a038-0a9554b355a4" providerId="ADAL" clId="{A8A8A178-AF36-4775-AA3D-7FEB167E3CEB}" dt="2023-10-18T15:30:25.691" v="156" actId="207"/>
          <ac:spMkLst>
            <pc:docMk/>
            <pc:sldMk cId="505510475" sldId="1707"/>
            <ac:spMk id="14" creationId="{D56BE12A-2925-DFA0-E075-6FF26A4F3C33}"/>
          </ac:spMkLst>
        </pc:spChg>
        <pc:spChg chg="mod">
          <ac:chgData name="Lucio Rossi" userId="5f3cad6b-d350-4291-a038-0a9554b355a4" providerId="ADAL" clId="{A8A8A178-AF36-4775-AA3D-7FEB167E3CEB}" dt="2023-10-18T15:30:35.291" v="157" actId="20577"/>
          <ac:spMkLst>
            <pc:docMk/>
            <pc:sldMk cId="505510475" sldId="1707"/>
            <ac:spMk id="15" creationId="{73DC440B-FE9E-B523-A77B-6D377A0F3E8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A19FA-41AE-4F2A-8228-3399FEB02D4B}" type="datetimeFigureOut">
              <a:rPr lang="it-IT" smtClean="0"/>
              <a:t>18/10/2023</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F2187-BD6B-4CD4-8DF4-F350925E52CA}" type="slidenum">
              <a:rPr lang="it-IT" smtClean="0"/>
              <a:t>‹#›</a:t>
            </a:fld>
            <a:endParaRPr lang="it-IT"/>
          </a:p>
        </p:txBody>
      </p:sp>
    </p:spTree>
    <p:extLst>
      <p:ext uri="{BB962C8B-B14F-4D97-AF65-F5344CB8AC3E}">
        <p14:creationId xmlns:p14="http://schemas.microsoft.com/office/powerpoint/2010/main" val="3084720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1</a:t>
            </a:fld>
            <a:endParaRPr lang="it-IT"/>
          </a:p>
        </p:txBody>
      </p:sp>
    </p:spTree>
    <p:extLst>
      <p:ext uri="{BB962C8B-B14F-4D97-AF65-F5344CB8AC3E}">
        <p14:creationId xmlns:p14="http://schemas.microsoft.com/office/powerpoint/2010/main" val="2590846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10</a:t>
            </a:fld>
            <a:endParaRPr lang="it-IT"/>
          </a:p>
        </p:txBody>
      </p:sp>
    </p:spTree>
    <p:extLst>
      <p:ext uri="{BB962C8B-B14F-4D97-AF65-F5344CB8AC3E}">
        <p14:creationId xmlns:p14="http://schemas.microsoft.com/office/powerpoint/2010/main" val="1432581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11</a:t>
            </a:fld>
            <a:endParaRPr lang="it-IT"/>
          </a:p>
        </p:txBody>
      </p:sp>
    </p:spTree>
    <p:extLst>
      <p:ext uri="{BB962C8B-B14F-4D97-AF65-F5344CB8AC3E}">
        <p14:creationId xmlns:p14="http://schemas.microsoft.com/office/powerpoint/2010/main" val="3978405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12</a:t>
            </a:fld>
            <a:endParaRPr lang="it-IT"/>
          </a:p>
        </p:txBody>
      </p:sp>
    </p:spTree>
    <p:extLst>
      <p:ext uri="{BB962C8B-B14F-4D97-AF65-F5344CB8AC3E}">
        <p14:creationId xmlns:p14="http://schemas.microsoft.com/office/powerpoint/2010/main" val="2906879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13</a:t>
            </a:fld>
            <a:endParaRPr lang="it-IT"/>
          </a:p>
        </p:txBody>
      </p:sp>
    </p:spTree>
    <p:extLst>
      <p:ext uri="{BB962C8B-B14F-4D97-AF65-F5344CB8AC3E}">
        <p14:creationId xmlns:p14="http://schemas.microsoft.com/office/powerpoint/2010/main" val="3783195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14</a:t>
            </a:fld>
            <a:endParaRPr lang="it-IT"/>
          </a:p>
        </p:txBody>
      </p:sp>
    </p:spTree>
    <p:extLst>
      <p:ext uri="{BB962C8B-B14F-4D97-AF65-F5344CB8AC3E}">
        <p14:creationId xmlns:p14="http://schemas.microsoft.com/office/powerpoint/2010/main" val="4265319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1F2187-BD6B-4CD4-8DF4-F350925E52C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84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17</a:t>
            </a:fld>
            <a:endParaRPr lang="it-IT"/>
          </a:p>
        </p:txBody>
      </p:sp>
    </p:spTree>
    <p:extLst>
      <p:ext uri="{BB962C8B-B14F-4D97-AF65-F5344CB8AC3E}">
        <p14:creationId xmlns:p14="http://schemas.microsoft.com/office/powerpoint/2010/main" val="1892587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19</a:t>
            </a:fld>
            <a:endParaRPr lang="it-IT"/>
          </a:p>
        </p:txBody>
      </p:sp>
    </p:spTree>
    <p:extLst>
      <p:ext uri="{BB962C8B-B14F-4D97-AF65-F5344CB8AC3E}">
        <p14:creationId xmlns:p14="http://schemas.microsoft.com/office/powerpoint/2010/main" val="971769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20</a:t>
            </a:fld>
            <a:endParaRPr lang="it-IT"/>
          </a:p>
        </p:txBody>
      </p:sp>
    </p:spTree>
    <p:extLst>
      <p:ext uri="{BB962C8B-B14F-4D97-AF65-F5344CB8AC3E}">
        <p14:creationId xmlns:p14="http://schemas.microsoft.com/office/powerpoint/2010/main" val="2641480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21</a:t>
            </a:fld>
            <a:endParaRPr lang="it-IT"/>
          </a:p>
        </p:txBody>
      </p:sp>
    </p:spTree>
    <p:extLst>
      <p:ext uri="{BB962C8B-B14F-4D97-AF65-F5344CB8AC3E}">
        <p14:creationId xmlns:p14="http://schemas.microsoft.com/office/powerpoint/2010/main" val="2498368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a:t>
            </a:fld>
            <a:endParaRPr lang="it-IT"/>
          </a:p>
        </p:txBody>
      </p:sp>
    </p:spTree>
    <p:extLst>
      <p:ext uri="{BB962C8B-B14F-4D97-AF65-F5344CB8AC3E}">
        <p14:creationId xmlns:p14="http://schemas.microsoft.com/office/powerpoint/2010/main" val="1974389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22</a:t>
            </a:fld>
            <a:endParaRPr lang="it-IT"/>
          </a:p>
        </p:txBody>
      </p:sp>
    </p:spTree>
    <p:extLst>
      <p:ext uri="{BB962C8B-B14F-4D97-AF65-F5344CB8AC3E}">
        <p14:creationId xmlns:p14="http://schemas.microsoft.com/office/powerpoint/2010/main" val="3986773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23</a:t>
            </a:fld>
            <a:endParaRPr lang="it-IT"/>
          </a:p>
        </p:txBody>
      </p:sp>
    </p:spTree>
    <p:extLst>
      <p:ext uri="{BB962C8B-B14F-4D97-AF65-F5344CB8AC3E}">
        <p14:creationId xmlns:p14="http://schemas.microsoft.com/office/powerpoint/2010/main" val="3739860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24</a:t>
            </a:fld>
            <a:endParaRPr lang="it-IT"/>
          </a:p>
        </p:txBody>
      </p:sp>
    </p:spTree>
    <p:extLst>
      <p:ext uri="{BB962C8B-B14F-4D97-AF65-F5344CB8AC3E}">
        <p14:creationId xmlns:p14="http://schemas.microsoft.com/office/powerpoint/2010/main" val="2927467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25</a:t>
            </a:fld>
            <a:endParaRPr lang="it-IT"/>
          </a:p>
        </p:txBody>
      </p:sp>
    </p:spTree>
    <p:extLst>
      <p:ext uri="{BB962C8B-B14F-4D97-AF65-F5344CB8AC3E}">
        <p14:creationId xmlns:p14="http://schemas.microsoft.com/office/powerpoint/2010/main" val="4204572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26</a:t>
            </a:fld>
            <a:endParaRPr lang="it-IT"/>
          </a:p>
        </p:txBody>
      </p:sp>
    </p:spTree>
    <p:extLst>
      <p:ext uri="{BB962C8B-B14F-4D97-AF65-F5344CB8AC3E}">
        <p14:creationId xmlns:p14="http://schemas.microsoft.com/office/powerpoint/2010/main" val="2340054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27</a:t>
            </a:fld>
            <a:endParaRPr lang="it-IT"/>
          </a:p>
        </p:txBody>
      </p:sp>
    </p:spTree>
    <p:extLst>
      <p:ext uri="{BB962C8B-B14F-4D97-AF65-F5344CB8AC3E}">
        <p14:creationId xmlns:p14="http://schemas.microsoft.com/office/powerpoint/2010/main" val="2684907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28</a:t>
            </a:fld>
            <a:endParaRPr lang="it-IT"/>
          </a:p>
        </p:txBody>
      </p:sp>
    </p:spTree>
    <p:extLst>
      <p:ext uri="{BB962C8B-B14F-4D97-AF65-F5344CB8AC3E}">
        <p14:creationId xmlns:p14="http://schemas.microsoft.com/office/powerpoint/2010/main" val="419528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29</a:t>
            </a:fld>
            <a:endParaRPr lang="it-IT"/>
          </a:p>
        </p:txBody>
      </p:sp>
    </p:spTree>
    <p:extLst>
      <p:ext uri="{BB962C8B-B14F-4D97-AF65-F5344CB8AC3E}">
        <p14:creationId xmlns:p14="http://schemas.microsoft.com/office/powerpoint/2010/main" val="1493246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30</a:t>
            </a:fld>
            <a:endParaRPr lang="it-IT"/>
          </a:p>
        </p:txBody>
      </p:sp>
    </p:spTree>
    <p:extLst>
      <p:ext uri="{BB962C8B-B14F-4D97-AF65-F5344CB8AC3E}">
        <p14:creationId xmlns:p14="http://schemas.microsoft.com/office/powerpoint/2010/main" val="2670722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1F2187-BD6B-4CD4-8DF4-F350925E52C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772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3</a:t>
            </a:fld>
            <a:endParaRPr lang="it-IT"/>
          </a:p>
        </p:txBody>
      </p:sp>
    </p:spTree>
    <p:extLst>
      <p:ext uri="{BB962C8B-B14F-4D97-AF65-F5344CB8AC3E}">
        <p14:creationId xmlns:p14="http://schemas.microsoft.com/office/powerpoint/2010/main" val="1335150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33</a:t>
            </a:fld>
            <a:endParaRPr lang="it-IT"/>
          </a:p>
        </p:txBody>
      </p:sp>
    </p:spTree>
    <p:extLst>
      <p:ext uri="{BB962C8B-B14F-4D97-AF65-F5344CB8AC3E}">
        <p14:creationId xmlns:p14="http://schemas.microsoft.com/office/powerpoint/2010/main" val="2867978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34</a:t>
            </a:fld>
            <a:endParaRPr lang="it-IT"/>
          </a:p>
        </p:txBody>
      </p:sp>
    </p:spTree>
    <p:extLst>
      <p:ext uri="{BB962C8B-B14F-4D97-AF65-F5344CB8AC3E}">
        <p14:creationId xmlns:p14="http://schemas.microsoft.com/office/powerpoint/2010/main" val="173305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37</a:t>
            </a:fld>
            <a:endParaRPr lang="it-IT"/>
          </a:p>
        </p:txBody>
      </p:sp>
    </p:spTree>
    <p:extLst>
      <p:ext uri="{BB962C8B-B14F-4D97-AF65-F5344CB8AC3E}">
        <p14:creationId xmlns:p14="http://schemas.microsoft.com/office/powerpoint/2010/main" val="2136752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4</a:t>
            </a:fld>
            <a:endParaRPr lang="it-IT"/>
          </a:p>
        </p:txBody>
      </p:sp>
    </p:spTree>
    <p:extLst>
      <p:ext uri="{BB962C8B-B14F-4D97-AF65-F5344CB8AC3E}">
        <p14:creationId xmlns:p14="http://schemas.microsoft.com/office/powerpoint/2010/main" val="2627725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5</a:t>
            </a:fld>
            <a:endParaRPr lang="it-IT"/>
          </a:p>
        </p:txBody>
      </p:sp>
    </p:spTree>
    <p:extLst>
      <p:ext uri="{BB962C8B-B14F-4D97-AF65-F5344CB8AC3E}">
        <p14:creationId xmlns:p14="http://schemas.microsoft.com/office/powerpoint/2010/main" val="551869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6</a:t>
            </a:fld>
            <a:endParaRPr lang="it-IT"/>
          </a:p>
        </p:txBody>
      </p:sp>
    </p:spTree>
    <p:extLst>
      <p:ext uri="{BB962C8B-B14F-4D97-AF65-F5344CB8AC3E}">
        <p14:creationId xmlns:p14="http://schemas.microsoft.com/office/powerpoint/2010/main" val="2810563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7</a:t>
            </a:fld>
            <a:endParaRPr lang="it-IT"/>
          </a:p>
        </p:txBody>
      </p:sp>
    </p:spTree>
    <p:extLst>
      <p:ext uri="{BB962C8B-B14F-4D97-AF65-F5344CB8AC3E}">
        <p14:creationId xmlns:p14="http://schemas.microsoft.com/office/powerpoint/2010/main" val="2017598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8</a:t>
            </a:fld>
            <a:endParaRPr lang="it-IT"/>
          </a:p>
        </p:txBody>
      </p:sp>
    </p:spTree>
    <p:extLst>
      <p:ext uri="{BB962C8B-B14F-4D97-AF65-F5344CB8AC3E}">
        <p14:creationId xmlns:p14="http://schemas.microsoft.com/office/powerpoint/2010/main" val="3265795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9</a:t>
            </a:fld>
            <a:endParaRPr lang="it-IT"/>
          </a:p>
        </p:txBody>
      </p:sp>
    </p:spTree>
    <p:extLst>
      <p:ext uri="{BB962C8B-B14F-4D97-AF65-F5344CB8AC3E}">
        <p14:creationId xmlns:p14="http://schemas.microsoft.com/office/powerpoint/2010/main" val="2192997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en-GB"/>
              <a:t>Click to edit Master title style</a:t>
            </a:r>
            <a:endParaRPr lang="it-IT" dirty="0"/>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it-IT" dirty="0"/>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en-US"/>
              <a:t>19 October 2023</a:t>
            </a:r>
            <a:endParaRPr lang="it-IT" dirty="0"/>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r>
              <a:rPr lang="en-US"/>
              <a:t>IRIS - L. Rossi @ GSI IFAST Workshop </a:t>
            </a:r>
            <a:endParaRPr lang="it-IT" dirty="0"/>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it-IT"/>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dirty="0"/>
              <a:t>Click to </a:t>
            </a:r>
            <a:r>
              <a:rPr lang="it-IT" dirty="0" err="1"/>
              <a:t>edit</a:t>
            </a:r>
            <a:r>
              <a:rPr lang="it-IT" dirty="0"/>
              <a:t> date</a:t>
            </a:r>
          </a:p>
        </p:txBody>
      </p:sp>
    </p:spTree>
    <p:extLst>
      <p:ext uri="{BB962C8B-B14F-4D97-AF65-F5344CB8AC3E}">
        <p14:creationId xmlns:p14="http://schemas.microsoft.com/office/powerpoint/2010/main" val="66852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5259"/>
            <a:ext cx="2743200" cy="365125"/>
          </a:xfrm>
          <a:prstGeom prst="rect">
            <a:avLst/>
          </a:prstGeom>
        </p:spPr>
        <p:txBody>
          <a:bodyPr/>
          <a:lstStyle/>
          <a:p>
            <a:pPr>
              <a:defRPr/>
            </a:pPr>
            <a:r>
              <a:rPr lang="en-US">
                <a:solidFill>
                  <a:prstClr val="black">
                    <a:tint val="75000"/>
                  </a:prstClr>
                </a:solidFill>
              </a:rPr>
              <a:t>19 October 2023</a:t>
            </a:r>
            <a:endParaRPr lang="it-IT">
              <a:solidFill>
                <a:prstClr val="black">
                  <a:tint val="75000"/>
                </a:prstClr>
              </a:solidFill>
            </a:endParaRPr>
          </a:p>
        </p:txBody>
      </p:sp>
      <p:sp>
        <p:nvSpPr>
          <p:cNvPr id="3" name="Footer Placeholder 2"/>
          <p:cNvSpPr>
            <a:spLocks noGrp="1"/>
          </p:cNvSpPr>
          <p:nvPr>
            <p:ph type="ftr" sz="quarter" idx="11"/>
          </p:nvPr>
        </p:nvSpPr>
        <p:spPr>
          <a:xfrm>
            <a:off x="8873067" y="6280153"/>
            <a:ext cx="3206044" cy="365125"/>
          </a:xfrm>
          <a:prstGeom prst="rect">
            <a:avLst/>
          </a:prstGeom>
        </p:spPr>
        <p:txBody>
          <a:bodyPr/>
          <a:lstStyle>
            <a:lvl1pPr algn="r">
              <a:defRPr/>
            </a:lvl1pPr>
          </a:lstStyle>
          <a:p>
            <a:r>
              <a:rPr lang="en-US" sz="1200">
                <a:solidFill>
                  <a:prstClr val="black">
                    <a:tint val="75000"/>
                  </a:prstClr>
                </a:solidFill>
              </a:rPr>
              <a:t>IRIS - L. Rossi @ GSI IFAST Workshop </a:t>
            </a:r>
            <a:endParaRPr lang="it-IT" sz="1200" dirty="0">
              <a:solidFill>
                <a:prstClr val="black">
                  <a:tint val="75000"/>
                </a:prstClr>
              </a:solidFill>
            </a:endParaRPr>
          </a:p>
        </p:txBody>
      </p:sp>
      <p:sp>
        <p:nvSpPr>
          <p:cNvPr id="4" name="Slide Number Placeholder 3"/>
          <p:cNvSpPr>
            <a:spLocks noGrp="1"/>
          </p:cNvSpPr>
          <p:nvPr>
            <p:ph type="sldNum" sz="quarter" idx="12"/>
          </p:nvPr>
        </p:nvSpPr>
        <p:spPr>
          <a:xfrm>
            <a:off x="9448800" y="5259"/>
            <a:ext cx="2743200" cy="365125"/>
          </a:xfrm>
          <a:prstGeom prst="rect">
            <a:avLst/>
          </a:prstGeom>
        </p:spPr>
        <p:txBody>
          <a:bodyPr/>
          <a:lstStyle/>
          <a:p>
            <a:pPr>
              <a:defRPr/>
            </a:pPr>
            <a:fld id="{33A960DB-5F25-455D-936D-B9E9F6E5114A}" type="slidenum">
              <a:rPr lang="it-IT" smtClean="0">
                <a:solidFill>
                  <a:prstClr val="black">
                    <a:tint val="75000"/>
                  </a:prstClr>
                </a:solidFill>
              </a:rPr>
              <a:pPr>
                <a:defRPr/>
              </a:pPr>
              <a:t>‹#›</a:t>
            </a:fld>
            <a:endParaRPr lang="it-IT">
              <a:solidFill>
                <a:prstClr val="black">
                  <a:tint val="75000"/>
                </a:prstClr>
              </a:solidFill>
            </a:endParaRPr>
          </a:p>
        </p:txBody>
      </p:sp>
      <p:sp>
        <p:nvSpPr>
          <p:cNvPr id="6" name="Titolo 1"/>
          <p:cNvSpPr>
            <a:spLocks noGrp="1"/>
          </p:cNvSpPr>
          <p:nvPr>
            <p:ph type="title" hasCustomPrompt="1"/>
          </p:nvPr>
        </p:nvSpPr>
        <p:spPr>
          <a:xfrm>
            <a:off x="0" y="42336"/>
            <a:ext cx="12192000" cy="657225"/>
          </a:xfrm>
          <a:prstGeom prst="rect">
            <a:avLst/>
          </a:prstGeom>
        </p:spPr>
        <p:txBody>
          <a:bodyPr/>
          <a:lstStyle>
            <a:lvl1pPr algn="ctr">
              <a:defRPr sz="3600" b="1">
                <a:solidFill>
                  <a:schemeClr val="accent5">
                    <a:lumMod val="40000"/>
                    <a:lumOff val="60000"/>
                  </a:schemeClr>
                </a:solidFill>
                <a:latin typeface="Times New Roman" panose="02020603050405020304" pitchFamily="18" charset="0"/>
                <a:cs typeface="Times New Roman" panose="02020603050405020304" pitchFamily="18" charset="0"/>
              </a:defRPr>
            </a:lvl1pPr>
          </a:lstStyle>
          <a:p>
            <a:r>
              <a:rPr lang="it-IT" dirty="0"/>
              <a:t>Titolo</a:t>
            </a:r>
          </a:p>
        </p:txBody>
      </p:sp>
    </p:spTree>
    <p:extLst>
      <p:ext uri="{BB962C8B-B14F-4D97-AF65-F5344CB8AC3E}">
        <p14:creationId xmlns:p14="http://schemas.microsoft.com/office/powerpoint/2010/main" val="4073262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en-GB"/>
              <a:t>Click to edit Master title style</a:t>
            </a:r>
            <a:endParaRPr lang="it-IT" dirty="0"/>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004165"/>
            <a:ext cx="10515600" cy="41727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dirty="0"/>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r>
              <a:rPr lang="en-US"/>
              <a:t>19 October 2023</a:t>
            </a:r>
            <a:endParaRPr lang="it-IT" dirty="0"/>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a:xfrm>
            <a:off x="7246307" y="6430138"/>
            <a:ext cx="4736585" cy="365125"/>
          </a:xfrm>
        </p:spPr>
        <p:txBody>
          <a:bodyPr/>
          <a:lstStyle/>
          <a:p>
            <a:r>
              <a:rPr lang="en-US"/>
              <a:t>IRIS - L. Rossi @ GSI IFAST Workshop </a:t>
            </a:r>
            <a:endParaRPr lang="it-IT" dirty="0"/>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a:t>
            </a:fld>
            <a:endParaRPr lang="it-IT" dirty="0"/>
          </a:p>
        </p:txBody>
      </p:sp>
    </p:spTree>
    <p:extLst>
      <p:ext uri="{BB962C8B-B14F-4D97-AF65-F5344CB8AC3E}">
        <p14:creationId xmlns:p14="http://schemas.microsoft.com/office/powerpoint/2010/main" val="1993085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88D0A-04CF-234F-B9CC-BD2466BBA7B7}"/>
              </a:ext>
            </a:extLst>
          </p:cNvPr>
          <p:cNvSpPr>
            <a:spLocks noGrp="1"/>
          </p:cNvSpPr>
          <p:nvPr>
            <p:ph type="title"/>
          </p:nvPr>
        </p:nvSpPr>
        <p:spPr>
          <a:xfrm>
            <a:off x="3225114" y="321277"/>
            <a:ext cx="8128686" cy="1050324"/>
          </a:xfrm>
        </p:spPr>
        <p:txBody>
          <a:bodyPr/>
          <a:lstStyle>
            <a:lvl1pPr algn="ctr">
              <a:defRPr b="0" i="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7506843-C516-9E4B-BC99-8805CBFB8312}"/>
              </a:ext>
            </a:extLst>
          </p:cNvPr>
          <p:cNvSpPr>
            <a:spLocks noGrp="1"/>
          </p:cNvSpPr>
          <p:nvPr>
            <p:ph idx="1"/>
          </p:nvPr>
        </p:nvSpPr>
        <p:spPr>
          <a:xfrm>
            <a:off x="838200" y="1825625"/>
            <a:ext cx="10515600" cy="4351338"/>
          </a:xfrm>
          <a:prstGeom prst="rect">
            <a:avLst/>
          </a:prstGeom>
        </p:spPr>
        <p:txBody>
          <a:bodyPr/>
          <a:lstStyle>
            <a:lvl1pPr>
              <a:defRPr b="0" i="0">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99CA23-8B12-FD48-8AC7-715A21AEF955}"/>
              </a:ext>
            </a:extLst>
          </p:cNvPr>
          <p:cNvSpPr>
            <a:spLocks noGrp="1"/>
          </p:cNvSpPr>
          <p:nvPr>
            <p:ph type="dt" sz="half" idx="10"/>
          </p:nvPr>
        </p:nvSpPr>
        <p:spPr/>
        <p:txBody>
          <a:bodyPr/>
          <a:lstStyle/>
          <a:p>
            <a:r>
              <a:rPr lang="en-US"/>
              <a:t>19 October 2023</a:t>
            </a:r>
          </a:p>
        </p:txBody>
      </p:sp>
      <p:sp>
        <p:nvSpPr>
          <p:cNvPr id="5" name="Footer Placeholder 4">
            <a:extLst>
              <a:ext uri="{FF2B5EF4-FFF2-40B4-BE49-F238E27FC236}">
                <a16:creationId xmlns:a16="http://schemas.microsoft.com/office/drawing/2014/main" id="{13062361-1726-A04B-9595-41367915B26A}"/>
              </a:ext>
            </a:extLst>
          </p:cNvPr>
          <p:cNvSpPr>
            <a:spLocks noGrp="1"/>
          </p:cNvSpPr>
          <p:nvPr>
            <p:ph type="ftr" sz="quarter" idx="11"/>
          </p:nvPr>
        </p:nvSpPr>
        <p:spPr/>
        <p:txBody>
          <a:bodyPr/>
          <a:lstStyle/>
          <a:p>
            <a:r>
              <a:rPr lang="en-US"/>
              <a:t>IRIS - L. Rossi @ GSI IFAST Workshop </a:t>
            </a:r>
          </a:p>
        </p:txBody>
      </p:sp>
      <p:sp>
        <p:nvSpPr>
          <p:cNvPr id="6" name="Slide Number Placeholder 5">
            <a:extLst>
              <a:ext uri="{FF2B5EF4-FFF2-40B4-BE49-F238E27FC236}">
                <a16:creationId xmlns:a16="http://schemas.microsoft.com/office/drawing/2014/main" id="{0DA9DF38-3E22-0C44-9DA6-0A50D8AB396E}"/>
              </a:ext>
            </a:extLst>
          </p:cNvPr>
          <p:cNvSpPr>
            <a:spLocks noGrp="1"/>
          </p:cNvSpPr>
          <p:nvPr>
            <p:ph type="sldNum" sz="quarter" idx="12"/>
          </p:nvPr>
        </p:nvSpPr>
        <p:spPr/>
        <p:txBody>
          <a:bodyPr/>
          <a:lstStyle/>
          <a:p>
            <a:fld id="{37892B85-A679-1943-821F-72C61F74835B}" type="slidenum">
              <a:rPr lang="en-US" smtClean="0"/>
              <a:t>‹#›</a:t>
            </a:fld>
            <a:endParaRPr lang="en-US"/>
          </a:p>
        </p:txBody>
      </p:sp>
    </p:spTree>
    <p:extLst>
      <p:ext uri="{BB962C8B-B14F-4D97-AF65-F5344CB8AC3E}">
        <p14:creationId xmlns:p14="http://schemas.microsoft.com/office/powerpoint/2010/main" val="1599407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VUOTA BIANCA">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IRIS - L. Rossi @ GSI IFAST Workshop </a:t>
            </a:r>
            <a:endParaRPr lang="it-IT"/>
          </a:p>
        </p:txBody>
      </p:sp>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a:t>Fare clic per modificare lo stile del titolo dello schema</a:t>
            </a:r>
            <a:endParaRPr lang="en-US" dirty="0"/>
          </a:p>
        </p:txBody>
      </p:sp>
      <p:pic>
        <p:nvPicPr>
          <p:cNvPr id="9" name="Immagine 8">
            <a:extLst>
              <a:ext uri="{FF2B5EF4-FFF2-40B4-BE49-F238E27FC236}">
                <a16:creationId xmlns:a16="http://schemas.microsoft.com/office/drawing/2014/main" id="{9BE1A332-CAE0-D347-AEAC-1E99E8D3B3B3}"/>
              </a:ext>
            </a:extLst>
          </p:cNvPr>
          <p:cNvPicPr>
            <a:picLocks noChangeAspect="1"/>
          </p:cNvPicPr>
          <p:nvPr userDrawn="1"/>
        </p:nvPicPr>
        <p:blipFill>
          <a:blip r:embed="rId2"/>
          <a:stretch>
            <a:fillRect/>
          </a:stretch>
        </p:blipFill>
        <p:spPr>
          <a:xfrm>
            <a:off x="11330554" y="6356350"/>
            <a:ext cx="715263" cy="360000"/>
          </a:xfrm>
          <a:prstGeom prst="rect">
            <a:avLst/>
          </a:prstGeom>
        </p:spPr>
      </p:pic>
    </p:spTree>
    <p:extLst>
      <p:ext uri="{BB962C8B-B14F-4D97-AF65-F5344CB8AC3E}">
        <p14:creationId xmlns:p14="http://schemas.microsoft.com/office/powerpoint/2010/main" val="3830203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3DB2AE-D1C9-6C46-AFC1-1395EFA68D18}"/>
              </a:ext>
            </a:extLst>
          </p:cNvPr>
          <p:cNvSpPr>
            <a:spLocks noGrp="1"/>
          </p:cNvSpPr>
          <p:nvPr>
            <p:ph type="dt" sz="half" idx="10"/>
          </p:nvPr>
        </p:nvSpPr>
        <p:spPr/>
        <p:txBody>
          <a:bodyPr/>
          <a:lstStyle/>
          <a:p>
            <a:r>
              <a:rPr lang="en-US"/>
              <a:t>19 October 2023</a:t>
            </a:r>
          </a:p>
        </p:txBody>
      </p:sp>
      <p:sp>
        <p:nvSpPr>
          <p:cNvPr id="3" name="Footer Placeholder 2">
            <a:extLst>
              <a:ext uri="{FF2B5EF4-FFF2-40B4-BE49-F238E27FC236}">
                <a16:creationId xmlns:a16="http://schemas.microsoft.com/office/drawing/2014/main" id="{8226AC99-62F4-C84A-B084-E4CB32EDD6C9}"/>
              </a:ext>
            </a:extLst>
          </p:cNvPr>
          <p:cNvSpPr>
            <a:spLocks noGrp="1"/>
          </p:cNvSpPr>
          <p:nvPr>
            <p:ph type="ftr" sz="quarter" idx="11"/>
          </p:nvPr>
        </p:nvSpPr>
        <p:spPr/>
        <p:txBody>
          <a:bodyPr/>
          <a:lstStyle/>
          <a:p>
            <a:r>
              <a:rPr lang="en-US"/>
              <a:t>IRIS - L. Rossi @ GSI IFAST Workshop </a:t>
            </a:r>
          </a:p>
        </p:txBody>
      </p:sp>
      <p:sp>
        <p:nvSpPr>
          <p:cNvPr id="4" name="Slide Number Placeholder 3">
            <a:extLst>
              <a:ext uri="{FF2B5EF4-FFF2-40B4-BE49-F238E27FC236}">
                <a16:creationId xmlns:a16="http://schemas.microsoft.com/office/drawing/2014/main" id="{03118371-B71D-084E-8F4D-96CFB05070B6}"/>
              </a:ext>
            </a:extLst>
          </p:cNvPr>
          <p:cNvSpPr>
            <a:spLocks noGrp="1"/>
          </p:cNvSpPr>
          <p:nvPr>
            <p:ph type="sldNum" sz="quarter" idx="12"/>
          </p:nvPr>
        </p:nvSpPr>
        <p:spPr/>
        <p:txBody>
          <a:bodyPr/>
          <a:lstStyle/>
          <a:p>
            <a:fld id="{37892B85-A679-1943-821F-72C61F74835B}" type="slidenum">
              <a:rPr lang="en-US" smtClean="0"/>
              <a:t>‹#›</a:t>
            </a:fld>
            <a:endParaRPr lang="en-US"/>
          </a:p>
        </p:txBody>
      </p:sp>
      <p:sp>
        <p:nvSpPr>
          <p:cNvPr id="6" name="Title 1">
            <a:extLst>
              <a:ext uri="{FF2B5EF4-FFF2-40B4-BE49-F238E27FC236}">
                <a16:creationId xmlns:a16="http://schemas.microsoft.com/office/drawing/2014/main" id="{6C4B1E20-5FF9-204D-A0EA-37625DFE2124}"/>
              </a:ext>
            </a:extLst>
          </p:cNvPr>
          <p:cNvSpPr>
            <a:spLocks noGrp="1"/>
          </p:cNvSpPr>
          <p:nvPr>
            <p:ph type="title"/>
          </p:nvPr>
        </p:nvSpPr>
        <p:spPr>
          <a:xfrm>
            <a:off x="2949258" y="224983"/>
            <a:ext cx="8404541" cy="1239838"/>
          </a:xfrm>
        </p:spPr>
        <p:txBody>
          <a:bodyPr/>
          <a:lstStyle/>
          <a:p>
            <a:r>
              <a:rPr lang="en-US"/>
              <a:t>Click to edit Master title style</a:t>
            </a:r>
          </a:p>
        </p:txBody>
      </p:sp>
    </p:spTree>
    <p:extLst>
      <p:ext uri="{BB962C8B-B14F-4D97-AF65-F5344CB8AC3E}">
        <p14:creationId xmlns:p14="http://schemas.microsoft.com/office/powerpoint/2010/main" val="899343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olo Testo"/>
          <p:cNvSpPr txBox="1">
            <a:spLocks noGrp="1"/>
          </p:cNvSpPr>
          <p:nvPr>
            <p:ph type="title"/>
          </p:nvPr>
        </p:nvSpPr>
        <p:spPr>
          <a:prstGeom prst="rect">
            <a:avLst/>
          </a:prstGeom>
        </p:spPr>
        <p:txBody>
          <a:bodyPr/>
          <a:lstStyle/>
          <a:p>
            <a:r>
              <a:t>Titolo Testo</a:t>
            </a:r>
          </a:p>
        </p:txBody>
      </p:sp>
      <p:sp>
        <p:nvSpPr>
          <p:cNvPr id="57" name="Corpo livello uno…"/>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863168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olo Testo"/>
          <p:cNvSpPr txBox="1">
            <a:spLocks noGrp="1"/>
          </p:cNvSpPr>
          <p:nvPr>
            <p:ph type="title"/>
          </p:nvPr>
        </p:nvSpPr>
        <p:spPr>
          <a:prstGeom prst="rect">
            <a:avLst/>
          </a:prstGeom>
        </p:spPr>
        <p:txBody>
          <a:bodyPr/>
          <a:lstStyle/>
          <a:p>
            <a:r>
              <a:t>Titolo Testo</a:t>
            </a:r>
          </a:p>
        </p:txBody>
      </p:sp>
      <p:sp>
        <p:nvSpPr>
          <p:cNvPr id="49"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161218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en-GB"/>
              <a:t>Click to edit Master title style</a:t>
            </a:r>
            <a:endParaRPr lang="it-IT"/>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r>
              <a:rPr lang="en-US"/>
              <a:t>19 October 2023</a:t>
            </a:r>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r>
              <a:rPr lang="en-US"/>
              <a:t>IRIS - L. Rossi @ GSI IFAST Workshop </a:t>
            </a:r>
            <a:endParaRPr lang="it-IT"/>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1222053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en-GB"/>
              <a:t>Click to edit Master title style</a:t>
            </a:r>
            <a:endParaRPr lang="it-IT"/>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r>
              <a:rPr lang="en-US"/>
              <a:t>19 October 2023</a:t>
            </a:r>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r>
              <a:rPr lang="en-US"/>
              <a:t>IRIS - L. Rossi @ GSI IFAST Workshop </a:t>
            </a:r>
            <a:endParaRPr lang="it-IT"/>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1890870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r>
              <a:rPr lang="en-US"/>
              <a:t>19 October 2023</a:t>
            </a:r>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r>
              <a:rPr lang="en-US"/>
              <a:t>IRIS - L. Rossi @ GSI IFAST Workshop </a:t>
            </a:r>
            <a:endParaRPr lang="it-IT"/>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723981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en-GB"/>
              <a:t>Click to edit Master title style</a:t>
            </a:r>
            <a:endParaRPr lang="it-IT" dirty="0"/>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dirty="0"/>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r>
              <a:rPr lang="en-US"/>
              <a:t>19 October 2023</a:t>
            </a:r>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r>
              <a:rPr lang="en-US"/>
              <a:t>IRIS - L. Rossi @ GSI IFAST Workshop </a:t>
            </a:r>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Tree>
    <p:extLst>
      <p:ext uri="{BB962C8B-B14F-4D97-AF65-F5344CB8AC3E}">
        <p14:creationId xmlns:p14="http://schemas.microsoft.com/office/powerpoint/2010/main" val="2778974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r>
              <a:rPr lang="en-US"/>
              <a:t>19 October 2023</a:t>
            </a:r>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r>
              <a:rPr lang="en-US"/>
              <a:t>IRIS - L. Rossi @ GSI IFAST Workshop </a:t>
            </a:r>
            <a:endParaRPr lang="it-IT"/>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en-GB"/>
              <a:t>Click to edit Master title style</a:t>
            </a:r>
            <a:endParaRPr lang="it-IT"/>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Tree>
    <p:extLst>
      <p:ext uri="{BB962C8B-B14F-4D97-AF65-F5344CB8AC3E}">
        <p14:creationId xmlns:p14="http://schemas.microsoft.com/office/powerpoint/2010/main" val="134094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r>
              <a:rPr lang="en-US"/>
              <a:t>19 October 2023</a:t>
            </a:r>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r>
              <a:rPr lang="en-US"/>
              <a:t>IRIS - L. Rossi @ GSI IFAST Workshop </a:t>
            </a:r>
            <a:endParaRPr lang="it-IT"/>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en-GB"/>
              <a:t>Click to edit Master title style</a:t>
            </a:r>
            <a:endParaRPr lang="it-IT" dirty="0"/>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it-IT" dirty="0"/>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it-IT"/>
          </a:p>
        </p:txBody>
      </p:sp>
    </p:spTree>
    <p:extLst>
      <p:ext uri="{BB962C8B-B14F-4D97-AF65-F5344CB8AC3E}">
        <p14:creationId xmlns:p14="http://schemas.microsoft.com/office/powerpoint/2010/main" val="3038443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r>
              <a:rPr lang="en-US"/>
              <a:t>19 October 2023</a:t>
            </a:r>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r>
              <a:rPr lang="en-US"/>
              <a:t>IRIS - L. Rossi @ GSI IFAST Workshop </a:t>
            </a:r>
            <a:endParaRPr lang="it-IT"/>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en-GB"/>
              <a:t>Click to edit Master title style</a:t>
            </a:r>
            <a:endParaRPr lang="it-IT"/>
          </a:p>
        </p:txBody>
      </p:sp>
    </p:spTree>
    <p:extLst>
      <p:ext uri="{BB962C8B-B14F-4D97-AF65-F5344CB8AC3E}">
        <p14:creationId xmlns:p14="http://schemas.microsoft.com/office/powerpoint/2010/main" val="375611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it-IT"/>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r>
              <a:rPr lang="en-US"/>
              <a:t>19 October 2023</a:t>
            </a:r>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r>
              <a:rPr lang="en-US"/>
              <a:t>IRIS - L. Rossi @ GSI IFAST Workshop </a:t>
            </a:r>
            <a:endParaRPr lang="it-IT"/>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en-GB"/>
              <a:t>Click to edit Master title style</a:t>
            </a:r>
            <a:endParaRPr lang="it-IT"/>
          </a:p>
        </p:txBody>
      </p:sp>
    </p:spTree>
    <p:extLst>
      <p:ext uri="{BB962C8B-B14F-4D97-AF65-F5344CB8AC3E}">
        <p14:creationId xmlns:p14="http://schemas.microsoft.com/office/powerpoint/2010/main" val="1108499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8"/>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9"/>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endParaRPr lang="it-IT" dirty="0"/>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en-US"/>
              <a:t>19 October 2023</a:t>
            </a:r>
            <a:endParaRPr lang="it-IT" dirty="0"/>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en-US"/>
              <a:t>IRIS - L. Rossi @ GSI IFAST Workshop </a:t>
            </a:r>
            <a:endParaRPr lang="it-IT" dirty="0"/>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a:t>
            </a:fld>
            <a:endParaRPr lang="it-IT" dirty="0"/>
          </a:p>
        </p:txBody>
      </p:sp>
      <p:pic>
        <p:nvPicPr>
          <p:cNvPr id="9" name="Picture 8">
            <a:extLst>
              <a:ext uri="{FF2B5EF4-FFF2-40B4-BE49-F238E27FC236}">
                <a16:creationId xmlns:a16="http://schemas.microsoft.com/office/drawing/2014/main" id="{0A2F70C3-3DA6-4A14-D547-8AA0F60D1B4B}"/>
              </a:ext>
            </a:extLst>
          </p:cNvPr>
          <p:cNvPicPr>
            <a:picLocks noChangeAspect="1"/>
          </p:cNvPicPr>
          <p:nvPr userDrawn="1"/>
        </p:nvPicPr>
        <p:blipFill>
          <a:blip r:embed="rId20"/>
          <a:stretch>
            <a:fillRect/>
          </a:stretch>
        </p:blipFill>
        <p:spPr>
          <a:xfrm>
            <a:off x="9776227" y="55362"/>
            <a:ext cx="1806873" cy="1056793"/>
          </a:xfrm>
          <a:prstGeom prst="rect">
            <a:avLst/>
          </a:prstGeom>
        </p:spPr>
      </p:pic>
      <p:pic>
        <p:nvPicPr>
          <p:cNvPr id="18" name="Picture 17">
            <a:extLst>
              <a:ext uri="{FF2B5EF4-FFF2-40B4-BE49-F238E27FC236}">
                <a16:creationId xmlns:a16="http://schemas.microsoft.com/office/drawing/2014/main" id="{E5D6BF01-1AEF-A9D8-3B3D-BC0B39180070}"/>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8764" y="6352350"/>
            <a:ext cx="508900" cy="505650"/>
          </a:xfrm>
          <a:prstGeom prst="rect">
            <a:avLst/>
          </a:prstGeom>
        </p:spPr>
      </p:pic>
    </p:spTree>
    <p:extLst>
      <p:ext uri="{BB962C8B-B14F-4D97-AF65-F5344CB8AC3E}">
        <p14:creationId xmlns:p14="http://schemas.microsoft.com/office/powerpoint/2010/main" val="3591437458"/>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4" r:id="rId3"/>
    <p:sldLayoutId id="2147483655" r:id="rId4"/>
    <p:sldLayoutId id="2147483650" r:id="rId5"/>
    <p:sldLayoutId id="2147483653" r:id="rId6"/>
    <p:sldLayoutId id="2147483651" r:id="rId7"/>
    <p:sldLayoutId id="2147483656" r:id="rId8"/>
    <p:sldLayoutId id="2147483657" r:id="rId9"/>
    <p:sldLayoutId id="2147483665" r:id="rId10"/>
    <p:sldLayoutId id="2147483666" r:id="rId11"/>
    <p:sldLayoutId id="2147483667" r:id="rId12"/>
    <p:sldLayoutId id="2147483668" r:id="rId13"/>
    <p:sldLayoutId id="2147483669" r:id="rId14"/>
    <p:sldLayoutId id="2147483670" r:id="rId15"/>
    <p:sldLayoutId id="2147483671" r:id="rId16"/>
  </p:sldLayoutIdLst>
  <p:hf hdr="0"/>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00.png"/><Relationship Id="rId5" Type="http://schemas.microsoft.com/office/2007/relationships/hdphoto" Target="../media/hdphoto1.wdp"/><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0.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jpeg"/><Relationship Id="rId18" Type="http://schemas.openxmlformats.org/officeDocument/2006/relationships/image" Target="../media/image70.jpeg"/><Relationship Id="rId3" Type="http://schemas.openxmlformats.org/officeDocument/2006/relationships/image" Target="../media/image5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tiff"/><Relationship Id="rId17" Type="http://schemas.openxmlformats.org/officeDocument/2006/relationships/image" Target="../media/image69.png"/><Relationship Id="rId2" Type="http://schemas.openxmlformats.org/officeDocument/2006/relationships/notesSlide" Target="../notesSlides/notesSlide17.xml"/><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15.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jpeg"/><Relationship Id="rId9" Type="http://schemas.openxmlformats.org/officeDocument/2006/relationships/image" Target="../media/image61.png"/><Relationship Id="rId14" Type="http://schemas.openxmlformats.org/officeDocument/2006/relationships/image" Target="../media/image6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tiff"/><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21.xml.rels><?xml version="1.0" encoding="UTF-8" standalone="yes"?>
<Relationships xmlns="http://schemas.openxmlformats.org/package/2006/relationships"><Relationship Id="rId3" Type="http://schemas.openxmlformats.org/officeDocument/2006/relationships/image" Target="../media/image79.tiff"/><Relationship Id="rId7" Type="http://schemas.openxmlformats.org/officeDocument/2006/relationships/image" Target="../media/image83.emf"/><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82.emf"/><Relationship Id="rId5" Type="http://schemas.openxmlformats.org/officeDocument/2006/relationships/image" Target="../media/image81.jpeg"/><Relationship Id="rId4" Type="http://schemas.openxmlformats.org/officeDocument/2006/relationships/image" Target="../media/image80.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3.jpeg"/><Relationship Id="rId3" Type="http://schemas.openxmlformats.org/officeDocument/2006/relationships/image" Target="../media/image84.jpeg"/><Relationship Id="rId7" Type="http://schemas.openxmlformats.org/officeDocument/2006/relationships/image" Target="../media/image88.jpeg"/><Relationship Id="rId12" Type="http://schemas.openxmlformats.org/officeDocument/2006/relationships/image" Target="../media/image92.png"/><Relationship Id="rId2" Type="http://schemas.openxmlformats.org/officeDocument/2006/relationships/notesSlide" Target="../notesSlides/notesSlide21.xml"/><Relationship Id="rId16" Type="http://schemas.openxmlformats.org/officeDocument/2006/relationships/image" Target="../media/image96.jpeg"/><Relationship Id="rId1" Type="http://schemas.openxmlformats.org/officeDocument/2006/relationships/slideLayout" Target="../slideLayouts/slideLayout3.xml"/><Relationship Id="rId6" Type="http://schemas.openxmlformats.org/officeDocument/2006/relationships/image" Target="../media/image87.png"/><Relationship Id="rId11" Type="http://schemas.openxmlformats.org/officeDocument/2006/relationships/oleObject" Target="../embeddings/oleObject1.bin"/><Relationship Id="rId5" Type="http://schemas.openxmlformats.org/officeDocument/2006/relationships/image" Target="../media/image86.jpeg"/><Relationship Id="rId15" Type="http://schemas.openxmlformats.org/officeDocument/2006/relationships/image" Target="../media/image95.jpeg"/><Relationship Id="rId10" Type="http://schemas.openxmlformats.org/officeDocument/2006/relationships/image" Target="../media/image91.jpeg"/><Relationship Id="rId4" Type="http://schemas.openxmlformats.org/officeDocument/2006/relationships/image" Target="../media/image85.png"/><Relationship Id="rId9" Type="http://schemas.openxmlformats.org/officeDocument/2006/relationships/image" Target="../media/image90.jpeg"/><Relationship Id="rId14" Type="http://schemas.openxmlformats.org/officeDocument/2006/relationships/image" Target="../media/image94.jpeg"/></Relationships>
</file>

<file path=ppt/slides/_rels/slide2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100.jpeg"/><Relationship Id="rId5" Type="http://schemas.openxmlformats.org/officeDocument/2006/relationships/image" Target="../media/image99.JPG"/><Relationship Id="rId4" Type="http://schemas.openxmlformats.org/officeDocument/2006/relationships/image" Target="../media/image9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02.jpg"/></Relationships>
</file>

<file path=ppt/slides/_rels/slide2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04.emf"/></Relationships>
</file>

<file path=ppt/slides/_rels/slide2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113.png"/><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xml"/><Relationship Id="rId5" Type="http://schemas.openxmlformats.org/officeDocument/2006/relationships/image" Target="../media/image117.png"/><Relationship Id="rId4" Type="http://schemas.openxmlformats.org/officeDocument/2006/relationships/image" Target="../media/image116.png"/></Relationships>
</file>

<file path=ppt/slides/_rels/slide33.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24.jpg"/></Relationships>
</file>

<file path=ppt/slides/_rels/slide35.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25.emf"/><Relationship Id="rId1" Type="http://schemas.openxmlformats.org/officeDocument/2006/relationships/slideLayout" Target="../slideLayouts/slideLayout5.xml"/><Relationship Id="rId4" Type="http://schemas.openxmlformats.org/officeDocument/2006/relationships/image" Target="../media/image127.png"/></Relationships>
</file>

<file path=ppt/slides/_rels/slide3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3.xml"/><Relationship Id="rId5" Type="http://schemas.openxmlformats.org/officeDocument/2006/relationships/image" Target="../media/image131.png"/><Relationship Id="rId4" Type="http://schemas.openxmlformats.org/officeDocument/2006/relationships/image" Target="../media/image130.png"/></Relationships>
</file>

<file path=ppt/slides/_rels/slide37.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33.png"/></Relationships>
</file>

<file path=ppt/slides/_rels/slide3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F622DB5-1DFE-56F0-86FA-09D98C7C738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03842DDB-A454-1ED8-27D9-980A9B09BA55}"/>
              </a:ext>
            </a:extLst>
          </p:cNvPr>
          <p:cNvSpPr>
            <a:spLocks noGrp="1"/>
          </p:cNvSpPr>
          <p:nvPr>
            <p:ph type="ctrTitle"/>
          </p:nvPr>
        </p:nvSpPr>
        <p:spPr>
          <a:xfrm>
            <a:off x="245534" y="1552262"/>
            <a:ext cx="4572000" cy="1974104"/>
          </a:xfrm>
        </p:spPr>
        <p:txBody>
          <a:bodyPr>
            <a:noAutofit/>
          </a:bodyPr>
          <a:lstStyle/>
          <a:p>
            <a:r>
              <a:rPr lang="en-US" sz="4400" dirty="0"/>
              <a:t>IRIS</a:t>
            </a:r>
            <a:br>
              <a:rPr lang="en-US" sz="3600" dirty="0"/>
            </a:br>
            <a:r>
              <a:rPr lang="en-US" sz="2800" dirty="0"/>
              <a:t>a new distributed research infrastructure on applied superconductivity</a:t>
            </a:r>
            <a:endParaRPr lang="en-CH" sz="2800" b="0" dirty="0"/>
          </a:p>
        </p:txBody>
      </p:sp>
      <p:sp>
        <p:nvSpPr>
          <p:cNvPr id="13" name="Subtitle 12">
            <a:extLst>
              <a:ext uri="{FF2B5EF4-FFF2-40B4-BE49-F238E27FC236}">
                <a16:creationId xmlns:a16="http://schemas.microsoft.com/office/drawing/2014/main" id="{1D8383CA-802D-C95B-544B-0844275C2930}"/>
              </a:ext>
            </a:extLst>
          </p:cNvPr>
          <p:cNvSpPr>
            <a:spLocks noGrp="1"/>
          </p:cNvSpPr>
          <p:nvPr>
            <p:ph type="subTitle" idx="1"/>
          </p:nvPr>
        </p:nvSpPr>
        <p:spPr>
          <a:xfrm>
            <a:off x="261546" y="3722384"/>
            <a:ext cx="3826933" cy="1583354"/>
          </a:xfrm>
        </p:spPr>
        <p:txBody>
          <a:bodyPr>
            <a:normAutofit/>
          </a:bodyPr>
          <a:lstStyle/>
          <a:p>
            <a:r>
              <a:rPr lang="en-US" sz="2600" b="1" dirty="0"/>
              <a:t>Lucio Rossi</a:t>
            </a:r>
          </a:p>
          <a:p>
            <a:r>
              <a:rPr lang="en-US" sz="2000" dirty="0" err="1"/>
              <a:t>Università</a:t>
            </a:r>
            <a:r>
              <a:rPr lang="en-US" sz="2000" dirty="0"/>
              <a:t> di Milano – Dip. di </a:t>
            </a:r>
            <a:r>
              <a:rPr lang="en-US" sz="2000" dirty="0" err="1"/>
              <a:t>Fisica</a:t>
            </a:r>
            <a:br>
              <a:rPr lang="en-US" sz="2000" dirty="0"/>
            </a:br>
            <a:r>
              <a:rPr lang="en-US" sz="2000" dirty="0"/>
              <a:t>&amp; INFN – </a:t>
            </a:r>
            <a:r>
              <a:rPr lang="en-US" sz="2000" dirty="0" err="1"/>
              <a:t>sezione</a:t>
            </a:r>
            <a:r>
              <a:rPr lang="en-US" sz="2000" dirty="0"/>
              <a:t> di Milano</a:t>
            </a:r>
          </a:p>
          <a:p>
            <a:r>
              <a:rPr lang="en-US" sz="2000" dirty="0" err="1"/>
              <a:t>Laboratorio</a:t>
            </a:r>
            <a:r>
              <a:rPr lang="en-US" sz="2000" dirty="0"/>
              <a:t> LASA – Milano</a:t>
            </a:r>
          </a:p>
          <a:p>
            <a:endParaRPr lang="en-US" sz="2000" dirty="0"/>
          </a:p>
        </p:txBody>
      </p:sp>
      <p:sp>
        <p:nvSpPr>
          <p:cNvPr id="3" name="Content Placeholder 2">
            <a:extLst>
              <a:ext uri="{FF2B5EF4-FFF2-40B4-BE49-F238E27FC236}">
                <a16:creationId xmlns:a16="http://schemas.microsoft.com/office/drawing/2014/main" id="{A0D64716-82ED-36AB-90D0-C047C987A984}"/>
              </a:ext>
            </a:extLst>
          </p:cNvPr>
          <p:cNvSpPr>
            <a:spLocks noGrp="1"/>
          </p:cNvSpPr>
          <p:nvPr>
            <p:ph sz="quarter" idx="14"/>
          </p:nvPr>
        </p:nvSpPr>
        <p:spPr>
          <a:xfrm>
            <a:off x="261546" y="5382614"/>
            <a:ext cx="4525910" cy="941986"/>
          </a:xfrm>
        </p:spPr>
        <p:txBody>
          <a:bodyPr>
            <a:normAutofit lnSpcReduction="10000"/>
          </a:bodyPr>
          <a:lstStyle/>
          <a:p>
            <a:r>
              <a:rPr lang="en-US" dirty="0"/>
              <a:t>The 19</a:t>
            </a:r>
            <a:r>
              <a:rPr lang="en-US" baseline="30000" dirty="0"/>
              <a:t>th</a:t>
            </a:r>
            <a:r>
              <a:rPr lang="en-US" dirty="0"/>
              <a:t> of October 2023</a:t>
            </a:r>
            <a:endParaRPr lang="en-US" b="1" dirty="0">
              <a:solidFill>
                <a:schemeClr val="tx2"/>
              </a:solidFill>
            </a:endParaRPr>
          </a:p>
          <a:p>
            <a:r>
              <a:rPr lang="en-US" b="1" i="1" dirty="0">
                <a:solidFill>
                  <a:schemeClr val="tx2"/>
                </a:solidFill>
              </a:rPr>
              <a:t>Superconductivity for Sustainable Energy Systems and Particle Accelerators Days at GSI</a:t>
            </a:r>
            <a:endParaRPr lang="en-CH" b="1" i="1" dirty="0">
              <a:solidFill>
                <a:schemeClr val="tx2"/>
              </a:solidFill>
            </a:endParaRPr>
          </a:p>
        </p:txBody>
      </p:sp>
      <p:pic>
        <p:nvPicPr>
          <p:cNvPr id="18" name="Picture 17" descr="A blue and yellow flower with white text&#10;&#10;Description automatically generated">
            <a:extLst>
              <a:ext uri="{FF2B5EF4-FFF2-40B4-BE49-F238E27FC236}">
                <a16:creationId xmlns:a16="http://schemas.microsoft.com/office/drawing/2014/main" id="{100FA938-5640-70D4-3573-B74C2F3D5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483" y="1475386"/>
            <a:ext cx="2716527" cy="2383422"/>
          </a:xfrm>
          <a:prstGeom prst="rect">
            <a:avLst/>
          </a:prstGeom>
        </p:spPr>
      </p:pic>
      <p:pic>
        <p:nvPicPr>
          <p:cNvPr id="21" name="Picture 20">
            <a:extLst>
              <a:ext uri="{FF2B5EF4-FFF2-40B4-BE49-F238E27FC236}">
                <a16:creationId xmlns:a16="http://schemas.microsoft.com/office/drawing/2014/main" id="{46C3A17F-7F34-77EE-2D33-2AE702618D5F}"/>
              </a:ext>
            </a:extLst>
          </p:cNvPr>
          <p:cNvPicPr>
            <a:picLocks noChangeAspect="1"/>
          </p:cNvPicPr>
          <p:nvPr/>
        </p:nvPicPr>
        <p:blipFill rotWithShape="1">
          <a:blip r:embed="rId4"/>
          <a:srcRect l="14471" t="3188" r="5292" b="28441"/>
          <a:stretch/>
        </p:blipFill>
        <p:spPr>
          <a:xfrm>
            <a:off x="8238066" y="3009195"/>
            <a:ext cx="2798815" cy="1568919"/>
          </a:xfrm>
          <a:prstGeom prst="rect">
            <a:avLst/>
          </a:prstGeom>
        </p:spPr>
      </p:pic>
      <p:pic>
        <p:nvPicPr>
          <p:cNvPr id="23" name="Picture 22" descr="A close-up of a metal cylinder&#10;&#10;Description automatically generated">
            <a:extLst>
              <a:ext uri="{FF2B5EF4-FFF2-40B4-BE49-F238E27FC236}">
                <a16:creationId xmlns:a16="http://schemas.microsoft.com/office/drawing/2014/main" id="{142BED9F-DF20-8877-404B-21D3DD94C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1134" y="3020612"/>
            <a:ext cx="2648950" cy="1766320"/>
          </a:xfrm>
          <a:prstGeom prst="rect">
            <a:avLst/>
          </a:prstGeom>
        </p:spPr>
      </p:pic>
      <p:sp>
        <p:nvSpPr>
          <p:cNvPr id="5" name="TextBox 4">
            <a:extLst>
              <a:ext uri="{FF2B5EF4-FFF2-40B4-BE49-F238E27FC236}">
                <a16:creationId xmlns:a16="http://schemas.microsoft.com/office/drawing/2014/main" id="{10534DBA-2570-AEB1-BF1E-C6FE7114CC13}"/>
              </a:ext>
            </a:extLst>
          </p:cNvPr>
          <p:cNvSpPr txBox="1"/>
          <p:nvPr/>
        </p:nvSpPr>
        <p:spPr>
          <a:xfrm>
            <a:off x="0" y="930576"/>
            <a:ext cx="12230099"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200" b="1" dirty="0"/>
              <a:t>The project IR0000003 – IRIS is supported by the Next Generation EU-funded Italian National Recovery and Resilience Plan with the Decree of the Ministry of University and Research </a:t>
            </a:r>
          </a:p>
          <a:p>
            <a:pPr algn="ctr"/>
            <a:r>
              <a:rPr lang="en-US" sz="1200" b="1" dirty="0"/>
              <a:t># 124 (21/06/2022) for the Mission 4 - Component 2 - Investment 3.1.</a:t>
            </a:r>
          </a:p>
        </p:txBody>
      </p:sp>
      <p:pic>
        <p:nvPicPr>
          <p:cNvPr id="6" name="Picture 5">
            <a:extLst>
              <a:ext uri="{FF2B5EF4-FFF2-40B4-BE49-F238E27FC236}">
                <a16:creationId xmlns:a16="http://schemas.microsoft.com/office/drawing/2014/main" id="{0505B3DA-4681-6D82-70C2-F90884D95C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3159" y="5382614"/>
            <a:ext cx="848147" cy="565431"/>
          </a:xfrm>
          <a:prstGeom prst="rect">
            <a:avLst/>
          </a:prstGeom>
        </p:spPr>
      </p:pic>
      <p:sp>
        <p:nvSpPr>
          <p:cNvPr id="7" name="Rectangle 6">
            <a:extLst>
              <a:ext uri="{FF2B5EF4-FFF2-40B4-BE49-F238E27FC236}">
                <a16:creationId xmlns:a16="http://schemas.microsoft.com/office/drawing/2014/main" id="{71AE0C5E-9165-A28E-BD03-57EB64AC9FBD}"/>
              </a:ext>
            </a:extLst>
          </p:cNvPr>
          <p:cNvSpPr/>
          <p:nvPr/>
        </p:nvSpPr>
        <p:spPr>
          <a:xfrm>
            <a:off x="7987816" y="5201247"/>
            <a:ext cx="2561652" cy="989630"/>
          </a:xfrm>
          <a:prstGeom prst="rect">
            <a:avLst/>
          </a:prstGeom>
        </p:spPr>
        <p:txBody>
          <a:bodyPr wrap="square" anchor="ctr">
            <a:spAutoFit/>
          </a:bodyPr>
          <a:lstStyle/>
          <a:p>
            <a:pPr algn="l">
              <a:lnSpc>
                <a:spcPct val="150000"/>
              </a:lnSpc>
            </a:pPr>
            <a:r>
              <a:rPr lang="en-GB" sz="1000" b="0" i="0" kern="1200" dirty="0">
                <a:effectLst/>
                <a:latin typeface="Montserrat" panose="00000500000000000000" pitchFamily="2" charset="0"/>
                <a:ea typeface="+mn-ea"/>
                <a:cs typeface="Arial" panose="020B0604020202020204" pitchFamily="34" charset="0"/>
              </a:rPr>
              <a:t>This project has received funding from the European Union’s Horizon 2020 Research and Innovation programme under GA No 101004730.</a:t>
            </a:r>
            <a:endParaRPr lang="en-GB" sz="800" dirty="0">
              <a:latin typeface="Montserrat" panose="00000500000000000000" pitchFamily="2" charset="0"/>
              <a:cs typeface="Arial" panose="020B0604020202020204" pitchFamily="34" charset="0"/>
            </a:endParaRPr>
          </a:p>
        </p:txBody>
      </p:sp>
      <p:pic>
        <p:nvPicPr>
          <p:cNvPr id="8" name="Picture 7">
            <a:extLst>
              <a:ext uri="{FF2B5EF4-FFF2-40B4-BE49-F238E27FC236}">
                <a16:creationId xmlns:a16="http://schemas.microsoft.com/office/drawing/2014/main" id="{145AF0C8-8DBF-C53D-768E-AA30B641F3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7954" y="5168627"/>
            <a:ext cx="1739306" cy="989630"/>
          </a:xfrm>
          <a:prstGeom prst="rect">
            <a:avLst/>
          </a:prstGeom>
        </p:spPr>
      </p:pic>
    </p:spTree>
    <p:extLst>
      <p:ext uri="{BB962C8B-B14F-4D97-AF65-F5344CB8AC3E}">
        <p14:creationId xmlns:p14="http://schemas.microsoft.com/office/powerpoint/2010/main" val="2416892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A118BDA-7868-58A7-43A9-85DC0A2F224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A9F634E-A9B7-BD5F-D6DE-6E81EBE51C9C}"/>
              </a:ext>
            </a:extLst>
          </p:cNvPr>
          <p:cNvSpPr>
            <a:spLocks noGrp="1"/>
          </p:cNvSpPr>
          <p:nvPr>
            <p:ph type="title"/>
          </p:nvPr>
        </p:nvSpPr>
        <p:spPr/>
        <p:txBody>
          <a:bodyPr>
            <a:normAutofit/>
          </a:bodyPr>
          <a:lstStyle/>
          <a:p>
            <a:r>
              <a:rPr lang="en-US" dirty="0"/>
              <a:t>WP3 – Genova –INFN</a:t>
            </a:r>
          </a:p>
        </p:txBody>
      </p:sp>
      <p:sp>
        <p:nvSpPr>
          <p:cNvPr id="4" name="Date Placeholder 3">
            <a:extLst>
              <a:ext uri="{FF2B5EF4-FFF2-40B4-BE49-F238E27FC236}">
                <a16:creationId xmlns:a16="http://schemas.microsoft.com/office/drawing/2014/main" id="{294D5DB4-B9E0-68D6-62C3-AD387F8A5160}"/>
              </a:ext>
            </a:extLst>
          </p:cNvPr>
          <p:cNvSpPr>
            <a:spLocks noGrp="1"/>
          </p:cNvSpPr>
          <p:nvPr>
            <p:ph type="dt" sz="half" idx="10"/>
          </p:nvPr>
        </p:nvSpPr>
        <p:spPr/>
        <p:txBody>
          <a:bodyPr/>
          <a:lstStyle/>
          <a:p>
            <a:r>
              <a:rPr lang="en-US"/>
              <a:t>19 October 2023</a:t>
            </a:r>
          </a:p>
        </p:txBody>
      </p:sp>
      <p:sp>
        <p:nvSpPr>
          <p:cNvPr id="5" name="Footer Placeholder 4">
            <a:extLst>
              <a:ext uri="{FF2B5EF4-FFF2-40B4-BE49-F238E27FC236}">
                <a16:creationId xmlns:a16="http://schemas.microsoft.com/office/drawing/2014/main" id="{19792632-3747-8E44-0DF3-C7D6C936145A}"/>
              </a:ext>
            </a:extLst>
          </p:cNvPr>
          <p:cNvSpPr>
            <a:spLocks noGrp="1"/>
          </p:cNvSpPr>
          <p:nvPr>
            <p:ph type="ftr" sz="quarter" idx="11"/>
          </p:nvPr>
        </p:nvSpPr>
        <p:spPr/>
        <p:txBody>
          <a:bodyPr/>
          <a:lstStyle/>
          <a:p>
            <a:r>
              <a:rPr lang="en-US"/>
              <a:t>IRIS - L. Rossi @ GSI IFAST Workshop </a:t>
            </a:r>
          </a:p>
        </p:txBody>
      </p:sp>
      <p:sp>
        <p:nvSpPr>
          <p:cNvPr id="6" name="Slide Number Placeholder 5">
            <a:extLst>
              <a:ext uri="{FF2B5EF4-FFF2-40B4-BE49-F238E27FC236}">
                <a16:creationId xmlns:a16="http://schemas.microsoft.com/office/drawing/2014/main" id="{A07D5204-6272-6E17-6B73-B6DF3BD44EE7}"/>
              </a:ext>
            </a:extLst>
          </p:cNvPr>
          <p:cNvSpPr>
            <a:spLocks noGrp="1"/>
          </p:cNvSpPr>
          <p:nvPr>
            <p:ph type="sldNum" sz="quarter" idx="12"/>
          </p:nvPr>
        </p:nvSpPr>
        <p:spPr/>
        <p:txBody>
          <a:bodyPr/>
          <a:lstStyle/>
          <a:p>
            <a:fld id="{37892B85-A679-1943-821F-72C61F74835B}" type="slidenum">
              <a:rPr lang="en-US" smtClean="0"/>
              <a:t>10</a:t>
            </a:fld>
            <a:endParaRPr lang="en-US"/>
          </a:p>
        </p:txBody>
      </p:sp>
      <p:sp>
        <p:nvSpPr>
          <p:cNvPr id="3" name="Content Placeholder 2">
            <a:extLst>
              <a:ext uri="{FF2B5EF4-FFF2-40B4-BE49-F238E27FC236}">
                <a16:creationId xmlns:a16="http://schemas.microsoft.com/office/drawing/2014/main" id="{3E4BFBAD-CA51-84CE-0F04-84240F8038B8}"/>
              </a:ext>
            </a:extLst>
          </p:cNvPr>
          <p:cNvSpPr>
            <a:spLocks noGrp="1"/>
          </p:cNvSpPr>
          <p:nvPr>
            <p:ph idx="4294967295"/>
          </p:nvPr>
        </p:nvSpPr>
        <p:spPr>
          <a:xfrm>
            <a:off x="406400" y="2025258"/>
            <a:ext cx="8636000" cy="3713163"/>
          </a:xfrm>
        </p:spPr>
        <p:txBody>
          <a:bodyPr>
            <a:normAutofit fontScale="92500" lnSpcReduction="10000"/>
          </a:bodyPr>
          <a:lstStyle/>
          <a:p>
            <a:r>
              <a:rPr lang="en-US" dirty="0"/>
              <a:t>Renewal and better efficiency of the </a:t>
            </a:r>
            <a:r>
              <a:rPr lang="en-US" dirty="0" err="1"/>
              <a:t>LHe</a:t>
            </a:r>
            <a:r>
              <a:rPr lang="en-US" dirty="0"/>
              <a:t> plant </a:t>
            </a:r>
          </a:p>
          <a:p>
            <a:r>
              <a:rPr lang="en-US" dirty="0"/>
              <a:t>Renewal of part of the existing laboratory</a:t>
            </a:r>
          </a:p>
          <a:p>
            <a:r>
              <a:rPr lang="en-US" dirty="0"/>
              <a:t>Purchase and installation of new modern equipment</a:t>
            </a:r>
          </a:p>
          <a:p>
            <a:pPr lvl="1"/>
            <a:r>
              <a:rPr lang="en-US" dirty="0"/>
              <a:t>New test station for </a:t>
            </a:r>
            <a:r>
              <a:rPr lang="en-US" dirty="0" err="1"/>
              <a:t>Ic</a:t>
            </a:r>
            <a:r>
              <a:rPr lang="en-US" dirty="0"/>
              <a:t> measurements: two companies were contacted. </a:t>
            </a:r>
          </a:p>
          <a:p>
            <a:pPr lvl="1"/>
            <a:r>
              <a:rPr lang="en-US" dirty="0"/>
              <a:t>New insert and new cryostat  for the </a:t>
            </a:r>
            <a:r>
              <a:rPr lang="en-US" dirty="0" err="1"/>
              <a:t>Ma.Ri.S.A</a:t>
            </a:r>
            <a:r>
              <a:rPr lang="en-US" dirty="0"/>
              <a:t>. test facility. The required design by INFN is severely delayed due to lack of personnel </a:t>
            </a:r>
          </a:p>
          <a:p>
            <a:pPr lvl="1"/>
            <a:r>
              <a:rPr lang="en-US" dirty="0"/>
              <a:t>2 kA power supply for superconducting magnet. The specification is going to be written. at least one reliable supplier has been identified. Order procedure will start by the end of May.</a:t>
            </a:r>
          </a:p>
        </p:txBody>
      </p:sp>
      <p:pic>
        <p:nvPicPr>
          <p:cNvPr id="7" name="Immagine 11" descr="Immagine che contiene interni, contatore, sporco, ingombro&#10;&#10;Descrizione generata automaticamente">
            <a:extLst>
              <a:ext uri="{FF2B5EF4-FFF2-40B4-BE49-F238E27FC236}">
                <a16:creationId xmlns:a16="http://schemas.microsoft.com/office/drawing/2014/main" id="{B732DE32-6EAF-DED8-0876-CCE73AF99A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15501" y="1785702"/>
            <a:ext cx="2575932" cy="4410348"/>
          </a:xfrm>
          <a:prstGeom prst="rect">
            <a:avLst/>
          </a:prstGeom>
        </p:spPr>
      </p:pic>
      <p:sp>
        <p:nvSpPr>
          <p:cNvPr id="9" name="TextBox 8">
            <a:extLst>
              <a:ext uri="{FF2B5EF4-FFF2-40B4-BE49-F238E27FC236}">
                <a16:creationId xmlns:a16="http://schemas.microsoft.com/office/drawing/2014/main" id="{85167E3E-F1F4-F282-9015-C9A3FA7F0338}"/>
              </a:ext>
            </a:extLst>
          </p:cNvPr>
          <p:cNvSpPr txBox="1"/>
          <p:nvPr/>
        </p:nvSpPr>
        <p:spPr>
          <a:xfrm>
            <a:off x="6822625" y="5549719"/>
            <a:ext cx="2219775"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Courtesy R. </a:t>
            </a:r>
            <a:r>
              <a:rPr lang="en-US" dirty="0" err="1"/>
              <a:t>Musencih</a:t>
            </a:r>
            <a:endParaRPr lang="en-US" dirty="0"/>
          </a:p>
          <a:p>
            <a:r>
              <a:rPr lang="en-US" dirty="0"/>
              <a:t>A. </a:t>
            </a:r>
            <a:r>
              <a:rPr lang="en-US" dirty="0" err="1"/>
              <a:t>Bersani</a:t>
            </a:r>
            <a:r>
              <a:rPr lang="en-US" dirty="0"/>
              <a:t> , INFN-GE</a:t>
            </a:r>
          </a:p>
        </p:txBody>
      </p:sp>
    </p:spTree>
    <p:extLst>
      <p:ext uri="{BB962C8B-B14F-4D97-AF65-F5344CB8AC3E}">
        <p14:creationId xmlns:p14="http://schemas.microsoft.com/office/powerpoint/2010/main" val="4145179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C936617-EA28-53E9-1633-A1791701457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3" name="Immagine 12" descr="Immagine che contiene interni, sporco&#10;&#10;Descrizione generata automaticamente">
            <a:extLst>
              <a:ext uri="{FF2B5EF4-FFF2-40B4-BE49-F238E27FC236}">
                <a16:creationId xmlns:a16="http://schemas.microsoft.com/office/drawing/2014/main" id="{69EC1070-F6DF-CE70-AE58-5772292260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200"/>
          <a:stretch/>
        </p:blipFill>
        <p:spPr>
          <a:xfrm rot="5400000">
            <a:off x="161435" y="2449889"/>
            <a:ext cx="4028970" cy="3042414"/>
          </a:xfrm>
          <a:prstGeom prst="rect">
            <a:avLst/>
          </a:prstGeom>
        </p:spPr>
      </p:pic>
      <p:sp>
        <p:nvSpPr>
          <p:cNvPr id="2" name="Date Placeholder 1">
            <a:extLst>
              <a:ext uri="{FF2B5EF4-FFF2-40B4-BE49-F238E27FC236}">
                <a16:creationId xmlns:a16="http://schemas.microsoft.com/office/drawing/2014/main" id="{CA10A7D1-ADAD-608D-181E-009FF59D4EE2}"/>
              </a:ext>
            </a:extLst>
          </p:cNvPr>
          <p:cNvSpPr>
            <a:spLocks noGrp="1"/>
          </p:cNvSpPr>
          <p:nvPr>
            <p:ph type="dt" sz="half" idx="10"/>
          </p:nvPr>
        </p:nvSpPr>
        <p:spPr/>
        <p:txBody>
          <a:bodyPr/>
          <a:lstStyle/>
          <a:p>
            <a:r>
              <a:rPr lang="en-US"/>
              <a:t>19 October 2023</a:t>
            </a:r>
            <a:endParaRPr lang="it-IT"/>
          </a:p>
        </p:txBody>
      </p:sp>
      <p:sp>
        <p:nvSpPr>
          <p:cNvPr id="3" name="Footer Placeholder 2">
            <a:extLst>
              <a:ext uri="{FF2B5EF4-FFF2-40B4-BE49-F238E27FC236}">
                <a16:creationId xmlns:a16="http://schemas.microsoft.com/office/drawing/2014/main" id="{C8CC787F-CD35-7E6A-813F-03DBCD88B87C}"/>
              </a:ext>
            </a:extLst>
          </p:cNvPr>
          <p:cNvSpPr>
            <a:spLocks noGrp="1"/>
          </p:cNvSpPr>
          <p:nvPr>
            <p:ph type="ftr" sz="quarter" idx="11"/>
          </p:nvPr>
        </p:nvSpPr>
        <p:spPr/>
        <p:txBody>
          <a:bodyPr/>
          <a:lstStyle/>
          <a:p>
            <a:r>
              <a:rPr lang="en-US"/>
              <a:t>IRIS - L. Rossi @ GSI IFAST Workshop </a:t>
            </a:r>
            <a:endParaRPr lang="it-IT"/>
          </a:p>
        </p:txBody>
      </p:sp>
      <p:sp>
        <p:nvSpPr>
          <p:cNvPr id="4" name="Slide Number Placeholder 3">
            <a:extLst>
              <a:ext uri="{FF2B5EF4-FFF2-40B4-BE49-F238E27FC236}">
                <a16:creationId xmlns:a16="http://schemas.microsoft.com/office/drawing/2014/main" id="{6BFCC1B8-B0A3-FEE8-55E2-9428A06A57E6}"/>
              </a:ext>
            </a:extLst>
          </p:cNvPr>
          <p:cNvSpPr>
            <a:spLocks noGrp="1"/>
          </p:cNvSpPr>
          <p:nvPr>
            <p:ph type="sldNum" sz="quarter" idx="12"/>
          </p:nvPr>
        </p:nvSpPr>
        <p:spPr/>
        <p:txBody>
          <a:bodyPr/>
          <a:lstStyle/>
          <a:p>
            <a:fld id="{998843C0-DCD5-43C2-BEF0-A85E65693D80}" type="slidenum">
              <a:rPr lang="it-IT" smtClean="0"/>
              <a:t>11</a:t>
            </a:fld>
            <a:endParaRPr lang="it-IT"/>
          </a:p>
        </p:txBody>
      </p:sp>
      <p:sp>
        <p:nvSpPr>
          <p:cNvPr id="5" name="Title 32">
            <a:extLst>
              <a:ext uri="{FF2B5EF4-FFF2-40B4-BE49-F238E27FC236}">
                <a16:creationId xmlns:a16="http://schemas.microsoft.com/office/drawing/2014/main" id="{3F3345B6-E5A6-6886-1F0D-E870E679111A}"/>
              </a:ext>
            </a:extLst>
          </p:cNvPr>
          <p:cNvSpPr txBox="1">
            <a:spLocks/>
          </p:cNvSpPr>
          <p:nvPr/>
        </p:nvSpPr>
        <p:spPr>
          <a:xfrm>
            <a:off x="2967641" y="1218877"/>
            <a:ext cx="5559742" cy="556429"/>
          </a:xfrm>
          <a:prstGeom prst="rect">
            <a:avLst/>
          </a:prstGeom>
          <a:solidFill>
            <a:schemeClr val="bg1"/>
          </a:solidFill>
        </p:spPr>
        <p:txBody>
          <a:bodyPr/>
          <a:lst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a:lstStyle>
          <a:p>
            <a:r>
              <a:rPr lang="en-US" dirty="0"/>
              <a:t>INFN-GE lab </a:t>
            </a:r>
            <a:r>
              <a:rPr lang="en-US" dirty="0" err="1"/>
              <a:t>LHe</a:t>
            </a:r>
            <a:r>
              <a:rPr lang="en-US" dirty="0"/>
              <a:t> plant</a:t>
            </a:r>
          </a:p>
        </p:txBody>
      </p:sp>
      <p:pic>
        <p:nvPicPr>
          <p:cNvPr id="7" name="Immagine 68">
            <a:extLst>
              <a:ext uri="{FF2B5EF4-FFF2-40B4-BE49-F238E27FC236}">
                <a16:creationId xmlns:a16="http://schemas.microsoft.com/office/drawing/2014/main" id="{458FABB8-9BEF-7CE2-0626-EFBB398F968B}"/>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4368031" y="2148988"/>
            <a:ext cx="4875370" cy="3873901"/>
          </a:xfrm>
          <a:prstGeom prst="rect">
            <a:avLst/>
          </a:prstGeom>
          <a:ln>
            <a:solidFill>
              <a:schemeClr val="accent6">
                <a:lumMod val="75000"/>
              </a:schemeClr>
            </a:solidFill>
          </a:ln>
        </p:spPr>
      </p:pic>
      <p:sp>
        <p:nvSpPr>
          <p:cNvPr id="8" name="CasellaDiTesto 69">
            <a:extLst>
              <a:ext uri="{FF2B5EF4-FFF2-40B4-BE49-F238E27FC236}">
                <a16:creationId xmlns:a16="http://schemas.microsoft.com/office/drawing/2014/main" id="{42856CD1-F3B1-7B6F-8277-C7B2DA08AC69}"/>
              </a:ext>
            </a:extLst>
          </p:cNvPr>
          <p:cNvSpPr txBox="1"/>
          <p:nvPr/>
        </p:nvSpPr>
        <p:spPr>
          <a:xfrm>
            <a:off x="9952446" y="2067791"/>
            <a:ext cx="1466171" cy="369332"/>
          </a:xfrm>
          <a:prstGeom prst="rect">
            <a:avLst/>
          </a:prstGeom>
          <a:noFill/>
        </p:spPr>
        <p:txBody>
          <a:bodyPr wrap="none" rtlCol="0">
            <a:spAutoFit/>
          </a:bodyPr>
          <a:lstStyle/>
          <a:p>
            <a:r>
              <a:rPr lang="it-IT" dirty="0">
                <a:latin typeface="Titillium" panose="00000500000000000000" pitchFamily="50" charset="0"/>
              </a:rPr>
              <a:t>Nuovo layout</a:t>
            </a:r>
          </a:p>
        </p:txBody>
      </p:sp>
      <p:cxnSp>
        <p:nvCxnSpPr>
          <p:cNvPr id="10" name="Connettore diritto 83">
            <a:extLst>
              <a:ext uri="{FF2B5EF4-FFF2-40B4-BE49-F238E27FC236}">
                <a16:creationId xmlns:a16="http://schemas.microsoft.com/office/drawing/2014/main" id="{58F6B540-71E6-7739-502A-76DE9BA81183}"/>
              </a:ext>
            </a:extLst>
          </p:cNvPr>
          <p:cNvCxnSpPr>
            <a:cxnSpLocks/>
          </p:cNvCxnSpPr>
          <p:nvPr/>
        </p:nvCxnSpPr>
        <p:spPr>
          <a:xfrm>
            <a:off x="9531310" y="2537391"/>
            <a:ext cx="241298"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Connettore diritto 84">
            <a:extLst>
              <a:ext uri="{FF2B5EF4-FFF2-40B4-BE49-F238E27FC236}">
                <a16:creationId xmlns:a16="http://schemas.microsoft.com/office/drawing/2014/main" id="{94808150-75EB-9BF2-491B-550420BD9859}"/>
              </a:ext>
            </a:extLst>
          </p:cNvPr>
          <p:cNvCxnSpPr>
            <a:cxnSpLocks/>
          </p:cNvCxnSpPr>
          <p:nvPr/>
        </p:nvCxnSpPr>
        <p:spPr>
          <a:xfrm>
            <a:off x="9531310" y="2830802"/>
            <a:ext cx="234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CasellaDiTesto 85">
                <a:extLst>
                  <a:ext uri="{FF2B5EF4-FFF2-40B4-BE49-F238E27FC236}">
                    <a16:creationId xmlns:a16="http://schemas.microsoft.com/office/drawing/2014/main" id="{B0B88451-4905-4CA3-256C-C4821394C12E}"/>
                  </a:ext>
                </a:extLst>
              </p:cNvPr>
              <p:cNvSpPr txBox="1"/>
              <p:nvPr/>
            </p:nvSpPr>
            <p:spPr>
              <a:xfrm>
                <a:off x="10164924" y="5579667"/>
                <a:ext cx="510411" cy="2042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1600" i="1" dirty="0" smtClean="0">
                          <a:latin typeface="Cambria Math" panose="02040503050406030204" pitchFamily="18" charset="0"/>
                          <a:ea typeface="Cambria Math" panose="02040503050406030204" pitchFamily="18" charset="0"/>
                        </a:rPr>
                        <m:t>~</m:t>
                      </m:r>
                      <m:r>
                        <a:rPr lang="it-IT" sz="1600" i="1" dirty="0" smtClean="0">
                          <a:latin typeface="Cambria Math" panose="02040503050406030204" pitchFamily="18" charset="0"/>
                        </a:rPr>
                        <m:t>10 </m:t>
                      </m:r>
                      <m:r>
                        <a:rPr lang="it-IT" sz="1600" i="1" dirty="0" smtClean="0">
                          <a:latin typeface="Cambria Math" panose="02040503050406030204" pitchFamily="18" charset="0"/>
                        </a:rPr>
                        <m:t>𝑚</m:t>
                      </m:r>
                    </m:oMath>
                  </m:oMathPara>
                </a14:m>
                <a:endParaRPr lang="it-IT" sz="1600" dirty="0"/>
              </a:p>
            </p:txBody>
          </p:sp>
        </mc:Choice>
        <mc:Fallback xmlns="">
          <p:sp>
            <p:nvSpPr>
              <p:cNvPr id="12" name="CasellaDiTesto 85">
                <a:extLst>
                  <a:ext uri="{FF2B5EF4-FFF2-40B4-BE49-F238E27FC236}">
                    <a16:creationId xmlns:a16="http://schemas.microsoft.com/office/drawing/2014/main" id="{B0B88451-4905-4CA3-256C-C4821394C12E}"/>
                  </a:ext>
                </a:extLst>
              </p:cNvPr>
              <p:cNvSpPr txBox="1">
                <a:spLocks noRot="1" noChangeAspect="1" noMove="1" noResize="1" noEditPoints="1" noAdjustHandles="1" noChangeArrowheads="1" noChangeShapeType="1" noTextEdit="1"/>
              </p:cNvSpPr>
              <p:nvPr/>
            </p:nvSpPr>
            <p:spPr>
              <a:xfrm>
                <a:off x="10164924" y="5579667"/>
                <a:ext cx="510411" cy="204258"/>
              </a:xfrm>
              <a:prstGeom prst="rect">
                <a:avLst/>
              </a:prstGeom>
              <a:blipFill>
                <a:blip r:embed="rId6"/>
                <a:stretch>
                  <a:fillRect r="-42857" b="-47059"/>
                </a:stretch>
              </a:blipFill>
            </p:spPr>
            <p:txBody>
              <a:bodyPr/>
              <a:lstStyle/>
              <a:p>
                <a:r>
                  <a:rPr lang="en-US">
                    <a:noFill/>
                  </a:rPr>
                  <a:t> </a:t>
                </a:r>
              </a:p>
            </p:txBody>
          </p:sp>
        </mc:Fallback>
      </mc:AlternateContent>
      <p:cxnSp>
        <p:nvCxnSpPr>
          <p:cNvPr id="14" name="Connettore diritto 86">
            <a:extLst>
              <a:ext uri="{FF2B5EF4-FFF2-40B4-BE49-F238E27FC236}">
                <a16:creationId xmlns:a16="http://schemas.microsoft.com/office/drawing/2014/main" id="{FD77ECEA-A6FA-E769-A78A-EB7BFA73D77E}"/>
              </a:ext>
            </a:extLst>
          </p:cNvPr>
          <p:cNvCxnSpPr>
            <a:cxnSpLocks/>
          </p:cNvCxnSpPr>
          <p:nvPr/>
        </p:nvCxnSpPr>
        <p:spPr>
          <a:xfrm>
            <a:off x="9531310" y="3124212"/>
            <a:ext cx="243955"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asellaDiTesto 87">
            <a:extLst>
              <a:ext uri="{FF2B5EF4-FFF2-40B4-BE49-F238E27FC236}">
                <a16:creationId xmlns:a16="http://schemas.microsoft.com/office/drawing/2014/main" id="{ACDA7674-E7FF-F4A8-9F41-E37637313BAF}"/>
              </a:ext>
            </a:extLst>
          </p:cNvPr>
          <p:cNvSpPr txBox="1"/>
          <p:nvPr/>
        </p:nvSpPr>
        <p:spPr>
          <a:xfrm>
            <a:off x="9952446" y="2425977"/>
            <a:ext cx="1666546" cy="369332"/>
          </a:xfrm>
          <a:prstGeom prst="rect">
            <a:avLst/>
          </a:prstGeom>
          <a:noFill/>
        </p:spPr>
        <p:txBody>
          <a:bodyPr wrap="none" rtlCol="0">
            <a:spAutoFit/>
          </a:bodyPr>
          <a:lstStyle/>
          <a:p>
            <a:r>
              <a:rPr lang="it-IT" dirty="0">
                <a:latin typeface="Titillium" panose="00000500000000000000" pitchFamily="50" charset="0"/>
              </a:rPr>
              <a:t>LP: 3 ‘’ (1,3 bar)</a:t>
            </a:r>
          </a:p>
        </p:txBody>
      </p:sp>
      <p:sp>
        <p:nvSpPr>
          <p:cNvPr id="56" name="CasellaDiTesto 88">
            <a:extLst>
              <a:ext uri="{FF2B5EF4-FFF2-40B4-BE49-F238E27FC236}">
                <a16:creationId xmlns:a16="http://schemas.microsoft.com/office/drawing/2014/main" id="{F5C20028-FA64-3C51-4E79-D8077F300B17}"/>
              </a:ext>
            </a:extLst>
          </p:cNvPr>
          <p:cNvSpPr txBox="1"/>
          <p:nvPr/>
        </p:nvSpPr>
        <p:spPr>
          <a:xfrm>
            <a:off x="9955667" y="2716484"/>
            <a:ext cx="1884555" cy="369332"/>
          </a:xfrm>
          <a:prstGeom prst="rect">
            <a:avLst/>
          </a:prstGeom>
          <a:noFill/>
        </p:spPr>
        <p:txBody>
          <a:bodyPr wrap="none" rtlCol="0">
            <a:spAutoFit/>
          </a:bodyPr>
          <a:lstStyle/>
          <a:p>
            <a:r>
              <a:rPr lang="it-IT" dirty="0">
                <a:latin typeface="Titillium" panose="00000500000000000000" pitchFamily="50" charset="0"/>
              </a:rPr>
              <a:t>HP: 3/2 ‘’ (10 bar)</a:t>
            </a:r>
          </a:p>
        </p:txBody>
      </p:sp>
      <p:sp>
        <p:nvSpPr>
          <p:cNvPr id="57" name="CasellaDiTesto 89">
            <a:extLst>
              <a:ext uri="{FF2B5EF4-FFF2-40B4-BE49-F238E27FC236}">
                <a16:creationId xmlns:a16="http://schemas.microsoft.com/office/drawing/2014/main" id="{F6EF99CB-AC92-1E7E-C1E3-C7548F3F6687}"/>
              </a:ext>
            </a:extLst>
          </p:cNvPr>
          <p:cNvSpPr txBox="1"/>
          <p:nvPr/>
        </p:nvSpPr>
        <p:spPr>
          <a:xfrm>
            <a:off x="9969805" y="3006991"/>
            <a:ext cx="1762727" cy="369332"/>
          </a:xfrm>
          <a:prstGeom prst="rect">
            <a:avLst/>
          </a:prstGeom>
          <a:noFill/>
        </p:spPr>
        <p:txBody>
          <a:bodyPr wrap="none" rtlCol="0">
            <a:spAutoFit/>
          </a:bodyPr>
          <a:lstStyle/>
          <a:p>
            <a:r>
              <a:rPr lang="it-IT" dirty="0">
                <a:latin typeface="Titillium" panose="00000500000000000000" pitchFamily="50" charset="0"/>
              </a:rPr>
              <a:t>HP: 1 ‘’? (10 bar)</a:t>
            </a:r>
          </a:p>
        </p:txBody>
      </p:sp>
      <p:cxnSp>
        <p:nvCxnSpPr>
          <p:cNvPr id="58" name="Connettore 2 90">
            <a:extLst>
              <a:ext uri="{FF2B5EF4-FFF2-40B4-BE49-F238E27FC236}">
                <a16:creationId xmlns:a16="http://schemas.microsoft.com/office/drawing/2014/main" id="{8EA5C6A9-67E0-1BAC-8091-D80746EF8DFB}"/>
              </a:ext>
            </a:extLst>
          </p:cNvPr>
          <p:cNvCxnSpPr>
            <a:cxnSpLocks/>
          </p:cNvCxnSpPr>
          <p:nvPr/>
        </p:nvCxnSpPr>
        <p:spPr>
          <a:xfrm>
            <a:off x="9799712" y="5878305"/>
            <a:ext cx="142292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Connettore diritto 92">
            <a:extLst>
              <a:ext uri="{FF2B5EF4-FFF2-40B4-BE49-F238E27FC236}">
                <a16:creationId xmlns:a16="http://schemas.microsoft.com/office/drawing/2014/main" id="{A0EC12E9-7C17-E34E-F9DA-411A6E6BF2D8}"/>
              </a:ext>
            </a:extLst>
          </p:cNvPr>
          <p:cNvCxnSpPr>
            <a:cxnSpLocks/>
          </p:cNvCxnSpPr>
          <p:nvPr/>
        </p:nvCxnSpPr>
        <p:spPr>
          <a:xfrm>
            <a:off x="9531310" y="3417623"/>
            <a:ext cx="24129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0" name="CasellaDiTesto 93">
            <a:extLst>
              <a:ext uri="{FF2B5EF4-FFF2-40B4-BE49-F238E27FC236}">
                <a16:creationId xmlns:a16="http://schemas.microsoft.com/office/drawing/2014/main" id="{E8BE30CA-2147-6DB4-CC1C-5D6F87AEF459}"/>
              </a:ext>
            </a:extLst>
          </p:cNvPr>
          <p:cNvSpPr txBox="1"/>
          <p:nvPr/>
        </p:nvSpPr>
        <p:spPr>
          <a:xfrm>
            <a:off x="9969056" y="3280953"/>
            <a:ext cx="1513556" cy="369332"/>
          </a:xfrm>
          <a:prstGeom prst="rect">
            <a:avLst/>
          </a:prstGeom>
          <a:noFill/>
        </p:spPr>
        <p:txBody>
          <a:bodyPr wrap="none" rtlCol="0">
            <a:spAutoFit/>
          </a:bodyPr>
          <a:lstStyle/>
          <a:p>
            <a:r>
              <a:rPr lang="it-IT" dirty="0">
                <a:latin typeface="Titillium" panose="00000500000000000000" pitchFamily="50" charset="0"/>
              </a:rPr>
              <a:t>Linee 200 bar</a:t>
            </a:r>
          </a:p>
        </p:txBody>
      </p:sp>
      <p:sp>
        <p:nvSpPr>
          <p:cNvPr id="61" name="Rettangolo 105">
            <a:extLst>
              <a:ext uri="{FF2B5EF4-FFF2-40B4-BE49-F238E27FC236}">
                <a16:creationId xmlns:a16="http://schemas.microsoft.com/office/drawing/2014/main" id="{9726F659-3F0F-3939-2F37-AEC5B292EE7C}"/>
              </a:ext>
            </a:extLst>
          </p:cNvPr>
          <p:cNvSpPr/>
          <p:nvPr/>
        </p:nvSpPr>
        <p:spPr>
          <a:xfrm rot="10800000" flipV="1">
            <a:off x="9532638" y="3737604"/>
            <a:ext cx="241298" cy="27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CasellaDiTesto 106">
            <a:extLst>
              <a:ext uri="{FF2B5EF4-FFF2-40B4-BE49-F238E27FC236}">
                <a16:creationId xmlns:a16="http://schemas.microsoft.com/office/drawing/2014/main" id="{5823E86B-8548-0D87-512F-C04981169B2B}"/>
              </a:ext>
            </a:extLst>
          </p:cNvPr>
          <p:cNvSpPr txBox="1"/>
          <p:nvPr/>
        </p:nvSpPr>
        <p:spPr>
          <a:xfrm>
            <a:off x="9952446" y="3601764"/>
            <a:ext cx="1835952" cy="369332"/>
          </a:xfrm>
          <a:prstGeom prst="rect">
            <a:avLst/>
          </a:prstGeom>
          <a:noFill/>
        </p:spPr>
        <p:txBody>
          <a:bodyPr wrap="none" rtlCol="0">
            <a:spAutoFit/>
          </a:bodyPr>
          <a:lstStyle/>
          <a:p>
            <a:r>
              <a:rPr lang="it-IT" dirty="0">
                <a:latin typeface="Titillium" panose="00000500000000000000" pitchFamily="50" charset="0"/>
              </a:rPr>
              <a:t>Linee di recupero</a:t>
            </a:r>
          </a:p>
        </p:txBody>
      </p:sp>
    </p:spTree>
    <p:extLst>
      <p:ext uri="{BB962C8B-B14F-4D97-AF65-F5344CB8AC3E}">
        <p14:creationId xmlns:p14="http://schemas.microsoft.com/office/powerpoint/2010/main" val="188030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83CA72F-8EC5-18F0-BEA6-20DF819BC98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Immagine 1">
            <a:extLst>
              <a:ext uri="{FF2B5EF4-FFF2-40B4-BE49-F238E27FC236}">
                <a16:creationId xmlns:a16="http://schemas.microsoft.com/office/drawing/2014/main" id="{48D77A38-C2A0-6637-81F3-F707C32C92A0}"/>
              </a:ext>
            </a:extLst>
          </p:cNvPr>
          <p:cNvPicPr>
            <a:picLocks noChangeAspect="1"/>
          </p:cNvPicPr>
          <p:nvPr/>
        </p:nvPicPr>
        <p:blipFill>
          <a:blip r:embed="rId3"/>
          <a:stretch>
            <a:fillRect/>
          </a:stretch>
        </p:blipFill>
        <p:spPr>
          <a:xfrm>
            <a:off x="242505" y="90153"/>
            <a:ext cx="8572500" cy="4762500"/>
          </a:xfrm>
          <a:prstGeom prst="rect">
            <a:avLst/>
          </a:prstGeom>
        </p:spPr>
      </p:pic>
      <p:pic>
        <p:nvPicPr>
          <p:cNvPr id="3" name="Immagine 2">
            <a:extLst>
              <a:ext uri="{FF2B5EF4-FFF2-40B4-BE49-F238E27FC236}">
                <a16:creationId xmlns:a16="http://schemas.microsoft.com/office/drawing/2014/main" id="{4CEB341A-991F-7A7D-BCD9-634D867CB8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0025" y="2335236"/>
            <a:ext cx="5202785" cy="3896751"/>
          </a:xfrm>
          <a:prstGeom prst="rect">
            <a:avLst/>
          </a:prstGeom>
        </p:spPr>
      </p:pic>
      <p:pic>
        <p:nvPicPr>
          <p:cNvPr id="4" name="Immagine 3">
            <a:extLst>
              <a:ext uri="{FF2B5EF4-FFF2-40B4-BE49-F238E27FC236}">
                <a16:creationId xmlns:a16="http://schemas.microsoft.com/office/drawing/2014/main" id="{4337BC57-45FE-3FF3-D2D0-4D78B8F924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0880" y="2905965"/>
            <a:ext cx="3430758" cy="3430758"/>
          </a:xfrm>
          <a:prstGeom prst="rect">
            <a:avLst/>
          </a:prstGeom>
        </p:spPr>
      </p:pic>
      <p:pic>
        <p:nvPicPr>
          <p:cNvPr id="5" name="Immagine 4">
            <a:extLst>
              <a:ext uri="{FF2B5EF4-FFF2-40B4-BE49-F238E27FC236}">
                <a16:creationId xmlns:a16="http://schemas.microsoft.com/office/drawing/2014/main" id="{2E5C41DA-539E-326F-D7C7-0E584D4CF5D3}"/>
              </a:ext>
            </a:extLst>
          </p:cNvPr>
          <p:cNvPicPr>
            <a:picLocks noChangeAspect="1"/>
          </p:cNvPicPr>
          <p:nvPr/>
        </p:nvPicPr>
        <p:blipFill>
          <a:blip r:embed="rId6"/>
          <a:stretch>
            <a:fillRect/>
          </a:stretch>
        </p:blipFill>
        <p:spPr>
          <a:xfrm>
            <a:off x="7888518" y="400636"/>
            <a:ext cx="3694615" cy="2639011"/>
          </a:xfrm>
          <a:prstGeom prst="rect">
            <a:avLst/>
          </a:prstGeom>
        </p:spPr>
      </p:pic>
      <p:sp>
        <p:nvSpPr>
          <p:cNvPr id="6" name="CasellaDiTesto 5">
            <a:extLst>
              <a:ext uri="{FF2B5EF4-FFF2-40B4-BE49-F238E27FC236}">
                <a16:creationId xmlns:a16="http://schemas.microsoft.com/office/drawing/2014/main" id="{98F77C7F-82FE-68EC-1DCA-B17AC2E5BDDF}"/>
              </a:ext>
            </a:extLst>
          </p:cNvPr>
          <p:cNvSpPr txBox="1"/>
          <p:nvPr/>
        </p:nvSpPr>
        <p:spPr>
          <a:xfrm>
            <a:off x="3014134" y="4946068"/>
            <a:ext cx="4744440" cy="923330"/>
          </a:xfrm>
          <a:prstGeom prst="rect">
            <a:avLst/>
          </a:prstGeom>
          <a:solidFill>
            <a:schemeClr val="bg1"/>
          </a:solidFill>
        </p:spPr>
        <p:txBody>
          <a:bodyPr wrap="none" rtlCol="0">
            <a:spAutoFit/>
          </a:bodyPr>
          <a:lstStyle/>
          <a:p>
            <a:pPr algn="ctr"/>
            <a:r>
              <a:rPr lang="it-IT" dirty="0"/>
              <a:t>X-Ray </a:t>
            </a:r>
            <a:r>
              <a:rPr lang="it-IT" dirty="0" err="1"/>
              <a:t>diffractometer</a:t>
            </a:r>
            <a:endParaRPr lang="it-IT" dirty="0"/>
          </a:p>
          <a:p>
            <a:pPr algn="ctr"/>
            <a:endParaRPr lang="it-IT" dirty="0"/>
          </a:p>
          <a:p>
            <a:pPr algn="ctr"/>
            <a:r>
              <a:rPr lang="it-IT" dirty="0" err="1"/>
              <a:t>Structural</a:t>
            </a:r>
            <a:r>
              <a:rPr lang="it-IT" dirty="0"/>
              <a:t> </a:t>
            </a:r>
            <a:r>
              <a:rPr lang="it-IT" dirty="0" err="1"/>
              <a:t>analysis</a:t>
            </a:r>
            <a:r>
              <a:rPr lang="it-IT" dirty="0"/>
              <a:t> of </a:t>
            </a:r>
            <a:r>
              <a:rPr lang="it-IT" dirty="0" err="1"/>
              <a:t>Superconducting</a:t>
            </a:r>
            <a:r>
              <a:rPr lang="it-IT" dirty="0"/>
              <a:t> </a:t>
            </a:r>
            <a:r>
              <a:rPr lang="it-IT" dirty="0" err="1"/>
              <a:t>materials</a:t>
            </a:r>
            <a:endParaRPr lang="it-IT" dirty="0"/>
          </a:p>
        </p:txBody>
      </p:sp>
      <p:sp>
        <p:nvSpPr>
          <p:cNvPr id="10" name="Title 9">
            <a:extLst>
              <a:ext uri="{FF2B5EF4-FFF2-40B4-BE49-F238E27FC236}">
                <a16:creationId xmlns:a16="http://schemas.microsoft.com/office/drawing/2014/main" id="{31BD1BB0-C1D9-D156-A353-D15BB9D3109D}"/>
              </a:ext>
            </a:extLst>
          </p:cNvPr>
          <p:cNvSpPr>
            <a:spLocks noGrp="1"/>
          </p:cNvSpPr>
          <p:nvPr>
            <p:ph type="title"/>
          </p:nvPr>
        </p:nvSpPr>
        <p:spPr>
          <a:xfrm>
            <a:off x="3014134" y="131220"/>
            <a:ext cx="3314699" cy="605380"/>
          </a:xfrm>
          <a:solidFill>
            <a:schemeClr val="bg1"/>
          </a:solidFill>
        </p:spPr>
        <p:txBody>
          <a:bodyPr/>
          <a:lstStyle/>
          <a:p>
            <a:r>
              <a:rPr lang="en-US" dirty="0"/>
              <a:t>CNR-SPIN Lab </a:t>
            </a:r>
          </a:p>
        </p:txBody>
      </p:sp>
      <p:sp>
        <p:nvSpPr>
          <p:cNvPr id="7" name="Date Placeholder 6">
            <a:extLst>
              <a:ext uri="{FF2B5EF4-FFF2-40B4-BE49-F238E27FC236}">
                <a16:creationId xmlns:a16="http://schemas.microsoft.com/office/drawing/2014/main" id="{AA842711-F5FC-4182-2AD4-01A5A36458EC}"/>
              </a:ext>
            </a:extLst>
          </p:cNvPr>
          <p:cNvSpPr>
            <a:spLocks noGrp="1"/>
          </p:cNvSpPr>
          <p:nvPr>
            <p:ph type="dt" sz="half" idx="10"/>
          </p:nvPr>
        </p:nvSpPr>
        <p:spPr/>
        <p:txBody>
          <a:bodyPr/>
          <a:lstStyle/>
          <a:p>
            <a:r>
              <a:rPr lang="en-US"/>
              <a:t>19 October 2023</a:t>
            </a:r>
            <a:endParaRPr lang="it-IT"/>
          </a:p>
        </p:txBody>
      </p:sp>
      <p:sp>
        <p:nvSpPr>
          <p:cNvPr id="8" name="Footer Placeholder 7">
            <a:extLst>
              <a:ext uri="{FF2B5EF4-FFF2-40B4-BE49-F238E27FC236}">
                <a16:creationId xmlns:a16="http://schemas.microsoft.com/office/drawing/2014/main" id="{9A6B62F0-7239-4D41-0B3E-69A79D53485A}"/>
              </a:ext>
            </a:extLst>
          </p:cNvPr>
          <p:cNvSpPr>
            <a:spLocks noGrp="1"/>
          </p:cNvSpPr>
          <p:nvPr>
            <p:ph type="ftr" sz="quarter" idx="11"/>
          </p:nvPr>
        </p:nvSpPr>
        <p:spPr/>
        <p:txBody>
          <a:bodyPr/>
          <a:lstStyle/>
          <a:p>
            <a:r>
              <a:rPr lang="en-US"/>
              <a:t>IRIS - L. Rossi @ GSI IFAST Workshop </a:t>
            </a:r>
            <a:endParaRPr lang="it-IT"/>
          </a:p>
        </p:txBody>
      </p:sp>
      <p:sp>
        <p:nvSpPr>
          <p:cNvPr id="9" name="Slide Number Placeholder 8">
            <a:extLst>
              <a:ext uri="{FF2B5EF4-FFF2-40B4-BE49-F238E27FC236}">
                <a16:creationId xmlns:a16="http://schemas.microsoft.com/office/drawing/2014/main" id="{6AD92F51-A713-4BB3-8ADC-25AECD21EB51}"/>
              </a:ext>
            </a:extLst>
          </p:cNvPr>
          <p:cNvSpPr>
            <a:spLocks noGrp="1"/>
          </p:cNvSpPr>
          <p:nvPr>
            <p:ph type="sldNum" sz="quarter" idx="12"/>
          </p:nvPr>
        </p:nvSpPr>
        <p:spPr/>
        <p:txBody>
          <a:bodyPr/>
          <a:lstStyle/>
          <a:p>
            <a:fld id="{998843C0-DCD5-43C2-BEF0-A85E65693D80}" type="slidenum">
              <a:rPr lang="it-IT" smtClean="0"/>
              <a:t>12</a:t>
            </a:fld>
            <a:endParaRPr lang="it-IT"/>
          </a:p>
        </p:txBody>
      </p:sp>
      <p:sp>
        <p:nvSpPr>
          <p:cNvPr id="12" name="TextBox 11">
            <a:extLst>
              <a:ext uri="{FF2B5EF4-FFF2-40B4-BE49-F238E27FC236}">
                <a16:creationId xmlns:a16="http://schemas.microsoft.com/office/drawing/2014/main" id="{8DF017DF-C07A-A34D-0C85-EFCF848DF530}"/>
              </a:ext>
            </a:extLst>
          </p:cNvPr>
          <p:cNvSpPr txBox="1"/>
          <p:nvPr/>
        </p:nvSpPr>
        <p:spPr>
          <a:xfrm>
            <a:off x="3581400" y="5891947"/>
            <a:ext cx="3673891"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a:t>Courtesy A. </a:t>
            </a:r>
            <a:r>
              <a:rPr lang="en-US" dirty="0" err="1"/>
              <a:t>Malagonli</a:t>
            </a:r>
            <a:r>
              <a:rPr lang="en-US" dirty="0"/>
              <a:t>, CNR-SPIN GE</a:t>
            </a:r>
          </a:p>
        </p:txBody>
      </p:sp>
    </p:spTree>
    <p:extLst>
      <p:ext uri="{BB962C8B-B14F-4D97-AF65-F5344CB8AC3E}">
        <p14:creationId xmlns:p14="http://schemas.microsoft.com/office/powerpoint/2010/main" val="3282341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927BDEA-E36A-C09C-CA1B-4D038086F1B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 name="Immagine 2" descr="Immagine che contiene lavagnabianca&#10;&#10;Descrizione generata automaticamente">
            <a:extLst>
              <a:ext uri="{FF2B5EF4-FFF2-40B4-BE49-F238E27FC236}">
                <a16:creationId xmlns:a16="http://schemas.microsoft.com/office/drawing/2014/main" id="{DB8EC8EF-621F-F6EF-451D-0ACCA427A1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3655" y="1758550"/>
            <a:ext cx="4941919" cy="3706440"/>
          </a:xfrm>
          <a:prstGeom prst="rect">
            <a:avLst/>
          </a:prstGeom>
        </p:spPr>
      </p:pic>
      <p:sp>
        <p:nvSpPr>
          <p:cNvPr id="4" name="CasellaDiTesto 3">
            <a:extLst>
              <a:ext uri="{FF2B5EF4-FFF2-40B4-BE49-F238E27FC236}">
                <a16:creationId xmlns:a16="http://schemas.microsoft.com/office/drawing/2014/main" id="{8C0DD896-5766-65CF-27FD-7FDD399198D9}"/>
              </a:ext>
            </a:extLst>
          </p:cNvPr>
          <p:cNvSpPr txBox="1"/>
          <p:nvPr/>
        </p:nvSpPr>
        <p:spPr>
          <a:xfrm>
            <a:off x="650675" y="1967928"/>
            <a:ext cx="6393592" cy="3108543"/>
          </a:xfrm>
          <a:prstGeom prst="rect">
            <a:avLst/>
          </a:prstGeom>
          <a:noFill/>
        </p:spPr>
        <p:txBody>
          <a:bodyPr wrap="square" rtlCol="0">
            <a:spAutoFit/>
          </a:bodyPr>
          <a:lstStyle/>
          <a:p>
            <a:endParaRPr lang="it-IT" sz="2800" dirty="0"/>
          </a:p>
          <a:p>
            <a:r>
              <a:rPr lang="it-IT" sz="2800" dirty="0"/>
              <a:t>UNIGE </a:t>
            </a:r>
            <a:r>
              <a:rPr lang="it-IT" sz="2800" dirty="0" err="1"/>
              <a:t>Physics</a:t>
            </a:r>
            <a:r>
              <a:rPr lang="it-IT" sz="2800" dirty="0"/>
              <a:t> Department:</a:t>
            </a:r>
          </a:p>
          <a:p>
            <a:pPr marL="457200" indent="-457200">
              <a:buFont typeface="Arial" panose="020B0604020202020204" pitchFamily="34" charset="0"/>
              <a:buChar char="•"/>
            </a:pPr>
            <a:r>
              <a:rPr lang="it-IT" sz="2800" dirty="0" err="1"/>
              <a:t>Renewal</a:t>
            </a:r>
            <a:r>
              <a:rPr lang="it-IT" sz="2800" dirty="0"/>
              <a:t> of </a:t>
            </a:r>
            <a:r>
              <a:rPr lang="it-IT" sz="2800" dirty="0" err="1"/>
              <a:t>cryogenic</a:t>
            </a:r>
            <a:r>
              <a:rPr lang="it-IT" sz="2800" dirty="0"/>
              <a:t> </a:t>
            </a:r>
            <a:r>
              <a:rPr lang="it-IT" sz="2800" dirty="0" err="1"/>
              <a:t>plant</a:t>
            </a:r>
            <a:r>
              <a:rPr lang="it-IT" sz="2800" dirty="0"/>
              <a:t> (He gas recovery </a:t>
            </a:r>
            <a:r>
              <a:rPr lang="it-IT" sz="2800" dirty="0" err="1"/>
              <a:t>abd</a:t>
            </a:r>
            <a:r>
              <a:rPr lang="it-IT" sz="2800" dirty="0"/>
              <a:t> LN </a:t>
            </a:r>
            <a:r>
              <a:rPr lang="it-IT" sz="2800" dirty="0" err="1"/>
              <a:t>distribution</a:t>
            </a:r>
            <a:r>
              <a:rPr lang="it-IT" sz="2800" dirty="0"/>
              <a:t>)</a:t>
            </a:r>
          </a:p>
          <a:p>
            <a:pPr marL="457200" indent="-457200">
              <a:buFont typeface="Arial" panose="020B0604020202020204" pitchFamily="34" charset="0"/>
              <a:buChar char="•"/>
            </a:pPr>
            <a:r>
              <a:rPr lang="it-IT" sz="2800" dirty="0"/>
              <a:t>New test station fo </a:t>
            </a:r>
            <a:r>
              <a:rPr lang="it-IT" sz="2800" dirty="0" err="1"/>
              <a:t>thermal</a:t>
            </a:r>
            <a:r>
              <a:rPr lang="it-IT" sz="2800" dirty="0"/>
              <a:t> </a:t>
            </a:r>
            <a:r>
              <a:rPr lang="it-IT" sz="2800" dirty="0" err="1"/>
              <a:t>capacity</a:t>
            </a:r>
            <a:r>
              <a:rPr lang="it-IT" sz="2800" dirty="0"/>
              <a:t> </a:t>
            </a:r>
            <a:r>
              <a:rPr lang="it-IT" sz="2800" dirty="0" err="1"/>
              <a:t>measurements</a:t>
            </a:r>
            <a:r>
              <a:rPr lang="it-IT" sz="2800" dirty="0"/>
              <a:t> in high </a:t>
            </a:r>
            <a:r>
              <a:rPr lang="it-IT" sz="2800" dirty="0" err="1"/>
              <a:t>magnetic</a:t>
            </a:r>
            <a:r>
              <a:rPr lang="it-IT" sz="2800" dirty="0"/>
              <a:t> fields for </a:t>
            </a:r>
            <a:r>
              <a:rPr lang="it-IT" sz="2800" dirty="0" err="1"/>
              <a:t>research</a:t>
            </a:r>
            <a:r>
              <a:rPr lang="it-IT" sz="2800" dirty="0"/>
              <a:t> of new SC </a:t>
            </a:r>
            <a:r>
              <a:rPr lang="it-IT" sz="2800" dirty="0" err="1"/>
              <a:t>materials</a:t>
            </a:r>
            <a:endParaRPr lang="it-IT" sz="2800" dirty="0"/>
          </a:p>
        </p:txBody>
      </p:sp>
      <p:sp>
        <p:nvSpPr>
          <p:cNvPr id="2" name="Title 1">
            <a:extLst>
              <a:ext uri="{FF2B5EF4-FFF2-40B4-BE49-F238E27FC236}">
                <a16:creationId xmlns:a16="http://schemas.microsoft.com/office/drawing/2014/main" id="{9E55308F-44F9-89F8-5D17-4CA386BECE85}"/>
              </a:ext>
            </a:extLst>
          </p:cNvPr>
          <p:cNvSpPr>
            <a:spLocks noGrp="1"/>
          </p:cNvSpPr>
          <p:nvPr>
            <p:ph type="title"/>
          </p:nvPr>
        </p:nvSpPr>
        <p:spPr/>
        <p:txBody>
          <a:bodyPr/>
          <a:lstStyle/>
          <a:p>
            <a:r>
              <a:rPr lang="en-US" dirty="0" err="1"/>
              <a:t>Unige</a:t>
            </a:r>
            <a:r>
              <a:rPr lang="en-US" dirty="0"/>
              <a:t> – Physics Dept.</a:t>
            </a:r>
          </a:p>
        </p:txBody>
      </p:sp>
      <p:sp>
        <p:nvSpPr>
          <p:cNvPr id="5" name="Date Placeholder 4">
            <a:extLst>
              <a:ext uri="{FF2B5EF4-FFF2-40B4-BE49-F238E27FC236}">
                <a16:creationId xmlns:a16="http://schemas.microsoft.com/office/drawing/2014/main" id="{10CEFF25-EE9F-A1B4-5107-7D6FF8D84376}"/>
              </a:ext>
            </a:extLst>
          </p:cNvPr>
          <p:cNvSpPr>
            <a:spLocks noGrp="1"/>
          </p:cNvSpPr>
          <p:nvPr>
            <p:ph type="dt" sz="half" idx="10"/>
          </p:nvPr>
        </p:nvSpPr>
        <p:spPr/>
        <p:txBody>
          <a:bodyPr/>
          <a:lstStyle/>
          <a:p>
            <a:r>
              <a:rPr lang="en-US"/>
              <a:t>19 October 2023</a:t>
            </a:r>
          </a:p>
        </p:txBody>
      </p:sp>
      <p:sp>
        <p:nvSpPr>
          <p:cNvPr id="6" name="Footer Placeholder 5">
            <a:extLst>
              <a:ext uri="{FF2B5EF4-FFF2-40B4-BE49-F238E27FC236}">
                <a16:creationId xmlns:a16="http://schemas.microsoft.com/office/drawing/2014/main" id="{89DD07BE-43EB-61F4-ADBF-89BA9D4637E9}"/>
              </a:ext>
            </a:extLst>
          </p:cNvPr>
          <p:cNvSpPr>
            <a:spLocks noGrp="1"/>
          </p:cNvSpPr>
          <p:nvPr>
            <p:ph type="ftr" sz="quarter" idx="11"/>
          </p:nvPr>
        </p:nvSpPr>
        <p:spPr/>
        <p:txBody>
          <a:bodyPr/>
          <a:lstStyle/>
          <a:p>
            <a:r>
              <a:rPr lang="en-US"/>
              <a:t>IRIS - L. Rossi @ GSI IFAST Workshop </a:t>
            </a:r>
          </a:p>
        </p:txBody>
      </p:sp>
      <p:sp>
        <p:nvSpPr>
          <p:cNvPr id="7" name="Slide Number Placeholder 6">
            <a:extLst>
              <a:ext uri="{FF2B5EF4-FFF2-40B4-BE49-F238E27FC236}">
                <a16:creationId xmlns:a16="http://schemas.microsoft.com/office/drawing/2014/main" id="{892540E1-2435-64BA-2B7B-F9641175186B}"/>
              </a:ext>
            </a:extLst>
          </p:cNvPr>
          <p:cNvSpPr>
            <a:spLocks noGrp="1"/>
          </p:cNvSpPr>
          <p:nvPr>
            <p:ph type="sldNum" sz="quarter" idx="12"/>
          </p:nvPr>
        </p:nvSpPr>
        <p:spPr/>
        <p:txBody>
          <a:bodyPr/>
          <a:lstStyle/>
          <a:p>
            <a:fld id="{37892B85-A679-1943-821F-72C61F74835B}" type="slidenum">
              <a:rPr lang="en-US" smtClean="0"/>
              <a:t>13</a:t>
            </a:fld>
            <a:endParaRPr lang="en-US"/>
          </a:p>
        </p:txBody>
      </p:sp>
      <p:sp>
        <p:nvSpPr>
          <p:cNvPr id="9" name="TextBox 8">
            <a:extLst>
              <a:ext uri="{FF2B5EF4-FFF2-40B4-BE49-F238E27FC236}">
                <a16:creationId xmlns:a16="http://schemas.microsoft.com/office/drawing/2014/main" id="{36A3E79F-8BA3-628F-BE26-416DBCF1F38F}"/>
              </a:ext>
            </a:extLst>
          </p:cNvPr>
          <p:cNvSpPr txBox="1"/>
          <p:nvPr/>
        </p:nvSpPr>
        <p:spPr>
          <a:xfrm>
            <a:off x="5257800" y="5592233"/>
            <a:ext cx="3405484"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a:t>Courtesy M. Putti, Univ. of Genova</a:t>
            </a:r>
          </a:p>
        </p:txBody>
      </p:sp>
    </p:spTree>
    <p:extLst>
      <p:ext uri="{BB962C8B-B14F-4D97-AF65-F5344CB8AC3E}">
        <p14:creationId xmlns:p14="http://schemas.microsoft.com/office/powerpoint/2010/main" val="3572181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D2C667C-2C2B-343C-61CA-7A060AA525F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A9F634E-A9B7-BD5F-D6DE-6E81EBE51C9C}"/>
              </a:ext>
            </a:extLst>
          </p:cNvPr>
          <p:cNvSpPr>
            <a:spLocks noGrp="1"/>
          </p:cNvSpPr>
          <p:nvPr>
            <p:ph type="title"/>
          </p:nvPr>
        </p:nvSpPr>
        <p:spPr>
          <a:xfrm>
            <a:off x="3234266" y="1335636"/>
            <a:ext cx="8119533" cy="780114"/>
          </a:xfrm>
        </p:spPr>
        <p:txBody>
          <a:bodyPr>
            <a:normAutofit/>
          </a:bodyPr>
          <a:lstStyle/>
          <a:p>
            <a:r>
              <a:rPr lang="en-US" dirty="0"/>
              <a:t>WP4 – Milano LASA  - INFN-Milano, UNIMI-DIFI</a:t>
            </a:r>
          </a:p>
        </p:txBody>
      </p:sp>
      <p:sp>
        <p:nvSpPr>
          <p:cNvPr id="4" name="Date Placeholder 3">
            <a:extLst>
              <a:ext uri="{FF2B5EF4-FFF2-40B4-BE49-F238E27FC236}">
                <a16:creationId xmlns:a16="http://schemas.microsoft.com/office/drawing/2014/main" id="{294D5DB4-B9E0-68D6-62C3-AD387F8A5160}"/>
              </a:ext>
            </a:extLst>
          </p:cNvPr>
          <p:cNvSpPr>
            <a:spLocks noGrp="1"/>
          </p:cNvSpPr>
          <p:nvPr>
            <p:ph type="dt" sz="half" idx="10"/>
          </p:nvPr>
        </p:nvSpPr>
        <p:spPr/>
        <p:txBody>
          <a:bodyPr/>
          <a:lstStyle/>
          <a:p>
            <a:r>
              <a:rPr lang="en-US"/>
              <a:t>19 October 2023</a:t>
            </a:r>
          </a:p>
        </p:txBody>
      </p:sp>
      <p:sp>
        <p:nvSpPr>
          <p:cNvPr id="5" name="Footer Placeholder 4">
            <a:extLst>
              <a:ext uri="{FF2B5EF4-FFF2-40B4-BE49-F238E27FC236}">
                <a16:creationId xmlns:a16="http://schemas.microsoft.com/office/drawing/2014/main" id="{19792632-3747-8E44-0DF3-C7D6C936145A}"/>
              </a:ext>
            </a:extLst>
          </p:cNvPr>
          <p:cNvSpPr>
            <a:spLocks noGrp="1"/>
          </p:cNvSpPr>
          <p:nvPr>
            <p:ph type="ftr" sz="quarter" idx="11"/>
          </p:nvPr>
        </p:nvSpPr>
        <p:spPr/>
        <p:txBody>
          <a:bodyPr/>
          <a:lstStyle/>
          <a:p>
            <a:r>
              <a:rPr lang="en-US"/>
              <a:t>IRIS - L. Rossi @ GSI IFAST Workshop </a:t>
            </a:r>
          </a:p>
        </p:txBody>
      </p:sp>
      <p:sp>
        <p:nvSpPr>
          <p:cNvPr id="6" name="Slide Number Placeholder 5">
            <a:extLst>
              <a:ext uri="{FF2B5EF4-FFF2-40B4-BE49-F238E27FC236}">
                <a16:creationId xmlns:a16="http://schemas.microsoft.com/office/drawing/2014/main" id="{A07D5204-6272-6E17-6B73-B6DF3BD44EE7}"/>
              </a:ext>
            </a:extLst>
          </p:cNvPr>
          <p:cNvSpPr>
            <a:spLocks noGrp="1"/>
          </p:cNvSpPr>
          <p:nvPr>
            <p:ph type="sldNum" sz="quarter" idx="12"/>
          </p:nvPr>
        </p:nvSpPr>
        <p:spPr/>
        <p:txBody>
          <a:bodyPr/>
          <a:lstStyle/>
          <a:p>
            <a:fld id="{37892B85-A679-1943-821F-72C61F74835B}" type="slidenum">
              <a:rPr lang="en-US" smtClean="0"/>
              <a:t>14</a:t>
            </a:fld>
            <a:endParaRPr lang="en-US"/>
          </a:p>
        </p:txBody>
      </p:sp>
      <p:sp>
        <p:nvSpPr>
          <p:cNvPr id="3" name="Content Placeholder 2">
            <a:extLst>
              <a:ext uri="{FF2B5EF4-FFF2-40B4-BE49-F238E27FC236}">
                <a16:creationId xmlns:a16="http://schemas.microsoft.com/office/drawing/2014/main" id="{3E4BFBAD-CA51-84CE-0F04-84240F8038B8}"/>
              </a:ext>
            </a:extLst>
          </p:cNvPr>
          <p:cNvSpPr>
            <a:spLocks noGrp="1"/>
          </p:cNvSpPr>
          <p:nvPr>
            <p:ph idx="4294967295"/>
          </p:nvPr>
        </p:nvSpPr>
        <p:spPr>
          <a:xfrm>
            <a:off x="0" y="1825625"/>
            <a:ext cx="5037667" cy="4351338"/>
          </a:xfrm>
        </p:spPr>
        <p:txBody>
          <a:bodyPr>
            <a:normAutofit fontScale="77500" lnSpcReduction="20000"/>
          </a:bodyPr>
          <a:lstStyle/>
          <a:p>
            <a:r>
              <a:rPr lang="en-US" dirty="0" err="1"/>
              <a:t>Laboratorio</a:t>
            </a:r>
            <a:r>
              <a:rPr lang="en-US" dirty="0"/>
              <a:t> </a:t>
            </a:r>
            <a:r>
              <a:rPr lang="en-US" dirty="0" err="1"/>
              <a:t>Acceleratori</a:t>
            </a:r>
            <a:r>
              <a:rPr lang="en-US" dirty="0"/>
              <a:t> &amp; </a:t>
            </a:r>
            <a:r>
              <a:rPr lang="en-US" dirty="0" err="1"/>
              <a:t>Superconduttività</a:t>
            </a:r>
            <a:r>
              <a:rPr lang="en-US" dirty="0"/>
              <a:t> </a:t>
            </a:r>
            <a:r>
              <a:rPr lang="en-US" dirty="0" err="1"/>
              <a:t>Applicata</a:t>
            </a:r>
            <a:r>
              <a:rPr lang="en-US" dirty="0"/>
              <a:t> </a:t>
            </a:r>
          </a:p>
          <a:p>
            <a:pPr lvl="1"/>
            <a:r>
              <a:rPr lang="en-US" b="1" dirty="0">
                <a:solidFill>
                  <a:srgbClr val="C00000"/>
                </a:solidFill>
              </a:rPr>
              <a:t>SC magnets and SRF cavities</a:t>
            </a:r>
          </a:p>
          <a:p>
            <a:r>
              <a:rPr lang="en-US" dirty="0"/>
              <a:t>Also photocathodes and other activities (</a:t>
            </a:r>
            <a:r>
              <a:rPr lang="en-US" dirty="0" err="1"/>
              <a:t>BriXino</a:t>
            </a:r>
            <a:r>
              <a:rPr lang="en-US" dirty="0"/>
              <a:t>, radionuclides studies)</a:t>
            </a:r>
          </a:p>
          <a:p>
            <a:r>
              <a:rPr lang="en-US" dirty="0"/>
              <a:t>(old) </a:t>
            </a:r>
            <a:r>
              <a:rPr lang="en-US" dirty="0" err="1"/>
              <a:t>LHe</a:t>
            </a:r>
            <a:r>
              <a:rPr lang="en-US" dirty="0"/>
              <a:t> plant to be renewed in the next 2 years</a:t>
            </a:r>
          </a:p>
          <a:p>
            <a:r>
              <a:rPr lang="en-US" dirty="0"/>
              <a:t>About 25 people active in applied superconductivity (before IRIS)</a:t>
            </a:r>
          </a:p>
          <a:p>
            <a:r>
              <a:rPr lang="en-US" dirty="0"/>
              <a:t>It is “only” a building, not an Institution: it belongs to </a:t>
            </a:r>
            <a:r>
              <a:rPr lang="en-US" dirty="0" err="1"/>
              <a:t>Unimi</a:t>
            </a:r>
            <a:r>
              <a:rPr lang="en-US" dirty="0"/>
              <a:t>, co-managed by INFN-Milano and </a:t>
            </a:r>
            <a:r>
              <a:rPr lang="en-US" dirty="0" err="1"/>
              <a:t>Unimi</a:t>
            </a:r>
            <a:r>
              <a:rPr lang="en-US" dirty="0"/>
              <a:t>-DIFI</a:t>
            </a:r>
          </a:p>
          <a:p>
            <a:r>
              <a:rPr lang="en-US" dirty="0"/>
              <a:t>It is National R.I. as INFN infrastructure (in the list of PNIR as medium priority)</a:t>
            </a:r>
          </a:p>
          <a:p>
            <a:endParaRPr lang="en-US" dirty="0"/>
          </a:p>
        </p:txBody>
      </p:sp>
      <p:pic>
        <p:nvPicPr>
          <p:cNvPr id="7" name="Picture 6">
            <a:extLst>
              <a:ext uri="{FF2B5EF4-FFF2-40B4-BE49-F238E27FC236}">
                <a16:creationId xmlns:a16="http://schemas.microsoft.com/office/drawing/2014/main" id="{7010494B-9CED-D0F9-C742-7DECFF49B468}"/>
              </a:ext>
            </a:extLst>
          </p:cNvPr>
          <p:cNvPicPr>
            <a:picLocks noChangeAspect="1"/>
          </p:cNvPicPr>
          <p:nvPr/>
        </p:nvPicPr>
        <p:blipFill>
          <a:blip r:embed="rId3"/>
          <a:stretch>
            <a:fillRect/>
          </a:stretch>
        </p:blipFill>
        <p:spPr>
          <a:xfrm>
            <a:off x="5638726" y="2080741"/>
            <a:ext cx="6023186" cy="3788778"/>
          </a:xfrm>
          <a:prstGeom prst="rect">
            <a:avLst/>
          </a:prstGeom>
        </p:spPr>
      </p:pic>
    </p:spTree>
    <p:extLst>
      <p:ext uri="{BB962C8B-B14F-4D97-AF65-F5344CB8AC3E}">
        <p14:creationId xmlns:p14="http://schemas.microsoft.com/office/powerpoint/2010/main" val="355231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7F528B2B-418F-627C-2AEA-C267A2FC494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11" name="Gruppo 10">
            <a:extLst>
              <a:ext uri="{FF2B5EF4-FFF2-40B4-BE49-F238E27FC236}">
                <a16:creationId xmlns:a16="http://schemas.microsoft.com/office/drawing/2014/main" id="{39026728-7A92-A3FD-C6DE-909149B48E26}"/>
              </a:ext>
            </a:extLst>
          </p:cNvPr>
          <p:cNvGrpSpPr/>
          <p:nvPr/>
        </p:nvGrpSpPr>
        <p:grpSpPr>
          <a:xfrm>
            <a:off x="2504995" y="1135762"/>
            <a:ext cx="9008341" cy="5304085"/>
            <a:chOff x="1383162" y="802801"/>
            <a:chExt cx="9893511" cy="5956915"/>
          </a:xfrm>
        </p:grpSpPr>
        <p:pic>
          <p:nvPicPr>
            <p:cNvPr id="2" name="Immagine 1" descr="Immagine che contiene interni, edificio&#10;&#10;Descrizione generata automaticamente">
              <a:extLst>
                <a:ext uri="{FF2B5EF4-FFF2-40B4-BE49-F238E27FC236}">
                  <a16:creationId xmlns:a16="http://schemas.microsoft.com/office/drawing/2014/main" id="{9FC76CAA-3FBA-9FDA-ED41-A36C52848D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351460" y="-1165497"/>
              <a:ext cx="5956915" cy="9893511"/>
            </a:xfrm>
            <a:prstGeom prst="rect">
              <a:avLst/>
            </a:prstGeom>
          </p:spPr>
        </p:pic>
        <p:sp>
          <p:nvSpPr>
            <p:cNvPr id="3" name="Line 6">
              <a:extLst>
                <a:ext uri="{FF2B5EF4-FFF2-40B4-BE49-F238E27FC236}">
                  <a16:creationId xmlns:a16="http://schemas.microsoft.com/office/drawing/2014/main" id="{F18CD97C-E4E1-D4C0-447D-0C06EA8B483E}"/>
                </a:ext>
              </a:extLst>
            </p:cNvPr>
            <p:cNvSpPr>
              <a:spLocks noChangeShapeType="1"/>
            </p:cNvSpPr>
            <p:nvPr/>
          </p:nvSpPr>
          <p:spPr bwMode="auto">
            <a:xfrm flipH="1">
              <a:off x="5839943" y="1960618"/>
              <a:ext cx="2105555" cy="1268286"/>
            </a:xfrm>
            <a:prstGeom prst="line">
              <a:avLst/>
            </a:prstGeom>
            <a:noFill/>
            <a:ln w="25400">
              <a:solidFill>
                <a:srgbClr val="009900"/>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Line 8">
              <a:extLst>
                <a:ext uri="{FF2B5EF4-FFF2-40B4-BE49-F238E27FC236}">
                  <a16:creationId xmlns:a16="http://schemas.microsoft.com/office/drawing/2014/main" id="{41F97351-E3AF-9205-DDDB-46E72FA11E50}"/>
                </a:ext>
              </a:extLst>
            </p:cNvPr>
            <p:cNvSpPr>
              <a:spLocks noChangeShapeType="1"/>
            </p:cNvSpPr>
            <p:nvPr/>
          </p:nvSpPr>
          <p:spPr bwMode="auto">
            <a:xfrm flipH="1">
              <a:off x="6305530" y="2586954"/>
              <a:ext cx="2480684" cy="841209"/>
            </a:xfrm>
            <a:prstGeom prst="line">
              <a:avLst/>
            </a:prstGeom>
            <a:noFill/>
            <a:ln w="25400">
              <a:solidFill>
                <a:srgbClr val="009900"/>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Box 14">
              <a:extLst>
                <a:ext uri="{FF2B5EF4-FFF2-40B4-BE49-F238E27FC236}">
                  <a16:creationId xmlns:a16="http://schemas.microsoft.com/office/drawing/2014/main" id="{8AFAEC92-24B9-315F-3BC8-7BD5D07007D3}"/>
                </a:ext>
              </a:extLst>
            </p:cNvPr>
            <p:cNvSpPr txBox="1">
              <a:spLocks noChangeArrowheads="1"/>
            </p:cNvSpPr>
            <p:nvPr/>
          </p:nvSpPr>
          <p:spPr bwMode="auto">
            <a:xfrm>
              <a:off x="6521490" y="1421166"/>
              <a:ext cx="2576120" cy="852620"/>
            </a:xfrm>
            <a:prstGeom prst="rect">
              <a:avLst/>
            </a:prstGeom>
            <a:solidFill>
              <a:srgbClr val="99FF66"/>
            </a:solidFill>
            <a:ln w="19050">
              <a:solidFill>
                <a:srgbClr val="0099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it-IT" sz="16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New Variable temperature Cryostat inside </a:t>
              </a:r>
              <a:r>
                <a:rPr kumimoji="0" lang="en-US" altLang="it-IT" sz="1600" b="1"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8 T solenoid  with 1 kA leads</a:t>
              </a:r>
            </a:p>
          </p:txBody>
        </p:sp>
        <p:sp>
          <p:nvSpPr>
            <p:cNvPr id="6" name="Line 16">
              <a:extLst>
                <a:ext uri="{FF2B5EF4-FFF2-40B4-BE49-F238E27FC236}">
                  <a16:creationId xmlns:a16="http://schemas.microsoft.com/office/drawing/2014/main" id="{9FC1EDCF-19DD-213C-83F4-1C2A5F7D479C}"/>
                </a:ext>
              </a:extLst>
            </p:cNvPr>
            <p:cNvSpPr>
              <a:spLocks noChangeShapeType="1"/>
            </p:cNvSpPr>
            <p:nvPr/>
          </p:nvSpPr>
          <p:spPr bwMode="auto">
            <a:xfrm flipH="1" flipV="1">
              <a:off x="7230819" y="4084178"/>
              <a:ext cx="1380530" cy="351413"/>
            </a:xfrm>
            <a:prstGeom prst="line">
              <a:avLst/>
            </a:prstGeom>
            <a:noFill/>
            <a:ln w="25400">
              <a:solidFill>
                <a:srgbClr val="009900"/>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Box 18">
              <a:extLst>
                <a:ext uri="{FF2B5EF4-FFF2-40B4-BE49-F238E27FC236}">
                  <a16:creationId xmlns:a16="http://schemas.microsoft.com/office/drawing/2014/main" id="{2FAE702C-741A-2B80-5421-EFB68086B9B9}"/>
                </a:ext>
              </a:extLst>
            </p:cNvPr>
            <p:cNvSpPr txBox="1">
              <a:spLocks noChangeArrowheads="1"/>
            </p:cNvSpPr>
            <p:nvPr/>
          </p:nvSpPr>
          <p:spPr bwMode="auto">
            <a:xfrm>
              <a:off x="8088711" y="2350496"/>
              <a:ext cx="2291007" cy="1405674"/>
            </a:xfrm>
            <a:prstGeom prst="rect">
              <a:avLst/>
            </a:prstGeom>
            <a:solidFill>
              <a:srgbClr val="99FF66"/>
            </a:solidFill>
            <a:ln w="19050">
              <a:solidFill>
                <a:srgbClr val="0099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it-IT" sz="16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New system for ft cool down 300</a:t>
              </a:r>
              <a:r>
                <a:rPr kumimoji="0" lang="en-US" altLang="it-IT" sz="16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sym typeface="Wingdings" panose="05000000000000000000" pitchFamily="2" charset="2"/>
                </a:rPr>
                <a:t> 80 K</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it-IT" sz="1600" dirty="0">
                  <a:solidFill>
                    <a:prstClr val="black"/>
                  </a:solidFill>
                  <a:latin typeface="Calibri" panose="020F0502020204030204"/>
                  <a:sym typeface="Wingdings" panose="05000000000000000000" pitchFamily="2" charset="2"/>
                </a:rPr>
                <a:t>New cooling system without liquid helium </a:t>
              </a:r>
              <a:r>
                <a:rPr lang="en-US" altLang="it-IT" sz="1600" b="1" dirty="0">
                  <a:latin typeface="Calibri" panose="020F0502020204030204"/>
                  <a:sym typeface="Wingdings" panose="05000000000000000000" pitchFamily="2" charset="2"/>
                </a:rPr>
                <a:t>between 10 – 50 K</a:t>
              </a:r>
              <a:endParaRPr kumimoji="0" lang="en-US" altLang="it-IT" sz="1600" b="1" i="0" u="none" strike="noStrike" kern="1200" cap="none" spc="0" normalizeH="0" baseline="0" noProof="0" dirty="0">
                <a:ln>
                  <a:noFill/>
                </a:ln>
                <a:effectLst/>
                <a:uLnTx/>
                <a:uFillTx/>
                <a:latin typeface="Calibri" panose="020F0502020204030204"/>
                <a:ea typeface="MS PGothic" panose="020B0600070205080204" pitchFamily="34" charset="-128"/>
                <a:cs typeface="+mn-cs"/>
                <a:sym typeface="Wingdings" panose="05000000000000000000" pitchFamily="2" charset="2"/>
              </a:endParaRPr>
            </a:p>
          </p:txBody>
        </p:sp>
        <p:sp>
          <p:nvSpPr>
            <p:cNvPr id="8" name="Text Box 19">
              <a:extLst>
                <a:ext uri="{FF2B5EF4-FFF2-40B4-BE49-F238E27FC236}">
                  <a16:creationId xmlns:a16="http://schemas.microsoft.com/office/drawing/2014/main" id="{D6C170DC-4068-3A7A-372A-1BF30E184B93}"/>
                </a:ext>
              </a:extLst>
            </p:cNvPr>
            <p:cNvSpPr txBox="1">
              <a:spLocks noChangeArrowheads="1"/>
            </p:cNvSpPr>
            <p:nvPr/>
          </p:nvSpPr>
          <p:spPr bwMode="auto">
            <a:xfrm>
              <a:off x="8542860" y="4436626"/>
              <a:ext cx="1605493" cy="852620"/>
            </a:xfrm>
            <a:prstGeom prst="rect">
              <a:avLst/>
            </a:prstGeom>
            <a:solidFill>
              <a:srgbClr val="99FF66"/>
            </a:solidFill>
            <a:ln w="19050">
              <a:solidFill>
                <a:srgbClr val="0099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16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New </a:t>
              </a:r>
              <a:r>
                <a:rPr lang="it-IT" altLang="it-IT" sz="1600" b="1" dirty="0">
                  <a:solidFill>
                    <a:prstClr val="black"/>
                  </a:solidFill>
                  <a:latin typeface="Calibri" panose="020F0502020204030204"/>
                </a:rPr>
                <a:t>30 </a:t>
              </a:r>
              <a:r>
                <a:rPr lang="it-IT" altLang="it-IT" sz="1600" b="1" dirty="0" err="1">
                  <a:solidFill>
                    <a:prstClr val="black"/>
                  </a:solidFill>
                  <a:latin typeface="Calibri" panose="020F0502020204030204"/>
                </a:rPr>
                <a:t>kA</a:t>
              </a:r>
              <a:r>
                <a:rPr lang="it-IT" altLang="it-IT" sz="1600" b="1" dirty="0">
                  <a:solidFill>
                    <a:prstClr val="black"/>
                  </a:solidFill>
                  <a:latin typeface="Calibri" panose="020F0502020204030204"/>
                </a:rPr>
                <a:t>- 40 V </a:t>
              </a:r>
              <a:r>
                <a:rPr lang="it-IT" altLang="it-IT" sz="1600" dirty="0" err="1">
                  <a:solidFill>
                    <a:prstClr val="black"/>
                  </a:solidFill>
                  <a:latin typeface="Calibri" panose="020F0502020204030204"/>
                </a:rPr>
                <a:t>Stabilized</a:t>
              </a:r>
              <a:r>
                <a:rPr lang="it-IT" altLang="it-IT" sz="1600" dirty="0">
                  <a:solidFill>
                    <a:prstClr val="black"/>
                  </a:solidFill>
                  <a:latin typeface="Calibri" panose="020F0502020204030204"/>
                </a:rPr>
                <a:t> Power </a:t>
              </a:r>
              <a:r>
                <a:rPr lang="it-IT" altLang="it-IT" sz="1600" dirty="0" err="1">
                  <a:solidFill>
                    <a:prstClr val="black"/>
                  </a:solidFill>
                  <a:latin typeface="Calibri" panose="020F0502020204030204"/>
                </a:rPr>
                <a:t>converter</a:t>
              </a:r>
              <a:endParaRPr kumimoji="0" lang="en-US" altLang="it-IT" sz="16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
          <p:nvSpPr>
            <p:cNvPr id="9" name="Text Box 19">
              <a:extLst>
                <a:ext uri="{FF2B5EF4-FFF2-40B4-BE49-F238E27FC236}">
                  <a16:creationId xmlns:a16="http://schemas.microsoft.com/office/drawing/2014/main" id="{AFBD5B5C-8431-C5FE-8925-8C1E3B4C1664}"/>
                </a:ext>
              </a:extLst>
            </p:cNvPr>
            <p:cNvSpPr txBox="1">
              <a:spLocks noChangeArrowheads="1"/>
            </p:cNvSpPr>
            <p:nvPr/>
          </p:nvSpPr>
          <p:spPr bwMode="auto">
            <a:xfrm>
              <a:off x="8110656" y="5876034"/>
              <a:ext cx="2330604" cy="852620"/>
            </a:xfrm>
            <a:prstGeom prst="rect">
              <a:avLst/>
            </a:prstGeom>
            <a:solidFill>
              <a:srgbClr val="99FF66"/>
            </a:solidFill>
            <a:ln w="19050">
              <a:solidFill>
                <a:srgbClr val="0099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it-IT" sz="16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New Variable temperature Cryostat </a:t>
              </a:r>
              <a:r>
                <a:rPr kumimoji="0" lang="en-US" altLang="it-IT" sz="1600" b="1"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with 2 kA leads</a:t>
              </a:r>
            </a:p>
          </p:txBody>
        </p:sp>
        <p:sp>
          <p:nvSpPr>
            <p:cNvPr id="10" name="Line 16">
              <a:extLst>
                <a:ext uri="{FF2B5EF4-FFF2-40B4-BE49-F238E27FC236}">
                  <a16:creationId xmlns:a16="http://schemas.microsoft.com/office/drawing/2014/main" id="{20D02E7A-DAC3-F75D-00E8-9FD200215BAE}"/>
                </a:ext>
              </a:extLst>
            </p:cNvPr>
            <p:cNvSpPr>
              <a:spLocks noChangeShapeType="1"/>
            </p:cNvSpPr>
            <p:nvPr/>
          </p:nvSpPr>
          <p:spPr bwMode="auto">
            <a:xfrm flipH="1" flipV="1">
              <a:off x="5955414" y="6136887"/>
              <a:ext cx="2233387" cy="184110"/>
            </a:xfrm>
            <a:prstGeom prst="line">
              <a:avLst/>
            </a:prstGeom>
            <a:noFill/>
            <a:ln w="25400">
              <a:solidFill>
                <a:srgbClr val="009900"/>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itle 11">
            <a:extLst>
              <a:ext uri="{FF2B5EF4-FFF2-40B4-BE49-F238E27FC236}">
                <a16:creationId xmlns:a16="http://schemas.microsoft.com/office/drawing/2014/main" id="{4C035E66-DE9D-A383-EFF5-914ECEB56D93}"/>
              </a:ext>
            </a:extLst>
          </p:cNvPr>
          <p:cNvSpPr>
            <a:spLocks noGrp="1"/>
          </p:cNvSpPr>
          <p:nvPr>
            <p:ph type="title"/>
          </p:nvPr>
        </p:nvSpPr>
        <p:spPr>
          <a:xfrm>
            <a:off x="59268" y="1268403"/>
            <a:ext cx="2507198" cy="4861464"/>
          </a:xfrm>
        </p:spPr>
        <p:txBody>
          <a:bodyPr>
            <a:normAutofit fontScale="90000"/>
          </a:bodyPr>
          <a:lstStyle/>
          <a:p>
            <a:r>
              <a:rPr lang="en-US" sz="2700" dirty="0"/>
              <a:t>LASA Hall:  800 m</a:t>
            </a:r>
            <a:r>
              <a:rPr lang="en-US" sz="2700" baseline="30000" dirty="0"/>
              <a:t>2</a:t>
            </a:r>
            <a:br>
              <a:rPr lang="en-US" sz="2000" dirty="0"/>
            </a:br>
            <a:br>
              <a:rPr lang="en-US" sz="2000" dirty="0"/>
            </a:br>
            <a:r>
              <a:rPr lang="en-US" sz="2000" dirty="0">
                <a:solidFill>
                  <a:srgbClr val="92D050"/>
                </a:solidFill>
                <a:sym typeface="Wingdings" panose="05000000000000000000" pitchFamily="2" charset="2"/>
              </a:rPr>
              <a:t> 100 l/h new liquefier will help to boost measurements for High Field Magnets and </a:t>
            </a:r>
            <a:r>
              <a:rPr lang="en-US" sz="2000" dirty="0" err="1">
                <a:solidFill>
                  <a:srgbClr val="92D050"/>
                </a:solidFill>
                <a:sym typeface="Wingdings" panose="05000000000000000000" pitchFamily="2" charset="2"/>
              </a:rPr>
              <a:t>Hadrontherapy</a:t>
            </a:r>
            <a:br>
              <a:rPr lang="en-US" sz="2000" dirty="0">
                <a:sym typeface="Wingdings" panose="05000000000000000000" pitchFamily="2" charset="2"/>
              </a:rPr>
            </a:br>
            <a:br>
              <a:rPr lang="en-US" sz="2000" dirty="0">
                <a:sym typeface="Wingdings" panose="05000000000000000000" pitchFamily="2" charset="2"/>
              </a:rPr>
            </a:br>
            <a:r>
              <a:rPr lang="en-US" sz="2000" dirty="0">
                <a:sym typeface="Wingdings" panose="05000000000000000000" pitchFamily="2" charset="2"/>
              </a:rPr>
              <a:t>Test up to 15 kA possible NOW in </a:t>
            </a:r>
            <a:r>
              <a:rPr lang="en-US" sz="2000" dirty="0" err="1">
                <a:sym typeface="Wingdings" panose="05000000000000000000" pitchFamily="2" charset="2"/>
              </a:rPr>
              <a:t>LHe</a:t>
            </a:r>
            <a:br>
              <a:rPr lang="en-US" sz="2000" dirty="0">
                <a:sym typeface="Wingdings" panose="05000000000000000000" pitchFamily="2" charset="2"/>
              </a:rPr>
            </a:br>
            <a:br>
              <a:rPr lang="en-US" sz="2000" dirty="0">
                <a:sym typeface="Wingdings" panose="05000000000000000000" pitchFamily="2" charset="2"/>
              </a:rPr>
            </a:br>
            <a:r>
              <a:rPr lang="en-US" sz="2000" dirty="0">
                <a:sym typeface="Wingdings" panose="05000000000000000000" pitchFamily="2" charset="2"/>
              </a:rPr>
              <a:t>IRIS will contribute to rationalize and modernize the infrastructure and to have Cryogen-free cryostat for 10-50 K operation and test of HTS magnets</a:t>
            </a:r>
            <a:endParaRPr lang="en-US" sz="2000" dirty="0"/>
          </a:p>
        </p:txBody>
      </p:sp>
      <p:sp>
        <p:nvSpPr>
          <p:cNvPr id="13" name="Date Placeholder 12">
            <a:extLst>
              <a:ext uri="{FF2B5EF4-FFF2-40B4-BE49-F238E27FC236}">
                <a16:creationId xmlns:a16="http://schemas.microsoft.com/office/drawing/2014/main" id="{48D521F3-6542-6A52-8825-22540E6C69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alpha val="50000"/>
                  </a:prstClr>
                </a:solidFill>
                <a:effectLst/>
                <a:uLnTx/>
                <a:uFillTx/>
                <a:latin typeface="Titillium" pitchFamily="2" charset="77"/>
                <a:ea typeface="+mn-ea"/>
                <a:cs typeface="+mn-cs"/>
              </a:rPr>
              <a:t>19 October 2023</a:t>
            </a:r>
            <a:endParaRPr kumimoji="0" lang="it-IT" sz="1400" b="0" i="0" u="none" strike="noStrike" kern="1200" cap="none" spc="0" normalizeH="0" baseline="0" noProof="0">
              <a:ln>
                <a:noFill/>
              </a:ln>
              <a:solidFill>
                <a:prstClr val="white">
                  <a:alpha val="50000"/>
                </a:prstClr>
              </a:solidFill>
              <a:effectLst/>
              <a:uLnTx/>
              <a:uFillTx/>
              <a:latin typeface="Titillium" pitchFamily="2" charset="77"/>
              <a:ea typeface="+mn-ea"/>
              <a:cs typeface="+mn-cs"/>
            </a:endParaRPr>
          </a:p>
        </p:txBody>
      </p:sp>
      <p:sp>
        <p:nvSpPr>
          <p:cNvPr id="14" name="Footer Placeholder 13">
            <a:extLst>
              <a:ext uri="{FF2B5EF4-FFF2-40B4-BE49-F238E27FC236}">
                <a16:creationId xmlns:a16="http://schemas.microsoft.com/office/drawing/2014/main" id="{E4C1B9BA-5C9E-1023-76F9-B4DA2FB8D23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alpha val="50000"/>
                  </a:prstClr>
                </a:solidFill>
                <a:effectLst/>
                <a:uLnTx/>
                <a:uFillTx/>
                <a:latin typeface="Titillium" pitchFamily="2" charset="77"/>
                <a:ea typeface="+mn-ea"/>
                <a:cs typeface="+mn-cs"/>
              </a:rPr>
              <a:t>IRIS - L. Rossi @ GSI IFAST Workshop </a:t>
            </a:r>
            <a:endParaRPr kumimoji="0" lang="it-IT" sz="1400" b="0" i="0" u="none" strike="noStrike" kern="1200" cap="none" spc="0" normalizeH="0" baseline="0" noProof="0">
              <a:ln>
                <a:noFill/>
              </a:ln>
              <a:solidFill>
                <a:prstClr val="white">
                  <a:alpha val="50000"/>
                </a:prstClr>
              </a:solidFill>
              <a:effectLst/>
              <a:uLnTx/>
              <a:uFillTx/>
              <a:latin typeface="Titillium" pitchFamily="2" charset="77"/>
              <a:ea typeface="+mn-ea"/>
              <a:cs typeface="+mn-cs"/>
            </a:endParaRPr>
          </a:p>
        </p:txBody>
      </p:sp>
      <p:sp>
        <p:nvSpPr>
          <p:cNvPr id="15" name="Slide Number Placeholder 14">
            <a:extLst>
              <a:ext uri="{FF2B5EF4-FFF2-40B4-BE49-F238E27FC236}">
                <a16:creationId xmlns:a16="http://schemas.microsoft.com/office/drawing/2014/main" id="{19CFE462-5965-7E2C-1DD2-196E49AEEAB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13B172-409A-48BF-92CD-9E808051E234}" type="slidenum">
              <a:rPr kumimoji="0" lang="it-IT" sz="1400" b="0" i="0" u="none" strike="noStrike" kern="1200" cap="none" spc="0" normalizeH="0" baseline="0" noProof="0" smtClean="0">
                <a:ln>
                  <a:noFill/>
                </a:ln>
                <a:solidFill>
                  <a:prstClr val="white">
                    <a:alpha val="50000"/>
                  </a:prstClr>
                </a:solidFill>
                <a:effectLst/>
                <a:uLnTx/>
                <a:uFillTx/>
                <a:latin typeface="Titillium"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it-IT" sz="1400" b="0" i="0" u="none" strike="noStrike" kern="1200" cap="none" spc="0" normalizeH="0" baseline="0" noProof="0">
              <a:ln>
                <a:noFill/>
              </a:ln>
              <a:solidFill>
                <a:prstClr val="white">
                  <a:alpha val="50000"/>
                </a:prstClr>
              </a:solidFill>
              <a:effectLst/>
              <a:uLnTx/>
              <a:uFillTx/>
              <a:latin typeface="Titillium" pitchFamily="2" charset="77"/>
              <a:ea typeface="+mn-ea"/>
              <a:cs typeface="+mn-cs"/>
            </a:endParaRPr>
          </a:p>
        </p:txBody>
      </p:sp>
      <p:sp>
        <p:nvSpPr>
          <p:cNvPr id="18" name="TextBox 17">
            <a:extLst>
              <a:ext uri="{FF2B5EF4-FFF2-40B4-BE49-F238E27FC236}">
                <a16:creationId xmlns:a16="http://schemas.microsoft.com/office/drawing/2014/main" id="{49172C78-C826-1245-DCE4-C3E308BB8C96}"/>
              </a:ext>
            </a:extLst>
          </p:cNvPr>
          <p:cNvSpPr txBox="1"/>
          <p:nvPr/>
        </p:nvSpPr>
        <p:spPr>
          <a:xfrm>
            <a:off x="3615498" y="3429000"/>
            <a:ext cx="155173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SRF area</a:t>
            </a:r>
          </a:p>
        </p:txBody>
      </p:sp>
      <p:sp>
        <p:nvSpPr>
          <p:cNvPr id="17" name="TextBox 16">
            <a:extLst>
              <a:ext uri="{FF2B5EF4-FFF2-40B4-BE49-F238E27FC236}">
                <a16:creationId xmlns:a16="http://schemas.microsoft.com/office/drawing/2014/main" id="{E1C9D604-6350-3A15-65DE-A7C6BEC96037}"/>
              </a:ext>
            </a:extLst>
          </p:cNvPr>
          <p:cNvSpPr txBox="1"/>
          <p:nvPr/>
        </p:nvSpPr>
        <p:spPr>
          <a:xfrm>
            <a:off x="6742517" y="1141696"/>
            <a:ext cx="2434846" cy="523220"/>
          </a:xfrm>
          <a:prstGeom prst="rect">
            <a:avLst/>
          </a:prstGeom>
          <a:solidFill>
            <a:srgbClr val="99FF66"/>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dirty="0">
                <a:solidFill>
                  <a:srgbClr val="C00000"/>
                </a:solidFill>
              </a:rPr>
              <a:t>IRIS upgrades </a:t>
            </a:r>
          </a:p>
        </p:txBody>
      </p:sp>
      <p:sp>
        <p:nvSpPr>
          <p:cNvPr id="19" name="TextBox 18">
            <a:extLst>
              <a:ext uri="{FF2B5EF4-FFF2-40B4-BE49-F238E27FC236}">
                <a16:creationId xmlns:a16="http://schemas.microsoft.com/office/drawing/2014/main" id="{673688D1-2A3C-937B-6EF4-770F88947A5B}"/>
              </a:ext>
            </a:extLst>
          </p:cNvPr>
          <p:cNvSpPr txBox="1"/>
          <p:nvPr/>
        </p:nvSpPr>
        <p:spPr>
          <a:xfrm>
            <a:off x="5647197" y="3327358"/>
            <a:ext cx="169568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panose="020F0502020204030204"/>
              </a:rPr>
              <a:t>Magnet</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 area</a:t>
            </a:r>
          </a:p>
        </p:txBody>
      </p:sp>
    </p:spTree>
    <p:extLst>
      <p:ext uri="{BB962C8B-B14F-4D97-AF65-F5344CB8AC3E}">
        <p14:creationId xmlns:p14="http://schemas.microsoft.com/office/powerpoint/2010/main" val="1696576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E7390-CE90-B9E4-9B0F-EADD35C2372B}"/>
              </a:ext>
            </a:extLst>
          </p:cNvPr>
          <p:cNvSpPr>
            <a:spLocks noGrp="1"/>
          </p:cNvSpPr>
          <p:nvPr>
            <p:ph type="title"/>
          </p:nvPr>
        </p:nvSpPr>
        <p:spPr>
          <a:xfrm>
            <a:off x="838201" y="1053474"/>
            <a:ext cx="11061700" cy="841917"/>
          </a:xfrm>
        </p:spPr>
        <p:txBody>
          <a:bodyPr>
            <a:noAutofit/>
          </a:bodyPr>
          <a:lstStyle/>
          <a:p>
            <a:r>
              <a:rPr lang="en-US" sz="3200" dirty="0"/>
              <a:t>Existing test facility at LASA, will be modified to have VTI for power test at variable temperature 1- 2 kA (and 30 kA in liquid) </a:t>
            </a:r>
          </a:p>
        </p:txBody>
      </p:sp>
      <p:pic>
        <p:nvPicPr>
          <p:cNvPr id="3" name="Picture 2">
            <a:extLst>
              <a:ext uri="{FF2B5EF4-FFF2-40B4-BE49-F238E27FC236}">
                <a16:creationId xmlns:a16="http://schemas.microsoft.com/office/drawing/2014/main" id="{E78040C6-476D-83ED-AC97-EA541F8ED4F5}"/>
              </a:ext>
            </a:extLst>
          </p:cNvPr>
          <p:cNvPicPr>
            <a:picLocks noChangeAspect="1"/>
          </p:cNvPicPr>
          <p:nvPr/>
        </p:nvPicPr>
        <p:blipFill>
          <a:blip r:embed="rId2"/>
          <a:stretch>
            <a:fillRect/>
          </a:stretch>
        </p:blipFill>
        <p:spPr>
          <a:xfrm>
            <a:off x="3655039" y="2003528"/>
            <a:ext cx="4516967" cy="4318472"/>
          </a:xfrm>
          <a:prstGeom prst="rect">
            <a:avLst/>
          </a:prstGeom>
        </p:spPr>
      </p:pic>
      <p:pic>
        <p:nvPicPr>
          <p:cNvPr id="5" name="Picture 4">
            <a:extLst>
              <a:ext uri="{FF2B5EF4-FFF2-40B4-BE49-F238E27FC236}">
                <a16:creationId xmlns:a16="http://schemas.microsoft.com/office/drawing/2014/main" id="{FFB9D92F-3EA3-619B-CCF0-23C5B26B0126}"/>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5000" contrast="-57000"/>
                    </a14:imgEffect>
                  </a14:imgLayer>
                </a14:imgProps>
              </a:ext>
              <a:ext uri="{28A0092B-C50C-407E-A947-70E740481C1C}">
                <a14:useLocalDpi xmlns:a14="http://schemas.microsoft.com/office/drawing/2010/main"/>
              </a:ext>
            </a:extLst>
          </a:blip>
          <a:srcRect/>
          <a:stretch/>
        </p:blipFill>
        <p:spPr bwMode="auto">
          <a:xfrm>
            <a:off x="345288" y="1988012"/>
            <a:ext cx="3236112" cy="42246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asellaDiTesto 1">
            <a:extLst>
              <a:ext uri="{FF2B5EF4-FFF2-40B4-BE49-F238E27FC236}">
                <a16:creationId xmlns:a16="http://schemas.microsoft.com/office/drawing/2014/main" id="{F1CE34B1-DBD9-C3FA-8A96-AF65B738954B}"/>
              </a:ext>
            </a:extLst>
          </p:cNvPr>
          <p:cNvSpPr txBox="1">
            <a:spLocks noChangeArrowheads="1"/>
          </p:cNvSpPr>
          <p:nvPr/>
        </p:nvSpPr>
        <p:spPr bwMode="auto">
          <a:xfrm>
            <a:off x="1266718" y="5875885"/>
            <a:ext cx="330731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SOLEMI1 6-8 T</a:t>
            </a:r>
          </a:p>
        </p:txBody>
      </p:sp>
      <p:sp>
        <p:nvSpPr>
          <p:cNvPr id="4" name="Date Placeholder 3">
            <a:extLst>
              <a:ext uri="{FF2B5EF4-FFF2-40B4-BE49-F238E27FC236}">
                <a16:creationId xmlns:a16="http://schemas.microsoft.com/office/drawing/2014/main" id="{1BA34213-D54A-0E68-3B93-2269F593C045}"/>
              </a:ext>
            </a:extLst>
          </p:cNvPr>
          <p:cNvSpPr>
            <a:spLocks noGrp="1"/>
          </p:cNvSpPr>
          <p:nvPr>
            <p:ph type="dt" sz="half" idx="10"/>
          </p:nvPr>
        </p:nvSpPr>
        <p:spPr/>
        <p:txBody>
          <a:bodyPr/>
          <a:lstStyle/>
          <a:p>
            <a:r>
              <a:rPr lang="en-US"/>
              <a:t>19 October 2023</a:t>
            </a:r>
          </a:p>
        </p:txBody>
      </p:sp>
      <p:sp>
        <p:nvSpPr>
          <p:cNvPr id="7" name="Footer Placeholder 6">
            <a:extLst>
              <a:ext uri="{FF2B5EF4-FFF2-40B4-BE49-F238E27FC236}">
                <a16:creationId xmlns:a16="http://schemas.microsoft.com/office/drawing/2014/main" id="{B0473B0F-1644-0DCB-86BB-12EE59C4CEE3}"/>
              </a:ext>
            </a:extLst>
          </p:cNvPr>
          <p:cNvSpPr>
            <a:spLocks noGrp="1"/>
          </p:cNvSpPr>
          <p:nvPr>
            <p:ph type="ftr" sz="quarter" idx="11"/>
          </p:nvPr>
        </p:nvSpPr>
        <p:spPr/>
        <p:txBody>
          <a:bodyPr/>
          <a:lstStyle/>
          <a:p>
            <a:r>
              <a:rPr lang="en-US"/>
              <a:t>IRIS - L. Rossi @ GSI IFAST Workshop </a:t>
            </a:r>
          </a:p>
        </p:txBody>
      </p:sp>
      <p:sp>
        <p:nvSpPr>
          <p:cNvPr id="8" name="Slide Number Placeholder 7">
            <a:extLst>
              <a:ext uri="{FF2B5EF4-FFF2-40B4-BE49-F238E27FC236}">
                <a16:creationId xmlns:a16="http://schemas.microsoft.com/office/drawing/2014/main" id="{421967C2-9A49-A6F8-5361-890205986247}"/>
              </a:ext>
            </a:extLst>
          </p:cNvPr>
          <p:cNvSpPr>
            <a:spLocks noGrp="1"/>
          </p:cNvSpPr>
          <p:nvPr>
            <p:ph type="sldNum" sz="quarter" idx="12"/>
          </p:nvPr>
        </p:nvSpPr>
        <p:spPr/>
        <p:txBody>
          <a:bodyPr/>
          <a:lstStyle/>
          <a:p>
            <a:fld id="{431C136F-4E14-4596-8CAD-AB3FC5363C46}" type="slidenum">
              <a:rPr lang="en-US" smtClean="0"/>
              <a:t>16</a:t>
            </a:fld>
            <a:endParaRPr lang="en-US"/>
          </a:p>
        </p:txBody>
      </p:sp>
      <p:pic>
        <p:nvPicPr>
          <p:cNvPr id="9" name="Picture 8">
            <a:extLst>
              <a:ext uri="{FF2B5EF4-FFF2-40B4-BE49-F238E27FC236}">
                <a16:creationId xmlns:a16="http://schemas.microsoft.com/office/drawing/2014/main" id="{2358D657-3505-AF1E-95D2-8F52B0DD4453}"/>
              </a:ext>
            </a:extLst>
          </p:cNvPr>
          <p:cNvPicPr>
            <a:picLocks noChangeAspect="1"/>
          </p:cNvPicPr>
          <p:nvPr/>
        </p:nvPicPr>
        <p:blipFill>
          <a:blip r:embed="rId5"/>
          <a:stretch>
            <a:fillRect/>
          </a:stretch>
        </p:blipFill>
        <p:spPr>
          <a:xfrm>
            <a:off x="8684550" y="2003545"/>
            <a:ext cx="2733526" cy="4209076"/>
          </a:xfrm>
          <a:prstGeom prst="rect">
            <a:avLst/>
          </a:prstGeom>
        </p:spPr>
      </p:pic>
      <p:sp>
        <p:nvSpPr>
          <p:cNvPr id="10" name="TextBox 9">
            <a:extLst>
              <a:ext uri="{FF2B5EF4-FFF2-40B4-BE49-F238E27FC236}">
                <a16:creationId xmlns:a16="http://schemas.microsoft.com/office/drawing/2014/main" id="{E6E08231-2381-D189-ED20-9345CEF6ADFE}"/>
              </a:ext>
            </a:extLst>
          </p:cNvPr>
          <p:cNvSpPr txBox="1"/>
          <p:nvPr/>
        </p:nvSpPr>
        <p:spPr>
          <a:xfrm>
            <a:off x="7242345" y="2409614"/>
            <a:ext cx="20066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t>Courtesy M </a:t>
            </a:r>
            <a:r>
              <a:rPr lang="en-US" dirty="0" err="1"/>
              <a:t>Statera</a:t>
            </a:r>
            <a:r>
              <a:rPr lang="en-US" dirty="0"/>
              <a:t> INFN-MI-LASA</a:t>
            </a:r>
          </a:p>
        </p:txBody>
      </p:sp>
    </p:spTree>
    <p:extLst>
      <p:ext uri="{BB962C8B-B14F-4D97-AF65-F5344CB8AC3E}">
        <p14:creationId xmlns:p14="http://schemas.microsoft.com/office/powerpoint/2010/main" val="2688817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BDC5331-122C-D970-19E9-93A271B7E36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D5BFA80-AD65-06AA-F81C-C6B46D894A50}"/>
              </a:ext>
            </a:extLst>
          </p:cNvPr>
          <p:cNvSpPr>
            <a:spLocks noGrp="1"/>
          </p:cNvSpPr>
          <p:nvPr>
            <p:ph type="title"/>
          </p:nvPr>
        </p:nvSpPr>
        <p:spPr>
          <a:xfrm>
            <a:off x="275167" y="1325583"/>
            <a:ext cx="11730566" cy="780114"/>
          </a:xfrm>
        </p:spPr>
        <p:txBody>
          <a:bodyPr>
            <a:normAutofit fontScale="90000"/>
          </a:bodyPr>
          <a:lstStyle/>
          <a:p>
            <a:r>
              <a:rPr lang="en-US" dirty="0"/>
              <a:t>400 m2 surface building, 2 floors: a lab for small (1-2 m) SC magnets with winding, Nb</a:t>
            </a:r>
            <a:r>
              <a:rPr lang="en-US" baseline="-25000" dirty="0"/>
              <a:t>3</a:t>
            </a:r>
            <a:r>
              <a:rPr lang="en-US" dirty="0"/>
              <a:t>Sn reaction oven, impregnation, presses, assembly, metal and plastic AM machine </a:t>
            </a:r>
            <a:br>
              <a:rPr lang="en-US" dirty="0"/>
            </a:br>
            <a:endParaRPr lang="en-US" dirty="0"/>
          </a:p>
        </p:txBody>
      </p:sp>
      <p:pic>
        <p:nvPicPr>
          <p:cNvPr id="4" name="Picture 3" descr="A picture containing road, way, highway, city&#10;&#10;Description automatically generated">
            <a:extLst>
              <a:ext uri="{FF2B5EF4-FFF2-40B4-BE49-F238E27FC236}">
                <a16:creationId xmlns:a16="http://schemas.microsoft.com/office/drawing/2014/main" id="{FF01963E-7D07-9671-0FE3-2D753251E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8025" y="2262603"/>
            <a:ext cx="5620718" cy="3405621"/>
          </a:xfrm>
          <a:prstGeom prst="rect">
            <a:avLst/>
          </a:prstGeom>
        </p:spPr>
      </p:pic>
      <p:sp>
        <p:nvSpPr>
          <p:cNvPr id="3" name="Date Placeholder 2">
            <a:extLst>
              <a:ext uri="{FF2B5EF4-FFF2-40B4-BE49-F238E27FC236}">
                <a16:creationId xmlns:a16="http://schemas.microsoft.com/office/drawing/2014/main" id="{E3362AA1-0EA0-E77A-DE88-10B93F03811A}"/>
              </a:ext>
            </a:extLst>
          </p:cNvPr>
          <p:cNvSpPr>
            <a:spLocks noGrp="1"/>
          </p:cNvSpPr>
          <p:nvPr>
            <p:ph type="dt" sz="half" idx="10"/>
          </p:nvPr>
        </p:nvSpPr>
        <p:spPr/>
        <p:txBody>
          <a:bodyPr/>
          <a:lstStyle/>
          <a:p>
            <a:r>
              <a:rPr lang="en-US"/>
              <a:t>19 October 2023</a:t>
            </a:r>
            <a:endParaRPr lang="it-IT"/>
          </a:p>
        </p:txBody>
      </p:sp>
      <p:sp>
        <p:nvSpPr>
          <p:cNvPr id="5" name="Footer Placeholder 4">
            <a:extLst>
              <a:ext uri="{FF2B5EF4-FFF2-40B4-BE49-F238E27FC236}">
                <a16:creationId xmlns:a16="http://schemas.microsoft.com/office/drawing/2014/main" id="{CD9C9F96-393A-6B35-E964-018B5B796551}"/>
              </a:ext>
            </a:extLst>
          </p:cNvPr>
          <p:cNvSpPr>
            <a:spLocks noGrp="1"/>
          </p:cNvSpPr>
          <p:nvPr>
            <p:ph type="ftr" sz="quarter" idx="11"/>
          </p:nvPr>
        </p:nvSpPr>
        <p:spPr/>
        <p:txBody>
          <a:bodyPr/>
          <a:lstStyle/>
          <a:p>
            <a:r>
              <a:rPr lang="en-US"/>
              <a:t>IRIS - L. Rossi @ GSI IFAST Workshop </a:t>
            </a:r>
            <a:endParaRPr lang="it-IT"/>
          </a:p>
        </p:txBody>
      </p:sp>
      <p:sp>
        <p:nvSpPr>
          <p:cNvPr id="6" name="Slide Number Placeholder 5">
            <a:extLst>
              <a:ext uri="{FF2B5EF4-FFF2-40B4-BE49-F238E27FC236}">
                <a16:creationId xmlns:a16="http://schemas.microsoft.com/office/drawing/2014/main" id="{B0425BFB-7226-D83E-6161-199C6A410207}"/>
              </a:ext>
            </a:extLst>
          </p:cNvPr>
          <p:cNvSpPr>
            <a:spLocks noGrp="1"/>
          </p:cNvSpPr>
          <p:nvPr>
            <p:ph type="sldNum" sz="quarter" idx="12"/>
          </p:nvPr>
        </p:nvSpPr>
        <p:spPr/>
        <p:txBody>
          <a:bodyPr/>
          <a:lstStyle/>
          <a:p>
            <a:fld id="{9B13B172-409A-48BF-92CD-9E808051E234}" type="slidenum">
              <a:rPr lang="it-IT" smtClean="0"/>
              <a:t>17</a:t>
            </a:fld>
            <a:endParaRPr lang="it-IT"/>
          </a:p>
        </p:txBody>
      </p:sp>
      <p:pic>
        <p:nvPicPr>
          <p:cNvPr id="9" name="Picture 8">
            <a:extLst>
              <a:ext uri="{FF2B5EF4-FFF2-40B4-BE49-F238E27FC236}">
                <a16:creationId xmlns:a16="http://schemas.microsoft.com/office/drawing/2014/main" id="{2BCEDB4B-EE52-5FF1-FF32-45B2CF42CC0B}"/>
              </a:ext>
            </a:extLst>
          </p:cNvPr>
          <p:cNvPicPr>
            <a:picLocks noChangeAspect="1"/>
          </p:cNvPicPr>
          <p:nvPr/>
        </p:nvPicPr>
        <p:blipFill>
          <a:blip r:embed="rId4"/>
          <a:stretch>
            <a:fillRect/>
          </a:stretch>
        </p:blipFill>
        <p:spPr>
          <a:xfrm>
            <a:off x="1309302" y="2224238"/>
            <a:ext cx="2532488" cy="3443986"/>
          </a:xfrm>
          <a:prstGeom prst="rect">
            <a:avLst/>
          </a:prstGeom>
        </p:spPr>
      </p:pic>
      <p:cxnSp>
        <p:nvCxnSpPr>
          <p:cNvPr id="11" name="Straight Connector 10">
            <a:extLst>
              <a:ext uri="{FF2B5EF4-FFF2-40B4-BE49-F238E27FC236}">
                <a16:creationId xmlns:a16="http://schemas.microsoft.com/office/drawing/2014/main" id="{C49ECDCF-4CF4-5BE4-5425-A8E56DF9005E}"/>
              </a:ext>
            </a:extLst>
          </p:cNvPr>
          <p:cNvCxnSpPr/>
          <p:nvPr/>
        </p:nvCxnSpPr>
        <p:spPr>
          <a:xfrm>
            <a:off x="1700119" y="2913049"/>
            <a:ext cx="0" cy="129395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0D379D0-2CB5-2883-3002-AB8964EE5A9C}"/>
              </a:ext>
            </a:extLst>
          </p:cNvPr>
          <p:cNvCxnSpPr/>
          <p:nvPr/>
        </p:nvCxnSpPr>
        <p:spPr>
          <a:xfrm>
            <a:off x="2111137" y="2913049"/>
            <a:ext cx="0" cy="129395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5A9DE0-533D-38ED-2D2A-A4B9D584D76F}"/>
              </a:ext>
            </a:extLst>
          </p:cNvPr>
          <p:cNvCxnSpPr>
            <a:cxnSpLocks/>
          </p:cNvCxnSpPr>
          <p:nvPr/>
        </p:nvCxnSpPr>
        <p:spPr>
          <a:xfrm flipH="1">
            <a:off x="1713646" y="2913049"/>
            <a:ext cx="40642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F454191-64A3-D3C8-CA95-0D2D18CB5ED9}"/>
              </a:ext>
            </a:extLst>
          </p:cNvPr>
          <p:cNvCxnSpPr>
            <a:cxnSpLocks/>
          </p:cNvCxnSpPr>
          <p:nvPr/>
        </p:nvCxnSpPr>
        <p:spPr>
          <a:xfrm flipH="1">
            <a:off x="1704710" y="4196741"/>
            <a:ext cx="40642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859EB2F-EEB4-8DC3-582A-E25F27BFAB40}"/>
              </a:ext>
            </a:extLst>
          </p:cNvPr>
          <p:cNvSpPr txBox="1"/>
          <p:nvPr/>
        </p:nvSpPr>
        <p:spPr>
          <a:xfrm>
            <a:off x="3882953" y="3986189"/>
            <a:ext cx="2110193" cy="400110"/>
          </a:xfrm>
          <a:prstGeom prst="rect">
            <a:avLst/>
          </a:prstGeom>
          <a:noFill/>
        </p:spPr>
        <p:txBody>
          <a:bodyPr wrap="none" rtlCol="0">
            <a:spAutoFit/>
          </a:bodyPr>
          <a:lstStyle/>
          <a:p>
            <a:r>
              <a:rPr lang="en-US" sz="2000" b="1" dirty="0">
                <a:solidFill>
                  <a:srgbClr val="FFFF00"/>
                </a:solidFill>
                <a:highlight>
                  <a:srgbClr val="C0C0C0"/>
                </a:highlight>
              </a:rPr>
              <a:t>New IRIS building </a:t>
            </a:r>
          </a:p>
        </p:txBody>
      </p:sp>
      <p:cxnSp>
        <p:nvCxnSpPr>
          <p:cNvPr id="19" name="Straight Arrow Connector 18">
            <a:extLst>
              <a:ext uri="{FF2B5EF4-FFF2-40B4-BE49-F238E27FC236}">
                <a16:creationId xmlns:a16="http://schemas.microsoft.com/office/drawing/2014/main" id="{41A98513-4901-2D2F-0EC0-933CBB95BEDE}"/>
              </a:ext>
            </a:extLst>
          </p:cNvPr>
          <p:cNvCxnSpPr>
            <a:cxnSpLocks/>
          </p:cNvCxnSpPr>
          <p:nvPr/>
        </p:nvCxnSpPr>
        <p:spPr>
          <a:xfrm>
            <a:off x="5811446" y="4226661"/>
            <a:ext cx="2066235" cy="128860"/>
          </a:xfrm>
          <a:prstGeom prst="straightConnector1">
            <a:avLst/>
          </a:prstGeom>
          <a:ln w="44450">
            <a:solidFill>
              <a:srgbClr val="FFFF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F20BCA9-E50F-75A2-0EF1-D7248A4C7954}"/>
              </a:ext>
            </a:extLst>
          </p:cNvPr>
          <p:cNvCxnSpPr>
            <a:cxnSpLocks/>
          </p:cNvCxnSpPr>
          <p:nvPr/>
        </p:nvCxnSpPr>
        <p:spPr>
          <a:xfrm flipH="1" flipV="1">
            <a:off x="1943347" y="3848333"/>
            <a:ext cx="1995022" cy="358669"/>
          </a:xfrm>
          <a:prstGeom prst="straightConnector1">
            <a:avLst/>
          </a:prstGeom>
          <a:ln w="44450">
            <a:solidFill>
              <a:srgbClr val="FFFF00"/>
            </a:solidFill>
            <a:tailEnd type="triangle"/>
          </a:ln>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AE26102-68CF-0602-75FF-A9DDEC071764}"/>
              </a:ext>
            </a:extLst>
          </p:cNvPr>
          <p:cNvSpPr txBox="1"/>
          <p:nvPr/>
        </p:nvSpPr>
        <p:spPr>
          <a:xfrm>
            <a:off x="3361267" y="5678244"/>
            <a:ext cx="3390928" cy="646331"/>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a:t>Courtesy M. Sorbi</a:t>
            </a:r>
          </a:p>
          <a:p>
            <a:r>
              <a:rPr lang="en-US" dirty="0"/>
              <a:t>Univ. of Milano and INFN-MI-LASA</a:t>
            </a:r>
          </a:p>
        </p:txBody>
      </p:sp>
    </p:spTree>
    <p:extLst>
      <p:ext uri="{BB962C8B-B14F-4D97-AF65-F5344CB8AC3E}">
        <p14:creationId xmlns:p14="http://schemas.microsoft.com/office/powerpoint/2010/main" val="2158207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3EF4D48-7469-6C4A-87FE-2E2CD9ADB120}"/>
              </a:ext>
            </a:extLst>
          </p:cNvPr>
          <p:cNvSpPr>
            <a:spLocks noGrp="1"/>
          </p:cNvSpPr>
          <p:nvPr>
            <p:ph type="dt" sz="half" idx="10"/>
          </p:nvPr>
        </p:nvSpPr>
        <p:spPr/>
        <p:txBody>
          <a:bodyPr/>
          <a:lstStyle/>
          <a:p>
            <a:r>
              <a:rPr lang="en-US"/>
              <a:t>19 October 2023</a:t>
            </a:r>
            <a:endParaRPr lang="it-IT"/>
          </a:p>
        </p:txBody>
      </p:sp>
      <p:sp>
        <p:nvSpPr>
          <p:cNvPr id="6" name="Footer Placeholder 5">
            <a:extLst>
              <a:ext uri="{FF2B5EF4-FFF2-40B4-BE49-F238E27FC236}">
                <a16:creationId xmlns:a16="http://schemas.microsoft.com/office/drawing/2014/main" id="{9DF427C8-4D38-A197-79F0-565C1B8B7FE1}"/>
              </a:ext>
            </a:extLst>
          </p:cNvPr>
          <p:cNvSpPr>
            <a:spLocks noGrp="1"/>
          </p:cNvSpPr>
          <p:nvPr>
            <p:ph type="ftr" sz="quarter" idx="11"/>
          </p:nvPr>
        </p:nvSpPr>
        <p:spPr/>
        <p:txBody>
          <a:bodyPr/>
          <a:lstStyle/>
          <a:p>
            <a:r>
              <a:rPr lang="en-US"/>
              <a:t>IRIS - L. Rossi @ GSI IFAST Workshop </a:t>
            </a:r>
            <a:endParaRPr lang="it-IT"/>
          </a:p>
        </p:txBody>
      </p:sp>
      <p:sp>
        <p:nvSpPr>
          <p:cNvPr id="7" name="Slide Number Placeholder 6">
            <a:extLst>
              <a:ext uri="{FF2B5EF4-FFF2-40B4-BE49-F238E27FC236}">
                <a16:creationId xmlns:a16="http://schemas.microsoft.com/office/drawing/2014/main" id="{8B07E034-1D0B-8E2E-7AD6-708A90455129}"/>
              </a:ext>
            </a:extLst>
          </p:cNvPr>
          <p:cNvSpPr>
            <a:spLocks noGrp="1"/>
          </p:cNvSpPr>
          <p:nvPr>
            <p:ph type="sldNum" sz="quarter" idx="12"/>
          </p:nvPr>
        </p:nvSpPr>
        <p:spPr/>
        <p:txBody>
          <a:bodyPr/>
          <a:lstStyle/>
          <a:p>
            <a:fld id="{9B13B172-409A-48BF-92CD-9E808051E234}" type="slidenum">
              <a:rPr lang="it-IT" smtClean="0"/>
              <a:t>18</a:t>
            </a:fld>
            <a:endParaRPr lang="it-IT"/>
          </a:p>
        </p:txBody>
      </p:sp>
      <p:sp>
        <p:nvSpPr>
          <p:cNvPr id="2" name="Title 1">
            <a:extLst>
              <a:ext uri="{FF2B5EF4-FFF2-40B4-BE49-F238E27FC236}">
                <a16:creationId xmlns:a16="http://schemas.microsoft.com/office/drawing/2014/main" id="{60DE32AA-F4BA-2DD5-F55F-EFB5E65C83F2}"/>
              </a:ext>
            </a:extLst>
          </p:cNvPr>
          <p:cNvSpPr>
            <a:spLocks noGrp="1"/>
          </p:cNvSpPr>
          <p:nvPr>
            <p:ph type="title"/>
          </p:nvPr>
        </p:nvSpPr>
        <p:spPr/>
        <p:txBody>
          <a:bodyPr>
            <a:normAutofit/>
          </a:bodyPr>
          <a:lstStyle/>
          <a:p>
            <a:r>
              <a:rPr lang="en-US" dirty="0"/>
              <a:t>Facilities for the new Sc Magnet Laboratory (SML) in LASA-Milano</a:t>
            </a:r>
          </a:p>
        </p:txBody>
      </p:sp>
      <p:sp>
        <p:nvSpPr>
          <p:cNvPr id="11" name="Text Placeholder 10">
            <a:extLst>
              <a:ext uri="{FF2B5EF4-FFF2-40B4-BE49-F238E27FC236}">
                <a16:creationId xmlns:a16="http://schemas.microsoft.com/office/drawing/2014/main" id="{D415DE16-9A95-8043-5367-EB73F6AA52B4}"/>
              </a:ext>
            </a:extLst>
          </p:cNvPr>
          <p:cNvSpPr>
            <a:spLocks noGrp="1"/>
          </p:cNvSpPr>
          <p:nvPr>
            <p:ph type="body" sz="quarter" idx="13"/>
          </p:nvPr>
        </p:nvSpPr>
        <p:spPr/>
        <p:txBody>
          <a:bodyPr>
            <a:normAutofit fontScale="77500" lnSpcReduction="20000"/>
          </a:bodyPr>
          <a:lstStyle/>
          <a:p>
            <a:r>
              <a:rPr lang="it-IT" dirty="0"/>
              <a:t>AM metals Al, AISI 316, </a:t>
            </a:r>
            <a:r>
              <a:rPr lang="it-IT" dirty="0" err="1"/>
              <a:t>also</a:t>
            </a:r>
            <a:r>
              <a:rPr lang="it-IT" dirty="0"/>
              <a:t> Cu, Ti (250x250x300mm</a:t>
            </a:r>
            <a:r>
              <a:rPr lang="it-IT" baseline="30000" dirty="0"/>
              <a:t>3</a:t>
            </a:r>
            <a:r>
              <a:rPr lang="it-IT" dirty="0"/>
              <a:t>) – </a:t>
            </a:r>
            <a:r>
              <a:rPr lang="it-IT" dirty="0" err="1"/>
              <a:t>Winding</a:t>
            </a:r>
            <a:r>
              <a:rPr lang="it-IT" dirty="0"/>
              <a:t>, </a:t>
            </a:r>
            <a:r>
              <a:rPr lang="it-IT" dirty="0" err="1"/>
              <a:t>curing</a:t>
            </a:r>
            <a:r>
              <a:rPr lang="it-IT" dirty="0"/>
              <a:t> </a:t>
            </a:r>
            <a:r>
              <a:rPr lang="it-IT" dirty="0" err="1"/>
              <a:t>impregn</a:t>
            </a:r>
            <a:r>
              <a:rPr lang="it-IT" dirty="0"/>
              <a:t>. Press for SC coil</a:t>
            </a:r>
          </a:p>
        </p:txBody>
      </p:sp>
      <p:pic>
        <p:nvPicPr>
          <p:cNvPr id="8" name="Content Placeholder 7">
            <a:extLst>
              <a:ext uri="{FF2B5EF4-FFF2-40B4-BE49-F238E27FC236}">
                <a16:creationId xmlns:a16="http://schemas.microsoft.com/office/drawing/2014/main" id="{801183A8-2301-E1AF-8871-8BDE9CA1C591}"/>
              </a:ext>
            </a:extLst>
          </p:cNvPr>
          <p:cNvPicPr>
            <a:picLocks noGrp="1" noChangeAspect="1"/>
          </p:cNvPicPr>
          <p:nvPr>
            <p:ph sz="half" idx="1"/>
          </p:nvPr>
        </p:nvPicPr>
        <p:blipFill>
          <a:blip r:embed="rId2"/>
          <a:stretch>
            <a:fillRect/>
          </a:stretch>
        </p:blipFill>
        <p:spPr>
          <a:xfrm>
            <a:off x="961209" y="2497138"/>
            <a:ext cx="4935582" cy="3679825"/>
          </a:xfrm>
          <a:prstGeom prst="rect">
            <a:avLst/>
          </a:prstGeom>
        </p:spPr>
      </p:pic>
      <p:pic>
        <p:nvPicPr>
          <p:cNvPr id="12" name="Content Placeholder 11">
            <a:extLst>
              <a:ext uri="{FF2B5EF4-FFF2-40B4-BE49-F238E27FC236}">
                <a16:creationId xmlns:a16="http://schemas.microsoft.com/office/drawing/2014/main" id="{7F6E51A3-2BC1-203D-0247-5961BCE3C1F7}"/>
              </a:ext>
            </a:extLst>
          </p:cNvPr>
          <p:cNvPicPr>
            <a:picLocks noGrp="1" noChangeAspect="1"/>
          </p:cNvPicPr>
          <p:nvPr>
            <p:ph sz="half" idx="2"/>
          </p:nvPr>
        </p:nvPicPr>
        <p:blipFill>
          <a:blip r:embed="rId3"/>
          <a:stretch>
            <a:fillRect/>
          </a:stretch>
        </p:blipFill>
        <p:spPr>
          <a:xfrm>
            <a:off x="6934201" y="2566032"/>
            <a:ext cx="2658534" cy="3542035"/>
          </a:xfrm>
          <a:prstGeom prst="rect">
            <a:avLst/>
          </a:prstGeom>
        </p:spPr>
      </p:pic>
      <p:sp>
        <p:nvSpPr>
          <p:cNvPr id="3" name="TextBox 2">
            <a:extLst>
              <a:ext uri="{FF2B5EF4-FFF2-40B4-BE49-F238E27FC236}">
                <a16:creationId xmlns:a16="http://schemas.microsoft.com/office/drawing/2014/main" id="{F8469E35-9B2F-8C02-E004-700180E882D4}"/>
              </a:ext>
            </a:extLst>
          </p:cNvPr>
          <p:cNvSpPr txBox="1"/>
          <p:nvPr/>
        </p:nvSpPr>
        <p:spPr>
          <a:xfrm>
            <a:off x="9652001" y="4492414"/>
            <a:ext cx="2438400" cy="92333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a:t>Courtesy :</a:t>
            </a:r>
          </a:p>
          <a:p>
            <a:r>
              <a:rPr lang="en-US" dirty="0" err="1"/>
              <a:t>Massimilano</a:t>
            </a:r>
            <a:r>
              <a:rPr lang="en-US" dirty="0"/>
              <a:t> </a:t>
            </a:r>
            <a:r>
              <a:rPr lang="en-US" dirty="0" err="1"/>
              <a:t>Cannavo</a:t>
            </a:r>
            <a:r>
              <a:rPr lang="en-US" dirty="0"/>
              <a:t>’ INFN-Mi-LASA </a:t>
            </a:r>
          </a:p>
        </p:txBody>
      </p:sp>
    </p:spTree>
    <p:extLst>
      <p:ext uri="{BB962C8B-B14F-4D97-AF65-F5344CB8AC3E}">
        <p14:creationId xmlns:p14="http://schemas.microsoft.com/office/powerpoint/2010/main" val="1817136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040E49CE-3484-905D-243D-8A746EA8C2A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Titolo 4">
            <a:extLst>
              <a:ext uri="{FF2B5EF4-FFF2-40B4-BE49-F238E27FC236}">
                <a16:creationId xmlns:a16="http://schemas.microsoft.com/office/drawing/2014/main" id="{D46F8BCF-AFA7-7FE5-D081-9571478279D9}"/>
              </a:ext>
            </a:extLst>
          </p:cNvPr>
          <p:cNvSpPr>
            <a:spLocks noGrp="1"/>
          </p:cNvSpPr>
          <p:nvPr>
            <p:ph type="title"/>
          </p:nvPr>
        </p:nvSpPr>
        <p:spPr>
          <a:xfrm>
            <a:off x="5747530" y="1074602"/>
            <a:ext cx="3926752" cy="853807"/>
          </a:xfrm>
        </p:spPr>
        <p:txBody>
          <a:bodyPr>
            <a:normAutofit fontScale="90000"/>
          </a:bodyPr>
          <a:lstStyle/>
          <a:p>
            <a:pPr algn="l"/>
            <a:r>
              <a:rPr lang="it-IT" dirty="0"/>
              <a:t>WP5 – Napoli – CIRMIS  IMPALAB expertise</a:t>
            </a:r>
          </a:p>
        </p:txBody>
      </p:sp>
      <p:pic>
        <p:nvPicPr>
          <p:cNvPr id="2" name="Picture 3">
            <a:extLst>
              <a:ext uri="{FF2B5EF4-FFF2-40B4-BE49-F238E27FC236}">
                <a16:creationId xmlns:a16="http://schemas.microsoft.com/office/drawing/2014/main" id="{F73FBC7A-1258-A741-39B3-4A291B9625FA}"/>
              </a:ext>
            </a:extLst>
          </p:cNvPr>
          <p:cNvPicPr>
            <a:picLocks noChangeAspect="1"/>
          </p:cNvPicPr>
          <p:nvPr/>
        </p:nvPicPr>
        <p:blipFill>
          <a:blip r:embed="rId3"/>
          <a:stretch>
            <a:fillRect/>
          </a:stretch>
        </p:blipFill>
        <p:spPr>
          <a:xfrm>
            <a:off x="8467752" y="375809"/>
            <a:ext cx="3347988" cy="746983"/>
          </a:xfrm>
          <a:prstGeom prst="rect">
            <a:avLst/>
          </a:prstGeom>
        </p:spPr>
      </p:pic>
      <p:pic>
        <p:nvPicPr>
          <p:cNvPr id="3" name="Picture 2" descr="Logo: CERN (EIROforum member) | ESO">
            <a:extLst>
              <a:ext uri="{FF2B5EF4-FFF2-40B4-BE49-F238E27FC236}">
                <a16:creationId xmlns:a16="http://schemas.microsoft.com/office/drawing/2014/main" id="{A924F229-13EF-D4C0-7539-35B48396D3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4968" y="1920077"/>
            <a:ext cx="853268" cy="83453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28">
            <a:extLst>
              <a:ext uri="{FF2B5EF4-FFF2-40B4-BE49-F238E27FC236}">
                <a16:creationId xmlns:a16="http://schemas.microsoft.com/office/drawing/2014/main" id="{1A1425CB-5B0D-D36C-4ADD-D151B34E4415}"/>
              </a:ext>
            </a:extLst>
          </p:cNvPr>
          <p:cNvGrpSpPr/>
          <p:nvPr/>
        </p:nvGrpSpPr>
        <p:grpSpPr>
          <a:xfrm>
            <a:off x="8721866" y="4862287"/>
            <a:ext cx="1830693" cy="533400"/>
            <a:chOff x="6912542" y="4989983"/>
            <a:chExt cx="1830693" cy="533400"/>
          </a:xfrm>
        </p:grpSpPr>
        <p:pic>
          <p:nvPicPr>
            <p:cNvPr id="8" name="Picture 29">
              <a:extLst>
                <a:ext uri="{FF2B5EF4-FFF2-40B4-BE49-F238E27FC236}">
                  <a16:creationId xmlns:a16="http://schemas.microsoft.com/office/drawing/2014/main" id="{1BA1B635-5380-4F7F-A8FA-9CA165A190FF}"/>
                </a:ext>
              </a:extLst>
            </p:cNvPr>
            <p:cNvPicPr>
              <a:picLocks noChangeAspect="1"/>
            </p:cNvPicPr>
            <p:nvPr/>
          </p:nvPicPr>
          <p:blipFill>
            <a:blip r:embed="rId5"/>
            <a:stretch>
              <a:fillRect/>
            </a:stretch>
          </p:blipFill>
          <p:spPr>
            <a:xfrm>
              <a:off x="7231935" y="4989983"/>
              <a:ext cx="1511300" cy="533400"/>
            </a:xfrm>
            <a:prstGeom prst="rect">
              <a:avLst/>
            </a:prstGeom>
          </p:spPr>
        </p:pic>
        <p:sp>
          <p:nvSpPr>
            <p:cNvPr id="9" name="TextBox 30">
              <a:extLst>
                <a:ext uri="{FF2B5EF4-FFF2-40B4-BE49-F238E27FC236}">
                  <a16:creationId xmlns:a16="http://schemas.microsoft.com/office/drawing/2014/main" id="{6672F4A1-99BA-075D-1FBC-BD21A48868D2}"/>
                </a:ext>
              </a:extLst>
            </p:cNvPr>
            <p:cNvSpPr txBox="1"/>
            <p:nvPr/>
          </p:nvSpPr>
          <p:spPr>
            <a:xfrm>
              <a:off x="6912542" y="5030764"/>
              <a:ext cx="292068" cy="230832"/>
            </a:xfrm>
            <a:prstGeom prst="rect">
              <a:avLst/>
            </a:prstGeom>
            <a:noFill/>
          </p:spPr>
          <p:txBody>
            <a:bodyPr wrap="none" rtlCol="0">
              <a:spAutoFit/>
            </a:bodyPr>
            <a:lstStyle/>
            <a:p>
              <a:r>
                <a:rPr lang="en-US" sz="900" dirty="0"/>
                <a:t>7x</a:t>
              </a:r>
            </a:p>
          </p:txBody>
        </p:sp>
      </p:grpSp>
      <p:grpSp>
        <p:nvGrpSpPr>
          <p:cNvPr id="10" name="Group 31">
            <a:extLst>
              <a:ext uri="{FF2B5EF4-FFF2-40B4-BE49-F238E27FC236}">
                <a16:creationId xmlns:a16="http://schemas.microsoft.com/office/drawing/2014/main" id="{718849E0-A45B-4287-5AA0-BAF187084737}"/>
              </a:ext>
            </a:extLst>
          </p:cNvPr>
          <p:cNvGrpSpPr/>
          <p:nvPr/>
        </p:nvGrpSpPr>
        <p:grpSpPr>
          <a:xfrm>
            <a:off x="8835135" y="5615234"/>
            <a:ext cx="3221195" cy="378812"/>
            <a:chOff x="8829400" y="5111446"/>
            <a:chExt cx="3221195" cy="378812"/>
          </a:xfrm>
        </p:grpSpPr>
        <p:pic>
          <p:nvPicPr>
            <p:cNvPr id="11" name="Picture 32">
              <a:extLst>
                <a:ext uri="{FF2B5EF4-FFF2-40B4-BE49-F238E27FC236}">
                  <a16:creationId xmlns:a16="http://schemas.microsoft.com/office/drawing/2014/main" id="{61EC188E-1C3C-A718-6E00-E9E767220C1D}"/>
                </a:ext>
              </a:extLst>
            </p:cNvPr>
            <p:cNvPicPr>
              <a:picLocks noChangeAspect="1"/>
            </p:cNvPicPr>
            <p:nvPr/>
          </p:nvPicPr>
          <p:blipFill>
            <a:blip r:embed="rId6"/>
            <a:stretch>
              <a:fillRect/>
            </a:stretch>
          </p:blipFill>
          <p:spPr>
            <a:xfrm>
              <a:off x="9274851" y="5123743"/>
              <a:ext cx="2775744" cy="366515"/>
            </a:xfrm>
            <a:prstGeom prst="rect">
              <a:avLst/>
            </a:prstGeom>
          </p:spPr>
        </p:pic>
        <p:sp>
          <p:nvSpPr>
            <p:cNvPr id="12" name="TextBox 33">
              <a:extLst>
                <a:ext uri="{FF2B5EF4-FFF2-40B4-BE49-F238E27FC236}">
                  <a16:creationId xmlns:a16="http://schemas.microsoft.com/office/drawing/2014/main" id="{4A60549D-ED97-7ECE-8338-B7A02F557950}"/>
                </a:ext>
              </a:extLst>
            </p:cNvPr>
            <p:cNvSpPr txBox="1"/>
            <p:nvPr/>
          </p:nvSpPr>
          <p:spPr>
            <a:xfrm>
              <a:off x="8829400" y="5111446"/>
              <a:ext cx="349776" cy="230832"/>
            </a:xfrm>
            <a:prstGeom prst="rect">
              <a:avLst/>
            </a:prstGeom>
            <a:noFill/>
          </p:spPr>
          <p:txBody>
            <a:bodyPr wrap="none" rtlCol="0">
              <a:spAutoFit/>
            </a:bodyPr>
            <a:lstStyle/>
            <a:p>
              <a:r>
                <a:rPr lang="en-US" sz="900" dirty="0"/>
                <a:t>13x</a:t>
              </a:r>
            </a:p>
          </p:txBody>
        </p:sp>
      </p:grpSp>
      <p:pic>
        <p:nvPicPr>
          <p:cNvPr id="13" name="Picture 34">
            <a:extLst>
              <a:ext uri="{FF2B5EF4-FFF2-40B4-BE49-F238E27FC236}">
                <a16:creationId xmlns:a16="http://schemas.microsoft.com/office/drawing/2014/main" id="{D8842E8E-F7FE-94B4-577E-B011BFCFC386}"/>
              </a:ext>
            </a:extLst>
          </p:cNvPr>
          <p:cNvPicPr>
            <a:picLocks noChangeAspect="1"/>
          </p:cNvPicPr>
          <p:nvPr/>
        </p:nvPicPr>
        <p:blipFill>
          <a:blip r:embed="rId7"/>
          <a:stretch>
            <a:fillRect/>
          </a:stretch>
        </p:blipFill>
        <p:spPr>
          <a:xfrm>
            <a:off x="11120523" y="4102793"/>
            <a:ext cx="1011845" cy="1391287"/>
          </a:xfrm>
          <a:prstGeom prst="rect">
            <a:avLst/>
          </a:prstGeom>
        </p:spPr>
      </p:pic>
      <p:grpSp>
        <p:nvGrpSpPr>
          <p:cNvPr id="14" name="Group 36">
            <a:extLst>
              <a:ext uri="{FF2B5EF4-FFF2-40B4-BE49-F238E27FC236}">
                <a16:creationId xmlns:a16="http://schemas.microsoft.com/office/drawing/2014/main" id="{E200E091-AA20-6E66-9B9A-34581BB9CF5F}"/>
              </a:ext>
            </a:extLst>
          </p:cNvPr>
          <p:cNvGrpSpPr/>
          <p:nvPr/>
        </p:nvGrpSpPr>
        <p:grpSpPr>
          <a:xfrm>
            <a:off x="10399793" y="1920077"/>
            <a:ext cx="1603940" cy="746984"/>
            <a:chOff x="6872820" y="2300786"/>
            <a:chExt cx="1603940" cy="746984"/>
          </a:xfrm>
        </p:grpSpPr>
        <p:pic>
          <p:nvPicPr>
            <p:cNvPr id="15" name="Picture 37">
              <a:extLst>
                <a:ext uri="{FF2B5EF4-FFF2-40B4-BE49-F238E27FC236}">
                  <a16:creationId xmlns:a16="http://schemas.microsoft.com/office/drawing/2014/main" id="{F8499752-7B35-244A-4DBB-C49F10CCC746}"/>
                </a:ext>
              </a:extLst>
            </p:cNvPr>
            <p:cNvPicPr>
              <a:picLocks noChangeAspect="1"/>
            </p:cNvPicPr>
            <p:nvPr/>
          </p:nvPicPr>
          <p:blipFill rotWithShape="1">
            <a:blip r:embed="rId8"/>
            <a:srcRect r="61175" b="66491"/>
            <a:stretch/>
          </p:blipFill>
          <p:spPr>
            <a:xfrm>
              <a:off x="7199593" y="2300786"/>
              <a:ext cx="1277167" cy="746984"/>
            </a:xfrm>
            <a:prstGeom prst="rect">
              <a:avLst/>
            </a:prstGeom>
          </p:spPr>
        </p:pic>
        <p:sp>
          <p:nvSpPr>
            <p:cNvPr id="16" name="TextBox 38">
              <a:extLst>
                <a:ext uri="{FF2B5EF4-FFF2-40B4-BE49-F238E27FC236}">
                  <a16:creationId xmlns:a16="http://schemas.microsoft.com/office/drawing/2014/main" id="{0260AA11-1DD3-43FF-076B-94D3ADBE4E9B}"/>
                </a:ext>
              </a:extLst>
            </p:cNvPr>
            <p:cNvSpPr txBox="1"/>
            <p:nvPr/>
          </p:nvSpPr>
          <p:spPr>
            <a:xfrm>
              <a:off x="6872820" y="2503548"/>
              <a:ext cx="292068" cy="230832"/>
            </a:xfrm>
            <a:prstGeom prst="rect">
              <a:avLst/>
            </a:prstGeom>
            <a:noFill/>
          </p:spPr>
          <p:txBody>
            <a:bodyPr wrap="none" rtlCol="0">
              <a:spAutoFit/>
            </a:bodyPr>
            <a:lstStyle/>
            <a:p>
              <a:r>
                <a:rPr lang="en-US" sz="900" dirty="0"/>
                <a:t>2x</a:t>
              </a:r>
            </a:p>
          </p:txBody>
        </p:sp>
      </p:grpSp>
      <p:grpSp>
        <p:nvGrpSpPr>
          <p:cNvPr id="17" name="Group 39">
            <a:extLst>
              <a:ext uri="{FF2B5EF4-FFF2-40B4-BE49-F238E27FC236}">
                <a16:creationId xmlns:a16="http://schemas.microsoft.com/office/drawing/2014/main" id="{9D9AC0B3-05C0-F124-C2D7-599BC1A8F824}"/>
              </a:ext>
            </a:extLst>
          </p:cNvPr>
          <p:cNvGrpSpPr/>
          <p:nvPr/>
        </p:nvGrpSpPr>
        <p:grpSpPr>
          <a:xfrm>
            <a:off x="9322011" y="4074887"/>
            <a:ext cx="1682159" cy="533400"/>
            <a:chOff x="8980599" y="5303838"/>
            <a:chExt cx="1682159" cy="533400"/>
          </a:xfrm>
        </p:grpSpPr>
        <p:pic>
          <p:nvPicPr>
            <p:cNvPr id="18" name="Picture 2" descr="ICE4CT 2019 I Publications">
              <a:extLst>
                <a:ext uri="{FF2B5EF4-FFF2-40B4-BE49-F238E27FC236}">
                  <a16:creationId xmlns:a16="http://schemas.microsoft.com/office/drawing/2014/main" id="{0FDE1E1B-11B8-2E96-83F1-35811677FBF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51668"/>
            <a:stretch/>
          </p:blipFill>
          <p:spPr bwMode="auto">
            <a:xfrm>
              <a:off x="9283222" y="5303838"/>
              <a:ext cx="1379536" cy="533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41">
              <a:extLst>
                <a:ext uri="{FF2B5EF4-FFF2-40B4-BE49-F238E27FC236}">
                  <a16:creationId xmlns:a16="http://schemas.microsoft.com/office/drawing/2014/main" id="{963A89B7-889E-62FF-9B59-1C3BC10CA3B6}"/>
                </a:ext>
              </a:extLst>
            </p:cNvPr>
            <p:cNvSpPr txBox="1"/>
            <p:nvPr/>
          </p:nvSpPr>
          <p:spPr>
            <a:xfrm>
              <a:off x="8980599" y="5403075"/>
              <a:ext cx="292068" cy="230832"/>
            </a:xfrm>
            <a:prstGeom prst="rect">
              <a:avLst/>
            </a:prstGeom>
            <a:noFill/>
          </p:spPr>
          <p:txBody>
            <a:bodyPr wrap="none" rtlCol="0">
              <a:spAutoFit/>
            </a:bodyPr>
            <a:lstStyle/>
            <a:p>
              <a:r>
                <a:rPr lang="en-US" sz="900" dirty="0"/>
                <a:t>3x</a:t>
              </a:r>
            </a:p>
          </p:txBody>
        </p:sp>
      </p:grpSp>
      <p:grpSp>
        <p:nvGrpSpPr>
          <p:cNvPr id="20" name="Group 42">
            <a:extLst>
              <a:ext uri="{FF2B5EF4-FFF2-40B4-BE49-F238E27FC236}">
                <a16:creationId xmlns:a16="http://schemas.microsoft.com/office/drawing/2014/main" id="{108DC7EA-EDB3-FF65-AFB4-9C46EC714055}"/>
              </a:ext>
            </a:extLst>
          </p:cNvPr>
          <p:cNvGrpSpPr/>
          <p:nvPr/>
        </p:nvGrpSpPr>
        <p:grpSpPr>
          <a:xfrm>
            <a:off x="9061841" y="2766298"/>
            <a:ext cx="1654097" cy="962767"/>
            <a:chOff x="4863708" y="3798797"/>
            <a:chExt cx="1654097" cy="962767"/>
          </a:xfrm>
        </p:grpSpPr>
        <p:pic>
          <p:nvPicPr>
            <p:cNvPr id="21" name="Picture 43">
              <a:extLst>
                <a:ext uri="{FF2B5EF4-FFF2-40B4-BE49-F238E27FC236}">
                  <a16:creationId xmlns:a16="http://schemas.microsoft.com/office/drawing/2014/main" id="{453C8833-6D63-A49B-5221-5DA8D6EA3FEA}"/>
                </a:ext>
              </a:extLst>
            </p:cNvPr>
            <p:cNvPicPr>
              <a:picLocks noChangeAspect="1"/>
            </p:cNvPicPr>
            <p:nvPr/>
          </p:nvPicPr>
          <p:blipFill rotWithShape="1">
            <a:blip r:embed="rId10"/>
            <a:srcRect b="46160"/>
            <a:stretch/>
          </p:blipFill>
          <p:spPr>
            <a:xfrm>
              <a:off x="5171853" y="3798797"/>
              <a:ext cx="1345952" cy="962767"/>
            </a:xfrm>
            <a:prstGeom prst="rect">
              <a:avLst/>
            </a:prstGeom>
          </p:spPr>
        </p:pic>
        <p:sp>
          <p:nvSpPr>
            <p:cNvPr id="22" name="TextBox 44">
              <a:extLst>
                <a:ext uri="{FF2B5EF4-FFF2-40B4-BE49-F238E27FC236}">
                  <a16:creationId xmlns:a16="http://schemas.microsoft.com/office/drawing/2014/main" id="{D2837FDD-105C-57DE-F133-BA201E0B57B9}"/>
                </a:ext>
              </a:extLst>
            </p:cNvPr>
            <p:cNvSpPr txBox="1"/>
            <p:nvPr/>
          </p:nvSpPr>
          <p:spPr>
            <a:xfrm>
              <a:off x="4863708" y="4282348"/>
              <a:ext cx="292068" cy="230832"/>
            </a:xfrm>
            <a:prstGeom prst="rect">
              <a:avLst/>
            </a:prstGeom>
            <a:noFill/>
          </p:spPr>
          <p:txBody>
            <a:bodyPr wrap="none" rtlCol="0">
              <a:spAutoFit/>
            </a:bodyPr>
            <a:lstStyle/>
            <a:p>
              <a:r>
                <a:rPr lang="en-US" sz="900" dirty="0"/>
                <a:t>3x</a:t>
              </a:r>
            </a:p>
          </p:txBody>
        </p:sp>
      </p:grpSp>
      <p:grpSp>
        <p:nvGrpSpPr>
          <p:cNvPr id="23" name="Group 45">
            <a:extLst>
              <a:ext uri="{FF2B5EF4-FFF2-40B4-BE49-F238E27FC236}">
                <a16:creationId xmlns:a16="http://schemas.microsoft.com/office/drawing/2014/main" id="{15AB5660-B8FC-ED9E-D665-33A369076D50}"/>
              </a:ext>
            </a:extLst>
          </p:cNvPr>
          <p:cNvGrpSpPr/>
          <p:nvPr/>
        </p:nvGrpSpPr>
        <p:grpSpPr>
          <a:xfrm>
            <a:off x="10762205" y="2832125"/>
            <a:ext cx="1227536" cy="1105604"/>
            <a:chOff x="6318536" y="2807328"/>
            <a:chExt cx="1227536" cy="1105604"/>
          </a:xfrm>
        </p:grpSpPr>
        <p:pic>
          <p:nvPicPr>
            <p:cNvPr id="24" name="Picture 2" descr="Go to journal home page - Sensors and Actuators A: Physical">
              <a:extLst>
                <a:ext uri="{FF2B5EF4-FFF2-40B4-BE49-F238E27FC236}">
                  <a16:creationId xmlns:a16="http://schemas.microsoft.com/office/drawing/2014/main" id="{B4F6060A-98C1-6946-FA5C-957DB1CF2D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22499" y="2807328"/>
              <a:ext cx="823573" cy="11056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47">
              <a:extLst>
                <a:ext uri="{FF2B5EF4-FFF2-40B4-BE49-F238E27FC236}">
                  <a16:creationId xmlns:a16="http://schemas.microsoft.com/office/drawing/2014/main" id="{2B2F36F2-6DDF-097B-AC2D-7DAB4F54DD72}"/>
                </a:ext>
              </a:extLst>
            </p:cNvPr>
            <p:cNvSpPr txBox="1"/>
            <p:nvPr/>
          </p:nvSpPr>
          <p:spPr>
            <a:xfrm>
              <a:off x="6318536" y="3170221"/>
              <a:ext cx="292068" cy="230832"/>
            </a:xfrm>
            <a:prstGeom prst="rect">
              <a:avLst/>
            </a:prstGeom>
            <a:noFill/>
          </p:spPr>
          <p:txBody>
            <a:bodyPr wrap="none" rtlCol="0">
              <a:spAutoFit/>
            </a:bodyPr>
            <a:lstStyle/>
            <a:p>
              <a:r>
                <a:rPr lang="en-US" sz="900" dirty="0"/>
                <a:t>2x</a:t>
              </a:r>
            </a:p>
          </p:txBody>
        </p:sp>
      </p:grpSp>
      <p:pic>
        <p:nvPicPr>
          <p:cNvPr id="26" name="Immagine 25">
            <a:extLst>
              <a:ext uri="{FF2B5EF4-FFF2-40B4-BE49-F238E27FC236}">
                <a16:creationId xmlns:a16="http://schemas.microsoft.com/office/drawing/2014/main" id="{E2E28E7D-DE0C-807A-2C29-7A6607471A30}"/>
              </a:ext>
            </a:extLst>
          </p:cNvPr>
          <p:cNvPicPr>
            <a:picLocks noChangeAspect="1"/>
          </p:cNvPicPr>
          <p:nvPr/>
        </p:nvPicPr>
        <p:blipFill>
          <a:blip r:embed="rId12"/>
          <a:stretch>
            <a:fillRect/>
          </a:stretch>
        </p:blipFill>
        <p:spPr>
          <a:xfrm>
            <a:off x="11141206" y="1149917"/>
            <a:ext cx="732485" cy="732485"/>
          </a:xfrm>
          <a:prstGeom prst="rect">
            <a:avLst/>
          </a:prstGeom>
        </p:spPr>
      </p:pic>
      <p:pic>
        <p:nvPicPr>
          <p:cNvPr id="27" name="Picture 4" descr="New open access article published in Scientific Reports, the technical  section of the well-known journal NATURE - Eliosoft">
            <a:extLst>
              <a:ext uri="{FF2B5EF4-FFF2-40B4-BE49-F238E27FC236}">
                <a16:creationId xmlns:a16="http://schemas.microsoft.com/office/drawing/2014/main" id="{BD6B99C4-23EF-5E62-0834-225F04304DF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67772" y="1333097"/>
            <a:ext cx="958794" cy="5992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LAC | Bold People. Visionary Science. Real Impact.">
            <a:extLst>
              <a:ext uri="{FF2B5EF4-FFF2-40B4-BE49-F238E27FC236}">
                <a16:creationId xmlns:a16="http://schemas.microsoft.com/office/drawing/2014/main" id="{835DF7B6-A9C6-F121-3839-F9F1239384B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27450" y="6076152"/>
            <a:ext cx="1966913" cy="581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versity of California, Berkeley - Wikipedia">
            <a:extLst>
              <a:ext uri="{FF2B5EF4-FFF2-40B4-BE49-F238E27FC236}">
                <a16:creationId xmlns:a16="http://schemas.microsoft.com/office/drawing/2014/main" id="{43860C13-6E63-6B5D-3FD3-6BC8CFFE21B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80076" y="5892233"/>
            <a:ext cx="888305" cy="8883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ermilab | Graphics Standards at Fermilab | Logo and usage">
            <a:extLst>
              <a:ext uri="{FF2B5EF4-FFF2-40B4-BE49-F238E27FC236}">
                <a16:creationId xmlns:a16="http://schemas.microsoft.com/office/drawing/2014/main" id="{DB69DF33-37FA-5D67-6510-F1D969EFC38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86137" y="6076152"/>
            <a:ext cx="2315103" cy="495413"/>
          </a:xfrm>
          <a:prstGeom prst="rect">
            <a:avLst/>
          </a:prstGeom>
          <a:noFill/>
          <a:extLst>
            <a:ext uri="{909E8E84-426E-40DD-AFC4-6F175D3DCCD1}">
              <a14:hiddenFill xmlns:a14="http://schemas.microsoft.com/office/drawing/2010/main">
                <a:solidFill>
                  <a:srgbClr val="FFFFFF"/>
                </a:solidFill>
              </a14:hiddenFill>
            </a:ext>
          </a:extLst>
        </p:spPr>
      </p:pic>
      <p:sp>
        <p:nvSpPr>
          <p:cNvPr id="29" name="Slide Number Placeholder 28">
            <a:extLst>
              <a:ext uri="{FF2B5EF4-FFF2-40B4-BE49-F238E27FC236}">
                <a16:creationId xmlns:a16="http://schemas.microsoft.com/office/drawing/2014/main" id="{E319ECD1-C78A-1432-BE0F-AD3B366BF162}"/>
              </a:ext>
            </a:extLst>
          </p:cNvPr>
          <p:cNvSpPr>
            <a:spLocks noGrp="1"/>
          </p:cNvSpPr>
          <p:nvPr>
            <p:ph type="sldNum" sz="quarter" idx="2"/>
          </p:nvPr>
        </p:nvSpPr>
        <p:spPr/>
        <p:txBody>
          <a:bodyPr/>
          <a:lstStyle/>
          <a:p>
            <a:fld id="{86CB4B4D-7CA3-9044-876B-883B54F8677D}" type="slidenum">
              <a:rPr lang="en-US" smtClean="0"/>
              <a:t>19</a:t>
            </a:fld>
            <a:endParaRPr lang="en-US"/>
          </a:p>
        </p:txBody>
      </p:sp>
      <p:sp>
        <p:nvSpPr>
          <p:cNvPr id="30" name="Rectangle 29">
            <a:extLst>
              <a:ext uri="{FF2B5EF4-FFF2-40B4-BE49-F238E27FC236}">
                <a16:creationId xmlns:a16="http://schemas.microsoft.com/office/drawing/2014/main" id="{174D7198-691C-3218-EEAF-D798EBA9BE59}"/>
              </a:ext>
            </a:extLst>
          </p:cNvPr>
          <p:cNvSpPr/>
          <p:nvPr/>
        </p:nvSpPr>
        <p:spPr>
          <a:xfrm>
            <a:off x="7345279" y="275727"/>
            <a:ext cx="994836" cy="942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a:extLst>
              <a:ext uri="{FF2B5EF4-FFF2-40B4-BE49-F238E27FC236}">
                <a16:creationId xmlns:a16="http://schemas.microsoft.com/office/drawing/2014/main" id="{113E7378-0A41-813E-AEE4-224082AFBFF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7370576" y="264502"/>
            <a:ext cx="946811" cy="942077"/>
          </a:xfrm>
          <a:prstGeom prst="rect">
            <a:avLst/>
          </a:prstGeom>
          <a:noFill/>
          <a:extLst>
            <a:ext uri="{909E8E84-426E-40DD-AFC4-6F175D3DCCD1}">
              <a14:hiddenFill xmlns:a14="http://schemas.microsoft.com/office/drawing/2010/main">
                <a:solidFill>
                  <a:srgbClr val="FFFFFF"/>
                </a:solidFill>
              </a14:hiddenFill>
            </a:ext>
          </a:extLst>
        </p:spPr>
      </p:pic>
      <p:pic>
        <p:nvPicPr>
          <p:cNvPr id="31" name="Immagine 4" descr="Immagine 4">
            <a:extLst>
              <a:ext uri="{FF2B5EF4-FFF2-40B4-BE49-F238E27FC236}">
                <a16:creationId xmlns:a16="http://schemas.microsoft.com/office/drawing/2014/main" id="{3367B13A-86F4-F60C-47C4-58575B63D226}"/>
              </a:ext>
            </a:extLst>
          </p:cNvPr>
          <p:cNvPicPr>
            <a:picLocks noChangeAspect="1"/>
          </p:cNvPicPr>
          <p:nvPr/>
        </p:nvPicPr>
        <p:blipFill>
          <a:blip r:embed="rId18"/>
          <a:stretch>
            <a:fillRect/>
          </a:stretch>
        </p:blipFill>
        <p:spPr>
          <a:xfrm>
            <a:off x="5611461" y="3632309"/>
            <a:ext cx="2772349" cy="2772349"/>
          </a:xfrm>
          <a:prstGeom prst="rect">
            <a:avLst/>
          </a:prstGeom>
          <a:ln w="12700">
            <a:miter lim="400000"/>
          </a:ln>
        </p:spPr>
      </p:pic>
      <p:grpSp>
        <p:nvGrpSpPr>
          <p:cNvPr id="32" name="Raggruppa">
            <a:extLst>
              <a:ext uri="{FF2B5EF4-FFF2-40B4-BE49-F238E27FC236}">
                <a16:creationId xmlns:a16="http://schemas.microsoft.com/office/drawing/2014/main" id="{E2B4E117-1B9F-9A67-325E-5A2D3EA091EE}"/>
              </a:ext>
            </a:extLst>
          </p:cNvPr>
          <p:cNvGrpSpPr/>
          <p:nvPr/>
        </p:nvGrpSpPr>
        <p:grpSpPr>
          <a:xfrm>
            <a:off x="873849" y="3656771"/>
            <a:ext cx="4601105" cy="2492594"/>
            <a:chOff x="0" y="0"/>
            <a:chExt cx="15004315" cy="9156307"/>
          </a:xfrm>
        </p:grpSpPr>
        <p:pic>
          <p:nvPicPr>
            <p:cNvPr id="33" name="Immagine 7" descr="Immagine 7">
              <a:extLst>
                <a:ext uri="{FF2B5EF4-FFF2-40B4-BE49-F238E27FC236}">
                  <a16:creationId xmlns:a16="http://schemas.microsoft.com/office/drawing/2014/main" id="{BBF0E50E-C3EA-CF33-5B38-3727F9B4B7A1}"/>
                </a:ext>
              </a:extLst>
            </p:cNvPr>
            <p:cNvPicPr>
              <a:picLocks noChangeAspect="1"/>
            </p:cNvPicPr>
            <p:nvPr/>
          </p:nvPicPr>
          <p:blipFill>
            <a:blip r:embed="rId19"/>
            <a:srcRect l="27346" t="20833" r="24366" b="27292"/>
            <a:stretch>
              <a:fillRect/>
            </a:stretch>
          </p:blipFill>
          <p:spPr>
            <a:xfrm>
              <a:off x="0" y="0"/>
              <a:ext cx="11432616" cy="8679032"/>
            </a:xfrm>
            <a:prstGeom prst="rect">
              <a:avLst/>
            </a:prstGeom>
            <a:ln w="12700" cap="flat">
              <a:noFill/>
              <a:miter lim="400000"/>
            </a:ln>
            <a:effectLst/>
          </p:spPr>
        </p:pic>
        <p:sp>
          <p:nvSpPr>
            <p:cNvPr id="34" name="Connettore 2 11">
              <a:extLst>
                <a:ext uri="{FF2B5EF4-FFF2-40B4-BE49-F238E27FC236}">
                  <a16:creationId xmlns:a16="http://schemas.microsoft.com/office/drawing/2014/main" id="{B11E232E-A1C4-8E62-90C5-11CA42BA11AD}"/>
                </a:ext>
              </a:extLst>
            </p:cNvPr>
            <p:cNvSpPr/>
            <p:nvPr/>
          </p:nvSpPr>
          <p:spPr>
            <a:xfrm>
              <a:off x="4599192" y="3229425"/>
              <a:ext cx="10405123" cy="2777309"/>
            </a:xfrm>
            <a:prstGeom prst="line">
              <a:avLst/>
            </a:prstGeom>
            <a:noFill/>
            <a:ln w="88900" cap="flat">
              <a:solidFill>
                <a:srgbClr val="FF0000"/>
              </a:solidFill>
              <a:prstDash val="solid"/>
              <a:miter lim="800000"/>
              <a:tailEnd type="triangle" w="med" len="med"/>
            </a:ln>
            <a:effectLst/>
          </p:spPr>
          <p:txBody>
            <a:bodyPr wrap="square" lIns="45720" tIns="45720" rIns="45720" bIns="45720" numCol="1" anchor="t">
              <a:noAutofit/>
            </a:bodyPr>
            <a:lstStyle/>
            <a:p>
              <a:pPr>
                <a:defRPr sz="3600" b="0">
                  <a:latin typeface="Calibri"/>
                  <a:ea typeface="Calibri"/>
                  <a:cs typeface="Calibri"/>
                  <a:sym typeface="Calibri"/>
                </a:defRPr>
              </a:pPr>
              <a:endParaRPr/>
            </a:p>
          </p:txBody>
        </p:sp>
        <p:sp>
          <p:nvSpPr>
            <p:cNvPr id="35" name="17.6 m">
              <a:extLst>
                <a:ext uri="{FF2B5EF4-FFF2-40B4-BE49-F238E27FC236}">
                  <a16:creationId xmlns:a16="http://schemas.microsoft.com/office/drawing/2014/main" id="{C4F7ACBE-6F23-F867-6278-5165DE21F7C6}"/>
                </a:ext>
              </a:extLst>
            </p:cNvPr>
            <p:cNvSpPr txBox="1"/>
            <p:nvPr/>
          </p:nvSpPr>
          <p:spPr>
            <a:xfrm rot="3240000">
              <a:off x="918620" y="5744474"/>
              <a:ext cx="1788952" cy="7672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p>
              <a:r>
                <a:rPr sz="900"/>
                <a:t>17.6 m</a:t>
              </a:r>
            </a:p>
          </p:txBody>
        </p:sp>
        <p:pic>
          <p:nvPicPr>
            <p:cNvPr id="36" name="Linea Linea" descr="Linea Linea">
              <a:extLst>
                <a:ext uri="{FF2B5EF4-FFF2-40B4-BE49-F238E27FC236}">
                  <a16:creationId xmlns:a16="http://schemas.microsoft.com/office/drawing/2014/main" id="{DD8052B3-F284-AD0C-933A-82A430259E20}"/>
                </a:ext>
              </a:extLst>
            </p:cNvPr>
            <p:cNvPicPr>
              <a:picLocks/>
            </p:cNvPicPr>
            <p:nvPr/>
          </p:nvPicPr>
          <p:blipFill>
            <a:blip r:embed="rId20"/>
            <a:stretch>
              <a:fillRect/>
            </a:stretch>
          </p:blipFill>
          <p:spPr>
            <a:xfrm rot="13972646">
              <a:off x="-1410080" y="5192094"/>
              <a:ext cx="7469871" cy="458556"/>
            </a:xfrm>
            <a:prstGeom prst="rect">
              <a:avLst/>
            </a:prstGeom>
            <a:effectLst/>
          </p:spPr>
        </p:pic>
        <p:pic>
          <p:nvPicPr>
            <p:cNvPr id="37" name="Linea Linea" descr="Linea Linea">
              <a:extLst>
                <a:ext uri="{FF2B5EF4-FFF2-40B4-BE49-F238E27FC236}">
                  <a16:creationId xmlns:a16="http://schemas.microsoft.com/office/drawing/2014/main" id="{08D32B6F-5907-1BFE-EBE0-F102551CFC64}"/>
                </a:ext>
              </a:extLst>
            </p:cNvPr>
            <p:cNvPicPr>
              <a:picLocks/>
            </p:cNvPicPr>
            <p:nvPr/>
          </p:nvPicPr>
          <p:blipFill>
            <a:blip r:embed="rId21"/>
            <a:stretch>
              <a:fillRect/>
            </a:stretch>
          </p:blipFill>
          <p:spPr>
            <a:xfrm rot="9174187">
              <a:off x="5633398" y="7200031"/>
              <a:ext cx="5579140" cy="458555"/>
            </a:xfrm>
            <a:prstGeom prst="rect">
              <a:avLst/>
            </a:prstGeom>
            <a:effectLst/>
          </p:spPr>
        </p:pic>
        <p:sp>
          <p:nvSpPr>
            <p:cNvPr id="38" name="11.4 m">
              <a:extLst>
                <a:ext uri="{FF2B5EF4-FFF2-40B4-BE49-F238E27FC236}">
                  <a16:creationId xmlns:a16="http://schemas.microsoft.com/office/drawing/2014/main" id="{AE63464C-4585-E5E8-C351-7B399CA6386F}"/>
                </a:ext>
              </a:extLst>
            </p:cNvPr>
            <p:cNvSpPr txBox="1"/>
            <p:nvPr/>
          </p:nvSpPr>
          <p:spPr>
            <a:xfrm rot="19975082">
              <a:off x="6987415" y="7431705"/>
              <a:ext cx="4082971" cy="7672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p>
              <a:r>
                <a:rPr sz="900"/>
                <a:t>11.4 m</a:t>
              </a:r>
            </a:p>
          </p:txBody>
        </p:sp>
      </p:grpSp>
      <p:sp>
        <p:nvSpPr>
          <p:cNvPr id="6" name="Segnaposto testo 5">
            <a:extLst>
              <a:ext uri="{FF2B5EF4-FFF2-40B4-BE49-F238E27FC236}">
                <a16:creationId xmlns:a16="http://schemas.microsoft.com/office/drawing/2014/main" id="{34FD8606-5A28-D3C6-BD84-CFB1E2421847}"/>
              </a:ext>
            </a:extLst>
          </p:cNvPr>
          <p:cNvSpPr>
            <a:spLocks noGrp="1"/>
          </p:cNvSpPr>
          <p:nvPr>
            <p:ph type="body" idx="1"/>
          </p:nvPr>
        </p:nvSpPr>
        <p:spPr>
          <a:xfrm>
            <a:off x="85582" y="1229029"/>
            <a:ext cx="8526029" cy="2962749"/>
          </a:xfrm>
        </p:spPr>
        <p:txBody>
          <a:bodyPr>
            <a:normAutofit/>
          </a:bodyPr>
          <a:lstStyle/>
          <a:p>
            <a:pPr>
              <a:spcBef>
                <a:spcPts val="0"/>
              </a:spcBef>
            </a:pPr>
            <a:r>
              <a:rPr lang="it-IT" dirty="0" err="1"/>
              <a:t>Magnetic</a:t>
            </a:r>
            <a:r>
              <a:rPr lang="it-IT" dirty="0"/>
              <a:t> </a:t>
            </a:r>
            <a:r>
              <a:rPr lang="it-IT" dirty="0" err="1"/>
              <a:t>measurements</a:t>
            </a:r>
            <a:endParaRPr lang="it-IT" dirty="0"/>
          </a:p>
          <a:p>
            <a:pPr>
              <a:spcBef>
                <a:spcPts val="0"/>
              </a:spcBef>
            </a:pPr>
            <a:r>
              <a:rPr lang="it-IT" dirty="0" err="1"/>
              <a:t>Measurements</a:t>
            </a:r>
            <a:r>
              <a:rPr lang="it-IT" dirty="0"/>
              <a:t> on </a:t>
            </a:r>
            <a:r>
              <a:rPr lang="it-IT" dirty="0" err="1"/>
              <a:t>superconducting</a:t>
            </a:r>
            <a:r>
              <a:rPr lang="it-IT" dirty="0"/>
              <a:t> </a:t>
            </a:r>
            <a:r>
              <a:rPr lang="it-IT" dirty="0" err="1"/>
              <a:t>cables</a:t>
            </a:r>
            <a:endParaRPr lang="it-IT" dirty="0"/>
          </a:p>
          <a:p>
            <a:pPr>
              <a:spcBef>
                <a:spcPts val="0"/>
              </a:spcBef>
            </a:pPr>
            <a:r>
              <a:rPr lang="it-IT" dirty="0" err="1"/>
              <a:t>Cryogenics</a:t>
            </a:r>
            <a:endParaRPr lang="it-IT" dirty="0"/>
          </a:p>
          <a:p>
            <a:pPr>
              <a:spcBef>
                <a:spcPts val="0"/>
              </a:spcBef>
            </a:pPr>
            <a:r>
              <a:rPr lang="en-US" dirty="0"/>
              <a:t>Aims new lab</a:t>
            </a:r>
          </a:p>
          <a:p>
            <a:pPr lvl="1">
              <a:spcBef>
                <a:spcPts val="0"/>
              </a:spcBef>
            </a:pPr>
            <a:r>
              <a:rPr lang="en-US" sz="1800" dirty="0"/>
              <a:t>Extend the current instrumentation and measurement procedure for superconducting magnets and cable </a:t>
            </a:r>
          </a:p>
          <a:p>
            <a:pPr lvl="1">
              <a:spcBef>
                <a:spcPts val="0"/>
              </a:spcBef>
            </a:pPr>
            <a:r>
              <a:rPr lang="en-US" sz="1800" dirty="0"/>
              <a:t>Improve the metrological feature of the measure </a:t>
            </a:r>
          </a:p>
          <a:p>
            <a:pPr lvl="1">
              <a:spcBef>
                <a:spcPts val="0"/>
              </a:spcBef>
            </a:pPr>
            <a:r>
              <a:rPr lang="en-US" sz="1800" dirty="0"/>
              <a:t>Develop new procedures for facing the state of the hard challenge for LTS and HTS</a:t>
            </a:r>
          </a:p>
          <a:p>
            <a:pPr marL="0" indent="0">
              <a:spcBef>
                <a:spcPts val="0"/>
              </a:spcBef>
              <a:buNone/>
            </a:pPr>
            <a:endParaRPr lang="it-IT" dirty="0"/>
          </a:p>
        </p:txBody>
      </p:sp>
      <p:sp>
        <p:nvSpPr>
          <p:cNvPr id="40" name="TextBox 39">
            <a:extLst>
              <a:ext uri="{FF2B5EF4-FFF2-40B4-BE49-F238E27FC236}">
                <a16:creationId xmlns:a16="http://schemas.microsoft.com/office/drawing/2014/main" id="{B4DC49FE-6397-06D3-5632-874A015DADA0}"/>
              </a:ext>
            </a:extLst>
          </p:cNvPr>
          <p:cNvSpPr txBox="1"/>
          <p:nvPr/>
        </p:nvSpPr>
        <p:spPr>
          <a:xfrm>
            <a:off x="6841673" y="1839660"/>
            <a:ext cx="2100954"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t>Courtesy P. </a:t>
            </a:r>
            <a:r>
              <a:rPr lang="en-US" dirty="0" err="1"/>
              <a:t>Arpaia</a:t>
            </a:r>
            <a:r>
              <a:rPr lang="en-US" dirty="0"/>
              <a:t>, Univ. of Naples</a:t>
            </a:r>
          </a:p>
        </p:txBody>
      </p:sp>
    </p:spTree>
    <p:extLst>
      <p:ext uri="{BB962C8B-B14F-4D97-AF65-F5344CB8AC3E}">
        <p14:creationId xmlns:p14="http://schemas.microsoft.com/office/powerpoint/2010/main" val="355323462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7A28687-5DC1-667C-BE53-63EE0D19BB3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1ADA70A-070B-EC21-F91C-99D8EDBE112C}"/>
              </a:ext>
            </a:extLst>
          </p:cNvPr>
          <p:cNvSpPr>
            <a:spLocks noGrp="1"/>
          </p:cNvSpPr>
          <p:nvPr>
            <p:ph type="title"/>
          </p:nvPr>
        </p:nvSpPr>
        <p:spPr/>
        <p:txBody>
          <a:bodyPr/>
          <a:lstStyle/>
          <a:p>
            <a:r>
              <a:rPr lang="en-US" dirty="0"/>
              <a:t>The Program IRIS</a:t>
            </a:r>
          </a:p>
        </p:txBody>
      </p:sp>
      <p:sp>
        <p:nvSpPr>
          <p:cNvPr id="3" name="Content Placeholder 2">
            <a:extLst>
              <a:ext uri="{FF2B5EF4-FFF2-40B4-BE49-F238E27FC236}">
                <a16:creationId xmlns:a16="http://schemas.microsoft.com/office/drawing/2014/main" id="{B3240266-6F7A-8E81-EC29-6B1B085CD956}"/>
              </a:ext>
            </a:extLst>
          </p:cNvPr>
          <p:cNvSpPr>
            <a:spLocks noGrp="1"/>
          </p:cNvSpPr>
          <p:nvPr>
            <p:ph idx="1"/>
          </p:nvPr>
        </p:nvSpPr>
        <p:spPr/>
        <p:txBody>
          <a:bodyPr>
            <a:normAutofit lnSpcReduction="10000"/>
          </a:bodyPr>
          <a:lstStyle/>
          <a:p>
            <a:r>
              <a:rPr lang="en-US" dirty="0"/>
              <a:t>Response to a call by the </a:t>
            </a:r>
            <a:r>
              <a:rPr lang="en-US" b="1" dirty="0"/>
              <a:t>M</a:t>
            </a:r>
            <a:r>
              <a:rPr lang="en-US" dirty="0"/>
              <a:t>inistry for </a:t>
            </a:r>
            <a:r>
              <a:rPr lang="en-US" b="1" dirty="0"/>
              <a:t>U</a:t>
            </a:r>
            <a:r>
              <a:rPr lang="en-US" dirty="0"/>
              <a:t>niversity and </a:t>
            </a:r>
            <a:r>
              <a:rPr lang="en-US" b="1" dirty="0"/>
              <a:t>R</a:t>
            </a:r>
            <a:r>
              <a:rPr lang="en-US" dirty="0"/>
              <a:t>esearch (</a:t>
            </a:r>
            <a:r>
              <a:rPr lang="en-US" b="1" dirty="0"/>
              <a:t>MUR</a:t>
            </a:r>
            <a:r>
              <a:rPr lang="en-US" dirty="0"/>
              <a:t>) under the “</a:t>
            </a:r>
            <a:r>
              <a:rPr lang="en-US" b="1" dirty="0"/>
              <a:t>Recovery Funds</a:t>
            </a:r>
            <a:r>
              <a:rPr lang="en-US" dirty="0"/>
              <a:t>” (PNRR or </a:t>
            </a:r>
            <a:r>
              <a:rPr lang="en-US" b="1" dirty="0">
                <a:solidFill>
                  <a:schemeClr val="accent1">
                    <a:lumMod val="75000"/>
                  </a:schemeClr>
                </a:solidFill>
              </a:rPr>
              <a:t>Next Generation Europe</a:t>
            </a:r>
            <a:r>
              <a:rPr lang="en-US" dirty="0"/>
              <a:t>).</a:t>
            </a:r>
          </a:p>
          <a:p>
            <a:r>
              <a:rPr lang="en-US" dirty="0"/>
              <a:t>Scope: create a new distributed infrastructure in </a:t>
            </a:r>
            <a:r>
              <a:rPr lang="en-US" b="1" dirty="0">
                <a:solidFill>
                  <a:schemeClr val="accent1"/>
                </a:solidFill>
              </a:rPr>
              <a:t>applied superconductivity </a:t>
            </a:r>
            <a:r>
              <a:rPr lang="en-US" b="1" dirty="0">
                <a:solidFill>
                  <a:schemeClr val="bg2">
                    <a:lumMod val="50000"/>
                  </a:schemeClr>
                </a:solidFill>
              </a:rPr>
              <a:t> </a:t>
            </a:r>
            <a:r>
              <a:rPr lang="en-US" dirty="0"/>
              <a:t>in Italy by mutualizing existing infrastructures, competences, skills and by expanding them with new laboratories</a:t>
            </a:r>
          </a:p>
          <a:p>
            <a:r>
              <a:rPr lang="en-US" b="1" dirty="0"/>
              <a:t>6 poles </a:t>
            </a:r>
            <a:r>
              <a:rPr lang="en-US" dirty="0"/>
              <a:t>for  the new or renewed infrastructures: Frascati (INFN), Genova (INFN, CNR-Spin, </a:t>
            </a:r>
            <a:r>
              <a:rPr lang="en-US" dirty="0" err="1"/>
              <a:t>Unige</a:t>
            </a:r>
            <a:r>
              <a:rPr lang="en-US" dirty="0"/>
              <a:t>), Milano (INFN, </a:t>
            </a:r>
            <a:r>
              <a:rPr lang="en-US" dirty="0" err="1"/>
              <a:t>Unimi</a:t>
            </a:r>
            <a:r>
              <a:rPr lang="en-US" dirty="0"/>
              <a:t> – LASA lab), Napoli (</a:t>
            </a:r>
            <a:r>
              <a:rPr lang="en-US" dirty="0" err="1"/>
              <a:t>Unina</a:t>
            </a:r>
            <a:r>
              <a:rPr lang="en-US" dirty="0"/>
              <a:t>), Salento (</a:t>
            </a:r>
            <a:r>
              <a:rPr lang="en-US" dirty="0" err="1"/>
              <a:t>Unisalento</a:t>
            </a:r>
            <a:r>
              <a:rPr lang="en-US" dirty="0"/>
              <a:t>) e Salerno (INFN e Unisa)</a:t>
            </a:r>
          </a:p>
          <a:p>
            <a:pPr lvl="1"/>
            <a:r>
              <a:rPr lang="en-US" b="1" dirty="0"/>
              <a:t>LASA (Milano) is the hub and coordinates the activity</a:t>
            </a:r>
          </a:p>
          <a:p>
            <a:endParaRPr lang="en-US" dirty="0">
              <a:sym typeface="Wingdings" panose="05000000000000000000" pitchFamily="2" charset="2"/>
            </a:endParaRPr>
          </a:p>
          <a:p>
            <a:pPr marL="0" indent="0">
              <a:buNone/>
            </a:pPr>
            <a:endParaRPr lang="en-US" dirty="0"/>
          </a:p>
        </p:txBody>
      </p:sp>
      <p:sp>
        <p:nvSpPr>
          <p:cNvPr id="4" name="Footer Placeholder 3">
            <a:extLst>
              <a:ext uri="{FF2B5EF4-FFF2-40B4-BE49-F238E27FC236}">
                <a16:creationId xmlns:a16="http://schemas.microsoft.com/office/drawing/2014/main" id="{63EE8EC6-8134-392B-B014-7C2B339FC3CE}"/>
              </a:ext>
            </a:extLst>
          </p:cNvPr>
          <p:cNvSpPr>
            <a:spLocks noGrp="1"/>
          </p:cNvSpPr>
          <p:nvPr>
            <p:ph type="ftr" sz="quarter" idx="11"/>
          </p:nvPr>
        </p:nvSpPr>
        <p:spPr/>
        <p:txBody>
          <a:bodyPr/>
          <a:lstStyle/>
          <a:p>
            <a:r>
              <a:rPr lang="en-US"/>
              <a:t>IRIS - L. Rossi @ GSI IFAST Workshop </a:t>
            </a:r>
            <a:endParaRPr lang="it-IT"/>
          </a:p>
        </p:txBody>
      </p:sp>
      <p:sp>
        <p:nvSpPr>
          <p:cNvPr id="5" name="Text Placeholder 4">
            <a:extLst>
              <a:ext uri="{FF2B5EF4-FFF2-40B4-BE49-F238E27FC236}">
                <a16:creationId xmlns:a16="http://schemas.microsoft.com/office/drawing/2014/main" id="{96BC8B1A-4577-6273-DD9E-CEEAB75DCB81}"/>
              </a:ext>
            </a:extLst>
          </p:cNvPr>
          <p:cNvSpPr>
            <a:spLocks noGrp="1"/>
          </p:cNvSpPr>
          <p:nvPr>
            <p:ph type="body" sz="quarter" idx="13"/>
          </p:nvPr>
        </p:nvSpPr>
        <p:spPr/>
        <p:txBody>
          <a:bodyPr/>
          <a:lstStyle/>
          <a:p>
            <a:endParaRPr lang="en-US"/>
          </a:p>
        </p:txBody>
      </p:sp>
      <p:sp>
        <p:nvSpPr>
          <p:cNvPr id="6" name="Date Placeholder 5">
            <a:extLst>
              <a:ext uri="{FF2B5EF4-FFF2-40B4-BE49-F238E27FC236}">
                <a16:creationId xmlns:a16="http://schemas.microsoft.com/office/drawing/2014/main" id="{40F4D27F-49E9-816B-B9DD-2EB1E50462C9}"/>
              </a:ext>
            </a:extLst>
          </p:cNvPr>
          <p:cNvSpPr>
            <a:spLocks noGrp="1"/>
          </p:cNvSpPr>
          <p:nvPr>
            <p:ph type="dt" sz="half" idx="10"/>
          </p:nvPr>
        </p:nvSpPr>
        <p:spPr/>
        <p:txBody>
          <a:bodyPr/>
          <a:lstStyle/>
          <a:p>
            <a:r>
              <a:rPr lang="en-US"/>
              <a:t>19 October 2023</a:t>
            </a:r>
            <a:endParaRPr lang="it-IT"/>
          </a:p>
        </p:txBody>
      </p:sp>
      <p:sp>
        <p:nvSpPr>
          <p:cNvPr id="7" name="Slide Number Placeholder 6">
            <a:extLst>
              <a:ext uri="{FF2B5EF4-FFF2-40B4-BE49-F238E27FC236}">
                <a16:creationId xmlns:a16="http://schemas.microsoft.com/office/drawing/2014/main" id="{9C3BC00C-8EB2-3EA7-D282-E44F4FA22293}"/>
              </a:ext>
            </a:extLst>
          </p:cNvPr>
          <p:cNvSpPr>
            <a:spLocks noGrp="1"/>
          </p:cNvSpPr>
          <p:nvPr>
            <p:ph type="sldNum" sz="quarter" idx="12"/>
          </p:nvPr>
        </p:nvSpPr>
        <p:spPr/>
        <p:txBody>
          <a:bodyPr/>
          <a:lstStyle/>
          <a:p>
            <a:fld id="{9B13B172-409A-48BF-92CD-9E808051E234}" type="slidenum">
              <a:rPr lang="it-IT" smtClean="0"/>
              <a:t>2</a:t>
            </a:fld>
            <a:endParaRPr lang="it-IT"/>
          </a:p>
        </p:txBody>
      </p:sp>
    </p:spTree>
    <p:extLst>
      <p:ext uri="{BB962C8B-B14F-4D97-AF65-F5344CB8AC3E}">
        <p14:creationId xmlns:p14="http://schemas.microsoft.com/office/powerpoint/2010/main" val="436198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1EFE3C6-C91F-E6FA-8C71-F4EED2798B1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9" name="CRYOLAB Infrastructure"/>
          <p:cNvSpPr txBox="1">
            <a:spLocks noGrp="1"/>
          </p:cNvSpPr>
          <p:nvPr>
            <p:ph type="title"/>
          </p:nvPr>
        </p:nvSpPr>
        <p:spPr>
          <a:xfrm>
            <a:off x="3795221" y="1172312"/>
            <a:ext cx="6059879" cy="1143001"/>
          </a:xfrm>
          <a:prstGeom prst="rect">
            <a:avLst/>
          </a:prstGeom>
        </p:spPr>
        <p:txBody>
          <a:bodyPr>
            <a:normAutofit/>
          </a:bodyPr>
          <a:lstStyle/>
          <a:p>
            <a:pPr algn="l"/>
            <a:r>
              <a:rPr dirty="0"/>
              <a:t>WP5 </a:t>
            </a:r>
            <a:r>
              <a:rPr lang="en-US" dirty="0"/>
              <a:t>–</a:t>
            </a:r>
            <a:r>
              <a:rPr dirty="0"/>
              <a:t> </a:t>
            </a:r>
            <a:r>
              <a:rPr dirty="0" err="1"/>
              <a:t>Naples</a:t>
            </a:r>
            <a:r>
              <a:rPr dirty="0"/>
              <a:t> CRYOLAB</a:t>
            </a:r>
          </a:p>
        </p:txBody>
      </p:sp>
      <p:pic>
        <p:nvPicPr>
          <p:cNvPr id="140" name="IMG_20220801_124219.jpg" descr="IMG_20220801_124219.jpg"/>
          <p:cNvPicPr>
            <a:picLocks noChangeAspect="1"/>
          </p:cNvPicPr>
          <p:nvPr/>
        </p:nvPicPr>
        <p:blipFill>
          <a:blip r:embed="rId3"/>
          <a:stretch>
            <a:fillRect/>
          </a:stretch>
        </p:blipFill>
        <p:spPr>
          <a:xfrm>
            <a:off x="958503" y="3759851"/>
            <a:ext cx="3944827" cy="2958621"/>
          </a:xfrm>
          <a:prstGeom prst="rect">
            <a:avLst/>
          </a:prstGeom>
          <a:ln w="12700">
            <a:miter lim="400000"/>
          </a:ln>
        </p:spPr>
      </p:pic>
      <p:sp>
        <p:nvSpPr>
          <p:cNvPr id="141" name="Outside: Cryogenic liquids storage plant with double wall vacuum insulated lines that delivers Liquid Nitrogen (77K) and Liquid Argon (86K) inside the clean room. Dedicated UTA system to filter, recirculate and keep under desired conditions (temperature "/>
          <p:cNvSpPr txBox="1"/>
          <p:nvPr/>
        </p:nvSpPr>
        <p:spPr>
          <a:xfrm>
            <a:off x="627701" y="1149411"/>
            <a:ext cx="8735579" cy="30367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228600" indent="-228600">
              <a:buFont typeface="Arial" panose="020B0604020202020204" pitchFamily="34" charset="0"/>
              <a:buChar char="•"/>
              <a:defRPr sz="2800" b="0"/>
            </a:pPr>
            <a:r>
              <a:rPr lang="it-IT" sz="2400" dirty="0"/>
              <a:t>Light Detectors Test</a:t>
            </a:r>
          </a:p>
          <a:p>
            <a:pPr marL="228600" indent="-228600">
              <a:buFont typeface="Arial" panose="020B0604020202020204" pitchFamily="34" charset="0"/>
              <a:buChar char="•"/>
              <a:defRPr sz="2800" b="0"/>
            </a:pPr>
            <a:r>
              <a:rPr lang="it-IT" sz="2400" dirty="0"/>
              <a:t>Stand alone </a:t>
            </a:r>
            <a:r>
              <a:rPr lang="it-IT" sz="2400" dirty="0" err="1"/>
              <a:t>cryo</a:t>
            </a:r>
            <a:r>
              <a:rPr lang="it-IT" sz="2400" dirty="0"/>
              <a:t> system</a:t>
            </a:r>
          </a:p>
          <a:p>
            <a:pPr marL="228600" indent="-228600">
              <a:buFont typeface="Arial" panose="020B0604020202020204" pitchFamily="34" charset="0"/>
              <a:buChar char="•"/>
              <a:defRPr sz="2800" b="0"/>
            </a:pPr>
            <a:r>
              <a:rPr lang="it-IT" sz="2400" dirty="0"/>
              <a:t>Vacuum and </a:t>
            </a:r>
            <a:r>
              <a:rPr lang="it-IT" sz="2400" dirty="0" err="1"/>
              <a:t>cryogenic</a:t>
            </a:r>
            <a:r>
              <a:rPr lang="it-IT" sz="2400" dirty="0"/>
              <a:t> </a:t>
            </a:r>
            <a:r>
              <a:rPr lang="it-IT" sz="2400" dirty="0" err="1"/>
              <a:t>equipment</a:t>
            </a:r>
            <a:endParaRPr lang="it-IT" sz="2400" dirty="0"/>
          </a:p>
          <a:p>
            <a:pPr marL="228600" indent="-228600">
              <a:buFont typeface="Arial" panose="020B0604020202020204" pitchFamily="34" charset="0"/>
              <a:buChar char="•"/>
              <a:defRPr sz="2800" b="0"/>
            </a:pPr>
            <a:r>
              <a:rPr lang="it-IT" sz="2400" dirty="0"/>
              <a:t>New</a:t>
            </a:r>
          </a:p>
          <a:p>
            <a:pPr marL="685800" lvl="1" indent="-228600">
              <a:buFont typeface="Arial" panose="020B0604020202020204" pitchFamily="34" charset="0"/>
              <a:buChar char="•"/>
              <a:defRPr sz="2800" b="0"/>
            </a:pPr>
            <a:r>
              <a:rPr lang="it-IT" sz="1400" dirty="0" err="1"/>
              <a:t>Clean</a:t>
            </a:r>
            <a:r>
              <a:rPr lang="it-IT" sz="1400" dirty="0"/>
              <a:t> area for vacuum system and </a:t>
            </a:r>
            <a:r>
              <a:rPr lang="it-IT" sz="1400" dirty="0" err="1"/>
              <a:t>material</a:t>
            </a:r>
            <a:r>
              <a:rPr lang="it-IT" sz="1400" dirty="0"/>
              <a:t> </a:t>
            </a:r>
            <a:r>
              <a:rPr lang="it-IT" sz="1400" dirty="0" err="1"/>
              <a:t>deposition</a:t>
            </a:r>
            <a:r>
              <a:rPr lang="it-IT" sz="1400" dirty="0"/>
              <a:t> (</a:t>
            </a:r>
            <a:r>
              <a:rPr lang="it-IT" sz="1400" dirty="0" err="1"/>
              <a:t>Hardwall</a:t>
            </a:r>
            <a:r>
              <a:rPr lang="it-IT" sz="1400" dirty="0"/>
              <a:t> </a:t>
            </a:r>
            <a:r>
              <a:rPr lang="it-IT" sz="1400" dirty="0" err="1"/>
              <a:t>clean</a:t>
            </a:r>
            <a:r>
              <a:rPr lang="it-IT" sz="1400" dirty="0"/>
              <a:t> room </a:t>
            </a:r>
            <a:r>
              <a:rPr lang="it-IT" sz="1400" dirty="0" err="1"/>
              <a:t>approx</a:t>
            </a:r>
            <a:r>
              <a:rPr lang="it-IT" sz="1400" dirty="0"/>
              <a:t>. 6x4 m2)</a:t>
            </a:r>
          </a:p>
          <a:p>
            <a:pPr marL="685800" lvl="1" indent="-228600">
              <a:buFont typeface="Arial" panose="020B0604020202020204" pitchFamily="34" charset="0"/>
              <a:buChar char="•"/>
              <a:defRPr sz="2800" b="0"/>
            </a:pPr>
            <a:r>
              <a:rPr lang="it-IT" sz="1400" dirty="0"/>
              <a:t>Liquid </a:t>
            </a:r>
            <a:r>
              <a:rPr lang="it-IT" sz="1400" dirty="0" err="1"/>
              <a:t>nitrogen</a:t>
            </a:r>
            <a:r>
              <a:rPr lang="it-IT" sz="1400" dirty="0"/>
              <a:t> </a:t>
            </a:r>
            <a:r>
              <a:rPr lang="it-IT" sz="1400" dirty="0" err="1"/>
              <a:t>cryostat</a:t>
            </a:r>
            <a:endParaRPr lang="it-IT" sz="1400" dirty="0"/>
          </a:p>
          <a:p>
            <a:pPr marL="685800" lvl="1" indent="-228600">
              <a:buFont typeface="Arial" panose="020B0604020202020204" pitchFamily="34" charset="0"/>
              <a:buChar char="•"/>
              <a:defRPr sz="2800" b="0"/>
            </a:pPr>
            <a:r>
              <a:rPr lang="it-IT" sz="1400" dirty="0" err="1"/>
              <a:t>Cryoprobe</a:t>
            </a:r>
            <a:endParaRPr lang="it-IT" sz="1400" dirty="0"/>
          </a:p>
          <a:p>
            <a:pPr marL="685800" lvl="1" indent="-228600">
              <a:buFont typeface="Arial" panose="020B0604020202020204" pitchFamily="34" charset="0"/>
              <a:buChar char="•"/>
              <a:defRPr sz="2800" b="0"/>
            </a:pPr>
            <a:r>
              <a:rPr lang="it-IT" sz="1400" dirty="0"/>
              <a:t>Low-temperature </a:t>
            </a:r>
            <a:r>
              <a:rPr lang="it-IT" sz="1400" dirty="0" err="1"/>
              <a:t>calibration</a:t>
            </a:r>
            <a:r>
              <a:rPr lang="it-IT" sz="1400" dirty="0"/>
              <a:t> system</a:t>
            </a:r>
          </a:p>
          <a:p>
            <a:pPr marL="685800" lvl="1" indent="-228600">
              <a:buFont typeface="Arial" panose="020B0604020202020204" pitchFamily="34" charset="0"/>
              <a:buChar char="•"/>
              <a:defRPr sz="2800" b="0"/>
            </a:pPr>
            <a:r>
              <a:rPr lang="it-IT" sz="1400" dirty="0"/>
              <a:t>Dry system for low-temperature </a:t>
            </a:r>
            <a:r>
              <a:rPr lang="it-IT" sz="1400" dirty="0" err="1"/>
              <a:t>characterisation</a:t>
            </a:r>
            <a:endParaRPr lang="it-IT" sz="1400" dirty="0"/>
          </a:p>
          <a:p>
            <a:pPr marL="685800" lvl="1" indent="-228600">
              <a:buFont typeface="Arial" panose="020B0604020202020204" pitchFamily="34" charset="0"/>
              <a:buChar char="•"/>
              <a:defRPr sz="2800" b="0"/>
            </a:pPr>
            <a:endParaRPr lang="it-IT" sz="1400" dirty="0"/>
          </a:p>
          <a:p>
            <a:pPr marL="228600" indent="-228600">
              <a:buFont typeface="Arial" panose="020B0604020202020204" pitchFamily="34" charset="0"/>
              <a:buChar char="•"/>
              <a:defRPr sz="2800" b="0"/>
            </a:pPr>
            <a:endParaRPr sz="1400" dirty="0"/>
          </a:p>
        </p:txBody>
      </p:sp>
      <p:pic>
        <p:nvPicPr>
          <p:cNvPr id="142" name="IMG_20220929_104232.jpg" descr="IMG_20220929_104232.jpg"/>
          <p:cNvPicPr>
            <a:picLocks noChangeAspect="1"/>
          </p:cNvPicPr>
          <p:nvPr/>
        </p:nvPicPr>
        <p:blipFill>
          <a:blip r:embed="rId4"/>
          <a:stretch>
            <a:fillRect/>
          </a:stretch>
        </p:blipFill>
        <p:spPr>
          <a:xfrm>
            <a:off x="4995491" y="3759851"/>
            <a:ext cx="2218966" cy="2958621"/>
          </a:xfrm>
          <a:prstGeom prst="rect">
            <a:avLst/>
          </a:prstGeom>
          <a:ln w="12700">
            <a:miter lim="400000"/>
          </a:ln>
        </p:spPr>
      </p:pic>
      <p:pic>
        <p:nvPicPr>
          <p:cNvPr id="143" name="IMG_20220929_104148.jpg" descr="IMG_20220929_104148.jpg"/>
          <p:cNvPicPr>
            <a:picLocks noChangeAspect="1"/>
          </p:cNvPicPr>
          <p:nvPr/>
        </p:nvPicPr>
        <p:blipFill>
          <a:blip r:embed="rId5"/>
          <a:stretch>
            <a:fillRect/>
          </a:stretch>
        </p:blipFill>
        <p:spPr>
          <a:xfrm>
            <a:off x="7306619" y="3766581"/>
            <a:ext cx="3926879" cy="2945160"/>
          </a:xfrm>
          <a:prstGeom prst="rect">
            <a:avLst/>
          </a:prstGeom>
          <a:ln w="12700">
            <a:miter lim="400000"/>
          </a:ln>
        </p:spPr>
      </p:pic>
      <p:pic>
        <p:nvPicPr>
          <p:cNvPr id="144" name="2022-09-29_17-57-44.png" descr="2022-09-29_17-57-44.png"/>
          <p:cNvPicPr>
            <a:picLocks noChangeAspect="1"/>
          </p:cNvPicPr>
          <p:nvPr/>
        </p:nvPicPr>
        <p:blipFill>
          <a:blip r:embed="rId6"/>
          <a:stretch>
            <a:fillRect/>
          </a:stretch>
        </p:blipFill>
        <p:spPr>
          <a:xfrm>
            <a:off x="9203920" y="218066"/>
            <a:ext cx="2928626" cy="3120425"/>
          </a:xfrm>
          <a:prstGeom prst="rect">
            <a:avLst/>
          </a:prstGeom>
          <a:ln w="12700">
            <a:miter lim="400000"/>
          </a:ln>
        </p:spPr>
      </p:pic>
      <p:sp>
        <p:nvSpPr>
          <p:cNvPr id="3" name="CasellaDiTesto 2">
            <a:extLst>
              <a:ext uri="{FF2B5EF4-FFF2-40B4-BE49-F238E27FC236}">
                <a16:creationId xmlns:a16="http://schemas.microsoft.com/office/drawing/2014/main" id="{249E90DD-9043-BDB5-E88F-F43EFFAB1AF9}"/>
              </a:ext>
            </a:extLst>
          </p:cNvPr>
          <p:cNvSpPr txBox="1"/>
          <p:nvPr/>
        </p:nvSpPr>
        <p:spPr>
          <a:xfrm>
            <a:off x="1345956" y="3900101"/>
            <a:ext cx="3169920" cy="2308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sz="900">
                <a:solidFill>
                  <a:srgbClr val="FFFF00"/>
                </a:solidFill>
              </a:rPr>
              <a:t>Cryogenic liquids storage </a:t>
            </a:r>
          </a:p>
        </p:txBody>
      </p:sp>
      <p:pic>
        <p:nvPicPr>
          <p:cNvPr id="4" name="Immagine 3">
            <a:extLst>
              <a:ext uri="{FF2B5EF4-FFF2-40B4-BE49-F238E27FC236}">
                <a16:creationId xmlns:a16="http://schemas.microsoft.com/office/drawing/2014/main" id="{27DC6FCF-C4A6-08FC-1B82-F45651295AFD}"/>
              </a:ext>
            </a:extLst>
          </p:cNvPr>
          <p:cNvPicPr>
            <a:picLocks noChangeAspect="1"/>
          </p:cNvPicPr>
          <p:nvPr/>
        </p:nvPicPr>
        <p:blipFill rotWithShape="1">
          <a:blip r:embed="rId7"/>
          <a:srcRect l="9681" r="13799" b="48393"/>
          <a:stretch/>
        </p:blipFill>
        <p:spPr>
          <a:xfrm>
            <a:off x="5684290" y="1561161"/>
            <a:ext cx="3244659" cy="1051925"/>
          </a:xfrm>
          <a:prstGeom prst="rect">
            <a:avLst/>
          </a:prstGeom>
        </p:spPr>
      </p:pic>
      <p:sp>
        <p:nvSpPr>
          <p:cNvPr id="2" name="Slide Number Placeholder 1">
            <a:extLst>
              <a:ext uri="{FF2B5EF4-FFF2-40B4-BE49-F238E27FC236}">
                <a16:creationId xmlns:a16="http://schemas.microsoft.com/office/drawing/2014/main" id="{00C4A95F-150B-52DE-0F7B-8B7D9DFDACE2}"/>
              </a:ext>
            </a:extLst>
          </p:cNvPr>
          <p:cNvSpPr>
            <a:spLocks noGrp="1"/>
          </p:cNvSpPr>
          <p:nvPr>
            <p:ph type="sldNum" sz="quarter" idx="2"/>
          </p:nvPr>
        </p:nvSpPr>
        <p:spPr/>
        <p:txBody>
          <a:bodyPr/>
          <a:lstStyle/>
          <a:p>
            <a:fld id="{86CB4B4D-7CA3-9044-876B-883B54F8677D}" type="slidenum">
              <a:rPr lang="en-US" smtClean="0"/>
              <a:t>20</a:t>
            </a:fld>
            <a:endParaRPr lang="en-US"/>
          </a:p>
        </p:txBody>
      </p:sp>
      <p:sp>
        <p:nvSpPr>
          <p:cNvPr id="6" name="TextBox 5">
            <a:extLst>
              <a:ext uri="{FF2B5EF4-FFF2-40B4-BE49-F238E27FC236}">
                <a16:creationId xmlns:a16="http://schemas.microsoft.com/office/drawing/2014/main" id="{DA94D8D3-2EE2-55CE-49F3-B97AADAFA193}"/>
              </a:ext>
            </a:extLst>
          </p:cNvPr>
          <p:cNvSpPr txBox="1"/>
          <p:nvPr/>
        </p:nvSpPr>
        <p:spPr>
          <a:xfrm>
            <a:off x="6841673" y="1839660"/>
            <a:ext cx="2100954"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t>Courtesy G. </a:t>
            </a:r>
            <a:r>
              <a:rPr lang="en-US" dirty="0" err="1"/>
              <a:t>Fiorillo</a:t>
            </a:r>
            <a:r>
              <a:rPr lang="en-US" dirty="0"/>
              <a:t>, Univ. of Naples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B41E32A-D2CA-4FC2-0409-304AE47CE1E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10" name="Gruppo 9">
            <a:extLst>
              <a:ext uri="{FF2B5EF4-FFF2-40B4-BE49-F238E27FC236}">
                <a16:creationId xmlns:a16="http://schemas.microsoft.com/office/drawing/2014/main" id="{674768E4-BD4C-8B3F-93AA-52EFBC146B60}"/>
              </a:ext>
            </a:extLst>
          </p:cNvPr>
          <p:cNvGrpSpPr/>
          <p:nvPr/>
        </p:nvGrpSpPr>
        <p:grpSpPr>
          <a:xfrm>
            <a:off x="9307826" y="289801"/>
            <a:ext cx="2211861" cy="999956"/>
            <a:chOff x="9595137" y="9412223"/>
            <a:chExt cx="4423722" cy="1999912"/>
          </a:xfrm>
        </p:grpSpPr>
        <p:pic>
          <p:nvPicPr>
            <p:cNvPr id="8" name="Immagine 7">
              <a:extLst>
                <a:ext uri="{FF2B5EF4-FFF2-40B4-BE49-F238E27FC236}">
                  <a16:creationId xmlns:a16="http://schemas.microsoft.com/office/drawing/2014/main" id="{C6505585-7B6C-FD8B-EFF6-C579860DE2EE}"/>
                </a:ext>
              </a:extLst>
            </p:cNvPr>
            <p:cNvPicPr>
              <a:picLocks noChangeAspect="1"/>
            </p:cNvPicPr>
            <p:nvPr/>
          </p:nvPicPr>
          <p:blipFill>
            <a:blip r:embed="rId3"/>
            <a:stretch>
              <a:fillRect/>
            </a:stretch>
          </p:blipFill>
          <p:spPr>
            <a:xfrm>
              <a:off x="11781927" y="9453988"/>
              <a:ext cx="2236932" cy="1905000"/>
            </a:xfrm>
            <a:prstGeom prst="rect">
              <a:avLst/>
            </a:prstGeom>
          </p:spPr>
        </p:pic>
        <p:pic>
          <p:nvPicPr>
            <p:cNvPr id="9" name="Immagine 8">
              <a:extLst>
                <a:ext uri="{FF2B5EF4-FFF2-40B4-BE49-F238E27FC236}">
                  <a16:creationId xmlns:a16="http://schemas.microsoft.com/office/drawing/2014/main" id="{8E390A1E-6F9A-C4D6-4E09-2859D924A35E}"/>
                </a:ext>
              </a:extLst>
            </p:cNvPr>
            <p:cNvPicPr>
              <a:picLocks noChangeAspect="1"/>
            </p:cNvPicPr>
            <p:nvPr/>
          </p:nvPicPr>
          <p:blipFill>
            <a:blip r:embed="rId4"/>
            <a:stretch>
              <a:fillRect/>
            </a:stretch>
          </p:blipFill>
          <p:spPr>
            <a:xfrm>
              <a:off x="9595137" y="9412223"/>
              <a:ext cx="2255825" cy="1999912"/>
            </a:xfrm>
            <a:prstGeom prst="rect">
              <a:avLst/>
            </a:prstGeom>
          </p:spPr>
        </p:pic>
      </p:grpSp>
      <p:pic>
        <p:nvPicPr>
          <p:cNvPr id="2" name="Picture 2" descr="Enhancing the magneto-optical Kerr effect through the use of a plasmonic  antenna">
            <a:extLst>
              <a:ext uri="{FF2B5EF4-FFF2-40B4-BE49-F238E27FC236}">
                <a16:creationId xmlns:a16="http://schemas.microsoft.com/office/drawing/2014/main" id="{F1A5EA6D-7DB0-AB17-8491-4542372E86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8518" y="1942927"/>
            <a:ext cx="2877156" cy="16227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o 2">
            <a:extLst>
              <a:ext uri="{FF2B5EF4-FFF2-40B4-BE49-F238E27FC236}">
                <a16:creationId xmlns:a16="http://schemas.microsoft.com/office/drawing/2014/main" id="{180FE27A-AEDE-F801-6ABA-B17229F3A66E}"/>
              </a:ext>
            </a:extLst>
          </p:cNvPr>
          <p:cNvGrpSpPr/>
          <p:nvPr/>
        </p:nvGrpSpPr>
        <p:grpSpPr>
          <a:xfrm>
            <a:off x="7115958" y="1500583"/>
            <a:ext cx="4790292" cy="4740959"/>
            <a:chOff x="6313259" y="325214"/>
            <a:chExt cx="5413219" cy="5385371"/>
          </a:xfrm>
        </p:grpSpPr>
        <p:pic>
          <p:nvPicPr>
            <p:cNvPr id="6" name="Immagine 5">
              <a:extLst>
                <a:ext uri="{FF2B5EF4-FFF2-40B4-BE49-F238E27FC236}">
                  <a16:creationId xmlns:a16="http://schemas.microsoft.com/office/drawing/2014/main" id="{877D217D-0089-9889-2A4D-0C5F65D43505}"/>
                </a:ext>
              </a:extLst>
            </p:cNvPr>
            <p:cNvPicPr>
              <a:picLocks noChangeAspect="1"/>
            </p:cNvPicPr>
            <p:nvPr/>
          </p:nvPicPr>
          <p:blipFill>
            <a:blip r:embed="rId6"/>
            <a:stretch>
              <a:fillRect/>
            </a:stretch>
          </p:blipFill>
          <p:spPr>
            <a:xfrm>
              <a:off x="6313259" y="530972"/>
              <a:ext cx="5413219" cy="5179613"/>
            </a:xfrm>
            <a:prstGeom prst="rect">
              <a:avLst/>
            </a:prstGeom>
          </p:spPr>
        </p:pic>
        <p:sp>
          <p:nvSpPr>
            <p:cNvPr id="11" name="Rettangolo 10">
              <a:extLst>
                <a:ext uri="{FF2B5EF4-FFF2-40B4-BE49-F238E27FC236}">
                  <a16:creationId xmlns:a16="http://schemas.microsoft.com/office/drawing/2014/main" id="{1174D122-957A-C2DF-00D5-D57E32F55EB0}"/>
                </a:ext>
              </a:extLst>
            </p:cNvPr>
            <p:cNvSpPr/>
            <p:nvPr/>
          </p:nvSpPr>
          <p:spPr>
            <a:xfrm>
              <a:off x="6657618" y="325214"/>
              <a:ext cx="3946849" cy="232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900"/>
            </a:p>
          </p:txBody>
        </p:sp>
      </p:grpSp>
      <p:pic>
        <p:nvPicPr>
          <p:cNvPr id="4" name="Immagine 3">
            <a:extLst>
              <a:ext uri="{FF2B5EF4-FFF2-40B4-BE49-F238E27FC236}">
                <a16:creationId xmlns:a16="http://schemas.microsoft.com/office/drawing/2014/main" id="{6451256B-7C76-62DB-028B-E0AE90CA2F94}"/>
              </a:ext>
            </a:extLst>
          </p:cNvPr>
          <p:cNvPicPr>
            <a:picLocks noChangeAspect="1"/>
          </p:cNvPicPr>
          <p:nvPr/>
        </p:nvPicPr>
        <p:blipFill>
          <a:blip r:embed="rId7"/>
          <a:stretch>
            <a:fillRect/>
          </a:stretch>
        </p:blipFill>
        <p:spPr>
          <a:xfrm>
            <a:off x="2761861" y="3647043"/>
            <a:ext cx="3713584" cy="2994077"/>
          </a:xfrm>
          <a:prstGeom prst="rect">
            <a:avLst/>
          </a:prstGeom>
        </p:spPr>
      </p:pic>
      <p:sp>
        <p:nvSpPr>
          <p:cNvPr id="7" name="Slide Number Placeholder 6">
            <a:extLst>
              <a:ext uri="{FF2B5EF4-FFF2-40B4-BE49-F238E27FC236}">
                <a16:creationId xmlns:a16="http://schemas.microsoft.com/office/drawing/2014/main" id="{896F75FC-1759-42FE-A454-0F7954898341}"/>
              </a:ext>
            </a:extLst>
          </p:cNvPr>
          <p:cNvSpPr>
            <a:spLocks noGrp="1"/>
          </p:cNvSpPr>
          <p:nvPr>
            <p:ph type="sldNum" sz="quarter" idx="2"/>
          </p:nvPr>
        </p:nvSpPr>
        <p:spPr/>
        <p:txBody>
          <a:bodyPr/>
          <a:lstStyle/>
          <a:p>
            <a:fld id="{86CB4B4D-7CA3-9044-876B-883B54F8677D}" type="slidenum">
              <a:rPr lang="en-US" smtClean="0"/>
              <a:t>21</a:t>
            </a:fld>
            <a:endParaRPr lang="en-US"/>
          </a:p>
        </p:txBody>
      </p:sp>
      <p:sp>
        <p:nvSpPr>
          <p:cNvPr id="5" name="Apparato per lo studio delle proprietà magneto-ottiche dei materiali (Moke)">
            <a:extLst>
              <a:ext uri="{FF2B5EF4-FFF2-40B4-BE49-F238E27FC236}">
                <a16:creationId xmlns:a16="http://schemas.microsoft.com/office/drawing/2014/main" id="{14548C90-B330-7691-3C53-7AC40479AF1D}"/>
              </a:ext>
            </a:extLst>
          </p:cNvPr>
          <p:cNvSpPr txBox="1"/>
          <p:nvPr/>
        </p:nvSpPr>
        <p:spPr>
          <a:xfrm>
            <a:off x="3655080" y="1681720"/>
            <a:ext cx="3812520" cy="1493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marL="463020" indent="-463020" algn="just" defTabSz="457200">
              <a:lnSpc>
                <a:spcPts val="6200"/>
              </a:lnSpc>
              <a:spcBef>
                <a:spcPts val="800"/>
              </a:spcBef>
              <a:buSzPct val="125000"/>
              <a:buChar char="•"/>
              <a:defRPr sz="3500">
                <a:latin typeface="Arial"/>
                <a:ea typeface="Arial"/>
                <a:cs typeface="Arial"/>
                <a:sym typeface="Arial"/>
              </a:defRPr>
            </a:lvl1pPr>
          </a:lstStyle>
          <a:p>
            <a:r>
              <a:rPr lang="it-IT" sz="1750" dirty="0" err="1"/>
              <a:t>Instrumentation</a:t>
            </a:r>
            <a:r>
              <a:rPr lang="it-IT" sz="1750" dirty="0"/>
              <a:t> for study SC with </a:t>
            </a:r>
            <a:r>
              <a:rPr lang="it-IT" sz="1750" dirty="0" err="1"/>
              <a:t>magneto-optic</a:t>
            </a:r>
            <a:r>
              <a:rPr lang="it-IT" sz="1750" dirty="0"/>
              <a:t> Kerr </a:t>
            </a:r>
            <a:r>
              <a:rPr lang="it-IT" sz="1750" dirty="0" err="1"/>
              <a:t>effect</a:t>
            </a:r>
            <a:r>
              <a:rPr lang="it-IT" sz="1750" dirty="0"/>
              <a:t> </a:t>
            </a:r>
            <a:r>
              <a:rPr sz="1750" dirty="0"/>
              <a:t>(</a:t>
            </a:r>
            <a:r>
              <a:rPr sz="1750" dirty="0" err="1"/>
              <a:t>Moke</a:t>
            </a:r>
            <a:r>
              <a:rPr sz="1750" dirty="0"/>
              <a:t>)</a:t>
            </a:r>
          </a:p>
        </p:txBody>
      </p:sp>
      <p:sp>
        <p:nvSpPr>
          <p:cNvPr id="13" name="Title 12">
            <a:extLst>
              <a:ext uri="{FF2B5EF4-FFF2-40B4-BE49-F238E27FC236}">
                <a16:creationId xmlns:a16="http://schemas.microsoft.com/office/drawing/2014/main" id="{8F3F9A11-B10A-CF99-8FF5-FA0FF109F908}"/>
              </a:ext>
            </a:extLst>
          </p:cNvPr>
          <p:cNvSpPr>
            <a:spLocks noGrp="1"/>
          </p:cNvSpPr>
          <p:nvPr>
            <p:ph type="title"/>
          </p:nvPr>
        </p:nvSpPr>
        <p:spPr>
          <a:xfrm>
            <a:off x="1004087" y="1110526"/>
            <a:ext cx="10515600" cy="780114"/>
          </a:xfrm>
        </p:spPr>
        <p:txBody>
          <a:bodyPr/>
          <a:lstStyle/>
          <a:p>
            <a:r>
              <a:rPr lang="en-US" dirty="0"/>
              <a:t>WP5- Naples CNR-SPIN – MOKE  </a:t>
            </a:r>
          </a:p>
        </p:txBody>
      </p:sp>
      <p:sp>
        <p:nvSpPr>
          <p:cNvPr id="14" name="TextBox 13">
            <a:extLst>
              <a:ext uri="{FF2B5EF4-FFF2-40B4-BE49-F238E27FC236}">
                <a16:creationId xmlns:a16="http://schemas.microsoft.com/office/drawing/2014/main" id="{6AC7C95E-3B8A-AFEC-8690-3E75BAF316B8}"/>
              </a:ext>
            </a:extLst>
          </p:cNvPr>
          <p:cNvSpPr txBox="1"/>
          <p:nvPr/>
        </p:nvSpPr>
        <p:spPr>
          <a:xfrm>
            <a:off x="582807" y="4598029"/>
            <a:ext cx="2191754"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a:t>Courtesy of F. </a:t>
            </a:r>
            <a:r>
              <a:rPr lang="en-US" dirty="0" err="1"/>
              <a:t>Miletto</a:t>
            </a:r>
            <a:endParaRPr lang="en-US" dirty="0"/>
          </a:p>
          <a:p>
            <a:r>
              <a:rPr lang="en-US" dirty="0"/>
              <a:t>CNR-SPIN, director</a:t>
            </a:r>
          </a:p>
        </p:txBody>
      </p:sp>
    </p:spTree>
    <p:extLst>
      <p:ext uri="{BB962C8B-B14F-4D97-AF65-F5344CB8AC3E}">
        <p14:creationId xmlns:p14="http://schemas.microsoft.com/office/powerpoint/2010/main" val="415968294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C48ADA3-7B24-ACAB-B06F-9A330BD609A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609601" y="1898314"/>
            <a:ext cx="11269132" cy="3760012"/>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342900" indent="-342900" eaLnBrk="0" fontAlgn="base" hangingPunct="0">
              <a:spcBef>
                <a:spcPct val="0"/>
              </a:spcBef>
              <a:spcAft>
                <a:spcPts val="1200"/>
              </a:spcAft>
              <a:buFont typeface="Wingdings" panose="05000000000000000000" pitchFamily="2" charset="2"/>
              <a:buChar char="Ø"/>
            </a:pPr>
            <a:r>
              <a:rPr lang="en-GB" altLang="it-IT" dirty="0" err="1"/>
              <a:t>Magnetometry</a:t>
            </a:r>
            <a:r>
              <a:rPr lang="en-GB" altLang="it-IT" dirty="0"/>
              <a:t> measurements under external stimuli such as light irradiation and electric fields for the characterization of innovative materials [novel setup expected to attract users working in the fields of advanced magnetic materials with controllable </a:t>
            </a:r>
            <a:r>
              <a:rPr lang="en-GB" altLang="it-IT" dirty="0" err="1"/>
              <a:t>bistable</a:t>
            </a:r>
            <a:r>
              <a:rPr lang="en-GB" altLang="it-IT" dirty="0"/>
              <a:t> states and investigating the interplay among magnetism and superconductivity] +50% users</a:t>
            </a:r>
          </a:p>
          <a:p>
            <a:pPr marL="342900" indent="-342900" eaLnBrk="0" fontAlgn="base" hangingPunct="0">
              <a:spcBef>
                <a:spcPct val="0"/>
              </a:spcBef>
              <a:spcAft>
                <a:spcPts val="1200"/>
              </a:spcAft>
              <a:buFont typeface="Wingdings" panose="05000000000000000000" pitchFamily="2" charset="2"/>
              <a:buChar char="Ø"/>
            </a:pPr>
            <a:r>
              <a:rPr lang="en-GB" altLang="it-IT" dirty="0"/>
              <a:t>Measurements of physical properties of materials (e.g. </a:t>
            </a:r>
            <a:r>
              <a:rPr lang="en-GB" altLang="it-IT" dirty="0" err="1"/>
              <a:t>magnetotransport</a:t>
            </a:r>
            <a:r>
              <a:rPr lang="en-GB" altLang="it-IT" dirty="0"/>
              <a:t> and measurements of critical currents) in a wide range of temperatures and magnetic fields [novel setup expected to attract users working on </a:t>
            </a:r>
            <a:r>
              <a:rPr lang="en-GB" altLang="it-IT" dirty="0" err="1"/>
              <a:t>spintronics</a:t>
            </a:r>
            <a:r>
              <a:rPr lang="en-GB" altLang="it-IT" dirty="0"/>
              <a:t>, superconductive devices, sensors/detectors and quantum computation] +50% users</a:t>
            </a:r>
          </a:p>
          <a:p>
            <a:pPr marL="342900" indent="-342900" eaLnBrk="0" fontAlgn="base" hangingPunct="0">
              <a:spcBef>
                <a:spcPct val="0"/>
              </a:spcBef>
              <a:spcAft>
                <a:spcPts val="1200"/>
              </a:spcAft>
              <a:buFont typeface="Wingdings" panose="05000000000000000000" pitchFamily="2" charset="2"/>
              <a:buChar char="Ø"/>
            </a:pPr>
            <a:r>
              <a:rPr lang="en-GB" altLang="it-IT" dirty="0"/>
              <a:t>Combined magneto-optical and ferromagnetic resonance measurements [novel setup expected to attract users working in the fields of magneto-optics, </a:t>
            </a:r>
            <a:r>
              <a:rPr lang="en-GB" altLang="it-IT" dirty="0" err="1"/>
              <a:t>magnonics</a:t>
            </a:r>
            <a:r>
              <a:rPr lang="en-GB" altLang="it-IT" dirty="0"/>
              <a:t> and quantum computation] +30% users</a:t>
            </a:r>
          </a:p>
          <a:p>
            <a:pPr marL="342900" indent="-342900" eaLnBrk="0" fontAlgn="base" hangingPunct="0">
              <a:spcBef>
                <a:spcPct val="0"/>
              </a:spcBef>
              <a:spcAft>
                <a:spcPts val="1200"/>
              </a:spcAft>
              <a:buFont typeface="Wingdings" panose="05000000000000000000" pitchFamily="2" charset="2"/>
              <a:buChar char="Ø"/>
            </a:pPr>
            <a:r>
              <a:rPr lang="en-GB" altLang="it-IT" dirty="0"/>
              <a:t>AFM, MFM and PFM microscopy measurements for the characterization of superconducting, magnetic and multifunctional materials novel setup expected to attract users working in the field of advanced functional materials, </a:t>
            </a:r>
            <a:r>
              <a:rPr lang="en-GB" altLang="it-IT" dirty="0" err="1"/>
              <a:t>spintronics</a:t>
            </a:r>
            <a:r>
              <a:rPr lang="en-GB" altLang="it-IT" dirty="0"/>
              <a:t> and applied superconductivity] + 30% users</a:t>
            </a:r>
          </a:p>
        </p:txBody>
      </p:sp>
      <p:sp>
        <p:nvSpPr>
          <p:cNvPr id="6" name="Title 5">
            <a:extLst>
              <a:ext uri="{FF2B5EF4-FFF2-40B4-BE49-F238E27FC236}">
                <a16:creationId xmlns:a16="http://schemas.microsoft.com/office/drawing/2014/main" id="{F9B10F7B-1776-85DD-0F23-07B6262C8CDC}"/>
              </a:ext>
            </a:extLst>
          </p:cNvPr>
          <p:cNvSpPr>
            <a:spLocks noGrp="1"/>
          </p:cNvSpPr>
          <p:nvPr>
            <p:ph type="title"/>
          </p:nvPr>
        </p:nvSpPr>
        <p:spPr>
          <a:xfrm>
            <a:off x="2209800" y="1342402"/>
            <a:ext cx="8404541" cy="1239838"/>
          </a:xfrm>
        </p:spPr>
        <p:txBody>
          <a:bodyPr>
            <a:normAutofit/>
          </a:bodyPr>
          <a:lstStyle/>
          <a:p>
            <a:r>
              <a:rPr lang="it-IT" dirty="0"/>
              <a:t>WP6 – Salento (Lecce) UNISALENTO- DMF</a:t>
            </a:r>
            <a:endParaRPr lang="en-US" dirty="0"/>
          </a:p>
        </p:txBody>
      </p:sp>
      <p:sp>
        <p:nvSpPr>
          <p:cNvPr id="7" name="Date Placeholder 6">
            <a:extLst>
              <a:ext uri="{FF2B5EF4-FFF2-40B4-BE49-F238E27FC236}">
                <a16:creationId xmlns:a16="http://schemas.microsoft.com/office/drawing/2014/main" id="{D787DC00-38E8-9788-F3C6-491958903662}"/>
              </a:ext>
            </a:extLst>
          </p:cNvPr>
          <p:cNvSpPr>
            <a:spLocks noGrp="1"/>
          </p:cNvSpPr>
          <p:nvPr>
            <p:ph type="dt" sz="half" idx="10"/>
          </p:nvPr>
        </p:nvSpPr>
        <p:spPr/>
        <p:txBody>
          <a:bodyPr/>
          <a:lstStyle/>
          <a:p>
            <a:r>
              <a:rPr lang="en-US"/>
              <a:t>19 October 2023</a:t>
            </a:r>
          </a:p>
        </p:txBody>
      </p:sp>
      <p:sp>
        <p:nvSpPr>
          <p:cNvPr id="8" name="Footer Placeholder 7">
            <a:extLst>
              <a:ext uri="{FF2B5EF4-FFF2-40B4-BE49-F238E27FC236}">
                <a16:creationId xmlns:a16="http://schemas.microsoft.com/office/drawing/2014/main" id="{5AAB313F-26CA-AF8C-A886-AE9B47D0A29C}"/>
              </a:ext>
            </a:extLst>
          </p:cNvPr>
          <p:cNvSpPr>
            <a:spLocks noGrp="1"/>
          </p:cNvSpPr>
          <p:nvPr>
            <p:ph type="ftr" sz="quarter" idx="11"/>
          </p:nvPr>
        </p:nvSpPr>
        <p:spPr/>
        <p:txBody>
          <a:bodyPr/>
          <a:lstStyle/>
          <a:p>
            <a:r>
              <a:rPr lang="en-US"/>
              <a:t>IRIS - L. Rossi @ GSI IFAST Workshop </a:t>
            </a:r>
          </a:p>
        </p:txBody>
      </p:sp>
      <p:sp>
        <p:nvSpPr>
          <p:cNvPr id="9" name="Slide Number Placeholder 8">
            <a:extLst>
              <a:ext uri="{FF2B5EF4-FFF2-40B4-BE49-F238E27FC236}">
                <a16:creationId xmlns:a16="http://schemas.microsoft.com/office/drawing/2014/main" id="{B2C0A21D-9CD0-30EB-178B-863EB1C242A0}"/>
              </a:ext>
            </a:extLst>
          </p:cNvPr>
          <p:cNvSpPr>
            <a:spLocks noGrp="1"/>
          </p:cNvSpPr>
          <p:nvPr>
            <p:ph type="sldNum" sz="quarter" idx="12"/>
          </p:nvPr>
        </p:nvSpPr>
        <p:spPr/>
        <p:txBody>
          <a:bodyPr/>
          <a:lstStyle/>
          <a:p>
            <a:fld id="{37892B85-A679-1943-821F-72C61F74835B}" type="slidenum">
              <a:rPr lang="en-US" smtClean="0"/>
              <a:t>22</a:t>
            </a:fld>
            <a:endParaRPr lang="en-US"/>
          </a:p>
        </p:txBody>
      </p:sp>
      <p:sp>
        <p:nvSpPr>
          <p:cNvPr id="3" name="TextBox 2">
            <a:extLst>
              <a:ext uri="{FF2B5EF4-FFF2-40B4-BE49-F238E27FC236}">
                <a16:creationId xmlns:a16="http://schemas.microsoft.com/office/drawing/2014/main" id="{410379CF-7CB4-2C50-4354-E687BF7B9478}"/>
              </a:ext>
            </a:extLst>
          </p:cNvPr>
          <p:cNvSpPr txBox="1"/>
          <p:nvPr/>
        </p:nvSpPr>
        <p:spPr>
          <a:xfrm>
            <a:off x="8499140" y="5567907"/>
            <a:ext cx="2446247"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a:t>Courtesy of G. </a:t>
            </a:r>
            <a:r>
              <a:rPr lang="en-US" dirty="0" err="1"/>
              <a:t>Maruccio</a:t>
            </a:r>
            <a:endParaRPr lang="en-US" dirty="0"/>
          </a:p>
          <a:p>
            <a:r>
              <a:rPr lang="en-US" dirty="0" err="1"/>
              <a:t>Univerisy</a:t>
            </a:r>
            <a:r>
              <a:rPr lang="en-US" dirty="0"/>
              <a:t> of Salento (LE)</a:t>
            </a:r>
          </a:p>
        </p:txBody>
      </p:sp>
    </p:spTree>
    <p:extLst>
      <p:ext uri="{BB962C8B-B14F-4D97-AF65-F5344CB8AC3E}">
        <p14:creationId xmlns:p14="http://schemas.microsoft.com/office/powerpoint/2010/main" val="18137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82A177C-71DC-680F-C5E1-A2911B31093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8" name="Immagine 54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2747" y="7003964"/>
            <a:ext cx="3300044" cy="348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magine 54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99677" y="617662"/>
            <a:ext cx="3005942" cy="299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ttangolo 546"/>
          <p:cNvSpPr>
            <a:spLocks noChangeArrowheads="1"/>
          </p:cNvSpPr>
          <p:nvPr/>
        </p:nvSpPr>
        <p:spPr bwMode="auto">
          <a:xfrm>
            <a:off x="6874202" y="1622794"/>
            <a:ext cx="474244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7700">
                <a:solidFill>
                  <a:schemeClr val="tx1"/>
                </a:solidFill>
                <a:latin typeface="Arial" pitchFamily="34" charset="0"/>
              </a:defRPr>
            </a:lvl1pPr>
            <a:lvl2pPr marL="742950" indent="-285750" eaLnBrk="0" hangingPunct="0">
              <a:defRPr sz="7700">
                <a:solidFill>
                  <a:schemeClr val="tx1"/>
                </a:solidFill>
                <a:latin typeface="Arial" pitchFamily="34" charset="0"/>
              </a:defRPr>
            </a:lvl2pPr>
            <a:lvl3pPr marL="1143000" indent="-228600" eaLnBrk="0" hangingPunct="0">
              <a:defRPr sz="7700">
                <a:solidFill>
                  <a:schemeClr val="tx1"/>
                </a:solidFill>
                <a:latin typeface="Arial" pitchFamily="34" charset="0"/>
              </a:defRPr>
            </a:lvl3pPr>
            <a:lvl4pPr marL="1600200" indent="-228600" eaLnBrk="0" hangingPunct="0">
              <a:defRPr sz="7700">
                <a:solidFill>
                  <a:schemeClr val="tx1"/>
                </a:solidFill>
                <a:latin typeface="Arial" pitchFamily="34" charset="0"/>
              </a:defRPr>
            </a:lvl4pPr>
            <a:lvl5pPr marL="2057400" indent="-228600" eaLnBrk="0" hangingPunct="0">
              <a:defRPr sz="7700">
                <a:solidFill>
                  <a:schemeClr val="tx1"/>
                </a:solidFill>
                <a:latin typeface="Arial" pitchFamily="34" charset="0"/>
              </a:defRPr>
            </a:lvl5pPr>
            <a:lvl6pPr marL="2514600" indent="-228600" eaLnBrk="0" fontAlgn="base" hangingPunct="0">
              <a:spcBef>
                <a:spcPct val="0"/>
              </a:spcBef>
              <a:spcAft>
                <a:spcPct val="0"/>
              </a:spcAft>
              <a:defRPr sz="7700">
                <a:solidFill>
                  <a:schemeClr val="tx1"/>
                </a:solidFill>
                <a:latin typeface="Arial" pitchFamily="34" charset="0"/>
              </a:defRPr>
            </a:lvl6pPr>
            <a:lvl7pPr marL="2971800" indent="-228600" eaLnBrk="0" fontAlgn="base" hangingPunct="0">
              <a:spcBef>
                <a:spcPct val="0"/>
              </a:spcBef>
              <a:spcAft>
                <a:spcPct val="0"/>
              </a:spcAft>
              <a:defRPr sz="7700">
                <a:solidFill>
                  <a:schemeClr val="tx1"/>
                </a:solidFill>
                <a:latin typeface="Arial" pitchFamily="34" charset="0"/>
              </a:defRPr>
            </a:lvl7pPr>
            <a:lvl8pPr marL="3429000" indent="-228600" eaLnBrk="0" fontAlgn="base" hangingPunct="0">
              <a:spcBef>
                <a:spcPct val="0"/>
              </a:spcBef>
              <a:spcAft>
                <a:spcPct val="0"/>
              </a:spcAft>
              <a:defRPr sz="7700">
                <a:solidFill>
                  <a:schemeClr val="tx1"/>
                </a:solidFill>
                <a:latin typeface="Arial" pitchFamily="34" charset="0"/>
              </a:defRPr>
            </a:lvl8pPr>
            <a:lvl9pPr marL="3886200" indent="-228600" eaLnBrk="0" fontAlgn="base" hangingPunct="0">
              <a:spcBef>
                <a:spcPct val="0"/>
              </a:spcBef>
              <a:spcAft>
                <a:spcPct val="0"/>
              </a:spcAft>
              <a:defRPr sz="7700">
                <a:solidFill>
                  <a:schemeClr val="tx1"/>
                </a:solidFill>
                <a:latin typeface="Arial" pitchFamily="34" charset="0"/>
              </a:defRPr>
            </a:lvl9pPr>
          </a:lstStyle>
          <a:p>
            <a:pPr eaLnBrk="1" hangingPunct="1">
              <a:buFont typeface="Wingdings" pitchFamily="2" charset="2"/>
              <a:buChar char="Ø"/>
            </a:pPr>
            <a:r>
              <a:rPr lang="en-GB" altLang="it-IT" sz="1400" dirty="0">
                <a:solidFill>
                  <a:prstClr val="black"/>
                </a:solidFill>
                <a:latin typeface="Times New Roman"/>
              </a:rPr>
              <a:t>Cryogenic superconducting magnet (10.5 T, 0.3-300 K) </a:t>
            </a:r>
          </a:p>
          <a:p>
            <a:pPr eaLnBrk="1" hangingPunct="1">
              <a:buFont typeface="Wingdings" pitchFamily="2" charset="2"/>
              <a:buChar char="Ø"/>
            </a:pPr>
            <a:r>
              <a:rPr lang="en-GB" altLang="it-IT" sz="1400" dirty="0">
                <a:solidFill>
                  <a:prstClr val="black"/>
                </a:solidFill>
                <a:latin typeface="Times New Roman"/>
              </a:rPr>
              <a:t>Oxford dilution refrigerator (down to 10 </a:t>
            </a:r>
            <a:r>
              <a:rPr lang="en-GB" altLang="it-IT" sz="1400" dirty="0" err="1">
                <a:solidFill>
                  <a:prstClr val="black"/>
                </a:solidFill>
                <a:latin typeface="Times New Roman"/>
              </a:rPr>
              <a:t>mK</a:t>
            </a:r>
            <a:r>
              <a:rPr lang="en-GB" altLang="it-IT" sz="1400" dirty="0">
                <a:solidFill>
                  <a:prstClr val="black"/>
                </a:solidFill>
                <a:latin typeface="Times New Roman"/>
              </a:rPr>
              <a:t>, vector magnet 6T/1T/1T) </a:t>
            </a:r>
          </a:p>
          <a:p>
            <a:pPr eaLnBrk="1" hangingPunct="1">
              <a:buFont typeface="Wingdings" pitchFamily="2" charset="2"/>
              <a:buChar char="Ø"/>
            </a:pPr>
            <a:r>
              <a:rPr lang="en-GB" altLang="it-IT" sz="1400" dirty="0">
                <a:solidFill>
                  <a:prstClr val="black"/>
                </a:solidFill>
                <a:latin typeface="Times New Roman"/>
              </a:rPr>
              <a:t>Lakeshore Cryogenic RF probe station (down to 8 K and up to 0.5 T and 70 GHz).</a:t>
            </a:r>
            <a:endParaRPr lang="it-IT" altLang="it-IT" sz="1400" dirty="0">
              <a:solidFill>
                <a:prstClr val="black"/>
              </a:solidFill>
              <a:latin typeface="Times New Roman"/>
            </a:endParaRPr>
          </a:p>
        </p:txBody>
      </p:sp>
      <p:pic>
        <p:nvPicPr>
          <p:cNvPr id="42" name="Immagine 41" descr="loghi_12mm.jpg"/>
          <p:cNvPicPr/>
          <p:nvPr/>
        </p:nvPicPr>
        <p:blipFill rotWithShape="1">
          <a:blip r:embed="rId5" cstate="email">
            <a:extLst>
              <a:ext uri="{28A0092B-C50C-407E-A947-70E740481C1C}">
                <a14:useLocalDpi xmlns:a14="http://schemas.microsoft.com/office/drawing/2010/main" val="0"/>
              </a:ext>
            </a:extLst>
          </a:blip>
          <a:srcRect/>
          <a:stretch/>
        </p:blipFill>
        <p:spPr>
          <a:xfrm>
            <a:off x="9144001" y="35675888"/>
            <a:ext cx="2994025" cy="788987"/>
          </a:xfrm>
          <a:prstGeom prst="rect">
            <a:avLst/>
          </a:prstGeom>
          <a:ln>
            <a:noFill/>
          </a:ln>
          <a:effectLst>
            <a:outerShdw blurRad="292100" dist="139700" dir="2700000" algn="tl" rotWithShape="0">
              <a:srgbClr val="333333">
                <a:alpha val="65000"/>
              </a:srgbClr>
            </a:outerShdw>
          </a:effectLst>
        </p:spPr>
      </p:pic>
      <p:pic>
        <p:nvPicPr>
          <p:cNvPr id="12"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114800" y="1559751"/>
            <a:ext cx="3739969" cy="2926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magine 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148325" y="4583011"/>
            <a:ext cx="3773493" cy="2122590"/>
          </a:xfrm>
          <a:prstGeom prst="rect">
            <a:avLst/>
          </a:prstGeom>
        </p:spPr>
      </p:pic>
      <p:pic>
        <p:nvPicPr>
          <p:cNvPr id="4" name="Immagine 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531032" y="-1408812"/>
            <a:ext cx="5156200" cy="2900363"/>
          </a:xfrm>
          <a:prstGeom prst="rect">
            <a:avLst/>
          </a:prstGeom>
        </p:spPr>
      </p:pic>
      <p:sp>
        <p:nvSpPr>
          <p:cNvPr id="2" name="Titolo 1"/>
          <p:cNvSpPr>
            <a:spLocks noGrp="1"/>
          </p:cNvSpPr>
          <p:nvPr>
            <p:ph type="title"/>
          </p:nvPr>
        </p:nvSpPr>
        <p:spPr>
          <a:xfrm>
            <a:off x="1468966" y="1020493"/>
            <a:ext cx="10515600" cy="780114"/>
          </a:xfrm>
          <a:noFill/>
          <a:ln w="9525">
            <a:noFill/>
            <a:miter lim="800000"/>
            <a:headEnd/>
            <a:tailEnd/>
          </a:ln>
        </p:spPr>
        <p:txBody>
          <a:bodyPr/>
          <a:lstStyle/>
          <a:p>
            <a:r>
              <a:rPr lang="it-IT" sz="3200"/>
              <a:t>WP6 - Laboratorio </a:t>
            </a:r>
            <a:r>
              <a:rPr lang="it-IT" sz="3200" dirty="0"/>
              <a:t>di Superconduttività e Magnetismo</a:t>
            </a:r>
          </a:p>
        </p:txBody>
      </p:sp>
      <p:sp>
        <p:nvSpPr>
          <p:cNvPr id="10" name="Date Placeholder 9">
            <a:extLst>
              <a:ext uri="{FF2B5EF4-FFF2-40B4-BE49-F238E27FC236}">
                <a16:creationId xmlns:a16="http://schemas.microsoft.com/office/drawing/2014/main" id="{13BCAC3B-411E-671A-D6A9-11878D44FD77}"/>
              </a:ext>
            </a:extLst>
          </p:cNvPr>
          <p:cNvSpPr>
            <a:spLocks noGrp="1"/>
          </p:cNvSpPr>
          <p:nvPr>
            <p:ph type="dt" sz="half" idx="10"/>
          </p:nvPr>
        </p:nvSpPr>
        <p:spPr/>
        <p:txBody>
          <a:bodyPr/>
          <a:lstStyle/>
          <a:p>
            <a:pPr>
              <a:defRPr/>
            </a:pPr>
            <a:r>
              <a:rPr lang="en-US">
                <a:solidFill>
                  <a:prstClr val="black">
                    <a:tint val="75000"/>
                  </a:prstClr>
                </a:solidFill>
              </a:rPr>
              <a:t>19 October 2023</a:t>
            </a:r>
            <a:endParaRPr lang="it-IT">
              <a:solidFill>
                <a:prstClr val="black">
                  <a:tint val="75000"/>
                </a:prstClr>
              </a:solidFill>
            </a:endParaRPr>
          </a:p>
        </p:txBody>
      </p:sp>
      <p:sp>
        <p:nvSpPr>
          <p:cNvPr id="11" name="Footer Placeholder 10">
            <a:extLst>
              <a:ext uri="{FF2B5EF4-FFF2-40B4-BE49-F238E27FC236}">
                <a16:creationId xmlns:a16="http://schemas.microsoft.com/office/drawing/2014/main" id="{790333CE-233B-8F83-9159-18CE6A106A7E}"/>
              </a:ext>
            </a:extLst>
          </p:cNvPr>
          <p:cNvSpPr>
            <a:spLocks noGrp="1"/>
          </p:cNvSpPr>
          <p:nvPr>
            <p:ph type="ftr" sz="quarter" idx="11"/>
          </p:nvPr>
        </p:nvSpPr>
        <p:spPr/>
        <p:txBody>
          <a:bodyPr/>
          <a:lstStyle/>
          <a:p>
            <a:r>
              <a:rPr lang="en-US" sz="1200">
                <a:solidFill>
                  <a:prstClr val="black">
                    <a:tint val="75000"/>
                  </a:prstClr>
                </a:solidFill>
              </a:rPr>
              <a:t>IRIS - L. Rossi @ GSI IFAST Workshop </a:t>
            </a:r>
            <a:endParaRPr lang="it-IT" sz="1200" dirty="0">
              <a:solidFill>
                <a:prstClr val="black">
                  <a:tint val="75000"/>
                </a:prstClr>
              </a:solidFill>
            </a:endParaRPr>
          </a:p>
        </p:txBody>
      </p:sp>
      <p:sp>
        <p:nvSpPr>
          <p:cNvPr id="13" name="Slide Number Placeholder 12">
            <a:extLst>
              <a:ext uri="{FF2B5EF4-FFF2-40B4-BE49-F238E27FC236}">
                <a16:creationId xmlns:a16="http://schemas.microsoft.com/office/drawing/2014/main" id="{C3A601F7-615A-BACA-637F-341536E4F523}"/>
              </a:ext>
            </a:extLst>
          </p:cNvPr>
          <p:cNvSpPr>
            <a:spLocks noGrp="1"/>
          </p:cNvSpPr>
          <p:nvPr>
            <p:ph type="sldNum" sz="quarter" idx="12"/>
          </p:nvPr>
        </p:nvSpPr>
        <p:spPr/>
        <p:txBody>
          <a:bodyPr/>
          <a:lstStyle/>
          <a:p>
            <a:pPr>
              <a:defRPr/>
            </a:pPr>
            <a:fld id="{33A960DB-5F25-455D-936D-B9E9F6E5114A}" type="slidenum">
              <a:rPr lang="it-IT" smtClean="0">
                <a:solidFill>
                  <a:prstClr val="black">
                    <a:tint val="75000"/>
                  </a:prstClr>
                </a:solidFill>
              </a:rPr>
              <a:pPr>
                <a:defRPr/>
              </a:pPr>
              <a:t>23</a:t>
            </a:fld>
            <a:endParaRPr lang="it-IT">
              <a:solidFill>
                <a:prstClr val="black">
                  <a:tint val="75000"/>
                </a:prstClr>
              </a:solidFill>
            </a:endParaRPr>
          </a:p>
        </p:txBody>
      </p:sp>
      <p:pic>
        <p:nvPicPr>
          <p:cNvPr id="6" name="Immagin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7170" y="3809857"/>
            <a:ext cx="4143803" cy="2330889"/>
          </a:xfrm>
          <a:prstGeom prst="rect">
            <a:avLst/>
          </a:prstGeom>
        </p:spPr>
      </p:pic>
      <p:pic>
        <p:nvPicPr>
          <p:cNvPr id="7" name="Immagine 6"/>
          <p:cNvPicPr>
            <a:picLocks noChangeAspect="1"/>
          </p:cNvPicPr>
          <p:nvPr/>
        </p:nvPicPr>
        <p:blipFill rotWithShape="1">
          <a:blip r:embed="rId10" cstate="print">
            <a:extLst>
              <a:ext uri="{28A0092B-C50C-407E-A947-70E740481C1C}">
                <a14:useLocalDpi xmlns:a14="http://schemas.microsoft.com/office/drawing/2010/main" val="0"/>
              </a:ext>
            </a:extLst>
          </a:blip>
          <a:srcRect l="4182"/>
          <a:stretch/>
        </p:blipFill>
        <p:spPr>
          <a:xfrm>
            <a:off x="1657104" y="1491551"/>
            <a:ext cx="3189264" cy="2266882"/>
          </a:xfrm>
          <a:prstGeom prst="rect">
            <a:avLst/>
          </a:prstGeom>
        </p:spPr>
      </p:pic>
      <p:graphicFrame>
        <p:nvGraphicFramePr>
          <p:cNvPr id="19" name="Oggetto 547"/>
          <p:cNvGraphicFramePr>
            <a:graphicFrameLocks noChangeAspect="1"/>
          </p:cNvGraphicFramePr>
          <p:nvPr/>
        </p:nvGraphicFramePr>
        <p:xfrm>
          <a:off x="3934108" y="1542950"/>
          <a:ext cx="1321968" cy="2164083"/>
        </p:xfrm>
        <a:graphic>
          <a:graphicData uri="http://schemas.openxmlformats.org/presentationml/2006/ole">
            <mc:AlternateContent xmlns:mc="http://schemas.openxmlformats.org/markup-compatibility/2006">
              <mc:Choice xmlns:v="urn:schemas-microsoft-com:vml" Requires="v">
                <p:oleObj r:id="rId11" imgW="2660684" imgH="4464951" progId="CorelPHOTOPAINT.Image.15">
                  <p:embed/>
                </p:oleObj>
              </mc:Choice>
              <mc:Fallback>
                <p:oleObj r:id="rId11" imgW="2660684" imgH="4464951" progId="CorelPHOTOPAINT.Image.15">
                  <p:embed/>
                  <p:pic>
                    <p:nvPicPr>
                      <p:cNvPr id="19" name="Oggetto 54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34108" y="1542950"/>
                        <a:ext cx="1321968" cy="2164083"/>
                      </a:xfrm>
                      <a:prstGeom prst="rect">
                        <a:avLst/>
                      </a:prstGeom>
                      <a:noFill/>
                      <a:ln>
                        <a:noFill/>
                      </a:ln>
                    </p:spPr>
                  </p:pic>
                </p:oleObj>
              </mc:Fallback>
            </mc:AlternateContent>
          </a:graphicData>
        </a:graphic>
      </p:graphicFrame>
      <p:pic>
        <p:nvPicPr>
          <p:cNvPr id="8" name="Immagine 7"/>
          <p:cNvPicPr>
            <a:picLocks noChangeAspect="1"/>
          </p:cNvPicPr>
          <p:nvPr/>
        </p:nvPicPr>
        <p:blipFill rotWithShape="1">
          <a:blip r:embed="rId13" cstate="print">
            <a:extLst>
              <a:ext uri="{28A0092B-C50C-407E-A947-70E740481C1C}">
                <a14:useLocalDpi xmlns:a14="http://schemas.microsoft.com/office/drawing/2010/main" val="0"/>
              </a:ext>
            </a:extLst>
          </a:blip>
          <a:srcRect l="12697" r="14674" b="8242"/>
          <a:stretch/>
        </p:blipFill>
        <p:spPr>
          <a:xfrm>
            <a:off x="14357395" y="1921589"/>
            <a:ext cx="3370617" cy="3193807"/>
          </a:xfrm>
          <a:prstGeom prst="rect">
            <a:avLst/>
          </a:prstGeom>
        </p:spPr>
      </p:pic>
      <p:pic>
        <p:nvPicPr>
          <p:cNvPr id="24" name="Immagine 23"/>
          <p:cNvPicPr>
            <a:picLocks noChangeAspect="1"/>
          </p:cNvPicPr>
          <p:nvPr/>
        </p:nvPicPr>
        <p:blipFill rotWithShape="1">
          <a:blip r:embed="rId14" cstate="print">
            <a:extLst>
              <a:ext uri="{28A0092B-C50C-407E-A947-70E740481C1C}">
                <a14:useLocalDpi xmlns:a14="http://schemas.microsoft.com/office/drawing/2010/main" val="0"/>
              </a:ext>
            </a:extLst>
          </a:blip>
          <a:srcRect t="23523" r="7232" b="6196"/>
          <a:stretch/>
        </p:blipFill>
        <p:spPr>
          <a:xfrm>
            <a:off x="2580196" y="7020318"/>
            <a:ext cx="2263080" cy="2286000"/>
          </a:xfrm>
          <a:prstGeom prst="rect">
            <a:avLst/>
          </a:prstGeom>
        </p:spPr>
      </p:pic>
      <p:sp>
        <p:nvSpPr>
          <p:cNvPr id="25" name="Rettangolo 24"/>
          <p:cNvSpPr/>
          <p:nvPr/>
        </p:nvSpPr>
        <p:spPr>
          <a:xfrm rot="16200000" flipV="1">
            <a:off x="2580105" y="7025841"/>
            <a:ext cx="2275974" cy="2275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95561" y="2524652"/>
            <a:ext cx="2807613" cy="3743484"/>
          </a:xfrm>
          <a:prstGeom prst="rect">
            <a:avLst/>
          </a:prstGeom>
        </p:spPr>
      </p:pic>
      <p:pic>
        <p:nvPicPr>
          <p:cNvPr id="27" name="Immagine 2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81278" y="2670526"/>
            <a:ext cx="1890976" cy="3344139"/>
          </a:xfrm>
          <a:prstGeom prst="rect">
            <a:avLst/>
          </a:prstGeom>
        </p:spPr>
      </p:pic>
      <p:sp>
        <p:nvSpPr>
          <p:cNvPr id="5" name="Rettangolo 4"/>
          <p:cNvSpPr/>
          <p:nvPr/>
        </p:nvSpPr>
        <p:spPr>
          <a:xfrm>
            <a:off x="5781277" y="5274974"/>
            <a:ext cx="6222966"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b="1" dirty="0">
                <a:solidFill>
                  <a:srgbClr val="FFFF00"/>
                </a:solidFill>
                <a:latin typeface="Times New Roman" panose="02020603050405020304" pitchFamily="18" charset="0"/>
                <a:ea typeface="Calibri" panose="020F0502020204030204" pitchFamily="34" charset="0"/>
              </a:rPr>
              <a:t>Italian node of the European Infrastructure on Magnetism EMHFL-ISABEL (funded within ISABEL project, H2020-INFRADEV-2018-2020, Grant No. 871106).</a:t>
            </a:r>
            <a:endParaRPr lang="it-IT" b="1" dirty="0">
              <a:solidFill>
                <a:srgbClr val="FFFF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4122312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38CE8AC-7588-266B-8A88-690C536B2E1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59700D8C-5710-E325-4246-89D38F29A6CF}"/>
              </a:ext>
            </a:extLst>
          </p:cNvPr>
          <p:cNvSpPr>
            <a:spLocks noGrp="1"/>
          </p:cNvSpPr>
          <p:nvPr>
            <p:ph type="sldNum" sz="quarter" idx="2"/>
          </p:nvPr>
        </p:nvSpPr>
        <p:spPr/>
        <p:txBody>
          <a:bodyPr/>
          <a:lstStyle/>
          <a:p>
            <a:pPr>
              <a:defRPr/>
            </a:pPr>
            <a:fld id="{33A960DB-5F25-455D-936D-B9E9F6E5114A}" type="slidenum">
              <a:rPr lang="it-IT" smtClean="0">
                <a:solidFill>
                  <a:prstClr val="black">
                    <a:tint val="75000"/>
                  </a:prstClr>
                </a:solidFill>
              </a:rPr>
              <a:pPr>
                <a:defRPr/>
              </a:pPr>
              <a:t>24</a:t>
            </a:fld>
            <a:endParaRPr lang="it-IT">
              <a:solidFill>
                <a:prstClr val="black">
                  <a:tint val="75000"/>
                </a:prstClr>
              </a:solidFill>
            </a:endParaRPr>
          </a:p>
        </p:txBody>
      </p:sp>
      <p:sp>
        <p:nvSpPr>
          <p:cNvPr id="3" name="Date Placeholder 2">
            <a:extLst>
              <a:ext uri="{FF2B5EF4-FFF2-40B4-BE49-F238E27FC236}">
                <a16:creationId xmlns:a16="http://schemas.microsoft.com/office/drawing/2014/main" id="{6D33C9E2-1212-8D07-C66A-D66768E85917}"/>
              </a:ext>
            </a:extLst>
          </p:cNvPr>
          <p:cNvSpPr>
            <a:spLocks noGrp="1"/>
          </p:cNvSpPr>
          <p:nvPr>
            <p:ph type="dt" sz="half" idx="4294967295"/>
          </p:nvPr>
        </p:nvSpPr>
        <p:spPr>
          <a:xfrm>
            <a:off x="0" y="4763"/>
            <a:ext cx="2743200" cy="365125"/>
          </a:xfrm>
        </p:spPr>
        <p:txBody>
          <a:bodyPr/>
          <a:lstStyle/>
          <a:p>
            <a:pPr>
              <a:defRPr/>
            </a:pPr>
            <a:r>
              <a:rPr lang="en-US">
                <a:solidFill>
                  <a:prstClr val="black">
                    <a:tint val="75000"/>
                  </a:prstClr>
                </a:solidFill>
              </a:rPr>
              <a:t>19 October 2023</a:t>
            </a:r>
            <a:endParaRPr lang="it-IT">
              <a:solidFill>
                <a:prstClr val="black">
                  <a:tint val="75000"/>
                </a:prstClr>
              </a:solidFill>
            </a:endParaRPr>
          </a:p>
        </p:txBody>
      </p:sp>
      <p:sp>
        <p:nvSpPr>
          <p:cNvPr id="4" name="Footer Placeholder 3">
            <a:extLst>
              <a:ext uri="{FF2B5EF4-FFF2-40B4-BE49-F238E27FC236}">
                <a16:creationId xmlns:a16="http://schemas.microsoft.com/office/drawing/2014/main" id="{FF16F32F-11C8-4DC6-8018-FFDB44756F52}"/>
              </a:ext>
            </a:extLst>
          </p:cNvPr>
          <p:cNvSpPr>
            <a:spLocks noGrp="1"/>
          </p:cNvSpPr>
          <p:nvPr>
            <p:ph type="ftr" sz="quarter" idx="4294967295"/>
          </p:nvPr>
        </p:nvSpPr>
        <p:spPr>
          <a:xfrm>
            <a:off x="8985250" y="6280150"/>
            <a:ext cx="3206750" cy="365125"/>
          </a:xfrm>
        </p:spPr>
        <p:txBody>
          <a:bodyPr/>
          <a:lstStyle/>
          <a:p>
            <a:r>
              <a:rPr lang="en-US" sz="1200">
                <a:solidFill>
                  <a:prstClr val="black">
                    <a:tint val="75000"/>
                  </a:prstClr>
                </a:solidFill>
              </a:rPr>
              <a:t>IRIS - L. Rossi @ GSI IFAST Workshop </a:t>
            </a:r>
            <a:endParaRPr lang="it-IT" sz="1200" dirty="0">
              <a:solidFill>
                <a:prstClr val="black">
                  <a:tint val="75000"/>
                </a:prstClr>
              </a:solidFill>
            </a:endParaRPr>
          </a:p>
        </p:txBody>
      </p:sp>
      <p:sp>
        <p:nvSpPr>
          <p:cNvPr id="6" name="Rettangolo 5"/>
          <p:cNvSpPr/>
          <p:nvPr/>
        </p:nvSpPr>
        <p:spPr>
          <a:xfrm>
            <a:off x="445011" y="3575215"/>
            <a:ext cx="1778000" cy="584775"/>
          </a:xfrm>
          <a:prstGeom prst="rect">
            <a:avLst/>
          </a:prstGeom>
        </p:spPr>
        <p:txBody>
          <a:bodyPr wrap="square">
            <a:spAutoFit/>
          </a:bodyPr>
          <a:lstStyle/>
          <a:p>
            <a:r>
              <a:rPr lang="it-IT" sz="1600" b="1" i="1" dirty="0" err="1"/>
              <a:t>close-cycle</a:t>
            </a:r>
            <a:r>
              <a:rPr lang="it-IT" sz="1600" b="1" i="1" dirty="0"/>
              <a:t> SQUID </a:t>
            </a:r>
            <a:r>
              <a:rPr lang="it-IT" sz="1600" b="1" i="1" dirty="0" err="1"/>
              <a:t>magnetometer</a:t>
            </a:r>
            <a:endParaRPr lang="it-IT" sz="1600" b="1" i="1" dirty="0"/>
          </a:p>
        </p:txBody>
      </p:sp>
      <p:pic>
        <p:nvPicPr>
          <p:cNvPr id="385028" name="Picture 4" descr="MPMS3 SQUID magnetometer Quantum Design | Quantum Design"/>
          <p:cNvPicPr>
            <a:picLocks noChangeAspect="1" noChangeArrowheads="1"/>
          </p:cNvPicPr>
          <p:nvPr/>
        </p:nvPicPr>
        <p:blipFill rotWithShape="1">
          <a:blip r:embed="rId3">
            <a:extLst>
              <a:ext uri="{28A0092B-C50C-407E-A947-70E740481C1C}">
                <a14:useLocalDpi xmlns:a14="http://schemas.microsoft.com/office/drawing/2010/main" val="0"/>
              </a:ext>
            </a:extLst>
          </a:blip>
          <a:srcRect l="11333" r="13667" b="3166"/>
          <a:stretch/>
        </p:blipFill>
        <p:spPr bwMode="auto">
          <a:xfrm>
            <a:off x="2099495" y="2516599"/>
            <a:ext cx="2710982" cy="350019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po 15"/>
          <p:cNvGrpSpPr/>
          <p:nvPr/>
        </p:nvGrpSpPr>
        <p:grpSpPr>
          <a:xfrm>
            <a:off x="8825559" y="1250469"/>
            <a:ext cx="2645318" cy="4813523"/>
            <a:chOff x="6498682" y="1209265"/>
            <a:chExt cx="2645318" cy="4813523"/>
          </a:xfrm>
        </p:grpSpPr>
        <p:sp>
          <p:nvSpPr>
            <p:cNvPr id="5" name="Rettangolo 4"/>
            <p:cNvSpPr/>
            <p:nvPr/>
          </p:nvSpPr>
          <p:spPr>
            <a:xfrm>
              <a:off x="6498682" y="1209265"/>
              <a:ext cx="2645318" cy="584775"/>
            </a:xfrm>
            <a:prstGeom prst="rect">
              <a:avLst/>
            </a:prstGeom>
          </p:spPr>
          <p:txBody>
            <a:bodyPr wrap="square">
              <a:spAutoFit/>
            </a:bodyPr>
            <a:lstStyle/>
            <a:p>
              <a:r>
                <a:rPr lang="it-IT" sz="1600" b="1" i="1" dirty="0"/>
                <a:t>scanning probe </a:t>
              </a:r>
              <a:r>
                <a:rPr lang="it-IT" sz="1600" b="1" i="1" dirty="0" err="1"/>
                <a:t>microscope</a:t>
              </a:r>
              <a:r>
                <a:rPr lang="it-IT" sz="1600" b="1" i="1" dirty="0"/>
                <a:t> for </a:t>
              </a:r>
              <a:r>
                <a:rPr lang="it-IT" sz="1600" b="1" i="1" dirty="0" err="1"/>
                <a:t>material</a:t>
              </a:r>
              <a:r>
                <a:rPr lang="it-IT" sz="1600" b="1" i="1" dirty="0"/>
                <a:t> </a:t>
              </a:r>
              <a:r>
                <a:rPr lang="it-IT" sz="1600" b="1" i="1" dirty="0" err="1"/>
                <a:t>characterization</a:t>
              </a:r>
              <a:endParaRPr lang="it-IT" sz="1600" b="1" i="1" dirty="0"/>
            </a:p>
          </p:txBody>
        </p:sp>
        <p:grpSp>
          <p:nvGrpSpPr>
            <p:cNvPr id="13" name="Gruppo 12"/>
            <p:cNvGrpSpPr/>
            <p:nvPr/>
          </p:nvGrpSpPr>
          <p:grpSpPr>
            <a:xfrm>
              <a:off x="6498682" y="1738569"/>
              <a:ext cx="2532044" cy="4284219"/>
              <a:chOff x="5177882" y="3802344"/>
              <a:chExt cx="2532044" cy="4284219"/>
            </a:xfrm>
          </p:grpSpPr>
          <p:pic>
            <p:nvPicPr>
              <p:cNvPr id="385030" name="Picture 6" descr="Cantilever-based atomic force microscope - attoAFM 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729" t="6989" r="47948" b="3595"/>
              <a:stretch/>
            </p:blipFill>
            <p:spPr bwMode="auto">
              <a:xfrm>
                <a:off x="5177882" y="3802344"/>
                <a:ext cx="2532044" cy="4284219"/>
              </a:xfrm>
              <a:prstGeom prst="rect">
                <a:avLst/>
              </a:prstGeom>
              <a:noFill/>
              <a:extLst>
                <a:ext uri="{909E8E84-426E-40DD-AFC4-6F175D3DCCD1}">
                  <a14:hiddenFill xmlns:a14="http://schemas.microsoft.com/office/drawing/2010/main">
                    <a:solidFill>
                      <a:srgbClr val="FFFFFF"/>
                    </a:solidFill>
                  </a14:hiddenFill>
                </a:ext>
              </a:extLst>
            </p:spPr>
          </p:pic>
          <p:sp>
            <p:nvSpPr>
              <p:cNvPr id="15" name="Rettangolo 14"/>
              <p:cNvSpPr/>
              <p:nvPr/>
            </p:nvSpPr>
            <p:spPr>
              <a:xfrm>
                <a:off x="5183689" y="5225365"/>
                <a:ext cx="678480" cy="923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4" name="Gruppo 13"/>
          <p:cNvGrpSpPr/>
          <p:nvPr/>
        </p:nvGrpSpPr>
        <p:grpSpPr>
          <a:xfrm>
            <a:off x="4598125" y="4133178"/>
            <a:ext cx="4322121" cy="2131870"/>
            <a:chOff x="3577941" y="4133178"/>
            <a:chExt cx="4322121" cy="2131870"/>
          </a:xfrm>
        </p:grpSpPr>
        <p:grpSp>
          <p:nvGrpSpPr>
            <p:cNvPr id="12" name="Gruppo 11"/>
            <p:cNvGrpSpPr>
              <a:grpSpLocks noChangeAspect="1"/>
            </p:cNvGrpSpPr>
            <p:nvPr/>
          </p:nvGrpSpPr>
          <p:grpSpPr>
            <a:xfrm>
              <a:off x="5638050" y="4133178"/>
              <a:ext cx="2262012" cy="2131870"/>
              <a:chOff x="-622251" y="5414597"/>
              <a:chExt cx="2377993" cy="2241178"/>
            </a:xfrm>
          </p:grpSpPr>
          <p:pic>
            <p:nvPicPr>
              <p:cNvPr id="10" name="Immagine 9"/>
              <p:cNvPicPr>
                <a:picLocks noChangeAspect="1"/>
              </p:cNvPicPr>
              <p:nvPr/>
            </p:nvPicPr>
            <p:blipFill rotWithShape="1">
              <a:blip r:embed="rId5">
                <a:extLst>
                  <a:ext uri="{28A0092B-C50C-407E-A947-70E740481C1C}">
                    <a14:useLocalDpi xmlns:a14="http://schemas.microsoft.com/office/drawing/2010/main" val="0"/>
                  </a:ext>
                </a:extLst>
              </a:blip>
              <a:srcRect l="35687" t="44400" r="28529" b="5562"/>
              <a:stretch/>
            </p:blipFill>
            <p:spPr>
              <a:xfrm>
                <a:off x="-622251" y="5414597"/>
                <a:ext cx="2377993" cy="2241178"/>
              </a:xfrm>
              <a:prstGeom prst="rect">
                <a:avLst/>
              </a:prstGeom>
            </p:spPr>
          </p:pic>
          <p:sp>
            <p:nvSpPr>
              <p:cNvPr id="11" name="Rettangolo 10"/>
              <p:cNvSpPr/>
              <p:nvPr/>
            </p:nvSpPr>
            <p:spPr>
              <a:xfrm>
                <a:off x="-575665" y="6022788"/>
                <a:ext cx="678480" cy="923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Rettangolo 7"/>
            <p:cNvSpPr/>
            <p:nvPr/>
          </p:nvSpPr>
          <p:spPr>
            <a:xfrm>
              <a:off x="3577941" y="4762446"/>
              <a:ext cx="2503778" cy="1077218"/>
            </a:xfrm>
            <a:prstGeom prst="rect">
              <a:avLst/>
            </a:prstGeom>
          </p:spPr>
          <p:txBody>
            <a:bodyPr wrap="square">
              <a:spAutoFit/>
            </a:bodyPr>
            <a:lstStyle/>
            <a:p>
              <a:pPr algn="r"/>
              <a:r>
                <a:rPr lang="it-IT" sz="1600" b="1" i="1" dirty="0"/>
                <a:t>split </a:t>
              </a:r>
              <a:r>
                <a:rPr lang="it-IT" sz="1600" b="1" i="1" dirty="0" err="1"/>
                <a:t>pair</a:t>
              </a:r>
              <a:r>
                <a:rPr lang="it-IT" sz="1600" b="1" i="1" dirty="0"/>
                <a:t>  </a:t>
              </a:r>
              <a:r>
                <a:rPr lang="it-IT" sz="1600" b="1" i="1" dirty="0" err="1"/>
                <a:t>cryogen</a:t>
              </a:r>
              <a:r>
                <a:rPr lang="it-IT" sz="1600" b="1" i="1" dirty="0"/>
                <a:t>-free </a:t>
              </a:r>
              <a:r>
                <a:rPr lang="it-IT" sz="1600" b="1" i="1" dirty="0" err="1"/>
                <a:t>magnet</a:t>
              </a:r>
              <a:r>
                <a:rPr lang="it-IT" sz="1600" b="1" i="1" dirty="0"/>
                <a:t> </a:t>
              </a:r>
              <a:r>
                <a:rPr lang="it-IT" sz="1600" b="1" i="1" dirty="0" err="1"/>
                <a:t>system</a:t>
              </a:r>
              <a:r>
                <a:rPr lang="it-IT" sz="1600" b="1" i="1" dirty="0"/>
                <a:t> for </a:t>
              </a:r>
              <a:r>
                <a:rPr lang="it-IT" sz="1600" b="1" i="1" dirty="0" err="1"/>
                <a:t>combined</a:t>
              </a:r>
              <a:r>
                <a:rPr lang="it-IT" sz="1600" b="1" i="1" dirty="0"/>
                <a:t> </a:t>
              </a:r>
              <a:r>
                <a:rPr lang="it-IT" sz="1600" b="1" i="1" dirty="0" err="1"/>
                <a:t>magneto-optical</a:t>
              </a:r>
              <a:r>
                <a:rPr lang="it-IT" sz="1600" b="1" i="1" dirty="0"/>
                <a:t> and FMR </a:t>
              </a:r>
              <a:r>
                <a:rPr lang="it-IT" sz="1600" b="1" i="1" dirty="0" err="1"/>
                <a:t>measurements</a:t>
              </a:r>
              <a:endParaRPr lang="it-IT" sz="1600" b="1" i="1" dirty="0"/>
            </a:p>
          </p:txBody>
        </p:sp>
      </p:grpSp>
      <p:grpSp>
        <p:nvGrpSpPr>
          <p:cNvPr id="17" name="Gruppo 16"/>
          <p:cNvGrpSpPr/>
          <p:nvPr/>
        </p:nvGrpSpPr>
        <p:grpSpPr>
          <a:xfrm>
            <a:off x="5015559" y="1206536"/>
            <a:ext cx="3810000" cy="3398496"/>
            <a:chOff x="2787785" y="777441"/>
            <a:chExt cx="3810000" cy="3398496"/>
          </a:xfrm>
        </p:grpSpPr>
        <p:sp>
          <p:nvSpPr>
            <p:cNvPr id="7" name="Rettangolo 6"/>
            <p:cNvSpPr/>
            <p:nvPr/>
          </p:nvSpPr>
          <p:spPr>
            <a:xfrm>
              <a:off x="2877711" y="777441"/>
              <a:ext cx="3620971" cy="584775"/>
            </a:xfrm>
            <a:prstGeom prst="rect">
              <a:avLst/>
            </a:prstGeom>
          </p:spPr>
          <p:txBody>
            <a:bodyPr wrap="square">
              <a:spAutoFit/>
            </a:bodyPr>
            <a:lstStyle/>
            <a:p>
              <a:r>
                <a:rPr lang="it-IT" sz="1600" b="1" i="1" dirty="0" err="1"/>
                <a:t>close-cycle</a:t>
              </a:r>
              <a:r>
                <a:rPr lang="it-IT" sz="1600" b="1" i="1" dirty="0"/>
                <a:t> </a:t>
              </a:r>
              <a:r>
                <a:rPr lang="it-IT" sz="1600" b="1" i="1" dirty="0" err="1"/>
                <a:t>superconducting</a:t>
              </a:r>
              <a:r>
                <a:rPr lang="it-IT" sz="1600" b="1" i="1" dirty="0"/>
                <a:t> </a:t>
              </a:r>
              <a:r>
                <a:rPr lang="it-IT" sz="1600" b="1" i="1" dirty="0" err="1"/>
                <a:t>magnet</a:t>
              </a:r>
              <a:r>
                <a:rPr lang="it-IT" sz="1600" b="1" i="1" dirty="0"/>
                <a:t> for </a:t>
              </a:r>
              <a:r>
                <a:rPr lang="it-IT" sz="1600" b="1" i="1" dirty="0" err="1"/>
                <a:t>physical</a:t>
              </a:r>
              <a:r>
                <a:rPr lang="it-IT" sz="1600" b="1" i="1" dirty="0"/>
                <a:t> </a:t>
              </a:r>
              <a:r>
                <a:rPr lang="it-IT" sz="1600" b="1" i="1" dirty="0" err="1"/>
                <a:t>properties</a:t>
              </a:r>
              <a:r>
                <a:rPr lang="it-IT" sz="1600" b="1" i="1" dirty="0"/>
                <a:t> </a:t>
              </a:r>
              <a:r>
                <a:rPr lang="it-IT" sz="1600" b="1" i="1" dirty="0" err="1"/>
                <a:t>measurement</a:t>
              </a:r>
              <a:endParaRPr lang="it-IT" sz="1600" b="1" i="1" dirty="0"/>
            </a:p>
          </p:txBody>
        </p:sp>
        <p:pic>
          <p:nvPicPr>
            <p:cNvPr id="385026" name="Picture 2" descr="Quantum Design North America - Products - PPMS® DynaCool™ – Quantum Design"/>
            <p:cNvPicPr>
              <a:picLocks noChangeAspect="1" noChangeArrowheads="1"/>
            </p:cNvPicPr>
            <p:nvPr/>
          </p:nvPicPr>
          <p:blipFill rotWithShape="1">
            <a:blip r:embed="rId6">
              <a:extLst>
                <a:ext uri="{28A0092B-C50C-407E-A947-70E740481C1C}">
                  <a14:useLocalDpi xmlns:a14="http://schemas.microsoft.com/office/drawing/2010/main" val="0"/>
                </a:ext>
              </a:extLst>
            </a:blip>
            <a:srcRect t="16614" b="11150"/>
            <a:stretch/>
          </p:blipFill>
          <p:spPr bwMode="auto">
            <a:xfrm>
              <a:off x="2787785" y="1423772"/>
              <a:ext cx="3810000" cy="2752165"/>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CasellaDiTesto 17"/>
          <p:cNvSpPr txBox="1"/>
          <p:nvPr/>
        </p:nvSpPr>
        <p:spPr>
          <a:xfrm>
            <a:off x="8431425" y="584612"/>
            <a:ext cx="19119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it-IT" b="1" i="1" u="sng" dirty="0" err="1"/>
              <a:t>development</a:t>
            </a:r>
            <a:r>
              <a:rPr lang="it-IT" b="1" i="1" u="sng" dirty="0"/>
              <a:t> </a:t>
            </a:r>
            <a:r>
              <a:rPr lang="it-IT" b="1" i="1" u="sng" dirty="0" err="1"/>
              <a:t>plan</a:t>
            </a:r>
            <a:endParaRPr lang="it-IT" b="1" i="1" u="sng" dirty="0"/>
          </a:p>
        </p:txBody>
      </p:sp>
      <p:sp>
        <p:nvSpPr>
          <p:cNvPr id="21" name="Title 20">
            <a:extLst>
              <a:ext uri="{FF2B5EF4-FFF2-40B4-BE49-F238E27FC236}">
                <a16:creationId xmlns:a16="http://schemas.microsoft.com/office/drawing/2014/main" id="{FDE740EC-8178-B8D5-9543-6CB3D8EE3638}"/>
              </a:ext>
            </a:extLst>
          </p:cNvPr>
          <p:cNvSpPr>
            <a:spLocks noGrp="1"/>
          </p:cNvSpPr>
          <p:nvPr>
            <p:ph type="title"/>
          </p:nvPr>
        </p:nvSpPr>
        <p:spPr>
          <a:xfrm>
            <a:off x="204534" y="1356136"/>
            <a:ext cx="4852851" cy="780114"/>
          </a:xfrm>
        </p:spPr>
        <p:txBody>
          <a:bodyPr>
            <a:normAutofit fontScale="90000"/>
          </a:bodyPr>
          <a:lstStyle/>
          <a:p>
            <a:r>
              <a:rPr lang="en-US" dirty="0"/>
              <a:t>WP6 – Salento – Laboratory of superconductivity and Magnetism</a:t>
            </a:r>
          </a:p>
        </p:txBody>
      </p:sp>
    </p:spTree>
    <p:extLst>
      <p:ext uri="{BB962C8B-B14F-4D97-AF65-F5344CB8AC3E}">
        <p14:creationId xmlns:p14="http://schemas.microsoft.com/office/powerpoint/2010/main" val="42036833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31394F4-9AE0-1BE6-28D5-21C5993F511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A9F634E-A9B7-BD5F-D6DE-6E81EBE51C9C}"/>
              </a:ext>
            </a:extLst>
          </p:cNvPr>
          <p:cNvSpPr>
            <a:spLocks noGrp="1"/>
          </p:cNvSpPr>
          <p:nvPr>
            <p:ph type="title"/>
          </p:nvPr>
        </p:nvSpPr>
        <p:spPr>
          <a:xfrm>
            <a:off x="1075800" y="1175844"/>
            <a:ext cx="10190922" cy="1050324"/>
          </a:xfrm>
          <a:solidFill>
            <a:srgbClr val="C48E48"/>
          </a:solidFill>
        </p:spPr>
        <p:txBody>
          <a:bodyPr>
            <a:normAutofit/>
          </a:bodyPr>
          <a:lstStyle/>
          <a:p>
            <a:r>
              <a:rPr lang="en-US" dirty="0"/>
              <a:t>WP7 – Salerno</a:t>
            </a:r>
            <a:br>
              <a:rPr lang="en-US" dirty="0"/>
            </a:br>
            <a:r>
              <a:rPr lang="en-US" dirty="0"/>
              <a:t>INFN-NA-</a:t>
            </a:r>
            <a:r>
              <a:rPr lang="en-US" dirty="0" err="1"/>
              <a:t>G.C.Salerno</a:t>
            </a:r>
            <a:r>
              <a:rPr lang="en-US" dirty="0"/>
              <a:t>, CNR-SPIN- UNISA</a:t>
            </a:r>
          </a:p>
        </p:txBody>
      </p:sp>
      <p:sp>
        <p:nvSpPr>
          <p:cNvPr id="3" name="Content Placeholder 2">
            <a:extLst>
              <a:ext uri="{FF2B5EF4-FFF2-40B4-BE49-F238E27FC236}">
                <a16:creationId xmlns:a16="http://schemas.microsoft.com/office/drawing/2014/main" id="{3E4BFBAD-CA51-84CE-0F04-84240F8038B8}"/>
              </a:ext>
            </a:extLst>
          </p:cNvPr>
          <p:cNvSpPr>
            <a:spLocks noGrp="1"/>
          </p:cNvSpPr>
          <p:nvPr>
            <p:ph idx="1"/>
          </p:nvPr>
        </p:nvSpPr>
        <p:spPr>
          <a:xfrm>
            <a:off x="838200" y="2247331"/>
            <a:ext cx="10515600" cy="3929632"/>
          </a:xfrm>
        </p:spPr>
        <p:txBody>
          <a:bodyPr/>
          <a:lstStyle/>
          <a:p>
            <a:r>
              <a:rPr lang="en-US" dirty="0"/>
              <a:t>INFN-Salerno with UNISA has built and commissioned a new SC Magnet test facility in the last 5 year, THOR</a:t>
            </a:r>
          </a:p>
          <a:p>
            <a:r>
              <a:rPr lang="en-US" dirty="0"/>
              <a:t>It is used at present for testing GSI – SIS100 SC </a:t>
            </a:r>
            <a:r>
              <a:rPr lang="en-US" dirty="0" err="1"/>
              <a:t>multiplets</a:t>
            </a:r>
            <a:endParaRPr lang="en-US" dirty="0"/>
          </a:p>
          <a:p>
            <a:r>
              <a:rPr lang="en-US" dirty="0"/>
              <a:t>With IRIS the INFN/Unisa facility will evolve by:</a:t>
            </a:r>
          </a:p>
          <a:p>
            <a:pPr lvl="1"/>
            <a:r>
              <a:rPr lang="en-US" dirty="0"/>
              <a:t>Increasing the cryogenic power for SC magnets</a:t>
            </a:r>
          </a:p>
          <a:p>
            <a:pPr lvl="1"/>
            <a:r>
              <a:rPr lang="en-US" dirty="0"/>
              <a:t>Ability to test magnets not only at Supercritical He flow and ability to test magnets of LHC/</a:t>
            </a:r>
            <a:r>
              <a:rPr lang="en-US" dirty="0" err="1"/>
              <a:t>Hilumi</a:t>
            </a:r>
            <a:r>
              <a:rPr lang="en-US" dirty="0"/>
              <a:t>/FCC size (however, no HEII at </a:t>
            </a:r>
            <a:r>
              <a:rPr lang="en-US" dirty="0" err="1"/>
              <a:t>te</a:t>
            </a:r>
            <a:r>
              <a:rPr lang="en-US" dirty="0"/>
              <a:t> moment)</a:t>
            </a:r>
          </a:p>
          <a:p>
            <a:pPr lvl="1"/>
            <a:r>
              <a:rPr lang="en-US" dirty="0"/>
              <a:t>Adding a new test facility for  Green SC Lines : up to 25 kV – 40 kA (1 GW),20 K He gas, with a dugout for cable as long as 140 m</a:t>
            </a:r>
          </a:p>
        </p:txBody>
      </p:sp>
      <p:sp>
        <p:nvSpPr>
          <p:cNvPr id="4" name="Date Placeholder 3">
            <a:extLst>
              <a:ext uri="{FF2B5EF4-FFF2-40B4-BE49-F238E27FC236}">
                <a16:creationId xmlns:a16="http://schemas.microsoft.com/office/drawing/2014/main" id="{294D5DB4-B9E0-68D6-62C3-AD387F8A5160}"/>
              </a:ext>
            </a:extLst>
          </p:cNvPr>
          <p:cNvSpPr>
            <a:spLocks noGrp="1"/>
          </p:cNvSpPr>
          <p:nvPr>
            <p:ph type="dt" sz="half" idx="10"/>
          </p:nvPr>
        </p:nvSpPr>
        <p:spPr/>
        <p:txBody>
          <a:bodyPr/>
          <a:lstStyle/>
          <a:p>
            <a:r>
              <a:rPr lang="en-US"/>
              <a:t>19 October 2023</a:t>
            </a:r>
          </a:p>
        </p:txBody>
      </p:sp>
      <p:sp>
        <p:nvSpPr>
          <p:cNvPr id="5" name="Footer Placeholder 4">
            <a:extLst>
              <a:ext uri="{FF2B5EF4-FFF2-40B4-BE49-F238E27FC236}">
                <a16:creationId xmlns:a16="http://schemas.microsoft.com/office/drawing/2014/main" id="{19792632-3747-8E44-0DF3-C7D6C936145A}"/>
              </a:ext>
            </a:extLst>
          </p:cNvPr>
          <p:cNvSpPr>
            <a:spLocks noGrp="1"/>
          </p:cNvSpPr>
          <p:nvPr>
            <p:ph type="ftr" sz="quarter" idx="11"/>
          </p:nvPr>
        </p:nvSpPr>
        <p:spPr/>
        <p:txBody>
          <a:bodyPr/>
          <a:lstStyle/>
          <a:p>
            <a:r>
              <a:rPr lang="en-US"/>
              <a:t>IRIS - L. Rossi @ GSI IFAST Workshop </a:t>
            </a:r>
          </a:p>
        </p:txBody>
      </p:sp>
      <p:sp>
        <p:nvSpPr>
          <p:cNvPr id="6" name="Slide Number Placeholder 5">
            <a:extLst>
              <a:ext uri="{FF2B5EF4-FFF2-40B4-BE49-F238E27FC236}">
                <a16:creationId xmlns:a16="http://schemas.microsoft.com/office/drawing/2014/main" id="{A07D5204-6272-6E17-6B73-B6DF3BD44EE7}"/>
              </a:ext>
            </a:extLst>
          </p:cNvPr>
          <p:cNvSpPr>
            <a:spLocks noGrp="1"/>
          </p:cNvSpPr>
          <p:nvPr>
            <p:ph type="sldNum" sz="quarter" idx="12"/>
          </p:nvPr>
        </p:nvSpPr>
        <p:spPr/>
        <p:txBody>
          <a:bodyPr/>
          <a:lstStyle/>
          <a:p>
            <a:fld id="{37892B85-A679-1943-821F-72C61F74835B}" type="slidenum">
              <a:rPr lang="en-US" smtClean="0"/>
              <a:t>25</a:t>
            </a:fld>
            <a:endParaRPr lang="en-US"/>
          </a:p>
        </p:txBody>
      </p:sp>
    </p:spTree>
    <p:extLst>
      <p:ext uri="{BB962C8B-B14F-4D97-AF65-F5344CB8AC3E}">
        <p14:creationId xmlns:p14="http://schemas.microsoft.com/office/powerpoint/2010/main" val="2306173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A903A5F-E825-0B70-F8E7-B42B2DA2F0D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CF5846-4667-F5C7-9D11-147D4DE455F7}"/>
              </a:ext>
            </a:extLst>
          </p:cNvPr>
          <p:cNvSpPr>
            <a:spLocks noGrp="1"/>
          </p:cNvSpPr>
          <p:nvPr>
            <p:ph type="title"/>
          </p:nvPr>
        </p:nvSpPr>
        <p:spPr/>
        <p:txBody>
          <a:bodyPr/>
          <a:lstStyle/>
          <a:p>
            <a:r>
              <a:rPr lang="en-US" dirty="0"/>
              <a:t>THOR Lab </a:t>
            </a:r>
          </a:p>
        </p:txBody>
      </p:sp>
      <p:sp>
        <p:nvSpPr>
          <p:cNvPr id="3" name="Date Placeholder 2">
            <a:extLst>
              <a:ext uri="{FF2B5EF4-FFF2-40B4-BE49-F238E27FC236}">
                <a16:creationId xmlns:a16="http://schemas.microsoft.com/office/drawing/2014/main" id="{61FB7496-4305-0822-CF7A-309BB0DE1095}"/>
              </a:ext>
            </a:extLst>
          </p:cNvPr>
          <p:cNvSpPr>
            <a:spLocks noGrp="1"/>
          </p:cNvSpPr>
          <p:nvPr>
            <p:ph type="dt" sz="half" idx="10"/>
          </p:nvPr>
        </p:nvSpPr>
        <p:spPr/>
        <p:txBody>
          <a:bodyPr/>
          <a:lstStyle/>
          <a:p>
            <a:r>
              <a:rPr lang="en-US"/>
              <a:t>19 October 2023</a:t>
            </a:r>
          </a:p>
        </p:txBody>
      </p:sp>
      <p:sp>
        <p:nvSpPr>
          <p:cNvPr id="4" name="Footer Placeholder 3">
            <a:extLst>
              <a:ext uri="{FF2B5EF4-FFF2-40B4-BE49-F238E27FC236}">
                <a16:creationId xmlns:a16="http://schemas.microsoft.com/office/drawing/2014/main" id="{A4FF53E6-1240-336D-C6E8-1C0DCBB6ABC8}"/>
              </a:ext>
            </a:extLst>
          </p:cNvPr>
          <p:cNvSpPr>
            <a:spLocks noGrp="1"/>
          </p:cNvSpPr>
          <p:nvPr>
            <p:ph type="ftr" sz="quarter" idx="11"/>
          </p:nvPr>
        </p:nvSpPr>
        <p:spPr/>
        <p:txBody>
          <a:bodyPr/>
          <a:lstStyle/>
          <a:p>
            <a:r>
              <a:rPr lang="en-US"/>
              <a:t>IRIS - L. Rossi @ GSI IFAST Workshop </a:t>
            </a:r>
          </a:p>
        </p:txBody>
      </p:sp>
      <p:sp>
        <p:nvSpPr>
          <p:cNvPr id="5" name="Slide Number Placeholder 4">
            <a:extLst>
              <a:ext uri="{FF2B5EF4-FFF2-40B4-BE49-F238E27FC236}">
                <a16:creationId xmlns:a16="http://schemas.microsoft.com/office/drawing/2014/main" id="{38418A26-A6D5-1516-0906-3F25E806763B}"/>
              </a:ext>
            </a:extLst>
          </p:cNvPr>
          <p:cNvSpPr>
            <a:spLocks noGrp="1"/>
          </p:cNvSpPr>
          <p:nvPr>
            <p:ph type="sldNum" sz="quarter" idx="12"/>
          </p:nvPr>
        </p:nvSpPr>
        <p:spPr/>
        <p:txBody>
          <a:bodyPr/>
          <a:lstStyle/>
          <a:p>
            <a:fld id="{37892B85-A679-1943-821F-72C61F74835B}" type="slidenum">
              <a:rPr lang="en-US" smtClean="0"/>
              <a:t>26</a:t>
            </a:fld>
            <a:endParaRPr lang="en-US"/>
          </a:p>
        </p:txBody>
      </p:sp>
      <p:pic>
        <p:nvPicPr>
          <p:cNvPr id="7" name="Picture 6">
            <a:extLst>
              <a:ext uri="{FF2B5EF4-FFF2-40B4-BE49-F238E27FC236}">
                <a16:creationId xmlns:a16="http://schemas.microsoft.com/office/drawing/2014/main" id="{6EFD4DB9-C11A-0EC8-96EC-F2464B222A80}"/>
              </a:ext>
            </a:extLst>
          </p:cNvPr>
          <p:cNvPicPr>
            <a:picLocks noChangeAspect="1"/>
          </p:cNvPicPr>
          <p:nvPr/>
        </p:nvPicPr>
        <p:blipFill>
          <a:blip r:embed="rId3"/>
          <a:stretch>
            <a:fillRect/>
          </a:stretch>
        </p:blipFill>
        <p:spPr>
          <a:xfrm>
            <a:off x="351588" y="1876926"/>
            <a:ext cx="5850023" cy="3290638"/>
          </a:xfrm>
          <a:prstGeom prst="rect">
            <a:avLst/>
          </a:prstGeom>
        </p:spPr>
      </p:pic>
      <p:pic>
        <p:nvPicPr>
          <p:cNvPr id="11" name="Picture 10">
            <a:extLst>
              <a:ext uri="{FF2B5EF4-FFF2-40B4-BE49-F238E27FC236}">
                <a16:creationId xmlns:a16="http://schemas.microsoft.com/office/drawing/2014/main" id="{18B17C7B-1D99-14A2-86F7-AA9D5039DE5D}"/>
              </a:ext>
            </a:extLst>
          </p:cNvPr>
          <p:cNvPicPr>
            <a:picLocks noChangeAspect="1"/>
          </p:cNvPicPr>
          <p:nvPr/>
        </p:nvPicPr>
        <p:blipFill>
          <a:blip r:embed="rId4"/>
          <a:stretch>
            <a:fillRect/>
          </a:stretch>
        </p:blipFill>
        <p:spPr>
          <a:xfrm>
            <a:off x="6293852" y="1876926"/>
            <a:ext cx="5850021" cy="3290637"/>
          </a:xfrm>
          <a:prstGeom prst="rect">
            <a:avLst/>
          </a:prstGeom>
        </p:spPr>
      </p:pic>
      <p:sp>
        <p:nvSpPr>
          <p:cNvPr id="8" name="TextBox 7">
            <a:extLst>
              <a:ext uri="{FF2B5EF4-FFF2-40B4-BE49-F238E27FC236}">
                <a16:creationId xmlns:a16="http://schemas.microsoft.com/office/drawing/2014/main" id="{386E955C-3EE6-F3B9-C972-18E91DA758B6}"/>
              </a:ext>
            </a:extLst>
          </p:cNvPr>
          <p:cNvSpPr txBox="1"/>
          <p:nvPr/>
        </p:nvSpPr>
        <p:spPr>
          <a:xfrm>
            <a:off x="8499140" y="5567907"/>
            <a:ext cx="2878288"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a:t>Courtesy of U. Gambardella, </a:t>
            </a:r>
          </a:p>
          <a:p>
            <a:r>
              <a:rPr lang="en-US" dirty="0"/>
              <a:t>INFN-Salerno</a:t>
            </a:r>
          </a:p>
        </p:txBody>
      </p:sp>
    </p:spTree>
    <p:extLst>
      <p:ext uri="{BB962C8B-B14F-4D97-AF65-F5344CB8AC3E}">
        <p14:creationId xmlns:p14="http://schemas.microsoft.com/office/powerpoint/2010/main" val="2948049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EC5B13B-E328-16A2-01A1-4A7EBDACC89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9A8BCEF-69B2-BE82-049F-99CBCB65243D}"/>
              </a:ext>
            </a:extLst>
          </p:cNvPr>
          <p:cNvSpPr>
            <a:spLocks noGrp="1"/>
          </p:cNvSpPr>
          <p:nvPr>
            <p:ph type="title"/>
          </p:nvPr>
        </p:nvSpPr>
        <p:spPr/>
        <p:txBody>
          <a:bodyPr>
            <a:normAutofit/>
          </a:bodyPr>
          <a:lstStyle/>
          <a:p>
            <a:r>
              <a:rPr lang="en-US" dirty="0"/>
              <a:t>WP7 – Salerno – INFN &amp; DIFI lab : present and IRIS extension </a:t>
            </a:r>
          </a:p>
        </p:txBody>
      </p:sp>
      <p:sp>
        <p:nvSpPr>
          <p:cNvPr id="3" name="Date Placeholder 2">
            <a:extLst>
              <a:ext uri="{FF2B5EF4-FFF2-40B4-BE49-F238E27FC236}">
                <a16:creationId xmlns:a16="http://schemas.microsoft.com/office/drawing/2014/main" id="{06ECC0E1-B257-FA1A-300C-2EDC702D9C02}"/>
              </a:ext>
            </a:extLst>
          </p:cNvPr>
          <p:cNvSpPr>
            <a:spLocks noGrp="1"/>
          </p:cNvSpPr>
          <p:nvPr>
            <p:ph type="dt" sz="half" idx="10"/>
          </p:nvPr>
        </p:nvSpPr>
        <p:spPr/>
        <p:txBody>
          <a:bodyPr/>
          <a:lstStyle/>
          <a:p>
            <a:r>
              <a:rPr lang="en-US"/>
              <a:t>19 October 2023</a:t>
            </a:r>
          </a:p>
        </p:txBody>
      </p:sp>
      <p:sp>
        <p:nvSpPr>
          <p:cNvPr id="4" name="Footer Placeholder 3">
            <a:extLst>
              <a:ext uri="{FF2B5EF4-FFF2-40B4-BE49-F238E27FC236}">
                <a16:creationId xmlns:a16="http://schemas.microsoft.com/office/drawing/2014/main" id="{D3415A0F-5B3F-4F62-48FC-C92D9100400E}"/>
              </a:ext>
            </a:extLst>
          </p:cNvPr>
          <p:cNvSpPr>
            <a:spLocks noGrp="1"/>
          </p:cNvSpPr>
          <p:nvPr>
            <p:ph type="ftr" sz="quarter" idx="11"/>
          </p:nvPr>
        </p:nvSpPr>
        <p:spPr/>
        <p:txBody>
          <a:bodyPr/>
          <a:lstStyle/>
          <a:p>
            <a:r>
              <a:rPr lang="en-US"/>
              <a:t>IRIS - L. Rossi @ GSI IFAST Workshop </a:t>
            </a:r>
          </a:p>
        </p:txBody>
      </p:sp>
      <p:sp>
        <p:nvSpPr>
          <p:cNvPr id="5" name="Slide Number Placeholder 4">
            <a:extLst>
              <a:ext uri="{FF2B5EF4-FFF2-40B4-BE49-F238E27FC236}">
                <a16:creationId xmlns:a16="http://schemas.microsoft.com/office/drawing/2014/main" id="{3AABF8AD-F84A-643B-9574-26C484170D3F}"/>
              </a:ext>
            </a:extLst>
          </p:cNvPr>
          <p:cNvSpPr>
            <a:spLocks noGrp="1"/>
          </p:cNvSpPr>
          <p:nvPr>
            <p:ph type="sldNum" sz="quarter" idx="12"/>
          </p:nvPr>
        </p:nvSpPr>
        <p:spPr/>
        <p:txBody>
          <a:bodyPr/>
          <a:lstStyle/>
          <a:p>
            <a:fld id="{37892B85-A679-1943-821F-72C61F74835B}" type="slidenum">
              <a:rPr lang="en-US" smtClean="0"/>
              <a:t>27</a:t>
            </a:fld>
            <a:endParaRPr lang="en-US"/>
          </a:p>
        </p:txBody>
      </p:sp>
      <p:pic>
        <p:nvPicPr>
          <p:cNvPr id="7" name="Picture 6">
            <a:extLst>
              <a:ext uri="{FF2B5EF4-FFF2-40B4-BE49-F238E27FC236}">
                <a16:creationId xmlns:a16="http://schemas.microsoft.com/office/drawing/2014/main" id="{6FAFB94F-2A8C-BD58-83B8-3EBCCABF4919}"/>
              </a:ext>
            </a:extLst>
          </p:cNvPr>
          <p:cNvPicPr>
            <a:picLocks noChangeAspect="1"/>
          </p:cNvPicPr>
          <p:nvPr/>
        </p:nvPicPr>
        <p:blipFill>
          <a:blip r:embed="rId3"/>
          <a:stretch>
            <a:fillRect/>
          </a:stretch>
        </p:blipFill>
        <p:spPr>
          <a:xfrm>
            <a:off x="263984" y="2465759"/>
            <a:ext cx="5433965" cy="3056605"/>
          </a:xfrm>
          <a:prstGeom prst="rect">
            <a:avLst/>
          </a:prstGeom>
        </p:spPr>
      </p:pic>
      <p:pic>
        <p:nvPicPr>
          <p:cNvPr id="8" name="Picture 7">
            <a:extLst>
              <a:ext uri="{FF2B5EF4-FFF2-40B4-BE49-F238E27FC236}">
                <a16:creationId xmlns:a16="http://schemas.microsoft.com/office/drawing/2014/main" id="{EFD79B68-FBB5-6AA7-AF27-9648E91E2314}"/>
              </a:ext>
            </a:extLst>
          </p:cNvPr>
          <p:cNvPicPr>
            <a:picLocks noChangeAspect="1"/>
          </p:cNvPicPr>
          <p:nvPr/>
        </p:nvPicPr>
        <p:blipFill>
          <a:blip r:embed="rId4"/>
          <a:stretch>
            <a:fillRect/>
          </a:stretch>
        </p:blipFill>
        <p:spPr>
          <a:xfrm>
            <a:off x="6330218" y="2465759"/>
            <a:ext cx="5597798" cy="3534328"/>
          </a:xfrm>
          <a:prstGeom prst="rect">
            <a:avLst/>
          </a:prstGeom>
        </p:spPr>
      </p:pic>
      <p:sp>
        <p:nvSpPr>
          <p:cNvPr id="13" name="TextBox 12">
            <a:extLst>
              <a:ext uri="{FF2B5EF4-FFF2-40B4-BE49-F238E27FC236}">
                <a16:creationId xmlns:a16="http://schemas.microsoft.com/office/drawing/2014/main" id="{CBFAE5E1-3E43-812F-7931-0B9F3EF4BA9E}"/>
              </a:ext>
            </a:extLst>
          </p:cNvPr>
          <p:cNvSpPr txBox="1"/>
          <p:nvPr/>
        </p:nvSpPr>
        <p:spPr>
          <a:xfrm>
            <a:off x="1981201" y="2004094"/>
            <a:ext cx="1205266"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400" dirty="0"/>
              <a:t>Present </a:t>
            </a:r>
          </a:p>
        </p:txBody>
      </p:sp>
      <p:sp>
        <p:nvSpPr>
          <p:cNvPr id="14" name="TextBox 13">
            <a:extLst>
              <a:ext uri="{FF2B5EF4-FFF2-40B4-BE49-F238E27FC236}">
                <a16:creationId xmlns:a16="http://schemas.microsoft.com/office/drawing/2014/main" id="{D56BE12A-2925-DFA0-E075-6FF26A4F3C33}"/>
              </a:ext>
            </a:extLst>
          </p:cNvPr>
          <p:cNvSpPr txBox="1"/>
          <p:nvPr/>
        </p:nvSpPr>
        <p:spPr>
          <a:xfrm>
            <a:off x="8204201" y="1949061"/>
            <a:ext cx="2301399"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400" dirty="0"/>
              <a:t>Future with IRIS </a:t>
            </a:r>
          </a:p>
        </p:txBody>
      </p:sp>
    </p:spTree>
    <p:extLst>
      <p:ext uri="{BB962C8B-B14F-4D97-AF65-F5344CB8AC3E}">
        <p14:creationId xmlns:p14="http://schemas.microsoft.com/office/powerpoint/2010/main" val="429501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D59288C-6645-50C3-613F-5B6DC205D0B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9A8BCEF-69B2-BE82-049F-99CBCB65243D}"/>
              </a:ext>
            </a:extLst>
          </p:cNvPr>
          <p:cNvSpPr>
            <a:spLocks noGrp="1"/>
          </p:cNvSpPr>
          <p:nvPr>
            <p:ph type="title"/>
          </p:nvPr>
        </p:nvSpPr>
        <p:spPr>
          <a:xfrm>
            <a:off x="838200" y="1335637"/>
            <a:ext cx="10905067" cy="780114"/>
          </a:xfrm>
        </p:spPr>
        <p:txBody>
          <a:bodyPr>
            <a:normAutofit/>
          </a:bodyPr>
          <a:lstStyle/>
          <a:p>
            <a:r>
              <a:rPr lang="en-US" dirty="0"/>
              <a:t>Cable </a:t>
            </a:r>
            <a:r>
              <a:rPr lang="en-US" dirty="0" err="1"/>
              <a:t>protototype</a:t>
            </a:r>
            <a:r>
              <a:rPr lang="en-US" dirty="0"/>
              <a:t> to be installed in Salerno – IRIS WP7 station </a:t>
            </a:r>
          </a:p>
        </p:txBody>
      </p:sp>
      <p:sp>
        <p:nvSpPr>
          <p:cNvPr id="3" name="Date Placeholder 2">
            <a:extLst>
              <a:ext uri="{FF2B5EF4-FFF2-40B4-BE49-F238E27FC236}">
                <a16:creationId xmlns:a16="http://schemas.microsoft.com/office/drawing/2014/main" id="{06ECC0E1-B257-FA1A-300C-2EDC702D9C02}"/>
              </a:ext>
            </a:extLst>
          </p:cNvPr>
          <p:cNvSpPr>
            <a:spLocks noGrp="1"/>
          </p:cNvSpPr>
          <p:nvPr>
            <p:ph type="dt" sz="half" idx="10"/>
          </p:nvPr>
        </p:nvSpPr>
        <p:spPr/>
        <p:txBody>
          <a:bodyPr/>
          <a:lstStyle/>
          <a:p>
            <a:r>
              <a:rPr lang="en-US"/>
              <a:t>19 October 2023</a:t>
            </a:r>
          </a:p>
        </p:txBody>
      </p:sp>
      <p:sp>
        <p:nvSpPr>
          <p:cNvPr id="4" name="Footer Placeholder 3">
            <a:extLst>
              <a:ext uri="{FF2B5EF4-FFF2-40B4-BE49-F238E27FC236}">
                <a16:creationId xmlns:a16="http://schemas.microsoft.com/office/drawing/2014/main" id="{D3415A0F-5B3F-4F62-48FC-C92D9100400E}"/>
              </a:ext>
            </a:extLst>
          </p:cNvPr>
          <p:cNvSpPr>
            <a:spLocks noGrp="1"/>
          </p:cNvSpPr>
          <p:nvPr>
            <p:ph type="ftr" sz="quarter" idx="11"/>
          </p:nvPr>
        </p:nvSpPr>
        <p:spPr/>
        <p:txBody>
          <a:bodyPr/>
          <a:lstStyle/>
          <a:p>
            <a:r>
              <a:rPr lang="en-US"/>
              <a:t>IRIS - L. Rossi @ GSI IFAST Workshop </a:t>
            </a:r>
          </a:p>
        </p:txBody>
      </p:sp>
      <p:sp>
        <p:nvSpPr>
          <p:cNvPr id="5" name="Slide Number Placeholder 4">
            <a:extLst>
              <a:ext uri="{FF2B5EF4-FFF2-40B4-BE49-F238E27FC236}">
                <a16:creationId xmlns:a16="http://schemas.microsoft.com/office/drawing/2014/main" id="{3AABF8AD-F84A-643B-9574-26C484170D3F}"/>
              </a:ext>
            </a:extLst>
          </p:cNvPr>
          <p:cNvSpPr>
            <a:spLocks noGrp="1"/>
          </p:cNvSpPr>
          <p:nvPr>
            <p:ph type="sldNum" sz="quarter" idx="12"/>
          </p:nvPr>
        </p:nvSpPr>
        <p:spPr/>
        <p:txBody>
          <a:bodyPr/>
          <a:lstStyle/>
          <a:p>
            <a:fld id="{37892B85-A679-1943-821F-72C61F74835B}" type="slidenum">
              <a:rPr lang="en-US" smtClean="0"/>
              <a:t>28</a:t>
            </a:fld>
            <a:endParaRPr lang="en-US"/>
          </a:p>
        </p:txBody>
      </p:sp>
      <p:sp>
        <p:nvSpPr>
          <p:cNvPr id="14" name="TextBox 13">
            <a:extLst>
              <a:ext uri="{FF2B5EF4-FFF2-40B4-BE49-F238E27FC236}">
                <a16:creationId xmlns:a16="http://schemas.microsoft.com/office/drawing/2014/main" id="{D56BE12A-2925-DFA0-E075-6FF26A4F3C33}"/>
              </a:ext>
            </a:extLst>
          </p:cNvPr>
          <p:cNvSpPr txBox="1"/>
          <p:nvPr/>
        </p:nvSpPr>
        <p:spPr>
          <a:xfrm>
            <a:off x="8750300" y="2115750"/>
            <a:ext cx="3153448" cy="378565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000" b="1" u="sng" dirty="0">
                <a:solidFill>
                  <a:srgbClr val="7030A0"/>
                </a:solidFill>
              </a:rPr>
              <a:t>The test station is open to external use, too.</a:t>
            </a:r>
          </a:p>
          <a:p>
            <a:r>
              <a:rPr lang="en-US" sz="2000" b="1" dirty="0"/>
              <a:t>The cable produced in IRIS will serve as “debugging” and qualification of the test station itself.</a:t>
            </a:r>
          </a:p>
          <a:p>
            <a:pPr marL="342900" indent="-342900">
              <a:buFontTx/>
              <a:buChar char="-"/>
            </a:pPr>
            <a:r>
              <a:rPr lang="en-US" sz="2000" dirty="0"/>
              <a:t>Support by CESI (Milano) for the test protocols and procedures</a:t>
            </a:r>
          </a:p>
          <a:p>
            <a:pPr marL="342900" indent="-342900">
              <a:buFontTx/>
              <a:buChar char="-"/>
            </a:pPr>
            <a:r>
              <a:rPr lang="en-US" sz="2000" dirty="0"/>
              <a:t>Collaboration with RSE (Milano) for matching the electric gris needs</a:t>
            </a:r>
          </a:p>
        </p:txBody>
      </p:sp>
      <p:pic>
        <p:nvPicPr>
          <p:cNvPr id="8" name="Picture 7">
            <a:extLst>
              <a:ext uri="{FF2B5EF4-FFF2-40B4-BE49-F238E27FC236}">
                <a16:creationId xmlns:a16="http://schemas.microsoft.com/office/drawing/2014/main" id="{593CCA8E-626D-AE2E-51B7-EFC9EAA9B977}"/>
              </a:ext>
            </a:extLst>
          </p:cNvPr>
          <p:cNvPicPr>
            <a:picLocks noChangeAspect="1"/>
          </p:cNvPicPr>
          <p:nvPr/>
        </p:nvPicPr>
        <p:blipFill rotWithShape="1">
          <a:blip r:embed="rId3">
            <a:extLst>
              <a:ext uri="{28A0092B-C50C-407E-A947-70E740481C1C}">
                <a14:useLocalDpi xmlns:a14="http://schemas.microsoft.com/office/drawing/2010/main" val="0"/>
              </a:ext>
            </a:extLst>
          </a:blip>
          <a:srcRect t="5838" b="5931"/>
          <a:stretch/>
        </p:blipFill>
        <p:spPr>
          <a:xfrm>
            <a:off x="914400" y="1951568"/>
            <a:ext cx="7468916" cy="4030132"/>
          </a:xfrm>
          <a:prstGeom prst="rect">
            <a:avLst/>
          </a:prstGeom>
        </p:spPr>
      </p:pic>
      <p:pic>
        <p:nvPicPr>
          <p:cNvPr id="7" name="Picture 6">
            <a:extLst>
              <a:ext uri="{FF2B5EF4-FFF2-40B4-BE49-F238E27FC236}">
                <a16:creationId xmlns:a16="http://schemas.microsoft.com/office/drawing/2014/main" id="{5FEBE22B-8F02-3E26-604F-D5552685864F}"/>
              </a:ext>
            </a:extLst>
          </p:cNvPr>
          <p:cNvPicPr>
            <a:picLocks noChangeAspect="1"/>
          </p:cNvPicPr>
          <p:nvPr/>
        </p:nvPicPr>
        <p:blipFill>
          <a:blip r:embed="rId4"/>
          <a:stretch>
            <a:fillRect/>
          </a:stretch>
        </p:blipFill>
        <p:spPr>
          <a:xfrm>
            <a:off x="38100" y="1792663"/>
            <a:ext cx="2909036" cy="1636333"/>
          </a:xfrm>
          <a:prstGeom prst="rect">
            <a:avLst/>
          </a:prstGeom>
        </p:spPr>
      </p:pic>
      <p:cxnSp>
        <p:nvCxnSpPr>
          <p:cNvPr id="9" name="Straight Arrow Connector 8">
            <a:extLst>
              <a:ext uri="{FF2B5EF4-FFF2-40B4-BE49-F238E27FC236}">
                <a16:creationId xmlns:a16="http://schemas.microsoft.com/office/drawing/2014/main" id="{BD10E048-452A-870A-532D-4F9AD87B8759}"/>
              </a:ext>
            </a:extLst>
          </p:cNvPr>
          <p:cNvCxnSpPr/>
          <p:nvPr/>
        </p:nvCxnSpPr>
        <p:spPr>
          <a:xfrm>
            <a:off x="2247900" y="3276600"/>
            <a:ext cx="1066800" cy="596900"/>
          </a:xfrm>
          <a:prstGeom prst="straightConnector1">
            <a:avLst/>
          </a:prstGeom>
          <a:ln w="25400">
            <a:solidFill>
              <a:srgbClr val="FFFF00"/>
            </a:solidFill>
            <a:tailEnd type="triangle"/>
          </a:ln>
        </p:spPr>
        <p:style>
          <a:lnRef idx="3">
            <a:schemeClr val="accent2"/>
          </a:lnRef>
          <a:fillRef idx="0">
            <a:schemeClr val="accent2"/>
          </a:fillRef>
          <a:effectRef idx="2">
            <a:schemeClr val="accent2"/>
          </a:effectRef>
          <a:fontRef idx="minor">
            <a:schemeClr val="tx1"/>
          </a:fontRef>
        </p:style>
      </p:cxnSp>
      <p:sp>
        <p:nvSpPr>
          <p:cNvPr id="10" name="TextBox 9">
            <a:extLst>
              <a:ext uri="{FF2B5EF4-FFF2-40B4-BE49-F238E27FC236}">
                <a16:creationId xmlns:a16="http://schemas.microsoft.com/office/drawing/2014/main" id="{C9328C9D-EC53-2109-8AF9-EC975E51D658}"/>
              </a:ext>
            </a:extLst>
          </p:cNvPr>
          <p:cNvSpPr txBox="1"/>
          <p:nvPr/>
        </p:nvSpPr>
        <p:spPr>
          <a:xfrm>
            <a:off x="4795837" y="5610734"/>
            <a:ext cx="1925464" cy="646331"/>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b="1" dirty="0"/>
              <a:t>HV – 25  kV</a:t>
            </a:r>
          </a:p>
          <a:p>
            <a:r>
              <a:rPr lang="en-US" dirty="0"/>
              <a:t>EPC for 40 kA-10 V</a:t>
            </a:r>
          </a:p>
        </p:txBody>
      </p:sp>
      <p:cxnSp>
        <p:nvCxnSpPr>
          <p:cNvPr id="11" name="Straight Arrow Connector 10">
            <a:extLst>
              <a:ext uri="{FF2B5EF4-FFF2-40B4-BE49-F238E27FC236}">
                <a16:creationId xmlns:a16="http://schemas.microsoft.com/office/drawing/2014/main" id="{9EA297E0-D16B-1C80-AC48-4F3D8FF6BD97}"/>
              </a:ext>
            </a:extLst>
          </p:cNvPr>
          <p:cNvCxnSpPr>
            <a:cxnSpLocks/>
          </p:cNvCxnSpPr>
          <p:nvPr/>
        </p:nvCxnSpPr>
        <p:spPr>
          <a:xfrm flipH="1" flipV="1">
            <a:off x="5301046" y="4539827"/>
            <a:ext cx="338412" cy="1070907"/>
          </a:xfrm>
          <a:prstGeom prst="straightConnector1">
            <a:avLst/>
          </a:prstGeom>
          <a:ln w="25400">
            <a:solidFill>
              <a:srgbClr val="FFFF00"/>
            </a:solidFill>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53C8E306-94A6-4F08-D592-13AACAA386A5}"/>
              </a:ext>
            </a:extLst>
          </p:cNvPr>
          <p:cNvCxnSpPr>
            <a:cxnSpLocks/>
          </p:cNvCxnSpPr>
          <p:nvPr/>
        </p:nvCxnSpPr>
        <p:spPr>
          <a:xfrm flipH="1" flipV="1">
            <a:off x="3848325" y="4798907"/>
            <a:ext cx="1085737" cy="867410"/>
          </a:xfrm>
          <a:prstGeom prst="straightConnector1">
            <a:avLst/>
          </a:prstGeom>
          <a:ln w="25400">
            <a:solidFill>
              <a:srgbClr val="FFFF00"/>
            </a:solidFill>
            <a:tailEnd type="triangle"/>
          </a:ln>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4B6F08F6-F7FD-E1CC-2ECB-4E8795B7C323}"/>
              </a:ext>
            </a:extLst>
          </p:cNvPr>
          <p:cNvSpPr txBox="1"/>
          <p:nvPr/>
        </p:nvSpPr>
        <p:spPr>
          <a:xfrm>
            <a:off x="677718" y="1725694"/>
            <a:ext cx="1858049" cy="584775"/>
          </a:xfrm>
          <a:prstGeom prst="rect">
            <a:avLst/>
          </a:prstGeom>
          <a:noFill/>
        </p:spPr>
        <p:txBody>
          <a:bodyPr wrap="square" rtlCol="0">
            <a:spAutoFit/>
          </a:bodyPr>
          <a:lstStyle/>
          <a:p>
            <a:r>
              <a:rPr lang="en-US" sz="1600" b="1" dirty="0">
                <a:solidFill>
                  <a:schemeClr val="bg1"/>
                </a:solidFill>
              </a:rPr>
              <a:t>Magnet test area </a:t>
            </a:r>
            <a:br>
              <a:rPr lang="en-US" sz="1600" b="1" dirty="0">
                <a:solidFill>
                  <a:schemeClr val="bg1"/>
                </a:solidFill>
              </a:rPr>
            </a:br>
            <a:r>
              <a:rPr lang="en-US" sz="1600" b="1" dirty="0">
                <a:solidFill>
                  <a:schemeClr val="bg1"/>
                </a:solidFill>
              </a:rPr>
              <a:t>(THOR Lab)</a:t>
            </a:r>
          </a:p>
        </p:txBody>
      </p:sp>
      <p:sp>
        <p:nvSpPr>
          <p:cNvPr id="15" name="TextBox 14">
            <a:extLst>
              <a:ext uri="{FF2B5EF4-FFF2-40B4-BE49-F238E27FC236}">
                <a16:creationId xmlns:a16="http://schemas.microsoft.com/office/drawing/2014/main" id="{73DC440B-FE9E-B523-A77B-6D377A0F3E82}"/>
              </a:ext>
            </a:extLst>
          </p:cNvPr>
          <p:cNvSpPr txBox="1"/>
          <p:nvPr/>
        </p:nvSpPr>
        <p:spPr>
          <a:xfrm>
            <a:off x="253051" y="5559588"/>
            <a:ext cx="4175802"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t>Courtesy of U. Gambardella, INFN-Salerno</a:t>
            </a:r>
          </a:p>
          <a:p>
            <a:r>
              <a:rPr lang="en-US" dirty="0"/>
              <a:t>And S. De Pasquale, Univ. of Salerno</a:t>
            </a:r>
          </a:p>
        </p:txBody>
      </p:sp>
    </p:spTree>
    <p:extLst>
      <p:ext uri="{BB962C8B-B14F-4D97-AF65-F5344CB8AC3E}">
        <p14:creationId xmlns:p14="http://schemas.microsoft.com/office/powerpoint/2010/main" val="505510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25C17A1-6115-D788-E47E-40B6582AB22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1E6EA05-0956-066C-1617-A9207CE586E9}"/>
              </a:ext>
            </a:extLst>
          </p:cNvPr>
          <p:cNvSpPr>
            <a:spLocks noGrp="1"/>
          </p:cNvSpPr>
          <p:nvPr>
            <p:ph type="title"/>
          </p:nvPr>
        </p:nvSpPr>
        <p:spPr>
          <a:xfrm>
            <a:off x="1443567" y="1221336"/>
            <a:ext cx="10515600" cy="780114"/>
          </a:xfrm>
        </p:spPr>
        <p:txBody>
          <a:bodyPr/>
          <a:lstStyle/>
          <a:p>
            <a:r>
              <a:rPr lang="en-US" dirty="0"/>
              <a:t>WP7 – Salerno CNR-SPIN</a:t>
            </a:r>
          </a:p>
        </p:txBody>
      </p:sp>
      <p:sp>
        <p:nvSpPr>
          <p:cNvPr id="3" name="Date Placeholder 2">
            <a:extLst>
              <a:ext uri="{FF2B5EF4-FFF2-40B4-BE49-F238E27FC236}">
                <a16:creationId xmlns:a16="http://schemas.microsoft.com/office/drawing/2014/main" id="{9B98999B-FCF5-925B-9BDC-3E6803653418}"/>
              </a:ext>
            </a:extLst>
          </p:cNvPr>
          <p:cNvSpPr>
            <a:spLocks noGrp="1"/>
          </p:cNvSpPr>
          <p:nvPr>
            <p:ph type="dt" sz="half" idx="10"/>
          </p:nvPr>
        </p:nvSpPr>
        <p:spPr/>
        <p:txBody>
          <a:bodyPr/>
          <a:lstStyle/>
          <a:p>
            <a:r>
              <a:rPr lang="en-US"/>
              <a:t>19 October 2023</a:t>
            </a:r>
          </a:p>
        </p:txBody>
      </p:sp>
      <p:sp>
        <p:nvSpPr>
          <p:cNvPr id="4" name="Footer Placeholder 3">
            <a:extLst>
              <a:ext uri="{FF2B5EF4-FFF2-40B4-BE49-F238E27FC236}">
                <a16:creationId xmlns:a16="http://schemas.microsoft.com/office/drawing/2014/main" id="{2D8BAD90-C792-F68B-993C-04AD21F90C50}"/>
              </a:ext>
            </a:extLst>
          </p:cNvPr>
          <p:cNvSpPr>
            <a:spLocks noGrp="1"/>
          </p:cNvSpPr>
          <p:nvPr>
            <p:ph type="ftr" sz="quarter" idx="11"/>
          </p:nvPr>
        </p:nvSpPr>
        <p:spPr/>
        <p:txBody>
          <a:bodyPr/>
          <a:lstStyle/>
          <a:p>
            <a:r>
              <a:rPr lang="en-US"/>
              <a:t>IRIS - L. Rossi @ GSI IFAST Workshop </a:t>
            </a:r>
          </a:p>
        </p:txBody>
      </p:sp>
      <p:sp>
        <p:nvSpPr>
          <p:cNvPr id="5" name="Slide Number Placeholder 4">
            <a:extLst>
              <a:ext uri="{FF2B5EF4-FFF2-40B4-BE49-F238E27FC236}">
                <a16:creationId xmlns:a16="http://schemas.microsoft.com/office/drawing/2014/main" id="{6CE481AC-38D6-CF71-071B-1080E800A0B8}"/>
              </a:ext>
            </a:extLst>
          </p:cNvPr>
          <p:cNvSpPr>
            <a:spLocks noGrp="1"/>
          </p:cNvSpPr>
          <p:nvPr>
            <p:ph type="sldNum" sz="quarter" idx="12"/>
          </p:nvPr>
        </p:nvSpPr>
        <p:spPr/>
        <p:txBody>
          <a:bodyPr/>
          <a:lstStyle/>
          <a:p>
            <a:fld id="{37892B85-A679-1943-821F-72C61F74835B}" type="slidenum">
              <a:rPr lang="en-US" smtClean="0"/>
              <a:t>29</a:t>
            </a:fld>
            <a:endParaRPr lang="en-US"/>
          </a:p>
        </p:txBody>
      </p:sp>
      <p:sp>
        <p:nvSpPr>
          <p:cNvPr id="6" name="Content Placeholder 5">
            <a:extLst>
              <a:ext uri="{FF2B5EF4-FFF2-40B4-BE49-F238E27FC236}">
                <a16:creationId xmlns:a16="http://schemas.microsoft.com/office/drawing/2014/main" id="{529545F6-2FDA-3333-3322-0F3CBEAE5F7B}"/>
              </a:ext>
            </a:extLst>
          </p:cNvPr>
          <p:cNvSpPr>
            <a:spLocks noGrp="1"/>
          </p:cNvSpPr>
          <p:nvPr>
            <p:ph idx="4294967295"/>
          </p:nvPr>
        </p:nvSpPr>
        <p:spPr>
          <a:xfrm>
            <a:off x="0" y="1687513"/>
            <a:ext cx="6797675" cy="4352925"/>
          </a:xfrm>
        </p:spPr>
        <p:txBody>
          <a:bodyPr>
            <a:normAutofit fontScale="85000" lnSpcReduction="20000"/>
          </a:bodyPr>
          <a:lstStyle/>
          <a:p>
            <a:r>
              <a:rPr lang="en-US" dirty="0"/>
              <a:t>The SPIN Salerno Unit aims to acquire and setting up a magneto-transport measurement system including the application of strain and stress.</a:t>
            </a:r>
          </a:p>
          <a:p>
            <a:r>
              <a:rPr lang="en-US" dirty="0"/>
              <a:t>The equipment for magneto-transport (e.g. Quantum Design PPMS) consists of a variable temperature (1.9 to 300 K)-field (up to ±9 T) system, designed to perform a variety of automated measurements.</a:t>
            </a:r>
          </a:p>
          <a:p>
            <a:r>
              <a:rPr lang="en-US" dirty="0"/>
              <a:t>Additional elements to be acquired within IRIS are cryogenic strain and stress cells (e.g. Razorbill Instruments), which are fully compatible with the PPMS probe.</a:t>
            </a:r>
          </a:p>
          <a:p>
            <a:r>
              <a:rPr lang="en-US" dirty="0"/>
              <a:t>The main goal is to strengthen the capacity for investigating the role of strain/stress on the transport properties of superconducting materials.</a:t>
            </a:r>
          </a:p>
        </p:txBody>
      </p:sp>
      <p:pic>
        <p:nvPicPr>
          <p:cNvPr id="7" name="Picture 6">
            <a:extLst>
              <a:ext uri="{FF2B5EF4-FFF2-40B4-BE49-F238E27FC236}">
                <a16:creationId xmlns:a16="http://schemas.microsoft.com/office/drawing/2014/main" id="{13615A09-796C-E26B-AD09-86811B3F47FD}"/>
              </a:ext>
            </a:extLst>
          </p:cNvPr>
          <p:cNvPicPr>
            <a:picLocks noChangeAspect="1"/>
          </p:cNvPicPr>
          <p:nvPr/>
        </p:nvPicPr>
        <p:blipFill>
          <a:blip r:embed="rId3"/>
          <a:stretch>
            <a:fillRect/>
          </a:stretch>
        </p:blipFill>
        <p:spPr>
          <a:xfrm>
            <a:off x="7090272" y="1954918"/>
            <a:ext cx="5101728" cy="3624247"/>
          </a:xfrm>
          <a:prstGeom prst="rect">
            <a:avLst/>
          </a:prstGeom>
        </p:spPr>
      </p:pic>
      <p:sp>
        <p:nvSpPr>
          <p:cNvPr id="8" name="TextBox 7">
            <a:extLst>
              <a:ext uri="{FF2B5EF4-FFF2-40B4-BE49-F238E27FC236}">
                <a16:creationId xmlns:a16="http://schemas.microsoft.com/office/drawing/2014/main" id="{6D8B4CBB-24B1-1CDD-6347-1C05ACFCD12F}"/>
              </a:ext>
            </a:extLst>
          </p:cNvPr>
          <p:cNvSpPr txBox="1"/>
          <p:nvPr/>
        </p:nvSpPr>
        <p:spPr>
          <a:xfrm>
            <a:off x="9338733" y="5671106"/>
            <a:ext cx="2026580"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err="1"/>
              <a:t>Courtsy</a:t>
            </a:r>
            <a:r>
              <a:rPr lang="en-US" dirty="0"/>
              <a:t> of A. </a:t>
            </a:r>
            <a:r>
              <a:rPr lang="en-US" dirty="0" err="1"/>
              <a:t>Cuoco</a:t>
            </a:r>
            <a:endParaRPr lang="en-US" dirty="0"/>
          </a:p>
          <a:p>
            <a:r>
              <a:rPr lang="en-US" dirty="0"/>
              <a:t>CNR-SPIN, SA </a:t>
            </a:r>
          </a:p>
        </p:txBody>
      </p:sp>
    </p:spTree>
    <p:extLst>
      <p:ext uri="{BB962C8B-B14F-4D97-AF65-F5344CB8AC3E}">
        <p14:creationId xmlns:p14="http://schemas.microsoft.com/office/powerpoint/2010/main" val="501191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B4E5BEC-37B1-B4DA-DF38-AD256D39595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D976480A-8781-C62D-0600-04A5CC9DB0AA}"/>
              </a:ext>
            </a:extLst>
          </p:cNvPr>
          <p:cNvSpPr>
            <a:spLocks noGrp="1"/>
          </p:cNvSpPr>
          <p:nvPr>
            <p:ph type="ftr" sz="quarter" idx="11"/>
          </p:nvPr>
        </p:nvSpPr>
        <p:spPr/>
        <p:txBody>
          <a:bodyPr/>
          <a:lstStyle/>
          <a:p>
            <a:r>
              <a:rPr lang="en-US"/>
              <a:t>IRIS - L. Rossi @ GSI IFAST Workshop </a:t>
            </a:r>
            <a:endParaRPr lang="it-IT"/>
          </a:p>
        </p:txBody>
      </p:sp>
      <p:pic>
        <p:nvPicPr>
          <p:cNvPr id="10" name="Content Placeholder 9" descr="Diagram&#10;&#10;Description automatically generated">
            <a:extLst>
              <a:ext uri="{FF2B5EF4-FFF2-40B4-BE49-F238E27FC236}">
                <a16:creationId xmlns:a16="http://schemas.microsoft.com/office/drawing/2014/main" id="{FCF9A9E8-6B60-41B0-03E8-01ABA73398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0234" y="1156729"/>
            <a:ext cx="9295548" cy="4517148"/>
          </a:xfrm>
        </p:spPr>
      </p:pic>
      <p:sp>
        <p:nvSpPr>
          <p:cNvPr id="2" name="Title 1">
            <a:extLst>
              <a:ext uri="{FF2B5EF4-FFF2-40B4-BE49-F238E27FC236}">
                <a16:creationId xmlns:a16="http://schemas.microsoft.com/office/drawing/2014/main" id="{3A2420CA-A86F-FF23-EEE6-9BD7A962CD31}"/>
              </a:ext>
            </a:extLst>
          </p:cNvPr>
          <p:cNvSpPr>
            <a:spLocks noGrp="1"/>
          </p:cNvSpPr>
          <p:nvPr>
            <p:ph type="title"/>
          </p:nvPr>
        </p:nvSpPr>
        <p:spPr>
          <a:xfrm>
            <a:off x="263471" y="1374381"/>
            <a:ext cx="5579390" cy="1105348"/>
          </a:xfrm>
        </p:spPr>
        <p:txBody>
          <a:bodyPr>
            <a:normAutofit fontScale="90000"/>
          </a:bodyPr>
          <a:lstStyle/>
          <a:p>
            <a:r>
              <a:rPr lang="en-US" dirty="0"/>
              <a:t>IRIS - </a:t>
            </a:r>
            <a:r>
              <a:rPr lang="en-US" u="sng" dirty="0"/>
              <a:t>I</a:t>
            </a:r>
            <a:r>
              <a:rPr lang="en-US" dirty="0"/>
              <a:t>nnovative </a:t>
            </a:r>
            <a:r>
              <a:rPr lang="en-US" u="sng" dirty="0"/>
              <a:t>R</a:t>
            </a:r>
            <a:r>
              <a:rPr lang="en-US" dirty="0"/>
              <a:t>esearch </a:t>
            </a:r>
            <a:r>
              <a:rPr lang="en-US" u="sng" dirty="0"/>
              <a:t>I</a:t>
            </a:r>
            <a:r>
              <a:rPr lang="en-US" dirty="0"/>
              <a:t>nfrastructure </a:t>
            </a:r>
            <a:br>
              <a:rPr lang="en-US" dirty="0"/>
            </a:br>
            <a:r>
              <a:rPr lang="en-US" dirty="0"/>
              <a:t>on applied </a:t>
            </a:r>
            <a:r>
              <a:rPr lang="en-US" u="sng" dirty="0"/>
              <a:t>S</a:t>
            </a:r>
            <a:r>
              <a:rPr lang="en-US" dirty="0"/>
              <a:t>uperconductivity</a:t>
            </a:r>
            <a:br>
              <a:rPr lang="en-US" dirty="0"/>
            </a:br>
            <a:endParaRPr lang="en-US" dirty="0"/>
          </a:p>
        </p:txBody>
      </p:sp>
      <p:sp>
        <p:nvSpPr>
          <p:cNvPr id="3" name="Date Placeholder 2">
            <a:extLst>
              <a:ext uri="{FF2B5EF4-FFF2-40B4-BE49-F238E27FC236}">
                <a16:creationId xmlns:a16="http://schemas.microsoft.com/office/drawing/2014/main" id="{F5884B2C-549B-842A-0278-AB3D2499332E}"/>
              </a:ext>
            </a:extLst>
          </p:cNvPr>
          <p:cNvSpPr>
            <a:spLocks noGrp="1"/>
          </p:cNvSpPr>
          <p:nvPr>
            <p:ph type="dt" sz="half" idx="10"/>
          </p:nvPr>
        </p:nvSpPr>
        <p:spPr/>
        <p:txBody>
          <a:bodyPr/>
          <a:lstStyle/>
          <a:p>
            <a:r>
              <a:rPr lang="en-US"/>
              <a:t>19 October 2023</a:t>
            </a:r>
            <a:endParaRPr lang="it-IT"/>
          </a:p>
        </p:txBody>
      </p:sp>
      <p:sp>
        <p:nvSpPr>
          <p:cNvPr id="5" name="Slide Number Placeholder 4">
            <a:extLst>
              <a:ext uri="{FF2B5EF4-FFF2-40B4-BE49-F238E27FC236}">
                <a16:creationId xmlns:a16="http://schemas.microsoft.com/office/drawing/2014/main" id="{B456D362-E578-D476-9C40-120659AD4A60}"/>
              </a:ext>
            </a:extLst>
          </p:cNvPr>
          <p:cNvSpPr>
            <a:spLocks noGrp="1"/>
          </p:cNvSpPr>
          <p:nvPr>
            <p:ph type="sldNum" sz="quarter" idx="12"/>
          </p:nvPr>
        </p:nvSpPr>
        <p:spPr/>
        <p:txBody>
          <a:bodyPr/>
          <a:lstStyle/>
          <a:p>
            <a:fld id="{9B13B172-409A-48BF-92CD-9E808051E234}" type="slidenum">
              <a:rPr lang="it-IT" smtClean="0"/>
              <a:t>3</a:t>
            </a:fld>
            <a:endParaRPr lang="it-IT"/>
          </a:p>
        </p:txBody>
      </p:sp>
      <p:sp>
        <p:nvSpPr>
          <p:cNvPr id="11" name="Arrow: Up-Down 10">
            <a:extLst>
              <a:ext uri="{FF2B5EF4-FFF2-40B4-BE49-F238E27FC236}">
                <a16:creationId xmlns:a16="http://schemas.microsoft.com/office/drawing/2014/main" id="{43522B7F-2B9D-E11F-5E6D-4796500FC615}"/>
              </a:ext>
            </a:extLst>
          </p:cNvPr>
          <p:cNvSpPr>
            <a:spLocks/>
          </p:cNvSpPr>
          <p:nvPr/>
        </p:nvSpPr>
        <p:spPr>
          <a:xfrm rot="5400000">
            <a:off x="7512085" y="4051646"/>
            <a:ext cx="129178" cy="1035042"/>
          </a:xfrm>
          <a:prstGeom prst="upDownArrow">
            <a:avLst/>
          </a:prstGeom>
          <a:solidFill>
            <a:schemeClr val="accent6">
              <a:lumMod val="60000"/>
              <a:lumOff val="40000"/>
            </a:schemeClr>
          </a:solidFill>
          <a:ln>
            <a:solidFill>
              <a:schemeClr val="accent6">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Arrow: Up-Down 11">
            <a:extLst>
              <a:ext uri="{FF2B5EF4-FFF2-40B4-BE49-F238E27FC236}">
                <a16:creationId xmlns:a16="http://schemas.microsoft.com/office/drawing/2014/main" id="{683D6E64-D127-3D42-E1D4-3DBA93017E0E}"/>
              </a:ext>
            </a:extLst>
          </p:cNvPr>
          <p:cNvSpPr>
            <a:spLocks/>
          </p:cNvSpPr>
          <p:nvPr/>
        </p:nvSpPr>
        <p:spPr>
          <a:xfrm rot="4706106" flipH="1">
            <a:off x="8449845" y="2272356"/>
            <a:ext cx="80508" cy="3276000"/>
          </a:xfrm>
          <a:prstGeom prst="upDownArrow">
            <a:avLst/>
          </a:prstGeom>
          <a:solidFill>
            <a:schemeClr val="accent6">
              <a:lumMod val="60000"/>
              <a:lumOff val="40000"/>
            </a:schemeClr>
          </a:solidFill>
          <a:ln>
            <a:solidFill>
              <a:schemeClr val="accent6">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Arrow: Up-Down 12">
            <a:extLst>
              <a:ext uri="{FF2B5EF4-FFF2-40B4-BE49-F238E27FC236}">
                <a16:creationId xmlns:a16="http://schemas.microsoft.com/office/drawing/2014/main" id="{5F92AA7A-41BA-D853-A001-3E064BED31C8}"/>
              </a:ext>
            </a:extLst>
          </p:cNvPr>
          <p:cNvSpPr>
            <a:spLocks/>
          </p:cNvSpPr>
          <p:nvPr/>
        </p:nvSpPr>
        <p:spPr>
          <a:xfrm rot="6239067" flipH="1">
            <a:off x="8567631" y="2169496"/>
            <a:ext cx="110956" cy="3463713"/>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4" name="Picture 23" descr="A picture containing text&#10;&#10;Description automatically generated">
            <a:extLst>
              <a:ext uri="{FF2B5EF4-FFF2-40B4-BE49-F238E27FC236}">
                <a16:creationId xmlns:a16="http://schemas.microsoft.com/office/drawing/2014/main" id="{FDD45F8E-310D-B0AB-B924-F83439B9B4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4475" y="5688083"/>
            <a:ext cx="704190" cy="704190"/>
          </a:xfrm>
          <a:prstGeom prst="rect">
            <a:avLst/>
          </a:prstGeom>
        </p:spPr>
      </p:pic>
      <p:pic>
        <p:nvPicPr>
          <p:cNvPr id="25" name="Picture 24" descr="Logo&#10;&#10;Description automatically generated">
            <a:extLst>
              <a:ext uri="{FF2B5EF4-FFF2-40B4-BE49-F238E27FC236}">
                <a16:creationId xmlns:a16="http://schemas.microsoft.com/office/drawing/2014/main" id="{DDD6031B-D16D-A3BA-B853-8B8B906919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0285" y="5646090"/>
            <a:ext cx="704190" cy="746183"/>
          </a:xfrm>
          <a:prstGeom prst="rect">
            <a:avLst/>
          </a:prstGeom>
        </p:spPr>
      </p:pic>
      <p:pic>
        <p:nvPicPr>
          <p:cNvPr id="26" name="Picture 25">
            <a:extLst>
              <a:ext uri="{FF2B5EF4-FFF2-40B4-BE49-F238E27FC236}">
                <a16:creationId xmlns:a16="http://schemas.microsoft.com/office/drawing/2014/main" id="{F5D83955-FCD4-29C0-2BF7-3A219B30E501}"/>
              </a:ext>
            </a:extLst>
          </p:cNvPr>
          <p:cNvPicPr>
            <a:picLocks noChangeAspect="1"/>
          </p:cNvPicPr>
          <p:nvPr/>
        </p:nvPicPr>
        <p:blipFill>
          <a:blip r:embed="rId6"/>
          <a:stretch>
            <a:fillRect/>
          </a:stretch>
        </p:blipFill>
        <p:spPr>
          <a:xfrm>
            <a:off x="6151863" y="5674503"/>
            <a:ext cx="978608" cy="652405"/>
          </a:xfrm>
          <a:prstGeom prst="rect">
            <a:avLst/>
          </a:prstGeom>
        </p:spPr>
      </p:pic>
      <p:pic>
        <p:nvPicPr>
          <p:cNvPr id="27" name="Picture 26">
            <a:extLst>
              <a:ext uri="{FF2B5EF4-FFF2-40B4-BE49-F238E27FC236}">
                <a16:creationId xmlns:a16="http://schemas.microsoft.com/office/drawing/2014/main" id="{D76556AF-D2AC-B13C-13D5-EF0CD7B09D0F}"/>
              </a:ext>
            </a:extLst>
          </p:cNvPr>
          <p:cNvPicPr>
            <a:picLocks noChangeAspect="1"/>
          </p:cNvPicPr>
          <p:nvPr/>
        </p:nvPicPr>
        <p:blipFill>
          <a:blip r:embed="rId7"/>
          <a:stretch>
            <a:fillRect/>
          </a:stretch>
        </p:blipFill>
        <p:spPr>
          <a:xfrm>
            <a:off x="8400607" y="5674503"/>
            <a:ext cx="929678" cy="652405"/>
          </a:xfrm>
          <a:prstGeom prst="rect">
            <a:avLst/>
          </a:prstGeom>
        </p:spPr>
      </p:pic>
      <p:pic>
        <p:nvPicPr>
          <p:cNvPr id="28" name="Picture 27">
            <a:extLst>
              <a:ext uri="{FF2B5EF4-FFF2-40B4-BE49-F238E27FC236}">
                <a16:creationId xmlns:a16="http://schemas.microsoft.com/office/drawing/2014/main" id="{D75D9240-B931-5936-66E7-5F44D0ABE251}"/>
              </a:ext>
            </a:extLst>
          </p:cNvPr>
          <p:cNvPicPr>
            <a:picLocks noChangeAspect="1"/>
          </p:cNvPicPr>
          <p:nvPr/>
        </p:nvPicPr>
        <p:blipFill>
          <a:blip r:embed="rId8"/>
          <a:stretch>
            <a:fillRect/>
          </a:stretch>
        </p:blipFill>
        <p:spPr>
          <a:xfrm>
            <a:off x="7181316" y="5711455"/>
            <a:ext cx="465196" cy="615453"/>
          </a:xfrm>
          <a:prstGeom prst="rect">
            <a:avLst/>
          </a:prstGeom>
        </p:spPr>
      </p:pic>
      <p:pic>
        <p:nvPicPr>
          <p:cNvPr id="29" name="Picture 28" descr="Logo&#10;&#10;Description automatically generated">
            <a:extLst>
              <a:ext uri="{FF2B5EF4-FFF2-40B4-BE49-F238E27FC236}">
                <a16:creationId xmlns:a16="http://schemas.microsoft.com/office/drawing/2014/main" id="{64388BB0-CC21-372E-0DC8-34B47150602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047523" y="5711455"/>
            <a:ext cx="1108924" cy="615453"/>
          </a:xfrm>
          <a:prstGeom prst="rect">
            <a:avLst/>
          </a:prstGeom>
        </p:spPr>
      </p:pic>
      <p:pic>
        <p:nvPicPr>
          <p:cNvPr id="30" name="Picture 29" descr="A picture containing logo&#10;&#10;Description automatically generated">
            <a:extLst>
              <a:ext uri="{FF2B5EF4-FFF2-40B4-BE49-F238E27FC236}">
                <a16:creationId xmlns:a16="http://schemas.microsoft.com/office/drawing/2014/main" id="{9DF37ED7-C9CD-91D5-31F9-FB96F80AD54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742100" y="5667086"/>
            <a:ext cx="704190" cy="704190"/>
          </a:xfrm>
          <a:prstGeom prst="rect">
            <a:avLst/>
          </a:prstGeom>
        </p:spPr>
      </p:pic>
      <p:sp>
        <p:nvSpPr>
          <p:cNvPr id="7" name="Oval 6">
            <a:extLst>
              <a:ext uri="{FF2B5EF4-FFF2-40B4-BE49-F238E27FC236}">
                <a16:creationId xmlns:a16="http://schemas.microsoft.com/office/drawing/2014/main" id="{52D02148-4419-229D-E0CF-3DAF23EB3610}"/>
              </a:ext>
            </a:extLst>
          </p:cNvPr>
          <p:cNvSpPr/>
          <p:nvPr/>
        </p:nvSpPr>
        <p:spPr>
          <a:xfrm>
            <a:off x="7576674" y="3939408"/>
            <a:ext cx="4186412" cy="1751675"/>
          </a:xfrm>
          <a:prstGeom prst="ellipse">
            <a:avLst/>
          </a:prstGeom>
          <a:noFill/>
          <a:ln w="603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5F34D991-DE72-1E67-DD8B-683D26427F83}"/>
              </a:ext>
            </a:extLst>
          </p:cNvPr>
          <p:cNvPicPr>
            <a:picLocks noChangeAspect="1"/>
          </p:cNvPicPr>
          <p:nvPr/>
        </p:nvPicPr>
        <p:blipFill rotWithShape="1">
          <a:blip r:embed="rId11"/>
          <a:srcRect l="2939" t="5866" r="5395" b="12451"/>
          <a:stretch/>
        </p:blipFill>
        <p:spPr>
          <a:xfrm>
            <a:off x="178977" y="2122507"/>
            <a:ext cx="3234520" cy="3908593"/>
          </a:xfrm>
          <a:prstGeom prst="rect">
            <a:avLst/>
          </a:prstGeom>
        </p:spPr>
      </p:pic>
      <p:sp>
        <p:nvSpPr>
          <p:cNvPr id="36" name="Star: 5 Points 35">
            <a:extLst>
              <a:ext uri="{FF2B5EF4-FFF2-40B4-BE49-F238E27FC236}">
                <a16:creationId xmlns:a16="http://schemas.microsoft.com/office/drawing/2014/main" id="{6B2FD742-1936-B4B1-7CD2-9F28A248BC91}"/>
              </a:ext>
            </a:extLst>
          </p:cNvPr>
          <p:cNvSpPr>
            <a:spLocks noChangeAspect="1"/>
          </p:cNvSpPr>
          <p:nvPr/>
        </p:nvSpPr>
        <p:spPr>
          <a:xfrm>
            <a:off x="739529" y="2652989"/>
            <a:ext cx="206248" cy="206248"/>
          </a:xfrm>
          <a:prstGeom prst="star5">
            <a:avLst>
              <a:gd name="adj" fmla="val 24995"/>
              <a:gd name="hf" fmla="val 105146"/>
              <a:gd name="vf" fmla="val 11055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Oval 36">
            <a:extLst>
              <a:ext uri="{FF2B5EF4-FFF2-40B4-BE49-F238E27FC236}">
                <a16:creationId xmlns:a16="http://schemas.microsoft.com/office/drawing/2014/main" id="{6DA76438-50A6-238E-8F9C-16D590BF743B}"/>
              </a:ext>
            </a:extLst>
          </p:cNvPr>
          <p:cNvSpPr>
            <a:spLocks noChangeAspect="1"/>
          </p:cNvSpPr>
          <p:nvPr/>
        </p:nvSpPr>
        <p:spPr>
          <a:xfrm>
            <a:off x="730418" y="2625117"/>
            <a:ext cx="261992" cy="261992"/>
          </a:xfrm>
          <a:prstGeom prst="ellipse">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Oval 37">
            <a:extLst>
              <a:ext uri="{FF2B5EF4-FFF2-40B4-BE49-F238E27FC236}">
                <a16:creationId xmlns:a16="http://schemas.microsoft.com/office/drawing/2014/main" id="{8D743016-75F9-78DF-E4EB-A573D1739690}"/>
              </a:ext>
            </a:extLst>
          </p:cNvPr>
          <p:cNvSpPr>
            <a:spLocks noChangeAspect="1"/>
          </p:cNvSpPr>
          <p:nvPr/>
        </p:nvSpPr>
        <p:spPr>
          <a:xfrm>
            <a:off x="617838" y="3011207"/>
            <a:ext cx="261992" cy="261992"/>
          </a:xfrm>
          <a:prstGeom prst="ellipse">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Oval 38">
            <a:extLst>
              <a:ext uri="{FF2B5EF4-FFF2-40B4-BE49-F238E27FC236}">
                <a16:creationId xmlns:a16="http://schemas.microsoft.com/office/drawing/2014/main" id="{74D88FB6-942D-B9A6-044F-52312D9A73E2}"/>
              </a:ext>
            </a:extLst>
          </p:cNvPr>
          <p:cNvSpPr>
            <a:spLocks noChangeAspect="1"/>
          </p:cNvSpPr>
          <p:nvPr/>
        </p:nvSpPr>
        <p:spPr>
          <a:xfrm>
            <a:off x="1609604" y="3939596"/>
            <a:ext cx="261992" cy="261992"/>
          </a:xfrm>
          <a:prstGeom prst="ellipse">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Oval 39">
            <a:extLst>
              <a:ext uri="{FF2B5EF4-FFF2-40B4-BE49-F238E27FC236}">
                <a16:creationId xmlns:a16="http://schemas.microsoft.com/office/drawing/2014/main" id="{74F9AAD9-BD3C-3877-27E7-DB7A99BFA59C}"/>
              </a:ext>
            </a:extLst>
          </p:cNvPr>
          <p:cNvSpPr>
            <a:spLocks noChangeAspect="1"/>
          </p:cNvSpPr>
          <p:nvPr/>
        </p:nvSpPr>
        <p:spPr>
          <a:xfrm>
            <a:off x="2020767" y="4266108"/>
            <a:ext cx="261992" cy="261992"/>
          </a:xfrm>
          <a:prstGeom prst="ellipse">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Oval 40">
            <a:extLst>
              <a:ext uri="{FF2B5EF4-FFF2-40B4-BE49-F238E27FC236}">
                <a16:creationId xmlns:a16="http://schemas.microsoft.com/office/drawing/2014/main" id="{1C3412E2-CAE9-25AB-FC0F-482B26096718}"/>
              </a:ext>
            </a:extLst>
          </p:cNvPr>
          <p:cNvSpPr>
            <a:spLocks noChangeAspect="1"/>
          </p:cNvSpPr>
          <p:nvPr/>
        </p:nvSpPr>
        <p:spPr>
          <a:xfrm>
            <a:off x="2183505" y="4353717"/>
            <a:ext cx="261992" cy="261992"/>
          </a:xfrm>
          <a:prstGeom prst="ellipse">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Oval 41">
            <a:extLst>
              <a:ext uri="{FF2B5EF4-FFF2-40B4-BE49-F238E27FC236}">
                <a16:creationId xmlns:a16="http://schemas.microsoft.com/office/drawing/2014/main" id="{E7210110-95D8-01BC-7D07-26BBC7B8094F}"/>
              </a:ext>
            </a:extLst>
          </p:cNvPr>
          <p:cNvSpPr>
            <a:spLocks noChangeAspect="1"/>
          </p:cNvSpPr>
          <p:nvPr/>
        </p:nvSpPr>
        <p:spPr>
          <a:xfrm>
            <a:off x="3159707" y="4471239"/>
            <a:ext cx="261992" cy="261992"/>
          </a:xfrm>
          <a:prstGeom prst="ellipse">
            <a:avLst/>
          </a:prstGeom>
          <a:noFill/>
          <a:ln w="317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246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down)">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down)">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7" grpId="0" animBg="1"/>
      <p:bldP spid="36" grpId="0" animBg="1"/>
      <p:bldP spid="37" grpId="0" animBg="1"/>
      <p:bldP spid="38" grpId="0" animBg="1"/>
      <p:bldP spid="39" grpId="0" animBg="1"/>
      <p:bldP spid="40" grpId="0" animBg="1"/>
      <p:bldP spid="41" grpId="0" animBg="1"/>
      <p:bldP spid="4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DC4F4FE-39E5-6A6D-E156-4E88D27C34F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 name="Title 12">
            <a:extLst>
              <a:ext uri="{FF2B5EF4-FFF2-40B4-BE49-F238E27FC236}">
                <a16:creationId xmlns:a16="http://schemas.microsoft.com/office/drawing/2014/main" id="{ADF63CCD-6DE3-CB82-D95F-8140C91017DC}"/>
              </a:ext>
            </a:extLst>
          </p:cNvPr>
          <p:cNvSpPr>
            <a:spLocks noGrp="1"/>
          </p:cNvSpPr>
          <p:nvPr>
            <p:ph type="title"/>
          </p:nvPr>
        </p:nvSpPr>
        <p:spPr>
          <a:xfrm>
            <a:off x="3630154" y="1188264"/>
            <a:ext cx="5121960" cy="780114"/>
          </a:xfrm>
        </p:spPr>
        <p:txBody>
          <a:bodyPr>
            <a:noAutofit/>
          </a:bodyPr>
          <a:lstStyle/>
          <a:p>
            <a:r>
              <a:rPr lang="en-US" sz="3200" dirty="0"/>
              <a:t>Demo 1 : Green Sc Line - GSL</a:t>
            </a:r>
          </a:p>
        </p:txBody>
      </p:sp>
      <p:sp>
        <p:nvSpPr>
          <p:cNvPr id="2" name="Date Placeholder 1">
            <a:extLst>
              <a:ext uri="{FF2B5EF4-FFF2-40B4-BE49-F238E27FC236}">
                <a16:creationId xmlns:a16="http://schemas.microsoft.com/office/drawing/2014/main" id="{57A4FDA6-38FD-2764-1DB8-699D62969C6E}"/>
              </a:ext>
            </a:extLst>
          </p:cNvPr>
          <p:cNvSpPr>
            <a:spLocks noGrp="1"/>
          </p:cNvSpPr>
          <p:nvPr>
            <p:ph type="dt" sz="half" idx="10"/>
          </p:nvPr>
        </p:nvSpPr>
        <p:spPr/>
        <p:txBody>
          <a:bodyPr/>
          <a:lstStyle/>
          <a:p>
            <a:r>
              <a:rPr lang="en-US"/>
              <a:t>19 October 2023</a:t>
            </a:r>
            <a:endParaRPr lang="it-IT"/>
          </a:p>
        </p:txBody>
      </p:sp>
      <p:sp>
        <p:nvSpPr>
          <p:cNvPr id="3" name="Footer Placeholder 2">
            <a:extLst>
              <a:ext uri="{FF2B5EF4-FFF2-40B4-BE49-F238E27FC236}">
                <a16:creationId xmlns:a16="http://schemas.microsoft.com/office/drawing/2014/main" id="{A98396AD-C85F-718D-1BCA-0EE90BA034D9}"/>
              </a:ext>
            </a:extLst>
          </p:cNvPr>
          <p:cNvSpPr>
            <a:spLocks noGrp="1"/>
          </p:cNvSpPr>
          <p:nvPr>
            <p:ph type="ftr" sz="quarter" idx="11"/>
          </p:nvPr>
        </p:nvSpPr>
        <p:spPr/>
        <p:txBody>
          <a:bodyPr/>
          <a:lstStyle/>
          <a:p>
            <a:r>
              <a:rPr lang="en-US"/>
              <a:t>IRIS - L. Rossi @ GSI IFAST Workshop </a:t>
            </a:r>
            <a:endParaRPr lang="it-IT"/>
          </a:p>
        </p:txBody>
      </p:sp>
      <p:sp>
        <p:nvSpPr>
          <p:cNvPr id="4" name="Slide Number Placeholder 3">
            <a:extLst>
              <a:ext uri="{FF2B5EF4-FFF2-40B4-BE49-F238E27FC236}">
                <a16:creationId xmlns:a16="http://schemas.microsoft.com/office/drawing/2014/main" id="{F9380583-AC23-C71A-BE3D-8340F938AC0D}"/>
              </a:ext>
            </a:extLst>
          </p:cNvPr>
          <p:cNvSpPr>
            <a:spLocks noGrp="1"/>
          </p:cNvSpPr>
          <p:nvPr>
            <p:ph type="sldNum" sz="quarter" idx="12"/>
          </p:nvPr>
        </p:nvSpPr>
        <p:spPr/>
        <p:txBody>
          <a:bodyPr/>
          <a:lstStyle/>
          <a:p>
            <a:fld id="{9B13B172-409A-48BF-92CD-9E808051E234}" type="slidenum">
              <a:rPr lang="it-IT" smtClean="0"/>
              <a:t>30</a:t>
            </a:fld>
            <a:endParaRPr lang="it-IT"/>
          </a:p>
        </p:txBody>
      </p:sp>
      <p:pic>
        <p:nvPicPr>
          <p:cNvPr id="5" name="Picture 4" descr="A high angle view of a factory&#10;&#10;Description automatically generated with medium confidence">
            <a:extLst>
              <a:ext uri="{FF2B5EF4-FFF2-40B4-BE49-F238E27FC236}">
                <a16:creationId xmlns:a16="http://schemas.microsoft.com/office/drawing/2014/main" id="{CE6FA6EB-0573-F222-0DBA-D4584C659E7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1101" y="738339"/>
            <a:ext cx="3565058" cy="5691799"/>
          </a:xfrm>
          <a:prstGeom prst="rect">
            <a:avLst/>
          </a:prstGeom>
        </p:spPr>
      </p:pic>
      <p:sp>
        <p:nvSpPr>
          <p:cNvPr id="6" name="TextBox 5">
            <a:extLst>
              <a:ext uri="{FF2B5EF4-FFF2-40B4-BE49-F238E27FC236}">
                <a16:creationId xmlns:a16="http://schemas.microsoft.com/office/drawing/2014/main" id="{51B1A8AC-6D64-6F54-98CF-17172A08206A}"/>
              </a:ext>
            </a:extLst>
          </p:cNvPr>
          <p:cNvSpPr txBox="1"/>
          <p:nvPr/>
        </p:nvSpPr>
        <p:spPr>
          <a:xfrm>
            <a:off x="3444448" y="1728444"/>
            <a:ext cx="5029199" cy="92333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just"/>
            <a:r>
              <a:rPr lang="it-IT" b="1" dirty="0"/>
              <a:t>Left:</a:t>
            </a:r>
            <a:r>
              <a:rPr lang="it-IT" dirty="0"/>
              <a:t> </a:t>
            </a:r>
            <a:r>
              <a:rPr lang="it-IT" dirty="0" err="1"/>
              <a:t>Superconducting</a:t>
            </a:r>
            <a:r>
              <a:rPr lang="it-IT" dirty="0"/>
              <a:t> Line, in </a:t>
            </a:r>
            <a:r>
              <a:rPr lang="it-IT" dirty="0" err="1"/>
              <a:t>its</a:t>
            </a:r>
            <a:r>
              <a:rPr lang="it-IT" dirty="0"/>
              <a:t> </a:t>
            </a:r>
            <a:r>
              <a:rPr lang="it-IT" dirty="0" err="1"/>
              <a:t>flexible</a:t>
            </a:r>
            <a:r>
              <a:rPr lang="it-IT" dirty="0"/>
              <a:t> </a:t>
            </a:r>
            <a:r>
              <a:rPr lang="it-IT" dirty="0" err="1"/>
              <a:t>cryostat</a:t>
            </a:r>
            <a:r>
              <a:rPr lang="it-IT" dirty="0"/>
              <a:t>, 60 m , 120 </a:t>
            </a:r>
            <a:r>
              <a:rPr lang="it-IT" dirty="0" err="1"/>
              <a:t>kA</a:t>
            </a:r>
            <a:r>
              <a:rPr lang="it-IT" dirty="0"/>
              <a:t> – low </a:t>
            </a:r>
            <a:r>
              <a:rPr lang="it-IT" dirty="0" err="1"/>
              <a:t>voltage</a:t>
            </a:r>
            <a:r>
              <a:rPr lang="it-IT" dirty="0"/>
              <a:t>, </a:t>
            </a:r>
            <a:r>
              <a:rPr lang="it-IT" dirty="0" err="1"/>
              <a:t>during</a:t>
            </a:r>
            <a:r>
              <a:rPr lang="it-IT" dirty="0"/>
              <a:t> </a:t>
            </a:r>
            <a:r>
              <a:rPr lang="it-IT" dirty="0" err="1"/>
              <a:t>successful</a:t>
            </a:r>
            <a:r>
              <a:rPr lang="it-IT" dirty="0"/>
              <a:t> test in 2020 </a:t>
            </a:r>
            <a:r>
              <a:rPr lang="it-IT" dirty="0" err="1"/>
              <a:t>at</a:t>
            </a:r>
            <a:r>
              <a:rPr lang="it-IT" dirty="0"/>
              <a:t> CERN for the High </a:t>
            </a:r>
            <a:r>
              <a:rPr lang="it-IT" dirty="0" err="1"/>
              <a:t>Luminosity</a:t>
            </a:r>
            <a:r>
              <a:rPr lang="it-IT" dirty="0"/>
              <a:t> LHC Project</a:t>
            </a:r>
          </a:p>
        </p:txBody>
      </p:sp>
      <p:sp>
        <p:nvSpPr>
          <p:cNvPr id="7" name="TextBox 6">
            <a:extLst>
              <a:ext uri="{FF2B5EF4-FFF2-40B4-BE49-F238E27FC236}">
                <a16:creationId xmlns:a16="http://schemas.microsoft.com/office/drawing/2014/main" id="{B406F7F5-FC5D-DB75-D9B0-603DBC983A20}"/>
              </a:ext>
            </a:extLst>
          </p:cNvPr>
          <p:cNvSpPr txBox="1"/>
          <p:nvPr/>
        </p:nvSpPr>
        <p:spPr>
          <a:xfrm>
            <a:off x="3738519" y="3291129"/>
            <a:ext cx="8092035" cy="2862322"/>
          </a:xfrm>
          <a:prstGeom prst="rect">
            <a:avLst/>
          </a:prstGeom>
          <a:noFill/>
        </p:spPr>
        <p:txBody>
          <a:bodyPr wrap="square" rtlCol="0">
            <a:spAutoFit/>
          </a:bodyPr>
          <a:lstStyle/>
          <a:p>
            <a:r>
              <a:rPr lang="en-US" dirty="0"/>
              <a:t>Scope: Manufacturing a demonstrator capable of </a:t>
            </a:r>
            <a:r>
              <a:rPr lang="en-US" b="1" dirty="0"/>
              <a:t>1 GW DC, operated at 20 K </a:t>
            </a:r>
            <a:r>
              <a:rPr lang="en-US" dirty="0"/>
              <a:t>and test it in “operative” conditions in a test facility that will then be available for other projects. 25 kV-40kA, </a:t>
            </a:r>
            <a:r>
              <a:rPr lang="en-US" dirty="0" err="1"/>
              <a:t>operativ</a:t>
            </a:r>
            <a:r>
              <a:rPr lang="en-US" dirty="0"/>
              <a:t> condition </a:t>
            </a:r>
            <a:r>
              <a:rPr lang="en-US" b="1" dirty="0">
                <a:solidFill>
                  <a:srgbClr val="C00000"/>
                </a:solidFill>
              </a:rPr>
              <a:t>- use of round wire MgB</a:t>
            </a:r>
            <a:r>
              <a:rPr lang="en-US" b="1" baseline="-25000" dirty="0">
                <a:solidFill>
                  <a:srgbClr val="C00000"/>
                </a:solidFill>
              </a:rPr>
              <a:t>2</a:t>
            </a:r>
          </a:p>
          <a:p>
            <a:endParaRPr lang="en-US" dirty="0"/>
          </a:p>
          <a:p>
            <a:r>
              <a:rPr lang="en-US" dirty="0"/>
              <a:t>Use: </a:t>
            </a:r>
            <a:r>
              <a:rPr lang="en-US" b="1" dirty="0"/>
              <a:t>beside long-distance large electrical power transmission, significant place in the electric system for HVDC back-to-back system </a:t>
            </a:r>
            <a:r>
              <a:rPr lang="en-US" dirty="0"/>
              <a:t>(study for placing the demonstrator in an Italian facility after the PNRR).</a:t>
            </a:r>
          </a:p>
          <a:p>
            <a:endParaRPr lang="en-US" dirty="0"/>
          </a:p>
          <a:p>
            <a:r>
              <a:rPr lang="en-US" dirty="0"/>
              <a:t>We will design the facility and this demo for </a:t>
            </a:r>
            <a:r>
              <a:rPr lang="en-US" b="1" dirty="0"/>
              <a:t>cooling with He gas</a:t>
            </a:r>
            <a:r>
              <a:rPr lang="en-US" dirty="0"/>
              <a:t>; however, </a:t>
            </a:r>
            <a:r>
              <a:rPr lang="en-US" b="1" dirty="0"/>
              <a:t>in second stage after IRIS,</a:t>
            </a:r>
            <a:r>
              <a:rPr lang="en-US" dirty="0"/>
              <a:t> compatibility with LH cooling will be investigated, too.</a:t>
            </a:r>
          </a:p>
        </p:txBody>
      </p:sp>
      <p:pic>
        <p:nvPicPr>
          <p:cNvPr id="8" name="Picture 7">
            <a:extLst>
              <a:ext uri="{FF2B5EF4-FFF2-40B4-BE49-F238E27FC236}">
                <a16:creationId xmlns:a16="http://schemas.microsoft.com/office/drawing/2014/main" id="{D41FA24E-C538-044A-FDB7-A147F85C193A}"/>
              </a:ext>
            </a:extLst>
          </p:cNvPr>
          <p:cNvPicPr>
            <a:picLocks noChangeAspect="1"/>
          </p:cNvPicPr>
          <p:nvPr/>
        </p:nvPicPr>
        <p:blipFill>
          <a:blip r:embed="rId4"/>
          <a:stretch>
            <a:fillRect/>
          </a:stretch>
        </p:blipFill>
        <p:spPr>
          <a:xfrm>
            <a:off x="8702160" y="1277053"/>
            <a:ext cx="3489840" cy="1862387"/>
          </a:xfrm>
          <a:prstGeom prst="rect">
            <a:avLst/>
          </a:prstGeom>
        </p:spPr>
      </p:pic>
      <p:sp>
        <p:nvSpPr>
          <p:cNvPr id="9" name="TextBox 8">
            <a:extLst>
              <a:ext uri="{FF2B5EF4-FFF2-40B4-BE49-F238E27FC236}">
                <a16:creationId xmlns:a16="http://schemas.microsoft.com/office/drawing/2014/main" id="{539A089F-E797-9A28-99B6-403EE6396BEC}"/>
              </a:ext>
            </a:extLst>
          </p:cNvPr>
          <p:cNvSpPr txBox="1"/>
          <p:nvPr/>
        </p:nvSpPr>
        <p:spPr>
          <a:xfrm>
            <a:off x="5114156" y="2644798"/>
            <a:ext cx="3973286"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r"/>
            <a:r>
              <a:rPr lang="en-US" b="1" dirty="0"/>
              <a:t>Right</a:t>
            </a:r>
            <a:r>
              <a:rPr lang="en-US" dirty="0"/>
              <a:t>: cabling a sub-element of a MgB</a:t>
            </a:r>
            <a:r>
              <a:rPr lang="en-US" baseline="-25000" dirty="0"/>
              <a:t>2</a:t>
            </a:r>
            <a:r>
              <a:rPr lang="en-US" dirty="0"/>
              <a:t> cable for High Luminosity LHC Project</a:t>
            </a:r>
          </a:p>
        </p:txBody>
      </p:sp>
      <p:sp>
        <p:nvSpPr>
          <p:cNvPr id="10" name="TextBox 9">
            <a:extLst>
              <a:ext uri="{FF2B5EF4-FFF2-40B4-BE49-F238E27FC236}">
                <a16:creationId xmlns:a16="http://schemas.microsoft.com/office/drawing/2014/main" id="{484E3085-99CA-984B-EEC4-582FB91B385C}"/>
              </a:ext>
            </a:extLst>
          </p:cNvPr>
          <p:cNvSpPr txBox="1"/>
          <p:nvPr/>
        </p:nvSpPr>
        <p:spPr>
          <a:xfrm>
            <a:off x="8919633" y="1277053"/>
            <a:ext cx="3201266" cy="30777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1400" b="1" dirty="0"/>
              <a:t>(courtesy of A. Ballarino,  CERN, archive)</a:t>
            </a:r>
          </a:p>
        </p:txBody>
      </p:sp>
      <p:pic>
        <p:nvPicPr>
          <p:cNvPr id="12" name="Picture 11">
            <a:extLst>
              <a:ext uri="{FF2B5EF4-FFF2-40B4-BE49-F238E27FC236}">
                <a16:creationId xmlns:a16="http://schemas.microsoft.com/office/drawing/2014/main" id="{5205B053-1F7B-941A-F941-130C7EAAD93D}"/>
              </a:ext>
            </a:extLst>
          </p:cNvPr>
          <p:cNvPicPr>
            <a:picLocks noChangeAspect="1"/>
          </p:cNvPicPr>
          <p:nvPr/>
        </p:nvPicPr>
        <p:blipFill>
          <a:blip r:embed="rId5"/>
          <a:stretch>
            <a:fillRect/>
          </a:stretch>
        </p:blipFill>
        <p:spPr>
          <a:xfrm>
            <a:off x="291714" y="5876020"/>
            <a:ext cx="3231160" cy="377985"/>
          </a:xfrm>
          <a:prstGeom prst="rect">
            <a:avLst/>
          </a:prstGeom>
        </p:spPr>
      </p:pic>
    </p:spTree>
    <p:extLst>
      <p:ext uri="{BB962C8B-B14F-4D97-AF65-F5344CB8AC3E}">
        <p14:creationId xmlns:p14="http://schemas.microsoft.com/office/powerpoint/2010/main" val="266116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a:extLst>
              <a:ext uri="{FF2B5EF4-FFF2-40B4-BE49-F238E27FC236}">
                <a16:creationId xmlns:a16="http://schemas.microsoft.com/office/drawing/2014/main" id="{56F9400E-6FEF-4BFF-959A-8AA9E13F94B0}"/>
              </a:ext>
            </a:extLst>
          </p:cNvPr>
          <p:cNvSpPr txBox="1">
            <a:spLocks/>
          </p:cNvSpPr>
          <p:nvPr/>
        </p:nvSpPr>
        <p:spPr>
          <a:xfrm>
            <a:off x="601805" y="1239131"/>
            <a:ext cx="11661913" cy="544535"/>
          </a:xfrm>
          <a:prstGeom prst="rect">
            <a:avLst/>
          </a:prstGeom>
        </p:spPr>
        <p:txBody>
          <a:bodyPr>
            <a:normAutofit/>
          </a:bodyPr>
          <a:lst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B27F47"/>
                </a:solidFill>
                <a:effectLst/>
                <a:uLnTx/>
                <a:uFillTx/>
                <a:latin typeface="Titillium Bd" pitchFamily="2" charset="77"/>
                <a:ea typeface="+mn-ea"/>
                <a:cs typeface="+mn-cs"/>
              </a:rPr>
              <a:t>GSL specifications</a:t>
            </a:r>
          </a:p>
        </p:txBody>
      </p:sp>
      <p:sp>
        <p:nvSpPr>
          <p:cNvPr id="14" name="Content Placeholder 2">
            <a:extLst>
              <a:ext uri="{FF2B5EF4-FFF2-40B4-BE49-F238E27FC236}">
                <a16:creationId xmlns:a16="http://schemas.microsoft.com/office/drawing/2014/main" id="{E421003E-875C-4312-BB5B-91F55FCAF47C}"/>
              </a:ext>
            </a:extLst>
          </p:cNvPr>
          <p:cNvSpPr txBox="1">
            <a:spLocks/>
          </p:cNvSpPr>
          <p:nvPr/>
        </p:nvSpPr>
        <p:spPr>
          <a:xfrm>
            <a:off x="187847" y="1708359"/>
            <a:ext cx="6535078" cy="147732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black"/>
                </a:solidFill>
                <a:effectLst/>
                <a:uLnTx/>
                <a:uFillTx/>
                <a:latin typeface="Titillium" panose="00000500000000000000"/>
                <a:ea typeface="+mn-ea"/>
                <a:cs typeface="+mn-cs"/>
              </a:rPr>
              <a:t>Scope:</a:t>
            </a:r>
          </a:p>
          <a:p>
            <a:pPr marL="228600" marR="0" lvl="0" indent="-228600" algn="l" defTabSz="914400" rtl="0" eaLnBrk="1" fontAlgn="auto" latinLnBrk="0" hangingPunct="1">
              <a:lnSpc>
                <a:spcPct val="110000"/>
              </a:lnSpc>
              <a:spcBef>
                <a:spcPts val="1000"/>
              </a:spcBef>
              <a:spcAft>
                <a:spcPts val="0"/>
              </a:spcAft>
              <a:buClr>
                <a:srgbClr val="C48E48"/>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itillium" panose="00000500000000000000"/>
                <a:ea typeface="+mn-ea"/>
                <a:cs typeface="+mn-cs"/>
              </a:rPr>
              <a:t>Design and supply of the 1Gw GSCL, the cryostat and the power leads</a:t>
            </a:r>
          </a:p>
          <a:p>
            <a:pPr marL="228600" marR="0" lvl="0" indent="-228600" algn="l" defTabSz="914400" rtl="0" eaLnBrk="1" fontAlgn="auto" latinLnBrk="0" hangingPunct="1">
              <a:lnSpc>
                <a:spcPct val="110000"/>
              </a:lnSpc>
              <a:spcBef>
                <a:spcPts val="1000"/>
              </a:spcBef>
              <a:spcAft>
                <a:spcPts val="0"/>
              </a:spcAft>
              <a:buClr>
                <a:srgbClr val="C48E48"/>
              </a:buClr>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itillium" panose="00000500000000000000"/>
                <a:ea typeface="+mn-ea"/>
                <a:cs typeface="+mn-cs"/>
              </a:rPr>
              <a:t>Delivery and installation to Salerno to commission the Test Station</a:t>
            </a:r>
            <a:endParaRPr kumimoji="0" lang="en-GB" sz="2800" b="0" i="0" u="none" strike="noStrike" kern="1200" cap="none" spc="0" normalizeH="0" baseline="0" noProof="0" dirty="0">
              <a:ln>
                <a:noFill/>
              </a:ln>
              <a:solidFill>
                <a:prstClr val="black"/>
              </a:solidFill>
              <a:effectLst/>
              <a:uLnTx/>
              <a:uFillTx/>
              <a:latin typeface="Titillium" panose="00000500000000000000"/>
              <a:ea typeface="+mn-ea"/>
              <a:cs typeface="+mn-cs"/>
            </a:endParaRPr>
          </a:p>
        </p:txBody>
      </p:sp>
      <p:sp>
        <p:nvSpPr>
          <p:cNvPr id="4" name="Segnaposto piè di pagina 3">
            <a:extLst>
              <a:ext uri="{FF2B5EF4-FFF2-40B4-BE49-F238E27FC236}">
                <a16:creationId xmlns:a16="http://schemas.microsoft.com/office/drawing/2014/main" id="{06E937C0-3C2A-162B-517F-22C3830C902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alpha val="50000"/>
                  </a:prstClr>
                </a:solidFill>
                <a:effectLst/>
                <a:uLnTx/>
                <a:uFillTx/>
                <a:latin typeface="Titillium" pitchFamily="2" charset="77"/>
                <a:ea typeface="+mn-ea"/>
                <a:cs typeface="+mn-cs"/>
              </a:rPr>
              <a:t>IRIS - L. Rossi @ GSI IFAST Workshop </a:t>
            </a:r>
            <a:endParaRPr kumimoji="0" lang="it-IT" sz="1400" b="0" i="0" u="none" strike="noStrike" kern="1200" cap="none" spc="0" normalizeH="0" baseline="0" noProof="0">
              <a:ln>
                <a:noFill/>
              </a:ln>
              <a:solidFill>
                <a:prstClr val="white">
                  <a:alpha val="50000"/>
                </a:prstClr>
              </a:solidFill>
              <a:effectLst/>
              <a:uLnTx/>
              <a:uFillTx/>
              <a:latin typeface="Titillium" pitchFamily="2" charset="77"/>
              <a:ea typeface="+mn-ea"/>
              <a:cs typeface="+mn-cs"/>
            </a:endParaRPr>
          </a:p>
        </p:txBody>
      </p:sp>
      <p:sp>
        <p:nvSpPr>
          <p:cNvPr id="5" name="Segnaposto numero diapositiva 4">
            <a:extLst>
              <a:ext uri="{FF2B5EF4-FFF2-40B4-BE49-F238E27FC236}">
                <a16:creationId xmlns:a16="http://schemas.microsoft.com/office/drawing/2014/main" id="{13A39112-D8B0-9091-F695-3846F028D66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13B172-409A-48BF-92CD-9E808051E234}" type="slidenum">
              <a:rPr kumimoji="0" lang="it-IT" sz="1400" b="0" i="0" u="none" strike="noStrike" kern="1200" cap="none" spc="0" normalizeH="0" baseline="0" noProof="0" smtClean="0">
                <a:ln>
                  <a:noFill/>
                </a:ln>
                <a:solidFill>
                  <a:prstClr val="white">
                    <a:alpha val="50000"/>
                  </a:prstClr>
                </a:solidFill>
                <a:effectLst/>
                <a:uLnTx/>
                <a:uFillTx/>
                <a:latin typeface="Titillium"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it-IT" sz="1400" b="0" i="0" u="none" strike="noStrike" kern="1200" cap="none" spc="0" normalizeH="0" baseline="0" noProof="0">
              <a:ln>
                <a:noFill/>
              </a:ln>
              <a:solidFill>
                <a:prstClr val="white">
                  <a:alpha val="50000"/>
                </a:prstClr>
              </a:solidFill>
              <a:effectLst/>
              <a:uLnTx/>
              <a:uFillTx/>
              <a:latin typeface="Titillium" pitchFamily="2" charset="77"/>
              <a:ea typeface="+mn-ea"/>
              <a:cs typeface="+mn-cs"/>
            </a:endParaRPr>
          </a:p>
        </p:txBody>
      </p:sp>
      <p:pic>
        <p:nvPicPr>
          <p:cNvPr id="9" name="Picture 10">
            <a:extLst>
              <a:ext uri="{FF2B5EF4-FFF2-40B4-BE49-F238E27FC236}">
                <a16:creationId xmlns:a16="http://schemas.microsoft.com/office/drawing/2014/main" id="{5F42E737-1CAE-9255-52B4-A95B8C32B1C8}"/>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77888" y="2980775"/>
            <a:ext cx="3771915" cy="2287425"/>
          </a:xfrm>
          <a:prstGeom prst="rect">
            <a:avLst/>
          </a:prstGeom>
        </p:spPr>
      </p:pic>
      <p:pic>
        <p:nvPicPr>
          <p:cNvPr id="2" name="Picture 8">
            <a:extLst>
              <a:ext uri="{FF2B5EF4-FFF2-40B4-BE49-F238E27FC236}">
                <a16:creationId xmlns:a16="http://schemas.microsoft.com/office/drawing/2014/main" id="{E8D21669-37F1-F388-F9C3-CDA933507F5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627164" y="5223102"/>
            <a:ext cx="2266298" cy="1127829"/>
          </a:xfrm>
          <a:prstGeom prst="rect">
            <a:avLst/>
          </a:prstGeom>
        </p:spPr>
      </p:pic>
      <p:sp>
        <p:nvSpPr>
          <p:cNvPr id="11" name="CasellaDiTesto 10">
            <a:extLst>
              <a:ext uri="{FF2B5EF4-FFF2-40B4-BE49-F238E27FC236}">
                <a16:creationId xmlns:a16="http://schemas.microsoft.com/office/drawing/2014/main" id="{8D4E47E3-E49A-47C8-9B19-55FDEA478BF7}"/>
              </a:ext>
            </a:extLst>
          </p:cNvPr>
          <p:cNvSpPr txBox="1"/>
          <p:nvPr/>
        </p:nvSpPr>
        <p:spPr>
          <a:xfrm>
            <a:off x="6893463" y="1847300"/>
            <a:ext cx="503607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tillium" panose="00000500000000000000" pitchFamily="50" charset="0"/>
                <a:ea typeface="+mn-ea"/>
                <a:cs typeface="+mn-cs"/>
              </a:rPr>
              <a:t>Tender </a:t>
            </a:r>
            <a:r>
              <a:rPr kumimoji="0" lang="it-IT" sz="1800" b="0" i="0" u="none" strike="noStrike" kern="1200" cap="none" spc="0" normalizeH="0" baseline="0" noProof="0" dirty="0" err="1">
                <a:ln>
                  <a:noFill/>
                </a:ln>
                <a:solidFill>
                  <a:prstClr val="black"/>
                </a:solidFill>
                <a:effectLst/>
                <a:uLnTx/>
                <a:uFillTx/>
                <a:latin typeface="Titillium" panose="00000500000000000000" pitchFamily="50" charset="0"/>
                <a:ea typeface="+mn-ea"/>
                <a:cs typeface="+mn-cs"/>
              </a:rPr>
              <a:t>awarded</a:t>
            </a:r>
            <a:r>
              <a:rPr kumimoji="0" lang="it-IT" sz="1800" b="0" i="0" u="none" strike="noStrike" kern="1200" cap="none" spc="0" normalizeH="0" baseline="0" noProof="0" dirty="0">
                <a:ln>
                  <a:noFill/>
                </a:ln>
                <a:solidFill>
                  <a:prstClr val="black"/>
                </a:solidFill>
                <a:effectLst/>
                <a:uLnTx/>
                <a:uFillTx/>
                <a:latin typeface="Titillium" panose="00000500000000000000" pitchFamily="50" charset="0"/>
                <a:ea typeface="+mn-ea"/>
                <a:cs typeface="+mn-cs"/>
              </a:rPr>
              <a:t> on 26.05.2023 INFN G.E. 13553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tillium" panose="00000500000000000000" pitchFamily="50" charset="0"/>
                <a:ea typeface="+mn-ea"/>
                <a:cs typeface="+mn-cs"/>
              </a:rPr>
              <a:t>To ASG Superconductors S.p.A. </a:t>
            </a:r>
          </a:p>
          <a:p>
            <a:pPr marL="285750" marR="0" lvl="0" indent="-285750" algn="l" defTabSz="914400" rtl="0" eaLnBrk="1" fontAlgn="auto" latinLnBrk="0" hangingPunct="1">
              <a:lnSpc>
                <a:spcPct val="100000"/>
              </a:lnSpc>
              <a:spcBef>
                <a:spcPts val="0"/>
              </a:spcBef>
              <a:spcAft>
                <a:spcPts val="0"/>
              </a:spcAft>
              <a:buClr>
                <a:srgbClr val="C48E48"/>
              </a:buClr>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Titillium" panose="00000500000000000000" pitchFamily="50" charset="0"/>
                <a:ea typeface="+mn-ea"/>
                <a:cs typeface="+mn-cs"/>
              </a:rPr>
              <a:t>4 x MgB2 </a:t>
            </a:r>
            <a:r>
              <a:rPr kumimoji="0" lang="it-IT" sz="1800" b="0" i="0" u="none" strike="noStrike" kern="1200" cap="none" spc="0" normalizeH="0" baseline="0" noProof="0" dirty="0" err="1">
                <a:ln>
                  <a:noFill/>
                </a:ln>
                <a:solidFill>
                  <a:prstClr val="black"/>
                </a:solidFill>
                <a:effectLst/>
                <a:uLnTx/>
                <a:uFillTx/>
                <a:latin typeface="Titillium" panose="00000500000000000000" pitchFamily="50" charset="0"/>
                <a:ea typeface="+mn-ea"/>
                <a:cs typeface="+mn-cs"/>
              </a:rPr>
              <a:t>conductors</a:t>
            </a:r>
            <a:endParaRPr kumimoji="0" lang="it-IT" sz="1800" b="0" i="0" u="none" strike="noStrike" kern="1200" cap="none" spc="0" normalizeH="0" baseline="0" noProof="0" dirty="0">
              <a:ln>
                <a:noFill/>
              </a:ln>
              <a:solidFill>
                <a:prstClr val="black"/>
              </a:solidFill>
              <a:effectLst/>
              <a:uLnTx/>
              <a:uFillTx/>
              <a:latin typeface="Titillium" panose="00000500000000000000"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C48E48"/>
              </a:buClr>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Titillium" panose="00000500000000000000" pitchFamily="50" charset="0"/>
                <a:ea typeface="+mn-ea"/>
                <a:cs typeface="+mn-cs"/>
              </a:rPr>
              <a:t>Full </a:t>
            </a:r>
            <a:r>
              <a:rPr kumimoji="0" lang="it-IT" sz="1800" b="0" i="0" u="none" strike="noStrike" kern="1200" cap="none" spc="0" normalizeH="0" baseline="0" noProof="0" dirty="0" err="1">
                <a:ln>
                  <a:noFill/>
                </a:ln>
                <a:solidFill>
                  <a:prstClr val="black"/>
                </a:solidFill>
                <a:effectLst/>
                <a:uLnTx/>
                <a:uFillTx/>
                <a:latin typeface="Titillium" panose="00000500000000000000" pitchFamily="50" charset="0"/>
                <a:ea typeface="+mn-ea"/>
                <a:cs typeface="+mn-cs"/>
              </a:rPr>
              <a:t>redudancy</a:t>
            </a:r>
            <a:r>
              <a:rPr kumimoji="0" lang="it-IT" sz="1800" b="0" i="0" u="none" strike="noStrike" kern="1200" cap="none" spc="0" normalizeH="0" baseline="0" noProof="0" dirty="0">
                <a:ln>
                  <a:noFill/>
                </a:ln>
                <a:solidFill>
                  <a:prstClr val="black"/>
                </a:solidFill>
                <a:effectLst/>
                <a:uLnTx/>
                <a:uFillTx/>
                <a:latin typeface="Titillium" panose="00000500000000000000" pitchFamily="50" charset="0"/>
                <a:ea typeface="+mn-ea"/>
                <a:cs typeface="+mn-cs"/>
              </a:rPr>
              <a:t> (</a:t>
            </a:r>
            <a:r>
              <a:rPr kumimoji="0" lang="it-IT" sz="1800" b="0" i="0" u="none" strike="noStrike" kern="1200" cap="none" spc="0" normalizeH="0" baseline="0" noProof="0" dirty="0" err="1">
                <a:ln>
                  <a:noFill/>
                </a:ln>
                <a:solidFill>
                  <a:prstClr val="black"/>
                </a:solidFill>
                <a:effectLst/>
                <a:uLnTx/>
                <a:uFillTx/>
                <a:latin typeface="Titillium" panose="00000500000000000000" pitchFamily="50" charset="0"/>
                <a:ea typeface="+mn-ea"/>
                <a:cs typeface="+mn-cs"/>
              </a:rPr>
              <a:t>potential</a:t>
            </a:r>
            <a:r>
              <a:rPr kumimoji="0" lang="it-IT" sz="1800" b="0" i="0" u="none" strike="noStrike" kern="1200" cap="none" spc="0" normalizeH="0" baseline="0" noProof="0" dirty="0">
                <a:ln>
                  <a:noFill/>
                </a:ln>
                <a:solidFill>
                  <a:prstClr val="black"/>
                </a:solidFill>
                <a:effectLst/>
                <a:uLnTx/>
                <a:uFillTx/>
                <a:latin typeface="Titillium" panose="00000500000000000000" pitchFamily="50" charset="0"/>
                <a:ea typeface="+mn-ea"/>
                <a:cs typeface="+mn-cs"/>
              </a:rPr>
              <a:t> </a:t>
            </a:r>
            <a:r>
              <a:rPr kumimoji="0" lang="it-IT" sz="1800" b="0" i="0" u="none" strike="noStrike" kern="1200" cap="none" spc="0" normalizeH="0" baseline="0" noProof="0" dirty="0" err="1">
                <a:ln>
                  <a:noFill/>
                </a:ln>
                <a:solidFill>
                  <a:prstClr val="black"/>
                </a:solidFill>
                <a:effectLst/>
                <a:uLnTx/>
                <a:uFillTx/>
                <a:latin typeface="Titillium" panose="00000500000000000000" pitchFamily="50" charset="0"/>
                <a:ea typeface="+mn-ea"/>
                <a:cs typeface="+mn-cs"/>
              </a:rPr>
              <a:t>change</a:t>
            </a:r>
            <a:r>
              <a:rPr kumimoji="0" lang="it-IT" sz="1800" b="0" i="0" u="none" strike="noStrike" kern="1200" cap="none" spc="0" normalizeH="0" baseline="0" noProof="0" dirty="0">
                <a:ln>
                  <a:noFill/>
                </a:ln>
                <a:solidFill>
                  <a:prstClr val="black"/>
                </a:solidFill>
                <a:effectLst/>
                <a:uLnTx/>
                <a:uFillTx/>
                <a:latin typeface="Titillium" panose="00000500000000000000" pitchFamily="50" charset="0"/>
                <a:ea typeface="+mn-ea"/>
                <a:cs typeface="+mn-cs"/>
              </a:rPr>
              <a:t> in connection)</a:t>
            </a:r>
          </a:p>
        </p:txBody>
      </p:sp>
      <p:sp>
        <p:nvSpPr>
          <p:cNvPr id="12" name="CasellaDiTesto 11">
            <a:extLst>
              <a:ext uri="{FF2B5EF4-FFF2-40B4-BE49-F238E27FC236}">
                <a16:creationId xmlns:a16="http://schemas.microsoft.com/office/drawing/2014/main" id="{26C595EC-A59D-9C0A-CA1F-68B317AE8198}"/>
              </a:ext>
            </a:extLst>
          </p:cNvPr>
          <p:cNvSpPr txBox="1"/>
          <p:nvPr/>
        </p:nvSpPr>
        <p:spPr>
          <a:xfrm>
            <a:off x="9723967" y="5726567"/>
            <a:ext cx="2463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prstClr val="black"/>
                </a:solidFill>
                <a:effectLst/>
                <a:uLnTx/>
                <a:uFillTx/>
                <a:latin typeface="Titillium" panose="00000500000000000000" pitchFamily="50" charset="0"/>
                <a:ea typeface="+mn-ea"/>
                <a:cs typeface="+mn-cs"/>
              </a:rPr>
              <a:t>Courtesy</a:t>
            </a:r>
            <a:r>
              <a:rPr kumimoji="0" lang="it-IT" sz="1600" b="0" i="0" u="none" strike="noStrike" kern="1200" cap="none" spc="0" normalizeH="0" baseline="0" noProof="0" dirty="0">
                <a:ln>
                  <a:noFill/>
                </a:ln>
                <a:solidFill>
                  <a:prstClr val="black"/>
                </a:solidFill>
                <a:effectLst/>
                <a:uLnTx/>
                <a:uFillTx/>
                <a:latin typeface="Titillium" panose="00000500000000000000" pitchFamily="50" charset="0"/>
                <a:ea typeface="+mn-ea"/>
                <a:cs typeface="+mn-cs"/>
              </a:rPr>
              <a:t> S. Maffezzoli Felis,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prstClr val="black"/>
                </a:solidFill>
                <a:effectLst/>
                <a:uLnTx/>
                <a:uFillTx/>
                <a:latin typeface="Titillium" panose="00000500000000000000" pitchFamily="50" charset="0"/>
                <a:ea typeface="+mn-ea"/>
                <a:cs typeface="+mn-cs"/>
              </a:rPr>
              <a:t>Univ</a:t>
            </a:r>
            <a:r>
              <a:rPr kumimoji="0" lang="it-IT" sz="1600" b="0" i="0" u="none" strike="noStrike" kern="1200" cap="none" spc="0" normalizeH="0" baseline="0" noProof="0" dirty="0">
                <a:ln>
                  <a:noFill/>
                </a:ln>
                <a:solidFill>
                  <a:prstClr val="black"/>
                </a:solidFill>
                <a:effectLst/>
                <a:uLnTx/>
                <a:uFillTx/>
                <a:latin typeface="Titillium" panose="00000500000000000000" pitchFamily="50" charset="0"/>
                <a:ea typeface="+mn-ea"/>
                <a:cs typeface="+mn-cs"/>
              </a:rPr>
              <a:t>. La Sapienza Roma</a:t>
            </a:r>
          </a:p>
          <a:p>
            <a:pPr marL="0" marR="0" lvl="0" indent="0" algn="r" defTabSz="914400" rtl="0" eaLnBrk="1" fontAlgn="auto" latinLnBrk="0" hangingPunct="1">
              <a:lnSpc>
                <a:spcPct val="100000"/>
              </a:lnSpc>
              <a:spcBef>
                <a:spcPts val="0"/>
              </a:spcBef>
              <a:spcAft>
                <a:spcPts val="0"/>
              </a:spcAft>
              <a:buClrTx/>
              <a:buSzTx/>
              <a:buFontTx/>
              <a:buNone/>
              <a:tabLst/>
              <a:defRPr/>
            </a:pPr>
            <a:r>
              <a:rPr lang="it-IT" sz="1600" dirty="0">
                <a:solidFill>
                  <a:prstClr val="black"/>
                </a:solidFill>
                <a:latin typeface="Titillium" panose="00000500000000000000" pitchFamily="50" charset="0"/>
              </a:rPr>
              <a:t>&amp; INFN-Milano-LASA</a:t>
            </a:r>
            <a:endParaRPr kumimoji="0" lang="it-IT" sz="1600" b="0" i="0" u="none" strike="noStrike" kern="1200" cap="none" spc="0" normalizeH="0" baseline="0" noProof="0" dirty="0">
              <a:ln>
                <a:noFill/>
              </a:ln>
              <a:solidFill>
                <a:prstClr val="black"/>
              </a:solidFill>
              <a:effectLst/>
              <a:uLnTx/>
              <a:uFillTx/>
              <a:latin typeface="Titillium" panose="00000500000000000000" pitchFamily="50" charset="0"/>
              <a:ea typeface="+mn-ea"/>
              <a:cs typeface="+mn-cs"/>
            </a:endParaRPr>
          </a:p>
        </p:txBody>
      </p:sp>
      <p:graphicFrame>
        <p:nvGraphicFramePr>
          <p:cNvPr id="15" name="Table 6">
            <a:extLst>
              <a:ext uri="{FF2B5EF4-FFF2-40B4-BE49-F238E27FC236}">
                <a16:creationId xmlns:a16="http://schemas.microsoft.com/office/drawing/2014/main" id="{1865406A-5333-CCD9-90FA-0ACC9BF01F0D}"/>
              </a:ext>
            </a:extLst>
          </p:cNvPr>
          <p:cNvGraphicFramePr>
            <a:graphicFrameLocks noGrp="1"/>
          </p:cNvGraphicFramePr>
          <p:nvPr/>
        </p:nvGraphicFramePr>
        <p:xfrm>
          <a:off x="455583" y="3185687"/>
          <a:ext cx="3965501" cy="3017520"/>
        </p:xfrm>
        <a:graphic>
          <a:graphicData uri="http://schemas.openxmlformats.org/drawingml/2006/table">
            <a:tbl>
              <a:tblPr firstRow="1" bandRow="1">
                <a:tableStyleId>{22838BEF-8BB2-4498-84A7-C5851F593DF1}</a:tableStyleId>
              </a:tblPr>
              <a:tblGrid>
                <a:gridCol w="2359885">
                  <a:extLst>
                    <a:ext uri="{9D8B030D-6E8A-4147-A177-3AD203B41FA5}">
                      <a16:colId xmlns:a16="http://schemas.microsoft.com/office/drawing/2014/main" val="2882252130"/>
                    </a:ext>
                  </a:extLst>
                </a:gridCol>
                <a:gridCol w="1605616">
                  <a:extLst>
                    <a:ext uri="{9D8B030D-6E8A-4147-A177-3AD203B41FA5}">
                      <a16:colId xmlns:a16="http://schemas.microsoft.com/office/drawing/2014/main" val="2181929298"/>
                    </a:ext>
                  </a:extLst>
                </a:gridCol>
              </a:tblGrid>
              <a:tr h="290712">
                <a:tc>
                  <a:txBody>
                    <a:bodyPr/>
                    <a:lstStyle/>
                    <a:p>
                      <a:r>
                        <a:rPr lang="it-IT" sz="1600" dirty="0">
                          <a:latin typeface="Titillium" panose="00000500000000000000" pitchFamily="50" charset="0"/>
                        </a:rPr>
                        <a:t>Power </a:t>
                      </a:r>
                      <a:r>
                        <a:rPr lang="it-IT" sz="1600" dirty="0" err="1">
                          <a:latin typeface="Titillium" panose="00000500000000000000" pitchFamily="50" charset="0"/>
                        </a:rPr>
                        <a:t>transport</a:t>
                      </a:r>
                      <a:endParaRPr lang="it-IT" sz="1600" dirty="0">
                        <a:latin typeface="Titillium" panose="00000500000000000000" pitchFamily="50" charset="0"/>
                      </a:endParaRPr>
                    </a:p>
                  </a:txBody>
                  <a:tcPr/>
                </a:tc>
                <a:tc>
                  <a:txBody>
                    <a:bodyPr/>
                    <a:lstStyle/>
                    <a:p>
                      <a:r>
                        <a:rPr lang="it-IT" sz="1600" dirty="0">
                          <a:latin typeface="Titillium" panose="00000500000000000000" pitchFamily="50" charset="0"/>
                        </a:rPr>
                        <a:t>1 GW</a:t>
                      </a:r>
                    </a:p>
                  </a:txBody>
                  <a:tcPr/>
                </a:tc>
                <a:extLst>
                  <a:ext uri="{0D108BD9-81ED-4DB2-BD59-A6C34878D82A}">
                    <a16:rowId xmlns:a16="http://schemas.microsoft.com/office/drawing/2014/main" val="1964855155"/>
                  </a:ext>
                </a:extLst>
              </a:tr>
              <a:tr h="290712">
                <a:tc>
                  <a:txBody>
                    <a:bodyPr/>
                    <a:lstStyle/>
                    <a:p>
                      <a:r>
                        <a:rPr lang="it-IT" sz="1600" dirty="0">
                          <a:latin typeface="Titillium" panose="00000500000000000000" pitchFamily="50" charset="0"/>
                        </a:rPr>
                        <a:t>Voltage</a:t>
                      </a:r>
                    </a:p>
                  </a:txBody>
                  <a:tcPr/>
                </a:tc>
                <a:tc>
                  <a:txBody>
                    <a:bodyPr/>
                    <a:lstStyle/>
                    <a:p>
                      <a:r>
                        <a:rPr lang="it-IT" sz="1600" dirty="0">
                          <a:latin typeface="Titillium" panose="00000500000000000000" pitchFamily="50" charset="0"/>
                        </a:rPr>
                        <a:t>25 kV</a:t>
                      </a:r>
                    </a:p>
                  </a:txBody>
                  <a:tcPr/>
                </a:tc>
                <a:extLst>
                  <a:ext uri="{0D108BD9-81ED-4DB2-BD59-A6C34878D82A}">
                    <a16:rowId xmlns:a16="http://schemas.microsoft.com/office/drawing/2014/main" val="3278774979"/>
                  </a:ext>
                </a:extLst>
              </a:tr>
              <a:tr h="290712">
                <a:tc>
                  <a:txBody>
                    <a:bodyPr/>
                    <a:lstStyle/>
                    <a:p>
                      <a:r>
                        <a:rPr lang="it-IT" sz="1600" dirty="0">
                          <a:latin typeface="Titillium" panose="00000500000000000000" pitchFamily="50" charset="0"/>
                        </a:rPr>
                        <a:t>Operating temperature</a:t>
                      </a:r>
                    </a:p>
                  </a:txBody>
                  <a:tcPr/>
                </a:tc>
                <a:tc>
                  <a:txBody>
                    <a:bodyPr/>
                    <a:lstStyle/>
                    <a:p>
                      <a:r>
                        <a:rPr lang="it-IT" sz="1600" dirty="0">
                          <a:latin typeface="Titillium" panose="00000500000000000000" pitchFamily="50" charset="0"/>
                        </a:rPr>
                        <a:t>20 K</a:t>
                      </a:r>
                    </a:p>
                  </a:txBody>
                  <a:tcPr/>
                </a:tc>
                <a:extLst>
                  <a:ext uri="{0D108BD9-81ED-4DB2-BD59-A6C34878D82A}">
                    <a16:rowId xmlns:a16="http://schemas.microsoft.com/office/drawing/2014/main" val="3318975698"/>
                  </a:ext>
                </a:extLst>
              </a:tr>
              <a:tr h="290712">
                <a:tc>
                  <a:txBody>
                    <a:bodyPr/>
                    <a:lstStyle/>
                    <a:p>
                      <a:r>
                        <a:rPr lang="it-IT" sz="1600" dirty="0">
                          <a:latin typeface="Titillium" panose="00000500000000000000" pitchFamily="50" charset="0"/>
                        </a:rPr>
                        <a:t>Line </a:t>
                      </a:r>
                      <a:r>
                        <a:rPr lang="it-IT" sz="1600" dirty="0" err="1">
                          <a:latin typeface="Titillium" panose="00000500000000000000" pitchFamily="50" charset="0"/>
                        </a:rPr>
                        <a:t>length</a:t>
                      </a:r>
                      <a:endParaRPr lang="it-IT" sz="1600" dirty="0">
                        <a:latin typeface="Titillium" panose="00000500000000000000" pitchFamily="50" charset="0"/>
                      </a:endParaRPr>
                    </a:p>
                  </a:txBody>
                  <a:tcPr/>
                </a:tc>
                <a:tc>
                  <a:txBody>
                    <a:bodyPr/>
                    <a:lstStyle/>
                    <a:p>
                      <a:r>
                        <a:rPr lang="it-IT" sz="1600" dirty="0">
                          <a:latin typeface="Titillium" panose="00000500000000000000" pitchFamily="50" charset="0"/>
                        </a:rPr>
                        <a:t>130 m</a:t>
                      </a:r>
                    </a:p>
                  </a:txBody>
                  <a:tcPr/>
                </a:tc>
                <a:extLst>
                  <a:ext uri="{0D108BD9-81ED-4DB2-BD59-A6C34878D82A}">
                    <a16:rowId xmlns:a16="http://schemas.microsoft.com/office/drawing/2014/main" val="2049119538"/>
                  </a:ext>
                </a:extLst>
              </a:tr>
              <a:tr h="290712">
                <a:tc>
                  <a:txBody>
                    <a:bodyPr/>
                    <a:lstStyle/>
                    <a:p>
                      <a:r>
                        <a:rPr lang="it-IT" sz="1600" dirty="0" err="1">
                          <a:latin typeface="Titillium" panose="00000500000000000000" pitchFamily="50" charset="0"/>
                        </a:rPr>
                        <a:t>Expected</a:t>
                      </a:r>
                      <a:r>
                        <a:rPr lang="it-IT" sz="1600" dirty="0">
                          <a:latin typeface="Titillium" panose="00000500000000000000" pitchFamily="50" charset="0"/>
                        </a:rPr>
                        <a:t> </a:t>
                      </a:r>
                      <a:r>
                        <a:rPr lang="it-IT" sz="1600" dirty="0" err="1">
                          <a:latin typeface="Titillium" panose="00000500000000000000" pitchFamily="50" charset="0"/>
                        </a:rPr>
                        <a:t>losses</a:t>
                      </a:r>
                      <a:endParaRPr lang="it-IT" sz="1600" dirty="0">
                        <a:latin typeface="Titillium" panose="00000500000000000000" pitchFamily="50"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latin typeface="Titillium" panose="00000500000000000000" pitchFamily="50" charset="0"/>
                        </a:rPr>
                        <a:t>3.0 W/m</a:t>
                      </a:r>
                    </a:p>
                  </a:txBody>
                  <a:tcPr/>
                </a:tc>
                <a:extLst>
                  <a:ext uri="{0D108BD9-81ED-4DB2-BD59-A6C34878D82A}">
                    <a16:rowId xmlns:a16="http://schemas.microsoft.com/office/drawing/2014/main" val="1183306515"/>
                  </a:ext>
                </a:extLst>
              </a:tr>
              <a:tr h="290712">
                <a:tc>
                  <a:txBody>
                    <a:bodyPr/>
                    <a:lstStyle/>
                    <a:p>
                      <a:r>
                        <a:rPr lang="it-IT" sz="1600" dirty="0">
                          <a:latin typeface="Titillium" panose="00000500000000000000" pitchFamily="50" charset="0"/>
                        </a:rPr>
                        <a:t>Overall cable </a:t>
                      </a:r>
                      <a:r>
                        <a:rPr lang="it-IT" sz="1600" dirty="0" err="1">
                          <a:latin typeface="Titillium" panose="00000500000000000000" pitchFamily="50" charset="0"/>
                        </a:rPr>
                        <a:t>diamater</a:t>
                      </a:r>
                      <a:endParaRPr lang="it-IT" sz="1600" dirty="0">
                        <a:latin typeface="Titillium" panose="00000500000000000000" pitchFamily="50"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latin typeface="Titillium" panose="00000500000000000000" pitchFamily="50" charset="0"/>
                        </a:rPr>
                        <a:t>105 mm</a:t>
                      </a:r>
                    </a:p>
                  </a:txBody>
                  <a:tcPr/>
                </a:tc>
                <a:extLst>
                  <a:ext uri="{0D108BD9-81ED-4DB2-BD59-A6C34878D82A}">
                    <a16:rowId xmlns:a16="http://schemas.microsoft.com/office/drawing/2014/main" val="2479914951"/>
                  </a:ext>
                </a:extLst>
              </a:tr>
              <a:tr h="290712">
                <a:tc>
                  <a:txBody>
                    <a:bodyPr/>
                    <a:lstStyle/>
                    <a:p>
                      <a:r>
                        <a:rPr lang="it-IT" sz="1600" dirty="0" err="1">
                          <a:latin typeface="Titillium" panose="00000500000000000000" pitchFamily="50" charset="0"/>
                        </a:rPr>
                        <a:t>Cryostat</a:t>
                      </a:r>
                      <a:r>
                        <a:rPr lang="it-IT" sz="1600" dirty="0">
                          <a:latin typeface="Titillium" panose="00000500000000000000" pitchFamily="50" charset="0"/>
                        </a:rPr>
                        <a:t> </a:t>
                      </a:r>
                      <a:r>
                        <a:rPr lang="it-IT" sz="1600" dirty="0" err="1">
                          <a:latin typeface="Titillium" panose="00000500000000000000" pitchFamily="50" charset="0"/>
                        </a:rPr>
                        <a:t>diameter</a:t>
                      </a:r>
                      <a:endParaRPr lang="it-IT" sz="1600" dirty="0">
                        <a:latin typeface="Titillium" panose="00000500000000000000" pitchFamily="50"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latin typeface="Titillium" panose="00000500000000000000" pitchFamily="50" charset="0"/>
                        </a:rPr>
                        <a:t>250 mm</a:t>
                      </a:r>
                    </a:p>
                  </a:txBody>
                  <a:tcPr/>
                </a:tc>
                <a:extLst>
                  <a:ext uri="{0D108BD9-81ED-4DB2-BD59-A6C34878D82A}">
                    <a16:rowId xmlns:a16="http://schemas.microsoft.com/office/drawing/2014/main" val="2123573488"/>
                  </a:ext>
                </a:extLst>
              </a:tr>
              <a:tr h="290712">
                <a:tc>
                  <a:txBody>
                    <a:bodyPr/>
                    <a:lstStyle/>
                    <a:p>
                      <a:r>
                        <a:rPr lang="it-IT" sz="1600" dirty="0">
                          <a:latin typeface="Titillium" panose="00000500000000000000" pitchFamily="50" charset="0"/>
                        </a:rPr>
                        <a:t>Bending </a:t>
                      </a:r>
                      <a:r>
                        <a:rPr lang="it-IT" sz="1600" dirty="0" err="1">
                          <a:latin typeface="Titillium" panose="00000500000000000000" pitchFamily="50" charset="0"/>
                        </a:rPr>
                        <a:t>radius</a:t>
                      </a:r>
                      <a:endParaRPr lang="it-IT" sz="1600" dirty="0">
                        <a:latin typeface="Titillium" panose="00000500000000000000" pitchFamily="50"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latin typeface="Titillium" panose="00000500000000000000" pitchFamily="50" charset="0"/>
                        </a:rPr>
                        <a:t>2.2 m</a:t>
                      </a:r>
                    </a:p>
                  </a:txBody>
                  <a:tcPr/>
                </a:tc>
                <a:extLst>
                  <a:ext uri="{0D108BD9-81ED-4DB2-BD59-A6C34878D82A}">
                    <a16:rowId xmlns:a16="http://schemas.microsoft.com/office/drawing/2014/main" val="1559416287"/>
                  </a:ext>
                </a:extLst>
              </a:tr>
              <a:tr h="290712">
                <a:tc>
                  <a:txBody>
                    <a:bodyPr/>
                    <a:lstStyle/>
                    <a:p>
                      <a:r>
                        <a:rPr lang="it-IT" sz="1600" dirty="0">
                          <a:latin typeface="Titillium" panose="00000500000000000000" pitchFamily="50" charset="0"/>
                        </a:rPr>
                        <a:t>Inner pressure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latin typeface="Titillium" panose="00000500000000000000" pitchFamily="50" charset="0"/>
                        </a:rPr>
                        <a:t>10 bar</a:t>
                      </a:r>
                    </a:p>
                  </a:txBody>
                  <a:tcPr/>
                </a:tc>
                <a:extLst>
                  <a:ext uri="{0D108BD9-81ED-4DB2-BD59-A6C34878D82A}">
                    <a16:rowId xmlns:a16="http://schemas.microsoft.com/office/drawing/2014/main" val="19128729"/>
                  </a:ext>
                </a:extLst>
              </a:tr>
            </a:tbl>
          </a:graphicData>
        </a:graphic>
      </p:graphicFrame>
      <p:pic>
        <p:nvPicPr>
          <p:cNvPr id="16" name="Immagine 15" descr="Immagine che contiene cilindro, connettore, cavo&#10;&#10;Descrizione generata automaticamente">
            <a:extLst>
              <a:ext uri="{FF2B5EF4-FFF2-40B4-BE49-F238E27FC236}">
                <a16:creationId xmlns:a16="http://schemas.microsoft.com/office/drawing/2014/main" id="{0FC3F4F6-5018-B6AC-D613-5EB63032CD3B}"/>
              </a:ext>
            </a:extLst>
          </p:cNvPr>
          <p:cNvPicPr>
            <a:picLocks noChangeAspect="1"/>
          </p:cNvPicPr>
          <p:nvPr/>
        </p:nvPicPr>
        <p:blipFill rotWithShape="1">
          <a:blip r:embed="rId5"/>
          <a:srcRect l="23816" r="14836" b="30193"/>
          <a:stretch/>
        </p:blipFill>
        <p:spPr>
          <a:xfrm>
            <a:off x="6722925" y="2679051"/>
            <a:ext cx="5732154" cy="3337148"/>
          </a:xfrm>
          <a:prstGeom prst="rect">
            <a:avLst/>
          </a:prstGeom>
        </p:spPr>
      </p:pic>
      <p:sp>
        <p:nvSpPr>
          <p:cNvPr id="18" name="Segnaposto data 17">
            <a:extLst>
              <a:ext uri="{FF2B5EF4-FFF2-40B4-BE49-F238E27FC236}">
                <a16:creationId xmlns:a16="http://schemas.microsoft.com/office/drawing/2014/main" id="{CE498D44-1C55-A219-89B8-6FE7B45269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alpha val="50000"/>
                  </a:prstClr>
                </a:solidFill>
                <a:effectLst/>
                <a:uLnTx/>
                <a:uFillTx/>
                <a:latin typeface="Titillium" pitchFamily="2" charset="77"/>
                <a:ea typeface="+mn-ea"/>
                <a:cs typeface="+mn-cs"/>
              </a:rPr>
              <a:t>19 October 2023</a:t>
            </a:r>
            <a:endParaRPr kumimoji="0" lang="it-IT" sz="1400" b="0" i="0" u="none" strike="noStrike" kern="1200" cap="none" spc="0" normalizeH="0" baseline="0" noProof="0">
              <a:ln>
                <a:noFill/>
              </a:ln>
              <a:solidFill>
                <a:prstClr val="white">
                  <a:alpha val="50000"/>
                </a:prstClr>
              </a:solidFill>
              <a:effectLst/>
              <a:uLnTx/>
              <a:uFillTx/>
              <a:latin typeface="Titillium" pitchFamily="2" charset="77"/>
              <a:ea typeface="+mn-ea"/>
              <a:cs typeface="+mn-cs"/>
            </a:endParaRPr>
          </a:p>
        </p:txBody>
      </p:sp>
      <p:sp>
        <p:nvSpPr>
          <p:cNvPr id="3" name="TextBox 2">
            <a:extLst>
              <a:ext uri="{FF2B5EF4-FFF2-40B4-BE49-F238E27FC236}">
                <a16:creationId xmlns:a16="http://schemas.microsoft.com/office/drawing/2014/main" id="{C1C434D9-4A5D-5098-EA9E-DA445AA0A6CA}"/>
              </a:ext>
            </a:extLst>
          </p:cNvPr>
          <p:cNvSpPr txBox="1"/>
          <p:nvPr/>
        </p:nvSpPr>
        <p:spPr>
          <a:xfrm>
            <a:off x="6530302" y="1188232"/>
            <a:ext cx="4603365"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l"/>
            <a:r>
              <a:rPr lang="en-US" dirty="0"/>
              <a:t>Talk by </a:t>
            </a:r>
            <a:r>
              <a:rPr lang="en-US" b="1" dirty="0"/>
              <a:t>M. </a:t>
            </a:r>
            <a:r>
              <a:rPr lang="en-US" b="1" dirty="0" err="1"/>
              <a:t>Statera</a:t>
            </a:r>
            <a:r>
              <a:rPr lang="en-US" b="1" dirty="0"/>
              <a:t> </a:t>
            </a:r>
            <a:r>
              <a:rPr lang="en-US" dirty="0"/>
              <a:t>: </a:t>
            </a:r>
            <a:r>
              <a:rPr lang="en-US" sz="1800" b="1" i="0" u="none" strike="noStrike" baseline="0" dirty="0">
                <a:solidFill>
                  <a:srgbClr val="004B70"/>
                </a:solidFill>
                <a:latin typeface="DIN 2014 Extra Bold"/>
              </a:rPr>
              <a:t>3-</a:t>
            </a:r>
            <a:r>
              <a:rPr lang="en-US" sz="1800" b="1" i="0" u="none" strike="noStrike" baseline="0" dirty="0">
                <a:solidFill>
                  <a:srgbClr val="27B67E"/>
                </a:solidFill>
                <a:latin typeface="DIN 2014 Extra Bold"/>
              </a:rPr>
              <a:t>LO</a:t>
            </a:r>
            <a:r>
              <a:rPr lang="en-US" sz="1800" b="1" i="0" u="none" strike="noStrike" baseline="0" dirty="0">
                <a:solidFill>
                  <a:srgbClr val="004B70"/>
                </a:solidFill>
                <a:latin typeface="DIN 2014 Extra Bold"/>
              </a:rPr>
              <a:t>-SP2-01S </a:t>
            </a:r>
            <a:endParaRPr lang="en-US" sz="1800" b="0" i="0" u="none" strike="noStrike" baseline="0" dirty="0">
              <a:solidFill>
                <a:srgbClr val="004B70"/>
              </a:solidFill>
              <a:latin typeface="DIN 2014 Extra Bold"/>
            </a:endParaRPr>
          </a:p>
          <a:p>
            <a:r>
              <a:rPr lang="en-US" sz="1800" b="1" i="0" u="none" strike="noStrike" baseline="0" dirty="0">
                <a:solidFill>
                  <a:srgbClr val="004B70"/>
                </a:solidFill>
                <a:latin typeface="DIN 2014 Bold"/>
              </a:rPr>
              <a:t>A Magnesium Diboride Test Line Rated 1 GW </a:t>
            </a:r>
            <a:r>
              <a:rPr lang="en-US" dirty="0"/>
              <a:t> </a:t>
            </a:r>
          </a:p>
        </p:txBody>
      </p:sp>
    </p:spTree>
    <p:extLst>
      <p:ext uri="{BB962C8B-B14F-4D97-AF65-F5344CB8AC3E}">
        <p14:creationId xmlns:p14="http://schemas.microsoft.com/office/powerpoint/2010/main" val="4213626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FBB38B70-9259-2E90-E1DA-2F398323172A}"/>
              </a:ext>
            </a:extLst>
          </p:cNvPr>
          <p:cNvSpPr>
            <a:spLocks noGrp="1"/>
          </p:cNvSpPr>
          <p:nvPr>
            <p:ph type="title"/>
          </p:nvPr>
        </p:nvSpPr>
        <p:spPr/>
        <p:txBody>
          <a:bodyPr/>
          <a:lstStyle/>
          <a:p>
            <a:r>
              <a:rPr lang="it-IT" dirty="0"/>
              <a:t>Design</a:t>
            </a:r>
          </a:p>
        </p:txBody>
      </p:sp>
      <p:sp>
        <p:nvSpPr>
          <p:cNvPr id="6" name="Segnaposto contenuto 5">
            <a:extLst>
              <a:ext uri="{FF2B5EF4-FFF2-40B4-BE49-F238E27FC236}">
                <a16:creationId xmlns:a16="http://schemas.microsoft.com/office/drawing/2014/main" id="{1104C760-350D-F203-5171-40014B94F772}"/>
              </a:ext>
            </a:extLst>
          </p:cNvPr>
          <p:cNvSpPr>
            <a:spLocks noGrp="1"/>
          </p:cNvSpPr>
          <p:nvPr>
            <p:ph idx="1"/>
          </p:nvPr>
        </p:nvSpPr>
        <p:spPr>
          <a:xfrm>
            <a:off x="838200" y="2496620"/>
            <a:ext cx="10515600" cy="1244652"/>
          </a:xfrm>
        </p:spPr>
        <p:txBody>
          <a:bodyPr/>
          <a:lstStyle/>
          <a:p>
            <a:r>
              <a:rPr lang="it-IT" dirty="0"/>
              <a:t>EM and </a:t>
            </a:r>
            <a:r>
              <a:rPr lang="it-IT" dirty="0" err="1"/>
              <a:t>mechanical</a:t>
            </a:r>
            <a:r>
              <a:rPr lang="it-IT" dirty="0"/>
              <a:t> </a:t>
            </a:r>
            <a:r>
              <a:rPr lang="it-IT" dirty="0" err="1"/>
              <a:t>symulations</a:t>
            </a:r>
            <a:r>
              <a:rPr lang="it-IT" dirty="0"/>
              <a:t> are </a:t>
            </a:r>
            <a:r>
              <a:rPr lang="it-IT" dirty="0" err="1"/>
              <a:t>also</a:t>
            </a:r>
            <a:r>
              <a:rPr lang="it-IT" dirty="0"/>
              <a:t> </a:t>
            </a:r>
            <a:r>
              <a:rPr lang="it-IT" dirty="0" err="1"/>
              <a:t>performed</a:t>
            </a:r>
            <a:r>
              <a:rPr lang="it-IT" dirty="0"/>
              <a:t> </a:t>
            </a:r>
            <a:r>
              <a:rPr lang="it-IT" dirty="0" err="1"/>
              <a:t>at</a:t>
            </a:r>
            <a:r>
              <a:rPr lang="it-IT" dirty="0"/>
              <a:t> LASA</a:t>
            </a:r>
          </a:p>
          <a:p>
            <a:r>
              <a:rPr lang="it-IT" dirty="0" err="1"/>
              <a:t>Cryogenic</a:t>
            </a:r>
            <a:r>
              <a:rPr lang="it-IT" dirty="0"/>
              <a:t> and </a:t>
            </a:r>
            <a:r>
              <a:rPr lang="it-IT" dirty="0" err="1"/>
              <a:t>economic</a:t>
            </a:r>
            <a:r>
              <a:rPr lang="it-IT" dirty="0"/>
              <a:t> </a:t>
            </a:r>
            <a:r>
              <a:rPr lang="it-IT" dirty="0" err="1"/>
              <a:t>evaluations</a:t>
            </a:r>
            <a:r>
              <a:rPr lang="it-IT" dirty="0"/>
              <a:t> are </a:t>
            </a:r>
            <a:r>
              <a:rPr lang="it-IT" dirty="0" err="1"/>
              <a:t>performed</a:t>
            </a:r>
            <a:r>
              <a:rPr lang="it-IT" dirty="0"/>
              <a:t> </a:t>
            </a:r>
            <a:r>
              <a:rPr lang="it-IT" dirty="0" err="1"/>
              <a:t>also</a:t>
            </a:r>
            <a:r>
              <a:rPr lang="it-IT" dirty="0"/>
              <a:t> by RSE</a:t>
            </a:r>
          </a:p>
          <a:p>
            <a:endParaRPr lang="it-IT" dirty="0"/>
          </a:p>
        </p:txBody>
      </p:sp>
      <p:sp>
        <p:nvSpPr>
          <p:cNvPr id="3" name="Segnaposto piè di pagina 2">
            <a:extLst>
              <a:ext uri="{FF2B5EF4-FFF2-40B4-BE49-F238E27FC236}">
                <a16:creationId xmlns:a16="http://schemas.microsoft.com/office/drawing/2014/main" id="{FD1DEC6D-B655-A9C7-03AA-1BAD7EC7210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alpha val="50000"/>
                  </a:prstClr>
                </a:solidFill>
                <a:effectLst/>
                <a:uLnTx/>
                <a:uFillTx/>
                <a:latin typeface="Titillium" pitchFamily="2" charset="77"/>
                <a:ea typeface="+mn-ea"/>
                <a:cs typeface="+mn-cs"/>
              </a:rPr>
              <a:t>IRIS - L. Rossi @ GSI IFAST Workshop </a:t>
            </a:r>
            <a:endParaRPr kumimoji="0" lang="it-IT" sz="1400" b="0" i="0" u="none" strike="noStrike" kern="1200" cap="none" spc="0" normalizeH="0" baseline="0" noProof="0">
              <a:ln>
                <a:noFill/>
              </a:ln>
              <a:solidFill>
                <a:prstClr val="white">
                  <a:alpha val="50000"/>
                </a:prstClr>
              </a:solidFill>
              <a:effectLst/>
              <a:uLnTx/>
              <a:uFillTx/>
              <a:latin typeface="Titillium" pitchFamily="2" charset="77"/>
              <a:ea typeface="+mn-ea"/>
              <a:cs typeface="+mn-cs"/>
            </a:endParaRPr>
          </a:p>
        </p:txBody>
      </p:sp>
      <p:sp>
        <p:nvSpPr>
          <p:cNvPr id="4" name="Segnaposto numero diapositiva 3">
            <a:extLst>
              <a:ext uri="{FF2B5EF4-FFF2-40B4-BE49-F238E27FC236}">
                <a16:creationId xmlns:a16="http://schemas.microsoft.com/office/drawing/2014/main" id="{1D5181A5-A7DF-D895-728D-1AA7893CCDC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B13B172-409A-48BF-92CD-9E808051E234}" type="slidenum">
              <a:rPr kumimoji="0" lang="it-IT" sz="1400" b="0" i="0" u="none" strike="noStrike" kern="1200" cap="none" spc="0" normalizeH="0" baseline="0" noProof="0" smtClean="0">
                <a:ln>
                  <a:noFill/>
                </a:ln>
                <a:solidFill>
                  <a:prstClr val="white">
                    <a:alpha val="50000"/>
                  </a:prstClr>
                </a:solidFill>
                <a:effectLst/>
                <a:uLnTx/>
                <a:uFillTx/>
                <a:latin typeface="Titillium"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it-IT" sz="1400" b="0" i="0" u="none" strike="noStrike" kern="1200" cap="none" spc="0" normalizeH="0" baseline="0" noProof="0">
              <a:ln>
                <a:noFill/>
              </a:ln>
              <a:solidFill>
                <a:prstClr val="white">
                  <a:alpha val="50000"/>
                </a:prstClr>
              </a:solidFill>
              <a:effectLst/>
              <a:uLnTx/>
              <a:uFillTx/>
              <a:latin typeface="Titillium" pitchFamily="2" charset="77"/>
              <a:ea typeface="+mn-ea"/>
              <a:cs typeface="+mn-cs"/>
            </a:endParaRPr>
          </a:p>
        </p:txBody>
      </p:sp>
      <p:sp>
        <p:nvSpPr>
          <p:cNvPr id="7" name="Segnaposto testo 6">
            <a:extLst>
              <a:ext uri="{FF2B5EF4-FFF2-40B4-BE49-F238E27FC236}">
                <a16:creationId xmlns:a16="http://schemas.microsoft.com/office/drawing/2014/main" id="{312989D9-6845-00E2-E382-4D0A46118F0E}"/>
              </a:ext>
            </a:extLst>
          </p:cNvPr>
          <p:cNvSpPr>
            <a:spLocks noGrp="1"/>
          </p:cNvSpPr>
          <p:nvPr>
            <p:ph type="body" sz="quarter" idx="13"/>
          </p:nvPr>
        </p:nvSpPr>
        <p:spPr/>
        <p:txBody>
          <a:bodyPr/>
          <a:lstStyle/>
          <a:p>
            <a:r>
              <a:rPr lang="it-IT" dirty="0"/>
              <a:t>The design, </a:t>
            </a:r>
            <a:r>
              <a:rPr lang="it-IT" dirty="0" err="1"/>
              <a:t>manifacture</a:t>
            </a:r>
            <a:r>
              <a:rPr lang="it-IT" dirty="0"/>
              <a:t> and delivery of the cable </a:t>
            </a:r>
            <a:r>
              <a:rPr lang="it-IT" dirty="0" err="1"/>
              <a:t>is</a:t>
            </a:r>
            <a:r>
              <a:rPr lang="it-IT" dirty="0"/>
              <a:t> a scope of the </a:t>
            </a:r>
            <a:r>
              <a:rPr lang="it-IT" dirty="0" err="1"/>
              <a:t>tendering</a:t>
            </a:r>
            <a:r>
              <a:rPr lang="it-IT" dirty="0"/>
              <a:t> </a:t>
            </a:r>
          </a:p>
        </p:txBody>
      </p:sp>
      <p:pic>
        <p:nvPicPr>
          <p:cNvPr id="8" name="Immagine 7" descr="Immagine che contiene schermata, diagramma, Elementi grafici, grafica&#10;&#10;Descrizione generata automaticamente">
            <a:extLst>
              <a:ext uri="{FF2B5EF4-FFF2-40B4-BE49-F238E27FC236}">
                <a16:creationId xmlns:a16="http://schemas.microsoft.com/office/drawing/2014/main" id="{A2CB4987-817D-3EC6-C518-E6FB827807C4}"/>
              </a:ext>
            </a:extLst>
          </p:cNvPr>
          <p:cNvPicPr>
            <a:picLocks noChangeAspect="1"/>
          </p:cNvPicPr>
          <p:nvPr/>
        </p:nvPicPr>
        <p:blipFill rotWithShape="1">
          <a:blip r:embed="rId2">
            <a:extLst>
              <a:ext uri="{28A0092B-C50C-407E-A947-70E740481C1C}">
                <a14:useLocalDpi xmlns:a14="http://schemas.microsoft.com/office/drawing/2010/main" val="0"/>
              </a:ext>
            </a:extLst>
          </a:blip>
          <a:srcRect l="18157" t="4740" r="474" b="4211"/>
          <a:stretch/>
        </p:blipFill>
        <p:spPr>
          <a:xfrm>
            <a:off x="2852270" y="3656455"/>
            <a:ext cx="4105836" cy="2584296"/>
          </a:xfrm>
          <a:prstGeom prst="rect">
            <a:avLst/>
          </a:prstGeom>
        </p:spPr>
      </p:pic>
      <p:sp>
        <p:nvSpPr>
          <p:cNvPr id="9" name="CasellaDiTesto 8">
            <a:extLst>
              <a:ext uri="{FF2B5EF4-FFF2-40B4-BE49-F238E27FC236}">
                <a16:creationId xmlns:a16="http://schemas.microsoft.com/office/drawing/2014/main" id="{89932DC9-ED7D-F2EF-8AE9-3978DCD0522B}"/>
              </a:ext>
            </a:extLst>
          </p:cNvPr>
          <p:cNvSpPr txBox="1"/>
          <p:nvPr/>
        </p:nvSpPr>
        <p:spPr>
          <a:xfrm>
            <a:off x="3251199" y="3742154"/>
            <a:ext cx="30255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tillium" panose="00000500000000000000" pitchFamily="50" charset="0"/>
                <a:ea typeface="+mn-ea"/>
                <a:cs typeface="+mn-cs"/>
              </a:rPr>
              <a:t>Single </a:t>
            </a:r>
            <a:r>
              <a:rPr kumimoji="0" lang="it-IT" sz="1800" b="0" i="0" u="none" strike="noStrike" kern="1200" cap="none" spc="0" normalizeH="0" baseline="0" noProof="0" dirty="0" err="1">
                <a:ln>
                  <a:noFill/>
                </a:ln>
                <a:solidFill>
                  <a:prstClr val="black"/>
                </a:solidFill>
                <a:effectLst/>
                <a:uLnTx/>
                <a:uFillTx/>
                <a:latin typeface="Titillium" panose="00000500000000000000" pitchFamily="50" charset="0"/>
                <a:ea typeface="+mn-ea"/>
                <a:cs typeface="+mn-cs"/>
              </a:rPr>
              <a:t>petal</a:t>
            </a:r>
            <a:r>
              <a:rPr kumimoji="0" lang="it-IT" sz="1800" b="0" i="0" u="none" strike="noStrike" kern="1200" cap="none" spc="0" normalizeH="0" baseline="0" noProof="0" dirty="0">
                <a:ln>
                  <a:noFill/>
                </a:ln>
                <a:solidFill>
                  <a:prstClr val="black"/>
                </a:solidFill>
                <a:effectLst/>
                <a:uLnTx/>
                <a:uFillTx/>
                <a:latin typeface="Titillium" panose="00000500000000000000" pitchFamily="50" charset="0"/>
                <a:ea typeface="+mn-ea"/>
                <a:cs typeface="+mn-cs"/>
              </a:rPr>
              <a:t> </a:t>
            </a:r>
            <a:r>
              <a:rPr kumimoji="0" lang="it-IT" sz="1800" b="0" i="0" u="none" strike="noStrike" kern="1200" cap="none" spc="0" normalizeH="0" baseline="0" noProof="0" dirty="0" err="1">
                <a:ln>
                  <a:noFill/>
                </a:ln>
                <a:solidFill>
                  <a:prstClr val="black"/>
                </a:solidFill>
                <a:effectLst/>
                <a:uLnTx/>
                <a:uFillTx/>
                <a:latin typeface="Titillium" panose="00000500000000000000" pitchFamily="50" charset="0"/>
                <a:ea typeface="+mn-ea"/>
                <a:cs typeface="+mn-cs"/>
              </a:rPr>
              <a:t>magnetic</a:t>
            </a:r>
            <a:r>
              <a:rPr kumimoji="0" lang="it-IT" sz="1800" b="0" i="0" u="none" strike="noStrike" kern="1200" cap="none" spc="0" normalizeH="0" baseline="0" noProof="0" dirty="0">
                <a:ln>
                  <a:noFill/>
                </a:ln>
                <a:solidFill>
                  <a:prstClr val="black"/>
                </a:solidFill>
                <a:effectLst/>
                <a:uLnTx/>
                <a:uFillTx/>
                <a:latin typeface="Titillium" panose="00000500000000000000" pitchFamily="50" charset="0"/>
                <a:ea typeface="+mn-ea"/>
                <a:cs typeface="+mn-cs"/>
              </a:rPr>
              <a:t> field</a:t>
            </a:r>
          </a:p>
        </p:txBody>
      </p:sp>
      <p:pic>
        <p:nvPicPr>
          <p:cNvPr id="10" name="Immagine 9">
            <a:extLst>
              <a:ext uri="{FF2B5EF4-FFF2-40B4-BE49-F238E27FC236}">
                <a16:creationId xmlns:a16="http://schemas.microsoft.com/office/drawing/2014/main" id="{D4D40744-9EA2-C477-4A08-CCF990DAF6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47113" y="3673620"/>
            <a:ext cx="4684059" cy="2634784"/>
          </a:xfrm>
          <a:prstGeom prst="rect">
            <a:avLst/>
          </a:prstGeom>
        </p:spPr>
      </p:pic>
      <p:sp>
        <p:nvSpPr>
          <p:cNvPr id="11" name="CasellaDiTesto 10">
            <a:extLst>
              <a:ext uri="{FF2B5EF4-FFF2-40B4-BE49-F238E27FC236}">
                <a16:creationId xmlns:a16="http://schemas.microsoft.com/office/drawing/2014/main" id="{B3187007-E510-A3D4-29EB-DD2DB9FCFEAB}"/>
              </a:ext>
            </a:extLst>
          </p:cNvPr>
          <p:cNvSpPr txBox="1"/>
          <p:nvPr/>
        </p:nvSpPr>
        <p:spPr>
          <a:xfrm>
            <a:off x="7643158" y="3503303"/>
            <a:ext cx="30255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tillium" panose="00000500000000000000" pitchFamily="50" charset="0"/>
                <a:ea typeface="+mn-ea"/>
                <a:cs typeface="+mn-cs"/>
              </a:rPr>
              <a:t>3D Lorentz </a:t>
            </a:r>
            <a:r>
              <a:rPr kumimoji="0" lang="it-IT" sz="1800" b="0" i="0" u="none" strike="noStrike" kern="1200" cap="none" spc="0" normalizeH="0" baseline="0" noProof="0" dirty="0" err="1">
                <a:ln>
                  <a:noFill/>
                </a:ln>
                <a:solidFill>
                  <a:prstClr val="black"/>
                </a:solidFill>
                <a:effectLst/>
                <a:uLnTx/>
                <a:uFillTx/>
                <a:latin typeface="Titillium" panose="00000500000000000000" pitchFamily="50" charset="0"/>
                <a:ea typeface="+mn-ea"/>
                <a:cs typeface="+mn-cs"/>
              </a:rPr>
              <a:t>forces</a:t>
            </a:r>
            <a:endParaRPr kumimoji="0" lang="it-IT" sz="1800" b="0" i="0" u="none" strike="noStrike" kern="1200" cap="none" spc="0" normalizeH="0" baseline="0" noProof="0" dirty="0">
              <a:ln>
                <a:noFill/>
              </a:ln>
              <a:solidFill>
                <a:prstClr val="black"/>
              </a:solidFill>
              <a:effectLst/>
              <a:uLnTx/>
              <a:uFillTx/>
              <a:latin typeface="Titillium" panose="00000500000000000000" pitchFamily="50" charset="0"/>
              <a:ea typeface="+mn-ea"/>
              <a:cs typeface="+mn-cs"/>
            </a:endParaRPr>
          </a:p>
        </p:txBody>
      </p:sp>
      <p:pic>
        <p:nvPicPr>
          <p:cNvPr id="12" name="Immagine 11" descr="Immagine che contiene schermata, Policromia, Elementi grafici, cerchio&#10;&#10;Descrizione generata automaticamente">
            <a:extLst>
              <a:ext uri="{FF2B5EF4-FFF2-40B4-BE49-F238E27FC236}">
                <a16:creationId xmlns:a16="http://schemas.microsoft.com/office/drawing/2014/main" id="{7FE2292C-987B-5761-1069-BD58A74727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78" y="5091333"/>
            <a:ext cx="2230718" cy="1254779"/>
          </a:xfrm>
          <a:prstGeom prst="rect">
            <a:avLst/>
          </a:prstGeom>
        </p:spPr>
      </p:pic>
      <p:pic>
        <p:nvPicPr>
          <p:cNvPr id="13" name="Immagine 12" descr="Immagine che contiene Policromia, schermata, Arte frattale, Elementi grafici&#10;&#10;Descrizione generata automaticamente">
            <a:extLst>
              <a:ext uri="{FF2B5EF4-FFF2-40B4-BE49-F238E27FC236}">
                <a16:creationId xmlns:a16="http://schemas.microsoft.com/office/drawing/2014/main" id="{81F10561-2332-3F75-F82F-4734EF3095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501" y="3786968"/>
            <a:ext cx="2318872" cy="1304365"/>
          </a:xfrm>
          <a:prstGeom prst="rect">
            <a:avLst/>
          </a:prstGeom>
        </p:spPr>
      </p:pic>
      <p:sp>
        <p:nvSpPr>
          <p:cNvPr id="14" name="CasellaDiTesto 13">
            <a:extLst>
              <a:ext uri="{FF2B5EF4-FFF2-40B4-BE49-F238E27FC236}">
                <a16:creationId xmlns:a16="http://schemas.microsoft.com/office/drawing/2014/main" id="{FBBE302E-32F2-6ED4-06D2-C19404D39204}"/>
              </a:ext>
            </a:extLst>
          </p:cNvPr>
          <p:cNvSpPr txBox="1"/>
          <p:nvPr/>
        </p:nvSpPr>
        <p:spPr>
          <a:xfrm>
            <a:off x="65366" y="3503303"/>
            <a:ext cx="27084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Titillium" panose="00000500000000000000" pitchFamily="50" charset="0"/>
                <a:ea typeface="+mn-ea"/>
                <a:cs typeface="+mn-cs"/>
              </a:rPr>
              <a:t>Configuration</a:t>
            </a:r>
            <a:r>
              <a:rPr kumimoji="0" lang="it-IT" sz="1800" b="0" i="0" u="none" strike="noStrike" kern="1200" cap="none" spc="0" normalizeH="0" baseline="0" noProof="0" dirty="0">
                <a:ln>
                  <a:noFill/>
                </a:ln>
                <a:solidFill>
                  <a:prstClr val="black"/>
                </a:solidFill>
                <a:effectLst/>
                <a:uLnTx/>
                <a:uFillTx/>
                <a:latin typeface="Titillium" panose="00000500000000000000" pitchFamily="50" charset="0"/>
                <a:ea typeface="+mn-ea"/>
                <a:cs typeface="+mn-cs"/>
              </a:rPr>
              <a:t> </a:t>
            </a:r>
            <a:r>
              <a:rPr kumimoji="0" lang="it-IT" sz="1800" b="0" i="0" u="none" strike="noStrike" kern="1200" cap="none" spc="0" normalizeH="0" baseline="0" noProof="0" dirty="0" err="1">
                <a:ln>
                  <a:noFill/>
                </a:ln>
                <a:solidFill>
                  <a:prstClr val="black"/>
                </a:solidFill>
                <a:effectLst/>
                <a:uLnTx/>
                <a:uFillTx/>
                <a:latin typeface="Titillium" panose="00000500000000000000" pitchFamily="50" charset="0"/>
                <a:ea typeface="+mn-ea"/>
                <a:cs typeface="+mn-cs"/>
              </a:rPr>
              <a:t>comparison</a:t>
            </a:r>
            <a:endParaRPr kumimoji="0" lang="it-IT" sz="1800" b="0" i="0" u="none" strike="noStrike" kern="1200" cap="none" spc="0" normalizeH="0" baseline="0" noProof="0" dirty="0">
              <a:ln>
                <a:noFill/>
              </a:ln>
              <a:solidFill>
                <a:prstClr val="black"/>
              </a:solidFill>
              <a:effectLst/>
              <a:uLnTx/>
              <a:uFillTx/>
              <a:latin typeface="Titillium" panose="00000500000000000000" pitchFamily="50" charset="0"/>
              <a:ea typeface="+mn-ea"/>
              <a:cs typeface="+mn-cs"/>
            </a:endParaRPr>
          </a:p>
        </p:txBody>
      </p:sp>
      <p:sp>
        <p:nvSpPr>
          <p:cNvPr id="15" name="CasellaDiTesto 14">
            <a:extLst>
              <a:ext uri="{FF2B5EF4-FFF2-40B4-BE49-F238E27FC236}">
                <a16:creationId xmlns:a16="http://schemas.microsoft.com/office/drawing/2014/main" id="{49D0C749-209E-7707-68DC-CE6C61BEFD42}"/>
              </a:ext>
            </a:extLst>
          </p:cNvPr>
          <p:cNvSpPr txBox="1"/>
          <p:nvPr/>
        </p:nvSpPr>
        <p:spPr>
          <a:xfrm flipH="1">
            <a:off x="5892800" y="6101976"/>
            <a:ext cx="48070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S. </a:t>
            </a:r>
            <a:r>
              <a:rPr kumimoji="0" lang="it-IT" sz="1400" b="0" i="0" u="none" strike="noStrike" kern="1200" cap="none" spc="0" normalizeH="0" baseline="0" noProof="0" dirty="0" err="1">
                <a:ln>
                  <a:noFill/>
                </a:ln>
                <a:solidFill>
                  <a:prstClr val="black"/>
                </a:solidFill>
                <a:effectLst/>
                <a:uLnTx/>
                <a:uFillTx/>
                <a:latin typeface="Calibri" panose="020F0502020204030204"/>
                <a:ea typeface="+mn-ea"/>
                <a:cs typeface="+mn-cs"/>
              </a:rPr>
              <a:t>Maffezoli</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Felis</a:t>
            </a:r>
          </a:p>
        </p:txBody>
      </p:sp>
      <p:sp>
        <p:nvSpPr>
          <p:cNvPr id="16" name="Segnaposto data 15">
            <a:extLst>
              <a:ext uri="{FF2B5EF4-FFF2-40B4-BE49-F238E27FC236}">
                <a16:creationId xmlns:a16="http://schemas.microsoft.com/office/drawing/2014/main" id="{B7BC2325-A733-295D-12F3-8EE5C39BF6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alpha val="50000"/>
                  </a:prstClr>
                </a:solidFill>
                <a:effectLst/>
                <a:uLnTx/>
                <a:uFillTx/>
                <a:latin typeface="Titillium" pitchFamily="2" charset="77"/>
                <a:ea typeface="+mn-ea"/>
                <a:cs typeface="+mn-cs"/>
              </a:rPr>
              <a:t>19 October 2023</a:t>
            </a:r>
            <a:endParaRPr kumimoji="0" lang="it-IT" sz="1400" b="0" i="0" u="none" strike="noStrike" kern="1200" cap="none" spc="0" normalizeH="0" baseline="0" noProof="0">
              <a:ln>
                <a:noFill/>
              </a:ln>
              <a:solidFill>
                <a:prstClr val="white">
                  <a:alpha val="50000"/>
                </a:prstClr>
              </a:solidFill>
              <a:effectLst/>
              <a:uLnTx/>
              <a:uFillTx/>
              <a:latin typeface="Titillium" pitchFamily="2" charset="77"/>
              <a:ea typeface="+mn-ea"/>
              <a:cs typeface="+mn-cs"/>
            </a:endParaRPr>
          </a:p>
        </p:txBody>
      </p:sp>
    </p:spTree>
    <p:extLst>
      <p:ext uri="{BB962C8B-B14F-4D97-AF65-F5344CB8AC3E}">
        <p14:creationId xmlns:p14="http://schemas.microsoft.com/office/powerpoint/2010/main" val="3648624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CEBFBA8-DDF7-1D6D-1C8C-EB595C4ADB7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33B8EA55-EC67-22CE-BC62-64B2CEA91CAE}"/>
              </a:ext>
            </a:extLst>
          </p:cNvPr>
          <p:cNvSpPr>
            <a:spLocks noGrp="1"/>
          </p:cNvSpPr>
          <p:nvPr>
            <p:ph type="title"/>
          </p:nvPr>
        </p:nvSpPr>
        <p:spPr>
          <a:xfrm>
            <a:off x="2650065" y="1085986"/>
            <a:ext cx="9139767" cy="780114"/>
          </a:xfrm>
        </p:spPr>
        <p:txBody>
          <a:bodyPr>
            <a:normAutofit fontScale="90000"/>
          </a:bodyPr>
          <a:lstStyle/>
          <a:p>
            <a:r>
              <a:rPr lang="en-US" dirty="0"/>
              <a:t>Demo 2: ESMA - </a:t>
            </a:r>
            <a:r>
              <a:rPr lang="en-US" u="sng" dirty="0"/>
              <a:t>E</a:t>
            </a:r>
            <a:r>
              <a:rPr lang="en-US" dirty="0"/>
              <a:t>nergy </a:t>
            </a:r>
            <a:r>
              <a:rPr lang="en-US" u="sng" dirty="0"/>
              <a:t>S</a:t>
            </a:r>
            <a:r>
              <a:rPr lang="en-US" dirty="0"/>
              <a:t>aving </a:t>
            </a:r>
            <a:r>
              <a:rPr lang="en-US" u="sng" dirty="0"/>
              <a:t>Ma</a:t>
            </a:r>
            <a:r>
              <a:rPr lang="en-US" dirty="0"/>
              <a:t>gnet for sustainable </a:t>
            </a:r>
            <a:r>
              <a:rPr lang="en-US" u="sng" dirty="0"/>
              <a:t>A</a:t>
            </a:r>
            <a:r>
              <a:rPr lang="en-US" dirty="0"/>
              <a:t>ccelerators: </a:t>
            </a:r>
            <a:br>
              <a:rPr lang="en-US" dirty="0"/>
            </a:br>
            <a:r>
              <a:rPr lang="en-US" dirty="0"/>
              <a:t>		dipole 10 T; 80 mm; 20 K </a:t>
            </a:r>
            <a:br>
              <a:rPr lang="en-US" dirty="0"/>
            </a:br>
            <a:endParaRPr lang="en-US" dirty="0"/>
          </a:p>
        </p:txBody>
      </p:sp>
      <p:sp>
        <p:nvSpPr>
          <p:cNvPr id="2" name="Date Placeholder 1">
            <a:extLst>
              <a:ext uri="{FF2B5EF4-FFF2-40B4-BE49-F238E27FC236}">
                <a16:creationId xmlns:a16="http://schemas.microsoft.com/office/drawing/2014/main" id="{D76C0E44-A869-7B98-AF8B-286464C25E4A}"/>
              </a:ext>
            </a:extLst>
          </p:cNvPr>
          <p:cNvSpPr>
            <a:spLocks noGrp="1"/>
          </p:cNvSpPr>
          <p:nvPr>
            <p:ph type="dt" sz="half" idx="10"/>
          </p:nvPr>
        </p:nvSpPr>
        <p:spPr/>
        <p:txBody>
          <a:bodyPr/>
          <a:lstStyle/>
          <a:p>
            <a:r>
              <a:rPr lang="en-US"/>
              <a:t>19 October 2023</a:t>
            </a:r>
            <a:endParaRPr lang="it-IT"/>
          </a:p>
        </p:txBody>
      </p:sp>
      <p:sp>
        <p:nvSpPr>
          <p:cNvPr id="3" name="Footer Placeholder 2">
            <a:extLst>
              <a:ext uri="{FF2B5EF4-FFF2-40B4-BE49-F238E27FC236}">
                <a16:creationId xmlns:a16="http://schemas.microsoft.com/office/drawing/2014/main" id="{61BC8A55-C5D3-4C1A-E855-732D00C8292F}"/>
              </a:ext>
            </a:extLst>
          </p:cNvPr>
          <p:cNvSpPr>
            <a:spLocks noGrp="1"/>
          </p:cNvSpPr>
          <p:nvPr>
            <p:ph type="ftr" sz="quarter" idx="11"/>
          </p:nvPr>
        </p:nvSpPr>
        <p:spPr/>
        <p:txBody>
          <a:bodyPr/>
          <a:lstStyle/>
          <a:p>
            <a:r>
              <a:rPr lang="en-US"/>
              <a:t>IRIS - L. Rossi @ GSI IFAST Workshop </a:t>
            </a:r>
            <a:endParaRPr lang="it-IT"/>
          </a:p>
        </p:txBody>
      </p:sp>
      <p:sp>
        <p:nvSpPr>
          <p:cNvPr id="4" name="Slide Number Placeholder 3">
            <a:extLst>
              <a:ext uri="{FF2B5EF4-FFF2-40B4-BE49-F238E27FC236}">
                <a16:creationId xmlns:a16="http://schemas.microsoft.com/office/drawing/2014/main" id="{78D9BB8F-DBBC-EB7A-AEBB-CADC526D4FB6}"/>
              </a:ext>
            </a:extLst>
          </p:cNvPr>
          <p:cNvSpPr>
            <a:spLocks noGrp="1"/>
          </p:cNvSpPr>
          <p:nvPr>
            <p:ph type="sldNum" sz="quarter" idx="12"/>
          </p:nvPr>
        </p:nvSpPr>
        <p:spPr/>
        <p:txBody>
          <a:bodyPr/>
          <a:lstStyle/>
          <a:p>
            <a:fld id="{9B13B172-409A-48BF-92CD-9E808051E234}" type="slidenum">
              <a:rPr lang="it-IT" smtClean="0"/>
              <a:t>33</a:t>
            </a:fld>
            <a:endParaRPr lang="it-IT"/>
          </a:p>
        </p:txBody>
      </p:sp>
      <p:pic>
        <p:nvPicPr>
          <p:cNvPr id="5" name="Picture 4">
            <a:extLst>
              <a:ext uri="{FF2B5EF4-FFF2-40B4-BE49-F238E27FC236}">
                <a16:creationId xmlns:a16="http://schemas.microsoft.com/office/drawing/2014/main" id="{C20D4562-F4A2-F4DB-9FFF-6316C173B610}"/>
              </a:ext>
            </a:extLst>
          </p:cNvPr>
          <p:cNvPicPr>
            <a:picLocks noChangeAspect="1"/>
          </p:cNvPicPr>
          <p:nvPr/>
        </p:nvPicPr>
        <p:blipFill>
          <a:blip r:embed="rId3"/>
          <a:stretch>
            <a:fillRect/>
          </a:stretch>
        </p:blipFill>
        <p:spPr>
          <a:xfrm>
            <a:off x="106744" y="2330693"/>
            <a:ext cx="4206114" cy="2010001"/>
          </a:xfrm>
          <a:prstGeom prst="rect">
            <a:avLst/>
          </a:prstGeom>
        </p:spPr>
      </p:pic>
      <p:sp>
        <p:nvSpPr>
          <p:cNvPr id="6" name="TextBox 5">
            <a:extLst>
              <a:ext uri="{FF2B5EF4-FFF2-40B4-BE49-F238E27FC236}">
                <a16:creationId xmlns:a16="http://schemas.microsoft.com/office/drawing/2014/main" id="{A1688ABE-29C9-FACC-84FF-38B1A08C54CC}"/>
              </a:ext>
            </a:extLst>
          </p:cNvPr>
          <p:cNvSpPr txBox="1"/>
          <p:nvPr/>
        </p:nvSpPr>
        <p:spPr>
          <a:xfrm>
            <a:off x="1" y="1678002"/>
            <a:ext cx="4682836" cy="707886"/>
          </a:xfrm>
          <a:prstGeom prst="rect">
            <a:avLst/>
          </a:prstGeom>
          <a:noFill/>
        </p:spPr>
        <p:txBody>
          <a:bodyPr wrap="square" rtlCol="0">
            <a:spAutoFit/>
          </a:bodyPr>
          <a:lstStyle/>
          <a:p>
            <a:r>
              <a:rPr lang="it-IT" sz="2000" dirty="0"/>
              <a:t>Cable in HTS for da 10 </a:t>
            </a:r>
            <a:r>
              <a:rPr lang="it-IT" sz="2000" dirty="0" err="1"/>
              <a:t>kA</a:t>
            </a:r>
            <a:r>
              <a:rPr lang="it-IT" sz="2000" dirty="0"/>
              <a:t>, </a:t>
            </a:r>
            <a:r>
              <a:rPr lang="it-IT" sz="2000" dirty="0" err="1"/>
              <a:t>developed</a:t>
            </a:r>
            <a:r>
              <a:rPr lang="it-IT" sz="2000" dirty="0"/>
              <a:t> in the EU </a:t>
            </a:r>
            <a:r>
              <a:rPr lang="it-IT" sz="2000" dirty="0" err="1"/>
              <a:t>collaboration</a:t>
            </a:r>
            <a:r>
              <a:rPr lang="it-IT" sz="2000" dirty="0"/>
              <a:t> </a:t>
            </a:r>
            <a:r>
              <a:rPr lang="it-IT" sz="2000" b="1" dirty="0"/>
              <a:t>FP7-Eucard2 GA 312453</a:t>
            </a:r>
          </a:p>
        </p:txBody>
      </p:sp>
      <p:sp>
        <p:nvSpPr>
          <p:cNvPr id="7" name="TextBox 6">
            <a:extLst>
              <a:ext uri="{FF2B5EF4-FFF2-40B4-BE49-F238E27FC236}">
                <a16:creationId xmlns:a16="http://schemas.microsoft.com/office/drawing/2014/main" id="{5120AA71-2821-2740-8ABA-3700ED529427}"/>
              </a:ext>
            </a:extLst>
          </p:cNvPr>
          <p:cNvSpPr txBox="1"/>
          <p:nvPr/>
        </p:nvSpPr>
        <p:spPr>
          <a:xfrm>
            <a:off x="76264" y="4470674"/>
            <a:ext cx="4321349" cy="181588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400" dirty="0"/>
              <a:t>The record field for HTS dipole (with accelerator quality) is Eucard2,  4.5 T stand alone, 16.5 T with background field (then failure)… time to explore HTS for dipoles. </a:t>
            </a:r>
          </a:p>
          <a:p>
            <a:r>
              <a:rPr lang="en-US" sz="1400" dirty="0"/>
              <a:t>Scope : a dipole rated for</a:t>
            </a:r>
          </a:p>
          <a:p>
            <a:r>
              <a:rPr lang="en-US" sz="1400" b="1" dirty="0"/>
              <a:t>8 T – 80 mm bore – 10-20 K operation as background field for cable test. Controlled Insulation.</a:t>
            </a:r>
          </a:p>
          <a:p>
            <a:r>
              <a:rPr lang="en-US" sz="1400" b="1" dirty="0"/>
              <a:t>As technology driver for 15 T – 20 K operation for FCC or Muon-C</a:t>
            </a:r>
          </a:p>
        </p:txBody>
      </p:sp>
      <p:pic>
        <p:nvPicPr>
          <p:cNvPr id="8" name="Picture 7" descr="Logo&#10;&#10;Description automatically generated">
            <a:extLst>
              <a:ext uri="{FF2B5EF4-FFF2-40B4-BE49-F238E27FC236}">
                <a16:creationId xmlns:a16="http://schemas.microsoft.com/office/drawing/2014/main" id="{C149D521-E943-9DF5-1045-EADE6B64E7F4}"/>
              </a:ext>
            </a:extLst>
          </p:cNvPr>
          <p:cNvPicPr>
            <a:picLocks noChangeAspect="1"/>
          </p:cNvPicPr>
          <p:nvPr/>
        </p:nvPicPr>
        <p:blipFill>
          <a:blip r:embed="rId4"/>
          <a:stretch>
            <a:fillRect/>
          </a:stretch>
        </p:blipFill>
        <p:spPr>
          <a:xfrm>
            <a:off x="2925688" y="3940609"/>
            <a:ext cx="1311426" cy="503675"/>
          </a:xfrm>
          <a:prstGeom prst="rect">
            <a:avLst/>
          </a:prstGeom>
        </p:spPr>
      </p:pic>
      <p:pic>
        <p:nvPicPr>
          <p:cNvPr id="9" name="Picture 8">
            <a:extLst>
              <a:ext uri="{FF2B5EF4-FFF2-40B4-BE49-F238E27FC236}">
                <a16:creationId xmlns:a16="http://schemas.microsoft.com/office/drawing/2014/main" id="{0DE2832C-9F4C-62D5-0575-373258E106D2}"/>
              </a:ext>
            </a:extLst>
          </p:cNvPr>
          <p:cNvPicPr>
            <a:picLocks noChangeAspect="1"/>
          </p:cNvPicPr>
          <p:nvPr/>
        </p:nvPicPr>
        <p:blipFill>
          <a:blip r:embed="rId5"/>
          <a:stretch>
            <a:fillRect/>
          </a:stretch>
        </p:blipFill>
        <p:spPr>
          <a:xfrm>
            <a:off x="4896489" y="1884785"/>
            <a:ext cx="6720373" cy="4765356"/>
          </a:xfrm>
          <a:prstGeom prst="rect">
            <a:avLst/>
          </a:prstGeom>
        </p:spPr>
      </p:pic>
      <p:pic>
        <p:nvPicPr>
          <p:cNvPr id="10" name="Picture 9">
            <a:extLst>
              <a:ext uri="{FF2B5EF4-FFF2-40B4-BE49-F238E27FC236}">
                <a16:creationId xmlns:a16="http://schemas.microsoft.com/office/drawing/2014/main" id="{DE729AED-16FF-7AFD-8376-7A7EEC25B647}"/>
              </a:ext>
            </a:extLst>
          </p:cNvPr>
          <p:cNvPicPr>
            <a:picLocks noChangeAspect="1"/>
          </p:cNvPicPr>
          <p:nvPr/>
        </p:nvPicPr>
        <p:blipFill>
          <a:blip r:embed="rId6"/>
          <a:stretch/>
        </p:blipFill>
        <p:spPr bwMode="auto">
          <a:xfrm>
            <a:off x="5181713" y="1919261"/>
            <a:ext cx="2946341" cy="1637377"/>
          </a:xfrm>
          <a:prstGeom prst="rect">
            <a:avLst/>
          </a:prstGeom>
        </p:spPr>
      </p:pic>
      <p:pic>
        <p:nvPicPr>
          <p:cNvPr id="11" name="Picture 10">
            <a:extLst>
              <a:ext uri="{FF2B5EF4-FFF2-40B4-BE49-F238E27FC236}">
                <a16:creationId xmlns:a16="http://schemas.microsoft.com/office/drawing/2014/main" id="{5B9127DA-09BA-85A3-732E-65B2A521CD49}"/>
              </a:ext>
            </a:extLst>
          </p:cNvPr>
          <p:cNvPicPr>
            <a:picLocks noChangeAspect="1"/>
          </p:cNvPicPr>
          <p:nvPr/>
        </p:nvPicPr>
        <p:blipFill>
          <a:blip r:embed="rId7"/>
          <a:srcRect r="67757"/>
          <a:stretch/>
        </p:blipFill>
        <p:spPr bwMode="auto">
          <a:xfrm>
            <a:off x="9907394" y="1650238"/>
            <a:ext cx="2128935" cy="930862"/>
          </a:xfrm>
          <a:prstGeom prst="rect">
            <a:avLst/>
          </a:prstGeom>
        </p:spPr>
      </p:pic>
      <p:sp>
        <p:nvSpPr>
          <p:cNvPr id="12" name="TextBox 11">
            <a:extLst>
              <a:ext uri="{FF2B5EF4-FFF2-40B4-BE49-F238E27FC236}">
                <a16:creationId xmlns:a16="http://schemas.microsoft.com/office/drawing/2014/main" id="{4F7031CC-9878-3533-CD85-F57D4B416D20}"/>
              </a:ext>
            </a:extLst>
          </p:cNvPr>
          <p:cNvSpPr txBox="1"/>
          <p:nvPr/>
        </p:nvSpPr>
        <p:spPr bwMode="auto">
          <a:xfrm>
            <a:off x="9186733" y="4340694"/>
            <a:ext cx="2929004" cy="1845633"/>
          </a:xfrm>
          <a:prstGeom prst="rect">
            <a:avLst/>
          </a:prstGeom>
        </p:spPr>
        <p:style>
          <a:lnRef idx="1">
            <a:schemeClr val="accent2"/>
          </a:lnRef>
          <a:fillRef idx="2">
            <a:schemeClr val="accent2"/>
          </a:fillRef>
          <a:effectRef idx="1">
            <a:schemeClr val="accent2"/>
          </a:effectRef>
          <a:fontRef idx="minor">
            <a:schemeClr val="dk1"/>
          </a:fontRef>
        </p:style>
        <p:txBody>
          <a:bodyPr vertOverflow="overflow" horzOverflow="clip" vert="horz" wrap="square" lIns="91440" tIns="45720" rIns="91440" bIns="45720" numCol="1" spcCol="0" rtlCol="0" fromWordArt="0" anchor="t" anchorCtr="0" forceAA="0" compatLnSpc="0">
            <a:spAutoFit/>
          </a:bodyPr>
          <a:lstStyle/>
          <a:p>
            <a:pPr>
              <a:defRPr/>
            </a:pPr>
            <a:r>
              <a:rPr lang="en-US" sz="1400" b="1" dirty="0"/>
              <a:t>IRIS HTS dipole: 10 T – 20 K</a:t>
            </a:r>
          </a:p>
          <a:p>
            <a:pPr>
              <a:defRPr/>
            </a:pPr>
            <a:r>
              <a:rPr sz="1400" dirty="0"/>
              <a:t>Aperture </a:t>
            </a:r>
            <a:r>
              <a:rPr lang="en-US" sz="1400" dirty="0"/>
              <a:t>coil </a:t>
            </a:r>
            <a:r>
              <a:rPr sz="1400" dirty="0"/>
              <a:t>80X50 mm</a:t>
            </a:r>
            <a:br>
              <a:rPr sz="1400" dirty="0"/>
            </a:br>
            <a:r>
              <a:rPr sz="1400" dirty="0"/>
              <a:t>700 mm straight section</a:t>
            </a:r>
          </a:p>
          <a:p>
            <a:pPr>
              <a:defRPr/>
            </a:pPr>
            <a:r>
              <a:rPr sz="1400" dirty="0"/>
              <a:t>12 mm wide REBCO tape (stack)</a:t>
            </a:r>
          </a:p>
          <a:p>
            <a:pPr>
              <a:defRPr/>
            </a:pPr>
            <a:r>
              <a:rPr sz="1400" dirty="0"/>
              <a:t>1.2 MJ stored energy</a:t>
            </a:r>
          </a:p>
          <a:p>
            <a:pPr>
              <a:defRPr/>
            </a:pPr>
            <a:r>
              <a:rPr sz="1400" dirty="0"/>
              <a:t>10 K temperature margin</a:t>
            </a:r>
          </a:p>
          <a:p>
            <a:pPr>
              <a:defRPr/>
            </a:pPr>
            <a:r>
              <a:rPr sz="1400" dirty="0"/>
              <a:t>1</a:t>
            </a:r>
            <a:r>
              <a:rPr lang="en-US" sz="1400" dirty="0"/>
              <a:t>0-15</a:t>
            </a:r>
            <a:r>
              <a:rPr sz="1400" dirty="0"/>
              <a:t> km of</a:t>
            </a:r>
            <a:r>
              <a:rPr lang="en-US" sz="1400" dirty="0"/>
              <a:t> 12 mm wide </a:t>
            </a:r>
            <a:r>
              <a:rPr sz="1400" dirty="0"/>
              <a:t> HTS tape</a:t>
            </a:r>
          </a:p>
          <a:p>
            <a:pPr>
              <a:defRPr/>
            </a:pPr>
            <a:r>
              <a:rPr sz="1400" dirty="0"/>
              <a:t>550 A/mm</a:t>
            </a:r>
            <a:r>
              <a:rPr sz="1400" baseline="30000" dirty="0"/>
              <a:t>2</a:t>
            </a:r>
            <a:r>
              <a:rPr sz="1400" dirty="0"/>
              <a:t> cable current density</a:t>
            </a:r>
          </a:p>
        </p:txBody>
      </p:sp>
      <p:sp>
        <p:nvSpPr>
          <p:cNvPr id="13" name="TextBox 12">
            <a:extLst>
              <a:ext uri="{FF2B5EF4-FFF2-40B4-BE49-F238E27FC236}">
                <a16:creationId xmlns:a16="http://schemas.microsoft.com/office/drawing/2014/main" id="{5758019B-46C0-6686-2CEF-DDCF9C000FF1}"/>
              </a:ext>
            </a:extLst>
          </p:cNvPr>
          <p:cNvSpPr txBox="1"/>
          <p:nvPr/>
        </p:nvSpPr>
        <p:spPr bwMode="auto">
          <a:xfrm>
            <a:off x="9648967" y="3686858"/>
            <a:ext cx="243629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200" b="1" dirty="0"/>
              <a:t>Courtesy of J. van </a:t>
            </a:r>
            <a:r>
              <a:rPr lang="en-US" sz="1200" b="1" dirty="0" err="1"/>
              <a:t>Nugteren</a:t>
            </a:r>
            <a:endParaRPr lang="en-US" sz="1200" b="1" dirty="0"/>
          </a:p>
          <a:p>
            <a:r>
              <a:rPr lang="en-US" sz="1200" b="1" dirty="0"/>
              <a:t>First small demo at CERN by</a:t>
            </a:r>
          </a:p>
          <a:p>
            <a:r>
              <a:rPr lang="en-US" sz="1200" b="1" dirty="0" err="1"/>
              <a:t>J.van</a:t>
            </a:r>
            <a:r>
              <a:rPr lang="en-US" sz="1200" b="1" dirty="0"/>
              <a:t> </a:t>
            </a:r>
            <a:r>
              <a:rPr lang="en-US" sz="1200" b="1" dirty="0" err="1"/>
              <a:t>Nugteren</a:t>
            </a:r>
            <a:r>
              <a:rPr lang="en-US" sz="1200" b="1" dirty="0"/>
              <a:t>, G. Kirby and T. Nes</a:t>
            </a:r>
          </a:p>
        </p:txBody>
      </p:sp>
    </p:spTree>
    <p:extLst>
      <p:ext uri="{BB962C8B-B14F-4D97-AF65-F5344CB8AC3E}">
        <p14:creationId xmlns:p14="http://schemas.microsoft.com/office/powerpoint/2010/main" val="3512316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FADA2DE-346F-75AA-2D8E-9B17BC0C2B2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1AF7427-693A-ED97-52AF-2B9B20C9E942}"/>
              </a:ext>
            </a:extLst>
          </p:cNvPr>
          <p:cNvSpPr>
            <a:spLocks noGrp="1"/>
          </p:cNvSpPr>
          <p:nvPr>
            <p:ph type="title"/>
          </p:nvPr>
        </p:nvSpPr>
        <p:spPr>
          <a:xfrm>
            <a:off x="838200" y="1217101"/>
            <a:ext cx="10515600" cy="1250931"/>
          </a:xfrm>
        </p:spPr>
        <p:txBody>
          <a:bodyPr>
            <a:normAutofit fontScale="90000"/>
          </a:bodyPr>
          <a:lstStyle/>
          <a:p>
            <a:r>
              <a:rPr lang="en-US" dirty="0"/>
              <a:t>1) operation of dipole with cryogen-free technology</a:t>
            </a:r>
            <a:br>
              <a:rPr lang="en-US" dirty="0"/>
            </a:br>
            <a:r>
              <a:rPr lang="en-US" dirty="0"/>
              <a:t>2) non-insulated (better: Controlled-Insulation) technology in dipoles</a:t>
            </a:r>
            <a:br>
              <a:rPr lang="en-US" dirty="0"/>
            </a:br>
            <a:r>
              <a:rPr lang="en-US" dirty="0"/>
              <a:t>Below : a first design with higher field quality now revised to a simpler design</a:t>
            </a:r>
          </a:p>
        </p:txBody>
      </p:sp>
      <p:sp>
        <p:nvSpPr>
          <p:cNvPr id="3" name="Date Placeholder 2">
            <a:extLst>
              <a:ext uri="{FF2B5EF4-FFF2-40B4-BE49-F238E27FC236}">
                <a16:creationId xmlns:a16="http://schemas.microsoft.com/office/drawing/2014/main" id="{8A61C870-4BB5-3C32-AF30-A3CE288BF3CA}"/>
              </a:ext>
            </a:extLst>
          </p:cNvPr>
          <p:cNvSpPr>
            <a:spLocks noGrp="1"/>
          </p:cNvSpPr>
          <p:nvPr>
            <p:ph type="dt" sz="half" idx="10"/>
          </p:nvPr>
        </p:nvSpPr>
        <p:spPr/>
        <p:txBody>
          <a:bodyPr/>
          <a:lstStyle/>
          <a:p>
            <a:r>
              <a:rPr lang="en-US"/>
              <a:t>19 October 2023</a:t>
            </a:r>
            <a:endParaRPr lang="it-IT"/>
          </a:p>
        </p:txBody>
      </p:sp>
      <p:sp>
        <p:nvSpPr>
          <p:cNvPr id="4" name="Footer Placeholder 3">
            <a:extLst>
              <a:ext uri="{FF2B5EF4-FFF2-40B4-BE49-F238E27FC236}">
                <a16:creationId xmlns:a16="http://schemas.microsoft.com/office/drawing/2014/main" id="{265797F3-647C-1A32-86B2-7E4857AE1CA5}"/>
              </a:ext>
            </a:extLst>
          </p:cNvPr>
          <p:cNvSpPr>
            <a:spLocks noGrp="1"/>
          </p:cNvSpPr>
          <p:nvPr>
            <p:ph type="ftr" sz="quarter" idx="11"/>
          </p:nvPr>
        </p:nvSpPr>
        <p:spPr/>
        <p:txBody>
          <a:bodyPr/>
          <a:lstStyle/>
          <a:p>
            <a:r>
              <a:rPr lang="en-US"/>
              <a:t>IRIS - L. Rossi @ GSI IFAST Workshop </a:t>
            </a:r>
            <a:endParaRPr lang="it-IT"/>
          </a:p>
        </p:txBody>
      </p:sp>
      <p:sp>
        <p:nvSpPr>
          <p:cNvPr id="5" name="Slide Number Placeholder 4">
            <a:extLst>
              <a:ext uri="{FF2B5EF4-FFF2-40B4-BE49-F238E27FC236}">
                <a16:creationId xmlns:a16="http://schemas.microsoft.com/office/drawing/2014/main" id="{99CD7973-BD3C-50E3-F173-237270447A15}"/>
              </a:ext>
            </a:extLst>
          </p:cNvPr>
          <p:cNvSpPr>
            <a:spLocks noGrp="1"/>
          </p:cNvSpPr>
          <p:nvPr>
            <p:ph type="sldNum" sz="quarter" idx="12"/>
          </p:nvPr>
        </p:nvSpPr>
        <p:spPr/>
        <p:txBody>
          <a:bodyPr/>
          <a:lstStyle/>
          <a:p>
            <a:fld id="{9B13B172-409A-48BF-92CD-9E808051E234}" type="slidenum">
              <a:rPr lang="it-IT" smtClean="0"/>
              <a:t>34</a:t>
            </a:fld>
            <a:endParaRPr lang="it-IT"/>
          </a:p>
        </p:txBody>
      </p:sp>
      <p:pic>
        <p:nvPicPr>
          <p:cNvPr id="7" name="Picture 6">
            <a:extLst>
              <a:ext uri="{FF2B5EF4-FFF2-40B4-BE49-F238E27FC236}">
                <a16:creationId xmlns:a16="http://schemas.microsoft.com/office/drawing/2014/main" id="{072DBB3E-D225-A089-A293-399E1F514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5" y="2151298"/>
            <a:ext cx="4643965" cy="4643965"/>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E9B9576-1747-0EFD-7BE1-E64C15F38C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1800" y="2882569"/>
            <a:ext cx="5880100" cy="3402770"/>
          </a:xfrm>
          <a:prstGeom prst="rect">
            <a:avLst/>
          </a:prstGeom>
        </p:spPr>
      </p:pic>
      <p:sp>
        <p:nvSpPr>
          <p:cNvPr id="8" name="TextBox 7">
            <a:extLst>
              <a:ext uri="{FF2B5EF4-FFF2-40B4-BE49-F238E27FC236}">
                <a16:creationId xmlns:a16="http://schemas.microsoft.com/office/drawing/2014/main" id="{F05974B5-3EEF-5321-3B58-47D094B9D8CA}"/>
              </a:ext>
            </a:extLst>
          </p:cNvPr>
          <p:cNvSpPr txBox="1"/>
          <p:nvPr/>
        </p:nvSpPr>
        <p:spPr>
          <a:xfrm>
            <a:off x="2862887" y="2309599"/>
            <a:ext cx="9209425"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b="1" dirty="0"/>
              <a:t>The dipole will be installed in Genova – IRIS WP3 facility for cable test</a:t>
            </a:r>
          </a:p>
        </p:txBody>
      </p:sp>
    </p:spTree>
    <p:extLst>
      <p:ext uri="{BB962C8B-B14F-4D97-AF65-F5344CB8AC3E}">
        <p14:creationId xmlns:p14="http://schemas.microsoft.com/office/powerpoint/2010/main" val="4143601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308675-9928-47BF-BA07-B7AEE2C9C85F}"/>
              </a:ext>
            </a:extLst>
          </p:cNvPr>
          <p:cNvSpPr>
            <a:spLocks noGrp="1"/>
          </p:cNvSpPr>
          <p:nvPr>
            <p:ph idx="1"/>
          </p:nvPr>
        </p:nvSpPr>
        <p:spPr>
          <a:xfrm>
            <a:off x="283633" y="1962746"/>
            <a:ext cx="4563533" cy="2265926"/>
          </a:xfrm>
        </p:spPr>
        <p:txBody>
          <a:bodyPr>
            <a:normAutofit fontScale="85000" lnSpcReduction="10000"/>
          </a:bodyPr>
          <a:lstStyle/>
          <a:p>
            <a:r>
              <a:rPr lang="en-GB" sz="2000" dirty="0"/>
              <a:t>Magnet quench is simulated with QLASA. The software is not specific for HTS, further studies are ongoing and thus results shown are </a:t>
            </a:r>
            <a:r>
              <a:rPr lang="en-GB" sz="2000" u="sng" dirty="0"/>
              <a:t>preliminary</a:t>
            </a:r>
          </a:p>
          <a:p>
            <a:pPr algn="just"/>
            <a:r>
              <a:rPr lang="en-GB" sz="2000" dirty="0"/>
              <a:t>The coil has been modelled using a geometrical equivalent solenoid and the quench propagation has been calculated analytically assuming an adiabatic behaviour.</a:t>
            </a:r>
          </a:p>
          <a:p>
            <a:pPr algn="just"/>
            <a:r>
              <a:rPr lang="en-GB" sz="2000" b="1" dirty="0"/>
              <a:t>Too much SC tape</a:t>
            </a:r>
          </a:p>
          <a:p>
            <a:endParaRPr lang="en-GB" dirty="0"/>
          </a:p>
          <a:p>
            <a:endParaRPr lang="en-GB" dirty="0"/>
          </a:p>
        </p:txBody>
      </p:sp>
      <p:sp>
        <p:nvSpPr>
          <p:cNvPr id="4" name="Footer Placeholder 3">
            <a:extLst>
              <a:ext uri="{FF2B5EF4-FFF2-40B4-BE49-F238E27FC236}">
                <a16:creationId xmlns:a16="http://schemas.microsoft.com/office/drawing/2014/main" id="{437B6626-8C5A-4E4D-A07A-18EB96A0FBD4}"/>
              </a:ext>
            </a:extLst>
          </p:cNvPr>
          <p:cNvSpPr>
            <a:spLocks noGrp="1"/>
          </p:cNvSpPr>
          <p:nvPr>
            <p:ph type="ftr" sz="quarter" idx="11"/>
          </p:nvPr>
        </p:nvSpPr>
        <p:spPr/>
        <p:txBody>
          <a:bodyPr/>
          <a:lstStyle/>
          <a:p>
            <a:r>
              <a:rPr lang="en-US"/>
              <a:t>IRIS - L. Rossi @ GSI IFAST Workshop </a:t>
            </a:r>
            <a:endParaRPr lang="it-IT" dirty="0"/>
          </a:p>
        </p:txBody>
      </p:sp>
      <p:pic>
        <p:nvPicPr>
          <p:cNvPr id="26" name="Picture 25">
            <a:extLst>
              <a:ext uri="{FF2B5EF4-FFF2-40B4-BE49-F238E27FC236}">
                <a16:creationId xmlns:a16="http://schemas.microsoft.com/office/drawing/2014/main" id="{BDA1CEE9-4609-42FA-ABB9-EDFD6D773662}"/>
              </a:ext>
            </a:extLst>
          </p:cNvPr>
          <p:cNvPicPr>
            <a:picLocks noChangeAspect="1"/>
          </p:cNvPicPr>
          <p:nvPr/>
        </p:nvPicPr>
        <p:blipFill rotWithShape="1">
          <a:blip r:embed="rId2"/>
          <a:srcRect r="16480" b="19673"/>
          <a:stretch/>
        </p:blipFill>
        <p:spPr>
          <a:xfrm>
            <a:off x="5265842" y="1783152"/>
            <a:ext cx="3534494" cy="2964146"/>
          </a:xfrm>
          <a:prstGeom prst="rect">
            <a:avLst/>
          </a:prstGeom>
        </p:spPr>
      </p:pic>
      <p:pic>
        <p:nvPicPr>
          <p:cNvPr id="28" name="Picture 27">
            <a:extLst>
              <a:ext uri="{FF2B5EF4-FFF2-40B4-BE49-F238E27FC236}">
                <a16:creationId xmlns:a16="http://schemas.microsoft.com/office/drawing/2014/main" id="{5511C9E8-6D55-47E8-B516-C31209864ADC}"/>
              </a:ext>
            </a:extLst>
          </p:cNvPr>
          <p:cNvPicPr>
            <a:picLocks noChangeAspect="1"/>
          </p:cNvPicPr>
          <p:nvPr/>
        </p:nvPicPr>
        <p:blipFill rotWithShape="1">
          <a:blip r:embed="rId3"/>
          <a:srcRect r="17030" b="18851"/>
          <a:stretch/>
        </p:blipFill>
        <p:spPr>
          <a:xfrm>
            <a:off x="8657506" y="1865807"/>
            <a:ext cx="3534494" cy="2964146"/>
          </a:xfrm>
          <a:prstGeom prst="rect">
            <a:avLst/>
          </a:prstGeom>
        </p:spPr>
      </p:pic>
      <p:graphicFrame>
        <p:nvGraphicFramePr>
          <p:cNvPr id="30" name="Table 29">
            <a:extLst>
              <a:ext uri="{FF2B5EF4-FFF2-40B4-BE49-F238E27FC236}">
                <a16:creationId xmlns:a16="http://schemas.microsoft.com/office/drawing/2014/main" id="{DDE28509-DDBE-4ED7-955F-BE62605BDB7B}"/>
              </a:ext>
            </a:extLst>
          </p:cNvPr>
          <p:cNvGraphicFramePr>
            <a:graphicFrameLocks noGrp="1"/>
          </p:cNvGraphicFramePr>
          <p:nvPr/>
        </p:nvGraphicFramePr>
        <p:xfrm>
          <a:off x="5897828" y="5007360"/>
          <a:ext cx="4969464" cy="1245370"/>
        </p:xfrm>
        <a:graphic>
          <a:graphicData uri="http://schemas.openxmlformats.org/drawingml/2006/table">
            <a:tbl>
              <a:tblPr>
                <a:tableStyleId>{00A15C55-8517-42AA-B614-E9B94910E393}</a:tableStyleId>
              </a:tblPr>
              <a:tblGrid>
                <a:gridCol w="1701600">
                  <a:extLst>
                    <a:ext uri="{9D8B030D-6E8A-4147-A177-3AD203B41FA5}">
                      <a16:colId xmlns:a16="http://schemas.microsoft.com/office/drawing/2014/main" val="113922037"/>
                    </a:ext>
                  </a:extLst>
                </a:gridCol>
                <a:gridCol w="602180">
                  <a:extLst>
                    <a:ext uri="{9D8B030D-6E8A-4147-A177-3AD203B41FA5}">
                      <a16:colId xmlns:a16="http://schemas.microsoft.com/office/drawing/2014/main" val="186218662"/>
                    </a:ext>
                  </a:extLst>
                </a:gridCol>
                <a:gridCol w="1129004">
                  <a:extLst>
                    <a:ext uri="{9D8B030D-6E8A-4147-A177-3AD203B41FA5}">
                      <a16:colId xmlns:a16="http://schemas.microsoft.com/office/drawing/2014/main" val="1490116165"/>
                    </a:ext>
                  </a:extLst>
                </a:gridCol>
                <a:gridCol w="1536680">
                  <a:extLst>
                    <a:ext uri="{9D8B030D-6E8A-4147-A177-3AD203B41FA5}">
                      <a16:colId xmlns:a16="http://schemas.microsoft.com/office/drawing/2014/main" val="198259223"/>
                    </a:ext>
                  </a:extLst>
                </a:gridCol>
              </a:tblGrid>
              <a:tr h="235527">
                <a:tc>
                  <a:txBody>
                    <a:bodyPr/>
                    <a:lstStyle/>
                    <a:p>
                      <a:pPr algn="l" fontAlgn="ctr"/>
                      <a:r>
                        <a:rPr lang="en-GB" sz="1600" b="1" u="none" strike="noStrike" dirty="0">
                          <a:effectLst/>
                        </a:rPr>
                        <a:t>Added Cu stabilizer</a:t>
                      </a:r>
                      <a:endParaRPr lang="en-GB" sz="1600" b="1" i="0" u="none" strike="noStrike" dirty="0">
                        <a:solidFill>
                          <a:srgbClr val="000000"/>
                        </a:solidFill>
                        <a:effectLst/>
                        <a:latin typeface="Calibri" panose="020F0502020204030204" pitchFamily="34" charset="0"/>
                      </a:endParaRPr>
                    </a:p>
                  </a:txBody>
                  <a:tcPr marL="5234" marR="5234" marT="5234" marB="0" anchor="ctr"/>
                </a:tc>
                <a:tc>
                  <a:txBody>
                    <a:bodyPr/>
                    <a:lstStyle/>
                    <a:p>
                      <a:pPr algn="ctr" fontAlgn="ctr"/>
                      <a:r>
                        <a:rPr lang="el-GR" sz="1600" b="1" dirty="0"/>
                        <a:t>μ</a:t>
                      </a:r>
                      <a:r>
                        <a:rPr lang="en-GB" sz="1600" b="1" dirty="0"/>
                        <a:t>m</a:t>
                      </a:r>
                      <a:endParaRPr lang="en-GB" sz="1600" b="1" i="0" u="none" strike="noStrike" dirty="0">
                        <a:solidFill>
                          <a:srgbClr val="000000"/>
                        </a:solidFill>
                        <a:effectLst/>
                        <a:latin typeface="Calibri" panose="020F0502020204030204" pitchFamily="34" charset="0"/>
                      </a:endParaRPr>
                    </a:p>
                  </a:txBody>
                  <a:tcPr marL="5234" marR="5234" marT="5234" marB="0" anchor="ctr"/>
                </a:tc>
                <a:tc>
                  <a:txBody>
                    <a:bodyPr/>
                    <a:lstStyle/>
                    <a:p>
                      <a:pPr algn="ctr" fontAlgn="ctr"/>
                      <a:r>
                        <a:rPr lang="en-GB" sz="1600" b="1" dirty="0"/>
                        <a:t>200 </a:t>
                      </a:r>
                      <a:endParaRPr lang="en-GB" sz="1600" b="1" i="0" u="none" strike="noStrike" dirty="0">
                        <a:solidFill>
                          <a:srgbClr val="000000"/>
                        </a:solidFill>
                        <a:effectLst/>
                        <a:latin typeface="Calibri" panose="020F0502020204030204" pitchFamily="34" charset="0"/>
                      </a:endParaRPr>
                    </a:p>
                  </a:txBody>
                  <a:tcPr marL="5234" marR="5234" marT="5234" marB="0" anchor="ctr"/>
                </a:tc>
                <a:tc>
                  <a:txBody>
                    <a:bodyPr/>
                    <a:lstStyle/>
                    <a:p>
                      <a:pPr algn="ctr" fontAlgn="ctr"/>
                      <a:r>
                        <a:rPr lang="en-GB" sz="1600" b="1" dirty="0"/>
                        <a:t>300 </a:t>
                      </a:r>
                      <a:endParaRPr lang="en-GB" sz="1600" b="1" i="0" u="none" strike="noStrike" dirty="0">
                        <a:solidFill>
                          <a:srgbClr val="000000"/>
                        </a:solidFill>
                        <a:effectLst/>
                        <a:latin typeface="Calibri" panose="020F0502020204030204" pitchFamily="34" charset="0"/>
                      </a:endParaRPr>
                    </a:p>
                  </a:txBody>
                  <a:tcPr marL="5234" marR="5234" marT="5234" marB="0" anchor="ctr"/>
                </a:tc>
                <a:extLst>
                  <a:ext uri="{0D108BD9-81ED-4DB2-BD59-A6C34878D82A}">
                    <a16:rowId xmlns:a16="http://schemas.microsoft.com/office/drawing/2014/main" val="1684971173"/>
                  </a:ext>
                </a:extLst>
              </a:tr>
              <a:tr h="228985">
                <a:tc>
                  <a:txBody>
                    <a:bodyPr/>
                    <a:lstStyle/>
                    <a:p>
                      <a:pPr algn="l" fontAlgn="ctr"/>
                      <a:r>
                        <a:rPr lang="en-GB" sz="1600" u="none" strike="noStrike" dirty="0">
                          <a:effectLst/>
                        </a:rPr>
                        <a:t>Detection threshold</a:t>
                      </a:r>
                      <a:endParaRPr lang="en-GB" sz="1600" b="0" i="0" u="none" strike="noStrike" dirty="0">
                        <a:solidFill>
                          <a:srgbClr val="000000"/>
                        </a:solidFill>
                        <a:effectLst/>
                        <a:latin typeface="Calibri" panose="020F0502020204030204" pitchFamily="34" charset="0"/>
                      </a:endParaRPr>
                    </a:p>
                  </a:txBody>
                  <a:tcPr marL="5234" marR="5234" marT="5234" marB="0" anchor="ctr"/>
                </a:tc>
                <a:tc>
                  <a:txBody>
                    <a:bodyPr/>
                    <a:lstStyle/>
                    <a:p>
                      <a:pPr algn="ctr" fontAlgn="ctr"/>
                      <a:r>
                        <a:rPr lang="it-IT" sz="1600" b="0" i="0" u="none" strike="noStrike" dirty="0" err="1">
                          <a:solidFill>
                            <a:srgbClr val="000000"/>
                          </a:solidFill>
                          <a:effectLst/>
                          <a:latin typeface="Calibri" panose="020F0502020204030204" pitchFamily="34" charset="0"/>
                        </a:rPr>
                        <a:t>mV</a:t>
                      </a:r>
                      <a:endParaRPr lang="en-GB" sz="1600" b="0" i="0" u="none" strike="noStrike" dirty="0">
                        <a:solidFill>
                          <a:srgbClr val="000000"/>
                        </a:solidFill>
                        <a:effectLst/>
                        <a:latin typeface="Calibri" panose="020F0502020204030204" pitchFamily="34" charset="0"/>
                      </a:endParaRPr>
                    </a:p>
                  </a:txBody>
                  <a:tcPr marL="5234" marR="5234" marT="5234" marB="0" anchor="ctr"/>
                </a:tc>
                <a:tc>
                  <a:txBody>
                    <a:bodyPr/>
                    <a:lstStyle/>
                    <a:p>
                      <a:pPr algn="ctr" fontAlgn="ctr"/>
                      <a:r>
                        <a:rPr lang="en-GB" sz="1600" u="none" strike="noStrike" dirty="0">
                          <a:effectLst/>
                        </a:rPr>
                        <a:t>50</a:t>
                      </a:r>
                      <a:endParaRPr lang="en-GB" sz="1600" b="0" i="0" u="none" strike="noStrike" dirty="0">
                        <a:solidFill>
                          <a:srgbClr val="000000"/>
                        </a:solidFill>
                        <a:effectLst/>
                        <a:latin typeface="Calibri" panose="020F0502020204030204" pitchFamily="34" charset="0"/>
                      </a:endParaRPr>
                    </a:p>
                  </a:txBody>
                  <a:tcPr marL="5234" marR="5234" marT="5234" marB="0" anchor="ctr"/>
                </a:tc>
                <a:tc>
                  <a:txBody>
                    <a:bodyPr/>
                    <a:lstStyle/>
                    <a:p>
                      <a:pPr algn="ctr" fontAlgn="ctr"/>
                      <a:r>
                        <a:rPr lang="en-GB" sz="1600" u="none" strike="noStrike" dirty="0">
                          <a:effectLst/>
                        </a:rPr>
                        <a:t>100</a:t>
                      </a:r>
                      <a:endParaRPr lang="en-GB" sz="1600" b="0" i="0" u="none" strike="noStrike" dirty="0">
                        <a:solidFill>
                          <a:srgbClr val="000000"/>
                        </a:solidFill>
                        <a:effectLst/>
                        <a:latin typeface="Calibri" panose="020F0502020204030204" pitchFamily="34" charset="0"/>
                      </a:endParaRPr>
                    </a:p>
                  </a:txBody>
                  <a:tcPr marL="5234" marR="5234" marT="5234" marB="0" anchor="ctr"/>
                </a:tc>
                <a:extLst>
                  <a:ext uri="{0D108BD9-81ED-4DB2-BD59-A6C34878D82A}">
                    <a16:rowId xmlns:a16="http://schemas.microsoft.com/office/drawing/2014/main" val="774290552"/>
                  </a:ext>
                </a:extLst>
              </a:tr>
              <a:tr h="235527">
                <a:tc>
                  <a:txBody>
                    <a:bodyPr/>
                    <a:lstStyle/>
                    <a:p>
                      <a:pPr algn="l" fontAlgn="ctr"/>
                      <a:r>
                        <a:rPr lang="en-GB" sz="1600" u="none" strike="noStrike" dirty="0">
                          <a:effectLst/>
                        </a:rPr>
                        <a:t>D+S times</a:t>
                      </a:r>
                      <a:endParaRPr lang="en-GB" sz="1600" b="0" i="0" u="none" strike="noStrike" dirty="0">
                        <a:solidFill>
                          <a:srgbClr val="000000"/>
                        </a:solidFill>
                        <a:effectLst/>
                        <a:latin typeface="Calibri" panose="020F0502020204030204" pitchFamily="34" charset="0"/>
                      </a:endParaRPr>
                    </a:p>
                  </a:txBody>
                  <a:tcPr marL="5234" marR="5234" marT="5234" marB="0" anchor="ctr"/>
                </a:tc>
                <a:tc>
                  <a:txBody>
                    <a:bodyPr/>
                    <a:lstStyle/>
                    <a:p>
                      <a:pPr algn="ctr" fontAlgn="ctr"/>
                      <a:r>
                        <a:rPr lang="it-IT" sz="1600" b="0" i="0" u="none" strike="noStrike" dirty="0">
                          <a:solidFill>
                            <a:srgbClr val="000000"/>
                          </a:solidFill>
                          <a:effectLst/>
                          <a:latin typeface="Calibri" panose="020F0502020204030204" pitchFamily="34" charset="0"/>
                        </a:rPr>
                        <a:t>ms</a:t>
                      </a:r>
                      <a:endParaRPr lang="en-GB" sz="1600" b="0" i="0" u="none" strike="noStrike" dirty="0">
                        <a:solidFill>
                          <a:srgbClr val="000000"/>
                        </a:solidFill>
                        <a:effectLst/>
                        <a:latin typeface="Calibri" panose="020F0502020204030204" pitchFamily="34" charset="0"/>
                      </a:endParaRPr>
                    </a:p>
                  </a:txBody>
                  <a:tcPr marL="5234" marR="5234" marT="5234" marB="0" anchor="ctr"/>
                </a:tc>
                <a:tc>
                  <a:txBody>
                    <a:bodyPr/>
                    <a:lstStyle/>
                    <a:p>
                      <a:pPr algn="ctr" fontAlgn="ctr"/>
                      <a:r>
                        <a:rPr lang="en-GB" sz="1600" u="none" strike="noStrike" dirty="0">
                          <a:effectLst/>
                        </a:rPr>
                        <a:t>10+1</a:t>
                      </a:r>
                      <a:endParaRPr lang="en-GB" sz="1600" b="0" i="0" u="none" strike="noStrike" dirty="0">
                        <a:solidFill>
                          <a:srgbClr val="000000"/>
                        </a:solidFill>
                        <a:effectLst/>
                        <a:latin typeface="Calibri" panose="020F0502020204030204" pitchFamily="34" charset="0"/>
                      </a:endParaRPr>
                    </a:p>
                  </a:txBody>
                  <a:tcPr marL="5234" marR="5234" marT="5234" marB="0" anchor="ctr"/>
                </a:tc>
                <a:tc>
                  <a:txBody>
                    <a:bodyPr/>
                    <a:lstStyle/>
                    <a:p>
                      <a:pPr algn="ctr" fontAlgn="ctr"/>
                      <a:r>
                        <a:rPr lang="pt-BR" sz="1600" u="none" strike="noStrike" dirty="0">
                          <a:effectLst/>
                        </a:rPr>
                        <a:t>20 + 5</a:t>
                      </a:r>
                      <a:endParaRPr lang="pt-BR" sz="1600" b="0" i="0" u="none" strike="noStrike" dirty="0">
                        <a:solidFill>
                          <a:srgbClr val="000000"/>
                        </a:solidFill>
                        <a:effectLst/>
                        <a:latin typeface="Calibri" panose="020F0502020204030204" pitchFamily="34" charset="0"/>
                      </a:endParaRPr>
                    </a:p>
                  </a:txBody>
                  <a:tcPr marL="5234" marR="5234" marT="5234" marB="0" anchor="ctr"/>
                </a:tc>
                <a:extLst>
                  <a:ext uri="{0D108BD9-81ED-4DB2-BD59-A6C34878D82A}">
                    <a16:rowId xmlns:a16="http://schemas.microsoft.com/office/drawing/2014/main" val="3990920697"/>
                  </a:ext>
                </a:extLst>
              </a:tr>
              <a:tr h="235527">
                <a:tc>
                  <a:txBody>
                    <a:bodyPr/>
                    <a:lstStyle/>
                    <a:p>
                      <a:pPr algn="l" fontAlgn="ctr"/>
                      <a:r>
                        <a:rPr lang="en-GB" sz="1600" u="none" strike="noStrike" dirty="0">
                          <a:effectLst/>
                        </a:rPr>
                        <a:t>Damp resistor</a:t>
                      </a:r>
                      <a:endParaRPr lang="en-GB" sz="1600" b="0" i="0" u="none" strike="noStrike" dirty="0">
                        <a:solidFill>
                          <a:srgbClr val="000000"/>
                        </a:solidFill>
                        <a:effectLst/>
                        <a:latin typeface="Calibri" panose="020F0502020204030204" pitchFamily="34" charset="0"/>
                      </a:endParaRPr>
                    </a:p>
                  </a:txBody>
                  <a:tcPr marL="5234" marR="5234" marT="5234" marB="0" anchor="ctr"/>
                </a:tc>
                <a:tc>
                  <a:txBody>
                    <a:bodyPr/>
                    <a:lstStyle/>
                    <a:p>
                      <a:pPr algn="ctr" fontAlgn="ctr"/>
                      <a:r>
                        <a:rPr lang="it-IT" sz="1600" b="0" i="0" u="none" strike="noStrike" dirty="0">
                          <a:solidFill>
                            <a:srgbClr val="000000"/>
                          </a:solidFill>
                          <a:effectLst/>
                          <a:latin typeface="Calibri" panose="020F0502020204030204" pitchFamily="34" charset="0"/>
                        </a:rPr>
                        <a:t>ohm</a:t>
                      </a:r>
                      <a:endParaRPr lang="en-GB" sz="1600" b="0" i="0" u="none" strike="noStrike" dirty="0">
                        <a:solidFill>
                          <a:srgbClr val="000000"/>
                        </a:solidFill>
                        <a:effectLst/>
                        <a:latin typeface="Calibri" panose="020F0502020204030204" pitchFamily="34" charset="0"/>
                      </a:endParaRPr>
                    </a:p>
                  </a:txBody>
                  <a:tcPr marL="5234" marR="5234" marT="5234" marB="0" anchor="ctr"/>
                </a:tc>
                <a:tc>
                  <a:txBody>
                    <a:bodyPr/>
                    <a:lstStyle/>
                    <a:p>
                      <a:pPr algn="ctr" fontAlgn="ctr"/>
                      <a:r>
                        <a:rPr lang="it-IT" sz="1600" b="0" i="0" u="none" strike="noStrike" dirty="0">
                          <a:solidFill>
                            <a:srgbClr val="000000"/>
                          </a:solidFill>
                          <a:effectLst/>
                          <a:latin typeface="Calibri" panose="020F0502020204030204" pitchFamily="34" charset="0"/>
                        </a:rPr>
                        <a:t>1.5</a:t>
                      </a:r>
                      <a:endParaRPr lang="en-GB" sz="1600" b="0" i="0" u="none" strike="noStrike" dirty="0">
                        <a:solidFill>
                          <a:srgbClr val="000000"/>
                        </a:solidFill>
                        <a:effectLst/>
                        <a:latin typeface="Calibri" panose="020F0502020204030204" pitchFamily="34" charset="0"/>
                      </a:endParaRPr>
                    </a:p>
                  </a:txBody>
                  <a:tcPr marL="5234" marR="5234" marT="5234" marB="0" anchor="ctr"/>
                </a:tc>
                <a:tc>
                  <a:txBody>
                    <a:bodyPr/>
                    <a:lstStyle/>
                    <a:p>
                      <a:pPr algn="ctr" fontAlgn="ctr"/>
                      <a:r>
                        <a:rPr lang="pt-BR" sz="1600" b="0" i="0" u="none" strike="noStrike" dirty="0">
                          <a:solidFill>
                            <a:srgbClr val="000000"/>
                          </a:solidFill>
                          <a:effectLst/>
                          <a:latin typeface="Calibri" panose="020F0502020204030204" pitchFamily="34" charset="0"/>
                        </a:rPr>
                        <a:t>1.5</a:t>
                      </a:r>
                    </a:p>
                  </a:txBody>
                  <a:tcPr marL="5234" marR="5234" marT="5234" marB="0" anchor="ctr"/>
                </a:tc>
                <a:extLst>
                  <a:ext uri="{0D108BD9-81ED-4DB2-BD59-A6C34878D82A}">
                    <a16:rowId xmlns:a16="http://schemas.microsoft.com/office/drawing/2014/main" val="3967843642"/>
                  </a:ext>
                </a:extLst>
              </a:tr>
              <a:tr h="228985">
                <a:tc>
                  <a:txBody>
                    <a:bodyPr/>
                    <a:lstStyle/>
                    <a:p>
                      <a:pPr algn="l" fontAlgn="ctr"/>
                      <a:r>
                        <a:rPr lang="en-GB" sz="1600" u="none" strike="noStrike" dirty="0">
                          <a:effectLst/>
                        </a:rPr>
                        <a:t>Max Temperature</a:t>
                      </a:r>
                      <a:endParaRPr lang="en-GB" sz="1600" b="0" i="0" u="none" strike="noStrike" dirty="0">
                        <a:solidFill>
                          <a:srgbClr val="000000"/>
                        </a:solidFill>
                        <a:effectLst/>
                        <a:latin typeface="Calibri" panose="020F0502020204030204" pitchFamily="34" charset="0"/>
                      </a:endParaRPr>
                    </a:p>
                  </a:txBody>
                  <a:tcPr marL="5234" marR="5234" marT="5234" marB="0" anchor="ctr"/>
                </a:tc>
                <a:tc>
                  <a:txBody>
                    <a:bodyPr/>
                    <a:lstStyle/>
                    <a:p>
                      <a:pPr algn="ctr" fontAlgn="ctr"/>
                      <a:r>
                        <a:rPr lang="it-IT" sz="1600" b="0" i="0" u="none" strike="noStrike" dirty="0">
                          <a:solidFill>
                            <a:srgbClr val="000000"/>
                          </a:solidFill>
                          <a:effectLst/>
                          <a:latin typeface="Calibri" panose="020F0502020204030204" pitchFamily="34" charset="0"/>
                        </a:rPr>
                        <a:t>K</a:t>
                      </a:r>
                      <a:endParaRPr lang="en-GB" sz="1600" b="0" i="0" u="none" strike="noStrike" dirty="0">
                        <a:solidFill>
                          <a:srgbClr val="000000"/>
                        </a:solidFill>
                        <a:effectLst/>
                        <a:latin typeface="Calibri" panose="020F0502020204030204" pitchFamily="34" charset="0"/>
                      </a:endParaRPr>
                    </a:p>
                  </a:txBody>
                  <a:tcPr marL="5234" marR="5234" marT="5234" marB="0" anchor="ctr"/>
                </a:tc>
                <a:tc>
                  <a:txBody>
                    <a:bodyPr/>
                    <a:lstStyle/>
                    <a:p>
                      <a:pPr algn="ctr" fontAlgn="ctr"/>
                      <a:r>
                        <a:rPr lang="en-GB" sz="1600" u="none" strike="noStrike" dirty="0">
                          <a:effectLst/>
                        </a:rPr>
                        <a:t>240</a:t>
                      </a:r>
                      <a:endParaRPr lang="en-GB" sz="1600" b="0" i="0" u="none" strike="noStrike" dirty="0">
                        <a:solidFill>
                          <a:srgbClr val="000000"/>
                        </a:solidFill>
                        <a:effectLst/>
                        <a:latin typeface="Calibri" panose="020F0502020204030204" pitchFamily="34" charset="0"/>
                      </a:endParaRPr>
                    </a:p>
                  </a:txBody>
                  <a:tcPr marL="5234" marR="5234" marT="5234" marB="0" anchor="ctr"/>
                </a:tc>
                <a:tc>
                  <a:txBody>
                    <a:bodyPr/>
                    <a:lstStyle/>
                    <a:p>
                      <a:pPr algn="ctr" fontAlgn="ctr"/>
                      <a:r>
                        <a:rPr lang="en-GB" sz="1600" u="none" strike="noStrike" dirty="0">
                          <a:effectLst/>
                        </a:rPr>
                        <a:t>185</a:t>
                      </a:r>
                      <a:endParaRPr lang="en-GB" sz="1600" b="0" i="0" u="none" strike="noStrike" dirty="0">
                        <a:solidFill>
                          <a:srgbClr val="000000"/>
                        </a:solidFill>
                        <a:effectLst/>
                        <a:latin typeface="Calibri" panose="020F0502020204030204" pitchFamily="34" charset="0"/>
                      </a:endParaRPr>
                    </a:p>
                  </a:txBody>
                  <a:tcPr marL="5234" marR="5234" marT="5234" marB="0" anchor="ctr"/>
                </a:tc>
                <a:extLst>
                  <a:ext uri="{0D108BD9-81ED-4DB2-BD59-A6C34878D82A}">
                    <a16:rowId xmlns:a16="http://schemas.microsoft.com/office/drawing/2014/main" val="1534289640"/>
                  </a:ext>
                </a:extLst>
              </a:tr>
            </a:tbl>
          </a:graphicData>
        </a:graphic>
      </p:graphicFrame>
      <p:cxnSp>
        <p:nvCxnSpPr>
          <p:cNvPr id="32" name="Straight Arrow Connector 31">
            <a:extLst>
              <a:ext uri="{FF2B5EF4-FFF2-40B4-BE49-F238E27FC236}">
                <a16:creationId xmlns:a16="http://schemas.microsoft.com/office/drawing/2014/main" id="{C272C4F4-AE3A-48C3-A7FF-55787589BD75}"/>
              </a:ext>
            </a:extLst>
          </p:cNvPr>
          <p:cNvCxnSpPr/>
          <p:nvPr/>
        </p:nvCxnSpPr>
        <p:spPr>
          <a:xfrm flipH="1" flipV="1">
            <a:off x="8044024" y="4663589"/>
            <a:ext cx="274946" cy="3327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4266FC5-15BD-4C0C-ADF1-69E3C9C0FF4A}"/>
              </a:ext>
            </a:extLst>
          </p:cNvPr>
          <p:cNvCxnSpPr>
            <a:cxnSpLocks/>
          </p:cNvCxnSpPr>
          <p:nvPr/>
        </p:nvCxnSpPr>
        <p:spPr>
          <a:xfrm flipV="1">
            <a:off x="10729819" y="4674637"/>
            <a:ext cx="274946" cy="3327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0C66C82-6DDB-4840-ED33-7B5B5BFB6AC1}"/>
              </a:ext>
            </a:extLst>
          </p:cNvPr>
          <p:cNvPicPr>
            <a:picLocks noChangeAspect="1"/>
          </p:cNvPicPr>
          <p:nvPr/>
        </p:nvPicPr>
        <p:blipFill>
          <a:blip r:embed="rId4"/>
          <a:stretch>
            <a:fillRect/>
          </a:stretch>
        </p:blipFill>
        <p:spPr>
          <a:xfrm>
            <a:off x="1214205" y="4228672"/>
            <a:ext cx="3718882" cy="2066723"/>
          </a:xfrm>
          <a:prstGeom prst="rect">
            <a:avLst/>
          </a:prstGeom>
        </p:spPr>
      </p:pic>
      <p:sp>
        <p:nvSpPr>
          <p:cNvPr id="8" name="Title 7">
            <a:extLst>
              <a:ext uri="{FF2B5EF4-FFF2-40B4-BE49-F238E27FC236}">
                <a16:creationId xmlns:a16="http://schemas.microsoft.com/office/drawing/2014/main" id="{1E126931-0AF0-0640-1A74-E1E4C2A15221}"/>
              </a:ext>
            </a:extLst>
          </p:cNvPr>
          <p:cNvSpPr>
            <a:spLocks noGrp="1"/>
          </p:cNvSpPr>
          <p:nvPr>
            <p:ph type="title"/>
          </p:nvPr>
        </p:nvSpPr>
        <p:spPr>
          <a:xfrm>
            <a:off x="575733" y="1224333"/>
            <a:ext cx="10515600" cy="544535"/>
          </a:xfrm>
        </p:spPr>
        <p:txBody>
          <a:bodyPr>
            <a:normAutofit fontScale="90000"/>
          </a:bodyPr>
          <a:lstStyle/>
          <a:p>
            <a:r>
              <a:rPr lang="en-US" dirty="0"/>
              <a:t>design with insulated coil</a:t>
            </a:r>
            <a:br>
              <a:rPr lang="en-US" dirty="0"/>
            </a:br>
            <a:r>
              <a:rPr lang="en-US" dirty="0"/>
              <a:t>(too much conductor)</a:t>
            </a:r>
          </a:p>
        </p:txBody>
      </p:sp>
      <p:sp>
        <p:nvSpPr>
          <p:cNvPr id="9" name="Date Placeholder 8">
            <a:extLst>
              <a:ext uri="{FF2B5EF4-FFF2-40B4-BE49-F238E27FC236}">
                <a16:creationId xmlns:a16="http://schemas.microsoft.com/office/drawing/2014/main" id="{160DF13A-576E-2EFC-DD95-AB5A89E4B9D5}"/>
              </a:ext>
            </a:extLst>
          </p:cNvPr>
          <p:cNvSpPr>
            <a:spLocks noGrp="1"/>
          </p:cNvSpPr>
          <p:nvPr>
            <p:ph type="dt" sz="half" idx="10"/>
          </p:nvPr>
        </p:nvSpPr>
        <p:spPr/>
        <p:txBody>
          <a:bodyPr/>
          <a:lstStyle/>
          <a:p>
            <a:r>
              <a:rPr lang="en-US"/>
              <a:t>19 October 2023</a:t>
            </a:r>
            <a:endParaRPr lang="it-IT"/>
          </a:p>
        </p:txBody>
      </p:sp>
      <p:sp>
        <p:nvSpPr>
          <p:cNvPr id="10" name="Slide Number Placeholder 9">
            <a:extLst>
              <a:ext uri="{FF2B5EF4-FFF2-40B4-BE49-F238E27FC236}">
                <a16:creationId xmlns:a16="http://schemas.microsoft.com/office/drawing/2014/main" id="{B500C77F-D360-6F92-F7F9-BD501CCD4552}"/>
              </a:ext>
            </a:extLst>
          </p:cNvPr>
          <p:cNvSpPr>
            <a:spLocks noGrp="1"/>
          </p:cNvSpPr>
          <p:nvPr>
            <p:ph type="sldNum" sz="quarter" idx="12"/>
          </p:nvPr>
        </p:nvSpPr>
        <p:spPr/>
        <p:txBody>
          <a:bodyPr/>
          <a:lstStyle/>
          <a:p>
            <a:fld id="{9B13B172-409A-48BF-92CD-9E808051E234}" type="slidenum">
              <a:rPr lang="it-IT" smtClean="0"/>
              <a:t>35</a:t>
            </a:fld>
            <a:endParaRPr lang="it-IT"/>
          </a:p>
        </p:txBody>
      </p:sp>
    </p:spTree>
    <p:extLst>
      <p:ext uri="{BB962C8B-B14F-4D97-AF65-F5344CB8AC3E}">
        <p14:creationId xmlns:p14="http://schemas.microsoft.com/office/powerpoint/2010/main" val="1313053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41DE4-259B-982F-89AF-F24B13F4D683}"/>
              </a:ext>
            </a:extLst>
          </p:cNvPr>
          <p:cNvSpPr>
            <a:spLocks noGrp="1"/>
          </p:cNvSpPr>
          <p:nvPr>
            <p:ph type="title"/>
          </p:nvPr>
        </p:nvSpPr>
        <p:spPr/>
        <p:txBody>
          <a:bodyPr>
            <a:normAutofit fontScale="90000"/>
          </a:bodyPr>
          <a:lstStyle/>
          <a:p>
            <a:r>
              <a:rPr lang="en-US" dirty="0"/>
              <a:t>Nominal present design</a:t>
            </a:r>
            <a:br>
              <a:rPr lang="en-US" dirty="0"/>
            </a:br>
            <a:r>
              <a:rPr lang="en-US" dirty="0"/>
              <a:t>based on controlled </a:t>
            </a:r>
            <a:r>
              <a:rPr lang="en-US" dirty="0" err="1"/>
              <a:t>insuatin</a:t>
            </a:r>
            <a:r>
              <a:rPr lang="en-US" dirty="0"/>
              <a:t> with metal tape</a:t>
            </a:r>
          </a:p>
        </p:txBody>
      </p:sp>
      <p:sp>
        <p:nvSpPr>
          <p:cNvPr id="3" name="Date Placeholder 2">
            <a:extLst>
              <a:ext uri="{FF2B5EF4-FFF2-40B4-BE49-F238E27FC236}">
                <a16:creationId xmlns:a16="http://schemas.microsoft.com/office/drawing/2014/main" id="{DB8A2838-DECE-957C-8866-85C9D3A54D2F}"/>
              </a:ext>
            </a:extLst>
          </p:cNvPr>
          <p:cNvSpPr>
            <a:spLocks noGrp="1"/>
          </p:cNvSpPr>
          <p:nvPr>
            <p:ph type="dt" sz="half" idx="10"/>
          </p:nvPr>
        </p:nvSpPr>
        <p:spPr/>
        <p:txBody>
          <a:bodyPr/>
          <a:lstStyle/>
          <a:p>
            <a:r>
              <a:rPr lang="en-US"/>
              <a:t>19 October 2023</a:t>
            </a:r>
            <a:endParaRPr lang="it-IT"/>
          </a:p>
        </p:txBody>
      </p:sp>
      <p:sp>
        <p:nvSpPr>
          <p:cNvPr id="4" name="Footer Placeholder 3">
            <a:extLst>
              <a:ext uri="{FF2B5EF4-FFF2-40B4-BE49-F238E27FC236}">
                <a16:creationId xmlns:a16="http://schemas.microsoft.com/office/drawing/2014/main" id="{ACF1C685-1516-AFB6-9A2B-E8CEFA7F1EB9}"/>
              </a:ext>
            </a:extLst>
          </p:cNvPr>
          <p:cNvSpPr>
            <a:spLocks noGrp="1"/>
          </p:cNvSpPr>
          <p:nvPr>
            <p:ph type="ftr" sz="quarter" idx="11"/>
          </p:nvPr>
        </p:nvSpPr>
        <p:spPr/>
        <p:txBody>
          <a:bodyPr/>
          <a:lstStyle/>
          <a:p>
            <a:r>
              <a:rPr lang="en-US"/>
              <a:t>IRIS - L. Rossi @ GSI IFAST Workshop </a:t>
            </a:r>
            <a:endParaRPr lang="it-IT"/>
          </a:p>
        </p:txBody>
      </p:sp>
      <p:sp>
        <p:nvSpPr>
          <p:cNvPr id="5" name="Slide Number Placeholder 4">
            <a:extLst>
              <a:ext uri="{FF2B5EF4-FFF2-40B4-BE49-F238E27FC236}">
                <a16:creationId xmlns:a16="http://schemas.microsoft.com/office/drawing/2014/main" id="{52F02A9B-BBB6-8541-1432-082B1D19DC3C}"/>
              </a:ext>
            </a:extLst>
          </p:cNvPr>
          <p:cNvSpPr>
            <a:spLocks noGrp="1"/>
          </p:cNvSpPr>
          <p:nvPr>
            <p:ph type="sldNum" sz="quarter" idx="12"/>
          </p:nvPr>
        </p:nvSpPr>
        <p:spPr/>
        <p:txBody>
          <a:bodyPr/>
          <a:lstStyle/>
          <a:p>
            <a:fld id="{9B13B172-409A-48BF-92CD-9E808051E234}" type="slidenum">
              <a:rPr lang="it-IT" smtClean="0"/>
              <a:t>36</a:t>
            </a:fld>
            <a:endParaRPr lang="it-IT"/>
          </a:p>
        </p:txBody>
      </p:sp>
      <p:pic>
        <p:nvPicPr>
          <p:cNvPr id="6" name="Picture 5">
            <a:extLst>
              <a:ext uri="{FF2B5EF4-FFF2-40B4-BE49-F238E27FC236}">
                <a16:creationId xmlns:a16="http://schemas.microsoft.com/office/drawing/2014/main" id="{7224CB1C-C4CD-4F90-F0F7-ECB4B227A82A}"/>
              </a:ext>
            </a:extLst>
          </p:cNvPr>
          <p:cNvPicPr>
            <a:picLocks noChangeAspect="1"/>
          </p:cNvPicPr>
          <p:nvPr/>
        </p:nvPicPr>
        <p:blipFill>
          <a:blip r:embed="rId2"/>
          <a:stretch>
            <a:fillRect/>
          </a:stretch>
        </p:blipFill>
        <p:spPr>
          <a:xfrm>
            <a:off x="6584862" y="1202504"/>
            <a:ext cx="6056296" cy="3754904"/>
          </a:xfrm>
          <a:prstGeom prst="rect">
            <a:avLst/>
          </a:prstGeom>
        </p:spPr>
      </p:pic>
      <p:pic>
        <p:nvPicPr>
          <p:cNvPr id="8" name="Picture 7" descr="A circular object with brown stripes&#10;&#10;Description automatically generated">
            <a:extLst>
              <a:ext uri="{FF2B5EF4-FFF2-40B4-BE49-F238E27FC236}">
                <a16:creationId xmlns:a16="http://schemas.microsoft.com/office/drawing/2014/main" id="{1D61B162-F341-3AB1-5D0D-322FC5B69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7480" y="4000940"/>
            <a:ext cx="2586569" cy="2586569"/>
          </a:xfrm>
          <a:prstGeom prst="rect">
            <a:avLst/>
          </a:prstGeom>
        </p:spPr>
      </p:pic>
      <p:pic>
        <p:nvPicPr>
          <p:cNvPr id="9" name="Picture 8">
            <a:extLst>
              <a:ext uri="{FF2B5EF4-FFF2-40B4-BE49-F238E27FC236}">
                <a16:creationId xmlns:a16="http://schemas.microsoft.com/office/drawing/2014/main" id="{6166D0AF-37FF-211F-E6B5-CE9FC8E2D17B}"/>
              </a:ext>
            </a:extLst>
          </p:cNvPr>
          <p:cNvPicPr>
            <a:picLocks noChangeAspect="1"/>
          </p:cNvPicPr>
          <p:nvPr/>
        </p:nvPicPr>
        <p:blipFill>
          <a:blip r:embed="rId4"/>
          <a:stretch>
            <a:fillRect/>
          </a:stretch>
        </p:blipFill>
        <p:spPr>
          <a:xfrm>
            <a:off x="4364694" y="4691679"/>
            <a:ext cx="1518036" cy="1615580"/>
          </a:xfrm>
          <a:prstGeom prst="rect">
            <a:avLst/>
          </a:prstGeom>
        </p:spPr>
      </p:pic>
      <p:graphicFrame>
        <p:nvGraphicFramePr>
          <p:cNvPr id="11" name="Table 10">
            <a:extLst>
              <a:ext uri="{FF2B5EF4-FFF2-40B4-BE49-F238E27FC236}">
                <a16:creationId xmlns:a16="http://schemas.microsoft.com/office/drawing/2014/main" id="{0FD7AE1A-F977-ECAE-1346-5FE1AA9963E5}"/>
              </a:ext>
            </a:extLst>
          </p:cNvPr>
          <p:cNvGraphicFramePr>
            <a:graphicFrameLocks noGrp="1"/>
          </p:cNvGraphicFramePr>
          <p:nvPr>
            <p:extLst>
              <p:ext uri="{D42A27DB-BD31-4B8C-83A1-F6EECF244321}">
                <p14:modId xmlns:p14="http://schemas.microsoft.com/office/powerpoint/2010/main" val="3401148765"/>
              </p:ext>
            </p:extLst>
          </p:nvPr>
        </p:nvGraphicFramePr>
        <p:xfrm>
          <a:off x="845031" y="2095595"/>
          <a:ext cx="3794253" cy="1492885"/>
        </p:xfrm>
        <a:graphic>
          <a:graphicData uri="http://schemas.openxmlformats.org/drawingml/2006/table">
            <a:tbl>
              <a:tblPr firstRow="1" firstCol="1" bandRow="1">
                <a:tableStyleId>{5C22544A-7EE6-4342-B048-85BDC9FD1C3A}</a:tableStyleId>
              </a:tblPr>
              <a:tblGrid>
                <a:gridCol w="1999321">
                  <a:extLst>
                    <a:ext uri="{9D8B030D-6E8A-4147-A177-3AD203B41FA5}">
                      <a16:colId xmlns:a16="http://schemas.microsoft.com/office/drawing/2014/main" val="917577926"/>
                    </a:ext>
                  </a:extLst>
                </a:gridCol>
                <a:gridCol w="1794932">
                  <a:extLst>
                    <a:ext uri="{9D8B030D-6E8A-4147-A177-3AD203B41FA5}">
                      <a16:colId xmlns:a16="http://schemas.microsoft.com/office/drawing/2014/main" val="2942481355"/>
                    </a:ext>
                  </a:extLst>
                </a:gridCol>
              </a:tblGrid>
              <a:tr h="225425">
                <a:tc>
                  <a:txBody>
                    <a:bodyPr/>
                    <a:lstStyle/>
                    <a:p>
                      <a:pPr marL="0" marR="0">
                        <a:spcBef>
                          <a:spcPts val="0"/>
                        </a:spcBef>
                        <a:spcAft>
                          <a:spcPts val="0"/>
                        </a:spcAft>
                      </a:pPr>
                      <a:r>
                        <a:rPr lang="en-US" sz="1200" dirty="0">
                          <a:effectLst/>
                        </a:rPr>
                        <a:t>Dimensions</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dirty="0">
                          <a:effectLst/>
                        </a:rPr>
                        <a:t>12 mm × 67 µm</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51626074"/>
                  </a:ext>
                </a:extLst>
              </a:tr>
              <a:tr h="225425">
                <a:tc>
                  <a:txBody>
                    <a:bodyPr/>
                    <a:lstStyle/>
                    <a:p>
                      <a:pPr marL="0" marR="0">
                        <a:spcBef>
                          <a:spcPts val="0"/>
                        </a:spcBef>
                        <a:spcAft>
                          <a:spcPts val="0"/>
                        </a:spcAft>
                      </a:pPr>
                      <a:r>
                        <a:rPr lang="en-US" sz="1200">
                          <a:effectLst/>
                        </a:rPr>
                        <a:t>Substrate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40 µm of Hastelloy C276</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65152358"/>
                  </a:ext>
                </a:extLst>
              </a:tr>
              <a:tr h="225425">
                <a:tc>
                  <a:txBody>
                    <a:bodyPr/>
                    <a:lstStyle/>
                    <a:p>
                      <a:pPr marL="0" marR="0">
                        <a:spcBef>
                          <a:spcPts val="0"/>
                        </a:spcBef>
                        <a:spcAft>
                          <a:spcPts val="0"/>
                        </a:spcAft>
                      </a:pPr>
                      <a:r>
                        <a:rPr lang="en-US" sz="1200" dirty="0">
                          <a:effectLst/>
                        </a:rPr>
                        <a:t>Copper stabilizer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2 × 10 µm, RRR&gt;20</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59126957"/>
                  </a:ext>
                </a:extLst>
              </a:tr>
              <a:tr h="225425">
                <a:tc>
                  <a:txBody>
                    <a:bodyPr/>
                    <a:lstStyle/>
                    <a:p>
                      <a:pPr marL="0" marR="0">
                        <a:spcBef>
                          <a:spcPts val="0"/>
                        </a:spcBef>
                        <a:spcAft>
                          <a:spcPts val="0"/>
                        </a:spcAft>
                      </a:pPr>
                      <a:r>
                        <a:rPr lang="en-US" sz="1200">
                          <a:effectLst/>
                        </a:rPr>
                        <a:t>Easy-way minimum bend</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10 mm</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89962391"/>
                  </a:ext>
                </a:extLst>
              </a:tr>
              <a:tr h="225425">
                <a:tc>
                  <a:txBody>
                    <a:bodyPr/>
                    <a:lstStyle/>
                    <a:p>
                      <a:pPr marL="0" marR="0" algn="just">
                        <a:spcBef>
                          <a:spcPts val="0"/>
                        </a:spcBef>
                        <a:spcAft>
                          <a:spcPts val="0"/>
                        </a:spcAft>
                      </a:pPr>
                      <a:r>
                        <a:rPr lang="en-US" sz="1200">
                          <a:effectLst/>
                        </a:rPr>
                        <a:t>Allower longitudinal strain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200">
                          <a:effectLst/>
                        </a:rPr>
                        <a:t>-0.4 % to 0.3 %</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567618486"/>
                  </a:ext>
                </a:extLst>
              </a:tr>
              <a:tr h="225425">
                <a:tc>
                  <a:txBody>
                    <a:bodyPr/>
                    <a:lstStyle/>
                    <a:p>
                      <a:pPr marL="0" marR="0" algn="just">
                        <a:spcBef>
                          <a:spcPts val="0"/>
                        </a:spcBef>
                        <a:spcAft>
                          <a:spcPts val="0"/>
                        </a:spcAft>
                      </a:pPr>
                      <a:r>
                        <a:rPr lang="en-US" sz="1200" dirty="0" err="1">
                          <a:effectLst/>
                        </a:rPr>
                        <a:t>I</a:t>
                      </a:r>
                      <a:r>
                        <a:rPr lang="en-US" sz="1200" baseline="-25000" dirty="0" err="1">
                          <a:effectLst/>
                        </a:rPr>
                        <a:t>c</a:t>
                      </a:r>
                      <a:r>
                        <a:rPr lang="en-US" sz="1200" dirty="0">
                          <a:effectLst/>
                        </a:rPr>
                        <a:t>, 77 K, self-field</a:t>
                      </a:r>
                    </a:p>
                    <a:p>
                      <a:pPr marL="0" marR="0" algn="just">
                        <a:spcBef>
                          <a:spcPts val="0"/>
                        </a:spcBef>
                        <a:spcAft>
                          <a:spcPts val="0"/>
                        </a:spcAft>
                      </a:pPr>
                      <a:r>
                        <a:rPr lang="en-US" sz="1200" dirty="0" err="1">
                          <a:effectLst/>
                          <a:latin typeface="Times New Roman" panose="02020603050405020304" pitchFamily="18" charset="0"/>
                          <a:ea typeface="Times New Roman" panose="02020603050405020304" pitchFamily="18" charset="0"/>
                        </a:rPr>
                        <a:t>Ic</a:t>
                      </a:r>
                      <a:r>
                        <a:rPr lang="en-US" sz="1200" dirty="0">
                          <a:effectLst/>
                          <a:latin typeface="Times New Roman" panose="02020603050405020304" pitchFamily="18" charset="0"/>
                          <a:ea typeface="Times New Roman" panose="02020603050405020304" pitchFamily="18" charset="0"/>
                        </a:rPr>
                        <a:t>, 20 K, 15 T</a:t>
                      </a:r>
                    </a:p>
                  </a:txBody>
                  <a:tcPr marL="68580" marR="68580" marT="0" marB="0"/>
                </a:tc>
                <a:tc>
                  <a:txBody>
                    <a:bodyPr/>
                    <a:lstStyle/>
                    <a:p>
                      <a:pPr marL="0" marR="0" algn="just">
                        <a:spcBef>
                          <a:spcPts val="0"/>
                        </a:spcBef>
                        <a:spcAft>
                          <a:spcPts val="0"/>
                        </a:spcAft>
                      </a:pPr>
                      <a:r>
                        <a:rPr lang="en-US" sz="1200" dirty="0">
                          <a:effectLst/>
                        </a:rPr>
                        <a:t>Min. 400 A, average 470 A</a:t>
                      </a:r>
                    </a:p>
                    <a:p>
                      <a:pPr marL="0" marR="0" algn="just">
                        <a:spcBef>
                          <a:spcPts val="0"/>
                        </a:spcBef>
                        <a:spcAft>
                          <a:spcPts val="0"/>
                        </a:spcAft>
                      </a:pPr>
                      <a:r>
                        <a:rPr lang="en-US" sz="1200" dirty="0">
                          <a:effectLst/>
                          <a:latin typeface="Times New Roman" panose="02020603050405020304" pitchFamily="18" charset="0"/>
                          <a:ea typeface="Times New Roman" panose="02020603050405020304" pitchFamily="18" charset="0"/>
                        </a:rPr>
                        <a:t>Min 500 A</a:t>
                      </a:r>
                    </a:p>
                  </a:txBody>
                  <a:tcPr marL="68580" marR="68580" marT="0" marB="0"/>
                </a:tc>
                <a:extLst>
                  <a:ext uri="{0D108BD9-81ED-4DB2-BD59-A6C34878D82A}">
                    <a16:rowId xmlns:a16="http://schemas.microsoft.com/office/drawing/2014/main" val="246446942"/>
                  </a:ext>
                </a:extLst>
              </a:tr>
            </a:tbl>
          </a:graphicData>
        </a:graphic>
      </p:graphicFrame>
      <p:sp>
        <p:nvSpPr>
          <p:cNvPr id="12" name="TextBox 11">
            <a:extLst>
              <a:ext uri="{FF2B5EF4-FFF2-40B4-BE49-F238E27FC236}">
                <a16:creationId xmlns:a16="http://schemas.microsoft.com/office/drawing/2014/main" id="{9398F047-CA76-2810-25DD-112D996F0833}"/>
              </a:ext>
            </a:extLst>
          </p:cNvPr>
          <p:cNvSpPr txBox="1"/>
          <p:nvPr/>
        </p:nvSpPr>
        <p:spPr>
          <a:xfrm>
            <a:off x="8595887" y="5294225"/>
            <a:ext cx="3596113" cy="646331"/>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a:t>Courtesy S. </a:t>
            </a:r>
            <a:r>
              <a:rPr lang="en-US" dirty="0" err="1"/>
              <a:t>Sorti</a:t>
            </a:r>
            <a:r>
              <a:rPr lang="en-US" dirty="0"/>
              <a:t> and L. </a:t>
            </a:r>
            <a:r>
              <a:rPr lang="en-US" dirty="0" err="1"/>
              <a:t>Balconi</a:t>
            </a:r>
            <a:endParaRPr lang="en-US" dirty="0"/>
          </a:p>
          <a:p>
            <a:r>
              <a:rPr lang="en-US" dirty="0"/>
              <a:t>Univ. of Milano &amp; INFN-Milano-LASA</a:t>
            </a:r>
          </a:p>
        </p:txBody>
      </p:sp>
      <p:graphicFrame>
        <p:nvGraphicFramePr>
          <p:cNvPr id="7" name="Table 4">
            <a:extLst>
              <a:ext uri="{FF2B5EF4-FFF2-40B4-BE49-F238E27FC236}">
                <a16:creationId xmlns:a16="http://schemas.microsoft.com/office/drawing/2014/main" id="{F2B243ED-34E6-C60C-6696-A101BB417D8B}"/>
              </a:ext>
            </a:extLst>
          </p:cNvPr>
          <p:cNvGraphicFramePr>
            <a:graphicFrameLocks noGrp="1"/>
          </p:cNvGraphicFramePr>
          <p:nvPr>
            <p:extLst>
              <p:ext uri="{D42A27DB-BD31-4B8C-83A1-F6EECF244321}">
                <p14:modId xmlns:p14="http://schemas.microsoft.com/office/powerpoint/2010/main" val="646537326"/>
              </p:ext>
            </p:extLst>
          </p:nvPr>
        </p:nvGraphicFramePr>
        <p:xfrm>
          <a:off x="863600" y="3720485"/>
          <a:ext cx="3589456" cy="2473846"/>
        </p:xfrm>
        <a:graphic>
          <a:graphicData uri="http://schemas.openxmlformats.org/drawingml/2006/table">
            <a:tbl>
              <a:tblPr>
                <a:tableStyleId>{125E5076-3810-47DD-B79F-674D7AD40C01}</a:tableStyleId>
              </a:tblPr>
              <a:tblGrid>
                <a:gridCol w="2049159">
                  <a:extLst>
                    <a:ext uri="{9D8B030D-6E8A-4147-A177-3AD203B41FA5}">
                      <a16:colId xmlns:a16="http://schemas.microsoft.com/office/drawing/2014/main" val="113922037"/>
                    </a:ext>
                  </a:extLst>
                </a:gridCol>
                <a:gridCol w="374558">
                  <a:extLst>
                    <a:ext uri="{9D8B030D-6E8A-4147-A177-3AD203B41FA5}">
                      <a16:colId xmlns:a16="http://schemas.microsoft.com/office/drawing/2014/main" val="1490116165"/>
                    </a:ext>
                  </a:extLst>
                </a:gridCol>
                <a:gridCol w="1165739">
                  <a:extLst>
                    <a:ext uri="{9D8B030D-6E8A-4147-A177-3AD203B41FA5}">
                      <a16:colId xmlns:a16="http://schemas.microsoft.com/office/drawing/2014/main" val="198259223"/>
                    </a:ext>
                  </a:extLst>
                </a:gridCol>
              </a:tblGrid>
              <a:tr h="290687">
                <a:tc>
                  <a:txBody>
                    <a:bodyPr/>
                    <a:lstStyle/>
                    <a:p>
                      <a:pPr algn="l" fontAlgn="ctr"/>
                      <a:r>
                        <a:rPr lang="en-GB" sz="1200" kern="1200" dirty="0">
                          <a:solidFill>
                            <a:schemeClr val="bg1"/>
                          </a:solidFill>
                          <a:effectLst/>
                        </a:rPr>
                        <a:t>Parameter</a:t>
                      </a:r>
                      <a:endParaRPr lang="en-GB" sz="1200" kern="1200" dirty="0">
                        <a:solidFill>
                          <a:schemeClr val="bg1"/>
                        </a:solidFill>
                        <a:effectLst/>
                        <a:latin typeface="Times New Roman" panose="02020603050405020304" pitchFamily="18" charset="0"/>
                        <a:cs typeface="+mn-cs"/>
                      </a:endParaRPr>
                    </a:p>
                  </a:txBody>
                  <a:tcPr marL="5234" marR="5234" marT="5234" marB="0" anchor="ctr"/>
                </a:tc>
                <a:tc>
                  <a:txBody>
                    <a:bodyPr/>
                    <a:lstStyle/>
                    <a:p>
                      <a:pPr algn="ctr" fontAlgn="ctr"/>
                      <a:r>
                        <a:rPr lang="en-GB" sz="1200" kern="1200" dirty="0">
                          <a:solidFill>
                            <a:schemeClr val="bg1"/>
                          </a:solidFill>
                          <a:effectLst/>
                        </a:rPr>
                        <a:t>Unit</a:t>
                      </a:r>
                      <a:endParaRPr lang="en-GB" sz="1200" kern="1200" dirty="0">
                        <a:solidFill>
                          <a:schemeClr val="bg1"/>
                        </a:solidFill>
                        <a:effectLst/>
                        <a:latin typeface="Times New Roman" panose="02020603050405020304" pitchFamily="18" charset="0"/>
                        <a:cs typeface="+mn-cs"/>
                      </a:endParaRPr>
                    </a:p>
                  </a:txBody>
                  <a:tcPr marL="5234" marR="5234" marT="5234" marB="0" anchor="ctr"/>
                </a:tc>
                <a:tc>
                  <a:txBody>
                    <a:bodyPr/>
                    <a:lstStyle/>
                    <a:p>
                      <a:pPr algn="ctr" fontAlgn="ctr"/>
                      <a:r>
                        <a:rPr lang="en-GB" sz="1200" kern="1200" dirty="0">
                          <a:solidFill>
                            <a:schemeClr val="bg1"/>
                          </a:solidFill>
                          <a:effectLst/>
                        </a:rPr>
                        <a:t>Value</a:t>
                      </a:r>
                      <a:endParaRPr lang="en-GB" sz="1200" kern="1200" dirty="0">
                        <a:solidFill>
                          <a:schemeClr val="bg1"/>
                        </a:solidFill>
                        <a:effectLst/>
                        <a:latin typeface="Times New Roman" panose="02020603050405020304" pitchFamily="18" charset="0"/>
                        <a:cs typeface="+mn-cs"/>
                      </a:endParaRPr>
                    </a:p>
                  </a:txBody>
                  <a:tcPr marL="5234" marR="5234" marT="5234" marB="0" anchor="ctr"/>
                </a:tc>
                <a:extLst>
                  <a:ext uri="{0D108BD9-81ED-4DB2-BD59-A6C34878D82A}">
                    <a16:rowId xmlns:a16="http://schemas.microsoft.com/office/drawing/2014/main" val="2871974056"/>
                  </a:ext>
                </a:extLst>
              </a:tr>
              <a:tr h="290687">
                <a:tc>
                  <a:txBody>
                    <a:bodyPr/>
                    <a:lstStyle/>
                    <a:p>
                      <a:pPr algn="l" fontAlgn="ctr"/>
                      <a:r>
                        <a:rPr lang="en-GB" sz="1200" kern="1200">
                          <a:solidFill>
                            <a:schemeClr val="bg1"/>
                          </a:solidFill>
                          <a:effectLst/>
                        </a:rPr>
                        <a:t>Central field </a:t>
                      </a:r>
                      <a:endParaRPr lang="en-GB" sz="1200" kern="1200" dirty="0">
                        <a:solidFill>
                          <a:schemeClr val="bg1"/>
                        </a:solidFill>
                        <a:effectLst/>
                        <a:latin typeface="Times New Roman" panose="02020603050405020304" pitchFamily="18" charset="0"/>
                        <a:cs typeface="+mn-cs"/>
                      </a:endParaRPr>
                    </a:p>
                  </a:txBody>
                  <a:tcPr marL="5234" marR="5234" marT="5234" marB="0" anchor="ctr"/>
                </a:tc>
                <a:tc>
                  <a:txBody>
                    <a:bodyPr/>
                    <a:lstStyle/>
                    <a:p>
                      <a:pPr algn="ctr" fontAlgn="ctr"/>
                      <a:r>
                        <a:rPr lang="en-GB" sz="1200" kern="1200" dirty="0">
                          <a:solidFill>
                            <a:schemeClr val="bg1"/>
                          </a:solidFill>
                          <a:effectLst/>
                        </a:rPr>
                        <a:t>tesla</a:t>
                      </a:r>
                      <a:endParaRPr lang="en-GB" sz="1200" kern="1200" dirty="0">
                        <a:solidFill>
                          <a:schemeClr val="bg1"/>
                        </a:solidFill>
                        <a:effectLst/>
                        <a:latin typeface="Times New Roman" panose="02020603050405020304" pitchFamily="18" charset="0"/>
                        <a:cs typeface="+mn-cs"/>
                      </a:endParaRPr>
                    </a:p>
                  </a:txBody>
                  <a:tcPr marL="5234" marR="5234" marT="5234" marB="0" anchor="ctr"/>
                </a:tc>
                <a:tc>
                  <a:txBody>
                    <a:bodyPr/>
                    <a:lstStyle/>
                    <a:p>
                      <a:pPr algn="ctr" fontAlgn="ctr"/>
                      <a:r>
                        <a:rPr lang="en-GB" sz="1200" kern="1200" dirty="0">
                          <a:solidFill>
                            <a:schemeClr val="bg1"/>
                          </a:solidFill>
                          <a:effectLst/>
                        </a:rPr>
                        <a:t>10</a:t>
                      </a:r>
                      <a:endParaRPr lang="en-GB" sz="1200" kern="1200" dirty="0">
                        <a:solidFill>
                          <a:schemeClr val="bg1"/>
                        </a:solidFill>
                        <a:effectLst/>
                        <a:latin typeface="Times New Roman" panose="02020603050405020304" pitchFamily="18" charset="0"/>
                        <a:cs typeface="+mn-cs"/>
                      </a:endParaRPr>
                    </a:p>
                  </a:txBody>
                  <a:tcPr marL="5234" marR="5234" marT="5234" marB="0" anchor="ctr"/>
                </a:tc>
                <a:extLst>
                  <a:ext uri="{0D108BD9-81ED-4DB2-BD59-A6C34878D82A}">
                    <a16:rowId xmlns:a16="http://schemas.microsoft.com/office/drawing/2014/main" val="1684971173"/>
                  </a:ext>
                </a:extLst>
              </a:tr>
              <a:tr h="290687">
                <a:tc>
                  <a:txBody>
                    <a:bodyPr/>
                    <a:lstStyle/>
                    <a:p>
                      <a:pPr algn="l" fontAlgn="ctr"/>
                      <a:r>
                        <a:rPr lang="en-GB" sz="1200" kern="1200" dirty="0">
                          <a:solidFill>
                            <a:schemeClr val="bg1"/>
                          </a:solidFill>
                          <a:effectLst/>
                        </a:rPr>
                        <a:t>Free bore dimensions</a:t>
                      </a:r>
                      <a:endParaRPr lang="en-GB" sz="1200" kern="1200" dirty="0">
                        <a:solidFill>
                          <a:schemeClr val="bg1"/>
                        </a:solidFill>
                        <a:effectLst/>
                        <a:latin typeface="Times New Roman" panose="02020603050405020304" pitchFamily="18" charset="0"/>
                        <a:cs typeface="+mn-cs"/>
                      </a:endParaRPr>
                    </a:p>
                  </a:txBody>
                  <a:tcPr marL="5234" marR="5234" marT="5234" marB="0" anchor="ctr"/>
                </a:tc>
                <a:tc>
                  <a:txBody>
                    <a:bodyPr/>
                    <a:lstStyle/>
                    <a:p>
                      <a:pPr algn="ctr" fontAlgn="ctr"/>
                      <a:r>
                        <a:rPr lang="en-GB" sz="1200" kern="1200" dirty="0">
                          <a:solidFill>
                            <a:schemeClr val="bg1"/>
                          </a:solidFill>
                          <a:effectLst/>
                        </a:rPr>
                        <a:t>mm</a:t>
                      </a:r>
                      <a:endParaRPr lang="en-GB" sz="1200" kern="1200" dirty="0">
                        <a:solidFill>
                          <a:schemeClr val="bg1"/>
                        </a:solidFill>
                        <a:effectLst/>
                        <a:latin typeface="Times New Roman" panose="02020603050405020304" pitchFamily="18" charset="0"/>
                        <a:cs typeface="+mn-cs"/>
                      </a:endParaRPr>
                    </a:p>
                  </a:txBody>
                  <a:tcPr marL="5234" marR="5234" marT="5234" marB="0" anchor="ctr"/>
                </a:tc>
                <a:tc>
                  <a:txBody>
                    <a:bodyPr/>
                    <a:lstStyle/>
                    <a:p>
                      <a:pPr algn="ctr" fontAlgn="ctr"/>
                      <a:r>
                        <a:rPr lang="pt-BR" sz="1200" kern="1200" dirty="0">
                          <a:solidFill>
                            <a:schemeClr val="bg1"/>
                          </a:solidFill>
                          <a:effectLst/>
                        </a:rPr>
                        <a:t>H80 x V50</a:t>
                      </a:r>
                      <a:endParaRPr lang="pt-BR" sz="1200" kern="1200" dirty="0">
                        <a:solidFill>
                          <a:schemeClr val="bg1"/>
                        </a:solidFill>
                        <a:effectLst/>
                        <a:latin typeface="Times New Roman" panose="02020603050405020304" pitchFamily="18" charset="0"/>
                        <a:cs typeface="+mn-cs"/>
                      </a:endParaRPr>
                    </a:p>
                  </a:txBody>
                  <a:tcPr marL="5234" marR="5234" marT="5234" marB="0" anchor="ctr"/>
                </a:tc>
                <a:extLst>
                  <a:ext uri="{0D108BD9-81ED-4DB2-BD59-A6C34878D82A}">
                    <a16:rowId xmlns:a16="http://schemas.microsoft.com/office/drawing/2014/main" val="3990920697"/>
                  </a:ext>
                </a:extLst>
              </a:tr>
              <a:tr h="290687">
                <a:tc>
                  <a:txBody>
                    <a:bodyPr/>
                    <a:lstStyle/>
                    <a:p>
                      <a:pPr algn="l" fontAlgn="ctr"/>
                      <a:r>
                        <a:rPr lang="en-GB" sz="1200" kern="1200" dirty="0">
                          <a:solidFill>
                            <a:schemeClr val="bg1"/>
                          </a:solidFill>
                          <a:effectLst/>
                        </a:rPr>
                        <a:t>Magnet length</a:t>
                      </a:r>
                      <a:endParaRPr lang="en-GB" sz="1200" kern="1200" dirty="0">
                        <a:solidFill>
                          <a:schemeClr val="bg1"/>
                        </a:solidFill>
                        <a:effectLst/>
                        <a:latin typeface="Times New Roman" panose="02020603050405020304" pitchFamily="18" charset="0"/>
                        <a:cs typeface="+mn-cs"/>
                      </a:endParaRPr>
                    </a:p>
                  </a:txBody>
                  <a:tcPr marL="5234" marR="5234" marT="5234" marB="0" anchor="ctr"/>
                </a:tc>
                <a:tc>
                  <a:txBody>
                    <a:bodyPr/>
                    <a:lstStyle/>
                    <a:p>
                      <a:pPr algn="ctr" fontAlgn="ctr"/>
                      <a:r>
                        <a:rPr lang="en-GB" sz="1200" kern="1200" dirty="0">
                          <a:solidFill>
                            <a:schemeClr val="bg1"/>
                          </a:solidFill>
                          <a:effectLst/>
                        </a:rPr>
                        <a:t>mm</a:t>
                      </a:r>
                      <a:endParaRPr lang="en-GB" sz="1200" kern="1200" dirty="0">
                        <a:solidFill>
                          <a:schemeClr val="bg1"/>
                        </a:solidFill>
                        <a:effectLst/>
                        <a:latin typeface="Times New Roman" panose="02020603050405020304" pitchFamily="18" charset="0"/>
                        <a:cs typeface="+mn-cs"/>
                      </a:endParaRPr>
                    </a:p>
                  </a:txBody>
                  <a:tcPr marL="5234" marR="5234" marT="5234" marB="0" anchor="ctr"/>
                </a:tc>
                <a:tc>
                  <a:txBody>
                    <a:bodyPr/>
                    <a:lstStyle/>
                    <a:p>
                      <a:pPr algn="ctr" fontAlgn="ctr"/>
                      <a:r>
                        <a:rPr lang="pt-BR" sz="1200" kern="1200" dirty="0">
                          <a:solidFill>
                            <a:schemeClr val="bg1"/>
                          </a:solidFill>
                          <a:effectLst/>
                        </a:rPr>
                        <a:t>1000</a:t>
                      </a:r>
                      <a:endParaRPr lang="pt-BR" sz="1200" kern="1200" dirty="0">
                        <a:solidFill>
                          <a:schemeClr val="bg1"/>
                        </a:solidFill>
                        <a:effectLst/>
                        <a:latin typeface="Times New Roman" panose="02020603050405020304" pitchFamily="18" charset="0"/>
                        <a:cs typeface="+mn-cs"/>
                      </a:endParaRPr>
                    </a:p>
                  </a:txBody>
                  <a:tcPr marL="5234" marR="5234" marT="5234" marB="0" anchor="ctr"/>
                </a:tc>
                <a:extLst>
                  <a:ext uri="{0D108BD9-81ED-4DB2-BD59-A6C34878D82A}">
                    <a16:rowId xmlns:a16="http://schemas.microsoft.com/office/drawing/2014/main" val="1715055515"/>
                  </a:ext>
                </a:extLst>
              </a:tr>
              <a:tr h="282613">
                <a:tc>
                  <a:txBody>
                    <a:bodyPr/>
                    <a:lstStyle/>
                    <a:p>
                      <a:pPr algn="l" fontAlgn="ctr"/>
                      <a:r>
                        <a:rPr lang="en-GB" sz="1200" kern="1200" dirty="0">
                          <a:solidFill>
                            <a:schemeClr val="bg1"/>
                          </a:solidFill>
                          <a:effectLst/>
                        </a:rPr>
                        <a:t>Good field region uniformity</a:t>
                      </a:r>
                      <a:endParaRPr lang="en-GB" sz="1200" kern="1200" dirty="0">
                        <a:solidFill>
                          <a:schemeClr val="bg1"/>
                        </a:solidFill>
                        <a:effectLst/>
                        <a:latin typeface="Times New Roman" panose="02020603050405020304" pitchFamily="18" charset="0"/>
                        <a:cs typeface="+mn-cs"/>
                      </a:endParaRPr>
                    </a:p>
                  </a:txBody>
                  <a:tcPr marL="5234" marR="5234" marT="5234" marB="0" anchor="ctr"/>
                </a:tc>
                <a:tc>
                  <a:txBody>
                    <a:bodyPr/>
                    <a:lstStyle/>
                    <a:p>
                      <a:pPr algn="ctr" fontAlgn="ctr"/>
                      <a:r>
                        <a:rPr lang="en-GB" sz="1200" kern="1200">
                          <a:solidFill>
                            <a:schemeClr val="bg1"/>
                          </a:solidFill>
                          <a:effectLst/>
                        </a:rPr>
                        <a:t>N/A</a:t>
                      </a:r>
                      <a:endParaRPr lang="en-GB" sz="1200" kern="1200">
                        <a:solidFill>
                          <a:schemeClr val="bg1"/>
                        </a:solidFill>
                        <a:effectLst/>
                        <a:latin typeface="Times New Roman" panose="02020603050405020304" pitchFamily="18" charset="0"/>
                        <a:cs typeface="+mn-cs"/>
                      </a:endParaRPr>
                    </a:p>
                  </a:txBody>
                  <a:tcPr marL="5234" marR="5234" marT="5234" marB="0" anchor="ctr"/>
                </a:tc>
                <a:tc>
                  <a:txBody>
                    <a:bodyPr/>
                    <a:lstStyle/>
                    <a:p>
                      <a:pPr algn="ctr" fontAlgn="ctr"/>
                      <a:r>
                        <a:rPr lang="en-GB" sz="1200" kern="1200">
                          <a:solidFill>
                            <a:schemeClr val="bg1"/>
                          </a:solidFill>
                          <a:effectLst/>
                        </a:rPr>
                        <a:t>1.5%</a:t>
                      </a:r>
                      <a:endParaRPr lang="en-GB" sz="1200" kern="1200">
                        <a:solidFill>
                          <a:schemeClr val="bg1"/>
                        </a:solidFill>
                        <a:effectLst/>
                        <a:latin typeface="Times New Roman" panose="02020603050405020304" pitchFamily="18" charset="0"/>
                        <a:cs typeface="+mn-cs"/>
                      </a:endParaRPr>
                    </a:p>
                  </a:txBody>
                  <a:tcPr marL="5234" marR="5234" marT="5234" marB="0" anchor="ctr"/>
                </a:tc>
                <a:extLst>
                  <a:ext uri="{0D108BD9-81ED-4DB2-BD59-A6C34878D82A}">
                    <a16:rowId xmlns:a16="http://schemas.microsoft.com/office/drawing/2014/main" val="1534289640"/>
                  </a:ext>
                </a:extLst>
              </a:tr>
              <a:tr h="432802">
                <a:tc>
                  <a:txBody>
                    <a:bodyPr/>
                    <a:lstStyle/>
                    <a:p>
                      <a:pPr algn="l" fontAlgn="ctr"/>
                      <a:r>
                        <a:rPr lang="en-GB" sz="1200" kern="1200" dirty="0">
                          <a:solidFill>
                            <a:schemeClr val="bg1"/>
                          </a:solidFill>
                          <a:effectLst/>
                        </a:rPr>
                        <a:t>Good field region extension</a:t>
                      </a:r>
                      <a:endParaRPr lang="en-GB" sz="1200" kern="1200" dirty="0">
                        <a:solidFill>
                          <a:schemeClr val="bg1"/>
                        </a:solidFill>
                        <a:effectLst/>
                        <a:latin typeface="Times New Roman" panose="02020603050405020304" pitchFamily="18" charset="0"/>
                        <a:cs typeface="+mn-cs"/>
                      </a:endParaRPr>
                    </a:p>
                  </a:txBody>
                  <a:tcPr marL="5234" marR="5234" marT="5234" marB="0" anchor="ctr"/>
                </a:tc>
                <a:tc>
                  <a:txBody>
                    <a:bodyPr/>
                    <a:lstStyle/>
                    <a:p>
                      <a:pPr algn="ctr" fontAlgn="ctr"/>
                      <a:r>
                        <a:rPr lang="en-GB" sz="1200" kern="1200">
                          <a:solidFill>
                            <a:schemeClr val="bg1"/>
                          </a:solidFill>
                          <a:effectLst/>
                        </a:rPr>
                        <a:t>mm</a:t>
                      </a:r>
                      <a:endParaRPr lang="en-GB" sz="1200" kern="1200">
                        <a:solidFill>
                          <a:schemeClr val="bg1"/>
                        </a:solidFill>
                        <a:effectLst/>
                        <a:latin typeface="Times New Roman" panose="02020603050405020304" pitchFamily="18" charset="0"/>
                        <a:cs typeface="+mn-cs"/>
                      </a:endParaRPr>
                    </a:p>
                  </a:txBody>
                  <a:tcPr marL="5234" marR="5234" marT="5234" marB="0" anchor="ctr"/>
                </a:tc>
                <a:tc>
                  <a:txBody>
                    <a:bodyPr/>
                    <a:lstStyle/>
                    <a:p>
                      <a:pPr algn="ctr" fontAlgn="ctr"/>
                      <a:r>
                        <a:rPr lang="en-GB" sz="1200" kern="1200" dirty="0">
                          <a:solidFill>
                            <a:schemeClr val="bg1"/>
                          </a:solidFill>
                          <a:effectLst/>
                        </a:rPr>
                        <a:t>H50xV30xL400</a:t>
                      </a:r>
                      <a:endParaRPr lang="en-GB" sz="1200" kern="1200" dirty="0">
                        <a:solidFill>
                          <a:schemeClr val="bg1"/>
                        </a:solidFill>
                        <a:effectLst/>
                        <a:latin typeface="Times New Roman" panose="02020603050405020304" pitchFamily="18" charset="0"/>
                        <a:cs typeface="+mn-cs"/>
                      </a:endParaRPr>
                    </a:p>
                  </a:txBody>
                  <a:tcPr marL="5234" marR="5234" marT="5234" marB="0" anchor="ctr"/>
                </a:tc>
                <a:extLst>
                  <a:ext uri="{0D108BD9-81ED-4DB2-BD59-A6C34878D82A}">
                    <a16:rowId xmlns:a16="http://schemas.microsoft.com/office/drawing/2014/main" val="3642734058"/>
                  </a:ext>
                </a:extLst>
              </a:tr>
              <a:tr h="206579">
                <a:tc>
                  <a:txBody>
                    <a:bodyPr/>
                    <a:lstStyle/>
                    <a:p>
                      <a:pPr algn="l" fontAlgn="ctr"/>
                      <a:r>
                        <a:rPr lang="en-GB" sz="1200" kern="1200" dirty="0">
                          <a:solidFill>
                            <a:schemeClr val="bg1"/>
                          </a:solidFill>
                          <a:effectLst/>
                        </a:rPr>
                        <a:t>Operating temperature</a:t>
                      </a:r>
                      <a:endParaRPr lang="en-GB" sz="1200" kern="1200" dirty="0">
                        <a:solidFill>
                          <a:schemeClr val="bg1"/>
                        </a:solidFill>
                        <a:effectLst/>
                        <a:latin typeface="Times New Roman" panose="02020603050405020304" pitchFamily="18" charset="0"/>
                        <a:cs typeface="+mn-cs"/>
                      </a:endParaRPr>
                    </a:p>
                  </a:txBody>
                  <a:tcPr marL="5234" marR="5234" marT="5234" marB="0" anchor="ctr"/>
                </a:tc>
                <a:tc>
                  <a:txBody>
                    <a:bodyPr/>
                    <a:lstStyle/>
                    <a:p>
                      <a:pPr algn="ctr" fontAlgn="ctr"/>
                      <a:r>
                        <a:rPr lang="en-GB" sz="1200" kern="1200">
                          <a:solidFill>
                            <a:schemeClr val="bg1"/>
                          </a:solidFill>
                          <a:effectLst/>
                        </a:rPr>
                        <a:t>K</a:t>
                      </a:r>
                      <a:endParaRPr lang="en-GB" sz="1200" kern="1200">
                        <a:solidFill>
                          <a:schemeClr val="bg1"/>
                        </a:solidFill>
                        <a:effectLst/>
                        <a:latin typeface="Times New Roman" panose="02020603050405020304" pitchFamily="18" charset="0"/>
                        <a:cs typeface="+mn-cs"/>
                      </a:endParaRPr>
                    </a:p>
                  </a:txBody>
                  <a:tcPr marL="5234" marR="5234" marT="5234" marB="0" anchor="ctr"/>
                </a:tc>
                <a:tc>
                  <a:txBody>
                    <a:bodyPr/>
                    <a:lstStyle/>
                    <a:p>
                      <a:pPr algn="ctr" fontAlgn="ctr"/>
                      <a:r>
                        <a:rPr lang="en-GB" sz="1200" kern="1200" dirty="0">
                          <a:solidFill>
                            <a:schemeClr val="bg1"/>
                          </a:solidFill>
                          <a:effectLst/>
                        </a:rPr>
                        <a:t>20</a:t>
                      </a:r>
                      <a:endParaRPr lang="en-GB" sz="1200" kern="1200" dirty="0">
                        <a:solidFill>
                          <a:schemeClr val="bg1"/>
                        </a:solidFill>
                        <a:effectLst/>
                        <a:latin typeface="Times New Roman" panose="02020603050405020304" pitchFamily="18" charset="0"/>
                        <a:cs typeface="+mn-cs"/>
                      </a:endParaRPr>
                    </a:p>
                  </a:txBody>
                  <a:tcPr marL="5234" marR="5234" marT="5234" marB="0" anchor="ctr"/>
                </a:tc>
                <a:extLst>
                  <a:ext uri="{0D108BD9-81ED-4DB2-BD59-A6C34878D82A}">
                    <a16:rowId xmlns:a16="http://schemas.microsoft.com/office/drawing/2014/main" val="2312734506"/>
                  </a:ext>
                </a:extLst>
              </a:tr>
              <a:tr h="194552">
                <a:tc>
                  <a:txBody>
                    <a:bodyPr/>
                    <a:lstStyle/>
                    <a:p>
                      <a:pPr algn="l" fontAlgn="ctr"/>
                      <a:r>
                        <a:rPr lang="en-GB" sz="1200" kern="1200" dirty="0">
                          <a:solidFill>
                            <a:schemeClr val="bg1"/>
                          </a:solidFill>
                          <a:effectLst/>
                        </a:rPr>
                        <a:t>Minimum op. temper. for test</a:t>
                      </a:r>
                      <a:endParaRPr lang="en-GB" sz="1200" kern="1200" dirty="0">
                        <a:solidFill>
                          <a:schemeClr val="bg1"/>
                        </a:solidFill>
                        <a:effectLst/>
                        <a:latin typeface="Times New Roman" panose="02020603050405020304" pitchFamily="18" charset="0"/>
                        <a:cs typeface="+mn-cs"/>
                      </a:endParaRPr>
                    </a:p>
                  </a:txBody>
                  <a:tcPr marL="5234" marR="5234" marT="5234" marB="0" anchor="ctr"/>
                </a:tc>
                <a:tc>
                  <a:txBody>
                    <a:bodyPr/>
                    <a:lstStyle/>
                    <a:p>
                      <a:pPr algn="ctr" fontAlgn="ctr"/>
                      <a:r>
                        <a:rPr lang="en-GB" sz="1200" kern="1200" dirty="0">
                          <a:solidFill>
                            <a:schemeClr val="bg1"/>
                          </a:solidFill>
                          <a:effectLst/>
                        </a:rPr>
                        <a:t>K</a:t>
                      </a:r>
                      <a:endParaRPr lang="en-GB" sz="1200" kern="1200" dirty="0">
                        <a:solidFill>
                          <a:schemeClr val="bg1"/>
                        </a:solidFill>
                        <a:effectLst/>
                        <a:latin typeface="Times New Roman" panose="02020603050405020304" pitchFamily="18" charset="0"/>
                        <a:cs typeface="+mn-cs"/>
                      </a:endParaRPr>
                    </a:p>
                  </a:txBody>
                  <a:tcPr marL="5234" marR="5234" marT="5234" marB="0" anchor="ctr"/>
                </a:tc>
                <a:tc>
                  <a:txBody>
                    <a:bodyPr/>
                    <a:lstStyle/>
                    <a:p>
                      <a:pPr algn="ctr" fontAlgn="ctr"/>
                      <a:r>
                        <a:rPr lang="en-GB" sz="1200" kern="1200" dirty="0">
                          <a:solidFill>
                            <a:schemeClr val="bg1"/>
                          </a:solidFill>
                          <a:effectLst/>
                        </a:rPr>
                        <a:t>10</a:t>
                      </a:r>
                      <a:endParaRPr lang="en-GB" sz="1200" kern="1200" dirty="0">
                        <a:solidFill>
                          <a:schemeClr val="bg1"/>
                        </a:solidFill>
                        <a:effectLst/>
                        <a:latin typeface="Times New Roman" panose="02020603050405020304" pitchFamily="18" charset="0"/>
                        <a:cs typeface="+mn-cs"/>
                      </a:endParaRPr>
                    </a:p>
                  </a:txBody>
                  <a:tcPr marL="5234" marR="5234" marT="5234" marB="0" anchor="ctr"/>
                </a:tc>
                <a:extLst>
                  <a:ext uri="{0D108BD9-81ED-4DB2-BD59-A6C34878D82A}">
                    <a16:rowId xmlns:a16="http://schemas.microsoft.com/office/drawing/2014/main" val="2988558802"/>
                  </a:ext>
                </a:extLst>
              </a:tr>
              <a:tr h="194552">
                <a:tc>
                  <a:txBody>
                    <a:bodyPr/>
                    <a:lstStyle/>
                    <a:p>
                      <a:pPr algn="l" fontAlgn="ctr"/>
                      <a:r>
                        <a:rPr lang="en-GB" sz="1200" kern="1200" dirty="0">
                          <a:solidFill>
                            <a:schemeClr val="bg1"/>
                          </a:solidFill>
                          <a:effectLst/>
                        </a:rPr>
                        <a:t>Maximum current</a:t>
                      </a:r>
                      <a:endParaRPr lang="en-GB" sz="1200" kern="1200" dirty="0">
                        <a:solidFill>
                          <a:schemeClr val="bg1"/>
                        </a:solidFill>
                        <a:effectLst/>
                        <a:latin typeface="Times New Roman" panose="02020603050405020304" pitchFamily="18" charset="0"/>
                        <a:cs typeface="+mn-cs"/>
                      </a:endParaRPr>
                    </a:p>
                  </a:txBody>
                  <a:tcPr marL="5234" marR="5234" marT="5234" marB="0" anchor="ctr"/>
                </a:tc>
                <a:tc>
                  <a:txBody>
                    <a:bodyPr/>
                    <a:lstStyle/>
                    <a:p>
                      <a:pPr algn="ctr" fontAlgn="ctr"/>
                      <a:r>
                        <a:rPr lang="en-GB" sz="1200" kern="1200" dirty="0">
                          <a:solidFill>
                            <a:schemeClr val="bg1"/>
                          </a:solidFill>
                          <a:effectLst/>
                        </a:rPr>
                        <a:t>A</a:t>
                      </a:r>
                      <a:endParaRPr lang="en-GB" sz="1200" kern="1200" dirty="0">
                        <a:solidFill>
                          <a:schemeClr val="bg1"/>
                        </a:solidFill>
                        <a:effectLst/>
                        <a:latin typeface="Times New Roman" panose="02020603050405020304" pitchFamily="18" charset="0"/>
                        <a:cs typeface="+mn-cs"/>
                      </a:endParaRPr>
                    </a:p>
                  </a:txBody>
                  <a:tcPr marL="5234" marR="5234" marT="5234" marB="0" anchor="ctr"/>
                </a:tc>
                <a:tc>
                  <a:txBody>
                    <a:bodyPr/>
                    <a:lstStyle/>
                    <a:p>
                      <a:pPr algn="ctr" fontAlgn="ctr"/>
                      <a:r>
                        <a:rPr lang="en-GB" sz="1200" kern="1200" dirty="0">
                          <a:solidFill>
                            <a:schemeClr val="bg1"/>
                          </a:solidFill>
                          <a:effectLst/>
                        </a:rPr>
                        <a:t>&lt;1000</a:t>
                      </a:r>
                      <a:endParaRPr lang="en-GB" sz="1200" kern="1200" dirty="0">
                        <a:solidFill>
                          <a:schemeClr val="bg1"/>
                        </a:solidFill>
                        <a:effectLst/>
                        <a:latin typeface="Times New Roman" panose="02020603050405020304" pitchFamily="18" charset="0"/>
                        <a:cs typeface="+mn-cs"/>
                      </a:endParaRPr>
                    </a:p>
                  </a:txBody>
                  <a:tcPr marL="5234" marR="5234" marT="5234" marB="0" anchor="ctr"/>
                </a:tc>
                <a:extLst>
                  <a:ext uri="{0D108BD9-81ED-4DB2-BD59-A6C34878D82A}">
                    <a16:rowId xmlns:a16="http://schemas.microsoft.com/office/drawing/2014/main" val="3149524851"/>
                  </a:ext>
                </a:extLst>
              </a:tr>
            </a:tbl>
          </a:graphicData>
        </a:graphic>
      </p:graphicFrame>
      <p:pic>
        <p:nvPicPr>
          <p:cNvPr id="20" name="Picture 19">
            <a:extLst>
              <a:ext uri="{FF2B5EF4-FFF2-40B4-BE49-F238E27FC236}">
                <a16:creationId xmlns:a16="http://schemas.microsoft.com/office/drawing/2014/main" id="{EB86558F-2AE7-5776-53B6-DA67151A448E}"/>
              </a:ext>
            </a:extLst>
          </p:cNvPr>
          <p:cNvPicPr>
            <a:picLocks noChangeAspect="1"/>
          </p:cNvPicPr>
          <p:nvPr/>
        </p:nvPicPr>
        <p:blipFill>
          <a:blip r:embed="rId5"/>
          <a:stretch>
            <a:fillRect/>
          </a:stretch>
        </p:blipFill>
        <p:spPr>
          <a:xfrm>
            <a:off x="4688038" y="2028760"/>
            <a:ext cx="2902328" cy="1646711"/>
          </a:xfrm>
          <a:prstGeom prst="rect">
            <a:avLst/>
          </a:prstGeom>
        </p:spPr>
      </p:pic>
    </p:spTree>
    <p:extLst>
      <p:ext uri="{BB962C8B-B14F-4D97-AF65-F5344CB8AC3E}">
        <p14:creationId xmlns:p14="http://schemas.microsoft.com/office/powerpoint/2010/main" val="3429121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2DA1163-8B7B-6B3A-4408-338CA3CB2FD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E07B2CA8-5168-BA19-637B-2F8A7274AC0C}"/>
              </a:ext>
            </a:extLst>
          </p:cNvPr>
          <p:cNvSpPr>
            <a:spLocks noGrp="1"/>
          </p:cNvSpPr>
          <p:nvPr>
            <p:ph type="ftr" sz="quarter" idx="11"/>
          </p:nvPr>
        </p:nvSpPr>
        <p:spPr/>
        <p:txBody>
          <a:bodyPr/>
          <a:lstStyle/>
          <a:p>
            <a:r>
              <a:rPr lang="en-US"/>
              <a:t>IRIS - L. Rossi @ GSI IFAST Workshop </a:t>
            </a:r>
            <a:endParaRPr lang="it-IT"/>
          </a:p>
        </p:txBody>
      </p:sp>
      <p:sp>
        <p:nvSpPr>
          <p:cNvPr id="3" name="Rectangle 2">
            <a:extLst>
              <a:ext uri="{FF2B5EF4-FFF2-40B4-BE49-F238E27FC236}">
                <a16:creationId xmlns:a16="http://schemas.microsoft.com/office/drawing/2014/main" id="{407277F7-844F-F5E7-255B-3016BB6838D3}"/>
              </a:ext>
            </a:extLst>
          </p:cNvPr>
          <p:cNvSpPr/>
          <p:nvPr/>
        </p:nvSpPr>
        <p:spPr>
          <a:xfrm>
            <a:off x="3581400" y="-51370"/>
            <a:ext cx="8633769" cy="6221956"/>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pic>
        <p:nvPicPr>
          <p:cNvPr id="4" name="Picture 3">
            <a:extLst>
              <a:ext uri="{FF2B5EF4-FFF2-40B4-BE49-F238E27FC236}">
                <a16:creationId xmlns:a16="http://schemas.microsoft.com/office/drawing/2014/main" id="{248A2477-F6C4-1196-A06D-B0B09E57EC61}"/>
              </a:ext>
            </a:extLst>
          </p:cNvPr>
          <p:cNvPicPr>
            <a:picLocks noChangeAspect="1"/>
          </p:cNvPicPr>
          <p:nvPr/>
        </p:nvPicPr>
        <p:blipFill>
          <a:blip r:embed="rId3"/>
          <a:stretch>
            <a:fillRect/>
          </a:stretch>
        </p:blipFill>
        <p:spPr>
          <a:xfrm>
            <a:off x="3581400" y="0"/>
            <a:ext cx="8633769" cy="6248400"/>
          </a:xfrm>
          <a:prstGeom prst="rect">
            <a:avLst/>
          </a:prstGeom>
        </p:spPr>
      </p:pic>
      <p:sp>
        <p:nvSpPr>
          <p:cNvPr id="5" name="Date Placeholder 4">
            <a:extLst>
              <a:ext uri="{FF2B5EF4-FFF2-40B4-BE49-F238E27FC236}">
                <a16:creationId xmlns:a16="http://schemas.microsoft.com/office/drawing/2014/main" id="{E7B246B2-E81C-13FE-3EA5-6B7F6AD1E946}"/>
              </a:ext>
            </a:extLst>
          </p:cNvPr>
          <p:cNvSpPr>
            <a:spLocks noGrp="1"/>
          </p:cNvSpPr>
          <p:nvPr>
            <p:ph type="dt" sz="half" idx="10"/>
          </p:nvPr>
        </p:nvSpPr>
        <p:spPr/>
        <p:txBody>
          <a:bodyPr/>
          <a:lstStyle/>
          <a:p>
            <a:r>
              <a:rPr lang="en-US"/>
              <a:t>19 October 2023</a:t>
            </a:r>
            <a:endParaRPr lang="it-IT"/>
          </a:p>
        </p:txBody>
      </p:sp>
      <p:sp>
        <p:nvSpPr>
          <p:cNvPr id="6" name="Slide Number Placeholder 5">
            <a:extLst>
              <a:ext uri="{FF2B5EF4-FFF2-40B4-BE49-F238E27FC236}">
                <a16:creationId xmlns:a16="http://schemas.microsoft.com/office/drawing/2014/main" id="{65837995-C427-C08B-772C-98CD07CFB09A}"/>
              </a:ext>
            </a:extLst>
          </p:cNvPr>
          <p:cNvSpPr>
            <a:spLocks noGrp="1"/>
          </p:cNvSpPr>
          <p:nvPr>
            <p:ph type="sldNum" sz="quarter" idx="12"/>
          </p:nvPr>
        </p:nvSpPr>
        <p:spPr/>
        <p:txBody>
          <a:bodyPr/>
          <a:lstStyle/>
          <a:p>
            <a:fld id="{9B13B172-409A-48BF-92CD-9E808051E234}" type="slidenum">
              <a:rPr lang="it-IT" smtClean="0"/>
              <a:t>37</a:t>
            </a:fld>
            <a:endParaRPr lang="it-IT"/>
          </a:p>
        </p:txBody>
      </p:sp>
      <p:sp>
        <p:nvSpPr>
          <p:cNvPr id="7" name="TextBox 6">
            <a:extLst>
              <a:ext uri="{FF2B5EF4-FFF2-40B4-BE49-F238E27FC236}">
                <a16:creationId xmlns:a16="http://schemas.microsoft.com/office/drawing/2014/main" id="{12169456-2036-3D99-56FF-F46556DF8C1D}"/>
              </a:ext>
            </a:extLst>
          </p:cNvPr>
          <p:cNvSpPr txBox="1"/>
          <p:nvPr/>
        </p:nvSpPr>
        <p:spPr>
          <a:xfrm>
            <a:off x="321735" y="1241734"/>
            <a:ext cx="3060698"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t>This include the personnel specifically hired</a:t>
            </a:r>
          </a:p>
          <a:p>
            <a:r>
              <a:rPr lang="en-US" dirty="0"/>
              <a:t>It does not include the existing staff working on IRIS</a:t>
            </a:r>
          </a:p>
        </p:txBody>
      </p:sp>
      <p:pic>
        <p:nvPicPr>
          <p:cNvPr id="10" name="Picture 9">
            <a:extLst>
              <a:ext uri="{FF2B5EF4-FFF2-40B4-BE49-F238E27FC236}">
                <a16:creationId xmlns:a16="http://schemas.microsoft.com/office/drawing/2014/main" id="{03BC4AC2-BA89-0DCD-3A23-CF88B00363D1}"/>
              </a:ext>
            </a:extLst>
          </p:cNvPr>
          <p:cNvPicPr>
            <a:picLocks noChangeAspect="1"/>
          </p:cNvPicPr>
          <p:nvPr/>
        </p:nvPicPr>
        <p:blipFill>
          <a:blip r:embed="rId4"/>
          <a:stretch>
            <a:fillRect/>
          </a:stretch>
        </p:blipFill>
        <p:spPr>
          <a:xfrm>
            <a:off x="70370" y="2738966"/>
            <a:ext cx="3408314" cy="1966557"/>
          </a:xfrm>
          <a:prstGeom prst="rect">
            <a:avLst/>
          </a:prstGeom>
        </p:spPr>
      </p:pic>
    </p:spTree>
    <p:extLst>
      <p:ext uri="{BB962C8B-B14F-4D97-AF65-F5344CB8AC3E}">
        <p14:creationId xmlns:p14="http://schemas.microsoft.com/office/powerpoint/2010/main" val="4072642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CDAB73-DA08-A96C-8D4D-E7AAF7E32AC8}"/>
              </a:ext>
            </a:extLst>
          </p:cNvPr>
          <p:cNvSpPr>
            <a:spLocks noGrp="1"/>
          </p:cNvSpPr>
          <p:nvPr>
            <p:ph type="title"/>
          </p:nvPr>
        </p:nvSpPr>
        <p:spPr/>
        <p:txBody>
          <a:bodyPr>
            <a:normAutofit fontScale="90000"/>
          </a:bodyPr>
          <a:lstStyle/>
          <a:p>
            <a:pPr algn="r"/>
            <a:r>
              <a:rPr lang="en-US" dirty="0"/>
              <a:t>Main tender being contracted to: REBCO tape </a:t>
            </a:r>
            <a:r>
              <a:rPr lang="en-US" dirty="0">
                <a:solidFill>
                  <a:srgbClr val="C00000"/>
                </a:solidFill>
                <a:sym typeface="Wingdings" panose="05000000000000000000" pitchFamily="2" charset="2"/>
              </a:rPr>
              <a:t> Faraday Factory Japan </a:t>
            </a:r>
            <a:br>
              <a:rPr lang="en-US" dirty="0">
                <a:sym typeface="Wingdings" panose="05000000000000000000" pitchFamily="2" charset="2"/>
              </a:rPr>
            </a:br>
            <a:r>
              <a:rPr lang="en-US" dirty="0" err="1">
                <a:sym typeface="Wingdings" panose="05000000000000000000" pitchFamily="2" charset="2"/>
              </a:rPr>
              <a:t>GSLine</a:t>
            </a:r>
            <a:r>
              <a:rPr lang="en-US" dirty="0">
                <a:sym typeface="Wingdings" panose="05000000000000000000" pitchFamily="2" charset="2"/>
              </a:rPr>
              <a:t> general contractor  &amp; HTS dipole construction </a:t>
            </a:r>
            <a:r>
              <a:rPr lang="en-US" dirty="0">
                <a:solidFill>
                  <a:srgbClr val="C00000"/>
                </a:solidFill>
                <a:sym typeface="Wingdings" panose="05000000000000000000" pitchFamily="2" charset="2"/>
              </a:rPr>
              <a:t> ASG Genova</a:t>
            </a:r>
            <a:r>
              <a:rPr lang="en-US" dirty="0">
                <a:sym typeface="Wingdings" panose="05000000000000000000" pitchFamily="2" charset="2"/>
              </a:rPr>
              <a:t> </a:t>
            </a:r>
            <a:endParaRPr lang="en-US" dirty="0"/>
          </a:p>
        </p:txBody>
      </p:sp>
      <p:pic>
        <p:nvPicPr>
          <p:cNvPr id="9" name="Content Placeholder 8">
            <a:extLst>
              <a:ext uri="{FF2B5EF4-FFF2-40B4-BE49-F238E27FC236}">
                <a16:creationId xmlns:a16="http://schemas.microsoft.com/office/drawing/2014/main" id="{1C6CCEDA-5961-5B22-5804-FF67144092A2}"/>
              </a:ext>
            </a:extLst>
          </p:cNvPr>
          <p:cNvPicPr>
            <a:picLocks noGrp="1" noChangeAspect="1"/>
          </p:cNvPicPr>
          <p:nvPr>
            <p:ph sz="half" idx="1"/>
          </p:nvPr>
        </p:nvPicPr>
        <p:blipFill>
          <a:blip r:embed="rId2"/>
          <a:stretch>
            <a:fillRect/>
          </a:stretch>
        </p:blipFill>
        <p:spPr>
          <a:xfrm>
            <a:off x="455458" y="2277533"/>
            <a:ext cx="4886160" cy="3427260"/>
          </a:xfrm>
          <a:prstGeom prst="rect">
            <a:avLst/>
          </a:prstGeom>
        </p:spPr>
      </p:pic>
      <p:sp>
        <p:nvSpPr>
          <p:cNvPr id="3" name="Date Placeholder 2">
            <a:extLst>
              <a:ext uri="{FF2B5EF4-FFF2-40B4-BE49-F238E27FC236}">
                <a16:creationId xmlns:a16="http://schemas.microsoft.com/office/drawing/2014/main" id="{A57782B7-F439-D13B-09B3-CD33A7429471}"/>
              </a:ext>
            </a:extLst>
          </p:cNvPr>
          <p:cNvSpPr>
            <a:spLocks noGrp="1"/>
          </p:cNvSpPr>
          <p:nvPr>
            <p:ph type="dt" sz="half" idx="10"/>
          </p:nvPr>
        </p:nvSpPr>
        <p:spPr/>
        <p:txBody>
          <a:bodyPr/>
          <a:lstStyle/>
          <a:p>
            <a:r>
              <a:rPr lang="en-US"/>
              <a:t>19 October 2023</a:t>
            </a:r>
            <a:endParaRPr lang="it-IT"/>
          </a:p>
        </p:txBody>
      </p:sp>
      <p:sp>
        <p:nvSpPr>
          <p:cNvPr id="4" name="Footer Placeholder 3">
            <a:extLst>
              <a:ext uri="{FF2B5EF4-FFF2-40B4-BE49-F238E27FC236}">
                <a16:creationId xmlns:a16="http://schemas.microsoft.com/office/drawing/2014/main" id="{D71C7DD9-10F7-476E-83D8-BE6F81F96785}"/>
              </a:ext>
            </a:extLst>
          </p:cNvPr>
          <p:cNvSpPr>
            <a:spLocks noGrp="1"/>
          </p:cNvSpPr>
          <p:nvPr>
            <p:ph type="ftr" sz="quarter" idx="11"/>
          </p:nvPr>
        </p:nvSpPr>
        <p:spPr/>
        <p:txBody>
          <a:bodyPr/>
          <a:lstStyle/>
          <a:p>
            <a:r>
              <a:rPr lang="en-US"/>
              <a:t>IRIS - L. Rossi @ GSI IFAST Workshop </a:t>
            </a:r>
            <a:endParaRPr lang="it-IT"/>
          </a:p>
        </p:txBody>
      </p:sp>
      <p:sp>
        <p:nvSpPr>
          <p:cNvPr id="5" name="Slide Number Placeholder 4">
            <a:extLst>
              <a:ext uri="{FF2B5EF4-FFF2-40B4-BE49-F238E27FC236}">
                <a16:creationId xmlns:a16="http://schemas.microsoft.com/office/drawing/2014/main" id="{2F64211E-EC28-C00E-9D26-A06442996E9A}"/>
              </a:ext>
            </a:extLst>
          </p:cNvPr>
          <p:cNvSpPr>
            <a:spLocks noGrp="1"/>
          </p:cNvSpPr>
          <p:nvPr>
            <p:ph type="sldNum" sz="quarter" idx="12"/>
          </p:nvPr>
        </p:nvSpPr>
        <p:spPr/>
        <p:txBody>
          <a:bodyPr/>
          <a:lstStyle/>
          <a:p>
            <a:fld id="{9B13B172-409A-48BF-92CD-9E808051E234}" type="slidenum">
              <a:rPr lang="it-IT" smtClean="0"/>
              <a:t>38</a:t>
            </a:fld>
            <a:endParaRPr lang="it-IT"/>
          </a:p>
        </p:txBody>
      </p:sp>
      <p:pic>
        <p:nvPicPr>
          <p:cNvPr id="14" name="Content Placeholder 13">
            <a:extLst>
              <a:ext uri="{FF2B5EF4-FFF2-40B4-BE49-F238E27FC236}">
                <a16:creationId xmlns:a16="http://schemas.microsoft.com/office/drawing/2014/main" id="{E32C91BB-067A-99C2-2050-B87BE4323F4B}"/>
              </a:ext>
            </a:extLst>
          </p:cNvPr>
          <p:cNvPicPr>
            <a:picLocks noGrp="1" noChangeAspect="1"/>
          </p:cNvPicPr>
          <p:nvPr>
            <p:ph sz="half" idx="2"/>
          </p:nvPr>
        </p:nvPicPr>
        <p:blipFill>
          <a:blip r:embed="rId3"/>
          <a:stretch>
            <a:fillRect/>
          </a:stretch>
        </p:blipFill>
        <p:spPr>
          <a:xfrm>
            <a:off x="5636057" y="2334556"/>
            <a:ext cx="6314488" cy="3574730"/>
          </a:xfrm>
          <a:prstGeom prst="rect">
            <a:avLst/>
          </a:prstGeom>
        </p:spPr>
      </p:pic>
      <p:sp>
        <p:nvSpPr>
          <p:cNvPr id="11" name="TextBox 10">
            <a:extLst>
              <a:ext uri="{FF2B5EF4-FFF2-40B4-BE49-F238E27FC236}">
                <a16:creationId xmlns:a16="http://schemas.microsoft.com/office/drawing/2014/main" id="{F58151B9-0A0B-DB8A-8F15-475767D478B2}"/>
              </a:ext>
            </a:extLst>
          </p:cNvPr>
          <p:cNvSpPr txBox="1"/>
          <p:nvPr/>
        </p:nvSpPr>
        <p:spPr>
          <a:xfrm>
            <a:off x="3509434" y="5856313"/>
            <a:ext cx="6807505"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a:t>Courtesy of B. Di Girolamo – M. Della Torre, INFN-Mi-LASA, IRIS Project</a:t>
            </a:r>
          </a:p>
        </p:txBody>
      </p:sp>
    </p:spTree>
    <p:extLst>
      <p:ext uri="{BB962C8B-B14F-4D97-AF65-F5344CB8AC3E}">
        <p14:creationId xmlns:p14="http://schemas.microsoft.com/office/powerpoint/2010/main" val="3006291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A95732-4F56-87D0-DFF1-C70664D43705}"/>
              </a:ext>
            </a:extLst>
          </p:cNvPr>
          <p:cNvSpPr>
            <a:spLocks noGrp="1"/>
          </p:cNvSpPr>
          <p:nvPr>
            <p:ph type="title"/>
          </p:nvPr>
        </p:nvSpPr>
        <p:spPr/>
        <p:txBody>
          <a:bodyPr/>
          <a:lstStyle/>
          <a:p>
            <a:r>
              <a:rPr lang="en-IT" dirty="0"/>
              <a:t>Personnel status (cost category a.)</a:t>
            </a:r>
          </a:p>
        </p:txBody>
      </p:sp>
      <p:sp>
        <p:nvSpPr>
          <p:cNvPr id="7" name="Slide Number Placeholder 6">
            <a:extLst>
              <a:ext uri="{FF2B5EF4-FFF2-40B4-BE49-F238E27FC236}">
                <a16:creationId xmlns:a16="http://schemas.microsoft.com/office/drawing/2014/main" id="{007C1317-2123-B71E-BC24-F6F8A85CCAED}"/>
              </a:ext>
            </a:extLst>
          </p:cNvPr>
          <p:cNvSpPr>
            <a:spLocks noGrp="1"/>
          </p:cNvSpPr>
          <p:nvPr>
            <p:ph type="sldNum" sz="quarter" idx="12"/>
          </p:nvPr>
        </p:nvSpPr>
        <p:spPr/>
        <p:txBody>
          <a:bodyPr/>
          <a:lstStyle/>
          <a:p>
            <a:fld id="{9B13B172-409A-48BF-92CD-9E808051E234}" type="slidenum">
              <a:rPr lang="it-IT" smtClean="0"/>
              <a:t>39</a:t>
            </a:fld>
            <a:endParaRPr lang="it-IT" dirty="0"/>
          </a:p>
        </p:txBody>
      </p:sp>
      <p:pic>
        <p:nvPicPr>
          <p:cNvPr id="3" name="Picture 2" descr="A screenshot of a computer&#10;&#10;Description automatically generated">
            <a:extLst>
              <a:ext uri="{FF2B5EF4-FFF2-40B4-BE49-F238E27FC236}">
                <a16:creationId xmlns:a16="http://schemas.microsoft.com/office/drawing/2014/main" id="{7F8F9CFB-740B-11CA-E86C-E8104E878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69" y="2294467"/>
            <a:ext cx="6883520" cy="3150475"/>
          </a:xfrm>
          <a:prstGeom prst="rect">
            <a:avLst/>
          </a:prstGeom>
        </p:spPr>
      </p:pic>
      <p:pic>
        <p:nvPicPr>
          <p:cNvPr id="9" name="Picture 8" descr="A screenshot of a table&#10;&#10;Description automatically generated">
            <a:extLst>
              <a:ext uri="{FF2B5EF4-FFF2-40B4-BE49-F238E27FC236}">
                <a16:creationId xmlns:a16="http://schemas.microsoft.com/office/drawing/2014/main" id="{E1BE035E-BE5E-705C-E43F-D6BF2464A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0037" y="3023658"/>
            <a:ext cx="4779794" cy="2421284"/>
          </a:xfrm>
          <a:prstGeom prst="rect">
            <a:avLst/>
          </a:prstGeom>
        </p:spPr>
      </p:pic>
      <p:sp>
        <p:nvSpPr>
          <p:cNvPr id="2" name="Date Placeholder 1">
            <a:extLst>
              <a:ext uri="{FF2B5EF4-FFF2-40B4-BE49-F238E27FC236}">
                <a16:creationId xmlns:a16="http://schemas.microsoft.com/office/drawing/2014/main" id="{CB9123C6-9701-4581-8104-C532DFC521F5}"/>
              </a:ext>
            </a:extLst>
          </p:cNvPr>
          <p:cNvSpPr>
            <a:spLocks noGrp="1"/>
          </p:cNvSpPr>
          <p:nvPr>
            <p:ph type="dt" sz="half" idx="10"/>
          </p:nvPr>
        </p:nvSpPr>
        <p:spPr/>
        <p:txBody>
          <a:bodyPr/>
          <a:lstStyle/>
          <a:p>
            <a:r>
              <a:rPr lang="en-US"/>
              <a:t>19 October 2023</a:t>
            </a:r>
            <a:endParaRPr lang="it-IT" dirty="0"/>
          </a:p>
        </p:txBody>
      </p:sp>
      <p:sp>
        <p:nvSpPr>
          <p:cNvPr id="4" name="Footer Placeholder 3">
            <a:extLst>
              <a:ext uri="{FF2B5EF4-FFF2-40B4-BE49-F238E27FC236}">
                <a16:creationId xmlns:a16="http://schemas.microsoft.com/office/drawing/2014/main" id="{91E46419-F521-9CF2-BB9F-7E4676598DE5}"/>
              </a:ext>
            </a:extLst>
          </p:cNvPr>
          <p:cNvSpPr>
            <a:spLocks noGrp="1"/>
          </p:cNvSpPr>
          <p:nvPr>
            <p:ph type="ftr" sz="quarter" idx="11"/>
          </p:nvPr>
        </p:nvSpPr>
        <p:spPr/>
        <p:txBody>
          <a:bodyPr/>
          <a:lstStyle/>
          <a:p>
            <a:r>
              <a:rPr lang="en-US"/>
              <a:t>IRIS - L. Rossi @ GSI IFAST Workshop </a:t>
            </a:r>
            <a:endParaRPr lang="it-IT" dirty="0"/>
          </a:p>
        </p:txBody>
      </p:sp>
    </p:spTree>
    <p:extLst>
      <p:ext uri="{BB962C8B-B14F-4D97-AF65-F5344CB8AC3E}">
        <p14:creationId xmlns:p14="http://schemas.microsoft.com/office/powerpoint/2010/main" val="865011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9EFE78C-B435-1AD1-1348-0C66F42EAD8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3FF3CC-A199-F02E-3C9F-B63C639EDBEF}"/>
              </a:ext>
            </a:extLst>
          </p:cNvPr>
          <p:cNvSpPr>
            <a:spLocks noGrp="1"/>
          </p:cNvSpPr>
          <p:nvPr>
            <p:ph type="title"/>
          </p:nvPr>
        </p:nvSpPr>
        <p:spPr/>
        <p:txBody>
          <a:bodyPr/>
          <a:lstStyle/>
          <a:p>
            <a:r>
              <a:rPr lang="en-US" dirty="0"/>
              <a:t>IRIS timeline</a:t>
            </a:r>
          </a:p>
        </p:txBody>
      </p:sp>
      <p:sp>
        <p:nvSpPr>
          <p:cNvPr id="3" name="Content Placeholder 2">
            <a:extLst>
              <a:ext uri="{FF2B5EF4-FFF2-40B4-BE49-F238E27FC236}">
                <a16:creationId xmlns:a16="http://schemas.microsoft.com/office/drawing/2014/main" id="{6F06E0E2-7AF1-9722-8E47-B9246AFAB3A1}"/>
              </a:ext>
            </a:extLst>
          </p:cNvPr>
          <p:cNvSpPr>
            <a:spLocks noGrp="1"/>
          </p:cNvSpPr>
          <p:nvPr>
            <p:ph idx="1"/>
          </p:nvPr>
        </p:nvSpPr>
        <p:spPr/>
        <p:txBody>
          <a:bodyPr>
            <a:normAutofit fontScale="92500" lnSpcReduction="10000"/>
          </a:bodyPr>
          <a:lstStyle/>
          <a:p>
            <a:r>
              <a:rPr lang="it-IT" i="1" dirty="0"/>
              <a:t>Avviso MUR n. 3264 del 28-12-20221</a:t>
            </a:r>
          </a:p>
          <a:p>
            <a:r>
              <a:rPr lang="en-US" b="1" dirty="0"/>
              <a:t>Application on 25 February 2022</a:t>
            </a:r>
          </a:p>
          <a:p>
            <a:r>
              <a:rPr lang="en-US" dirty="0"/>
              <a:t>Negotiation phase with MUR:  </a:t>
            </a:r>
            <a:r>
              <a:rPr lang="en-US" b="1" dirty="0"/>
              <a:t>10 to 17 June 2022 </a:t>
            </a:r>
            <a:r>
              <a:rPr lang="en-US" dirty="0"/>
              <a:t>(resubmission new proposal : 17 June 2022)</a:t>
            </a:r>
          </a:p>
          <a:p>
            <a:r>
              <a:rPr lang="en-US" dirty="0"/>
              <a:t>Decree of approval: n. 124 of </a:t>
            </a:r>
            <a:r>
              <a:rPr lang="en-US" b="1" dirty="0"/>
              <a:t>21 June 2022</a:t>
            </a:r>
          </a:p>
          <a:p>
            <a:r>
              <a:rPr lang="en-US" dirty="0"/>
              <a:t>Start date of the project: </a:t>
            </a:r>
            <a:r>
              <a:rPr lang="en-US" b="1" dirty="0"/>
              <a:t>1 November 2022 </a:t>
            </a:r>
            <a:r>
              <a:rPr lang="en-US" dirty="0"/>
              <a:t>(however early expenditure may be admissible for reimbursement)</a:t>
            </a:r>
          </a:p>
          <a:p>
            <a:r>
              <a:rPr lang="en-US" dirty="0"/>
              <a:t>End of project: 28 April 2025 </a:t>
            </a:r>
            <a:br>
              <a:rPr lang="en-US" dirty="0"/>
            </a:br>
            <a:r>
              <a:rPr lang="en-US" dirty="0">
                <a:sym typeface="Wingdings" panose="05000000000000000000" pitchFamily="2" charset="2"/>
              </a:rPr>
              <a:t> 6 month extension to </a:t>
            </a:r>
            <a:r>
              <a:rPr lang="en-US" b="1" dirty="0">
                <a:solidFill>
                  <a:srgbClr val="FF0000"/>
                </a:solidFill>
                <a:sym typeface="Wingdings" panose="05000000000000000000" pitchFamily="2" charset="2"/>
              </a:rPr>
              <a:t>30 October 2025 </a:t>
            </a:r>
            <a:r>
              <a:rPr lang="en-US" dirty="0">
                <a:sym typeface="Wingdings" panose="05000000000000000000" pitchFamily="2" charset="2"/>
              </a:rPr>
              <a:t>(mentioned in the call)</a:t>
            </a:r>
            <a:endParaRPr lang="en-US" dirty="0"/>
          </a:p>
          <a:p>
            <a:endParaRPr lang="en-US" dirty="0"/>
          </a:p>
        </p:txBody>
      </p:sp>
      <p:sp>
        <p:nvSpPr>
          <p:cNvPr id="4" name="Footer Placeholder 3">
            <a:extLst>
              <a:ext uri="{FF2B5EF4-FFF2-40B4-BE49-F238E27FC236}">
                <a16:creationId xmlns:a16="http://schemas.microsoft.com/office/drawing/2014/main" id="{B032804C-B74F-E01B-E477-4869FE270FEE}"/>
              </a:ext>
            </a:extLst>
          </p:cNvPr>
          <p:cNvSpPr>
            <a:spLocks noGrp="1"/>
          </p:cNvSpPr>
          <p:nvPr>
            <p:ph type="ftr" sz="quarter" idx="11"/>
          </p:nvPr>
        </p:nvSpPr>
        <p:spPr/>
        <p:txBody>
          <a:bodyPr/>
          <a:lstStyle/>
          <a:p>
            <a:r>
              <a:rPr lang="en-US"/>
              <a:t>IRIS - L. Rossi @ GSI IFAST Workshop </a:t>
            </a:r>
            <a:endParaRPr lang="it-IT"/>
          </a:p>
        </p:txBody>
      </p:sp>
      <p:sp>
        <p:nvSpPr>
          <p:cNvPr id="5" name="Text Placeholder 4">
            <a:extLst>
              <a:ext uri="{FF2B5EF4-FFF2-40B4-BE49-F238E27FC236}">
                <a16:creationId xmlns:a16="http://schemas.microsoft.com/office/drawing/2014/main" id="{339ACFCF-2EF6-1DE3-7D9F-0BF8DFDCA76C}"/>
              </a:ext>
            </a:extLst>
          </p:cNvPr>
          <p:cNvSpPr>
            <a:spLocks noGrp="1"/>
          </p:cNvSpPr>
          <p:nvPr>
            <p:ph type="body" sz="quarter" idx="13"/>
          </p:nvPr>
        </p:nvSpPr>
        <p:spPr/>
        <p:txBody>
          <a:bodyPr/>
          <a:lstStyle/>
          <a:p>
            <a:r>
              <a:rPr lang="en-US" i="1" dirty="0"/>
              <a:t>Unusually fast for Italian standard…</a:t>
            </a:r>
          </a:p>
        </p:txBody>
      </p:sp>
      <p:sp>
        <p:nvSpPr>
          <p:cNvPr id="6" name="Date Placeholder 5">
            <a:extLst>
              <a:ext uri="{FF2B5EF4-FFF2-40B4-BE49-F238E27FC236}">
                <a16:creationId xmlns:a16="http://schemas.microsoft.com/office/drawing/2014/main" id="{77446533-1F3E-FED4-A773-02EAADC06156}"/>
              </a:ext>
            </a:extLst>
          </p:cNvPr>
          <p:cNvSpPr>
            <a:spLocks noGrp="1"/>
          </p:cNvSpPr>
          <p:nvPr>
            <p:ph type="dt" sz="half" idx="10"/>
          </p:nvPr>
        </p:nvSpPr>
        <p:spPr/>
        <p:txBody>
          <a:bodyPr/>
          <a:lstStyle/>
          <a:p>
            <a:r>
              <a:rPr lang="en-US"/>
              <a:t>19 October 2023</a:t>
            </a:r>
            <a:endParaRPr lang="it-IT"/>
          </a:p>
        </p:txBody>
      </p:sp>
      <p:sp>
        <p:nvSpPr>
          <p:cNvPr id="7" name="Slide Number Placeholder 6">
            <a:extLst>
              <a:ext uri="{FF2B5EF4-FFF2-40B4-BE49-F238E27FC236}">
                <a16:creationId xmlns:a16="http://schemas.microsoft.com/office/drawing/2014/main" id="{FCA81D81-4899-4BCF-ABE5-C157E829C21E}"/>
              </a:ext>
            </a:extLst>
          </p:cNvPr>
          <p:cNvSpPr>
            <a:spLocks noGrp="1"/>
          </p:cNvSpPr>
          <p:nvPr>
            <p:ph type="sldNum" sz="quarter" idx="12"/>
          </p:nvPr>
        </p:nvSpPr>
        <p:spPr/>
        <p:txBody>
          <a:bodyPr/>
          <a:lstStyle/>
          <a:p>
            <a:fld id="{9B13B172-409A-48BF-92CD-9E808051E234}" type="slidenum">
              <a:rPr lang="it-IT" smtClean="0"/>
              <a:t>4</a:t>
            </a:fld>
            <a:endParaRPr lang="it-IT"/>
          </a:p>
        </p:txBody>
      </p:sp>
    </p:spTree>
    <p:extLst>
      <p:ext uri="{BB962C8B-B14F-4D97-AF65-F5344CB8AC3E}">
        <p14:creationId xmlns:p14="http://schemas.microsoft.com/office/powerpoint/2010/main" val="2300855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A95732-4F56-87D0-DFF1-C70664D43705}"/>
              </a:ext>
            </a:extLst>
          </p:cNvPr>
          <p:cNvSpPr>
            <a:spLocks noGrp="1"/>
          </p:cNvSpPr>
          <p:nvPr>
            <p:ph type="title"/>
          </p:nvPr>
        </p:nvSpPr>
        <p:spPr/>
        <p:txBody>
          <a:bodyPr/>
          <a:lstStyle/>
          <a:p>
            <a:r>
              <a:rPr lang="en-IT" dirty="0"/>
              <a:t>Training and research in house (cost category f.)</a:t>
            </a:r>
          </a:p>
        </p:txBody>
      </p:sp>
      <p:sp>
        <p:nvSpPr>
          <p:cNvPr id="7" name="Slide Number Placeholder 6">
            <a:extLst>
              <a:ext uri="{FF2B5EF4-FFF2-40B4-BE49-F238E27FC236}">
                <a16:creationId xmlns:a16="http://schemas.microsoft.com/office/drawing/2014/main" id="{007C1317-2123-B71E-BC24-F6F8A85CCAED}"/>
              </a:ext>
            </a:extLst>
          </p:cNvPr>
          <p:cNvSpPr>
            <a:spLocks noGrp="1"/>
          </p:cNvSpPr>
          <p:nvPr>
            <p:ph type="sldNum" sz="quarter" idx="12"/>
          </p:nvPr>
        </p:nvSpPr>
        <p:spPr/>
        <p:txBody>
          <a:bodyPr/>
          <a:lstStyle/>
          <a:p>
            <a:fld id="{9B13B172-409A-48BF-92CD-9E808051E234}" type="slidenum">
              <a:rPr lang="it-IT" smtClean="0"/>
              <a:t>40</a:t>
            </a:fld>
            <a:endParaRPr lang="it-IT" dirty="0"/>
          </a:p>
        </p:txBody>
      </p:sp>
      <p:pic>
        <p:nvPicPr>
          <p:cNvPr id="4" name="Picture 3" descr="A screen shot of a computer&#10;&#10;Description automatically generated">
            <a:extLst>
              <a:ext uri="{FF2B5EF4-FFF2-40B4-BE49-F238E27FC236}">
                <a16:creationId xmlns:a16="http://schemas.microsoft.com/office/drawing/2014/main" id="{C220AAEE-2D0D-03E3-2B59-9E0CDA9DA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889" y="1737781"/>
            <a:ext cx="2792911" cy="1830805"/>
          </a:xfrm>
          <a:prstGeom prst="rect">
            <a:avLst/>
          </a:prstGeom>
        </p:spPr>
      </p:pic>
      <p:pic>
        <p:nvPicPr>
          <p:cNvPr id="9" name="Picture 8" descr="A blue and orange pie chart&#10;&#10;Description automatically generated">
            <a:extLst>
              <a:ext uri="{FF2B5EF4-FFF2-40B4-BE49-F238E27FC236}">
                <a16:creationId xmlns:a16="http://schemas.microsoft.com/office/drawing/2014/main" id="{C041E789-03C6-B335-59C6-C17037A30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80170"/>
            <a:ext cx="6927756" cy="4393612"/>
          </a:xfrm>
          <a:prstGeom prst="rect">
            <a:avLst/>
          </a:prstGeom>
        </p:spPr>
      </p:pic>
      <p:graphicFrame>
        <p:nvGraphicFramePr>
          <p:cNvPr id="2" name="Table 1">
            <a:extLst>
              <a:ext uri="{FF2B5EF4-FFF2-40B4-BE49-F238E27FC236}">
                <a16:creationId xmlns:a16="http://schemas.microsoft.com/office/drawing/2014/main" id="{58E66C7D-E2A0-6417-0644-D352975E2314}"/>
              </a:ext>
            </a:extLst>
          </p:cNvPr>
          <p:cNvGraphicFramePr>
            <a:graphicFrameLocks noGrp="1"/>
          </p:cNvGraphicFramePr>
          <p:nvPr>
            <p:extLst>
              <p:ext uri="{D42A27DB-BD31-4B8C-83A1-F6EECF244321}">
                <p14:modId xmlns:p14="http://schemas.microsoft.com/office/powerpoint/2010/main" val="3782288038"/>
              </p:ext>
            </p:extLst>
          </p:nvPr>
        </p:nvGraphicFramePr>
        <p:xfrm>
          <a:off x="8672995" y="3726584"/>
          <a:ext cx="2625772" cy="1963017"/>
        </p:xfrm>
        <a:graphic>
          <a:graphicData uri="http://schemas.openxmlformats.org/drawingml/2006/table">
            <a:tbl>
              <a:tblPr>
                <a:tableStyleId>{5C22544A-7EE6-4342-B048-85BDC9FD1C3A}</a:tableStyleId>
              </a:tblPr>
              <a:tblGrid>
                <a:gridCol w="1884131">
                  <a:extLst>
                    <a:ext uri="{9D8B030D-6E8A-4147-A177-3AD203B41FA5}">
                      <a16:colId xmlns:a16="http://schemas.microsoft.com/office/drawing/2014/main" val="2006550877"/>
                    </a:ext>
                  </a:extLst>
                </a:gridCol>
                <a:gridCol w="741641">
                  <a:extLst>
                    <a:ext uri="{9D8B030D-6E8A-4147-A177-3AD203B41FA5}">
                      <a16:colId xmlns:a16="http://schemas.microsoft.com/office/drawing/2014/main" val="3897662883"/>
                    </a:ext>
                  </a:extLst>
                </a:gridCol>
              </a:tblGrid>
              <a:tr h="218113">
                <a:tc>
                  <a:txBody>
                    <a:bodyPr/>
                    <a:lstStyle/>
                    <a:p>
                      <a:pPr algn="l" fontAlgn="b"/>
                      <a:r>
                        <a:rPr lang="en-US" sz="1400" b="1" u="none" strike="noStrike" dirty="0">
                          <a:effectLst/>
                        </a:rPr>
                        <a:t>Event</a:t>
                      </a:r>
                      <a:endParaRPr lang="en-US" sz="1400" b="1" i="0" u="none" strike="noStrike" dirty="0">
                        <a:solidFill>
                          <a:srgbClr val="000000"/>
                        </a:solidFill>
                        <a:effectLst/>
                        <a:latin typeface="Calibri" panose="020F0502020204030204" pitchFamily="34" charset="0"/>
                      </a:endParaRPr>
                    </a:p>
                  </a:txBody>
                  <a:tcPr marL="3175" marR="3175" marT="3175" marB="0" anchor="b"/>
                </a:tc>
                <a:tc>
                  <a:txBody>
                    <a:bodyPr/>
                    <a:lstStyle/>
                    <a:p>
                      <a:pPr algn="r" fontAlgn="b"/>
                      <a:r>
                        <a:rPr lang="en-US" sz="1400" b="1" u="none" strike="noStrike" dirty="0">
                          <a:effectLst/>
                        </a:rPr>
                        <a:t>Trainees</a:t>
                      </a:r>
                      <a:endParaRPr lang="en-US" sz="1400" b="1" i="0" u="none" strike="noStrike" dirty="0">
                        <a:solidFill>
                          <a:srgbClr val="000000"/>
                        </a:solidFill>
                        <a:effectLst/>
                        <a:latin typeface="Calibri" panose="020F0502020204030204" pitchFamily="34" charset="0"/>
                      </a:endParaRPr>
                    </a:p>
                  </a:txBody>
                  <a:tcPr marL="3175" marR="3175" marT="3175" marB="0" anchor="b"/>
                </a:tc>
                <a:extLst>
                  <a:ext uri="{0D108BD9-81ED-4DB2-BD59-A6C34878D82A}">
                    <a16:rowId xmlns:a16="http://schemas.microsoft.com/office/drawing/2014/main" val="4108588636"/>
                  </a:ext>
                </a:extLst>
              </a:tr>
              <a:tr h="218113">
                <a:tc>
                  <a:txBody>
                    <a:bodyPr/>
                    <a:lstStyle/>
                    <a:p>
                      <a:pPr algn="l" fontAlgn="b"/>
                      <a:r>
                        <a:rPr lang="en-US" sz="1400" u="none" strike="noStrike">
                          <a:effectLst/>
                        </a:rPr>
                        <a:t>IAS Int. acc School</a:t>
                      </a:r>
                      <a:endParaRPr lang="en-US" sz="1400" b="0" i="0" u="none" strike="noStrike">
                        <a:solidFill>
                          <a:srgbClr val="000000"/>
                        </a:solidFill>
                        <a:effectLst/>
                        <a:latin typeface="Calibri" panose="020F0502020204030204" pitchFamily="34" charset="0"/>
                      </a:endParaRPr>
                    </a:p>
                  </a:txBody>
                  <a:tcPr marL="3175" marR="3175" marT="3175" marB="0" anchor="b"/>
                </a:tc>
                <a:tc>
                  <a:txBody>
                    <a:bodyPr/>
                    <a:lstStyle/>
                    <a:p>
                      <a:pPr algn="r" fontAlgn="b"/>
                      <a:r>
                        <a:rPr lang="en-US" sz="1400" u="none" strike="noStrike">
                          <a:effectLst/>
                        </a:rPr>
                        <a:t>9</a:t>
                      </a:r>
                      <a:endParaRPr lang="en-US" sz="1400" b="0" i="0" u="none" strike="noStrike">
                        <a:solidFill>
                          <a:srgbClr val="000000"/>
                        </a:solidFill>
                        <a:effectLst/>
                        <a:latin typeface="Calibri" panose="020F0502020204030204" pitchFamily="34" charset="0"/>
                      </a:endParaRPr>
                    </a:p>
                  </a:txBody>
                  <a:tcPr marL="3175" marR="3175" marT="3175" marB="0" anchor="b"/>
                </a:tc>
                <a:extLst>
                  <a:ext uri="{0D108BD9-81ED-4DB2-BD59-A6C34878D82A}">
                    <a16:rowId xmlns:a16="http://schemas.microsoft.com/office/drawing/2014/main" val="2255732827"/>
                  </a:ext>
                </a:extLst>
              </a:tr>
              <a:tr h="218113">
                <a:tc>
                  <a:txBody>
                    <a:bodyPr/>
                    <a:lstStyle/>
                    <a:p>
                      <a:pPr algn="l" fontAlgn="b"/>
                      <a:r>
                        <a:rPr lang="en-US" sz="1400" u="none" strike="noStrike">
                          <a:effectLst/>
                        </a:rPr>
                        <a:t>Erice INFn Acc School</a:t>
                      </a:r>
                      <a:endParaRPr lang="en-US" sz="1400" b="0" i="0" u="none" strike="noStrike">
                        <a:solidFill>
                          <a:srgbClr val="000000"/>
                        </a:solidFill>
                        <a:effectLst/>
                        <a:latin typeface="Calibri" panose="020F0502020204030204" pitchFamily="34" charset="0"/>
                      </a:endParaRPr>
                    </a:p>
                  </a:txBody>
                  <a:tcPr marL="3175" marR="3175" marT="3175" marB="0" anchor="b"/>
                </a:tc>
                <a:tc>
                  <a:txBody>
                    <a:bodyPr/>
                    <a:lstStyle/>
                    <a:p>
                      <a:pPr algn="r" fontAlgn="b"/>
                      <a:r>
                        <a:rPr lang="en-US" sz="1400" u="none" strike="noStrike">
                          <a:effectLst/>
                        </a:rPr>
                        <a:t>9</a:t>
                      </a:r>
                      <a:endParaRPr lang="en-US" sz="1400" b="0" i="0" u="none" strike="noStrike">
                        <a:solidFill>
                          <a:srgbClr val="000000"/>
                        </a:solidFill>
                        <a:effectLst/>
                        <a:latin typeface="Calibri" panose="020F0502020204030204" pitchFamily="34" charset="0"/>
                      </a:endParaRPr>
                    </a:p>
                  </a:txBody>
                  <a:tcPr marL="3175" marR="3175" marT="3175" marB="0" anchor="b"/>
                </a:tc>
                <a:extLst>
                  <a:ext uri="{0D108BD9-81ED-4DB2-BD59-A6C34878D82A}">
                    <a16:rowId xmlns:a16="http://schemas.microsoft.com/office/drawing/2014/main" val="1010116183"/>
                  </a:ext>
                </a:extLst>
              </a:tr>
              <a:tr h="218113">
                <a:tc>
                  <a:txBody>
                    <a:bodyPr/>
                    <a:lstStyle/>
                    <a:p>
                      <a:pPr algn="l" fontAlgn="b"/>
                      <a:r>
                        <a:rPr lang="en-US" sz="1400" u="none" strike="noStrike">
                          <a:effectLst/>
                        </a:rPr>
                        <a:t>Eucas2023</a:t>
                      </a:r>
                      <a:endParaRPr lang="en-US" sz="1400" b="0" i="0" u="none" strike="noStrike">
                        <a:solidFill>
                          <a:srgbClr val="000000"/>
                        </a:solidFill>
                        <a:effectLst/>
                        <a:latin typeface="Calibri" panose="020F0502020204030204" pitchFamily="34" charset="0"/>
                      </a:endParaRPr>
                    </a:p>
                  </a:txBody>
                  <a:tcPr marL="3175" marR="3175" marT="3175" marB="0" anchor="b"/>
                </a:tc>
                <a:tc>
                  <a:txBody>
                    <a:bodyPr/>
                    <a:lstStyle/>
                    <a:p>
                      <a:pPr algn="r" fontAlgn="b"/>
                      <a:r>
                        <a:rPr lang="en-US" sz="1400" u="none" strike="noStrike">
                          <a:effectLst/>
                        </a:rPr>
                        <a:t>22</a:t>
                      </a:r>
                      <a:endParaRPr lang="en-US" sz="1400" b="0" i="0" u="none" strike="noStrike">
                        <a:solidFill>
                          <a:srgbClr val="000000"/>
                        </a:solidFill>
                        <a:effectLst/>
                        <a:latin typeface="Calibri" panose="020F0502020204030204" pitchFamily="34" charset="0"/>
                      </a:endParaRPr>
                    </a:p>
                  </a:txBody>
                  <a:tcPr marL="3175" marR="3175" marT="3175" marB="0" anchor="b"/>
                </a:tc>
                <a:extLst>
                  <a:ext uri="{0D108BD9-81ED-4DB2-BD59-A6C34878D82A}">
                    <a16:rowId xmlns:a16="http://schemas.microsoft.com/office/drawing/2014/main" val="3073432231"/>
                  </a:ext>
                </a:extLst>
              </a:tr>
              <a:tr h="218113">
                <a:tc>
                  <a:txBody>
                    <a:bodyPr/>
                    <a:lstStyle/>
                    <a:p>
                      <a:pPr algn="l" fontAlgn="b"/>
                      <a:r>
                        <a:rPr lang="en-US" sz="1400" u="none" strike="noStrike">
                          <a:effectLst/>
                        </a:rPr>
                        <a:t>MT28</a:t>
                      </a:r>
                      <a:endParaRPr lang="en-US" sz="1400" b="0" i="0" u="none" strike="noStrike">
                        <a:solidFill>
                          <a:srgbClr val="000000"/>
                        </a:solidFill>
                        <a:effectLst/>
                        <a:latin typeface="Calibri" panose="020F0502020204030204" pitchFamily="34" charset="0"/>
                      </a:endParaRPr>
                    </a:p>
                  </a:txBody>
                  <a:tcPr marL="3175" marR="3175" marT="3175" marB="0" anchor="b"/>
                </a:tc>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marL="3175" marR="3175" marT="3175" marB="0" anchor="b"/>
                </a:tc>
                <a:extLst>
                  <a:ext uri="{0D108BD9-81ED-4DB2-BD59-A6C34878D82A}">
                    <a16:rowId xmlns:a16="http://schemas.microsoft.com/office/drawing/2014/main" val="3804942423"/>
                  </a:ext>
                </a:extLst>
              </a:tr>
              <a:tr h="218113">
                <a:tc>
                  <a:txBody>
                    <a:bodyPr/>
                    <a:lstStyle/>
                    <a:p>
                      <a:pPr algn="l" fontAlgn="b"/>
                      <a:r>
                        <a:rPr lang="en-US" sz="1400" b="1" u="none" strike="noStrike" dirty="0">
                          <a:solidFill>
                            <a:srgbClr val="C00000"/>
                          </a:solidFill>
                          <a:effectLst/>
                        </a:rPr>
                        <a:t>TOT 2023</a:t>
                      </a:r>
                      <a:endParaRPr lang="en-US" sz="1400" b="1" i="0" u="none" strike="noStrike" dirty="0">
                        <a:solidFill>
                          <a:srgbClr val="C00000"/>
                        </a:solidFill>
                        <a:effectLst/>
                        <a:latin typeface="Calibri" panose="020F0502020204030204" pitchFamily="34" charset="0"/>
                      </a:endParaRPr>
                    </a:p>
                  </a:txBody>
                  <a:tcPr marL="3175" marR="3175" marT="3175" marB="0" anchor="b"/>
                </a:tc>
                <a:tc>
                  <a:txBody>
                    <a:bodyPr/>
                    <a:lstStyle/>
                    <a:p>
                      <a:pPr algn="r" fontAlgn="b"/>
                      <a:r>
                        <a:rPr lang="en-US" sz="1400" b="1" u="none" strike="noStrike" dirty="0">
                          <a:solidFill>
                            <a:srgbClr val="C00000"/>
                          </a:solidFill>
                          <a:effectLst/>
                        </a:rPr>
                        <a:t>52</a:t>
                      </a:r>
                      <a:endParaRPr lang="en-US" sz="1400" b="1" i="0" u="none" strike="noStrike" dirty="0">
                        <a:solidFill>
                          <a:srgbClr val="C00000"/>
                        </a:solidFill>
                        <a:effectLst/>
                        <a:latin typeface="Calibri" panose="020F0502020204030204" pitchFamily="34" charset="0"/>
                      </a:endParaRPr>
                    </a:p>
                  </a:txBody>
                  <a:tcPr marL="3175" marR="3175" marT="3175" marB="0" anchor="b"/>
                </a:tc>
                <a:extLst>
                  <a:ext uri="{0D108BD9-81ED-4DB2-BD59-A6C34878D82A}">
                    <a16:rowId xmlns:a16="http://schemas.microsoft.com/office/drawing/2014/main" val="2928359497"/>
                  </a:ext>
                </a:extLst>
              </a:tr>
              <a:tr h="218113">
                <a:tc>
                  <a:txBody>
                    <a:bodyPr/>
                    <a:lstStyle/>
                    <a:p>
                      <a:pPr algn="l" fontAlgn="b"/>
                      <a:r>
                        <a:rPr lang="en-US" sz="1400" i="1" u="none" strike="noStrike" dirty="0">
                          <a:effectLst/>
                        </a:rPr>
                        <a:t>ASC</a:t>
                      </a:r>
                      <a:endParaRPr lang="en-US" sz="1400" b="0" i="1" u="none" strike="noStrike" dirty="0">
                        <a:solidFill>
                          <a:srgbClr val="000000"/>
                        </a:solidFill>
                        <a:effectLst/>
                        <a:latin typeface="Calibri" panose="020F0502020204030204" pitchFamily="34" charset="0"/>
                      </a:endParaRPr>
                    </a:p>
                  </a:txBody>
                  <a:tcPr marL="3175" marR="3175" marT="3175" marB="0" anchor="b"/>
                </a:tc>
                <a:tc>
                  <a:txBody>
                    <a:bodyPr/>
                    <a:lstStyle/>
                    <a:p>
                      <a:pPr algn="r" fontAlgn="b"/>
                      <a:r>
                        <a:rPr lang="en-US" sz="1400" i="1" u="none" strike="noStrike" dirty="0">
                          <a:effectLst/>
                        </a:rPr>
                        <a:t>15</a:t>
                      </a:r>
                      <a:endParaRPr lang="en-US" sz="1400" b="0" i="1" u="none" strike="noStrike" dirty="0">
                        <a:solidFill>
                          <a:srgbClr val="000000"/>
                        </a:solidFill>
                        <a:effectLst/>
                        <a:latin typeface="Calibri" panose="020F0502020204030204" pitchFamily="34" charset="0"/>
                      </a:endParaRPr>
                    </a:p>
                  </a:txBody>
                  <a:tcPr marL="3175" marR="3175" marT="3175" marB="0" anchor="b"/>
                </a:tc>
                <a:extLst>
                  <a:ext uri="{0D108BD9-81ED-4DB2-BD59-A6C34878D82A}">
                    <a16:rowId xmlns:a16="http://schemas.microsoft.com/office/drawing/2014/main" val="3986093583"/>
                  </a:ext>
                </a:extLst>
              </a:tr>
              <a:tr h="218113">
                <a:tc>
                  <a:txBody>
                    <a:bodyPr/>
                    <a:lstStyle/>
                    <a:p>
                      <a:pPr algn="l" fontAlgn="b"/>
                      <a:r>
                        <a:rPr lang="en-US" sz="1400" i="1" u="none" strike="noStrike" dirty="0">
                          <a:effectLst/>
                        </a:rPr>
                        <a:t>Cryostat design</a:t>
                      </a:r>
                      <a:endParaRPr lang="en-US" sz="1400" b="0" i="1" u="none" strike="noStrike" dirty="0">
                        <a:solidFill>
                          <a:srgbClr val="000000"/>
                        </a:solidFill>
                        <a:effectLst/>
                        <a:latin typeface="Calibri" panose="020F0502020204030204" pitchFamily="34" charset="0"/>
                      </a:endParaRPr>
                    </a:p>
                  </a:txBody>
                  <a:tcPr marL="3175" marR="3175" marT="3175" marB="0" anchor="b"/>
                </a:tc>
                <a:tc>
                  <a:txBody>
                    <a:bodyPr/>
                    <a:lstStyle/>
                    <a:p>
                      <a:pPr algn="r" fontAlgn="b"/>
                      <a:r>
                        <a:rPr lang="en-US" sz="1400" i="1" u="none" strike="noStrike">
                          <a:effectLst/>
                        </a:rPr>
                        <a:t>10</a:t>
                      </a:r>
                      <a:endParaRPr lang="en-US" sz="1400" b="0" i="1" u="none" strike="noStrike">
                        <a:solidFill>
                          <a:srgbClr val="000000"/>
                        </a:solidFill>
                        <a:effectLst/>
                        <a:latin typeface="Calibri" panose="020F0502020204030204" pitchFamily="34" charset="0"/>
                      </a:endParaRPr>
                    </a:p>
                  </a:txBody>
                  <a:tcPr marL="3175" marR="3175" marT="3175" marB="0" anchor="b"/>
                </a:tc>
                <a:extLst>
                  <a:ext uri="{0D108BD9-81ED-4DB2-BD59-A6C34878D82A}">
                    <a16:rowId xmlns:a16="http://schemas.microsoft.com/office/drawing/2014/main" val="3239690009"/>
                  </a:ext>
                </a:extLst>
              </a:tr>
              <a:tr h="218113">
                <a:tc>
                  <a:txBody>
                    <a:bodyPr/>
                    <a:lstStyle/>
                    <a:p>
                      <a:pPr algn="l" fontAlgn="b"/>
                      <a:r>
                        <a:rPr lang="en-US" sz="1400" i="1" u="none" strike="noStrike" dirty="0">
                          <a:effectLst/>
                        </a:rPr>
                        <a:t>MT29</a:t>
                      </a:r>
                      <a:endParaRPr lang="en-US" sz="1400" b="0" i="1" u="none" strike="noStrike" dirty="0">
                        <a:solidFill>
                          <a:srgbClr val="000000"/>
                        </a:solidFill>
                        <a:effectLst/>
                        <a:latin typeface="Calibri" panose="020F0502020204030204" pitchFamily="34" charset="0"/>
                      </a:endParaRPr>
                    </a:p>
                  </a:txBody>
                  <a:tcPr marL="3175" marR="3175" marT="3175" marB="0" anchor="b"/>
                </a:tc>
                <a:tc>
                  <a:txBody>
                    <a:bodyPr/>
                    <a:lstStyle/>
                    <a:p>
                      <a:pPr algn="r" fontAlgn="b"/>
                      <a:r>
                        <a:rPr lang="en-US" sz="1400" i="1" u="none" strike="noStrike" dirty="0">
                          <a:effectLst/>
                        </a:rPr>
                        <a:t>10</a:t>
                      </a:r>
                      <a:endParaRPr lang="en-US" sz="1400" b="0" i="1" u="none" strike="noStrike" dirty="0">
                        <a:solidFill>
                          <a:srgbClr val="000000"/>
                        </a:solidFill>
                        <a:effectLst/>
                        <a:latin typeface="Calibri" panose="020F0502020204030204" pitchFamily="34" charset="0"/>
                      </a:endParaRPr>
                    </a:p>
                  </a:txBody>
                  <a:tcPr marL="3175" marR="3175" marT="3175" marB="0" anchor="b"/>
                </a:tc>
                <a:extLst>
                  <a:ext uri="{0D108BD9-81ED-4DB2-BD59-A6C34878D82A}">
                    <a16:rowId xmlns:a16="http://schemas.microsoft.com/office/drawing/2014/main" val="3397166470"/>
                  </a:ext>
                </a:extLst>
              </a:tr>
            </a:tbl>
          </a:graphicData>
        </a:graphic>
      </p:graphicFrame>
      <p:sp>
        <p:nvSpPr>
          <p:cNvPr id="3" name="Date Placeholder 2">
            <a:extLst>
              <a:ext uri="{FF2B5EF4-FFF2-40B4-BE49-F238E27FC236}">
                <a16:creationId xmlns:a16="http://schemas.microsoft.com/office/drawing/2014/main" id="{2CCE0F68-85FC-0547-32AB-53A5B47E7883}"/>
              </a:ext>
            </a:extLst>
          </p:cNvPr>
          <p:cNvSpPr>
            <a:spLocks noGrp="1"/>
          </p:cNvSpPr>
          <p:nvPr>
            <p:ph type="dt" sz="half" idx="10"/>
          </p:nvPr>
        </p:nvSpPr>
        <p:spPr/>
        <p:txBody>
          <a:bodyPr/>
          <a:lstStyle/>
          <a:p>
            <a:r>
              <a:rPr lang="en-US"/>
              <a:t>19 October 2023</a:t>
            </a:r>
            <a:endParaRPr lang="it-IT" dirty="0"/>
          </a:p>
        </p:txBody>
      </p:sp>
      <p:sp>
        <p:nvSpPr>
          <p:cNvPr id="5" name="Footer Placeholder 4">
            <a:extLst>
              <a:ext uri="{FF2B5EF4-FFF2-40B4-BE49-F238E27FC236}">
                <a16:creationId xmlns:a16="http://schemas.microsoft.com/office/drawing/2014/main" id="{431C7790-3DFE-175E-B1AF-FFEBBB5C9DE7}"/>
              </a:ext>
            </a:extLst>
          </p:cNvPr>
          <p:cNvSpPr>
            <a:spLocks noGrp="1"/>
          </p:cNvSpPr>
          <p:nvPr>
            <p:ph type="ftr" sz="quarter" idx="11"/>
          </p:nvPr>
        </p:nvSpPr>
        <p:spPr/>
        <p:txBody>
          <a:bodyPr/>
          <a:lstStyle/>
          <a:p>
            <a:r>
              <a:rPr lang="en-US"/>
              <a:t>IRIS - L. Rossi @ GSI IFAST Workshop </a:t>
            </a:r>
            <a:endParaRPr lang="it-IT" dirty="0"/>
          </a:p>
        </p:txBody>
      </p:sp>
    </p:spTree>
    <p:extLst>
      <p:ext uri="{BB962C8B-B14F-4D97-AF65-F5344CB8AC3E}">
        <p14:creationId xmlns:p14="http://schemas.microsoft.com/office/powerpoint/2010/main" val="3682656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F04E-1215-43FB-8B33-233127890D8C}"/>
              </a:ext>
            </a:extLst>
          </p:cNvPr>
          <p:cNvSpPr>
            <a:spLocks noGrp="1"/>
          </p:cNvSpPr>
          <p:nvPr>
            <p:ph type="title"/>
          </p:nvPr>
        </p:nvSpPr>
        <p:spPr/>
        <p:txBody>
          <a:bodyPr/>
          <a:lstStyle/>
          <a:p>
            <a:r>
              <a:rPr lang="en-US" dirty="0"/>
              <a:t>Outlook to the future of IRIS</a:t>
            </a:r>
          </a:p>
        </p:txBody>
      </p:sp>
      <p:sp>
        <p:nvSpPr>
          <p:cNvPr id="3" name="Content Placeholder 2">
            <a:extLst>
              <a:ext uri="{FF2B5EF4-FFF2-40B4-BE49-F238E27FC236}">
                <a16:creationId xmlns:a16="http://schemas.microsoft.com/office/drawing/2014/main" id="{08A96B31-E313-22A8-2EE2-2CEFBB056EFC}"/>
              </a:ext>
            </a:extLst>
          </p:cNvPr>
          <p:cNvSpPr>
            <a:spLocks noGrp="1"/>
          </p:cNvSpPr>
          <p:nvPr>
            <p:ph idx="1"/>
          </p:nvPr>
        </p:nvSpPr>
        <p:spPr>
          <a:xfrm>
            <a:off x="201989" y="2745003"/>
            <a:ext cx="6941778" cy="3213629"/>
          </a:xfrm>
        </p:spPr>
        <p:txBody>
          <a:bodyPr>
            <a:normAutofit fontScale="85000" lnSpcReduction="20000"/>
          </a:bodyPr>
          <a:lstStyle/>
          <a:p>
            <a:r>
              <a:rPr lang="en-US" dirty="0"/>
              <a:t>Must be partially self-financing</a:t>
            </a:r>
          </a:p>
          <a:p>
            <a:pPr lvl="1"/>
            <a:endParaRPr lang="en-US" dirty="0"/>
          </a:p>
          <a:p>
            <a:pPr lvl="1"/>
            <a:r>
              <a:rPr lang="en-US" dirty="0"/>
              <a:t>50% operational </a:t>
            </a:r>
            <a:r>
              <a:rPr lang="en-US"/>
              <a:t>money from </a:t>
            </a:r>
            <a:r>
              <a:rPr lang="en-US" dirty="0"/>
              <a:t>participating Institutes</a:t>
            </a:r>
          </a:p>
          <a:p>
            <a:pPr lvl="1"/>
            <a:endParaRPr lang="en-US" dirty="0"/>
          </a:p>
          <a:p>
            <a:pPr lvl="1"/>
            <a:r>
              <a:rPr lang="en-US" dirty="0"/>
              <a:t>50% external Funding : INFN and Minister (MUR) competitive projects, EU projects, International projects, Industrial partnership)</a:t>
            </a:r>
          </a:p>
          <a:p>
            <a:pPr lvl="1"/>
            <a:endParaRPr lang="en-US" dirty="0"/>
          </a:p>
          <a:p>
            <a:pPr lvl="2"/>
            <a:r>
              <a:rPr lang="en-US" b="1" dirty="0">
                <a:solidFill>
                  <a:srgbClr val="C00000"/>
                </a:solidFill>
              </a:rPr>
              <a:t>Fundamental Physics (accelerators, detectors: performance but also sustainability)</a:t>
            </a:r>
          </a:p>
          <a:p>
            <a:pPr lvl="2"/>
            <a:r>
              <a:rPr lang="en-US" b="1" dirty="0">
                <a:solidFill>
                  <a:srgbClr val="00B050"/>
                </a:solidFill>
              </a:rPr>
              <a:t>Energy and Green transition</a:t>
            </a:r>
          </a:p>
          <a:p>
            <a:pPr lvl="2"/>
            <a:r>
              <a:rPr lang="en-US" b="1" dirty="0">
                <a:solidFill>
                  <a:srgbClr val="0070C0"/>
                </a:solidFill>
              </a:rPr>
              <a:t>Medical applications</a:t>
            </a:r>
          </a:p>
          <a:p>
            <a:endParaRPr lang="en-US" dirty="0"/>
          </a:p>
          <a:p>
            <a:endParaRPr lang="en-US" dirty="0"/>
          </a:p>
        </p:txBody>
      </p:sp>
      <p:sp>
        <p:nvSpPr>
          <p:cNvPr id="4" name="Date Placeholder 3">
            <a:extLst>
              <a:ext uri="{FF2B5EF4-FFF2-40B4-BE49-F238E27FC236}">
                <a16:creationId xmlns:a16="http://schemas.microsoft.com/office/drawing/2014/main" id="{E544B575-D315-2308-69C7-8C1696FDB59D}"/>
              </a:ext>
            </a:extLst>
          </p:cNvPr>
          <p:cNvSpPr>
            <a:spLocks noGrp="1"/>
          </p:cNvSpPr>
          <p:nvPr>
            <p:ph type="dt" sz="half" idx="10"/>
          </p:nvPr>
        </p:nvSpPr>
        <p:spPr/>
        <p:txBody>
          <a:bodyPr/>
          <a:lstStyle/>
          <a:p>
            <a:r>
              <a:rPr lang="en-US"/>
              <a:t>19 October 2023</a:t>
            </a:r>
            <a:endParaRPr lang="it-IT"/>
          </a:p>
        </p:txBody>
      </p:sp>
      <p:sp>
        <p:nvSpPr>
          <p:cNvPr id="5" name="Footer Placeholder 4">
            <a:extLst>
              <a:ext uri="{FF2B5EF4-FFF2-40B4-BE49-F238E27FC236}">
                <a16:creationId xmlns:a16="http://schemas.microsoft.com/office/drawing/2014/main" id="{D7F7573C-CF9F-DAEF-6419-0F35E4A8088F}"/>
              </a:ext>
            </a:extLst>
          </p:cNvPr>
          <p:cNvSpPr>
            <a:spLocks noGrp="1"/>
          </p:cNvSpPr>
          <p:nvPr>
            <p:ph type="ftr" sz="quarter" idx="11"/>
          </p:nvPr>
        </p:nvSpPr>
        <p:spPr/>
        <p:txBody>
          <a:bodyPr/>
          <a:lstStyle/>
          <a:p>
            <a:r>
              <a:rPr lang="en-US"/>
              <a:t>IRIS - L. Rossi @ GSI IFAST Workshop </a:t>
            </a:r>
            <a:endParaRPr lang="it-IT"/>
          </a:p>
        </p:txBody>
      </p:sp>
      <p:sp>
        <p:nvSpPr>
          <p:cNvPr id="6" name="Slide Number Placeholder 5">
            <a:extLst>
              <a:ext uri="{FF2B5EF4-FFF2-40B4-BE49-F238E27FC236}">
                <a16:creationId xmlns:a16="http://schemas.microsoft.com/office/drawing/2014/main" id="{50D69057-2685-5BE8-3DBB-8C69737A3C20}"/>
              </a:ext>
            </a:extLst>
          </p:cNvPr>
          <p:cNvSpPr>
            <a:spLocks noGrp="1"/>
          </p:cNvSpPr>
          <p:nvPr>
            <p:ph type="sldNum" sz="quarter" idx="12"/>
          </p:nvPr>
        </p:nvSpPr>
        <p:spPr/>
        <p:txBody>
          <a:bodyPr/>
          <a:lstStyle/>
          <a:p>
            <a:fld id="{9B13B172-409A-48BF-92CD-9E808051E234}" type="slidenum">
              <a:rPr lang="it-IT" smtClean="0"/>
              <a:t>41</a:t>
            </a:fld>
            <a:endParaRPr lang="it-IT"/>
          </a:p>
        </p:txBody>
      </p:sp>
      <p:sp>
        <p:nvSpPr>
          <p:cNvPr id="7" name="Text Placeholder 6">
            <a:extLst>
              <a:ext uri="{FF2B5EF4-FFF2-40B4-BE49-F238E27FC236}">
                <a16:creationId xmlns:a16="http://schemas.microsoft.com/office/drawing/2014/main" id="{E19A011C-2FE3-0E8E-1E29-56A7591FFA31}"/>
              </a:ext>
            </a:extLst>
          </p:cNvPr>
          <p:cNvSpPr>
            <a:spLocks noGrp="1"/>
          </p:cNvSpPr>
          <p:nvPr>
            <p:ph type="body" sz="quarter" idx="13"/>
          </p:nvPr>
        </p:nvSpPr>
        <p:spPr>
          <a:xfrm>
            <a:off x="838200" y="1849967"/>
            <a:ext cx="10891838" cy="808566"/>
          </a:xfrm>
        </p:spPr>
        <p:txBody>
          <a:bodyPr>
            <a:normAutofit fontScale="92500" lnSpcReduction="10000"/>
          </a:bodyPr>
          <a:lstStyle/>
          <a:p>
            <a:r>
              <a:rPr lang="en-US" dirty="0"/>
              <a:t>Construction Phase:2023-2025, </a:t>
            </a:r>
          </a:p>
          <a:p>
            <a:r>
              <a:rPr lang="en-US" dirty="0"/>
              <a:t>Operation 2026 </a:t>
            </a:r>
            <a:r>
              <a:rPr lang="en-US" dirty="0">
                <a:sym typeface="Wingdings" panose="05000000000000000000" pitchFamily="2" charset="2"/>
              </a:rPr>
              <a:t> </a:t>
            </a:r>
            <a:r>
              <a:rPr lang="en-US" dirty="0"/>
              <a:t>2036 hopefully longer…</a:t>
            </a:r>
          </a:p>
        </p:txBody>
      </p:sp>
      <p:pic>
        <p:nvPicPr>
          <p:cNvPr id="9" name="Picture 8" descr="A group of people posing for a photo&#10;&#10;Description automatically generated">
            <a:extLst>
              <a:ext uri="{FF2B5EF4-FFF2-40B4-BE49-F238E27FC236}">
                <a16:creationId xmlns:a16="http://schemas.microsoft.com/office/drawing/2014/main" id="{9BC7B3DE-2306-0D95-A167-9624A19EF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4199" y="1849968"/>
            <a:ext cx="5297802" cy="3973352"/>
          </a:xfrm>
          <a:prstGeom prst="rect">
            <a:avLst/>
          </a:prstGeom>
        </p:spPr>
      </p:pic>
    </p:spTree>
    <p:extLst>
      <p:ext uri="{BB962C8B-B14F-4D97-AF65-F5344CB8AC3E}">
        <p14:creationId xmlns:p14="http://schemas.microsoft.com/office/powerpoint/2010/main" val="1743865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0FE11CC0-7FE5-5700-3598-9252BEB6868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B8D8F7A-BFD0-BE4D-AF93-099283590A61}"/>
              </a:ext>
            </a:extLst>
          </p:cNvPr>
          <p:cNvSpPr>
            <a:spLocks noGrp="1"/>
          </p:cNvSpPr>
          <p:nvPr>
            <p:ph type="title"/>
          </p:nvPr>
        </p:nvSpPr>
        <p:spPr>
          <a:xfrm>
            <a:off x="622741" y="1310704"/>
            <a:ext cx="10731059" cy="780114"/>
          </a:xfrm>
        </p:spPr>
        <p:txBody>
          <a:bodyPr>
            <a:normAutofit fontScale="90000"/>
          </a:bodyPr>
          <a:lstStyle/>
          <a:p>
            <a:r>
              <a:rPr lang="en-US" dirty="0"/>
              <a:t>IRIS project scope -1 </a:t>
            </a:r>
            <a:br>
              <a:rPr lang="en-US" dirty="0"/>
            </a:br>
            <a:r>
              <a:rPr lang="en-US" dirty="0"/>
              <a:t>Fundamental Physics instrumentation</a:t>
            </a:r>
          </a:p>
        </p:txBody>
      </p:sp>
      <p:sp>
        <p:nvSpPr>
          <p:cNvPr id="3" name="Footer Placeholder 2">
            <a:extLst>
              <a:ext uri="{FF2B5EF4-FFF2-40B4-BE49-F238E27FC236}">
                <a16:creationId xmlns:a16="http://schemas.microsoft.com/office/drawing/2014/main" id="{C549ABFC-068A-C618-7C43-5C3B27FB67D2}"/>
              </a:ext>
            </a:extLst>
          </p:cNvPr>
          <p:cNvSpPr>
            <a:spLocks noGrp="1"/>
          </p:cNvSpPr>
          <p:nvPr>
            <p:ph type="ftr" sz="quarter" idx="11"/>
          </p:nvPr>
        </p:nvSpPr>
        <p:spPr/>
        <p:txBody>
          <a:bodyPr/>
          <a:lstStyle/>
          <a:p>
            <a:r>
              <a:rPr lang="en-US"/>
              <a:t>IRIS - L. Rossi @ GSI IFAST Workshop </a:t>
            </a:r>
            <a:endParaRPr lang="it-IT"/>
          </a:p>
        </p:txBody>
      </p:sp>
      <p:sp>
        <p:nvSpPr>
          <p:cNvPr id="4" name="Content Placeholder 2">
            <a:extLst>
              <a:ext uri="{FF2B5EF4-FFF2-40B4-BE49-F238E27FC236}">
                <a16:creationId xmlns:a16="http://schemas.microsoft.com/office/drawing/2014/main" id="{F34BB3FA-45EE-34CB-14CE-FAA7F5232F28}"/>
              </a:ext>
            </a:extLst>
          </p:cNvPr>
          <p:cNvSpPr txBox="1">
            <a:spLocks/>
          </p:cNvSpPr>
          <p:nvPr/>
        </p:nvSpPr>
        <p:spPr>
          <a:xfrm>
            <a:off x="511147" y="2503597"/>
            <a:ext cx="7689114" cy="925403"/>
          </a:xfrm>
          <a:prstGeom prst="rect">
            <a:avLst/>
          </a:prstGeom>
        </p:spPr>
        <p:style>
          <a:lnRef idx="1">
            <a:schemeClr val="accent4"/>
          </a:lnRef>
          <a:fillRef idx="2">
            <a:schemeClr val="accent4"/>
          </a:fillRef>
          <a:effectRef idx="1">
            <a:schemeClr val="accent4"/>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Superconductivity has been instrumental for the discovery of the Higgs boson </a:t>
            </a:r>
            <a:r>
              <a:rPr lang="en-US" sz="2000" dirty="0"/>
              <a:t>and its development will be critical for future accelerators and we  need of adequate infrastructure to sustain this. </a:t>
            </a:r>
          </a:p>
        </p:txBody>
      </p:sp>
      <p:pic>
        <p:nvPicPr>
          <p:cNvPr id="5" name="Picture 4" descr="A picture containing subway&#10;&#10;Description automatically generated">
            <a:extLst>
              <a:ext uri="{FF2B5EF4-FFF2-40B4-BE49-F238E27FC236}">
                <a16:creationId xmlns:a16="http://schemas.microsoft.com/office/drawing/2014/main" id="{4AC0F011-05BE-233B-BE32-49C2221FB751}"/>
              </a:ext>
            </a:extLst>
          </p:cNvPr>
          <p:cNvPicPr>
            <a:picLocks noChangeAspect="1"/>
          </p:cNvPicPr>
          <p:nvPr/>
        </p:nvPicPr>
        <p:blipFill rotWithShape="1">
          <a:blip r:embed="rId3"/>
          <a:srcRect l="15151" t="18060" b="14481"/>
          <a:stretch/>
        </p:blipFill>
        <p:spPr>
          <a:xfrm>
            <a:off x="671105" y="3693224"/>
            <a:ext cx="3731235" cy="1974595"/>
          </a:xfrm>
          <a:prstGeom prst="rect">
            <a:avLst/>
          </a:prstGeom>
        </p:spPr>
      </p:pic>
      <p:pic>
        <p:nvPicPr>
          <p:cNvPr id="6" name="Picture 5">
            <a:extLst>
              <a:ext uri="{FF2B5EF4-FFF2-40B4-BE49-F238E27FC236}">
                <a16:creationId xmlns:a16="http://schemas.microsoft.com/office/drawing/2014/main" id="{C710749A-F5F6-FC33-3D7C-7F2196F44067}"/>
              </a:ext>
            </a:extLst>
          </p:cNvPr>
          <p:cNvPicPr>
            <a:picLocks noChangeAspect="1"/>
          </p:cNvPicPr>
          <p:nvPr/>
        </p:nvPicPr>
        <p:blipFill rotWithShape="1">
          <a:blip r:embed="rId4"/>
          <a:srcRect t="-10320" r="7359" b="-20348"/>
          <a:stretch/>
        </p:blipFill>
        <p:spPr>
          <a:xfrm>
            <a:off x="4567992" y="3499100"/>
            <a:ext cx="3585408" cy="2580149"/>
          </a:xfrm>
          <a:prstGeom prst="rect">
            <a:avLst/>
          </a:prstGeom>
        </p:spPr>
      </p:pic>
      <p:pic>
        <p:nvPicPr>
          <p:cNvPr id="7" name="Picture 6">
            <a:extLst>
              <a:ext uri="{FF2B5EF4-FFF2-40B4-BE49-F238E27FC236}">
                <a16:creationId xmlns:a16="http://schemas.microsoft.com/office/drawing/2014/main" id="{D14E4DED-0494-B33A-1CFA-E0959B10879E}"/>
              </a:ext>
            </a:extLst>
          </p:cNvPr>
          <p:cNvPicPr>
            <a:picLocks noChangeAspect="1"/>
          </p:cNvPicPr>
          <p:nvPr/>
        </p:nvPicPr>
        <p:blipFill>
          <a:blip r:embed="rId5"/>
          <a:stretch>
            <a:fillRect/>
          </a:stretch>
        </p:blipFill>
        <p:spPr>
          <a:xfrm>
            <a:off x="8826059" y="1482311"/>
            <a:ext cx="2743200" cy="2466363"/>
          </a:xfrm>
          <a:prstGeom prst="rect">
            <a:avLst/>
          </a:prstGeom>
        </p:spPr>
      </p:pic>
      <p:pic>
        <p:nvPicPr>
          <p:cNvPr id="8" name="Picture 7">
            <a:extLst>
              <a:ext uri="{FF2B5EF4-FFF2-40B4-BE49-F238E27FC236}">
                <a16:creationId xmlns:a16="http://schemas.microsoft.com/office/drawing/2014/main" id="{C42DD936-97EC-E4CA-9DEC-2677EC94EAAD}"/>
              </a:ext>
            </a:extLst>
          </p:cNvPr>
          <p:cNvPicPr>
            <a:picLocks noChangeAspect="1"/>
          </p:cNvPicPr>
          <p:nvPr/>
        </p:nvPicPr>
        <p:blipFill>
          <a:blip r:embed="rId6"/>
          <a:stretch>
            <a:fillRect/>
          </a:stretch>
        </p:blipFill>
        <p:spPr>
          <a:xfrm>
            <a:off x="8836922" y="3962061"/>
            <a:ext cx="2721474" cy="1817120"/>
          </a:xfrm>
          <a:prstGeom prst="rect">
            <a:avLst/>
          </a:prstGeom>
        </p:spPr>
      </p:pic>
      <p:sp>
        <p:nvSpPr>
          <p:cNvPr id="9" name="TextBox 8">
            <a:extLst>
              <a:ext uri="{FF2B5EF4-FFF2-40B4-BE49-F238E27FC236}">
                <a16:creationId xmlns:a16="http://schemas.microsoft.com/office/drawing/2014/main" id="{B8F5E6CF-DB2F-42EA-3E83-6885F1BD20BB}"/>
              </a:ext>
            </a:extLst>
          </p:cNvPr>
          <p:cNvSpPr txBox="1"/>
          <p:nvPr/>
        </p:nvSpPr>
        <p:spPr>
          <a:xfrm>
            <a:off x="1020417" y="5805955"/>
            <a:ext cx="3052439"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b="1" dirty="0"/>
              <a:t>LHC dipoles (8 T) in the tunnel</a:t>
            </a:r>
          </a:p>
        </p:txBody>
      </p:sp>
      <p:sp>
        <p:nvSpPr>
          <p:cNvPr id="10" name="TextBox 9">
            <a:extLst>
              <a:ext uri="{FF2B5EF4-FFF2-40B4-BE49-F238E27FC236}">
                <a16:creationId xmlns:a16="http://schemas.microsoft.com/office/drawing/2014/main" id="{D636ED39-189E-B825-51E1-C88CFCDF8A8D}"/>
              </a:ext>
            </a:extLst>
          </p:cNvPr>
          <p:cNvSpPr txBox="1"/>
          <p:nvPr/>
        </p:nvSpPr>
        <p:spPr>
          <a:xfrm>
            <a:off x="4926706" y="5809904"/>
            <a:ext cx="2632900"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b="1" dirty="0" err="1"/>
              <a:t>HiLumi</a:t>
            </a:r>
            <a:r>
              <a:rPr lang="en-US" b="1" dirty="0"/>
              <a:t> MQXF quad (12 T)</a:t>
            </a:r>
          </a:p>
        </p:txBody>
      </p:sp>
      <p:sp>
        <p:nvSpPr>
          <p:cNvPr id="11" name="TextBox 10">
            <a:extLst>
              <a:ext uri="{FF2B5EF4-FFF2-40B4-BE49-F238E27FC236}">
                <a16:creationId xmlns:a16="http://schemas.microsoft.com/office/drawing/2014/main" id="{56F849A5-7B26-F7D1-DDA0-160F3E9214F9}"/>
              </a:ext>
            </a:extLst>
          </p:cNvPr>
          <p:cNvSpPr txBox="1"/>
          <p:nvPr/>
        </p:nvSpPr>
        <p:spPr>
          <a:xfrm>
            <a:off x="9481181" y="5805955"/>
            <a:ext cx="1432956"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b="1" dirty="0"/>
              <a:t>FCC (12-16 T)</a:t>
            </a:r>
          </a:p>
        </p:txBody>
      </p:sp>
      <p:sp>
        <p:nvSpPr>
          <p:cNvPr id="12" name="Date Placeholder 11">
            <a:extLst>
              <a:ext uri="{FF2B5EF4-FFF2-40B4-BE49-F238E27FC236}">
                <a16:creationId xmlns:a16="http://schemas.microsoft.com/office/drawing/2014/main" id="{10475C14-FE48-DD89-FBA7-A9D6F88CD166}"/>
              </a:ext>
            </a:extLst>
          </p:cNvPr>
          <p:cNvSpPr>
            <a:spLocks noGrp="1"/>
          </p:cNvSpPr>
          <p:nvPr>
            <p:ph type="dt" sz="half" idx="10"/>
          </p:nvPr>
        </p:nvSpPr>
        <p:spPr/>
        <p:txBody>
          <a:bodyPr/>
          <a:lstStyle/>
          <a:p>
            <a:r>
              <a:rPr lang="en-US"/>
              <a:t>19 October 2023</a:t>
            </a:r>
            <a:endParaRPr lang="it-IT"/>
          </a:p>
        </p:txBody>
      </p:sp>
      <p:sp>
        <p:nvSpPr>
          <p:cNvPr id="13" name="Slide Number Placeholder 12">
            <a:extLst>
              <a:ext uri="{FF2B5EF4-FFF2-40B4-BE49-F238E27FC236}">
                <a16:creationId xmlns:a16="http://schemas.microsoft.com/office/drawing/2014/main" id="{72C47B67-EC22-7E46-4C3A-A8EA33409A60}"/>
              </a:ext>
            </a:extLst>
          </p:cNvPr>
          <p:cNvSpPr>
            <a:spLocks noGrp="1"/>
          </p:cNvSpPr>
          <p:nvPr>
            <p:ph type="sldNum" sz="quarter" idx="12"/>
          </p:nvPr>
        </p:nvSpPr>
        <p:spPr/>
        <p:txBody>
          <a:bodyPr/>
          <a:lstStyle/>
          <a:p>
            <a:fld id="{9B13B172-409A-48BF-92CD-9E808051E234}" type="slidenum">
              <a:rPr lang="it-IT" smtClean="0"/>
              <a:t>5</a:t>
            </a:fld>
            <a:endParaRPr lang="it-IT"/>
          </a:p>
        </p:txBody>
      </p:sp>
    </p:spTree>
    <p:extLst>
      <p:ext uri="{BB962C8B-B14F-4D97-AF65-F5344CB8AC3E}">
        <p14:creationId xmlns:p14="http://schemas.microsoft.com/office/powerpoint/2010/main" val="3464205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B5DCBDC-5AE3-B929-8EE2-CAE03D8C3CC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4318692-5FC8-9683-A82B-1363069C8FFD}"/>
              </a:ext>
            </a:extLst>
          </p:cNvPr>
          <p:cNvSpPr>
            <a:spLocks noGrp="1"/>
          </p:cNvSpPr>
          <p:nvPr>
            <p:ph type="title"/>
          </p:nvPr>
        </p:nvSpPr>
        <p:spPr>
          <a:xfrm>
            <a:off x="838200" y="1335636"/>
            <a:ext cx="10515600" cy="513372"/>
          </a:xfrm>
        </p:spPr>
        <p:txBody>
          <a:bodyPr>
            <a:normAutofit/>
          </a:bodyPr>
          <a:lstStyle/>
          <a:p>
            <a:r>
              <a:rPr lang="en-US" dirty="0"/>
              <a:t>IRIS project scope -2  Societal Applications</a:t>
            </a:r>
          </a:p>
        </p:txBody>
      </p:sp>
      <p:sp>
        <p:nvSpPr>
          <p:cNvPr id="3" name="Footer Placeholder 2">
            <a:extLst>
              <a:ext uri="{FF2B5EF4-FFF2-40B4-BE49-F238E27FC236}">
                <a16:creationId xmlns:a16="http://schemas.microsoft.com/office/drawing/2014/main" id="{E88279E2-AC8D-88D1-74BC-4B0C58763F31}"/>
              </a:ext>
            </a:extLst>
          </p:cNvPr>
          <p:cNvSpPr>
            <a:spLocks noGrp="1"/>
          </p:cNvSpPr>
          <p:nvPr>
            <p:ph type="ftr" sz="quarter" idx="11"/>
          </p:nvPr>
        </p:nvSpPr>
        <p:spPr/>
        <p:txBody>
          <a:bodyPr/>
          <a:lstStyle/>
          <a:p>
            <a:r>
              <a:rPr lang="en-US"/>
              <a:t>IRIS - L. Rossi @ GSI IFAST Workshop </a:t>
            </a:r>
            <a:endParaRPr lang="it-IT"/>
          </a:p>
        </p:txBody>
      </p:sp>
      <p:sp>
        <p:nvSpPr>
          <p:cNvPr id="4" name="Content Placeholder 8">
            <a:extLst>
              <a:ext uri="{FF2B5EF4-FFF2-40B4-BE49-F238E27FC236}">
                <a16:creationId xmlns:a16="http://schemas.microsoft.com/office/drawing/2014/main" id="{3697DCFC-B210-D7D0-A47E-B68F18D6DBEF}"/>
              </a:ext>
            </a:extLst>
          </p:cNvPr>
          <p:cNvSpPr txBox="1">
            <a:spLocks/>
          </p:cNvSpPr>
          <p:nvPr/>
        </p:nvSpPr>
        <p:spPr>
          <a:xfrm>
            <a:off x="558895" y="1791466"/>
            <a:ext cx="7875493" cy="43753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B050"/>
                </a:solidFill>
              </a:rPr>
              <a:t>Green Energy </a:t>
            </a:r>
            <a:r>
              <a:rPr lang="en-US" dirty="0"/>
              <a:t>and </a:t>
            </a:r>
            <a:r>
              <a:rPr lang="en-US" b="1" dirty="0">
                <a:solidFill>
                  <a:srgbClr val="0070C0"/>
                </a:solidFill>
              </a:rPr>
              <a:t>Medical</a:t>
            </a:r>
          </a:p>
          <a:p>
            <a:r>
              <a:rPr lang="en-US" dirty="0">
                <a:solidFill>
                  <a:srgbClr val="00B050"/>
                </a:solidFill>
              </a:rPr>
              <a:t>Green</a:t>
            </a:r>
            <a:r>
              <a:rPr lang="en-US" dirty="0"/>
              <a:t> :  energy transport at </a:t>
            </a:r>
            <a:r>
              <a:rPr lang="en-US" b="1" dirty="0">
                <a:solidFill>
                  <a:srgbClr val="00B050"/>
                </a:solidFill>
              </a:rPr>
              <a:t>0</a:t>
            </a:r>
            <a:r>
              <a:rPr lang="en-US" b="1" baseline="30000" dirty="0">
                <a:solidFill>
                  <a:srgbClr val="00B050"/>
                </a:solidFill>
              </a:rPr>
              <a:t>3</a:t>
            </a:r>
            <a:r>
              <a:rPr lang="en-US" dirty="0"/>
              <a:t> emission and energy saving magnets.</a:t>
            </a:r>
          </a:p>
          <a:p>
            <a:pPr lvl="1"/>
            <a:r>
              <a:rPr lang="en-US" dirty="0"/>
              <a:t>important for society but also for the sustainability of our research infrastructure</a:t>
            </a:r>
          </a:p>
          <a:p>
            <a:r>
              <a:rPr lang="en-US" dirty="0">
                <a:solidFill>
                  <a:schemeClr val="accent1"/>
                </a:solidFill>
              </a:rPr>
              <a:t>Medical</a:t>
            </a:r>
            <a:r>
              <a:rPr lang="en-US" dirty="0"/>
              <a:t>: Superconductivity could play a key role in heavy ion therapy by enabling a rotatable gantry</a:t>
            </a:r>
          </a:p>
          <a:p>
            <a:r>
              <a:rPr lang="en-US" b="1" dirty="0">
                <a:highlight>
                  <a:srgbClr val="FFFF00"/>
                </a:highlight>
              </a:rPr>
              <a:t>Training</a:t>
            </a:r>
            <a:r>
              <a:rPr lang="en-US" dirty="0">
                <a:highlight>
                  <a:srgbClr val="FFFF00"/>
                </a:highlight>
              </a:rPr>
              <a:t>: </a:t>
            </a:r>
          </a:p>
          <a:p>
            <a:pPr lvl="1"/>
            <a:r>
              <a:rPr lang="en-US" b="1" dirty="0">
                <a:highlight>
                  <a:srgbClr val="FFFF00"/>
                </a:highlight>
              </a:rPr>
              <a:t>9</a:t>
            </a:r>
            <a:r>
              <a:rPr lang="en-US" dirty="0">
                <a:highlight>
                  <a:srgbClr val="FFFF00"/>
                </a:highlight>
              </a:rPr>
              <a:t> people to Int. Acc School and </a:t>
            </a:r>
            <a:r>
              <a:rPr lang="en-US" b="1" dirty="0">
                <a:highlight>
                  <a:srgbClr val="FFFF00"/>
                </a:highlight>
              </a:rPr>
              <a:t>9</a:t>
            </a:r>
            <a:r>
              <a:rPr lang="en-US" dirty="0">
                <a:highlight>
                  <a:srgbClr val="FFFF00"/>
                </a:highlight>
              </a:rPr>
              <a:t> to </a:t>
            </a:r>
            <a:r>
              <a:rPr lang="en-US" dirty="0" err="1">
                <a:highlight>
                  <a:srgbClr val="FFFF00"/>
                </a:highlight>
              </a:rPr>
              <a:t>Erice</a:t>
            </a:r>
            <a:r>
              <a:rPr lang="en-US" dirty="0">
                <a:highlight>
                  <a:srgbClr val="FFFF00"/>
                </a:highlight>
              </a:rPr>
              <a:t> Acc. School</a:t>
            </a:r>
          </a:p>
          <a:p>
            <a:pPr lvl="1"/>
            <a:r>
              <a:rPr lang="en-US" b="1" dirty="0">
                <a:highlight>
                  <a:srgbClr val="FFFF00"/>
                </a:highlight>
              </a:rPr>
              <a:t>20</a:t>
            </a:r>
            <a:r>
              <a:rPr lang="en-US" dirty="0">
                <a:highlight>
                  <a:srgbClr val="FFFF00"/>
                </a:highlight>
              </a:rPr>
              <a:t> people at Eucas2023, </a:t>
            </a:r>
            <a:r>
              <a:rPr lang="en-US" b="1" dirty="0">
                <a:highlight>
                  <a:srgbClr val="FFFF00"/>
                </a:highlight>
              </a:rPr>
              <a:t>12</a:t>
            </a:r>
            <a:r>
              <a:rPr lang="en-US" dirty="0">
                <a:highlight>
                  <a:srgbClr val="FFFF00"/>
                </a:highlight>
              </a:rPr>
              <a:t> at MT28, </a:t>
            </a:r>
            <a:r>
              <a:rPr lang="en-US" b="1" dirty="0">
                <a:highlight>
                  <a:srgbClr val="FFFF00"/>
                </a:highlight>
              </a:rPr>
              <a:t>23</a:t>
            </a:r>
            <a:r>
              <a:rPr lang="en-US" dirty="0">
                <a:highlight>
                  <a:srgbClr val="FFFF00"/>
                </a:highlight>
              </a:rPr>
              <a:t> at CAS-Magnets</a:t>
            </a:r>
          </a:p>
        </p:txBody>
      </p:sp>
      <p:pic>
        <p:nvPicPr>
          <p:cNvPr id="5" name="Picture 4" descr="A picture containing toy, automaton&#10;&#10;Description automatically generated">
            <a:extLst>
              <a:ext uri="{FF2B5EF4-FFF2-40B4-BE49-F238E27FC236}">
                <a16:creationId xmlns:a16="http://schemas.microsoft.com/office/drawing/2014/main" id="{691EF117-2A34-9B6B-8E3F-49D6A6D693C9}"/>
              </a:ext>
            </a:extLst>
          </p:cNvPr>
          <p:cNvPicPr>
            <a:picLocks noChangeAspect="1"/>
          </p:cNvPicPr>
          <p:nvPr/>
        </p:nvPicPr>
        <p:blipFill>
          <a:blip r:embed="rId3"/>
          <a:stretch>
            <a:fillRect/>
          </a:stretch>
        </p:blipFill>
        <p:spPr>
          <a:xfrm>
            <a:off x="8773505" y="3586410"/>
            <a:ext cx="3376161" cy="3062308"/>
          </a:xfrm>
          <a:prstGeom prst="rect">
            <a:avLst/>
          </a:prstGeom>
        </p:spPr>
      </p:pic>
      <p:pic>
        <p:nvPicPr>
          <p:cNvPr id="6" name="Picture 5" descr="People working in a factory&#10;&#10;Description automatically generated with medium confidence">
            <a:extLst>
              <a:ext uri="{FF2B5EF4-FFF2-40B4-BE49-F238E27FC236}">
                <a16:creationId xmlns:a16="http://schemas.microsoft.com/office/drawing/2014/main" id="{6D1BB1AF-66EA-87D9-92A0-9C01173BEBC0}"/>
              </a:ext>
            </a:extLst>
          </p:cNvPr>
          <p:cNvPicPr>
            <a:picLocks noChangeAspect="1"/>
          </p:cNvPicPr>
          <p:nvPr/>
        </p:nvPicPr>
        <p:blipFill>
          <a:blip r:embed="rId4"/>
          <a:stretch>
            <a:fillRect/>
          </a:stretch>
        </p:blipFill>
        <p:spPr>
          <a:xfrm>
            <a:off x="8773505" y="1286333"/>
            <a:ext cx="3376161" cy="2250774"/>
          </a:xfrm>
          <a:prstGeom prst="rect">
            <a:avLst/>
          </a:prstGeom>
        </p:spPr>
      </p:pic>
      <p:sp>
        <p:nvSpPr>
          <p:cNvPr id="7" name="TextBox 6">
            <a:extLst>
              <a:ext uri="{FF2B5EF4-FFF2-40B4-BE49-F238E27FC236}">
                <a16:creationId xmlns:a16="http://schemas.microsoft.com/office/drawing/2014/main" id="{3DAEE07D-DA37-DDFB-C0A3-92E9169D8A8A}"/>
              </a:ext>
            </a:extLst>
          </p:cNvPr>
          <p:cNvSpPr txBox="1"/>
          <p:nvPr/>
        </p:nvSpPr>
        <p:spPr>
          <a:xfrm>
            <a:off x="9122834" y="6260861"/>
            <a:ext cx="2933047" cy="338554"/>
          </a:xfrm>
          <a:prstGeom prst="rect">
            <a:avLst/>
          </a:prstGeom>
          <a:noFill/>
        </p:spPr>
        <p:txBody>
          <a:bodyPr wrap="none" rtlCol="0">
            <a:spAutoFit/>
          </a:bodyPr>
          <a:lstStyle/>
          <a:p>
            <a:r>
              <a:rPr lang="en-US" sz="1600" b="1" dirty="0">
                <a:solidFill>
                  <a:schemeClr val="bg1"/>
                </a:solidFill>
              </a:rPr>
              <a:t>Courtesy M. Pullia (CNAO –Italy)</a:t>
            </a:r>
          </a:p>
        </p:txBody>
      </p:sp>
      <p:sp>
        <p:nvSpPr>
          <p:cNvPr id="8" name="TextBox 7">
            <a:extLst>
              <a:ext uri="{FF2B5EF4-FFF2-40B4-BE49-F238E27FC236}">
                <a16:creationId xmlns:a16="http://schemas.microsoft.com/office/drawing/2014/main" id="{5E48D90B-9828-430B-AB5A-6F62837283EC}"/>
              </a:ext>
            </a:extLst>
          </p:cNvPr>
          <p:cNvSpPr txBox="1"/>
          <p:nvPr/>
        </p:nvSpPr>
        <p:spPr>
          <a:xfrm>
            <a:off x="9105994" y="3202536"/>
            <a:ext cx="2879506" cy="369332"/>
          </a:xfrm>
          <a:prstGeom prst="rect">
            <a:avLst/>
          </a:prstGeom>
          <a:noFill/>
        </p:spPr>
        <p:txBody>
          <a:bodyPr wrap="none" rtlCol="0">
            <a:spAutoFit/>
          </a:bodyPr>
          <a:lstStyle/>
          <a:p>
            <a:r>
              <a:rPr lang="en-US" b="1" dirty="0"/>
              <a:t>Courtesy A. Ballarino - CERN</a:t>
            </a:r>
          </a:p>
        </p:txBody>
      </p:sp>
      <p:sp>
        <p:nvSpPr>
          <p:cNvPr id="9" name="Date Placeholder 8">
            <a:extLst>
              <a:ext uri="{FF2B5EF4-FFF2-40B4-BE49-F238E27FC236}">
                <a16:creationId xmlns:a16="http://schemas.microsoft.com/office/drawing/2014/main" id="{873B2B2A-BAFF-A35B-ED9E-CC21AF52AB20}"/>
              </a:ext>
            </a:extLst>
          </p:cNvPr>
          <p:cNvSpPr>
            <a:spLocks noGrp="1"/>
          </p:cNvSpPr>
          <p:nvPr>
            <p:ph type="dt" sz="half" idx="10"/>
          </p:nvPr>
        </p:nvSpPr>
        <p:spPr/>
        <p:txBody>
          <a:bodyPr/>
          <a:lstStyle/>
          <a:p>
            <a:r>
              <a:rPr lang="en-US"/>
              <a:t>19 October 2023</a:t>
            </a:r>
            <a:endParaRPr lang="it-IT"/>
          </a:p>
        </p:txBody>
      </p:sp>
      <p:sp>
        <p:nvSpPr>
          <p:cNvPr id="10" name="Slide Number Placeholder 9">
            <a:extLst>
              <a:ext uri="{FF2B5EF4-FFF2-40B4-BE49-F238E27FC236}">
                <a16:creationId xmlns:a16="http://schemas.microsoft.com/office/drawing/2014/main" id="{6BD1E29B-7B3C-FD04-48CC-40696C3F6767}"/>
              </a:ext>
            </a:extLst>
          </p:cNvPr>
          <p:cNvSpPr>
            <a:spLocks noGrp="1"/>
          </p:cNvSpPr>
          <p:nvPr>
            <p:ph type="sldNum" sz="quarter" idx="12"/>
          </p:nvPr>
        </p:nvSpPr>
        <p:spPr/>
        <p:txBody>
          <a:bodyPr/>
          <a:lstStyle/>
          <a:p>
            <a:fld id="{9B13B172-409A-48BF-92CD-9E808051E234}" type="slidenum">
              <a:rPr lang="it-IT" smtClean="0"/>
              <a:t>6</a:t>
            </a:fld>
            <a:endParaRPr lang="it-IT"/>
          </a:p>
        </p:txBody>
      </p:sp>
    </p:spTree>
    <p:extLst>
      <p:ext uri="{BB962C8B-B14F-4D97-AF65-F5344CB8AC3E}">
        <p14:creationId xmlns:p14="http://schemas.microsoft.com/office/powerpoint/2010/main" val="334715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arn(inVertical)">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circle(in)">
                                      <p:cBhvr>
                                        <p:cTn id="33" dur="2000"/>
                                        <p:tgtEl>
                                          <p:spTgt spid="4">
                                            <p:txEl>
                                              <p:pRg st="4" end="4"/>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circle(in)">
                                      <p:cBhvr>
                                        <p:cTn id="36" dur="2000"/>
                                        <p:tgtEl>
                                          <p:spTgt spid="4">
                                            <p:txEl>
                                              <p:pRg st="5" end="5"/>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circle(in)">
                                      <p:cBhvr>
                                        <p:cTn id="39"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C1E8ED11-4858-966A-92BF-CF8399073B6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F7BABB5-86E7-01F0-091E-AADF266BF533}"/>
              </a:ext>
            </a:extLst>
          </p:cNvPr>
          <p:cNvSpPr>
            <a:spLocks noGrp="1"/>
          </p:cNvSpPr>
          <p:nvPr>
            <p:ph type="title"/>
          </p:nvPr>
        </p:nvSpPr>
        <p:spPr/>
        <p:txBody>
          <a:bodyPr>
            <a:normAutofit/>
          </a:bodyPr>
          <a:lstStyle/>
          <a:p>
            <a:r>
              <a:rPr lang="en-US" dirty="0"/>
              <a:t>WP2 – Frascati   INFN-LNF</a:t>
            </a:r>
          </a:p>
        </p:txBody>
      </p:sp>
      <p:sp>
        <p:nvSpPr>
          <p:cNvPr id="3" name="Segnaposto contenuto 2"/>
          <p:cNvSpPr>
            <a:spLocks noGrp="1"/>
          </p:cNvSpPr>
          <p:nvPr>
            <p:ph idx="1"/>
          </p:nvPr>
        </p:nvSpPr>
        <p:spPr>
          <a:xfrm>
            <a:off x="194733" y="1812682"/>
            <a:ext cx="11404600" cy="2450796"/>
          </a:xfrm>
        </p:spPr>
        <p:txBody>
          <a:bodyPr>
            <a:normAutofit fontScale="62500" lnSpcReduction="20000"/>
          </a:bodyPr>
          <a:lstStyle/>
          <a:p>
            <a:pPr marL="0" indent="0" algn="ctr">
              <a:lnSpc>
                <a:spcPct val="120000"/>
              </a:lnSpc>
              <a:buNone/>
            </a:pPr>
            <a:r>
              <a:rPr lang="it-IT" sz="3400" b="1" dirty="0"/>
              <a:t>WP2- </a:t>
            </a:r>
            <a:r>
              <a:rPr lang="it-IT" sz="3400" b="1" dirty="0" err="1"/>
              <a:t>Magnetic</a:t>
            </a:r>
            <a:r>
              <a:rPr lang="it-IT" sz="3400" b="1" dirty="0"/>
              <a:t> </a:t>
            </a:r>
            <a:r>
              <a:rPr lang="it-IT" sz="3400" b="1" dirty="0" err="1"/>
              <a:t>Measurements</a:t>
            </a:r>
            <a:r>
              <a:rPr lang="it-IT" sz="3400" b="1" dirty="0"/>
              <a:t> </a:t>
            </a:r>
            <a:r>
              <a:rPr lang="it-IT" sz="3400" b="1" dirty="0" err="1"/>
              <a:t>Laboratory</a:t>
            </a:r>
            <a:r>
              <a:rPr lang="it-IT" sz="3400" b="1" dirty="0"/>
              <a:t> @ LNF</a:t>
            </a:r>
            <a:endParaRPr lang="en-GB" sz="3400" b="1" dirty="0"/>
          </a:p>
          <a:p>
            <a:pPr marL="0" indent="0">
              <a:lnSpc>
                <a:spcPct val="120000"/>
              </a:lnSpc>
              <a:buNone/>
            </a:pPr>
            <a:r>
              <a:rPr lang="en-GB" dirty="0"/>
              <a:t>The INFN-LNF magnetic measurements laboratory, about 200 m</a:t>
            </a:r>
            <a:r>
              <a:rPr lang="en-GB" baseline="30000" dirty="0"/>
              <a:t>2</a:t>
            </a:r>
            <a:r>
              <a:rPr lang="en-GB" dirty="0"/>
              <a:t>, with 15 T crane has already : </a:t>
            </a:r>
          </a:p>
          <a:p>
            <a:pPr>
              <a:lnSpc>
                <a:spcPct val="120000"/>
              </a:lnSpc>
            </a:pPr>
            <a:r>
              <a:rPr lang="en-GB" dirty="0"/>
              <a:t>a Hall effect digital </a:t>
            </a:r>
            <a:r>
              <a:rPr lang="en-GB" dirty="0" err="1"/>
              <a:t>teslameter</a:t>
            </a:r>
            <a:r>
              <a:rPr lang="en-GB" dirty="0"/>
              <a:t> with a 5-axes movement device on a granite bench;</a:t>
            </a:r>
          </a:p>
          <a:p>
            <a:pPr>
              <a:lnSpc>
                <a:spcPct val="120000"/>
              </a:lnSpc>
            </a:pPr>
            <a:r>
              <a:rPr lang="en-GB" dirty="0"/>
              <a:t>a stretched wire bench for integral measurements of fields and mechanical </a:t>
            </a:r>
            <a:r>
              <a:rPr lang="en-GB" dirty="0" err="1"/>
              <a:t>fiducialization</a:t>
            </a:r>
            <a:r>
              <a:rPr lang="en-GB" dirty="0"/>
              <a:t>;</a:t>
            </a:r>
          </a:p>
          <a:p>
            <a:pPr>
              <a:lnSpc>
                <a:spcPct val="120000"/>
              </a:lnSpc>
            </a:pPr>
            <a:r>
              <a:rPr lang="en-GB" dirty="0"/>
              <a:t>a rotating coil multipole measurement system; an NMR </a:t>
            </a:r>
            <a:r>
              <a:rPr lang="en-GB" dirty="0" err="1"/>
              <a:t>teslameter</a:t>
            </a:r>
            <a:r>
              <a:rPr lang="en-GB" dirty="0"/>
              <a:t>.</a:t>
            </a:r>
          </a:p>
          <a:p>
            <a:pPr marL="0" indent="0">
              <a:lnSpc>
                <a:spcPct val="120000"/>
              </a:lnSpc>
              <a:buNone/>
            </a:pPr>
            <a:r>
              <a:rPr lang="en-GB" dirty="0"/>
              <a:t>Several other ancillary instruments are available, such as gaussmeters, integrators, etc…</a:t>
            </a:r>
          </a:p>
        </p:txBody>
      </p:sp>
      <p:sp>
        <p:nvSpPr>
          <p:cNvPr id="8" name="Date Placeholder 7">
            <a:extLst>
              <a:ext uri="{FF2B5EF4-FFF2-40B4-BE49-F238E27FC236}">
                <a16:creationId xmlns:a16="http://schemas.microsoft.com/office/drawing/2014/main" id="{0F7FC1D0-60D0-840B-EB95-7C05DFCAC39A}"/>
              </a:ext>
            </a:extLst>
          </p:cNvPr>
          <p:cNvSpPr>
            <a:spLocks noGrp="1"/>
          </p:cNvSpPr>
          <p:nvPr>
            <p:ph type="dt" sz="half" idx="10"/>
          </p:nvPr>
        </p:nvSpPr>
        <p:spPr/>
        <p:txBody>
          <a:bodyPr/>
          <a:lstStyle/>
          <a:p>
            <a:r>
              <a:rPr lang="en-US"/>
              <a:t>19 October 2023</a:t>
            </a:r>
          </a:p>
        </p:txBody>
      </p:sp>
      <p:sp>
        <p:nvSpPr>
          <p:cNvPr id="10" name="Footer Placeholder 9">
            <a:extLst>
              <a:ext uri="{FF2B5EF4-FFF2-40B4-BE49-F238E27FC236}">
                <a16:creationId xmlns:a16="http://schemas.microsoft.com/office/drawing/2014/main" id="{DA903AD0-ED62-5D52-2C2B-07CE7C06FEAB}"/>
              </a:ext>
            </a:extLst>
          </p:cNvPr>
          <p:cNvSpPr>
            <a:spLocks noGrp="1"/>
          </p:cNvSpPr>
          <p:nvPr>
            <p:ph type="ftr" sz="quarter" idx="11"/>
          </p:nvPr>
        </p:nvSpPr>
        <p:spPr/>
        <p:txBody>
          <a:bodyPr/>
          <a:lstStyle/>
          <a:p>
            <a:r>
              <a:rPr lang="en-US"/>
              <a:t>IRIS - L. Rossi @ GSI IFAST Workshop </a:t>
            </a:r>
          </a:p>
        </p:txBody>
      </p:sp>
      <p:sp>
        <p:nvSpPr>
          <p:cNvPr id="13" name="Slide Number Placeholder 12">
            <a:extLst>
              <a:ext uri="{FF2B5EF4-FFF2-40B4-BE49-F238E27FC236}">
                <a16:creationId xmlns:a16="http://schemas.microsoft.com/office/drawing/2014/main" id="{525D37D8-C277-29AE-B8DB-0996FBC29ADE}"/>
              </a:ext>
            </a:extLst>
          </p:cNvPr>
          <p:cNvSpPr>
            <a:spLocks noGrp="1"/>
          </p:cNvSpPr>
          <p:nvPr>
            <p:ph type="sldNum" sz="quarter" idx="12"/>
          </p:nvPr>
        </p:nvSpPr>
        <p:spPr/>
        <p:txBody>
          <a:bodyPr/>
          <a:lstStyle/>
          <a:p>
            <a:fld id="{37892B85-A679-1943-821F-72C61F74835B}" type="slidenum">
              <a:rPr lang="en-US" smtClean="0"/>
              <a:t>7</a:t>
            </a:fld>
            <a:endParaRPr lang="en-US"/>
          </a:p>
        </p:txBody>
      </p:sp>
      <p:pic>
        <p:nvPicPr>
          <p:cNvPr id="4" name="Segnaposto contenuto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75" y="4290028"/>
            <a:ext cx="2140240" cy="2531784"/>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800" y="4290028"/>
            <a:ext cx="1900401" cy="2531784"/>
          </a:xfrm>
          <a:prstGeom prst="rect">
            <a:avLst/>
          </a:prstGeom>
        </p:spPr>
      </p:pic>
      <p:pic>
        <p:nvPicPr>
          <p:cNvPr id="6" name="Immagine 5"/>
          <p:cNvPicPr>
            <a:picLocks noChangeAspect="1"/>
          </p:cNvPicPr>
          <p:nvPr/>
        </p:nvPicPr>
        <p:blipFill rotWithShape="1">
          <a:blip r:embed="rId5">
            <a:extLst>
              <a:ext uri="{28A0092B-C50C-407E-A947-70E740481C1C}">
                <a14:useLocalDpi xmlns:a14="http://schemas.microsoft.com/office/drawing/2010/main" val="0"/>
              </a:ext>
            </a:extLst>
          </a:blip>
          <a:srcRect l="3161" t="2975" r="2663" b="3679"/>
          <a:stretch/>
        </p:blipFill>
        <p:spPr>
          <a:xfrm>
            <a:off x="6921124" y="5012261"/>
            <a:ext cx="2261937" cy="1809551"/>
          </a:xfrm>
          <a:prstGeom prst="rect">
            <a:avLst/>
          </a:prstGeom>
        </p:spPr>
      </p:pic>
      <p:pic>
        <p:nvPicPr>
          <p:cNvPr id="7" name="Immagin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8668" y="5015071"/>
            <a:ext cx="2710113" cy="1806742"/>
          </a:xfrm>
          <a:prstGeom prst="rect">
            <a:avLst/>
          </a:prstGeom>
        </p:spPr>
      </p:pic>
      <p:pic>
        <p:nvPicPr>
          <p:cNvPr id="9" name="Immagine 8"/>
          <p:cNvPicPr>
            <a:picLocks noChangeAspect="1"/>
          </p:cNvPicPr>
          <p:nvPr/>
        </p:nvPicPr>
        <p:blipFill rotWithShape="1">
          <a:blip r:embed="rId7" cstate="print">
            <a:extLst>
              <a:ext uri="{28A0092B-C50C-407E-A947-70E740481C1C}">
                <a14:useLocalDpi xmlns:a14="http://schemas.microsoft.com/office/drawing/2010/main" val="0"/>
              </a:ext>
            </a:extLst>
          </a:blip>
          <a:srcRect l="5350" t="12329" r="8196" b="7763"/>
          <a:stretch/>
        </p:blipFill>
        <p:spPr>
          <a:xfrm>
            <a:off x="9230627" y="5012983"/>
            <a:ext cx="2935471" cy="1808829"/>
          </a:xfrm>
          <a:prstGeom prst="rect">
            <a:avLst/>
          </a:prstGeom>
        </p:spPr>
      </p:pic>
      <p:sp>
        <p:nvSpPr>
          <p:cNvPr id="11" name="CasellaDiTesto 10"/>
          <p:cNvSpPr txBox="1"/>
          <p:nvPr/>
        </p:nvSpPr>
        <p:spPr>
          <a:xfrm>
            <a:off x="6967521" y="4642929"/>
            <a:ext cx="2423626" cy="369332"/>
          </a:xfrm>
          <a:prstGeom prst="rect">
            <a:avLst/>
          </a:prstGeom>
          <a:noFill/>
        </p:spPr>
        <p:txBody>
          <a:bodyPr wrap="square" rtlCol="0">
            <a:spAutoFit/>
          </a:bodyPr>
          <a:lstStyle/>
          <a:p>
            <a:r>
              <a:rPr lang="it-IT" dirty="0" err="1"/>
              <a:t>Stretched</a:t>
            </a:r>
            <a:r>
              <a:rPr lang="it-IT" dirty="0"/>
              <a:t> </a:t>
            </a:r>
            <a:r>
              <a:rPr lang="it-IT" dirty="0" err="1"/>
              <a:t>wire</a:t>
            </a:r>
            <a:r>
              <a:rPr lang="it-IT" dirty="0"/>
              <a:t> </a:t>
            </a:r>
            <a:r>
              <a:rPr lang="it-IT" dirty="0" err="1"/>
              <a:t>bench</a:t>
            </a:r>
            <a:endParaRPr lang="en-GB" dirty="0"/>
          </a:p>
        </p:txBody>
      </p:sp>
      <p:sp>
        <p:nvSpPr>
          <p:cNvPr id="12" name="CasellaDiTesto 11"/>
          <p:cNvSpPr txBox="1"/>
          <p:nvPr/>
        </p:nvSpPr>
        <p:spPr>
          <a:xfrm>
            <a:off x="4164460" y="4414695"/>
            <a:ext cx="2696835" cy="646331"/>
          </a:xfrm>
          <a:prstGeom prst="rect">
            <a:avLst/>
          </a:prstGeom>
          <a:noFill/>
        </p:spPr>
        <p:txBody>
          <a:bodyPr wrap="square" rtlCol="0">
            <a:spAutoFit/>
          </a:bodyPr>
          <a:lstStyle/>
          <a:p>
            <a:pPr algn="ctr"/>
            <a:r>
              <a:rPr lang="it-IT" dirty="0"/>
              <a:t>Hall probe </a:t>
            </a:r>
            <a:r>
              <a:rPr lang="it-IT" dirty="0" err="1"/>
              <a:t>mounted</a:t>
            </a:r>
            <a:r>
              <a:rPr lang="it-IT" dirty="0"/>
              <a:t> on the </a:t>
            </a:r>
            <a:r>
              <a:rPr lang="it-IT" dirty="0" err="1"/>
              <a:t>coordinatometer</a:t>
            </a:r>
            <a:endParaRPr lang="en-GB" dirty="0"/>
          </a:p>
        </p:txBody>
      </p:sp>
      <p:sp>
        <p:nvSpPr>
          <p:cNvPr id="14" name="CasellaDiTesto 13"/>
          <p:cNvSpPr txBox="1"/>
          <p:nvPr/>
        </p:nvSpPr>
        <p:spPr>
          <a:xfrm>
            <a:off x="9779267" y="4642929"/>
            <a:ext cx="2079057" cy="369332"/>
          </a:xfrm>
          <a:prstGeom prst="rect">
            <a:avLst/>
          </a:prstGeom>
          <a:noFill/>
        </p:spPr>
        <p:txBody>
          <a:bodyPr wrap="square" rtlCol="0">
            <a:spAutoFit/>
          </a:bodyPr>
          <a:lstStyle/>
          <a:p>
            <a:r>
              <a:rPr lang="it-IT" dirty="0" err="1"/>
              <a:t>Rotating</a:t>
            </a:r>
            <a:r>
              <a:rPr lang="it-IT" dirty="0"/>
              <a:t> coil </a:t>
            </a:r>
            <a:r>
              <a:rPr lang="it-IT" dirty="0" err="1"/>
              <a:t>bench</a:t>
            </a:r>
            <a:endParaRPr lang="en-GB" dirty="0"/>
          </a:p>
        </p:txBody>
      </p:sp>
    </p:spTree>
    <p:extLst>
      <p:ext uri="{BB962C8B-B14F-4D97-AF65-F5344CB8AC3E}">
        <p14:creationId xmlns:p14="http://schemas.microsoft.com/office/powerpoint/2010/main" val="429316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16B3C6C-905D-7841-1F1E-FA42F4A5E9C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Immagine 3"/>
          <p:cNvPicPr>
            <a:picLocks noChangeAspect="1"/>
          </p:cNvPicPr>
          <p:nvPr/>
        </p:nvPicPr>
        <p:blipFill>
          <a:blip r:embed="rId3"/>
          <a:stretch>
            <a:fillRect/>
          </a:stretch>
        </p:blipFill>
        <p:spPr>
          <a:xfrm>
            <a:off x="-58906" y="863980"/>
            <a:ext cx="5680773" cy="3833794"/>
          </a:xfrm>
          <a:prstGeom prst="rect">
            <a:avLst/>
          </a:prstGeom>
        </p:spPr>
      </p:pic>
      <p:sp>
        <p:nvSpPr>
          <p:cNvPr id="5" name="Rettangolo 4"/>
          <p:cNvSpPr/>
          <p:nvPr/>
        </p:nvSpPr>
        <p:spPr>
          <a:xfrm>
            <a:off x="1" y="0"/>
            <a:ext cx="12191999" cy="847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Titolo 1"/>
          <p:cNvSpPr>
            <a:spLocks noGrp="1"/>
          </p:cNvSpPr>
          <p:nvPr>
            <p:ph type="title"/>
          </p:nvPr>
        </p:nvSpPr>
        <p:spPr>
          <a:xfrm>
            <a:off x="1" y="81125"/>
            <a:ext cx="12192000" cy="701731"/>
          </a:xfrm>
        </p:spPr>
        <p:txBody>
          <a:bodyPr/>
          <a:lstStyle/>
          <a:p>
            <a:r>
              <a:rPr lang="it-IT" dirty="0">
                <a:solidFill>
                  <a:schemeClr val="bg1"/>
                </a:solidFill>
              </a:rPr>
              <a:t>New </a:t>
            </a:r>
            <a:r>
              <a:rPr lang="it-IT" dirty="0" err="1">
                <a:solidFill>
                  <a:schemeClr val="bg1"/>
                </a:solidFill>
              </a:rPr>
              <a:t>instruments</a:t>
            </a:r>
            <a:r>
              <a:rPr lang="it-IT" dirty="0">
                <a:solidFill>
                  <a:schemeClr val="bg1"/>
                </a:solidFill>
              </a:rPr>
              <a:t>: </a:t>
            </a:r>
            <a:r>
              <a:rPr lang="it-IT" dirty="0" err="1">
                <a:solidFill>
                  <a:schemeClr val="bg1"/>
                </a:solidFill>
              </a:rPr>
              <a:t>Vibrating</a:t>
            </a:r>
            <a:r>
              <a:rPr lang="it-IT" dirty="0">
                <a:solidFill>
                  <a:schemeClr val="bg1"/>
                </a:solidFill>
              </a:rPr>
              <a:t> </a:t>
            </a:r>
            <a:r>
              <a:rPr lang="it-IT" dirty="0" err="1">
                <a:solidFill>
                  <a:schemeClr val="bg1"/>
                </a:solidFill>
              </a:rPr>
              <a:t>Wire</a:t>
            </a:r>
            <a:endParaRPr lang="it-IT" dirty="0">
              <a:solidFill>
                <a:schemeClr val="bg1"/>
              </a:solidFill>
            </a:endParaRPr>
          </a:p>
        </p:txBody>
      </p:sp>
      <p:sp>
        <p:nvSpPr>
          <p:cNvPr id="2" name="Footer Placeholder 1">
            <a:extLst>
              <a:ext uri="{FF2B5EF4-FFF2-40B4-BE49-F238E27FC236}">
                <a16:creationId xmlns:a16="http://schemas.microsoft.com/office/drawing/2014/main" id="{CC430B07-58A1-7E93-09ED-0E4EE2312D45}"/>
              </a:ext>
            </a:extLst>
          </p:cNvPr>
          <p:cNvSpPr>
            <a:spLocks noGrp="1"/>
          </p:cNvSpPr>
          <p:nvPr>
            <p:ph type="ftr" sz="quarter" idx="11"/>
          </p:nvPr>
        </p:nvSpPr>
        <p:spPr/>
        <p:txBody>
          <a:bodyPr/>
          <a:lstStyle/>
          <a:p>
            <a:r>
              <a:rPr lang="en-US"/>
              <a:t>IRIS - L. Rossi @ GSI IFAST Workshop </a:t>
            </a:r>
            <a:endParaRPr lang="it-IT"/>
          </a:p>
        </p:txBody>
      </p:sp>
      <p:pic>
        <p:nvPicPr>
          <p:cNvPr id="7" name="Immagine 5">
            <a:extLst>
              <a:ext uri="{FF2B5EF4-FFF2-40B4-BE49-F238E27FC236}">
                <a16:creationId xmlns:a16="http://schemas.microsoft.com/office/drawing/2014/main" id="{B96B6667-EBBC-B578-74E9-E51E2D21EDDA}"/>
              </a:ext>
            </a:extLst>
          </p:cNvPr>
          <p:cNvPicPr>
            <a:picLocks noChangeAspect="1"/>
          </p:cNvPicPr>
          <p:nvPr/>
        </p:nvPicPr>
        <p:blipFill>
          <a:blip r:embed="rId4"/>
          <a:stretch>
            <a:fillRect/>
          </a:stretch>
        </p:blipFill>
        <p:spPr>
          <a:xfrm>
            <a:off x="5315885" y="4703629"/>
            <a:ext cx="3607982" cy="2001128"/>
          </a:xfrm>
          <a:prstGeom prst="rect">
            <a:avLst/>
          </a:prstGeom>
        </p:spPr>
      </p:pic>
      <p:pic>
        <p:nvPicPr>
          <p:cNvPr id="8" name="Immagine 2">
            <a:extLst>
              <a:ext uri="{FF2B5EF4-FFF2-40B4-BE49-F238E27FC236}">
                <a16:creationId xmlns:a16="http://schemas.microsoft.com/office/drawing/2014/main" id="{8C87676B-852D-2D23-C14B-84BC3D421F03}"/>
              </a:ext>
            </a:extLst>
          </p:cNvPr>
          <p:cNvPicPr>
            <a:picLocks noChangeAspect="1"/>
          </p:cNvPicPr>
          <p:nvPr/>
        </p:nvPicPr>
        <p:blipFill>
          <a:blip r:embed="rId5"/>
          <a:stretch>
            <a:fillRect/>
          </a:stretch>
        </p:blipFill>
        <p:spPr>
          <a:xfrm>
            <a:off x="9017000" y="1202884"/>
            <a:ext cx="2880312" cy="5362532"/>
          </a:xfrm>
          <a:prstGeom prst="rect">
            <a:avLst/>
          </a:prstGeom>
        </p:spPr>
      </p:pic>
      <p:pic>
        <p:nvPicPr>
          <p:cNvPr id="9" name="Picture 8">
            <a:extLst>
              <a:ext uri="{FF2B5EF4-FFF2-40B4-BE49-F238E27FC236}">
                <a16:creationId xmlns:a16="http://schemas.microsoft.com/office/drawing/2014/main" id="{0BA6A8CB-3DFB-BF82-22F5-E8236FD660C9}"/>
              </a:ext>
            </a:extLst>
          </p:cNvPr>
          <p:cNvPicPr>
            <a:picLocks noChangeAspect="1"/>
          </p:cNvPicPr>
          <p:nvPr/>
        </p:nvPicPr>
        <p:blipFill>
          <a:blip r:embed="rId6"/>
          <a:stretch>
            <a:fillRect/>
          </a:stretch>
        </p:blipFill>
        <p:spPr>
          <a:xfrm>
            <a:off x="6387072" y="1220291"/>
            <a:ext cx="2469219" cy="3477483"/>
          </a:xfrm>
          <a:prstGeom prst="rect">
            <a:avLst/>
          </a:prstGeom>
        </p:spPr>
      </p:pic>
      <p:sp>
        <p:nvSpPr>
          <p:cNvPr id="10" name="TextBox 9">
            <a:extLst>
              <a:ext uri="{FF2B5EF4-FFF2-40B4-BE49-F238E27FC236}">
                <a16:creationId xmlns:a16="http://schemas.microsoft.com/office/drawing/2014/main" id="{9157AF81-2F36-B840-C863-FE0963B4EF6B}"/>
              </a:ext>
            </a:extLst>
          </p:cNvPr>
          <p:cNvSpPr txBox="1"/>
          <p:nvPr/>
        </p:nvSpPr>
        <p:spPr>
          <a:xfrm>
            <a:off x="528918" y="5132294"/>
            <a:ext cx="4141694"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a:t>Many information can be deducted by measurement at room temperature</a:t>
            </a:r>
          </a:p>
        </p:txBody>
      </p:sp>
    </p:spTree>
    <p:extLst>
      <p:ext uri="{BB962C8B-B14F-4D97-AF65-F5344CB8AC3E}">
        <p14:creationId xmlns:p14="http://schemas.microsoft.com/office/powerpoint/2010/main" val="336822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76D4EC0-B5C1-86D4-AB99-C2CF081E636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A9F634E-A9B7-BD5F-D6DE-6E81EBE51C9C}"/>
              </a:ext>
            </a:extLst>
          </p:cNvPr>
          <p:cNvSpPr>
            <a:spLocks noGrp="1"/>
          </p:cNvSpPr>
          <p:nvPr>
            <p:ph type="title"/>
          </p:nvPr>
        </p:nvSpPr>
        <p:spPr>
          <a:xfrm>
            <a:off x="935566" y="1111270"/>
            <a:ext cx="10515600" cy="780114"/>
          </a:xfrm>
        </p:spPr>
        <p:txBody>
          <a:bodyPr>
            <a:normAutofit/>
          </a:bodyPr>
          <a:lstStyle/>
          <a:p>
            <a:r>
              <a:rPr lang="en-US" dirty="0"/>
              <a:t>WP3 – Genova  INFN, CNR-SPIN, UNIGE-DIFI</a:t>
            </a:r>
          </a:p>
        </p:txBody>
      </p:sp>
      <p:sp>
        <p:nvSpPr>
          <p:cNvPr id="4" name="Date Placeholder 3">
            <a:extLst>
              <a:ext uri="{FF2B5EF4-FFF2-40B4-BE49-F238E27FC236}">
                <a16:creationId xmlns:a16="http://schemas.microsoft.com/office/drawing/2014/main" id="{294D5DB4-B9E0-68D6-62C3-AD387F8A5160}"/>
              </a:ext>
            </a:extLst>
          </p:cNvPr>
          <p:cNvSpPr>
            <a:spLocks noGrp="1"/>
          </p:cNvSpPr>
          <p:nvPr>
            <p:ph type="dt" sz="half" idx="10"/>
          </p:nvPr>
        </p:nvSpPr>
        <p:spPr/>
        <p:txBody>
          <a:bodyPr/>
          <a:lstStyle/>
          <a:p>
            <a:r>
              <a:rPr lang="en-US"/>
              <a:t>19 October 2023</a:t>
            </a:r>
          </a:p>
        </p:txBody>
      </p:sp>
      <p:sp>
        <p:nvSpPr>
          <p:cNvPr id="5" name="Footer Placeholder 4">
            <a:extLst>
              <a:ext uri="{FF2B5EF4-FFF2-40B4-BE49-F238E27FC236}">
                <a16:creationId xmlns:a16="http://schemas.microsoft.com/office/drawing/2014/main" id="{19792632-3747-8E44-0DF3-C7D6C936145A}"/>
              </a:ext>
            </a:extLst>
          </p:cNvPr>
          <p:cNvSpPr>
            <a:spLocks noGrp="1"/>
          </p:cNvSpPr>
          <p:nvPr>
            <p:ph type="ftr" sz="quarter" idx="11"/>
          </p:nvPr>
        </p:nvSpPr>
        <p:spPr/>
        <p:txBody>
          <a:bodyPr/>
          <a:lstStyle/>
          <a:p>
            <a:r>
              <a:rPr lang="en-US"/>
              <a:t>IRIS - L. Rossi @ GSI IFAST Workshop </a:t>
            </a:r>
          </a:p>
        </p:txBody>
      </p:sp>
      <p:sp>
        <p:nvSpPr>
          <p:cNvPr id="6" name="Slide Number Placeholder 5">
            <a:extLst>
              <a:ext uri="{FF2B5EF4-FFF2-40B4-BE49-F238E27FC236}">
                <a16:creationId xmlns:a16="http://schemas.microsoft.com/office/drawing/2014/main" id="{A07D5204-6272-6E17-6B73-B6DF3BD44EE7}"/>
              </a:ext>
            </a:extLst>
          </p:cNvPr>
          <p:cNvSpPr>
            <a:spLocks noGrp="1"/>
          </p:cNvSpPr>
          <p:nvPr>
            <p:ph type="sldNum" sz="quarter" idx="12"/>
          </p:nvPr>
        </p:nvSpPr>
        <p:spPr/>
        <p:txBody>
          <a:bodyPr/>
          <a:lstStyle/>
          <a:p>
            <a:fld id="{37892B85-A679-1943-821F-72C61F74835B}" type="slidenum">
              <a:rPr lang="en-US" smtClean="0"/>
              <a:t>9</a:t>
            </a:fld>
            <a:endParaRPr lang="en-US"/>
          </a:p>
        </p:txBody>
      </p:sp>
      <p:sp>
        <p:nvSpPr>
          <p:cNvPr id="3" name="Content Placeholder 2">
            <a:extLst>
              <a:ext uri="{FF2B5EF4-FFF2-40B4-BE49-F238E27FC236}">
                <a16:creationId xmlns:a16="http://schemas.microsoft.com/office/drawing/2014/main" id="{3E4BFBAD-CA51-84CE-0F04-84240F8038B8}"/>
              </a:ext>
            </a:extLst>
          </p:cNvPr>
          <p:cNvSpPr>
            <a:spLocks noGrp="1"/>
          </p:cNvSpPr>
          <p:nvPr>
            <p:ph idx="4294967295"/>
          </p:nvPr>
        </p:nvSpPr>
        <p:spPr>
          <a:xfrm>
            <a:off x="533400" y="1939925"/>
            <a:ext cx="10515600" cy="4351338"/>
          </a:xfrm>
        </p:spPr>
        <p:txBody>
          <a:bodyPr>
            <a:normAutofit fontScale="92500" lnSpcReduction="10000"/>
          </a:bodyPr>
          <a:lstStyle/>
          <a:p>
            <a:r>
              <a:rPr lang="en-US" dirty="0"/>
              <a:t>Collaboration among the three Institutes has been formalized (ante-IRIS) with  a new </a:t>
            </a:r>
            <a:r>
              <a:rPr lang="en-US" b="1" dirty="0"/>
              <a:t>Joint Research Lab : </a:t>
            </a:r>
            <a:r>
              <a:rPr lang="en-US" b="1" dirty="0" err="1"/>
              <a:t>LabCoR</a:t>
            </a:r>
            <a:endParaRPr lang="en-US" b="1" dirty="0"/>
          </a:p>
          <a:p>
            <a:r>
              <a:rPr lang="en-US" dirty="0"/>
              <a:t>INFN</a:t>
            </a:r>
          </a:p>
          <a:p>
            <a:pPr lvl="1"/>
            <a:r>
              <a:rPr lang="en-US" b="1" dirty="0"/>
              <a:t>Characterization of very high current cable</a:t>
            </a:r>
          </a:p>
          <a:p>
            <a:pPr lvl="1"/>
            <a:r>
              <a:rPr lang="en-US" dirty="0"/>
              <a:t>Design of SC magnets for accelerators and Detectors</a:t>
            </a:r>
          </a:p>
          <a:p>
            <a:pPr lvl="1"/>
            <a:r>
              <a:rPr lang="en-US" dirty="0"/>
              <a:t>R&amp;D on future Magnets</a:t>
            </a:r>
          </a:p>
          <a:p>
            <a:r>
              <a:rPr lang="en-US" dirty="0"/>
              <a:t>CNR-SPIN</a:t>
            </a:r>
          </a:p>
          <a:p>
            <a:pPr lvl="1"/>
            <a:r>
              <a:rPr lang="en-US" dirty="0"/>
              <a:t>Study of SC material for applications</a:t>
            </a:r>
          </a:p>
          <a:p>
            <a:pPr lvl="1"/>
            <a:r>
              <a:rPr lang="en-US" dirty="0"/>
              <a:t>Development of SC wires</a:t>
            </a:r>
          </a:p>
          <a:p>
            <a:r>
              <a:rPr lang="en-US" dirty="0" err="1"/>
              <a:t>UniGe</a:t>
            </a:r>
            <a:r>
              <a:rPr lang="en-US" dirty="0"/>
              <a:t> – </a:t>
            </a:r>
            <a:r>
              <a:rPr lang="en-US" dirty="0" err="1"/>
              <a:t>Phsics</a:t>
            </a:r>
            <a:r>
              <a:rPr lang="en-US" dirty="0"/>
              <a:t> Dept.</a:t>
            </a:r>
          </a:p>
          <a:p>
            <a:pPr lvl="1"/>
            <a:r>
              <a:rPr lang="en-US" dirty="0"/>
              <a:t>Research on SC material</a:t>
            </a:r>
          </a:p>
        </p:txBody>
      </p:sp>
      <p:pic>
        <p:nvPicPr>
          <p:cNvPr id="7" name="Immagine 8" descr="Immagine che contiene mugnaio&#10;&#10;Descrizione generata automaticamente">
            <a:extLst>
              <a:ext uri="{FF2B5EF4-FFF2-40B4-BE49-F238E27FC236}">
                <a16:creationId xmlns:a16="http://schemas.microsoft.com/office/drawing/2014/main" id="{DEB2976B-4A0B-25DA-1717-F9A33AE596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7453066" y="3100540"/>
            <a:ext cx="3821985" cy="2336948"/>
          </a:xfrm>
          <a:prstGeom prst="rect">
            <a:avLst/>
          </a:prstGeom>
        </p:spPr>
      </p:pic>
    </p:spTree>
    <p:extLst>
      <p:ext uri="{BB962C8B-B14F-4D97-AF65-F5344CB8AC3E}">
        <p14:creationId xmlns:p14="http://schemas.microsoft.com/office/powerpoint/2010/main" val="408288965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 IRIS" id="{5672FA09-EC2D-5942-9581-DD1E2ACE7710}" vid="{15CEEC1C-6EC8-E143-8D54-00D7C92B21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5E434A8755C949AA121474ADF4DE04" ma:contentTypeVersion="12" ma:contentTypeDescription="Create a new document." ma:contentTypeScope="" ma:versionID="b3e264a76285c0f3a17af8a141fdc265">
  <xsd:schema xmlns:xsd="http://www.w3.org/2001/XMLSchema" xmlns:xs="http://www.w3.org/2001/XMLSchema" xmlns:p="http://schemas.microsoft.com/office/2006/metadata/properties" xmlns:ns2="f619200c-25d8-4fd8-9a7d-93078850b615" xmlns:ns3="2875eef3-af9c-4ceb-8dfd-ceb1e4bba251" targetNamespace="http://schemas.microsoft.com/office/2006/metadata/properties" ma:root="true" ma:fieldsID="a3be2b4e7c0664815cd4f0367905e8d6" ns2:_="" ns3:_="">
    <xsd:import namespace="f619200c-25d8-4fd8-9a7d-93078850b615"/>
    <xsd:import namespace="2875eef3-af9c-4ceb-8dfd-ceb1e4bba25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19200c-25d8-4fd8-9a7d-93078850b6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75eef3-af9c-4ceb-8dfd-ceb1e4bba25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11a53fd-bbcd-4fcd-9907-f66f50b4e8d4}" ma:internalName="TaxCatchAll" ma:showField="CatchAllData" ma:web="2875eef3-af9c-4ceb-8dfd-ceb1e4bba2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619200c-25d8-4fd8-9a7d-93078850b615">
      <Terms xmlns="http://schemas.microsoft.com/office/infopath/2007/PartnerControls"/>
    </lcf76f155ced4ddcb4097134ff3c332f>
    <TaxCatchAll xmlns="2875eef3-af9c-4ceb-8dfd-ceb1e4bba251" xsi:nil="true"/>
  </documentManagement>
</p:properties>
</file>

<file path=customXml/itemProps1.xml><?xml version="1.0" encoding="utf-8"?>
<ds:datastoreItem xmlns:ds="http://schemas.openxmlformats.org/officeDocument/2006/customXml" ds:itemID="{90BE24F4-7EB1-434B-8205-B2D5D6584867}">
  <ds:schemaRefs>
    <ds:schemaRef ds:uri="http://schemas.microsoft.com/sharepoint/v3/contenttype/forms"/>
  </ds:schemaRefs>
</ds:datastoreItem>
</file>

<file path=customXml/itemProps2.xml><?xml version="1.0" encoding="utf-8"?>
<ds:datastoreItem xmlns:ds="http://schemas.openxmlformats.org/officeDocument/2006/customXml" ds:itemID="{2D51E42E-9D2A-4DB3-B1C0-F87AC4DCF1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19200c-25d8-4fd8-9a7d-93078850b615"/>
    <ds:schemaRef ds:uri="2875eef3-af9c-4ceb-8dfd-ceb1e4bba2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467FBC-AEAE-4EC2-BF36-9EF027E22BDD}">
  <ds:schemaRefs>
    <ds:schemaRef ds:uri="http://purl.org/dc/dcmitype/"/>
    <ds:schemaRef ds:uri="http://schemas.microsoft.com/office/2006/metadata/properties"/>
    <ds:schemaRef ds:uri="http://www.w3.org/XML/1998/namespace"/>
    <ds:schemaRef ds:uri="http://purl.org/dc/term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d2b3df68-07b5-4773-aba1-bd9b51ecb5e8"/>
    <ds:schemaRef ds:uri="f619200c-25d8-4fd8-9a7d-93078850b615"/>
    <ds:schemaRef ds:uri="2875eef3-af9c-4ceb-8dfd-ceb1e4bba251"/>
  </ds:schemaRefs>
</ds:datastoreItem>
</file>

<file path=docProps/app.xml><?xml version="1.0" encoding="utf-8"?>
<Properties xmlns="http://schemas.openxmlformats.org/officeDocument/2006/extended-properties" xmlns:vt="http://schemas.openxmlformats.org/officeDocument/2006/docPropsVTypes">
  <Template>Tema di Office</Template>
  <TotalTime>0</TotalTime>
  <Words>3549</Words>
  <Application>Microsoft Office PowerPoint</Application>
  <PresentationFormat>Widescreen</PresentationFormat>
  <Paragraphs>512</Paragraphs>
  <Slides>41</Slides>
  <Notes>32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5" baseType="lpstr">
      <vt:lpstr>Arial</vt:lpstr>
      <vt:lpstr>Calibri</vt:lpstr>
      <vt:lpstr>Cambria Math</vt:lpstr>
      <vt:lpstr>DIN 2014 Bold</vt:lpstr>
      <vt:lpstr>DIN 2014 Extra Bold</vt:lpstr>
      <vt:lpstr>Helvetica Neue Medium</vt:lpstr>
      <vt:lpstr>Montserrat</vt:lpstr>
      <vt:lpstr>Times New Roman</vt:lpstr>
      <vt:lpstr>Titillium</vt:lpstr>
      <vt:lpstr>Titillium Bd</vt:lpstr>
      <vt:lpstr>Verdana</vt:lpstr>
      <vt:lpstr>Wingdings</vt:lpstr>
      <vt:lpstr>Tema di Office</vt:lpstr>
      <vt:lpstr>CorelPHOTOPAINT.Image.15</vt:lpstr>
      <vt:lpstr>IRIS a new distributed research infrastructure on applied superconductivity</vt:lpstr>
      <vt:lpstr>The Program IRIS</vt:lpstr>
      <vt:lpstr>IRIS - Innovative Research Infrastructure  on applied Superconductivity </vt:lpstr>
      <vt:lpstr>IRIS timeline</vt:lpstr>
      <vt:lpstr>IRIS project scope -1  Fundamental Physics instrumentation</vt:lpstr>
      <vt:lpstr>IRIS project scope -2  Societal Applications</vt:lpstr>
      <vt:lpstr>WP2 – Frascati   INFN-LNF</vt:lpstr>
      <vt:lpstr>New instruments: Vibrating Wire</vt:lpstr>
      <vt:lpstr>WP3 – Genova  INFN, CNR-SPIN, UNIGE-DIFI</vt:lpstr>
      <vt:lpstr>WP3 – Genova –INFN</vt:lpstr>
      <vt:lpstr>PowerPoint Presentation</vt:lpstr>
      <vt:lpstr>CNR-SPIN Lab </vt:lpstr>
      <vt:lpstr>Unige – Physics Dept.</vt:lpstr>
      <vt:lpstr>WP4 – Milano LASA  - INFN-Milano, UNIMI-DIFI</vt:lpstr>
      <vt:lpstr>LASA Hall:  800 m2   100 l/h new liquefier will help to boost measurements for High Field Magnets and Hadrontherapy  Test up to 15 kA possible NOW in LHe  IRIS will contribute to rationalize and modernize the infrastructure and to have Cryogen-free cryostat for 10-50 K operation and test of HTS magnets</vt:lpstr>
      <vt:lpstr>Existing test facility at LASA, will be modified to have VTI for power test at variable temperature 1- 2 kA (and 30 kA in liquid) </vt:lpstr>
      <vt:lpstr>400 m2 surface building, 2 floors: a lab for small (1-2 m) SC magnets with winding, Nb3Sn reaction oven, impregnation, presses, assembly, metal and plastic AM machine  </vt:lpstr>
      <vt:lpstr>Facilities for the new Sc Magnet Laboratory (SML) in LASA-Milano</vt:lpstr>
      <vt:lpstr>WP5 – Napoli – CIRMIS  IMPALAB expertise</vt:lpstr>
      <vt:lpstr>WP5 – Naples CRYOLAB</vt:lpstr>
      <vt:lpstr>WP5- Naples CNR-SPIN – MOKE  </vt:lpstr>
      <vt:lpstr>WP6 – Salento (Lecce) UNISALENTO- DMF</vt:lpstr>
      <vt:lpstr>WP6 - Laboratorio di Superconduttività e Magnetismo</vt:lpstr>
      <vt:lpstr>WP6 – Salento – Laboratory of superconductivity and Magnetism</vt:lpstr>
      <vt:lpstr>WP7 – Salerno INFN-NA-G.C.Salerno, CNR-SPIN- UNISA</vt:lpstr>
      <vt:lpstr>THOR Lab </vt:lpstr>
      <vt:lpstr>WP7 – Salerno – INFN &amp; DIFI lab : present and IRIS extension </vt:lpstr>
      <vt:lpstr>Cable protototype to be installed in Salerno – IRIS WP7 station </vt:lpstr>
      <vt:lpstr>WP7 – Salerno CNR-SPIN</vt:lpstr>
      <vt:lpstr>Demo 1 : Green Sc Line - GSL</vt:lpstr>
      <vt:lpstr>PowerPoint Presentation</vt:lpstr>
      <vt:lpstr>Design</vt:lpstr>
      <vt:lpstr>Demo 2: ESMA - Energy Saving Magnet for sustainable Accelerators:    dipole 10 T; 80 mm; 20 K  </vt:lpstr>
      <vt:lpstr>1) operation of dipole with cryogen-free technology 2) non-insulated (better: Controlled-Insulation) technology in dipoles Below : a first design with higher field quality now revised to a simpler design</vt:lpstr>
      <vt:lpstr>design with insulated coil (too much conductor)</vt:lpstr>
      <vt:lpstr>Nominal present design based on controlled insuatin with metal tape</vt:lpstr>
      <vt:lpstr>PowerPoint Presentation</vt:lpstr>
      <vt:lpstr>Main tender being contracted to: REBCO tape  Faraday Factory Japan  GSLine general contractor  &amp; HTS dipole construction  ASG Genova </vt:lpstr>
      <vt:lpstr>Personnel status (cost category a.)</vt:lpstr>
      <vt:lpstr>Training and research in house (cost category f.)</vt:lpstr>
      <vt:lpstr>Outlook to the future of IRIS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Tiina Benson</dc:creator>
  <cp:lastModifiedBy>Lucio Rossi</cp:lastModifiedBy>
  <cp:revision>12</cp:revision>
  <dcterms:created xsi:type="dcterms:W3CDTF">2022-11-09T11:12:29Z</dcterms:created>
  <dcterms:modified xsi:type="dcterms:W3CDTF">2023-10-18T15:32:28Z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0x0101006B5E434A8755C949AA121474ADF4DE04</vt:lpwstr>
  </property>
</Properties>
</file>