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4655" autoAdjust="0"/>
  </p:normalViewPr>
  <p:slideViewPr>
    <p:cSldViewPr snapToGrid="0" snapToObjects="1">
      <p:cViewPr varScale="1">
        <p:scale>
          <a:sx n="171" d="100"/>
          <a:sy n="171" d="100"/>
        </p:scale>
        <p:origin x="5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HTS beam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magnet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6693" y="3322973"/>
            <a:ext cx="4482790" cy="531851"/>
          </a:xfrm>
        </p:spPr>
        <p:txBody>
          <a:bodyPr>
            <a:normAutofit/>
          </a:bodyPr>
          <a:lstStyle/>
          <a:p>
            <a:r>
              <a:rPr lang="de-DE" dirty="0"/>
              <a:t>T. Winkler, C. Mühle, C. Roux, P. Spiller, K. </a:t>
            </a:r>
            <a:r>
              <a:rPr lang="de-DE" dirty="0" err="1"/>
              <a:t>Sugita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1B3F-ED22-3DF9-9207-8F611545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F7C2D-6444-AFE6-75EB-F5737873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995" y="1122555"/>
            <a:ext cx="3353588" cy="3664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369EB9-C82F-0A1A-9152-0051DA6490D7}"/>
              </a:ext>
            </a:extLst>
          </p:cNvPr>
          <p:cNvSpPr txBox="1"/>
          <p:nvPr/>
        </p:nvSpPr>
        <p:spPr>
          <a:xfrm>
            <a:off x="223024" y="1182029"/>
            <a:ext cx="4661210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Beam transfer magnets at GSI:</a:t>
            </a:r>
          </a:p>
          <a:p>
            <a:pPr marL="285750" indent="-285750" algn="l">
              <a:buClr>
                <a:srgbClr val="F4B563"/>
              </a:buClr>
              <a:buFont typeface="Wingdings" pitchFamily="2" charset="2"/>
              <a:buChar char="§"/>
            </a:pPr>
            <a:r>
              <a:rPr lang="en-US" dirty="0"/>
              <a:t>DC and fast switching between shots</a:t>
            </a:r>
          </a:p>
          <a:p>
            <a:pPr marL="285750" indent="-285750" algn="l">
              <a:buClr>
                <a:srgbClr val="F4B563"/>
              </a:buClr>
              <a:buFont typeface="Wingdings" pitchFamily="2" charset="2"/>
              <a:buChar char="§"/>
            </a:pPr>
            <a:r>
              <a:rPr lang="en-US" dirty="0" err="1"/>
              <a:t>superferric</a:t>
            </a:r>
            <a:r>
              <a:rPr lang="en-US" dirty="0"/>
              <a:t> H-Frame magnets</a:t>
            </a:r>
          </a:p>
          <a:p>
            <a:pPr marL="285750" indent="-285750">
              <a:buClr>
                <a:srgbClr val="F4B563"/>
              </a:buClr>
              <a:buFont typeface="Wingdings" pitchFamily="2" charset="2"/>
              <a:buChar char="§"/>
            </a:pPr>
            <a:r>
              <a:rPr lang="en-US" dirty="0"/>
              <a:t>High energy consumption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(almost) Ideal geometry for pancake coils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9520C-62F3-9A6B-ECA3-0B081218E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6" y="3213354"/>
            <a:ext cx="3931405" cy="15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DD5285-AA2C-6940-583F-7AAECE0D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A3E27-91CB-21F1-B273-1167BE7D4F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Change of infrastructure to be minimized, e.g. same power converter</a:t>
            </a:r>
          </a:p>
          <a:p>
            <a:r>
              <a:rPr lang="en-US" dirty="0"/>
              <a:t>Coil parameters: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2x 100 turns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535 A, 85.4 V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387.4 </a:t>
            </a:r>
            <a:r>
              <a:rPr lang="en-US" dirty="0" err="1"/>
              <a:t>mH</a:t>
            </a:r>
            <a:endParaRPr lang="en-US" dirty="0"/>
          </a:p>
          <a:p>
            <a:pPr lvl="1">
              <a:buClr>
                <a:srgbClr val="E0554C"/>
              </a:buClr>
            </a:pPr>
            <a:r>
              <a:rPr lang="en-US" dirty="0"/>
              <a:t>DC power: 45.7 kW</a:t>
            </a:r>
          </a:p>
          <a:p>
            <a:r>
              <a:rPr lang="en-US" dirty="0"/>
              <a:t>Magnet parameters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1.6 T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1 T/s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12.5° at 8 ¼ m radius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F173B-DBD5-A255-1FC3-C52579638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040595"/>
            <a:ext cx="4038600" cy="1554028"/>
          </a:xfrm>
        </p:spPr>
        <p:txBody>
          <a:bodyPr/>
          <a:lstStyle/>
          <a:p>
            <a:r>
              <a:rPr lang="en-US" dirty="0"/>
              <a:t>Cycle duration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From sec to hours</a:t>
            </a:r>
          </a:p>
          <a:p>
            <a:r>
              <a:rPr lang="en-US" dirty="0"/>
              <a:t>mainly inductive load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130 V @ 334 A/s (1 T/s)</a:t>
            </a:r>
          </a:p>
          <a:p>
            <a:pPr lvl="1">
              <a:buClr>
                <a:srgbClr val="E0554C"/>
              </a:buClr>
            </a:pPr>
            <a:r>
              <a:rPr lang="en-US" dirty="0"/>
              <a:t>55.4 kJ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A6ADB-42AD-AE55-EEFA-1C40B322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240" y="964951"/>
            <a:ext cx="4520520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BAD0C-F68A-1C51-E683-CB2E5C32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04" y="1088015"/>
            <a:ext cx="4739559" cy="38705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Idea: “drop-in” replacement of copper coil</a:t>
            </a:r>
          </a:p>
          <a:p>
            <a:r>
              <a:rPr lang="en-US" dirty="0"/>
              <a:t>High current density in HTS tapes</a:t>
            </a:r>
          </a:p>
          <a:p>
            <a:pPr lvl="1"/>
            <a:r>
              <a:rPr lang="en-US" dirty="0"/>
              <a:t>=&gt; coil will be smaller</a:t>
            </a:r>
          </a:p>
          <a:p>
            <a:pPr lvl="1"/>
            <a:r>
              <a:rPr lang="en-US" dirty="0"/>
              <a:t>Free space can be used for cryostat and cooling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3552D-DB03-C81E-930F-B9DF4F978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Magnet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D3331-EAEF-8318-3804-473D79D4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4" y="2966225"/>
            <a:ext cx="4739559" cy="1896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B2264-5C2C-31E1-0BD3-F650102B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13" y="1088015"/>
            <a:ext cx="4034883" cy="27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00563-F21C-CE0C-11CD-F7149F85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379722" cy="36776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 loss</a:t>
            </a:r>
          </a:p>
          <a:p>
            <a:pPr lvl="1"/>
            <a:r>
              <a:rPr lang="en-US" dirty="0"/>
              <a:t>Coil layout (cross-section)</a:t>
            </a:r>
          </a:p>
          <a:p>
            <a:pPr lvl="1"/>
            <a:r>
              <a:rPr lang="en-US" dirty="0"/>
              <a:t>Coil position in yoke</a:t>
            </a:r>
          </a:p>
          <a:p>
            <a:pPr marL="0" indent="0">
              <a:buNone/>
            </a:pPr>
            <a:r>
              <a:rPr lang="en-US" dirty="0"/>
              <a:t>Thermo-Mechanical Design</a:t>
            </a:r>
          </a:p>
          <a:p>
            <a:pPr lvl="1"/>
            <a:r>
              <a:rPr lang="en-US" dirty="0"/>
              <a:t>Thermal design for coil and cryostat</a:t>
            </a:r>
          </a:p>
          <a:p>
            <a:pPr lvl="1"/>
            <a:r>
              <a:rPr lang="en-US" dirty="0"/>
              <a:t>Mechanical design for coil and cryostat</a:t>
            </a:r>
          </a:p>
          <a:p>
            <a:pPr lvl="1"/>
            <a:r>
              <a:rPr lang="en-US" dirty="0"/>
              <a:t>Cooler-choice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90BD6-FF49-F853-7F76-40378AC5E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Ongoing Studies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E7D9F8-5925-722E-254E-BDC92BB99F88}"/>
              </a:ext>
            </a:extLst>
          </p:cNvPr>
          <p:cNvGrpSpPr/>
          <p:nvPr/>
        </p:nvGrpSpPr>
        <p:grpSpPr>
          <a:xfrm>
            <a:off x="3809525" y="1001864"/>
            <a:ext cx="5218624" cy="3649949"/>
            <a:chOff x="5336177" y="2501602"/>
            <a:chExt cx="3122786" cy="2222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2E73A8-2BD0-97C6-13E8-3F419266A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6177" y="2501602"/>
              <a:ext cx="3058886" cy="19506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CE150-8E82-9E07-3CDE-054CEF315803}"/>
                </a:ext>
              </a:extLst>
            </p:cNvPr>
            <p:cNvSpPr txBox="1"/>
            <p:nvPr/>
          </p:nvSpPr>
          <p:spPr>
            <a:xfrm>
              <a:off x="6377616" y="4555804"/>
              <a:ext cx="2081347" cy="168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1200" b="1" dirty="0"/>
                <a:t>S-FRS Dipole FoS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5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91A335-925F-F85F-1522-B97D2F40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37" y="1007896"/>
            <a:ext cx="5053457" cy="38456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A2AFCE-C9AA-047E-7656-885E85FBD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296124" cy="3677689"/>
          </a:xfrm>
        </p:spPr>
        <p:txBody>
          <a:bodyPr/>
          <a:lstStyle/>
          <a:p>
            <a:pPr algn="just"/>
            <a:r>
              <a:rPr lang="en-US" dirty="0"/>
              <a:t>J</a:t>
            </a:r>
            <a:r>
              <a:rPr lang="en-US" baseline="-25000" dirty="0"/>
              <a:t>C</a:t>
            </a:r>
            <a:r>
              <a:rPr lang="en-US" dirty="0"/>
              <a:t>(T,B,</a:t>
            </a:r>
            <a:r>
              <a:rPr lang="el-GR" b="0" dirty="0">
                <a:solidFill>
                  <a:srgbClr val="232629"/>
                </a:solidFill>
                <a:effectLst/>
                <a:latin typeface="-apple-system"/>
              </a:rPr>
              <a:t>θ</a:t>
            </a:r>
            <a:r>
              <a:rPr lang="en-US" dirty="0"/>
              <a:t>) for </a:t>
            </a:r>
            <a:r>
              <a:rPr lang="en-US" dirty="0" err="1"/>
              <a:t>Theva</a:t>
            </a:r>
            <a:r>
              <a:rPr lang="en-US" dirty="0"/>
              <a:t> </a:t>
            </a:r>
            <a:r>
              <a:rPr lang="en-US" dirty="0" err="1"/>
              <a:t>ProLine</a:t>
            </a:r>
            <a:r>
              <a:rPr lang="en-US" dirty="0"/>
              <a:t> tapes</a:t>
            </a:r>
          </a:p>
          <a:p>
            <a:pPr algn="just"/>
            <a:r>
              <a:rPr lang="en-US" dirty="0"/>
              <a:t>AC loss estimate with high field approximation from last yesterday: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Coil split in two regions:</a:t>
            </a:r>
          </a:p>
          <a:p>
            <a:pPr lvl="1" algn="just">
              <a:buClr>
                <a:srgbClr val="E0554C"/>
              </a:buClr>
            </a:pPr>
            <a:r>
              <a:rPr lang="en-US" dirty="0"/>
              <a:t>In yoke</a:t>
            </a:r>
          </a:p>
          <a:p>
            <a:pPr lvl="1" algn="just">
              <a:buClr>
                <a:srgbClr val="E0554C"/>
              </a:buClr>
            </a:pPr>
            <a:r>
              <a:rPr lang="en-US" dirty="0"/>
              <a:t>Outside of yoke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Sum: ~1 kJ/cycle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5BC49-0413-96A9-F1FF-56D5E5180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53C79-CDE2-C00E-A400-2A104029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908" y="1016751"/>
            <a:ext cx="5232033" cy="38202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FE6E71-B424-2CCC-61B2-4AC48E450A34}"/>
              </a:ext>
            </a:extLst>
          </p:cNvPr>
          <p:cNvSpPr/>
          <p:nvPr/>
        </p:nvSpPr>
        <p:spPr>
          <a:xfrm>
            <a:off x="3655423" y="1004225"/>
            <a:ext cx="222496" cy="3905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0AB08-DDBC-ADF8-F81C-340BBF91DC36}"/>
              </a:ext>
            </a:extLst>
          </p:cNvPr>
          <p:cNvSpPr/>
          <p:nvPr/>
        </p:nvSpPr>
        <p:spPr>
          <a:xfrm>
            <a:off x="3620022" y="4830703"/>
            <a:ext cx="53298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CFCA5-8239-F3A3-7664-5ED86B34F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Thank you very much for your attention.</a:t>
            </a:r>
          </a:p>
          <a:p>
            <a:pPr marL="0" indent="0" algn="ctr">
              <a:buNone/>
            </a:pPr>
            <a:r>
              <a:rPr lang="en-US" dirty="0"/>
              <a:t>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D2A3-D302-34B4-63F0-5F27F8A34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HTS beam transfer magnet</a:t>
            </a:r>
          </a:p>
        </p:txBody>
      </p:sp>
    </p:spTree>
    <p:extLst>
      <p:ext uri="{BB962C8B-B14F-4D97-AF65-F5344CB8AC3E}">
        <p14:creationId xmlns:p14="http://schemas.microsoft.com/office/powerpoint/2010/main" val="1813180874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352</TotalTime>
  <Words>242</Words>
  <Application>Microsoft Macintosh PowerPoint</Application>
  <PresentationFormat>On-screen Show (16:9)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Calibri</vt:lpstr>
      <vt:lpstr>Wingdings</vt:lpstr>
      <vt:lpstr>fair-gsi-folienmaster_2017_onering</vt:lpstr>
      <vt:lpstr>HTS beam transfer magnet</vt:lpstr>
      <vt:lpstr>Motivation</vt:lpstr>
      <vt:lpstr>Magnet parameters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beam transfer magnet</dc:title>
  <dc:creator>Tiemo Winkler</dc:creator>
  <cp:lastModifiedBy>Tiemo Winkler</cp:lastModifiedBy>
  <cp:revision>3</cp:revision>
  <dcterms:created xsi:type="dcterms:W3CDTF">2023-10-18T08:29:05Z</dcterms:created>
  <dcterms:modified xsi:type="dcterms:W3CDTF">2023-10-19T06:22:58Z</dcterms:modified>
</cp:coreProperties>
</file>