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8" r:id="rId4"/>
    <p:sldId id="274" r:id="rId5"/>
    <p:sldId id="261" r:id="rId6"/>
    <p:sldId id="263" r:id="rId7"/>
    <p:sldId id="266" r:id="rId8"/>
    <p:sldId id="264" r:id="rId9"/>
    <p:sldId id="262" r:id="rId10"/>
    <p:sldId id="265" r:id="rId11"/>
    <p:sldId id="272" r:id="rId12"/>
    <p:sldId id="270" r:id="rId13"/>
    <p:sldId id="260" r:id="rId14"/>
    <p:sldId id="259" r:id="rId15"/>
    <p:sldId id="267" r:id="rId16"/>
    <p:sldId id="268" r:id="rId17"/>
    <p:sldId id="269" r:id="rId18"/>
    <p:sldId id="271"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43CC449-0145-4568-9155-E031C31E40D1}"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214687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3CC449-0145-4568-9155-E031C31E40D1}"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1651548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3CC449-0145-4568-9155-E031C31E40D1}"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2016660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43CC449-0145-4568-9155-E031C31E40D1}"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4159397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443CC449-0145-4568-9155-E031C31E40D1}" type="datetimeFigureOut">
              <a:rPr lang="de-DE" smtClean="0"/>
              <a:t>23.10.2023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25487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43CC449-0145-4568-9155-E031C31E40D1}"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826681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43CC449-0145-4568-9155-E031C31E40D1}" type="datetimeFigureOut">
              <a:rPr lang="de-DE" smtClean="0"/>
              <a:t>23.10.2023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1687694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43CC449-0145-4568-9155-E031C31E40D1}" type="datetimeFigureOut">
              <a:rPr lang="de-DE" smtClean="0"/>
              <a:t>23.10.2023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187376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43CC449-0145-4568-9155-E031C31E40D1}" type="datetimeFigureOut">
              <a:rPr lang="de-DE" smtClean="0"/>
              <a:t>23.10.2023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1143956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43CC449-0145-4568-9155-E031C31E40D1}"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197366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443CC449-0145-4568-9155-E031C31E40D1}" type="datetimeFigureOut">
              <a:rPr lang="de-DE" smtClean="0"/>
              <a:t>23.10.2023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6494FA9-609F-44BE-8E7C-CF4CA007C16A}" type="slidenum">
              <a:rPr lang="de-DE" smtClean="0"/>
              <a:t>‹Nr.›</a:t>
            </a:fld>
            <a:endParaRPr lang="de-DE"/>
          </a:p>
        </p:txBody>
      </p:sp>
    </p:spTree>
    <p:extLst>
      <p:ext uri="{BB962C8B-B14F-4D97-AF65-F5344CB8AC3E}">
        <p14:creationId xmlns:p14="http://schemas.microsoft.com/office/powerpoint/2010/main" val="2091197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3CC449-0145-4568-9155-E031C31E40D1}" type="datetimeFigureOut">
              <a:rPr lang="de-DE" smtClean="0"/>
              <a:t>23.10.2023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494FA9-609F-44BE-8E7C-CF4CA007C16A}" type="slidenum">
              <a:rPr lang="de-DE" smtClean="0"/>
              <a:t>‹Nr.›</a:t>
            </a:fld>
            <a:endParaRPr lang="de-DE"/>
          </a:p>
        </p:txBody>
      </p:sp>
    </p:spTree>
    <p:extLst>
      <p:ext uri="{BB962C8B-B14F-4D97-AF65-F5344CB8AC3E}">
        <p14:creationId xmlns:p14="http://schemas.microsoft.com/office/powerpoint/2010/main" val="2973897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ndico.gsi.de/event/17498/timetable/#b-11279-session-7-open-licenci" TargetMode="External"/><Relationship Id="rId2" Type="http://schemas.openxmlformats.org/officeDocument/2006/relationships/hyperlink" Target="https://en.wikipedia.org/wiki/Wikipedia:Text_of_the_Creative_Commons_Attribution-ShareAlike_4.0_International_Licens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ooser-beta.creativecommons.org/" TargetMode="External"/><Relationship Id="rId2" Type="http://schemas.openxmlformats.org/officeDocument/2006/relationships/hyperlink" Target="https://choosealicense.com/non-software/" TargetMode="External"/><Relationship Id="rId1" Type="http://schemas.openxmlformats.org/officeDocument/2006/relationships/slideLayout" Target="../slideLayouts/slideLayout2.xml"/><Relationship Id="rId6" Type="http://schemas.openxmlformats.org/officeDocument/2006/relationships/hyperlink" Target="https://dwheeler.com/essays/floss-license-slide.html" TargetMode="External"/><Relationship Id="rId5" Type="http://schemas.openxmlformats.org/officeDocument/2006/relationships/hyperlink" Target="https://opensource.org/licenses/" TargetMode="External"/><Relationship Id="rId4" Type="http://schemas.openxmlformats.org/officeDocument/2006/relationships/hyperlink" Target="https://choosealicense.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n.wikipedia.org/w/index.php?title=Copyright&amp;oldid=118046840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ndex.php?title=Open-source_license&amp;oldid=1180366068" TargetMode="External"/><Relationship Id="rId2" Type="http://schemas.openxmlformats.org/officeDocument/2006/relationships/hyperlink" Target="https://en.wikipedia.org/wiki/Berne_Conven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en.wikipedia.org/w/index.php?title=Open-source_license&amp;oldid=1180366068" TargetMode="External"/><Relationship Id="rId2" Type="http://schemas.openxmlformats.org/officeDocument/2006/relationships/hyperlink" Target="https://en.wikipedia.org/wiki/Berne_Conven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opensourceimaging.org/news/" TargetMode="External"/><Relationship Id="rId3" Type="http://schemas.openxmlformats.org/officeDocument/2006/relationships/hyperlink" Target="https://chooser-beta.creativecommons.org/" TargetMode="External"/><Relationship Id="rId7" Type="http://schemas.openxmlformats.org/officeDocument/2006/relationships/hyperlink" Target="https://www.opensourceimaging.org/2021/06/01/launching-the-next-stage-of-the-open-source-mr-project/" TargetMode="External"/><Relationship Id="rId2" Type="http://schemas.openxmlformats.org/officeDocument/2006/relationships/hyperlink" Target="https://choosealicense.com/non-software/" TargetMode="External"/><Relationship Id="rId1" Type="http://schemas.openxmlformats.org/officeDocument/2006/relationships/slideLayout" Target="../slideLayouts/slideLayout2.xml"/><Relationship Id="rId6" Type="http://schemas.openxmlformats.org/officeDocument/2006/relationships/hyperlink" Target="https://dwheeler.com/essays/floss-license-slide.html" TargetMode="External"/><Relationship Id="rId5" Type="http://schemas.openxmlformats.org/officeDocument/2006/relationships/hyperlink" Target="https://opensource.org/licenses/" TargetMode="External"/><Relationship Id="rId4" Type="http://schemas.openxmlformats.org/officeDocument/2006/relationships/hyperlink" Target="https://choosealicense.com/"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Wikipedia:Text_of_the_Creative_Commons_Attribution-ShareAlike_4.0_International_Licens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commons.wikimedia.org/wiki/File:Uncovered_manhole.jpg#/media/File:Uncovered_manhole.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uropa.eu/youreurope/business/running-business/intellectual-property/database-protection/index_en.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creativecommons.org/licenses/by/4.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pensource.org/license/cern-ohl-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uropa.eu/youreurope/business/running-business/intellectual-property/database-protection/index_en.htm" TargetMode="External"/><Relationship Id="rId2" Type="http://schemas.openxmlformats.org/officeDocument/2006/relationships/hyperlink" Target="https://creativecommons.org/licenses/by/4.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opensource.org/license/bsd-2-clause/" TargetMode="External"/><Relationship Id="rId7" Type="http://schemas.openxmlformats.org/officeDocument/2006/relationships/hyperlink" Target="https://opensource.org/license/lgpl-3-0/" TargetMode="External"/><Relationship Id="rId2" Type="http://schemas.openxmlformats.org/officeDocument/2006/relationships/hyperlink" Target="https://opensource.org/license/apache-2-0/" TargetMode="External"/><Relationship Id="rId1" Type="http://schemas.openxmlformats.org/officeDocument/2006/relationships/slideLayout" Target="../slideLayouts/slideLayout2.xml"/><Relationship Id="rId6" Type="http://schemas.openxmlformats.org/officeDocument/2006/relationships/hyperlink" Target="https://opensource.org/license/gpl-3-0/" TargetMode="External"/><Relationship Id="rId5" Type="http://schemas.openxmlformats.org/officeDocument/2006/relationships/hyperlink" Target="https://opensource.org/license/mit/" TargetMode="External"/><Relationship Id="rId4" Type="http://schemas.openxmlformats.org/officeDocument/2006/relationships/hyperlink" Target="https://opensource.org/license/bsd-3-cla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260917"/>
          </a:xfrm>
        </p:spPr>
        <p:txBody>
          <a:bodyPr>
            <a:normAutofit fontScale="90000"/>
          </a:bodyPr>
          <a:lstStyle/>
          <a:p>
            <a:r>
              <a:rPr lang="de-DE" dirty="0" smtClean="0"/>
              <a:t/>
            </a:r>
            <a:br>
              <a:rPr lang="de-DE" dirty="0" smtClean="0"/>
            </a:br>
            <a:r>
              <a:rPr lang="en-US" dirty="0" smtClean="0"/>
              <a:t/>
            </a:r>
            <a:br>
              <a:rPr lang="en-US" dirty="0" smtClean="0"/>
            </a:br>
            <a:r>
              <a:rPr lang="en-US" sz="4900" dirty="0" smtClean="0"/>
              <a:t>Choosing the OSS License for your original or derivative work </a:t>
            </a:r>
            <a:br>
              <a:rPr lang="en-US" sz="4900" dirty="0" smtClean="0"/>
            </a:br>
            <a:r>
              <a:rPr lang="en-US" sz="4900" dirty="0" smtClean="0"/>
              <a:t> and </a:t>
            </a:r>
            <a:r>
              <a:rPr lang="de-DE" sz="4900" dirty="0" smtClean="0"/>
              <a:t>3 </a:t>
            </a:r>
            <a:r>
              <a:rPr lang="en-US" sz="4900" dirty="0" smtClean="0"/>
              <a:t>Pitfalls </a:t>
            </a:r>
            <a:br>
              <a:rPr lang="en-US" sz="4900" dirty="0" smtClean="0"/>
            </a:br>
            <a:endParaRPr lang="en-US" sz="4900" dirty="0"/>
          </a:p>
        </p:txBody>
      </p:sp>
      <p:sp>
        <p:nvSpPr>
          <p:cNvPr id="3" name="Untertitel 2"/>
          <p:cNvSpPr>
            <a:spLocks noGrp="1"/>
          </p:cNvSpPr>
          <p:nvPr>
            <p:ph type="subTitle" idx="1"/>
          </p:nvPr>
        </p:nvSpPr>
        <p:spPr>
          <a:xfrm>
            <a:off x="1524000" y="3631474"/>
            <a:ext cx="9144000" cy="2416628"/>
          </a:xfrm>
        </p:spPr>
        <p:txBody>
          <a:bodyPr>
            <a:normAutofit fontScale="92500" lnSpcReduction="10000"/>
          </a:bodyPr>
          <a:lstStyle/>
          <a:p>
            <a:r>
              <a:rPr lang="de-DE" dirty="0" smtClean="0"/>
              <a:t>Felix Arndt </a:t>
            </a:r>
            <a:br>
              <a:rPr lang="de-DE" dirty="0" smtClean="0"/>
            </a:br>
            <a:r>
              <a:rPr lang="de-DE" sz="1050" dirty="0" smtClean="0"/>
              <a:t>FAIR/GSI Darmstadt</a:t>
            </a:r>
          </a:p>
          <a:p>
            <a:endParaRPr lang="de-DE" dirty="0"/>
          </a:p>
          <a:p>
            <a:endParaRPr lang="de-DE" dirty="0" smtClean="0"/>
          </a:p>
          <a:p>
            <a:endParaRPr lang="de-DE" dirty="0"/>
          </a:p>
          <a:p>
            <a:r>
              <a:rPr lang="en-US" sz="800" i="1" dirty="0"/>
              <a:t>Text is available under the </a:t>
            </a:r>
            <a:r>
              <a:rPr lang="en-US" sz="800" i="1" dirty="0">
                <a:hlinkClick r:id="rId2"/>
              </a:rPr>
              <a:t>Creative Commons Attribution-</a:t>
            </a:r>
            <a:r>
              <a:rPr lang="en-US" sz="800" i="1" dirty="0" err="1">
                <a:hlinkClick r:id="rId2"/>
              </a:rPr>
              <a:t>ShareAlike</a:t>
            </a:r>
            <a:r>
              <a:rPr lang="en-US" sz="800" i="1" dirty="0">
                <a:hlinkClick r:id="rId2"/>
              </a:rPr>
              <a:t> License 4.0</a:t>
            </a:r>
            <a:r>
              <a:rPr lang="en-US" sz="800" i="1" dirty="0"/>
              <a:t>; additional terms may apply</a:t>
            </a:r>
            <a:r>
              <a:rPr lang="en-US" sz="800" i="1" dirty="0" smtClean="0"/>
              <a:t>. </a:t>
            </a:r>
            <a:br>
              <a:rPr lang="en-US" sz="800" i="1" dirty="0" smtClean="0"/>
            </a:br>
            <a:r>
              <a:rPr lang="en-US" sz="800" i="1" dirty="0" smtClean="0"/>
              <a:t>“</a:t>
            </a:r>
            <a:r>
              <a:rPr lang="de-DE" sz="800" dirty="0" smtClean="0"/>
              <a:t>Felix Arndt, </a:t>
            </a:r>
            <a:br>
              <a:rPr lang="de-DE" sz="800" dirty="0" smtClean="0"/>
            </a:br>
            <a:r>
              <a:rPr lang="de-DE" sz="800" dirty="0" smtClean="0"/>
              <a:t>FAIR/GSI Darmstadt: </a:t>
            </a:r>
            <a:r>
              <a:rPr lang="en-US" sz="800" dirty="0" smtClean="0"/>
              <a:t>Choosing the OSS License for your original or derivative work </a:t>
            </a:r>
            <a:br>
              <a:rPr lang="en-US" sz="800" dirty="0" smtClean="0"/>
            </a:br>
            <a:r>
              <a:rPr lang="en-US" sz="800" dirty="0" smtClean="0"/>
              <a:t> and </a:t>
            </a:r>
            <a:r>
              <a:rPr lang="de-DE" sz="800" dirty="0" smtClean="0"/>
              <a:t>3 </a:t>
            </a:r>
            <a:r>
              <a:rPr lang="en-US" sz="800" dirty="0" smtClean="0"/>
              <a:t>Pitfalls 2023”</a:t>
            </a:r>
            <a:r>
              <a:rPr lang="en-US" sz="900" dirty="0" smtClean="0"/>
              <a:t> </a:t>
            </a:r>
            <a:r>
              <a:rPr lang="de-DE" sz="900" u="sng" dirty="0">
                <a:hlinkClick r:id="rId3"/>
              </a:rPr>
              <a:t>https://indico.gsi.de/event/17498/timetable/#b-11279-session-7-open-licenci</a:t>
            </a:r>
            <a:r>
              <a:rPr lang="de-DE" sz="900" dirty="0"/>
              <a:t/>
            </a:r>
            <a:br>
              <a:rPr lang="de-DE" sz="900" dirty="0"/>
            </a:br>
            <a:endParaRPr lang="de-DE" sz="900" dirty="0" smtClean="0"/>
          </a:p>
          <a:p>
            <a:endParaRPr lang="de-DE" sz="800" i="1" dirty="0"/>
          </a:p>
        </p:txBody>
      </p:sp>
    </p:spTree>
    <p:extLst>
      <p:ext uri="{BB962C8B-B14F-4D97-AF65-F5344CB8AC3E}">
        <p14:creationId xmlns:p14="http://schemas.microsoft.com/office/powerpoint/2010/main" val="9176222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Tools: Choosing a License</a:t>
            </a:r>
            <a:endParaRPr lang="en-US" dirty="0"/>
          </a:p>
        </p:txBody>
      </p:sp>
      <p:sp>
        <p:nvSpPr>
          <p:cNvPr id="3" name="Inhaltsplatzhalter 2"/>
          <p:cNvSpPr>
            <a:spLocks noGrp="1"/>
          </p:cNvSpPr>
          <p:nvPr>
            <p:ph idx="1"/>
          </p:nvPr>
        </p:nvSpPr>
        <p:spPr>
          <a:xfrm>
            <a:off x="838200" y="1567543"/>
            <a:ext cx="10515600" cy="4609420"/>
          </a:xfrm>
        </p:spPr>
        <p:txBody>
          <a:bodyPr>
            <a:normAutofit/>
          </a:bodyPr>
          <a:lstStyle/>
          <a:p>
            <a:pPr marL="0" indent="0">
              <a:buNone/>
            </a:pPr>
            <a:r>
              <a:rPr lang="en-US" dirty="0" smtClean="0"/>
              <a:t/>
            </a:r>
            <a:br>
              <a:rPr lang="en-US" dirty="0" smtClean="0"/>
            </a:br>
            <a:r>
              <a:rPr lang="de-DE" dirty="0" smtClean="0">
                <a:hlinkClick r:id="rId2"/>
              </a:rPr>
              <a:t>Non-Software </a:t>
            </a:r>
            <a:r>
              <a:rPr lang="de-DE" dirty="0" err="1" smtClean="0">
                <a:hlinkClick r:id="rId2"/>
              </a:rPr>
              <a:t>Licenses</a:t>
            </a:r>
            <a:r>
              <a:rPr lang="de-DE" dirty="0" smtClean="0">
                <a:hlinkClick r:id="rId2"/>
              </a:rPr>
              <a:t> | </a:t>
            </a:r>
            <a:r>
              <a:rPr lang="de-DE" dirty="0" err="1" smtClean="0">
                <a:hlinkClick r:id="rId2"/>
              </a:rPr>
              <a:t>Choose</a:t>
            </a:r>
            <a:r>
              <a:rPr lang="de-DE" dirty="0" smtClean="0">
                <a:hlinkClick r:id="rId2"/>
              </a:rPr>
              <a:t> a </a:t>
            </a:r>
            <a:r>
              <a:rPr lang="de-DE" dirty="0" err="1" smtClean="0">
                <a:hlinkClick r:id="rId2"/>
              </a:rPr>
              <a:t>License</a:t>
            </a:r>
            <a:r>
              <a:rPr lang="de-DE" dirty="0" smtClean="0"/>
              <a:t> </a:t>
            </a:r>
            <a:r>
              <a:rPr lang="en-US" dirty="0" smtClean="0"/>
              <a:t>Choose a non software license</a:t>
            </a:r>
            <a:r>
              <a:rPr lang="de-DE" dirty="0" smtClean="0"/>
              <a:t/>
            </a:r>
            <a:br>
              <a:rPr lang="de-DE" dirty="0" smtClean="0"/>
            </a:br>
            <a:r>
              <a:rPr lang="de-DE" dirty="0" err="1" smtClean="0">
                <a:hlinkClick r:id="rId3"/>
              </a:rPr>
              <a:t>Choose</a:t>
            </a:r>
            <a:r>
              <a:rPr lang="de-DE" dirty="0" smtClean="0">
                <a:hlinkClick r:id="rId3"/>
              </a:rPr>
              <a:t> a </a:t>
            </a:r>
            <a:r>
              <a:rPr lang="de-DE" dirty="0" err="1" smtClean="0">
                <a:hlinkClick r:id="rId3"/>
              </a:rPr>
              <a:t>License</a:t>
            </a:r>
            <a:r>
              <a:rPr lang="de-DE" dirty="0" smtClean="0">
                <a:hlinkClick r:id="rId3"/>
              </a:rPr>
              <a:t> (creativecommons.org)</a:t>
            </a:r>
            <a:r>
              <a:rPr lang="de-DE" dirty="0" smtClean="0"/>
              <a:t> </a:t>
            </a:r>
            <a:r>
              <a:rPr lang="de-DE" dirty="0"/>
              <a:t>CC LICENSE CHOOSER</a:t>
            </a:r>
          </a:p>
          <a:p>
            <a:pPr marL="0" indent="0">
              <a:buNone/>
            </a:pPr>
            <a:r>
              <a:rPr lang="en-US" dirty="0" smtClean="0">
                <a:hlinkClick r:id="rId4"/>
              </a:rPr>
              <a:t>Choose an open source license | Choose a License</a:t>
            </a:r>
            <a:r>
              <a:rPr lang="en-US" dirty="0" smtClean="0"/>
              <a:t> </a:t>
            </a:r>
            <a:r>
              <a:rPr lang="en-US" dirty="0"/>
              <a:t>Choose an open source license</a:t>
            </a:r>
          </a:p>
          <a:p>
            <a:pPr marL="0" indent="0">
              <a:buNone/>
            </a:pPr>
            <a:r>
              <a:rPr lang="de-DE" dirty="0" err="1" smtClean="0">
                <a:hlinkClick r:id="rId5"/>
              </a:rPr>
              <a:t>Licenses</a:t>
            </a:r>
            <a:r>
              <a:rPr lang="de-DE" dirty="0" smtClean="0">
                <a:hlinkClick r:id="rId5"/>
              </a:rPr>
              <a:t> – Open Source Initiative</a:t>
            </a:r>
            <a:r>
              <a:rPr lang="de-DE" dirty="0" smtClean="0"/>
              <a:t> OSI </a:t>
            </a:r>
            <a:r>
              <a:rPr lang="de-DE" dirty="0" err="1"/>
              <a:t>Approved</a:t>
            </a:r>
            <a:r>
              <a:rPr lang="de-DE" dirty="0"/>
              <a:t> </a:t>
            </a:r>
            <a:r>
              <a:rPr lang="de-DE" dirty="0" err="1"/>
              <a:t>Licenses</a:t>
            </a:r>
            <a:endParaRPr lang="de-DE" dirty="0"/>
          </a:p>
          <a:p>
            <a:pPr marL="0" indent="0">
              <a:buNone/>
            </a:pPr>
            <a:r>
              <a:rPr lang="en-US" dirty="0" smtClean="0">
                <a:hlinkClick r:id="rId6"/>
              </a:rPr>
              <a:t>The Free-</a:t>
            </a:r>
            <a:r>
              <a:rPr lang="en-US" dirty="0" err="1" smtClean="0">
                <a:hlinkClick r:id="rId6"/>
              </a:rPr>
              <a:t>Libre</a:t>
            </a:r>
            <a:r>
              <a:rPr lang="en-US" dirty="0" smtClean="0">
                <a:hlinkClick r:id="rId6"/>
              </a:rPr>
              <a:t> / Open Source Software (FLOSS) License Slide (dwheeler.com)</a:t>
            </a:r>
            <a:r>
              <a:rPr lang="en-US" dirty="0" smtClean="0"/>
              <a:t> </a:t>
            </a:r>
            <a:r>
              <a:rPr lang="en-US" dirty="0"/>
              <a:t>The Free-</a:t>
            </a:r>
            <a:r>
              <a:rPr lang="en-US" dirty="0" err="1"/>
              <a:t>Libre</a:t>
            </a:r>
            <a:r>
              <a:rPr lang="en-US" dirty="0"/>
              <a:t> / Open Source Software (FLOSS) License </a:t>
            </a:r>
            <a:r>
              <a:rPr lang="en-US" dirty="0" smtClean="0"/>
              <a:t>Slide by </a:t>
            </a:r>
            <a:r>
              <a:rPr lang="en-US" dirty="0"/>
              <a:t>David A. Wheeler</a:t>
            </a:r>
          </a:p>
          <a:p>
            <a:pPr marL="0" indent="0">
              <a:buNone/>
            </a:pPr>
            <a:endParaRPr lang="en-US" dirty="0" smtClean="0"/>
          </a:p>
          <a:p>
            <a:pPr marL="0" indent="0">
              <a:buNone/>
            </a:pPr>
            <a:endParaRPr lang="de-DE" dirty="0" smtClean="0"/>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4029651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Common </a:t>
            </a:r>
            <a:r>
              <a:rPr lang="en-US" dirty="0" smtClean="0"/>
              <a:t>Pitfalls Overview</a:t>
            </a:r>
            <a:endParaRPr lang="en-US" dirty="0"/>
          </a:p>
        </p:txBody>
      </p:sp>
      <p:sp>
        <p:nvSpPr>
          <p:cNvPr id="3" name="Inhaltsplatzhalter 2"/>
          <p:cNvSpPr>
            <a:spLocks noGrp="1"/>
          </p:cNvSpPr>
          <p:nvPr>
            <p:ph idx="1"/>
          </p:nvPr>
        </p:nvSpPr>
        <p:spPr/>
        <p:txBody>
          <a:bodyPr/>
          <a:lstStyle/>
          <a:p>
            <a:r>
              <a:rPr lang="en-US" dirty="0" smtClean="0"/>
              <a:t>A </a:t>
            </a:r>
            <a:r>
              <a:rPr lang="en-US" dirty="0"/>
              <a:t>Choosing a  License</a:t>
            </a:r>
            <a:endParaRPr lang="de-DE" dirty="0"/>
          </a:p>
          <a:p>
            <a:r>
              <a:rPr lang="en-US" dirty="0"/>
              <a:t>B License Compatibility</a:t>
            </a:r>
            <a:endParaRPr lang="de-DE" dirty="0"/>
          </a:p>
          <a:p>
            <a:r>
              <a:rPr lang="en-US" dirty="0" smtClean="0"/>
              <a:t>C Ownership</a:t>
            </a:r>
            <a:endParaRPr lang="de-DE" dirty="0" smtClean="0"/>
          </a:p>
          <a:p>
            <a:r>
              <a:rPr lang="en-US" dirty="0"/>
              <a:t>D</a:t>
            </a:r>
            <a:r>
              <a:rPr lang="en-US" dirty="0" smtClean="0"/>
              <a:t> </a:t>
            </a:r>
            <a:r>
              <a:rPr lang="en-US" dirty="0"/>
              <a:t>Warranty</a:t>
            </a:r>
            <a:endParaRPr lang="de-DE" dirty="0"/>
          </a:p>
          <a:p>
            <a:r>
              <a:rPr lang="en-US" dirty="0" smtClean="0"/>
              <a:t>E </a:t>
            </a:r>
            <a:r>
              <a:rPr lang="en-US" dirty="0"/>
              <a:t>Dual </a:t>
            </a:r>
            <a:r>
              <a:rPr lang="en-US" dirty="0" smtClean="0"/>
              <a:t>Use</a:t>
            </a:r>
          </a:p>
          <a:p>
            <a:endParaRPr lang="de-DE" dirty="0"/>
          </a:p>
          <a:p>
            <a:endParaRPr lang="en-US" dirty="0" smtClean="0"/>
          </a:p>
          <a:p>
            <a:endParaRPr lang="en-US" dirty="0" smtClean="0"/>
          </a:p>
          <a:p>
            <a:endParaRPr lang="en-US" dirty="0"/>
          </a:p>
        </p:txBody>
      </p:sp>
    </p:spTree>
    <p:extLst>
      <p:ext uri="{BB962C8B-B14F-4D97-AF65-F5344CB8AC3E}">
        <p14:creationId xmlns:p14="http://schemas.microsoft.com/office/powerpoint/2010/main" val="35993882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Common </a:t>
            </a:r>
            <a:r>
              <a:rPr lang="en-US" dirty="0" smtClean="0"/>
              <a:t>Pitfalls Overview</a:t>
            </a:r>
            <a:endParaRPr lang="en-US" dirty="0"/>
          </a:p>
        </p:txBody>
      </p:sp>
      <p:sp>
        <p:nvSpPr>
          <p:cNvPr id="3" name="Inhaltsplatzhalter 2"/>
          <p:cNvSpPr>
            <a:spLocks noGrp="1"/>
          </p:cNvSpPr>
          <p:nvPr>
            <p:ph idx="1"/>
          </p:nvPr>
        </p:nvSpPr>
        <p:spPr/>
        <p:txBody>
          <a:bodyPr/>
          <a:lstStyle/>
          <a:p>
            <a:r>
              <a:rPr lang="en-US" b="1" dirty="0" smtClean="0"/>
              <a:t>A </a:t>
            </a:r>
            <a:r>
              <a:rPr lang="en-US" b="1" dirty="0"/>
              <a:t>Choosing a  License</a:t>
            </a:r>
            <a:endParaRPr lang="de-DE" b="1" dirty="0"/>
          </a:p>
          <a:p>
            <a:r>
              <a:rPr lang="en-US" b="1" dirty="0"/>
              <a:t>B License Compatibility</a:t>
            </a:r>
            <a:endParaRPr lang="de-DE" b="1" dirty="0"/>
          </a:p>
          <a:p>
            <a:r>
              <a:rPr lang="en-US" b="1" dirty="0"/>
              <a:t>C</a:t>
            </a:r>
            <a:r>
              <a:rPr lang="en-US" b="1" dirty="0" smtClean="0"/>
              <a:t> Ownership</a:t>
            </a:r>
            <a:endParaRPr lang="de-DE" b="1" dirty="0" smtClean="0"/>
          </a:p>
          <a:p>
            <a:r>
              <a:rPr lang="en-US" dirty="0">
                <a:solidFill>
                  <a:schemeClr val="bg1">
                    <a:lumMod val="75000"/>
                  </a:schemeClr>
                </a:solidFill>
              </a:rPr>
              <a:t>D</a:t>
            </a:r>
            <a:r>
              <a:rPr lang="en-US" dirty="0" smtClean="0">
                <a:solidFill>
                  <a:schemeClr val="bg1">
                    <a:lumMod val="75000"/>
                  </a:schemeClr>
                </a:solidFill>
              </a:rPr>
              <a:t> </a:t>
            </a:r>
            <a:r>
              <a:rPr lang="en-US" dirty="0">
                <a:solidFill>
                  <a:schemeClr val="bg1">
                    <a:lumMod val="75000"/>
                  </a:schemeClr>
                </a:solidFill>
              </a:rPr>
              <a:t>Warranty</a:t>
            </a:r>
            <a:endParaRPr lang="de-DE" dirty="0">
              <a:solidFill>
                <a:schemeClr val="bg1">
                  <a:lumMod val="75000"/>
                </a:schemeClr>
              </a:solidFill>
            </a:endParaRPr>
          </a:p>
          <a:p>
            <a:r>
              <a:rPr lang="en-US" dirty="0" smtClean="0">
                <a:solidFill>
                  <a:schemeClr val="bg1">
                    <a:lumMod val="75000"/>
                  </a:schemeClr>
                </a:solidFill>
              </a:rPr>
              <a:t>E </a:t>
            </a:r>
            <a:r>
              <a:rPr lang="en-US" dirty="0">
                <a:solidFill>
                  <a:schemeClr val="bg1">
                    <a:lumMod val="75000"/>
                  </a:schemeClr>
                </a:solidFill>
              </a:rPr>
              <a:t>Dual Use</a:t>
            </a:r>
            <a:endParaRPr lang="de-DE" dirty="0">
              <a:solidFill>
                <a:schemeClr val="bg1">
                  <a:lumMod val="75000"/>
                </a:schemeClr>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2022678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Pitfall 1: No copyrighted work </a:t>
            </a:r>
            <a:endParaRPr lang="en-US" dirty="0"/>
          </a:p>
        </p:txBody>
      </p:sp>
      <p:sp>
        <p:nvSpPr>
          <p:cNvPr id="3" name="Inhaltsplatzhalter 2"/>
          <p:cNvSpPr>
            <a:spLocks noGrp="1"/>
          </p:cNvSpPr>
          <p:nvPr>
            <p:ph idx="1"/>
          </p:nvPr>
        </p:nvSpPr>
        <p:spPr/>
        <p:txBody>
          <a:bodyPr>
            <a:normAutofit lnSpcReduction="10000"/>
          </a:bodyPr>
          <a:lstStyle/>
          <a:p>
            <a:pPr marL="0" indent="0">
              <a:buNone/>
            </a:pPr>
            <a:r>
              <a:rPr lang="en-US" dirty="0"/>
              <a:t>A </a:t>
            </a:r>
            <a:r>
              <a:rPr lang="en-US" b="1" dirty="0"/>
              <a:t>copyright</a:t>
            </a:r>
            <a:r>
              <a:rPr lang="en-US" dirty="0"/>
              <a:t> is a type of intellectual property that gives its owner the exclusive right to copy, distribute, adapt, display, and perform a </a:t>
            </a:r>
            <a:r>
              <a:rPr lang="en-US" dirty="0">
                <a:solidFill>
                  <a:srgbClr val="FF0000"/>
                </a:solidFill>
              </a:rPr>
              <a:t>creative work</a:t>
            </a:r>
            <a:r>
              <a:rPr lang="en-US" dirty="0"/>
              <a:t>, usually for a limited </a:t>
            </a:r>
            <a:r>
              <a:rPr lang="en-US" dirty="0" smtClean="0"/>
              <a:t>time.</a:t>
            </a:r>
            <a:br>
              <a:rPr lang="en-US" dirty="0" smtClean="0"/>
            </a:br>
            <a:r>
              <a:rPr lang="en-US" dirty="0" smtClean="0"/>
              <a:t/>
            </a:r>
            <a:br>
              <a:rPr lang="en-US" dirty="0" smtClean="0"/>
            </a:br>
            <a:r>
              <a:rPr lang="en-US" sz="1600" i="1" dirty="0" smtClean="0"/>
              <a:t>Wikipedia </a:t>
            </a:r>
            <a:r>
              <a:rPr lang="en-US" sz="1600" i="1" dirty="0"/>
              <a:t>contributors. Copyright [Internet]. Wikipedia, The Free Encyclopedia; 2023 Oct 16, 20:50 UTC [cited 2023 Oct 19]. Available from: </a:t>
            </a:r>
            <a:r>
              <a:rPr lang="en-US" sz="1600" i="1" dirty="0">
                <a:hlinkClick r:id="rId2"/>
              </a:rPr>
              <a:t>https://en.wikipedia.org/w/index.php?title=Copyright&amp;oldid=1180468403</a:t>
            </a:r>
            <a:r>
              <a:rPr lang="en-US" sz="1600" i="1" dirty="0"/>
              <a:t>.</a:t>
            </a:r>
            <a:endParaRPr lang="de-DE" sz="1600" b="1" i="1" dirty="0"/>
          </a:p>
          <a:p>
            <a:endParaRPr lang="en-US" dirty="0" smtClean="0"/>
          </a:p>
          <a:p>
            <a:pPr marL="0" indent="0">
              <a:buNone/>
            </a:pPr>
            <a:r>
              <a:rPr lang="en-US" dirty="0" smtClean="0"/>
              <a:t>Data and Hardware usually has no copyright. It is not creative. To copy your Invention or use your Data is usually free anyhow. </a:t>
            </a:r>
          </a:p>
          <a:p>
            <a:pPr marL="0" indent="0">
              <a:buNone/>
            </a:pPr>
            <a:r>
              <a:rPr lang="en-US" b="1" dirty="0" smtClean="0"/>
              <a:t>=&gt; If your work isn’t protected licensing may be a waste of time. Ask for legal support. </a:t>
            </a:r>
            <a:endParaRPr lang="en-US" b="1" dirty="0"/>
          </a:p>
        </p:txBody>
      </p:sp>
    </p:spTree>
    <p:extLst>
      <p:ext uri="{BB962C8B-B14F-4D97-AF65-F5344CB8AC3E}">
        <p14:creationId xmlns:p14="http://schemas.microsoft.com/office/powerpoint/2010/main" val="34228801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Pitfall 2: Employer disagrees</a:t>
            </a:r>
            <a:endParaRPr lang="en-US" dirty="0"/>
          </a:p>
        </p:txBody>
      </p:sp>
      <p:sp>
        <p:nvSpPr>
          <p:cNvPr id="3" name="Inhaltsplatzhalter 2"/>
          <p:cNvSpPr>
            <a:spLocks noGrp="1"/>
          </p:cNvSpPr>
          <p:nvPr>
            <p:ph idx="1"/>
          </p:nvPr>
        </p:nvSpPr>
        <p:spPr/>
        <p:txBody>
          <a:bodyPr>
            <a:normAutofit/>
          </a:bodyPr>
          <a:lstStyle/>
          <a:p>
            <a:pPr marL="0" indent="0">
              <a:buNone/>
            </a:pPr>
            <a:r>
              <a:rPr lang="en-US" dirty="0" smtClean="0"/>
              <a:t>Most </a:t>
            </a:r>
            <a:r>
              <a:rPr lang="en-US" dirty="0"/>
              <a:t>countries, </a:t>
            </a:r>
            <a:r>
              <a:rPr lang="en-US" dirty="0" smtClean="0"/>
              <a:t>.. , </a:t>
            </a:r>
            <a:r>
              <a:rPr lang="en-US" dirty="0"/>
              <a:t>have created copyright laws in line with the </a:t>
            </a:r>
            <a:r>
              <a:rPr lang="en-US" dirty="0">
                <a:hlinkClick r:id="rId2" tooltip="Berne Convention"/>
              </a:rPr>
              <a:t>Berne </a:t>
            </a:r>
            <a:r>
              <a:rPr lang="en-US" dirty="0" smtClean="0">
                <a:hlinkClick r:id="rId2" tooltip="Berne Convention"/>
              </a:rPr>
              <a:t>Convention</a:t>
            </a:r>
            <a:r>
              <a:rPr lang="en-US" dirty="0"/>
              <a:t> </a:t>
            </a:r>
            <a:r>
              <a:rPr lang="en-US" dirty="0" smtClean="0"/>
              <a:t>… The </a:t>
            </a:r>
            <a:r>
              <a:rPr lang="en-US" dirty="0"/>
              <a:t>creator, </a:t>
            </a:r>
            <a:r>
              <a:rPr lang="en-US" dirty="0">
                <a:solidFill>
                  <a:srgbClr val="FF0000"/>
                </a:solidFill>
              </a:rPr>
              <a:t>or their employer</a:t>
            </a:r>
            <a:r>
              <a:rPr lang="en-US" dirty="0"/>
              <a:t>, holds the copyright to this original work and therefore have the exclusive right to </a:t>
            </a:r>
            <a:r>
              <a:rPr lang="en-US" b="1" dirty="0"/>
              <a:t>make copies, release modified versions, distribute copies, perform publicly, or display the work </a:t>
            </a:r>
            <a:r>
              <a:rPr lang="en-US" b="1" dirty="0" smtClean="0"/>
              <a:t>publicly</a:t>
            </a:r>
            <a:r>
              <a:rPr lang="en-US" dirty="0" smtClean="0"/>
              <a:t> ..… </a:t>
            </a:r>
            <a:r>
              <a:rPr lang="en-US" dirty="0"/>
              <a:t>Unless the original work was in the public domain, a derivative work can only be distributed with the permission of every copyright holder</a:t>
            </a:r>
            <a:r>
              <a:rPr lang="en-US" dirty="0" smtClean="0"/>
              <a:t>.</a:t>
            </a:r>
          </a:p>
          <a:p>
            <a:pPr marL="0" indent="0">
              <a:buNone/>
            </a:pPr>
            <a:r>
              <a:rPr lang="en-US" sz="1900" i="1" dirty="0"/>
              <a:t>Wikipedia contributors. Open-source license [Internet]. Wikipedia, The Free Encyclopedia; 2023 Oct 16, 05:06 UTC [cited 2023 Oct 19]. Available from: </a:t>
            </a:r>
            <a:r>
              <a:rPr lang="en-US" sz="1900" i="1" dirty="0">
                <a:hlinkClick r:id="rId3"/>
              </a:rPr>
              <a:t>https://en.wikipedia.org/w/index.php?title=Open-source_license&amp;oldid=1180366068</a:t>
            </a:r>
            <a:r>
              <a:rPr lang="en-US" sz="1900" i="1" dirty="0"/>
              <a:t>.</a:t>
            </a:r>
          </a:p>
        </p:txBody>
      </p:sp>
    </p:spTree>
    <p:extLst>
      <p:ext uri="{BB962C8B-B14F-4D97-AF65-F5344CB8AC3E}">
        <p14:creationId xmlns:p14="http://schemas.microsoft.com/office/powerpoint/2010/main" val="3221535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Pitfall 2: Employer disagrees</a:t>
            </a:r>
            <a:endParaRPr lang="en-US" dirty="0"/>
          </a:p>
        </p:txBody>
      </p:sp>
      <p:sp>
        <p:nvSpPr>
          <p:cNvPr id="3" name="Inhaltsplatzhalter 2"/>
          <p:cNvSpPr>
            <a:spLocks noGrp="1"/>
          </p:cNvSpPr>
          <p:nvPr>
            <p:ph idx="1"/>
          </p:nvPr>
        </p:nvSpPr>
        <p:spPr/>
        <p:txBody>
          <a:bodyPr>
            <a:normAutofit/>
          </a:bodyPr>
          <a:lstStyle/>
          <a:p>
            <a:pPr marL="0" indent="0">
              <a:buNone/>
            </a:pPr>
            <a:r>
              <a:rPr lang="en-US" sz="1900" i="1" dirty="0" smtClean="0"/>
              <a:t/>
            </a:r>
            <a:br>
              <a:rPr lang="en-US" sz="1900" i="1" dirty="0" smtClean="0"/>
            </a:br>
            <a:r>
              <a:rPr lang="en-US" dirty="0" smtClean="0"/>
              <a:t>GSI/FAIR not the author may be entitled to exercise all economic rights in the computer program.</a:t>
            </a:r>
            <a:br>
              <a:rPr lang="en-US" dirty="0" smtClean="0"/>
            </a:br>
            <a:r>
              <a:rPr lang="en-US" dirty="0" smtClean="0"/>
              <a:t/>
            </a:r>
            <a:br>
              <a:rPr lang="en-US" dirty="0" smtClean="0"/>
            </a:br>
            <a:r>
              <a:rPr lang="en-US" sz="2400" dirty="0"/>
              <a:t>Section </a:t>
            </a:r>
            <a:r>
              <a:rPr lang="en-US" sz="2400" dirty="0" smtClean="0"/>
              <a:t>69b </a:t>
            </a:r>
            <a:r>
              <a:rPr lang="en-US" sz="2400" dirty="0" err="1" smtClean="0"/>
              <a:t>UrhG</a:t>
            </a:r>
            <a:r>
              <a:rPr lang="en-US" sz="2400" dirty="0"/>
              <a:t>:</a:t>
            </a:r>
          </a:p>
          <a:p>
            <a:pPr marL="0" indent="0">
              <a:buNone/>
            </a:pPr>
            <a:r>
              <a:rPr lang="en-US" sz="2400" dirty="0"/>
              <a:t>(1) Where a computer program is created by an employee in the execution of his or her duties or following the instructions of his or her employer, the employer alone is entitled to exercise all economic rights in the computer program, unless otherwise agreed</a:t>
            </a:r>
            <a:r>
              <a:rPr lang="en-US" sz="2400" dirty="0" smtClean="0"/>
              <a:t>. … </a:t>
            </a:r>
            <a:br>
              <a:rPr lang="en-US" sz="2400" dirty="0" smtClean="0"/>
            </a:br>
            <a:r>
              <a:rPr lang="en-US" dirty="0" smtClean="0"/>
              <a:t/>
            </a:r>
            <a:br>
              <a:rPr lang="en-US" dirty="0" smtClean="0"/>
            </a:br>
            <a:r>
              <a:rPr lang="en-US" b="1" dirty="0" smtClean="0"/>
              <a:t>=&gt; Always ask GSI before licensing OS. </a:t>
            </a:r>
            <a:endParaRPr lang="en-US" b="1" dirty="0"/>
          </a:p>
        </p:txBody>
      </p:sp>
    </p:spTree>
    <p:extLst>
      <p:ext uri="{BB962C8B-B14F-4D97-AF65-F5344CB8AC3E}">
        <p14:creationId xmlns:p14="http://schemas.microsoft.com/office/powerpoint/2010/main" val="1575036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Pitfall 3: Derivative work </a:t>
            </a:r>
            <a:endParaRPr lang="en-US" dirty="0"/>
          </a:p>
        </p:txBody>
      </p:sp>
      <p:sp>
        <p:nvSpPr>
          <p:cNvPr id="3" name="Inhaltsplatzhalter 2"/>
          <p:cNvSpPr>
            <a:spLocks noGrp="1"/>
          </p:cNvSpPr>
          <p:nvPr>
            <p:ph idx="1"/>
          </p:nvPr>
        </p:nvSpPr>
        <p:spPr/>
        <p:txBody>
          <a:bodyPr>
            <a:normAutofit/>
          </a:bodyPr>
          <a:lstStyle/>
          <a:p>
            <a:pPr marL="0" indent="0">
              <a:buNone/>
            </a:pPr>
            <a:r>
              <a:rPr lang="en-US" dirty="0" smtClean="0"/>
              <a:t>Most </a:t>
            </a:r>
            <a:r>
              <a:rPr lang="en-US" dirty="0"/>
              <a:t>countries, </a:t>
            </a:r>
            <a:r>
              <a:rPr lang="en-US" dirty="0" smtClean="0"/>
              <a:t>.. , </a:t>
            </a:r>
            <a:r>
              <a:rPr lang="en-US" dirty="0"/>
              <a:t>have created copyright laws in line with the </a:t>
            </a:r>
            <a:r>
              <a:rPr lang="en-US" dirty="0">
                <a:hlinkClick r:id="rId2" tooltip="Berne Convention"/>
              </a:rPr>
              <a:t>Berne </a:t>
            </a:r>
            <a:r>
              <a:rPr lang="en-US" dirty="0" smtClean="0">
                <a:hlinkClick r:id="rId2" tooltip="Berne Convention"/>
              </a:rPr>
              <a:t>Convention</a:t>
            </a:r>
            <a:r>
              <a:rPr lang="en-US" dirty="0"/>
              <a:t> </a:t>
            </a:r>
            <a:r>
              <a:rPr lang="en-US" dirty="0" smtClean="0"/>
              <a:t>… The </a:t>
            </a:r>
            <a:r>
              <a:rPr lang="en-US" dirty="0"/>
              <a:t>creator, or their employer, holds the copyright to this original work and therefore have the exclusive right to make copies, release modified versions, distribute copies, perform publicly, or display the work </a:t>
            </a:r>
            <a:r>
              <a:rPr lang="en-US" dirty="0" smtClean="0"/>
              <a:t>publicly ..… </a:t>
            </a:r>
            <a:r>
              <a:rPr lang="en-US" dirty="0"/>
              <a:t>Unless the original work was in the public domain, a derivative work can only be distributed </a:t>
            </a:r>
            <a:r>
              <a:rPr lang="en-US" dirty="0">
                <a:solidFill>
                  <a:srgbClr val="FF0000"/>
                </a:solidFill>
              </a:rPr>
              <a:t>with the permission of every copyright holder</a:t>
            </a:r>
            <a:r>
              <a:rPr lang="en-US" dirty="0" smtClean="0">
                <a:solidFill>
                  <a:srgbClr val="FF0000"/>
                </a:solidFill>
              </a:rPr>
              <a:t>.</a:t>
            </a:r>
          </a:p>
          <a:p>
            <a:pPr marL="0" indent="0">
              <a:buNone/>
            </a:pPr>
            <a:r>
              <a:rPr lang="en-US" sz="1900" i="1" dirty="0"/>
              <a:t>Wikipedia contributors. Open-source license [Internet]. Wikipedia, The Free Encyclopedia; 2023 Oct 16, 05:06 UTC [cited 2023 Oct 19]. Available from: </a:t>
            </a:r>
            <a:r>
              <a:rPr lang="en-US" sz="1900" i="1" dirty="0">
                <a:hlinkClick r:id="rId3"/>
              </a:rPr>
              <a:t>https://en.wikipedia.org/w/index.php?title=Open-source_license&amp;oldid=1180366068</a:t>
            </a:r>
            <a:r>
              <a:rPr lang="en-US" sz="1900" i="1" dirty="0"/>
              <a:t>.</a:t>
            </a:r>
          </a:p>
        </p:txBody>
      </p:sp>
    </p:spTree>
    <p:extLst>
      <p:ext uri="{BB962C8B-B14F-4D97-AF65-F5344CB8AC3E}">
        <p14:creationId xmlns:p14="http://schemas.microsoft.com/office/powerpoint/2010/main" val="4870095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Pitfall 3: Derivative work</a:t>
            </a:r>
            <a:endParaRPr lang="en-US" dirty="0"/>
          </a:p>
        </p:txBody>
      </p:sp>
      <p:sp>
        <p:nvSpPr>
          <p:cNvPr id="3" name="Inhaltsplatzhalter 2"/>
          <p:cNvSpPr>
            <a:spLocks noGrp="1"/>
          </p:cNvSpPr>
          <p:nvPr>
            <p:ph idx="1"/>
          </p:nvPr>
        </p:nvSpPr>
        <p:spPr>
          <a:xfrm>
            <a:off x="838200" y="1690688"/>
            <a:ext cx="10515600" cy="4499338"/>
          </a:xfrm>
        </p:spPr>
        <p:txBody>
          <a:bodyPr>
            <a:normAutofit fontScale="92500" lnSpcReduction="20000"/>
          </a:bodyPr>
          <a:lstStyle/>
          <a:p>
            <a:pPr marL="0" indent="0">
              <a:buNone/>
            </a:pPr>
            <a:r>
              <a:rPr lang="en-US" dirty="0"/>
              <a:t>In case your </a:t>
            </a:r>
            <a:r>
              <a:rPr lang="en-US" dirty="0" smtClean="0"/>
              <a:t>(derivative) software </a:t>
            </a:r>
            <a:r>
              <a:rPr lang="en-US" dirty="0"/>
              <a:t>builds on other software you need a </a:t>
            </a:r>
            <a:r>
              <a:rPr lang="en-US" dirty="0" smtClean="0"/>
              <a:t>license </a:t>
            </a:r>
            <a:r>
              <a:rPr lang="en-US" dirty="0"/>
              <a:t>agreement with the author of </a:t>
            </a:r>
            <a:r>
              <a:rPr lang="en-US" dirty="0" smtClean="0"/>
              <a:t>the other (original) software.</a:t>
            </a:r>
          </a:p>
          <a:p>
            <a:pPr marL="0" indent="0">
              <a:buNone/>
            </a:pPr>
            <a:r>
              <a:rPr lang="en-US" dirty="0" smtClean="0"/>
              <a:t>Usually this in an open source License. </a:t>
            </a:r>
          </a:p>
          <a:p>
            <a:pPr marL="0" indent="0">
              <a:buNone/>
            </a:pPr>
            <a:r>
              <a:rPr lang="en-US" dirty="0" smtClean="0"/>
              <a:t>You need to </a:t>
            </a:r>
            <a:r>
              <a:rPr lang="en-US" b="1" dirty="0" smtClean="0"/>
              <a:t>fully comply</a:t>
            </a:r>
            <a:r>
              <a:rPr lang="en-US" dirty="0" smtClean="0"/>
              <a:t> with </a:t>
            </a:r>
            <a:r>
              <a:rPr lang="en-US" b="1" dirty="0" smtClean="0"/>
              <a:t>all regulations</a:t>
            </a:r>
            <a:r>
              <a:rPr lang="en-US" dirty="0" smtClean="0"/>
              <a:t> of the License. </a:t>
            </a:r>
          </a:p>
          <a:p>
            <a:pPr marL="0" indent="0">
              <a:buNone/>
            </a:pPr>
            <a:r>
              <a:rPr lang="en-US" dirty="0" smtClean="0"/>
              <a:t>This is easy if the original software is licensed with a permissive license like MIT, BSD, Apache and complicated with </a:t>
            </a:r>
            <a:r>
              <a:rPr lang="en-US" dirty="0" err="1" smtClean="0"/>
              <a:t>copyleft</a:t>
            </a:r>
            <a:r>
              <a:rPr lang="en-US" dirty="0" smtClean="0"/>
              <a:t> licenses like GPL3.</a:t>
            </a:r>
          </a:p>
          <a:p>
            <a:pPr marL="0" indent="0">
              <a:buNone/>
            </a:pPr>
            <a:r>
              <a:rPr lang="en-US" dirty="0"/>
              <a:t>In general permissive licenses have good license </a:t>
            </a:r>
            <a:r>
              <a:rPr lang="en-US" dirty="0" smtClean="0"/>
              <a:t>compatibility with </a:t>
            </a:r>
            <a:r>
              <a:rPr lang="en-US" dirty="0"/>
              <a:t>most other software </a:t>
            </a:r>
            <a:r>
              <a:rPr lang="en-US" dirty="0" smtClean="0"/>
              <a:t>licenses.</a:t>
            </a:r>
            <a:endParaRPr lang="en-US" dirty="0"/>
          </a:p>
          <a:p>
            <a:pPr marL="0" indent="0">
              <a:buNone/>
            </a:pPr>
            <a:r>
              <a:rPr lang="en-US" dirty="0"/>
              <a:t>Due to their non-restrictiveness, most permissive software licenses </a:t>
            </a:r>
            <a:r>
              <a:rPr lang="en-US" dirty="0" smtClean="0"/>
              <a:t>are </a:t>
            </a:r>
            <a:r>
              <a:rPr lang="en-US" dirty="0"/>
              <a:t>compatible with </a:t>
            </a:r>
            <a:r>
              <a:rPr lang="en-US" dirty="0" err="1"/>
              <a:t>copyleft</a:t>
            </a:r>
            <a:r>
              <a:rPr lang="en-US" dirty="0"/>
              <a:t> licenses, which are incompatible with most other licenses</a:t>
            </a:r>
            <a:r>
              <a:rPr lang="en-US" dirty="0" smtClean="0"/>
              <a:t>.</a:t>
            </a:r>
            <a:endParaRPr lang="en-US" b="1" dirty="0" smtClean="0"/>
          </a:p>
          <a:p>
            <a:pPr marL="0" indent="0">
              <a:buNone/>
            </a:pPr>
            <a:r>
              <a:rPr lang="en-US" b="1" dirty="0" smtClean="0"/>
              <a:t>=&gt; Use license compatibility tools </a:t>
            </a:r>
            <a:r>
              <a:rPr lang="en-US" b="1" u="sng" dirty="0" smtClean="0"/>
              <a:t>and</a:t>
            </a:r>
            <a:r>
              <a:rPr lang="en-US" b="1" dirty="0" smtClean="0"/>
              <a:t> ask for legal support.</a:t>
            </a:r>
            <a:r>
              <a:rPr lang="en-US" dirty="0" smtClean="0"/>
              <a:t>   </a:t>
            </a:r>
            <a:endParaRPr lang="en-US" dirty="0"/>
          </a:p>
        </p:txBody>
      </p:sp>
    </p:spTree>
    <p:extLst>
      <p:ext uri="{BB962C8B-B14F-4D97-AF65-F5344CB8AC3E}">
        <p14:creationId xmlns:p14="http://schemas.microsoft.com/office/powerpoint/2010/main" val="3015060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Links:</a:t>
            </a:r>
            <a:endParaRPr lang="en-US" dirty="0"/>
          </a:p>
        </p:txBody>
      </p:sp>
      <p:sp>
        <p:nvSpPr>
          <p:cNvPr id="3" name="Inhaltsplatzhalter 2"/>
          <p:cNvSpPr>
            <a:spLocks noGrp="1"/>
          </p:cNvSpPr>
          <p:nvPr>
            <p:ph idx="1"/>
          </p:nvPr>
        </p:nvSpPr>
        <p:spPr>
          <a:xfrm>
            <a:off x="838200" y="1332411"/>
            <a:ext cx="10515600" cy="4844552"/>
          </a:xfrm>
        </p:spPr>
        <p:txBody>
          <a:bodyPr>
            <a:normAutofit fontScale="92500" lnSpcReduction="10000"/>
          </a:bodyPr>
          <a:lstStyle/>
          <a:p>
            <a:pPr marL="0" indent="0">
              <a:buNone/>
            </a:pPr>
            <a:r>
              <a:rPr lang="en-US" dirty="0" smtClean="0"/>
              <a:t/>
            </a:r>
            <a:br>
              <a:rPr lang="en-US" dirty="0" smtClean="0"/>
            </a:br>
            <a:r>
              <a:rPr lang="de-DE" dirty="0" smtClean="0">
                <a:hlinkClick r:id="rId2"/>
              </a:rPr>
              <a:t>Non-Software </a:t>
            </a:r>
            <a:r>
              <a:rPr lang="de-DE" dirty="0" err="1" smtClean="0">
                <a:hlinkClick r:id="rId2"/>
              </a:rPr>
              <a:t>Licenses</a:t>
            </a:r>
            <a:r>
              <a:rPr lang="de-DE" dirty="0" smtClean="0">
                <a:hlinkClick r:id="rId2"/>
              </a:rPr>
              <a:t> | </a:t>
            </a:r>
            <a:r>
              <a:rPr lang="de-DE" dirty="0" err="1" smtClean="0">
                <a:hlinkClick r:id="rId2"/>
              </a:rPr>
              <a:t>Choose</a:t>
            </a:r>
            <a:r>
              <a:rPr lang="de-DE" dirty="0" smtClean="0">
                <a:hlinkClick r:id="rId2"/>
              </a:rPr>
              <a:t> a </a:t>
            </a:r>
            <a:r>
              <a:rPr lang="de-DE" dirty="0" err="1" smtClean="0">
                <a:hlinkClick r:id="rId2"/>
              </a:rPr>
              <a:t>License</a:t>
            </a:r>
            <a:r>
              <a:rPr lang="de-DE" dirty="0" smtClean="0"/>
              <a:t> </a:t>
            </a:r>
            <a:r>
              <a:rPr lang="en-US" dirty="0" smtClean="0"/>
              <a:t>Choose a non software license</a:t>
            </a:r>
            <a:r>
              <a:rPr lang="de-DE" dirty="0" smtClean="0"/>
              <a:t/>
            </a:r>
            <a:br>
              <a:rPr lang="de-DE" dirty="0" smtClean="0"/>
            </a:br>
            <a:r>
              <a:rPr lang="de-DE" dirty="0" err="1" smtClean="0">
                <a:hlinkClick r:id="rId3"/>
              </a:rPr>
              <a:t>Choose</a:t>
            </a:r>
            <a:r>
              <a:rPr lang="de-DE" dirty="0" smtClean="0">
                <a:hlinkClick r:id="rId3"/>
              </a:rPr>
              <a:t> a </a:t>
            </a:r>
            <a:r>
              <a:rPr lang="de-DE" dirty="0" err="1" smtClean="0">
                <a:hlinkClick r:id="rId3"/>
              </a:rPr>
              <a:t>License</a:t>
            </a:r>
            <a:r>
              <a:rPr lang="de-DE" dirty="0" smtClean="0">
                <a:hlinkClick r:id="rId3"/>
              </a:rPr>
              <a:t> (creativecommons.org)</a:t>
            </a:r>
            <a:r>
              <a:rPr lang="de-DE" dirty="0" smtClean="0"/>
              <a:t> </a:t>
            </a:r>
            <a:r>
              <a:rPr lang="de-DE" dirty="0"/>
              <a:t>CC LICENSE CHOOSER</a:t>
            </a:r>
          </a:p>
          <a:p>
            <a:pPr marL="0" indent="0">
              <a:buNone/>
            </a:pPr>
            <a:r>
              <a:rPr lang="en-US" dirty="0" smtClean="0">
                <a:hlinkClick r:id="rId4"/>
              </a:rPr>
              <a:t>Choose an open source license | Choose a License</a:t>
            </a:r>
            <a:r>
              <a:rPr lang="en-US" dirty="0" smtClean="0"/>
              <a:t> </a:t>
            </a:r>
            <a:r>
              <a:rPr lang="en-US" dirty="0"/>
              <a:t>Choose an open source license</a:t>
            </a:r>
          </a:p>
          <a:p>
            <a:pPr marL="0" indent="0">
              <a:buNone/>
            </a:pPr>
            <a:r>
              <a:rPr lang="de-DE" dirty="0" err="1" smtClean="0">
                <a:hlinkClick r:id="rId5"/>
              </a:rPr>
              <a:t>Licenses</a:t>
            </a:r>
            <a:r>
              <a:rPr lang="de-DE" dirty="0" smtClean="0">
                <a:hlinkClick r:id="rId5"/>
              </a:rPr>
              <a:t> – Open Source Initiative</a:t>
            </a:r>
            <a:r>
              <a:rPr lang="de-DE" dirty="0" smtClean="0"/>
              <a:t> OSI </a:t>
            </a:r>
            <a:r>
              <a:rPr lang="de-DE" dirty="0" err="1" smtClean="0"/>
              <a:t>Approved</a:t>
            </a:r>
            <a:r>
              <a:rPr lang="de-DE" dirty="0" smtClean="0"/>
              <a:t> </a:t>
            </a:r>
            <a:r>
              <a:rPr lang="de-DE" dirty="0" err="1"/>
              <a:t>Licenses</a:t>
            </a:r>
            <a:endParaRPr lang="de-DE" dirty="0"/>
          </a:p>
          <a:p>
            <a:pPr marL="0" indent="0">
              <a:buNone/>
            </a:pPr>
            <a:r>
              <a:rPr lang="en-US" dirty="0" smtClean="0">
                <a:hlinkClick r:id="rId6"/>
              </a:rPr>
              <a:t>The Free-</a:t>
            </a:r>
            <a:r>
              <a:rPr lang="en-US" dirty="0" err="1" smtClean="0">
                <a:hlinkClick r:id="rId6"/>
              </a:rPr>
              <a:t>Libre</a:t>
            </a:r>
            <a:r>
              <a:rPr lang="en-US" dirty="0" smtClean="0">
                <a:hlinkClick r:id="rId6"/>
              </a:rPr>
              <a:t> / Open Source Software (FLOSS) License Slide (dwheeler.com)</a:t>
            </a:r>
            <a:r>
              <a:rPr lang="en-US" dirty="0" smtClean="0"/>
              <a:t> </a:t>
            </a:r>
            <a:r>
              <a:rPr lang="en-US" dirty="0"/>
              <a:t>The Free-</a:t>
            </a:r>
            <a:r>
              <a:rPr lang="en-US" dirty="0" err="1"/>
              <a:t>Libre</a:t>
            </a:r>
            <a:r>
              <a:rPr lang="en-US" dirty="0"/>
              <a:t> / Open Source Software (FLOSS) License </a:t>
            </a:r>
            <a:r>
              <a:rPr lang="en-US" dirty="0" smtClean="0"/>
              <a:t>Slide by </a:t>
            </a:r>
            <a:r>
              <a:rPr lang="en-US" dirty="0"/>
              <a:t>David A. </a:t>
            </a:r>
            <a:r>
              <a:rPr lang="en-US" dirty="0" smtClean="0"/>
              <a:t>Wheeler</a:t>
            </a:r>
          </a:p>
          <a:p>
            <a:pPr marL="0" indent="0">
              <a:buNone/>
            </a:pPr>
            <a:r>
              <a:rPr lang="en-US" dirty="0" smtClean="0">
                <a:hlinkClick r:id="rId7"/>
              </a:rPr>
              <a:t>Launching the next stage of the Open Source MR project – Open Source Imaging</a:t>
            </a:r>
            <a:r>
              <a:rPr lang="en-US" dirty="0" smtClean="0"/>
              <a:t> Open Source MR  </a:t>
            </a:r>
            <a:endParaRPr lang="en-US" dirty="0"/>
          </a:p>
          <a:p>
            <a:pPr marL="0" indent="0">
              <a:buNone/>
            </a:pPr>
            <a:r>
              <a:rPr lang="de-DE" dirty="0" smtClean="0">
                <a:hlinkClick r:id="rId8"/>
              </a:rPr>
              <a:t>News – Open Source Imaging</a:t>
            </a:r>
            <a:r>
              <a:rPr lang="de-DE" dirty="0" smtClean="0"/>
              <a:t> OSI News</a:t>
            </a:r>
            <a:endParaRPr lang="en-US" dirty="0" smtClean="0"/>
          </a:p>
          <a:p>
            <a:pPr marL="0" indent="0">
              <a:buNone/>
            </a:pPr>
            <a:endParaRPr lang="de-DE" dirty="0" smtClean="0"/>
          </a:p>
          <a:p>
            <a:pPr marL="0" indent="0">
              <a:buNone/>
            </a:pPr>
            <a:endParaRPr lang="en-US" dirty="0" smtClean="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4091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260917"/>
          </a:xfrm>
        </p:spPr>
        <p:txBody>
          <a:bodyPr>
            <a:normAutofit fontScale="90000"/>
          </a:bodyPr>
          <a:lstStyle/>
          <a:p>
            <a:r>
              <a:rPr lang="de-DE" dirty="0" smtClean="0"/>
              <a:t/>
            </a:r>
            <a:br>
              <a:rPr lang="de-DE" dirty="0" smtClean="0"/>
            </a:br>
            <a:r>
              <a:rPr lang="en-US" dirty="0" smtClean="0"/>
              <a:t/>
            </a:r>
            <a:br>
              <a:rPr lang="en-US" dirty="0" smtClean="0"/>
            </a:br>
            <a:r>
              <a:rPr lang="en-US" sz="4900" dirty="0" smtClean="0"/>
              <a:t>Choosing the OSS License for your original or derivative work </a:t>
            </a:r>
            <a:br>
              <a:rPr lang="en-US" sz="4900" dirty="0" smtClean="0"/>
            </a:br>
            <a:r>
              <a:rPr lang="en-US" sz="4900" dirty="0" smtClean="0"/>
              <a:t> and </a:t>
            </a:r>
            <a:r>
              <a:rPr lang="de-DE" sz="4900" dirty="0" smtClean="0"/>
              <a:t>3 </a:t>
            </a:r>
            <a:r>
              <a:rPr lang="en-US" sz="4900" dirty="0" smtClean="0"/>
              <a:t>Pitfalls </a:t>
            </a:r>
            <a:br>
              <a:rPr lang="en-US" sz="4900" dirty="0" smtClean="0"/>
            </a:br>
            <a:endParaRPr lang="en-US" sz="4900" dirty="0"/>
          </a:p>
        </p:txBody>
      </p:sp>
      <p:sp>
        <p:nvSpPr>
          <p:cNvPr id="3" name="Untertitel 2"/>
          <p:cNvSpPr>
            <a:spLocks noGrp="1"/>
          </p:cNvSpPr>
          <p:nvPr>
            <p:ph type="subTitle" idx="1"/>
          </p:nvPr>
        </p:nvSpPr>
        <p:spPr>
          <a:xfrm>
            <a:off x="1524000" y="3631474"/>
            <a:ext cx="9144000" cy="2416628"/>
          </a:xfrm>
        </p:spPr>
        <p:txBody>
          <a:bodyPr>
            <a:normAutofit fontScale="92500" lnSpcReduction="10000"/>
          </a:bodyPr>
          <a:lstStyle/>
          <a:p>
            <a:r>
              <a:rPr lang="de-DE" dirty="0" smtClean="0"/>
              <a:t>Felix Arndt </a:t>
            </a:r>
            <a:br>
              <a:rPr lang="de-DE" dirty="0" smtClean="0"/>
            </a:br>
            <a:r>
              <a:rPr lang="de-DE" sz="1050" dirty="0" smtClean="0"/>
              <a:t>FAIR/GSI Darmstadt</a:t>
            </a:r>
          </a:p>
          <a:p>
            <a:endParaRPr lang="de-DE" dirty="0"/>
          </a:p>
          <a:p>
            <a:endParaRPr lang="de-DE" dirty="0" smtClean="0"/>
          </a:p>
          <a:p>
            <a:endParaRPr lang="de-DE" dirty="0"/>
          </a:p>
          <a:p>
            <a:r>
              <a:rPr lang="en-US" i="1" dirty="0"/>
              <a:t>Text is available under the </a:t>
            </a:r>
            <a:r>
              <a:rPr lang="en-US" i="1" dirty="0">
                <a:hlinkClick r:id="rId2"/>
              </a:rPr>
              <a:t>Creative Commons Attribution-</a:t>
            </a:r>
            <a:r>
              <a:rPr lang="en-US" i="1" dirty="0" err="1">
                <a:hlinkClick r:id="rId2"/>
              </a:rPr>
              <a:t>ShareAlike</a:t>
            </a:r>
            <a:r>
              <a:rPr lang="en-US" i="1" dirty="0">
                <a:hlinkClick r:id="rId2"/>
              </a:rPr>
              <a:t> License 4.0</a:t>
            </a:r>
            <a:r>
              <a:rPr lang="en-US" i="1" dirty="0"/>
              <a:t>; additional terms may apply.</a:t>
            </a:r>
            <a:endParaRPr lang="de-DE" i="1" dirty="0"/>
          </a:p>
        </p:txBody>
      </p:sp>
    </p:spTree>
    <p:extLst>
      <p:ext uri="{BB962C8B-B14F-4D97-AF65-F5344CB8AC3E}">
        <p14:creationId xmlns:p14="http://schemas.microsoft.com/office/powerpoint/2010/main" val="21780254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35131"/>
            <a:ext cx="10515600" cy="5941832"/>
          </a:xfrm>
        </p:spPr>
        <p:txBody>
          <a:bodyPr>
            <a:normAutofit/>
          </a:bodyPr>
          <a:lstStyle/>
          <a:p>
            <a:pPr marL="0" indent="0">
              <a:buNone/>
            </a:pPr>
            <a:endParaRPr lang="en-US" dirty="0" smtClean="0"/>
          </a:p>
          <a:p>
            <a:pPr marL="0" indent="0">
              <a:buNone/>
            </a:pPr>
            <a:r>
              <a:rPr lang="en-US" dirty="0" smtClean="0"/>
              <a:t>Pitfall in the middle of the road</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spcBef>
                <a:spcPts val="0"/>
              </a:spcBef>
              <a:buNone/>
            </a:pPr>
            <a:r>
              <a:rPr lang="en-US" sz="1100" dirty="0" smtClean="0"/>
              <a:t>By </a:t>
            </a:r>
            <a:r>
              <a:rPr lang="en-US" sz="1100" dirty="0" err="1" smtClean="0"/>
              <a:t>Quatchenerlo</a:t>
            </a:r>
            <a:r>
              <a:rPr lang="en-US" sz="1100" dirty="0" smtClean="0"/>
              <a:t> - Own work, </a:t>
            </a:r>
          </a:p>
          <a:p>
            <a:pPr marL="0" indent="0">
              <a:spcBef>
                <a:spcPts val="0"/>
              </a:spcBef>
              <a:buNone/>
            </a:pPr>
            <a:r>
              <a:rPr lang="en-US" sz="1100" dirty="0" smtClean="0"/>
              <a:t>CC BY-SA 4.0, </a:t>
            </a:r>
          </a:p>
          <a:p>
            <a:pPr marL="0" indent="0">
              <a:spcBef>
                <a:spcPts val="0"/>
              </a:spcBef>
              <a:buNone/>
            </a:pPr>
            <a:r>
              <a:rPr lang="en-US" sz="1100" dirty="0" smtClean="0"/>
              <a:t>https://commons.wikimedia.org/w/index.php?curid=126702479</a:t>
            </a:r>
          </a:p>
          <a:p>
            <a:endParaRPr lang="en-US" dirty="0" smtClean="0"/>
          </a:p>
          <a:p>
            <a:endParaRPr lang="en-US" dirty="0" smtClean="0"/>
          </a:p>
          <a:p>
            <a:endParaRPr lang="en-US"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1907" y="550954"/>
            <a:ext cx="5141893" cy="5167312"/>
          </a:xfrm>
          <a:prstGeom prst="rect">
            <a:avLst/>
          </a:prstGeom>
        </p:spPr>
      </p:pic>
    </p:spTree>
    <p:extLst>
      <p:ext uri="{BB962C8B-B14F-4D97-AF65-F5344CB8AC3E}">
        <p14:creationId xmlns:p14="http://schemas.microsoft.com/office/powerpoint/2010/main" val="17641190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38200" y="235131"/>
            <a:ext cx="10515600" cy="5941832"/>
          </a:xfrm>
        </p:spPr>
        <p:txBody>
          <a:bodyPr>
            <a:normAutofit lnSpcReduction="10000"/>
          </a:bodyPr>
          <a:lstStyle/>
          <a:p>
            <a:pPr marL="0" indent="0">
              <a:buNone/>
            </a:pPr>
            <a:endParaRPr lang="en-US" dirty="0" smtClean="0"/>
          </a:p>
          <a:p>
            <a:pPr marL="0" indent="0">
              <a:buNone/>
            </a:pPr>
            <a:r>
              <a:rPr lang="en-US" dirty="0" smtClean="0"/>
              <a:t>Pitfall in the middle of the road</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hlinkClick r:id="rId2"/>
              </a:rPr>
              <a:t>https://commons.wikimedia.org/wiki/File:Uncovered_manhole.jpg#/media/File:Uncovered_manhole.jpg</a:t>
            </a: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spcBef>
                <a:spcPts val="0"/>
              </a:spcBef>
              <a:buNone/>
            </a:pPr>
            <a:r>
              <a:rPr lang="en-US" sz="1100" dirty="0" smtClean="0"/>
              <a:t>By </a:t>
            </a:r>
            <a:r>
              <a:rPr lang="en-US" sz="1100" dirty="0" err="1" smtClean="0"/>
              <a:t>Quatchenerlo</a:t>
            </a:r>
            <a:r>
              <a:rPr lang="en-US" sz="1100" dirty="0" smtClean="0"/>
              <a:t> - Own work, </a:t>
            </a:r>
          </a:p>
          <a:p>
            <a:pPr marL="0" indent="0">
              <a:spcBef>
                <a:spcPts val="0"/>
              </a:spcBef>
              <a:buNone/>
            </a:pPr>
            <a:r>
              <a:rPr lang="en-US" sz="1100" dirty="0" smtClean="0"/>
              <a:t>CC BY-SA 4.0, </a:t>
            </a:r>
          </a:p>
          <a:p>
            <a:pPr marL="0" indent="0">
              <a:spcBef>
                <a:spcPts val="0"/>
              </a:spcBef>
              <a:buNone/>
            </a:pPr>
            <a:r>
              <a:rPr lang="en-US" sz="1100" dirty="0" smtClean="0"/>
              <a:t>https://commons.wikimedia.org/w/index.php?curid=126702479</a:t>
            </a:r>
          </a:p>
          <a:p>
            <a:endParaRPr lang="en-US" dirty="0" smtClean="0"/>
          </a:p>
          <a:p>
            <a:endParaRPr lang="en-US" dirty="0" smtClean="0"/>
          </a:p>
          <a:p>
            <a:endParaRPr lang="en-US" dirty="0"/>
          </a:p>
        </p:txBody>
      </p:sp>
      <p:pic>
        <p:nvPicPr>
          <p:cNvPr id="4" name="Grafi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1907" y="550954"/>
            <a:ext cx="5141893" cy="5167312"/>
          </a:xfrm>
          <a:prstGeom prst="rect">
            <a:avLst/>
          </a:prstGeom>
        </p:spPr>
      </p:pic>
    </p:spTree>
    <p:extLst>
      <p:ext uri="{BB962C8B-B14F-4D97-AF65-F5344CB8AC3E}">
        <p14:creationId xmlns:p14="http://schemas.microsoft.com/office/powerpoint/2010/main" val="333599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GSI Products fit for “open” licensing </a:t>
            </a:r>
            <a:endParaRPr lang="en-US" dirty="0"/>
          </a:p>
        </p:txBody>
      </p:sp>
      <p:sp>
        <p:nvSpPr>
          <p:cNvPr id="3" name="Inhaltsplatzhalter 2"/>
          <p:cNvSpPr>
            <a:spLocks noGrp="1"/>
          </p:cNvSpPr>
          <p:nvPr>
            <p:ph idx="1"/>
          </p:nvPr>
        </p:nvSpPr>
        <p:spPr/>
        <p:txBody>
          <a:bodyPr>
            <a:normAutofit/>
          </a:bodyPr>
          <a:lstStyle/>
          <a:p>
            <a:r>
              <a:rPr lang="en-US" dirty="0" smtClean="0"/>
              <a:t>Software (copyright)</a:t>
            </a:r>
          </a:p>
          <a:p>
            <a:r>
              <a:rPr lang="en-US" dirty="0" smtClean="0"/>
              <a:t>Data / Database (no copyright on Data but: </a:t>
            </a:r>
            <a:r>
              <a:rPr lang="en-US" dirty="0" smtClean="0">
                <a:hlinkClick r:id="rId2"/>
              </a:rPr>
              <a:t>Database protection in the EU - Your Europe (europa.eu)</a:t>
            </a:r>
            <a:r>
              <a:rPr lang="en-US" dirty="0" smtClean="0"/>
              <a:t> </a:t>
            </a:r>
          </a:p>
          <a:p>
            <a:r>
              <a:rPr lang="en-US" dirty="0"/>
              <a:t>S</a:t>
            </a:r>
            <a:r>
              <a:rPr lang="en-US" dirty="0" smtClean="0"/>
              <a:t>cientific publications (copyright)</a:t>
            </a:r>
          </a:p>
          <a:p>
            <a:r>
              <a:rPr lang="en-US" dirty="0" smtClean="0"/>
              <a:t>Hardware / Invention (no copyright protection but patent possible) </a:t>
            </a:r>
          </a:p>
          <a:p>
            <a:pPr marL="0" indent="0">
              <a:buNone/>
            </a:pPr>
            <a:r>
              <a:rPr lang="en-US" u="sng" dirty="0" smtClean="0"/>
              <a:t/>
            </a:r>
            <a:br>
              <a:rPr lang="en-US" u="sng" dirty="0" smtClean="0"/>
            </a:br>
            <a:endParaRPr lang="en-US" dirty="0"/>
          </a:p>
        </p:txBody>
      </p:sp>
    </p:spTree>
    <p:extLst>
      <p:ext uri="{BB962C8B-B14F-4D97-AF65-F5344CB8AC3E}">
        <p14:creationId xmlns:p14="http://schemas.microsoft.com/office/powerpoint/2010/main" val="2920558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„Open Source“ Text</a:t>
            </a:r>
            <a:endParaRPr lang="en-US" dirty="0"/>
          </a:p>
        </p:txBody>
      </p:sp>
      <p:sp>
        <p:nvSpPr>
          <p:cNvPr id="3" name="Inhaltsplatzhalter 2"/>
          <p:cNvSpPr>
            <a:spLocks noGrp="1"/>
          </p:cNvSpPr>
          <p:nvPr>
            <p:ph idx="1"/>
          </p:nvPr>
        </p:nvSpPr>
        <p:spPr/>
        <p:txBody>
          <a:bodyPr/>
          <a:lstStyle/>
          <a:p>
            <a:pPr marL="0" indent="0">
              <a:buNone/>
            </a:pPr>
            <a:r>
              <a:rPr lang="en-US" dirty="0"/>
              <a:t>Music, Text, Photo CC </a:t>
            </a:r>
            <a:r>
              <a:rPr lang="en-US" u="sng" dirty="0" err="1">
                <a:hlinkClick r:id="rId2"/>
              </a:rPr>
              <a:t>CC</a:t>
            </a:r>
            <a:r>
              <a:rPr lang="en-US" u="sng" dirty="0">
                <a:hlinkClick r:id="rId2"/>
              </a:rPr>
              <a:t> BY 4.0 Deed | Attribution 4.0 International | Creative Commons</a:t>
            </a:r>
            <a:endParaRPr lang="de-DE" dirty="0"/>
          </a:p>
          <a:p>
            <a:pPr marL="0" indent="0">
              <a:buNone/>
            </a:pPr>
            <a:endParaRPr lang="en-US" dirty="0" smtClean="0"/>
          </a:p>
          <a:p>
            <a:endParaRPr lang="en-US" dirty="0"/>
          </a:p>
        </p:txBody>
      </p:sp>
    </p:spTree>
    <p:extLst>
      <p:ext uri="{BB962C8B-B14F-4D97-AF65-F5344CB8AC3E}">
        <p14:creationId xmlns:p14="http://schemas.microsoft.com/office/powerpoint/2010/main" val="25255285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Open Source Hardware</a:t>
            </a:r>
            <a:endParaRPr lang="en-US" dirty="0"/>
          </a:p>
        </p:txBody>
      </p:sp>
      <p:sp>
        <p:nvSpPr>
          <p:cNvPr id="3" name="Inhaltsplatzhalter 2"/>
          <p:cNvSpPr>
            <a:spLocks noGrp="1"/>
          </p:cNvSpPr>
          <p:nvPr>
            <p:ph idx="1"/>
          </p:nvPr>
        </p:nvSpPr>
        <p:spPr/>
        <p:txBody>
          <a:bodyPr/>
          <a:lstStyle/>
          <a:p>
            <a:pPr marL="0" indent="0">
              <a:buNone/>
            </a:pPr>
            <a:r>
              <a:rPr lang="en-US" dirty="0"/>
              <a:t>CERN OHL </a:t>
            </a:r>
            <a:r>
              <a:rPr lang="en-US" u="sng" dirty="0">
                <a:hlinkClick r:id="rId2"/>
              </a:rPr>
              <a:t>CERN Open Hardware </a:t>
            </a:r>
            <a:r>
              <a:rPr lang="en-US" u="sng" dirty="0" err="1">
                <a:hlinkClick r:id="rId2"/>
              </a:rPr>
              <a:t>Licence</a:t>
            </a:r>
            <a:r>
              <a:rPr lang="en-US" u="sng" dirty="0">
                <a:hlinkClick r:id="rId2"/>
              </a:rPr>
              <a:t> Version 2 – Permissive – Open Source Initiative</a:t>
            </a:r>
            <a:endParaRPr lang="de-DE" dirty="0"/>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802733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Open Source Data</a:t>
            </a:r>
            <a:endParaRPr lang="en-US" dirty="0"/>
          </a:p>
        </p:txBody>
      </p:sp>
      <p:sp>
        <p:nvSpPr>
          <p:cNvPr id="3" name="Inhaltsplatzhalter 2"/>
          <p:cNvSpPr>
            <a:spLocks noGrp="1"/>
          </p:cNvSpPr>
          <p:nvPr>
            <p:ph idx="1"/>
          </p:nvPr>
        </p:nvSpPr>
        <p:spPr/>
        <p:txBody>
          <a:bodyPr/>
          <a:lstStyle/>
          <a:p>
            <a:pPr marL="0" indent="0">
              <a:buNone/>
            </a:pPr>
            <a:r>
              <a:rPr lang="en-US" dirty="0">
                <a:hlinkClick r:id="rId2"/>
              </a:rPr>
              <a:t/>
            </a:r>
            <a:br>
              <a:rPr lang="en-US" dirty="0">
                <a:hlinkClick r:id="rId2"/>
              </a:rPr>
            </a:br>
            <a:r>
              <a:rPr lang="en-US" dirty="0" smtClean="0">
                <a:hlinkClick r:id="rId2"/>
              </a:rPr>
              <a:t/>
            </a:r>
            <a:br>
              <a:rPr lang="en-US" dirty="0" smtClean="0">
                <a:hlinkClick r:id="rId2"/>
              </a:rPr>
            </a:br>
            <a:r>
              <a:rPr lang="en-US" u="sng" dirty="0" smtClean="0">
                <a:hlinkClick r:id="rId2"/>
              </a:rPr>
              <a:t>CC </a:t>
            </a:r>
            <a:r>
              <a:rPr lang="en-US" u="sng" dirty="0">
                <a:hlinkClick r:id="rId2"/>
              </a:rPr>
              <a:t>BY 4.0 Deed | Attribution 4.0 International | Creative Commons</a:t>
            </a:r>
            <a:endParaRPr lang="de-DE" dirty="0"/>
          </a:p>
          <a:p>
            <a:pPr marL="0" indent="0">
              <a:buNone/>
            </a:pPr>
            <a:endParaRPr lang="en-US" dirty="0" smtClean="0"/>
          </a:p>
          <a:p>
            <a:pPr marL="0" indent="0">
              <a:buNone/>
            </a:pPr>
            <a:r>
              <a:rPr lang="en-US" dirty="0" smtClean="0">
                <a:hlinkClick r:id="rId3"/>
              </a:rPr>
              <a:t>Database protection in the EU - Your Europe (europa.eu)</a:t>
            </a:r>
            <a:r>
              <a:rPr lang="en-US" dirty="0" smtClean="0"/>
              <a:t>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75011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Open Source Software Licenses</a:t>
            </a:r>
            <a:endParaRPr lang="en-US" dirty="0"/>
          </a:p>
        </p:txBody>
      </p:sp>
      <p:sp>
        <p:nvSpPr>
          <p:cNvPr id="3" name="Inhaltsplatzhalter 2"/>
          <p:cNvSpPr>
            <a:spLocks noGrp="1"/>
          </p:cNvSpPr>
          <p:nvPr>
            <p:ph idx="1"/>
          </p:nvPr>
        </p:nvSpPr>
        <p:spPr>
          <a:xfrm>
            <a:off x="838200" y="1690688"/>
            <a:ext cx="10515600" cy="4486275"/>
          </a:xfrm>
        </p:spPr>
        <p:txBody>
          <a:bodyPr>
            <a:normAutofit/>
          </a:bodyPr>
          <a:lstStyle/>
          <a:p>
            <a:pPr marL="0" indent="0">
              <a:buNone/>
            </a:pPr>
            <a:r>
              <a:rPr lang="en-US" b="1" dirty="0" smtClean="0"/>
              <a:t>Permissive</a:t>
            </a:r>
          </a:p>
          <a:p>
            <a:pPr marL="0" indent="0">
              <a:buNone/>
            </a:pPr>
            <a:r>
              <a:rPr lang="en-US" dirty="0" smtClean="0"/>
              <a:t>Apache </a:t>
            </a:r>
            <a:r>
              <a:rPr lang="en-US" u="sng" dirty="0" err="1">
                <a:hlinkClick r:id="rId2"/>
              </a:rPr>
              <a:t>Apache</a:t>
            </a:r>
            <a:r>
              <a:rPr lang="en-US" u="sng" dirty="0">
                <a:hlinkClick r:id="rId2"/>
              </a:rPr>
              <a:t> License, Version 2.0 – Open Source Initiative</a:t>
            </a:r>
            <a:r>
              <a:rPr lang="de-DE" dirty="0"/>
              <a:t> </a:t>
            </a:r>
            <a:r>
              <a:rPr lang="en-US" dirty="0"/>
              <a:t/>
            </a:r>
            <a:br>
              <a:rPr lang="en-US" dirty="0"/>
            </a:br>
            <a:r>
              <a:rPr lang="en-US" dirty="0" smtClean="0"/>
              <a:t>FreeBSD </a:t>
            </a:r>
            <a:r>
              <a:rPr lang="en-US" u="sng" dirty="0">
                <a:hlinkClick r:id="rId3"/>
              </a:rPr>
              <a:t>The 2-Clause BSD License – Open Source Initiative</a:t>
            </a:r>
            <a:r>
              <a:rPr lang="de-DE" dirty="0"/>
              <a:t> </a:t>
            </a:r>
            <a:r>
              <a:rPr lang="en-US" dirty="0"/>
              <a:t/>
            </a:r>
            <a:br>
              <a:rPr lang="en-US" dirty="0"/>
            </a:br>
            <a:r>
              <a:rPr lang="en-US" dirty="0" smtClean="0"/>
              <a:t>Modified </a:t>
            </a:r>
            <a:r>
              <a:rPr lang="en-US" dirty="0"/>
              <a:t>BSD </a:t>
            </a:r>
            <a:r>
              <a:rPr lang="en-US" u="sng" dirty="0">
                <a:hlinkClick r:id="rId4"/>
              </a:rPr>
              <a:t>The 3-Clause BSD License – Open Source Initiative</a:t>
            </a:r>
            <a:r>
              <a:rPr lang="de-DE" dirty="0"/>
              <a:t> </a:t>
            </a:r>
            <a:r>
              <a:rPr lang="en-US" dirty="0"/>
              <a:t/>
            </a:r>
            <a:br>
              <a:rPr lang="en-US" dirty="0"/>
            </a:br>
            <a:r>
              <a:rPr lang="en-US" dirty="0" smtClean="0"/>
              <a:t>MIT </a:t>
            </a:r>
            <a:r>
              <a:rPr lang="en-US" u="sng" dirty="0">
                <a:hlinkClick r:id="rId5"/>
              </a:rPr>
              <a:t>The MIT License – Open Source Initiative</a:t>
            </a:r>
            <a:r>
              <a:rPr lang="de-DE" dirty="0"/>
              <a:t> </a:t>
            </a:r>
            <a:r>
              <a:rPr lang="en-US" dirty="0"/>
              <a:t/>
            </a:r>
            <a:br>
              <a:rPr lang="en-US" dirty="0"/>
            </a:br>
            <a:endParaRPr lang="en-US" dirty="0" smtClean="0"/>
          </a:p>
          <a:p>
            <a:pPr marL="0" indent="0">
              <a:buNone/>
            </a:pPr>
            <a:r>
              <a:rPr lang="en-US" b="1" dirty="0" err="1" smtClean="0"/>
              <a:t>Copyleft</a:t>
            </a:r>
            <a:endParaRPr lang="en-US" b="1" dirty="0" smtClean="0"/>
          </a:p>
          <a:p>
            <a:pPr marL="0" indent="0">
              <a:buNone/>
            </a:pPr>
            <a:r>
              <a:rPr lang="en-US" dirty="0" smtClean="0"/>
              <a:t>GPL3 </a:t>
            </a:r>
            <a:r>
              <a:rPr lang="en-US" u="sng" dirty="0">
                <a:hlinkClick r:id="rId6"/>
              </a:rPr>
              <a:t>GNU General Public License version 3 – Open Source Initiative</a:t>
            </a:r>
            <a:r>
              <a:rPr lang="en-US" dirty="0"/>
              <a:t>  </a:t>
            </a:r>
            <a:br>
              <a:rPr lang="en-US" dirty="0"/>
            </a:br>
            <a:r>
              <a:rPr lang="en-US" dirty="0" smtClean="0"/>
              <a:t>LGPL </a:t>
            </a:r>
            <a:r>
              <a:rPr lang="en-US" u="sng" dirty="0">
                <a:hlinkClick r:id="rId7"/>
              </a:rPr>
              <a:t>GNU Lesser General Public License version 3 – Open Source Initiative</a:t>
            </a:r>
            <a:endParaRPr lang="de-DE" dirty="0"/>
          </a:p>
          <a:p>
            <a:pPr marL="0" indent="0">
              <a:buNone/>
            </a:pPr>
            <a:endParaRPr lang="en-US" dirty="0" smtClean="0"/>
          </a:p>
          <a:p>
            <a:endParaRPr lang="en-US" dirty="0"/>
          </a:p>
        </p:txBody>
      </p:sp>
    </p:spTree>
    <p:extLst>
      <p:ext uri="{BB962C8B-B14F-4D97-AF65-F5344CB8AC3E}">
        <p14:creationId xmlns:p14="http://schemas.microsoft.com/office/powerpoint/2010/main" val="1405761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1150</Words>
  <Application>Microsoft Office PowerPoint</Application>
  <PresentationFormat>Breitbild</PresentationFormat>
  <Paragraphs>117</Paragraphs>
  <Slides>18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18</vt:i4>
      </vt:variant>
    </vt:vector>
  </HeadingPairs>
  <TitlesOfParts>
    <vt:vector size="22" baseType="lpstr">
      <vt:lpstr>Arial</vt:lpstr>
      <vt:lpstr>Calibri</vt:lpstr>
      <vt:lpstr>Calibri Light</vt:lpstr>
      <vt:lpstr>Office</vt:lpstr>
      <vt:lpstr>  Choosing the OSS License for your original or derivative work   and 3 Pitfalls  </vt:lpstr>
      <vt:lpstr>  Choosing the OSS License for your original or derivative work   and 3 Pitfalls  </vt:lpstr>
      <vt:lpstr>PowerPoint-Präsentation</vt:lpstr>
      <vt:lpstr>PowerPoint-Präsentation</vt:lpstr>
      <vt:lpstr>GSI Products fit for “open” licensing </vt:lpstr>
      <vt:lpstr>„Open Source“ Text</vt:lpstr>
      <vt:lpstr>Open Source Hardware</vt:lpstr>
      <vt:lpstr>Open Source Data</vt:lpstr>
      <vt:lpstr>Open Source Software Licenses</vt:lpstr>
      <vt:lpstr>Tools: Choosing a License</vt:lpstr>
      <vt:lpstr>Common Pitfalls Overview</vt:lpstr>
      <vt:lpstr>Common Pitfalls Overview</vt:lpstr>
      <vt:lpstr>Pitfall 1: No copyrighted work </vt:lpstr>
      <vt:lpstr>Pitfall 2: Employer disagrees</vt:lpstr>
      <vt:lpstr>Pitfall 2: Employer disagrees</vt:lpstr>
      <vt:lpstr>Pitfall 3: Derivative work </vt:lpstr>
      <vt:lpstr>Pitfall 3: Derivative work</vt:lpstr>
      <vt:lpstr>Links:</vt:lpstr>
    </vt:vector>
  </TitlesOfParts>
  <Company>GSI Helmholtzzentrum für Schwerionenforschung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Source Pitfalls</dc:title>
  <dc:creator>Arndt, Felix</dc:creator>
  <cp:lastModifiedBy>Arndt, Felix</cp:lastModifiedBy>
  <cp:revision>29</cp:revision>
  <dcterms:created xsi:type="dcterms:W3CDTF">2023-10-19T01:52:52Z</dcterms:created>
  <dcterms:modified xsi:type="dcterms:W3CDTF">2023-10-23T08:35:32Z</dcterms:modified>
</cp:coreProperties>
</file>