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90ECBE-70D5-41B6-9907-7DBF9576ADB1}">
  <a:tblStyle styleId="{7490ECBE-70D5-41B6-9907-7DBF9576AD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5db544a84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45db544a8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5db544a84_1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45db544a84_1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3cac3aa79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3cac3aa79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47b1a196d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47b1a196d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3cac3aa79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3cac3aa79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3cac3aa79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3cac3aa79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2c30af50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2c30af50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42c30af50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42c30af50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2c30af50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2c30af50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5db544a8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5db544a8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cac3aa7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3cac3aa7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5db544a8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5db544a8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5db544a84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45db544a84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2c30af508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42c30af508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gif"/><Relationship Id="rId4" Type="http://schemas.openxmlformats.org/officeDocument/2006/relationships/image" Target="../media/image1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8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945925"/>
            <a:ext cx="8520600" cy="103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00">
                <a:latin typeface="Calibri"/>
                <a:ea typeface="Calibri"/>
                <a:cs typeface="Calibri"/>
                <a:sym typeface="Calibri"/>
              </a:rPr>
              <a:t>s467 Analysis update </a:t>
            </a:r>
            <a:endParaRPr sz="6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072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By:Luke Rose, Stefanos Paschalis, Ryo Taniuchi, Marina Petri, Leyla Atar,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Christian Suder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Date: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48686" l="0" r="0" t="0"/>
          <a:stretch/>
        </p:blipFill>
        <p:spPr>
          <a:xfrm>
            <a:off x="2971800" y="3960375"/>
            <a:ext cx="1207250" cy="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0" l="0" r="0" t="56678"/>
          <a:stretch/>
        </p:blipFill>
        <p:spPr>
          <a:xfrm>
            <a:off x="3957925" y="4286700"/>
            <a:ext cx="1343925" cy="6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3851" y="4261725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0" l="0" r="0" t="22124"/>
          <a:stretch/>
        </p:blipFill>
        <p:spPr>
          <a:xfrm>
            <a:off x="5464825" y="4113025"/>
            <a:ext cx="1269100" cy="103046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6">
            <a:alphaModFix/>
          </a:blip>
          <a:srcRect b="23229" l="19966" r="40906" t="21737"/>
          <a:stretch/>
        </p:blipFill>
        <p:spPr>
          <a:xfrm>
            <a:off x="6444850" y="2650012"/>
            <a:ext cx="1866749" cy="147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7">
            <a:alphaModFix/>
          </a:blip>
          <a:srcRect b="26598" l="35969" r="43394" t="21742"/>
          <a:stretch/>
        </p:blipFill>
        <p:spPr>
          <a:xfrm>
            <a:off x="7926424" y="2650000"/>
            <a:ext cx="984499" cy="138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27" name="Google Shape;227;p22"/>
          <p:cNvGraphicFramePr/>
          <p:nvPr/>
        </p:nvGraphicFramePr>
        <p:xfrm>
          <a:off x="0" y="104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{7490ECBE-70D5-41B6-9907-7DBF9576ADB1}</a:tableStyleId>
              </a:tblPr>
              <a:tblGrid>
                <a:gridCol w="1043475"/>
                <a:gridCol w="1043475"/>
                <a:gridCol w="1043475"/>
                <a:gridCol w="1043475"/>
              </a:tblGrid>
              <a:tr h="365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Theta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Efficiency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65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20.94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65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16.68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65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17.56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65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14.48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65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11.70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65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9.68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28" name="Google Shape;228;p22"/>
          <p:cNvPicPr preferRelativeResize="0"/>
          <p:nvPr/>
        </p:nvPicPr>
        <p:blipFill rotWithShape="1">
          <a:blip r:embed="rId3">
            <a:alphaModFix/>
          </a:blip>
          <a:srcRect b="48686" l="0" r="0" t="0"/>
          <a:stretch/>
        </p:blipFill>
        <p:spPr>
          <a:xfrm>
            <a:off x="685800" y="4265175"/>
            <a:ext cx="1207250" cy="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3">
            <a:alphaModFix/>
          </a:blip>
          <a:srcRect b="18358" l="0" r="0" t="55508"/>
          <a:stretch/>
        </p:blipFill>
        <p:spPr>
          <a:xfrm>
            <a:off x="1671925" y="4559575"/>
            <a:ext cx="1387816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51" y="4566525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 rotWithShape="1">
          <a:blip r:embed="rId5">
            <a:alphaModFix/>
          </a:blip>
          <a:srcRect b="22940" l="0" r="0" t="22127"/>
          <a:stretch/>
        </p:blipFill>
        <p:spPr>
          <a:xfrm>
            <a:off x="3178825" y="4417825"/>
            <a:ext cx="1269100" cy="7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2"/>
          <p:cNvSpPr txBox="1"/>
          <p:nvPr>
            <p:ph type="title"/>
          </p:nvPr>
        </p:nvSpPr>
        <p:spPr>
          <a:xfrm>
            <a:off x="500550" y="47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>
                <a:latin typeface="Calibri"/>
                <a:ea typeface="Calibri"/>
                <a:cs typeface="Calibri"/>
                <a:sym typeface="Calibri"/>
              </a:rPr>
              <a:t>40Ca</a:t>
            </a:r>
            <a:r>
              <a:rPr lang="en-GB" sz="2420">
                <a:latin typeface="Calibri"/>
                <a:ea typeface="Calibri"/>
                <a:cs typeface="Calibri"/>
                <a:sym typeface="Calibri"/>
              </a:rPr>
              <a:t>(p,2p)39K  </a:t>
            </a:r>
            <a:endParaRPr sz="242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2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5850" y="1129400"/>
            <a:ext cx="4665300" cy="288471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 txBox="1"/>
          <p:nvPr/>
        </p:nvSpPr>
        <p:spPr>
          <a:xfrm>
            <a:off x="0" y="0"/>
            <a:ext cx="30000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24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fficiencies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26" y="598726"/>
            <a:ext cx="4964326" cy="17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23"/>
          <p:cNvSpPr txBox="1"/>
          <p:nvPr>
            <p:ph type="title"/>
          </p:nvPr>
        </p:nvSpPr>
        <p:spPr>
          <a:xfrm>
            <a:off x="2" y="-52950"/>
            <a:ext cx="75228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PID Gating for specific reaction Channel</a:t>
            </a:r>
            <a:endParaRPr/>
          </a:p>
        </p:txBody>
      </p:sp>
      <p:pic>
        <p:nvPicPr>
          <p:cNvPr id="242" name="Google Shape;242;p23"/>
          <p:cNvPicPr preferRelativeResize="0"/>
          <p:nvPr/>
        </p:nvPicPr>
        <p:blipFill rotWithShape="1">
          <a:blip r:embed="rId4">
            <a:alphaModFix/>
          </a:blip>
          <a:srcRect b="48686" l="0" r="0" t="0"/>
          <a:stretch/>
        </p:blipFill>
        <p:spPr>
          <a:xfrm>
            <a:off x="685800" y="4265175"/>
            <a:ext cx="1207250" cy="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/>
          <p:cNvPicPr preferRelativeResize="0"/>
          <p:nvPr/>
        </p:nvPicPr>
        <p:blipFill rotWithShape="1">
          <a:blip r:embed="rId4">
            <a:alphaModFix/>
          </a:blip>
          <a:srcRect b="18358" l="0" r="0" t="55508"/>
          <a:stretch/>
        </p:blipFill>
        <p:spPr>
          <a:xfrm>
            <a:off x="1671925" y="4559575"/>
            <a:ext cx="1387816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851" y="4566525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3"/>
          <p:cNvPicPr preferRelativeResize="0"/>
          <p:nvPr/>
        </p:nvPicPr>
        <p:blipFill rotWithShape="1">
          <a:blip r:embed="rId6">
            <a:alphaModFix/>
          </a:blip>
          <a:srcRect b="22940" l="0" r="0" t="22127"/>
          <a:stretch/>
        </p:blipFill>
        <p:spPr>
          <a:xfrm>
            <a:off x="3178825" y="4417825"/>
            <a:ext cx="1269100" cy="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/>
          <p:cNvPicPr preferRelativeResize="0"/>
          <p:nvPr/>
        </p:nvPicPr>
        <p:blipFill rotWithShape="1">
          <a:blip r:embed="rId7">
            <a:alphaModFix/>
          </a:blip>
          <a:srcRect b="8870" l="1111" r="1346" t="12772"/>
          <a:stretch/>
        </p:blipFill>
        <p:spPr>
          <a:xfrm>
            <a:off x="117626" y="2410004"/>
            <a:ext cx="4608725" cy="208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3"/>
          <p:cNvPicPr preferRelativeResize="0"/>
          <p:nvPr/>
        </p:nvPicPr>
        <p:blipFill rotWithShape="1">
          <a:blip r:embed="rId8">
            <a:alphaModFix/>
          </a:blip>
          <a:srcRect b="8467" l="1674" r="944" t="12543"/>
          <a:stretch/>
        </p:blipFill>
        <p:spPr>
          <a:xfrm>
            <a:off x="4964450" y="2517575"/>
            <a:ext cx="4179552" cy="190684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3"/>
          <p:cNvSpPr txBox="1"/>
          <p:nvPr/>
        </p:nvSpPr>
        <p:spPr>
          <a:xfrm>
            <a:off x="3423625" y="2120850"/>
            <a:ext cx="113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48Ca</a:t>
            </a:r>
            <a:endParaRPr/>
          </a:p>
        </p:txBody>
      </p:sp>
      <p:sp>
        <p:nvSpPr>
          <p:cNvPr id="249" name="Google Shape;249;p23"/>
          <p:cNvSpPr txBox="1"/>
          <p:nvPr/>
        </p:nvSpPr>
        <p:spPr>
          <a:xfrm>
            <a:off x="4232250" y="2041175"/>
            <a:ext cx="90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(p,2p)</a:t>
            </a:r>
            <a:endParaRPr/>
          </a:p>
        </p:txBody>
      </p:sp>
      <p:cxnSp>
        <p:nvCxnSpPr>
          <p:cNvPr id="250" name="Google Shape;250;p23"/>
          <p:cNvCxnSpPr/>
          <p:nvPr/>
        </p:nvCxnSpPr>
        <p:spPr>
          <a:xfrm>
            <a:off x="4010550" y="2388038"/>
            <a:ext cx="13482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1" name="Google Shape;251;p23"/>
          <p:cNvSpPr txBox="1"/>
          <p:nvPr/>
        </p:nvSpPr>
        <p:spPr>
          <a:xfrm>
            <a:off x="5466400" y="2111738"/>
            <a:ext cx="113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47K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3">
            <a:alphaModFix/>
          </a:blip>
          <a:srcRect b="10630" l="1565" r="6910" t="14401"/>
          <a:stretch/>
        </p:blipFill>
        <p:spPr>
          <a:xfrm>
            <a:off x="34978" y="1196025"/>
            <a:ext cx="4382736" cy="3128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4"/>
          <p:cNvPicPr preferRelativeResize="0"/>
          <p:nvPr/>
        </p:nvPicPr>
        <p:blipFill rotWithShape="1">
          <a:blip r:embed="rId4">
            <a:alphaModFix/>
          </a:blip>
          <a:srcRect b="48686" l="0" r="0" t="0"/>
          <a:stretch/>
        </p:blipFill>
        <p:spPr>
          <a:xfrm>
            <a:off x="685800" y="4265175"/>
            <a:ext cx="1207250" cy="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4"/>
          <p:cNvPicPr preferRelativeResize="0"/>
          <p:nvPr/>
        </p:nvPicPr>
        <p:blipFill rotWithShape="1">
          <a:blip r:embed="rId4">
            <a:alphaModFix/>
          </a:blip>
          <a:srcRect b="18358" l="0" r="0" t="55508"/>
          <a:stretch/>
        </p:blipFill>
        <p:spPr>
          <a:xfrm>
            <a:off x="1671925" y="4559575"/>
            <a:ext cx="1387816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851" y="4566525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4"/>
          <p:cNvPicPr preferRelativeResize="0"/>
          <p:nvPr/>
        </p:nvPicPr>
        <p:blipFill rotWithShape="1">
          <a:blip r:embed="rId6">
            <a:alphaModFix/>
          </a:blip>
          <a:srcRect b="22940" l="0" r="0" t="22127"/>
          <a:stretch/>
        </p:blipFill>
        <p:spPr>
          <a:xfrm>
            <a:off x="3178825" y="4417825"/>
            <a:ext cx="1269100" cy="7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4"/>
          <p:cNvSpPr txBox="1"/>
          <p:nvPr/>
        </p:nvSpPr>
        <p:spPr>
          <a:xfrm>
            <a:off x="432260" y="1196025"/>
            <a:ext cx="192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Theta =30 deg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Phi     = 30 deg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cs=33.0mb</a:t>
            </a:r>
            <a:endParaRPr/>
          </a:p>
        </p:txBody>
      </p:sp>
      <p:pic>
        <p:nvPicPr>
          <p:cNvPr id="263" name="Google Shape;263;p24"/>
          <p:cNvPicPr preferRelativeResize="0"/>
          <p:nvPr/>
        </p:nvPicPr>
        <p:blipFill rotWithShape="1">
          <a:blip r:embed="rId7">
            <a:alphaModFix/>
          </a:blip>
          <a:srcRect b="10756" l="937" r="6290" t="12953"/>
          <a:stretch/>
        </p:blipFill>
        <p:spPr>
          <a:xfrm>
            <a:off x="4713915" y="1196025"/>
            <a:ext cx="4430088" cy="33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4"/>
          <p:cNvSpPr txBox="1"/>
          <p:nvPr/>
        </p:nvSpPr>
        <p:spPr>
          <a:xfrm>
            <a:off x="5175118" y="1196025"/>
            <a:ext cx="192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Theta =15 deg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Phi     = 15 deg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cs=30.3mb</a:t>
            </a:r>
            <a:endParaRPr/>
          </a:p>
        </p:txBody>
      </p:sp>
      <p:sp>
        <p:nvSpPr>
          <p:cNvPr id="265" name="Google Shape;265;p24"/>
          <p:cNvSpPr txBox="1"/>
          <p:nvPr>
            <p:ph type="title"/>
          </p:nvPr>
        </p:nvSpPr>
        <p:spPr>
          <a:xfrm>
            <a:off x="0" y="0"/>
            <a:ext cx="83565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40Ca(p,2p) Differential cross sections </a:t>
            </a:r>
            <a:r>
              <a:rPr lang="en-GB"/>
              <a:t>corrected</a:t>
            </a:r>
            <a:r>
              <a:rPr lang="en-GB"/>
              <a:t> efficiencies from simulation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1" name="Google Shape;271;p25"/>
          <p:cNvPicPr preferRelativeResize="0"/>
          <p:nvPr/>
        </p:nvPicPr>
        <p:blipFill rotWithShape="1">
          <a:blip r:embed="rId3">
            <a:alphaModFix/>
          </a:blip>
          <a:srcRect b="10680" l="1758" r="7133" t="14991"/>
          <a:stretch/>
        </p:blipFill>
        <p:spPr>
          <a:xfrm>
            <a:off x="0" y="1269537"/>
            <a:ext cx="4447099" cy="307622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5"/>
          <p:cNvSpPr txBox="1"/>
          <p:nvPr/>
        </p:nvSpPr>
        <p:spPr>
          <a:xfrm>
            <a:off x="446343" y="1439806"/>
            <a:ext cx="1927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Theta =30 deg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Phi     = 30 deg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cs = 29.2 mb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Cut on simulated qfs region</a:t>
            </a:r>
            <a:endParaRPr/>
          </a:p>
        </p:txBody>
      </p:sp>
      <p:pic>
        <p:nvPicPr>
          <p:cNvPr id="273" name="Google Shape;273;p25"/>
          <p:cNvPicPr preferRelativeResize="0"/>
          <p:nvPr/>
        </p:nvPicPr>
        <p:blipFill rotWithShape="1">
          <a:blip r:embed="rId4">
            <a:alphaModFix/>
          </a:blip>
          <a:srcRect b="11441" l="1355" r="5767" t="15916"/>
          <a:stretch/>
        </p:blipFill>
        <p:spPr>
          <a:xfrm>
            <a:off x="4744438" y="1491500"/>
            <a:ext cx="4399565" cy="299206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5"/>
          <p:cNvSpPr txBox="1"/>
          <p:nvPr/>
        </p:nvSpPr>
        <p:spPr>
          <a:xfrm>
            <a:off x="5207411" y="1439806"/>
            <a:ext cx="1927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Theta =15 deg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Phi     = 15 deg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cs=28.0 mb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Cut on simulated qfs region</a:t>
            </a:r>
            <a:endParaRPr/>
          </a:p>
        </p:txBody>
      </p:sp>
      <p:sp>
        <p:nvSpPr>
          <p:cNvPr id="275" name="Google Shape;275;p25"/>
          <p:cNvSpPr txBox="1"/>
          <p:nvPr>
            <p:ph type="title"/>
          </p:nvPr>
        </p:nvSpPr>
        <p:spPr>
          <a:xfrm>
            <a:off x="0" y="0"/>
            <a:ext cx="83565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40Ca(p,2p) Differential cross sections corrected efficiencies from simulation - Integrating only over domain from simulation </a:t>
            </a:r>
            <a:endParaRPr/>
          </a:p>
        </p:txBody>
      </p:sp>
      <p:pic>
        <p:nvPicPr>
          <p:cNvPr id="276" name="Google Shape;276;p25"/>
          <p:cNvPicPr preferRelativeResize="0"/>
          <p:nvPr/>
        </p:nvPicPr>
        <p:blipFill rotWithShape="1">
          <a:blip r:embed="rId5">
            <a:alphaModFix/>
          </a:blip>
          <a:srcRect b="48686" l="0" r="0" t="0"/>
          <a:stretch/>
        </p:blipFill>
        <p:spPr>
          <a:xfrm>
            <a:off x="685800" y="4265175"/>
            <a:ext cx="1207250" cy="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5"/>
          <p:cNvPicPr preferRelativeResize="0"/>
          <p:nvPr/>
        </p:nvPicPr>
        <p:blipFill rotWithShape="1">
          <a:blip r:embed="rId5">
            <a:alphaModFix/>
          </a:blip>
          <a:srcRect b="18358" l="0" r="0" t="55508"/>
          <a:stretch/>
        </p:blipFill>
        <p:spPr>
          <a:xfrm>
            <a:off x="1671925" y="4559575"/>
            <a:ext cx="1387816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851" y="4566525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 rotWithShape="1">
          <a:blip r:embed="rId7">
            <a:alphaModFix/>
          </a:blip>
          <a:srcRect b="22940" l="0" r="0" t="22127"/>
          <a:stretch/>
        </p:blipFill>
        <p:spPr>
          <a:xfrm>
            <a:off x="3178825" y="4417825"/>
            <a:ext cx="1269100" cy="7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5" name="Google Shape;285;p26"/>
          <p:cNvPicPr preferRelativeResize="0"/>
          <p:nvPr/>
        </p:nvPicPr>
        <p:blipFill rotWithShape="1">
          <a:blip r:embed="rId3">
            <a:alphaModFix/>
          </a:blip>
          <a:srcRect b="48686" l="0" r="0" t="0"/>
          <a:stretch/>
        </p:blipFill>
        <p:spPr>
          <a:xfrm>
            <a:off x="685800" y="4265175"/>
            <a:ext cx="1207250" cy="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6"/>
          <p:cNvPicPr preferRelativeResize="0"/>
          <p:nvPr/>
        </p:nvPicPr>
        <p:blipFill rotWithShape="1">
          <a:blip r:embed="rId3">
            <a:alphaModFix/>
          </a:blip>
          <a:srcRect b="18358" l="0" r="0" t="55508"/>
          <a:stretch/>
        </p:blipFill>
        <p:spPr>
          <a:xfrm>
            <a:off x="1671925" y="4559575"/>
            <a:ext cx="1387816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51" y="4566525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6"/>
          <p:cNvPicPr preferRelativeResize="0"/>
          <p:nvPr/>
        </p:nvPicPr>
        <p:blipFill rotWithShape="1">
          <a:blip r:embed="rId5">
            <a:alphaModFix/>
          </a:blip>
          <a:srcRect b="22940" l="0" r="0" t="22127"/>
          <a:stretch/>
        </p:blipFill>
        <p:spPr>
          <a:xfrm>
            <a:off x="3178825" y="4417825"/>
            <a:ext cx="1269100" cy="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6"/>
          <p:cNvPicPr preferRelativeResize="0"/>
          <p:nvPr/>
        </p:nvPicPr>
        <p:blipFill rotWithShape="1">
          <a:blip r:embed="rId6">
            <a:alphaModFix/>
          </a:blip>
          <a:srcRect b="9939" l="0" r="4571" t="15159"/>
          <a:stretch/>
        </p:blipFill>
        <p:spPr>
          <a:xfrm>
            <a:off x="0" y="601525"/>
            <a:ext cx="8515723" cy="37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6"/>
          <p:cNvSpPr txBox="1"/>
          <p:nvPr>
            <p:ph type="title"/>
          </p:nvPr>
        </p:nvSpPr>
        <p:spPr>
          <a:xfrm>
            <a:off x="2" y="-52950"/>
            <a:ext cx="75228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Preliminary (p,pn) using same approach as (p,2p)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6" name="Google Shape;296;p27"/>
          <p:cNvPicPr preferRelativeResize="0"/>
          <p:nvPr/>
        </p:nvPicPr>
        <p:blipFill rotWithShape="1">
          <a:blip r:embed="rId3">
            <a:alphaModFix/>
          </a:blip>
          <a:srcRect b="48686" l="0" r="0" t="0"/>
          <a:stretch/>
        </p:blipFill>
        <p:spPr>
          <a:xfrm>
            <a:off x="685800" y="4265175"/>
            <a:ext cx="1207250" cy="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7"/>
          <p:cNvPicPr preferRelativeResize="0"/>
          <p:nvPr/>
        </p:nvPicPr>
        <p:blipFill rotWithShape="1">
          <a:blip r:embed="rId3">
            <a:alphaModFix/>
          </a:blip>
          <a:srcRect b="18358" l="0" r="0" t="55508"/>
          <a:stretch/>
        </p:blipFill>
        <p:spPr>
          <a:xfrm>
            <a:off x="1671925" y="4559575"/>
            <a:ext cx="1387816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51" y="4566525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7"/>
          <p:cNvPicPr preferRelativeResize="0"/>
          <p:nvPr/>
        </p:nvPicPr>
        <p:blipFill rotWithShape="1">
          <a:blip r:embed="rId5">
            <a:alphaModFix/>
          </a:blip>
          <a:srcRect b="22940" l="0" r="0" t="22127"/>
          <a:stretch/>
        </p:blipFill>
        <p:spPr>
          <a:xfrm>
            <a:off x="3178825" y="4417825"/>
            <a:ext cx="1269100" cy="7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7"/>
          <p:cNvSpPr txBox="1"/>
          <p:nvPr/>
        </p:nvSpPr>
        <p:spPr>
          <a:xfrm>
            <a:off x="2690700" y="3863725"/>
            <a:ext cx="645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Calibri"/>
                <a:ea typeface="Calibri"/>
                <a:cs typeface="Calibri"/>
                <a:sym typeface="Calibri"/>
              </a:rPr>
              <a:t>Thank you for your attention 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7"/>
          <p:cNvSpPr txBox="1"/>
          <p:nvPr>
            <p:ph type="title"/>
          </p:nvPr>
        </p:nvSpPr>
        <p:spPr>
          <a:xfrm>
            <a:off x="2" y="-52950"/>
            <a:ext cx="75228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 </a:t>
            </a:r>
            <a:endParaRPr/>
          </a:p>
        </p:txBody>
      </p:sp>
      <p:sp>
        <p:nvSpPr>
          <p:cNvPr id="302" name="Google Shape;302;p27"/>
          <p:cNvSpPr txBox="1"/>
          <p:nvPr/>
        </p:nvSpPr>
        <p:spPr>
          <a:xfrm>
            <a:off x="530200" y="754100"/>
            <a:ext cx="65694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(p,2p) </a:t>
            </a: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efficiencies</a:t>
            </a: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 for Ca isotopic chain </a:t>
            </a: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calculated.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Corrected cross section calculated but cuts affect cross section value 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Preliminary (p,pn) efficiency calculated.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Further work is required to reproduce the differential (p,pn) cross section.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69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>
                <a:latin typeface="Calibri"/>
                <a:ea typeface="Calibri"/>
                <a:cs typeface="Calibri"/>
                <a:sym typeface="Calibri"/>
              </a:rPr>
              <a:t>Shell model / single particle states </a:t>
            </a:r>
            <a:endParaRPr sz="242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7650" y="494775"/>
            <a:ext cx="5806350" cy="387087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138450" y="1460263"/>
            <a:ext cx="3199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Protons and Neutrons arranged in shells.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Magic nuclei: 2, 8, 20, 28, 50, 82, and 126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Exotic nuclei-&gt;Far from line of stability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2301" y="4613987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5">
            <a:alphaModFix/>
          </a:blip>
          <a:srcRect b="29026" l="0" r="0" t="22123"/>
          <a:stretch/>
        </p:blipFill>
        <p:spPr>
          <a:xfrm>
            <a:off x="49350" y="4463900"/>
            <a:ext cx="1269100" cy="6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6">
            <a:alphaModFix/>
          </a:blip>
          <a:srcRect b="44907" l="20499" r="15915" t="14630"/>
          <a:stretch/>
        </p:blipFill>
        <p:spPr>
          <a:xfrm>
            <a:off x="3231300" y="4540388"/>
            <a:ext cx="90005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6">
            <a:alphaModFix/>
          </a:blip>
          <a:srcRect b="15661" l="12718" r="7790" t="54855"/>
          <a:stretch/>
        </p:blipFill>
        <p:spPr>
          <a:xfrm>
            <a:off x="2169925" y="4629947"/>
            <a:ext cx="106137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4179225" y="2374975"/>
            <a:ext cx="28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5102600" y="1238625"/>
            <a:ext cx="38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5738300" y="820025"/>
            <a:ext cx="38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69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>
                <a:latin typeface="Calibri"/>
                <a:ea typeface="Calibri"/>
                <a:cs typeface="Calibri"/>
                <a:sym typeface="Calibri"/>
              </a:rPr>
              <a:t>Experimental probes</a:t>
            </a:r>
            <a:endParaRPr sz="24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6900" y="819750"/>
            <a:ext cx="399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3">
            <a:alphaModFix/>
          </a:blip>
          <a:srcRect b="9199" l="45817" r="2960" t="24377"/>
          <a:stretch/>
        </p:blipFill>
        <p:spPr>
          <a:xfrm>
            <a:off x="4512925" y="1029425"/>
            <a:ext cx="4631074" cy="353959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64350" y="1219950"/>
            <a:ext cx="4698300" cy="4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(e,e’p) Only on stable isotopes→ Reduction by (30-40)%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with compound target/fragmentation at NSCL see isotope dependence (indirect/compound reaction)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Inverse kinematics of (p,2p) cleaner probe → Extend study to far from stability.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QFS (p,2p) experiments on low mass region-&gt; extended to medium mass region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4811574" y="4351750"/>
            <a:ext cx="37344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[1]  J.TOSTEVIN &amp; A.GADE, PHYSICAL REVIEW C 103, 054610 (2021)</a:t>
            </a:r>
            <a:endParaRPr sz="1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Google Shape;88;p15"/>
          <p:cNvCxnSpPr/>
          <p:nvPr/>
        </p:nvCxnSpPr>
        <p:spPr>
          <a:xfrm>
            <a:off x="5167905" y="2669103"/>
            <a:ext cx="3751200" cy="135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2301" y="4613987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5">
            <a:alphaModFix/>
          </a:blip>
          <a:srcRect b="29026" l="0" r="0" t="22123"/>
          <a:stretch/>
        </p:blipFill>
        <p:spPr>
          <a:xfrm>
            <a:off x="49350" y="4463900"/>
            <a:ext cx="1269100" cy="6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6">
            <a:alphaModFix/>
          </a:blip>
          <a:srcRect b="44907" l="20499" r="15915" t="14630"/>
          <a:stretch/>
        </p:blipFill>
        <p:spPr>
          <a:xfrm>
            <a:off x="3231300" y="4540388"/>
            <a:ext cx="90005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6">
            <a:alphaModFix/>
          </a:blip>
          <a:srcRect b="15661" l="12718" r="7790" t="54855"/>
          <a:stretch/>
        </p:blipFill>
        <p:spPr>
          <a:xfrm>
            <a:off x="2169925" y="4629947"/>
            <a:ext cx="106137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 b="6541" l="21034" r="14482" t="17924"/>
          <a:stretch/>
        </p:blipFill>
        <p:spPr>
          <a:xfrm>
            <a:off x="35276" y="751250"/>
            <a:ext cx="4922323" cy="366837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305051" y="4254408"/>
            <a:ext cx="56385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[2] L.ATAR, PHYSICAL REVIEW LETTERS 120, 052501 (2018)</a:t>
            </a:r>
            <a:endParaRPr sz="1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"/>
          <p:cNvSpPr txBox="1"/>
          <p:nvPr>
            <p:ph type="title"/>
          </p:nvPr>
        </p:nvSpPr>
        <p:spPr>
          <a:xfrm>
            <a:off x="69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>
                <a:latin typeface="Calibri"/>
                <a:ea typeface="Calibri"/>
                <a:cs typeface="Calibri"/>
                <a:sym typeface="Calibri"/>
              </a:rPr>
              <a:t>Quasi-free scattering (QFS)</a:t>
            </a:r>
            <a:endParaRPr sz="242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5150" y="751250"/>
            <a:ext cx="3511325" cy="313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2301" y="4613987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6">
            <a:alphaModFix/>
          </a:blip>
          <a:srcRect b="29026" l="0" r="0" t="22123"/>
          <a:stretch/>
        </p:blipFill>
        <p:spPr>
          <a:xfrm>
            <a:off x="49350" y="4463900"/>
            <a:ext cx="1269100" cy="6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7">
            <a:alphaModFix/>
          </a:blip>
          <a:srcRect b="44907" l="20499" r="15915" t="14630"/>
          <a:stretch/>
        </p:blipFill>
        <p:spPr>
          <a:xfrm>
            <a:off x="3231300" y="4540388"/>
            <a:ext cx="90005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7">
            <a:alphaModFix/>
          </a:blip>
          <a:srcRect b="15661" l="12718" r="7790" t="54855"/>
          <a:stretch/>
        </p:blipFill>
        <p:spPr>
          <a:xfrm>
            <a:off x="2169925" y="4629947"/>
            <a:ext cx="106137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2024000" y="1007350"/>
            <a:ext cx="755100" cy="6606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2" name="Google Shape;112;p17"/>
          <p:cNvCxnSpPr/>
          <p:nvPr/>
        </p:nvCxnSpPr>
        <p:spPr>
          <a:xfrm>
            <a:off x="2401500" y="1347125"/>
            <a:ext cx="1727100" cy="9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3" name="Google Shape;113;p17"/>
          <p:cNvSpPr/>
          <p:nvPr/>
        </p:nvSpPr>
        <p:spPr>
          <a:xfrm>
            <a:off x="2349575" y="1488675"/>
            <a:ext cx="212400" cy="179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4506075" y="425400"/>
            <a:ext cx="283200" cy="20574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4559375" y="1412475"/>
            <a:ext cx="212400" cy="1794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6" name="Google Shape;116;p17"/>
          <p:cNvCxnSpPr/>
          <p:nvPr/>
        </p:nvCxnSpPr>
        <p:spPr>
          <a:xfrm>
            <a:off x="7390113" y="1433088"/>
            <a:ext cx="1727100" cy="9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7" name="Google Shape;117;p17"/>
          <p:cNvSpPr/>
          <p:nvPr/>
        </p:nvSpPr>
        <p:spPr>
          <a:xfrm>
            <a:off x="6535250" y="291613"/>
            <a:ext cx="212400" cy="179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6859475" y="2448863"/>
            <a:ext cx="212400" cy="1794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6952388" y="1107375"/>
            <a:ext cx="755100" cy="6606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7277963" y="1588700"/>
            <a:ext cx="212400" cy="179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7325257" y="1693538"/>
            <a:ext cx="318975" cy="868250"/>
          </a:xfrm>
          <a:custGeom>
            <a:rect b="b" l="l" r="r" t="t"/>
            <a:pathLst>
              <a:path extrusionOk="0" h="34730" w="12759">
                <a:moveTo>
                  <a:pt x="3149" y="0"/>
                </a:moveTo>
                <a:cubicBezTo>
                  <a:pt x="1401" y="0"/>
                  <a:pt x="-993" y="3630"/>
                  <a:pt x="506" y="4530"/>
                </a:cubicBezTo>
                <a:cubicBezTo>
                  <a:pt x="2919" y="5978"/>
                  <a:pt x="7505" y="5546"/>
                  <a:pt x="8056" y="8305"/>
                </a:cubicBezTo>
                <a:cubicBezTo>
                  <a:pt x="8817" y="12116"/>
                  <a:pt x="2394" y="14611"/>
                  <a:pt x="2394" y="18497"/>
                </a:cubicBezTo>
                <a:cubicBezTo>
                  <a:pt x="2394" y="22725"/>
                  <a:pt x="11758" y="21902"/>
                  <a:pt x="12586" y="26048"/>
                </a:cubicBezTo>
                <a:cubicBezTo>
                  <a:pt x="13277" y="29505"/>
                  <a:pt x="8124" y="31578"/>
                  <a:pt x="6546" y="34730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22" name="Google Shape;122;p17"/>
          <p:cNvCxnSpPr/>
          <p:nvPr/>
        </p:nvCxnSpPr>
        <p:spPr>
          <a:xfrm flipH="1" rot="10800000">
            <a:off x="4711245" y="344340"/>
            <a:ext cx="1824000" cy="1170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17"/>
          <p:cNvCxnSpPr/>
          <p:nvPr/>
        </p:nvCxnSpPr>
        <p:spPr>
          <a:xfrm>
            <a:off x="4711245" y="1560565"/>
            <a:ext cx="2163600" cy="888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24" name="Google Shape;124;p17"/>
          <p:cNvCxnSpPr/>
          <p:nvPr/>
        </p:nvCxnSpPr>
        <p:spPr>
          <a:xfrm flipH="1" rot="10800000">
            <a:off x="7707482" y="1299290"/>
            <a:ext cx="1300800" cy="133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25" name="Google Shape;125;p17"/>
          <p:cNvSpPr/>
          <p:nvPr/>
        </p:nvSpPr>
        <p:spPr>
          <a:xfrm>
            <a:off x="2024000" y="3445750"/>
            <a:ext cx="755100" cy="6606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6" name="Google Shape;126;p17"/>
          <p:cNvCxnSpPr/>
          <p:nvPr/>
        </p:nvCxnSpPr>
        <p:spPr>
          <a:xfrm>
            <a:off x="2401500" y="3785525"/>
            <a:ext cx="1727100" cy="9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7" name="Google Shape;127;p17"/>
          <p:cNvSpPr/>
          <p:nvPr/>
        </p:nvSpPr>
        <p:spPr>
          <a:xfrm>
            <a:off x="2349575" y="3927075"/>
            <a:ext cx="212400" cy="179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4506075" y="2863800"/>
            <a:ext cx="283200" cy="20574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"/>
          <p:cNvSpPr/>
          <p:nvPr/>
        </p:nvSpPr>
        <p:spPr>
          <a:xfrm>
            <a:off x="4559375" y="3850875"/>
            <a:ext cx="212400" cy="1794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0" name="Google Shape;130;p17"/>
          <p:cNvCxnSpPr/>
          <p:nvPr/>
        </p:nvCxnSpPr>
        <p:spPr>
          <a:xfrm>
            <a:off x="7390113" y="3871488"/>
            <a:ext cx="1727100" cy="9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" name="Google Shape;131;p17"/>
          <p:cNvSpPr/>
          <p:nvPr/>
        </p:nvSpPr>
        <p:spPr>
          <a:xfrm>
            <a:off x="8807000" y="4045388"/>
            <a:ext cx="212400" cy="179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6859475" y="4887263"/>
            <a:ext cx="212400" cy="1794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6952388" y="3545775"/>
            <a:ext cx="755100" cy="6606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/>
          <p:nvPr/>
        </p:nvSpPr>
        <p:spPr>
          <a:xfrm>
            <a:off x="7277963" y="4027100"/>
            <a:ext cx="212400" cy="179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7325257" y="4131938"/>
            <a:ext cx="318975" cy="868250"/>
          </a:xfrm>
          <a:custGeom>
            <a:rect b="b" l="l" r="r" t="t"/>
            <a:pathLst>
              <a:path extrusionOk="0" h="34730" w="12759">
                <a:moveTo>
                  <a:pt x="3149" y="0"/>
                </a:moveTo>
                <a:cubicBezTo>
                  <a:pt x="1401" y="0"/>
                  <a:pt x="-993" y="3630"/>
                  <a:pt x="506" y="4530"/>
                </a:cubicBezTo>
                <a:cubicBezTo>
                  <a:pt x="2919" y="5978"/>
                  <a:pt x="7505" y="5546"/>
                  <a:pt x="8056" y="8305"/>
                </a:cubicBezTo>
                <a:cubicBezTo>
                  <a:pt x="8817" y="12116"/>
                  <a:pt x="2394" y="14611"/>
                  <a:pt x="2394" y="18497"/>
                </a:cubicBezTo>
                <a:cubicBezTo>
                  <a:pt x="2394" y="22725"/>
                  <a:pt x="11758" y="21902"/>
                  <a:pt x="12586" y="26048"/>
                </a:cubicBezTo>
                <a:cubicBezTo>
                  <a:pt x="13277" y="29505"/>
                  <a:pt x="8124" y="31578"/>
                  <a:pt x="6546" y="34730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36" name="Google Shape;136;p17"/>
          <p:cNvCxnSpPr/>
          <p:nvPr/>
        </p:nvCxnSpPr>
        <p:spPr>
          <a:xfrm>
            <a:off x="7390120" y="4131940"/>
            <a:ext cx="1381800" cy="6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7" name="Google Shape;137;p17"/>
          <p:cNvCxnSpPr/>
          <p:nvPr/>
        </p:nvCxnSpPr>
        <p:spPr>
          <a:xfrm>
            <a:off x="4711245" y="3998965"/>
            <a:ext cx="2163600" cy="888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17"/>
          <p:cNvCxnSpPr/>
          <p:nvPr/>
        </p:nvCxnSpPr>
        <p:spPr>
          <a:xfrm flipH="1" rot="10800000">
            <a:off x="7707482" y="3737690"/>
            <a:ext cx="1300800" cy="133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39" name="Google Shape;139;p17"/>
          <p:cNvSpPr txBox="1"/>
          <p:nvPr/>
        </p:nvSpPr>
        <p:spPr>
          <a:xfrm>
            <a:off x="171775" y="1122100"/>
            <a:ext cx="160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QFS (p,Np)</a:t>
            </a:r>
            <a:endParaRPr b="1" sz="16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258125" y="3560500"/>
            <a:ext cx="160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Inelastic </a:t>
            </a:r>
            <a:endParaRPr b="1" sz="16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b="48686" l="0" r="0" t="0"/>
          <a:stretch/>
        </p:blipFill>
        <p:spPr>
          <a:xfrm>
            <a:off x="685800" y="4265175"/>
            <a:ext cx="1207250" cy="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 b="18358" l="0" r="0" t="55508"/>
          <a:stretch/>
        </p:blipFill>
        <p:spPr>
          <a:xfrm>
            <a:off x="1671925" y="4559575"/>
            <a:ext cx="1387816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51" y="4566525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5">
            <a:alphaModFix/>
          </a:blip>
          <a:srcRect b="22940" l="0" r="0" t="22127"/>
          <a:stretch/>
        </p:blipFill>
        <p:spPr>
          <a:xfrm>
            <a:off x="3178825" y="4417825"/>
            <a:ext cx="1269100" cy="7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>
            <p:ph type="title"/>
          </p:nvPr>
        </p:nvSpPr>
        <p:spPr>
          <a:xfrm>
            <a:off x="69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>
                <a:latin typeface="Calibri"/>
                <a:ea typeface="Calibri"/>
                <a:cs typeface="Calibri"/>
                <a:sym typeface="Calibri"/>
              </a:rPr>
              <a:t>The need for CALIFA</a:t>
            </a:r>
            <a:endParaRPr sz="24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 b="48686" l="0" r="0" t="0"/>
          <a:stretch/>
        </p:blipFill>
        <p:spPr>
          <a:xfrm>
            <a:off x="685800" y="4265175"/>
            <a:ext cx="1207250" cy="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3">
            <a:alphaModFix/>
          </a:blip>
          <a:srcRect b="18358" l="0" r="0" t="55508"/>
          <a:stretch/>
        </p:blipFill>
        <p:spPr>
          <a:xfrm>
            <a:off x="1671925" y="4559575"/>
            <a:ext cx="1387816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51" y="4566525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5">
            <a:alphaModFix/>
          </a:blip>
          <a:srcRect b="22940" l="0" r="0" t="22127"/>
          <a:stretch/>
        </p:blipFill>
        <p:spPr>
          <a:xfrm>
            <a:off x="3178825" y="4417825"/>
            <a:ext cx="1269100" cy="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6">
            <a:alphaModFix/>
          </a:blip>
          <a:srcRect b="9938" l="0" r="7621" t="8535"/>
          <a:stretch/>
        </p:blipFill>
        <p:spPr>
          <a:xfrm>
            <a:off x="0" y="2222023"/>
            <a:ext cx="4572000" cy="226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7">
            <a:alphaModFix/>
          </a:blip>
          <a:srcRect b="9745" l="1149" r="6172" t="8907"/>
          <a:stretch/>
        </p:blipFill>
        <p:spPr>
          <a:xfrm>
            <a:off x="4613400" y="2258075"/>
            <a:ext cx="4572000" cy="2257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>
                <a:latin typeface="Calibri"/>
                <a:ea typeface="Calibri"/>
                <a:cs typeface="Calibri"/>
                <a:sym typeface="Calibri"/>
              </a:rPr>
              <a:t>QFS event generator</a:t>
            </a:r>
            <a:endParaRPr sz="242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8"/>
          <p:cNvPicPr preferRelativeResize="0"/>
          <p:nvPr/>
        </p:nvPicPr>
        <p:blipFill rotWithShape="1">
          <a:blip r:embed="rId8">
            <a:alphaModFix/>
          </a:blip>
          <a:srcRect b="9524" l="2149" r="9008" t="8007"/>
          <a:stretch/>
        </p:blipFill>
        <p:spPr>
          <a:xfrm>
            <a:off x="4603650" y="-55225"/>
            <a:ext cx="4347173" cy="226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 rot="-5400000">
            <a:off x="3486800" y="86625"/>
            <a:ext cx="1904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alibri"/>
                <a:ea typeface="Calibri"/>
                <a:cs typeface="Calibri"/>
                <a:sym typeface="Calibri"/>
              </a:rPr>
              <a:t>Normalised counts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291850" y="571275"/>
            <a:ext cx="3705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Ca40 (p,2p) &amp;&amp;  (p,pn)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Beam energy: 450 AMeV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Momentum spread :140 MeV/C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3245" y="2571750"/>
            <a:ext cx="3480755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7" name="Google Shape;167;p19"/>
          <p:cNvPicPr preferRelativeResize="0"/>
          <p:nvPr/>
        </p:nvPicPr>
        <p:blipFill rotWithShape="1">
          <a:blip r:embed="rId4">
            <a:alphaModFix/>
          </a:blip>
          <a:srcRect b="48686" l="0" r="0" t="0"/>
          <a:stretch/>
        </p:blipFill>
        <p:spPr>
          <a:xfrm>
            <a:off x="685800" y="4265175"/>
            <a:ext cx="1207250" cy="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4">
            <a:alphaModFix/>
          </a:blip>
          <a:srcRect b="18358" l="0" r="0" t="55508"/>
          <a:stretch/>
        </p:blipFill>
        <p:spPr>
          <a:xfrm>
            <a:off x="1671925" y="4559575"/>
            <a:ext cx="1387816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851" y="4566525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6">
            <a:alphaModFix/>
          </a:blip>
          <a:srcRect b="22940" l="0" r="0" t="22127"/>
          <a:stretch/>
        </p:blipFill>
        <p:spPr>
          <a:xfrm>
            <a:off x="3178825" y="4417825"/>
            <a:ext cx="1269100" cy="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150" y="695600"/>
            <a:ext cx="2875249" cy="212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8">
            <a:alphaModFix/>
          </a:blip>
          <a:srcRect b="11443" l="2448" r="0" t="14101"/>
          <a:stretch/>
        </p:blipFill>
        <p:spPr>
          <a:xfrm>
            <a:off x="108825" y="2821900"/>
            <a:ext cx="2765198" cy="167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9">
            <a:alphaModFix/>
          </a:blip>
          <a:srcRect b="11411" l="994" r="1530" t="12153"/>
          <a:stretch/>
        </p:blipFill>
        <p:spPr>
          <a:xfrm>
            <a:off x="2995225" y="2821900"/>
            <a:ext cx="2386824" cy="167182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>
                <a:latin typeface="Calibri"/>
                <a:ea typeface="Calibri"/>
                <a:cs typeface="Calibri"/>
                <a:sym typeface="Calibri"/>
              </a:rPr>
              <a:t>R3BRoot simulation of (p,2p)</a:t>
            </a:r>
            <a:endParaRPr sz="24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5758825" y="692725"/>
            <a:ext cx="314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Takes seed then passess through geometry.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1625" y="695600"/>
            <a:ext cx="2557451" cy="2227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 b="11411" l="994" r="1530" t="12153"/>
          <a:stretch/>
        </p:blipFill>
        <p:spPr>
          <a:xfrm>
            <a:off x="409250" y="1194800"/>
            <a:ext cx="3417298" cy="239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>
                <a:latin typeface="Calibri"/>
                <a:ea typeface="Calibri"/>
                <a:cs typeface="Calibri"/>
                <a:sym typeface="Calibri"/>
              </a:rPr>
              <a:t>Angular cuts</a:t>
            </a:r>
            <a:endParaRPr sz="242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0"/>
          <p:cNvPicPr preferRelativeResize="0"/>
          <p:nvPr/>
        </p:nvPicPr>
        <p:blipFill rotWithShape="1">
          <a:blip r:embed="rId4">
            <a:alphaModFix/>
          </a:blip>
          <a:srcRect b="11037" l="4525" r="0" t="13468"/>
          <a:stretch/>
        </p:blipFill>
        <p:spPr>
          <a:xfrm>
            <a:off x="4265900" y="2810725"/>
            <a:ext cx="4878101" cy="216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5">
            <a:alphaModFix/>
          </a:blip>
          <a:srcRect b="10804" l="3173" r="644" t="15692"/>
          <a:stretch/>
        </p:blipFill>
        <p:spPr>
          <a:xfrm>
            <a:off x="4265900" y="352535"/>
            <a:ext cx="4878101" cy="209696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/>
        </p:nvSpPr>
        <p:spPr>
          <a:xfrm>
            <a:off x="7354800" y="2258125"/>
            <a:ext cx="278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phi 1 [deg]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7464975" y="4800950"/>
            <a:ext cx="278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phi 1 [deg]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 rot="-5400000">
            <a:off x="2787050" y="2371650"/>
            <a:ext cx="278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phi 2 [deg]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 rot="-5400000">
            <a:off x="2787050" y="-142950"/>
            <a:ext cx="278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phi 2 [deg]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5838475" y="0"/>
            <a:ext cx="278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Phi correlation - Messel wixhausen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5736600" y="2571750"/>
            <a:ext cx="278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Phi correlation - MW + Phi30 cut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990400" y="884975"/>
            <a:ext cx="278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Phi correlation raw output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1"/>
          <p:cNvPicPr preferRelativeResize="0"/>
          <p:nvPr/>
        </p:nvPicPr>
        <p:blipFill rotWithShape="1">
          <a:blip r:embed="rId3">
            <a:alphaModFix/>
          </a:blip>
          <a:srcRect b="0" l="0" r="67847" t="8966"/>
          <a:stretch/>
        </p:blipFill>
        <p:spPr>
          <a:xfrm>
            <a:off x="3026212" y="137625"/>
            <a:ext cx="2252649" cy="387834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9" name="Google Shape;199;p21"/>
          <p:cNvPicPr preferRelativeResize="0"/>
          <p:nvPr/>
        </p:nvPicPr>
        <p:blipFill rotWithShape="1">
          <a:blip r:embed="rId4">
            <a:alphaModFix/>
          </a:blip>
          <a:srcRect b="48686" l="0" r="0" t="0"/>
          <a:stretch/>
        </p:blipFill>
        <p:spPr>
          <a:xfrm>
            <a:off x="685800" y="4265175"/>
            <a:ext cx="1207250" cy="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 rotWithShape="1">
          <a:blip r:embed="rId4">
            <a:alphaModFix/>
          </a:blip>
          <a:srcRect b="18358" l="0" r="0" t="55508"/>
          <a:stretch/>
        </p:blipFill>
        <p:spPr>
          <a:xfrm>
            <a:off x="1671925" y="4559575"/>
            <a:ext cx="1387816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851" y="4566525"/>
            <a:ext cx="557950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6">
            <a:alphaModFix/>
          </a:blip>
          <a:srcRect b="22940" l="0" r="0" t="22127"/>
          <a:stretch/>
        </p:blipFill>
        <p:spPr>
          <a:xfrm>
            <a:off x="3178825" y="4417825"/>
            <a:ext cx="1269100" cy="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7">
            <a:alphaModFix/>
          </a:blip>
          <a:srcRect b="11183" l="1454" r="6481" t="8816"/>
          <a:stretch/>
        </p:blipFill>
        <p:spPr>
          <a:xfrm>
            <a:off x="5339297" y="264249"/>
            <a:ext cx="3709032" cy="1783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8">
            <a:alphaModFix/>
          </a:blip>
          <a:srcRect b="12342" l="4202" r="6384" t="8636"/>
          <a:stretch/>
        </p:blipFill>
        <p:spPr>
          <a:xfrm>
            <a:off x="5469879" y="2391146"/>
            <a:ext cx="3578438" cy="174956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/>
          <p:nvPr/>
        </p:nvSpPr>
        <p:spPr>
          <a:xfrm>
            <a:off x="96275" y="-33975"/>
            <a:ext cx="543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21"/>
          <p:cNvPicPr preferRelativeResize="0"/>
          <p:nvPr/>
        </p:nvPicPr>
        <p:blipFill rotWithShape="1">
          <a:blip r:embed="rId9">
            <a:alphaModFix/>
          </a:blip>
          <a:srcRect b="31828" l="24276" r="49970" t="31045"/>
          <a:stretch/>
        </p:blipFill>
        <p:spPr>
          <a:xfrm>
            <a:off x="0" y="2291275"/>
            <a:ext cx="1893048" cy="1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21"/>
          <p:cNvCxnSpPr/>
          <p:nvPr/>
        </p:nvCxnSpPr>
        <p:spPr>
          <a:xfrm flipH="1" rot="10800000">
            <a:off x="0" y="761479"/>
            <a:ext cx="1751400" cy="668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" name="Google Shape;208;p21"/>
          <p:cNvSpPr/>
          <p:nvPr/>
        </p:nvSpPr>
        <p:spPr>
          <a:xfrm>
            <a:off x="1761227" y="611101"/>
            <a:ext cx="370200" cy="3045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9" name="Google Shape;209;p21"/>
          <p:cNvCxnSpPr/>
          <p:nvPr/>
        </p:nvCxnSpPr>
        <p:spPr>
          <a:xfrm>
            <a:off x="0" y="1436253"/>
            <a:ext cx="1678800" cy="552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0" name="Google Shape;210;p21"/>
          <p:cNvSpPr txBox="1"/>
          <p:nvPr/>
        </p:nvSpPr>
        <p:spPr>
          <a:xfrm>
            <a:off x="-4" y="-86950"/>
            <a:ext cx="53019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Opening Angle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211" name="Google Shape;211;p21"/>
          <p:cNvPicPr preferRelativeResize="0"/>
          <p:nvPr/>
        </p:nvPicPr>
        <p:blipFill rotWithShape="1">
          <a:blip r:embed="rId9">
            <a:alphaModFix/>
          </a:blip>
          <a:srcRect b="54361" l="29662" r="65300" t="36548"/>
          <a:stretch/>
        </p:blipFill>
        <p:spPr>
          <a:xfrm>
            <a:off x="690518" y="633729"/>
            <a:ext cx="370253" cy="35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 rotWithShape="1">
          <a:blip r:embed="rId9">
            <a:alphaModFix/>
          </a:blip>
          <a:srcRect b="54360" l="39448" r="55515" t="37230"/>
          <a:stretch/>
        </p:blipFill>
        <p:spPr>
          <a:xfrm>
            <a:off x="378976" y="1705479"/>
            <a:ext cx="370253" cy="32714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 txBox="1"/>
          <p:nvPr/>
        </p:nvSpPr>
        <p:spPr>
          <a:xfrm>
            <a:off x="1751290" y="582863"/>
            <a:ext cx="106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p1</a:t>
            </a: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1626614" y="1877777"/>
            <a:ext cx="370200" cy="3045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1616677" y="1849539"/>
            <a:ext cx="106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p2</a:t>
            </a:r>
            <a:endParaRPr/>
          </a:p>
        </p:txBody>
      </p:sp>
      <p:sp>
        <p:nvSpPr>
          <p:cNvPr id="216" name="Google Shape;216;p21"/>
          <p:cNvSpPr txBox="1"/>
          <p:nvPr/>
        </p:nvSpPr>
        <p:spPr>
          <a:xfrm>
            <a:off x="1893050" y="2661425"/>
            <a:ext cx="1387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Opening angle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544875" y="1200763"/>
            <a:ext cx="138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Opening angle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 rot="-5400000">
            <a:off x="4871575" y="487313"/>
            <a:ext cx="1387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 rot="-5400000">
            <a:off x="4871575" y="2620388"/>
            <a:ext cx="1387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7388575" y="4215950"/>
            <a:ext cx="1387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Opening angle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7391425" y="1955625"/>
            <a:ext cx="1387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Opening angle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