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65" r:id="rId2"/>
    <p:sldId id="266" r:id="rId3"/>
    <p:sldId id="276" r:id="rId4"/>
    <p:sldId id="268" r:id="rId5"/>
    <p:sldId id="269" r:id="rId6"/>
    <p:sldId id="277" r:id="rId7"/>
    <p:sldId id="271" r:id="rId8"/>
    <p:sldId id="272" r:id="rId9"/>
    <p:sldId id="273" r:id="rId10"/>
    <p:sldId id="279" r:id="rId11"/>
    <p:sldId id="278" r:id="rId12"/>
    <p:sldId id="274" r:id="rId13"/>
    <p:sldId id="280" r:id="rId14"/>
    <p:sldId id="275" r:id="rId15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BFD"/>
    <a:srgbClr val="0A5AFD"/>
    <a:srgbClr val="0A2A64"/>
    <a:srgbClr val="1F3C94"/>
    <a:srgbClr val="13265D"/>
    <a:srgbClr val="F2BF00"/>
    <a:srgbClr val="3B4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160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ish Kanoria" userId="e06a640be96eae79" providerId="LiveId" clId="{AC643386-57A7-49A6-AE6A-0CE5B5623B3B}"/>
    <pc:docChg chg="undo custSel delSld modSld">
      <pc:chgData name="Anish Kanoria" userId="e06a640be96eae79" providerId="LiveId" clId="{AC643386-57A7-49A6-AE6A-0CE5B5623B3B}" dt="2021-05-26T14:00:21.429" v="2475" actId="20577"/>
      <pc:docMkLst>
        <pc:docMk/>
      </pc:docMkLst>
      <pc:sldChg chg="modSp mod">
        <pc:chgData name="Anish Kanoria" userId="e06a640be96eae79" providerId="LiveId" clId="{AC643386-57A7-49A6-AE6A-0CE5B5623B3B}" dt="2021-05-26T13:35:28.979" v="1643" actId="20577"/>
        <pc:sldMkLst>
          <pc:docMk/>
          <pc:sldMk cId="0" sldId="266"/>
        </pc:sldMkLst>
        <pc:spChg chg="mod">
          <ac:chgData name="Anish Kanoria" userId="e06a640be96eae79" providerId="LiveId" clId="{AC643386-57A7-49A6-AE6A-0CE5B5623B3B}" dt="2021-05-26T13:35:28.979" v="1643" actId="20577"/>
          <ac:spMkLst>
            <pc:docMk/>
            <pc:sldMk cId="0" sldId="266"/>
            <ac:spMk id="350" creationId="{00000000-0000-0000-0000-000000000000}"/>
          </ac:spMkLst>
        </pc:spChg>
      </pc:sldChg>
      <pc:sldChg chg="modSp mod">
        <pc:chgData name="Anish Kanoria" userId="e06a640be96eae79" providerId="LiveId" clId="{AC643386-57A7-49A6-AE6A-0CE5B5623B3B}" dt="2021-05-26T13:34:13.016" v="1558" actId="14100"/>
        <pc:sldMkLst>
          <pc:docMk/>
          <pc:sldMk cId="0" sldId="267"/>
        </pc:sldMkLst>
        <pc:spChg chg="mod">
          <ac:chgData name="Anish Kanoria" userId="e06a640be96eae79" providerId="LiveId" clId="{AC643386-57A7-49A6-AE6A-0CE5B5623B3B}" dt="2021-05-26T13:34:13.016" v="1558" actId="14100"/>
          <ac:spMkLst>
            <pc:docMk/>
            <pc:sldMk cId="0" sldId="267"/>
            <ac:spMk id="361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3:45.256" v="1556" actId="20577"/>
          <ac:spMkLst>
            <pc:docMk/>
            <pc:sldMk cId="0" sldId="267"/>
            <ac:spMk id="363" creationId="{00000000-0000-0000-0000-000000000000}"/>
          </ac:spMkLst>
        </pc:spChg>
      </pc:sldChg>
      <pc:sldChg chg="modSp mod">
        <pc:chgData name="Anish Kanoria" userId="e06a640be96eae79" providerId="LiveId" clId="{AC643386-57A7-49A6-AE6A-0CE5B5623B3B}" dt="2021-05-26T13:34:42.876" v="1626" actId="20577"/>
        <pc:sldMkLst>
          <pc:docMk/>
          <pc:sldMk cId="0" sldId="268"/>
        </pc:sldMkLst>
        <pc:spChg chg="mod">
          <ac:chgData name="Anish Kanoria" userId="e06a640be96eae79" providerId="LiveId" clId="{AC643386-57A7-49A6-AE6A-0CE5B5623B3B}" dt="2021-05-24T14:47:47.099" v="330" actId="14100"/>
          <ac:spMkLst>
            <pc:docMk/>
            <pc:sldMk cId="0" sldId="268"/>
            <ac:spMk id="366" creationId="{00000000-0000-0000-0000-000000000000}"/>
          </ac:spMkLst>
        </pc:spChg>
        <pc:spChg chg="mod">
          <ac:chgData name="Anish Kanoria" userId="e06a640be96eae79" providerId="LiveId" clId="{AC643386-57A7-49A6-AE6A-0CE5B5623B3B}" dt="2021-05-24T09:48:43.834" v="0" actId="20577"/>
          <ac:spMkLst>
            <pc:docMk/>
            <pc:sldMk cId="0" sldId="268"/>
            <ac:spMk id="368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4:26.998" v="1584" actId="20577"/>
          <ac:spMkLst>
            <pc:docMk/>
            <pc:sldMk cId="0" sldId="268"/>
            <ac:spMk id="369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4:37.109" v="1607" actId="20577"/>
          <ac:spMkLst>
            <pc:docMk/>
            <pc:sldMk cId="0" sldId="268"/>
            <ac:spMk id="375" creationId="{00000000-0000-0000-0000-000000000000}"/>
          </ac:spMkLst>
        </pc:spChg>
        <pc:spChg chg="mod">
          <ac:chgData name="Anish Kanoria" userId="e06a640be96eae79" providerId="LiveId" clId="{AC643386-57A7-49A6-AE6A-0CE5B5623B3B}" dt="2021-05-24T14:52:21.669" v="331" actId="688"/>
          <ac:spMkLst>
            <pc:docMk/>
            <pc:sldMk cId="0" sldId="268"/>
            <ac:spMk id="378" creationId="{00000000-0000-0000-0000-000000000000}"/>
          </ac:spMkLst>
        </pc:spChg>
        <pc:spChg chg="mod">
          <ac:chgData name="Anish Kanoria" userId="e06a640be96eae79" providerId="LiveId" clId="{AC643386-57A7-49A6-AE6A-0CE5B5623B3B}" dt="2021-05-24T09:48:52.917" v="2" actId="1076"/>
          <ac:spMkLst>
            <pc:docMk/>
            <pc:sldMk cId="0" sldId="268"/>
            <ac:spMk id="384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4:42.876" v="1626" actId="20577"/>
          <ac:spMkLst>
            <pc:docMk/>
            <pc:sldMk cId="0" sldId="268"/>
            <ac:spMk id="387" creationId="{00000000-0000-0000-0000-000000000000}"/>
          </ac:spMkLst>
        </pc:spChg>
        <pc:cxnChg chg="mod">
          <ac:chgData name="Anish Kanoria" userId="e06a640be96eae79" providerId="LiveId" clId="{AC643386-57A7-49A6-AE6A-0CE5B5623B3B}" dt="2021-05-24T09:48:56.702" v="3" actId="1076"/>
          <ac:cxnSpMkLst>
            <pc:docMk/>
            <pc:sldMk cId="0" sldId="268"/>
            <ac:cxnSpMk id="383" creationId="{00000000-0000-0000-0000-000000000000}"/>
          </ac:cxnSpMkLst>
        </pc:cxnChg>
      </pc:sldChg>
      <pc:sldChg chg="delSp modSp mod">
        <pc:chgData name="Anish Kanoria" userId="e06a640be96eae79" providerId="LiveId" clId="{AC643386-57A7-49A6-AE6A-0CE5B5623B3B}" dt="2021-05-26T13:34:56.838" v="1629" actId="1076"/>
        <pc:sldMkLst>
          <pc:docMk/>
          <pc:sldMk cId="0" sldId="269"/>
        </pc:sldMkLst>
        <pc:grpChg chg="del">
          <ac:chgData name="Anish Kanoria" userId="e06a640be96eae79" providerId="LiveId" clId="{AC643386-57A7-49A6-AE6A-0CE5B5623B3B}" dt="2021-05-26T13:34:49.576" v="1628" actId="478"/>
          <ac:grpSpMkLst>
            <pc:docMk/>
            <pc:sldMk cId="0" sldId="269"/>
            <ac:grpSpMk id="393" creationId="{00000000-0000-0000-0000-000000000000}"/>
          </ac:grpSpMkLst>
        </pc:grpChg>
        <pc:grpChg chg="mod">
          <ac:chgData name="Anish Kanoria" userId="e06a640be96eae79" providerId="LiveId" clId="{AC643386-57A7-49A6-AE6A-0CE5B5623B3B}" dt="2021-05-26T13:34:56.838" v="1629" actId="1076"/>
          <ac:grpSpMkLst>
            <pc:docMk/>
            <pc:sldMk cId="0" sldId="269"/>
            <ac:grpSpMk id="396" creationId="{00000000-0000-0000-0000-000000000000}"/>
          </ac:grpSpMkLst>
        </pc:grpChg>
        <pc:grpChg chg="mod">
          <ac:chgData name="Anish Kanoria" userId="e06a640be96eae79" providerId="LiveId" clId="{AC643386-57A7-49A6-AE6A-0CE5B5623B3B}" dt="2021-05-26T13:34:56.838" v="1629" actId="1076"/>
          <ac:grpSpMkLst>
            <pc:docMk/>
            <pc:sldMk cId="0" sldId="269"/>
            <ac:grpSpMk id="399" creationId="{00000000-0000-0000-0000-000000000000}"/>
          </ac:grpSpMkLst>
        </pc:grpChg>
        <pc:grpChg chg="mod">
          <ac:chgData name="Anish Kanoria" userId="e06a640be96eae79" providerId="LiveId" clId="{AC643386-57A7-49A6-AE6A-0CE5B5623B3B}" dt="2021-05-26T13:34:56.838" v="1629" actId="1076"/>
          <ac:grpSpMkLst>
            <pc:docMk/>
            <pc:sldMk cId="0" sldId="269"/>
            <ac:grpSpMk id="402" creationId="{00000000-0000-0000-0000-000000000000}"/>
          </ac:grpSpMkLst>
        </pc:grpChg>
      </pc:sldChg>
      <pc:sldChg chg="addSp delSp modSp del mod">
        <pc:chgData name="Anish Kanoria" userId="e06a640be96eae79" providerId="LiveId" clId="{AC643386-57A7-49A6-AE6A-0CE5B5623B3B}" dt="2021-05-26T13:34:47.757" v="1627" actId="47"/>
        <pc:sldMkLst>
          <pc:docMk/>
          <pc:sldMk cId="0" sldId="270"/>
        </pc:sldMkLst>
        <pc:picChg chg="add del mod">
          <ac:chgData name="Anish Kanoria" userId="e06a640be96eae79" providerId="LiveId" clId="{AC643386-57A7-49A6-AE6A-0CE5B5623B3B}" dt="2021-05-24T09:49:28.987" v="6" actId="478"/>
          <ac:picMkLst>
            <pc:docMk/>
            <pc:sldMk cId="0" sldId="270"/>
            <ac:picMk id="3" creationId="{DC3F69A7-F282-40AB-9B29-49AEFA88D43E}"/>
          </ac:picMkLst>
        </pc:picChg>
      </pc:sldChg>
      <pc:sldChg chg="addSp delSp modSp mod">
        <pc:chgData name="Anish Kanoria" userId="e06a640be96eae79" providerId="LiveId" clId="{AC643386-57A7-49A6-AE6A-0CE5B5623B3B}" dt="2021-05-26T13:39:53.443" v="2058" actId="14100"/>
        <pc:sldMkLst>
          <pc:docMk/>
          <pc:sldMk cId="0" sldId="271"/>
        </pc:sldMkLst>
        <pc:spChg chg="add del mod">
          <ac:chgData name="Anish Kanoria" userId="e06a640be96eae79" providerId="LiveId" clId="{AC643386-57A7-49A6-AE6A-0CE5B5623B3B}" dt="2021-05-24T09:55:48.911" v="75" actId="478"/>
          <ac:spMkLst>
            <pc:docMk/>
            <pc:sldMk cId="0" sldId="271"/>
            <ac:spMk id="411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9:48.740" v="2057" actId="14100"/>
          <ac:spMkLst>
            <pc:docMk/>
            <pc:sldMk cId="0" sldId="271"/>
            <ac:spMk id="414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39:53.443" v="2058" actId="14100"/>
          <ac:spMkLst>
            <pc:docMk/>
            <pc:sldMk cId="0" sldId="271"/>
            <ac:spMk id="415" creationId="{00000000-0000-0000-0000-000000000000}"/>
          </ac:spMkLst>
        </pc:spChg>
        <pc:picChg chg="add del mod ord">
          <ac:chgData name="Anish Kanoria" userId="e06a640be96eae79" providerId="LiveId" clId="{AC643386-57A7-49A6-AE6A-0CE5B5623B3B}" dt="2021-05-24T09:55:47.287" v="74" actId="478"/>
          <ac:picMkLst>
            <pc:docMk/>
            <pc:sldMk cId="0" sldId="271"/>
            <ac:picMk id="3" creationId="{7A83CDF2-2042-4562-B29B-060DD156B4C4}"/>
          </ac:picMkLst>
        </pc:picChg>
        <pc:picChg chg="add mod ord">
          <ac:chgData name="Anish Kanoria" userId="e06a640be96eae79" providerId="LiveId" clId="{AC643386-57A7-49A6-AE6A-0CE5B5623B3B}" dt="2021-05-24T09:55:51.374" v="76" actId="1076"/>
          <ac:picMkLst>
            <pc:docMk/>
            <pc:sldMk cId="0" sldId="271"/>
            <ac:picMk id="5" creationId="{0FD28A4F-8125-4565-B2AC-AA5C0F1F3CB3}"/>
          </ac:picMkLst>
        </pc:picChg>
        <pc:picChg chg="del">
          <ac:chgData name="Anish Kanoria" userId="e06a640be96eae79" providerId="LiveId" clId="{AC643386-57A7-49A6-AE6A-0CE5B5623B3B}" dt="2021-05-24T09:51:03.108" v="9" actId="478"/>
          <ac:picMkLst>
            <pc:docMk/>
            <pc:sldMk cId="0" sldId="271"/>
            <ac:picMk id="412" creationId="{00000000-0000-0000-0000-000000000000}"/>
          </ac:picMkLst>
        </pc:picChg>
      </pc:sldChg>
      <pc:sldChg chg="addSp delSp modSp mod">
        <pc:chgData name="Anish Kanoria" userId="e06a640be96eae79" providerId="LiveId" clId="{AC643386-57A7-49A6-AE6A-0CE5B5623B3B}" dt="2021-05-26T13:40:45.384" v="2079" actId="20577"/>
        <pc:sldMkLst>
          <pc:docMk/>
          <pc:sldMk cId="0" sldId="272"/>
        </pc:sldMkLst>
        <pc:spChg chg="del">
          <ac:chgData name="Anish Kanoria" userId="e06a640be96eae79" providerId="LiveId" clId="{AC643386-57A7-49A6-AE6A-0CE5B5623B3B}" dt="2021-05-24T09:54:30.744" v="29" actId="478"/>
          <ac:spMkLst>
            <pc:docMk/>
            <pc:sldMk cId="0" sldId="272"/>
            <ac:spMk id="417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3:40:45.384" v="2079" actId="20577"/>
          <ac:spMkLst>
            <pc:docMk/>
            <pc:sldMk cId="0" sldId="272"/>
            <ac:spMk id="427" creationId="{00000000-0000-0000-0000-000000000000}"/>
          </ac:spMkLst>
        </pc:spChg>
        <pc:picChg chg="add del mod ord">
          <ac:chgData name="Anish Kanoria" userId="e06a640be96eae79" providerId="LiveId" clId="{AC643386-57A7-49A6-AE6A-0CE5B5623B3B}" dt="2021-05-24T09:55:26.606" v="66" actId="931"/>
          <ac:picMkLst>
            <pc:docMk/>
            <pc:sldMk cId="0" sldId="272"/>
            <ac:picMk id="3" creationId="{F003AEF3-B2CE-4432-905E-E9BEB8DED94F}"/>
          </ac:picMkLst>
        </pc:picChg>
        <pc:picChg chg="add del mod">
          <ac:chgData name="Anish Kanoria" userId="e06a640be96eae79" providerId="LiveId" clId="{AC643386-57A7-49A6-AE6A-0CE5B5623B3B}" dt="2021-05-24T09:56:10.687" v="78" actId="478"/>
          <ac:picMkLst>
            <pc:docMk/>
            <pc:sldMk cId="0" sldId="272"/>
            <ac:picMk id="5" creationId="{4912C303-28D4-4402-9BFD-5C0608B98A0C}"/>
          </ac:picMkLst>
        </pc:picChg>
        <pc:picChg chg="add mod ord modCrop">
          <ac:chgData name="Anish Kanoria" userId="e06a640be96eae79" providerId="LiveId" clId="{AC643386-57A7-49A6-AE6A-0CE5B5623B3B}" dt="2021-05-24T09:58:42.659" v="256" actId="14861"/>
          <ac:picMkLst>
            <pc:docMk/>
            <pc:sldMk cId="0" sldId="272"/>
            <ac:picMk id="7" creationId="{718DFE8E-ED39-41DF-94A6-71E3737899BD}"/>
          </ac:picMkLst>
        </pc:picChg>
        <pc:picChg chg="del">
          <ac:chgData name="Anish Kanoria" userId="e06a640be96eae79" providerId="LiveId" clId="{AC643386-57A7-49A6-AE6A-0CE5B5623B3B}" dt="2021-05-24T09:54:29.789" v="28" actId="478"/>
          <ac:picMkLst>
            <pc:docMk/>
            <pc:sldMk cId="0" sldId="272"/>
            <ac:picMk id="418" creationId="{00000000-0000-0000-0000-000000000000}"/>
          </ac:picMkLst>
        </pc:picChg>
      </pc:sldChg>
      <pc:sldChg chg="modSp mod">
        <pc:chgData name="Anish Kanoria" userId="e06a640be96eae79" providerId="LiveId" clId="{AC643386-57A7-49A6-AE6A-0CE5B5623B3B}" dt="2021-05-26T14:00:11.683" v="2459" actId="1076"/>
        <pc:sldMkLst>
          <pc:docMk/>
          <pc:sldMk cId="0" sldId="273"/>
        </pc:sldMkLst>
        <pc:spChg chg="mod">
          <ac:chgData name="Anish Kanoria" userId="e06a640be96eae79" providerId="LiveId" clId="{AC643386-57A7-49A6-AE6A-0CE5B5623B3B}" dt="2021-05-26T14:00:06.754" v="2458" actId="1076"/>
          <ac:spMkLst>
            <pc:docMk/>
            <pc:sldMk cId="0" sldId="273"/>
            <ac:spMk id="429" creationId="{00000000-0000-0000-0000-000000000000}"/>
          </ac:spMkLst>
        </pc:spChg>
        <pc:spChg chg="mod">
          <ac:chgData name="Anish Kanoria" userId="e06a640be96eae79" providerId="LiveId" clId="{AC643386-57A7-49A6-AE6A-0CE5B5623B3B}" dt="2021-05-26T14:00:11.683" v="2459" actId="1076"/>
          <ac:spMkLst>
            <pc:docMk/>
            <pc:sldMk cId="0" sldId="273"/>
            <ac:spMk id="430" creationId="{00000000-0000-0000-0000-000000000000}"/>
          </ac:spMkLst>
        </pc:spChg>
        <pc:picChg chg="mod">
          <ac:chgData name="Anish Kanoria" userId="e06a640be96eae79" providerId="LiveId" clId="{AC643386-57A7-49A6-AE6A-0CE5B5623B3B}" dt="2021-05-26T13:44:28.731" v="2223" actId="1076"/>
          <ac:picMkLst>
            <pc:docMk/>
            <pc:sldMk cId="0" sldId="273"/>
            <ac:picMk id="432" creationId="{00000000-0000-0000-0000-000000000000}"/>
          </ac:picMkLst>
        </pc:picChg>
      </pc:sldChg>
      <pc:sldChg chg="modSp mod">
        <pc:chgData name="Anish Kanoria" userId="e06a640be96eae79" providerId="LiveId" clId="{AC643386-57A7-49A6-AE6A-0CE5B5623B3B}" dt="2021-05-26T14:00:21.429" v="2475" actId="20577"/>
        <pc:sldMkLst>
          <pc:docMk/>
          <pc:sldMk cId="0" sldId="274"/>
        </pc:sldMkLst>
        <pc:spChg chg="mod">
          <ac:chgData name="Anish Kanoria" userId="e06a640be96eae79" providerId="LiveId" clId="{AC643386-57A7-49A6-AE6A-0CE5B5623B3B}" dt="2021-05-26T14:00:21.429" v="2475" actId="20577"/>
          <ac:spMkLst>
            <pc:docMk/>
            <pc:sldMk cId="0" sldId="274"/>
            <ac:spMk id="437" creationId="{00000000-0000-0000-0000-000000000000}"/>
          </ac:spMkLst>
        </pc:spChg>
      </pc:sldChg>
      <pc:sldChg chg="modSp mod">
        <pc:chgData name="Anish Kanoria" userId="e06a640be96eae79" providerId="LiveId" clId="{AC643386-57A7-49A6-AE6A-0CE5B5623B3B}" dt="2021-05-26T13:54:12.507" v="2259" actId="1076"/>
        <pc:sldMkLst>
          <pc:docMk/>
          <pc:sldMk cId="0" sldId="275"/>
        </pc:sldMkLst>
        <pc:spChg chg="mod">
          <ac:chgData name="Anish Kanoria" userId="e06a640be96eae79" providerId="LiveId" clId="{AC643386-57A7-49A6-AE6A-0CE5B5623B3B}" dt="2021-05-26T13:54:08.549" v="2258" actId="1076"/>
          <ac:spMkLst>
            <pc:docMk/>
            <pc:sldMk cId="0" sldId="275"/>
            <ac:spMk id="442" creationId="{00000000-0000-0000-0000-000000000000}"/>
          </ac:spMkLst>
        </pc:spChg>
        <pc:grpChg chg="mod">
          <ac:chgData name="Anish Kanoria" userId="e06a640be96eae79" providerId="LiveId" clId="{AC643386-57A7-49A6-AE6A-0CE5B5623B3B}" dt="2021-05-26T13:54:12.507" v="2259" actId="1076"/>
          <ac:grpSpMkLst>
            <pc:docMk/>
            <pc:sldMk cId="0" sldId="275"/>
            <ac:grpSpMk id="443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706464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50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8" y="3442098"/>
            <a:ext cx="7886700" cy="112514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868680" y="205977"/>
            <a:ext cx="7406643" cy="857252"/>
          </a:xfrm>
          <a:prstGeom prst="rect">
            <a:avLst/>
          </a:prstGeom>
        </p:spPr>
        <p:txBody>
          <a:bodyPr lIns="54863" tIns="54863" rIns="54863" bIns="54863"/>
          <a:lstStyle>
            <a:lvl1pPr algn="ctr" defTabSz="548640">
              <a:lnSpc>
                <a:spcPct val="100000"/>
              </a:lnSpc>
              <a:defRPr sz="5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xfrm>
            <a:off x="868680" y="1151334"/>
            <a:ext cx="3636171" cy="479823"/>
          </a:xfrm>
          <a:prstGeom prst="rect">
            <a:avLst/>
          </a:prstGeom>
        </p:spPr>
        <p:txBody>
          <a:bodyPr lIns="54863" tIns="54863" rIns="54863" bIns="54863" anchor="b"/>
          <a:lstStyle>
            <a:lvl1pPr marL="0" indent="0" defTabSz="54864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b="1"/>
            </a:lvl1pPr>
            <a:lvl2pPr marL="0" indent="0" defTabSz="54864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b="1"/>
            </a:lvl2pPr>
            <a:lvl3pPr marL="0" indent="0" defTabSz="54864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b="1"/>
            </a:lvl3pPr>
            <a:lvl4pPr marL="0" indent="0" defTabSz="54864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b="1"/>
            </a:lvl4pPr>
            <a:lvl5pPr marL="0" indent="0" defTabSz="548640">
              <a:lnSpc>
                <a:spcPct val="100000"/>
              </a:lnSpc>
              <a:spcBef>
                <a:spcPts val="600"/>
              </a:spcBef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3"/>
          </p:nvPr>
        </p:nvSpPr>
        <p:spPr>
          <a:xfrm>
            <a:off x="4637724" y="1151335"/>
            <a:ext cx="3637599" cy="479824"/>
          </a:xfrm>
          <a:prstGeom prst="rect">
            <a:avLst/>
          </a:prstGeom>
        </p:spPr>
        <p:txBody>
          <a:bodyPr lIns="54863" tIns="54863" rIns="54863" bIns="54863" anchor="b"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7953429" y="4741066"/>
            <a:ext cx="321893" cy="326241"/>
          </a:xfrm>
          <a:prstGeom prst="rect">
            <a:avLst/>
          </a:prstGeom>
        </p:spPr>
        <p:txBody>
          <a:bodyPr lIns="54863" tIns="54863" rIns="54863" bIns="54863"/>
          <a:lstStyle>
            <a:lvl1pPr defTabSz="109728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xfrm>
            <a:off x="868680" y="205977"/>
            <a:ext cx="7406643" cy="857252"/>
          </a:xfrm>
          <a:prstGeom prst="rect">
            <a:avLst/>
          </a:prstGeom>
        </p:spPr>
        <p:txBody>
          <a:bodyPr lIns="54863" tIns="54863" rIns="54863" bIns="54863"/>
          <a:lstStyle>
            <a:lvl1pPr algn="ctr" defTabSz="548640">
              <a:lnSpc>
                <a:spcPct val="100000"/>
              </a:lnSpc>
              <a:defRPr sz="5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7953429" y="4741066"/>
            <a:ext cx="321893" cy="326241"/>
          </a:xfrm>
          <a:prstGeom prst="rect">
            <a:avLst/>
          </a:prstGeom>
        </p:spPr>
        <p:txBody>
          <a:bodyPr lIns="54863" tIns="54863" rIns="54863" bIns="54863"/>
          <a:lstStyle>
            <a:lvl1pPr defTabSz="109728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953429" y="4741066"/>
            <a:ext cx="321893" cy="326241"/>
          </a:xfrm>
          <a:prstGeom prst="rect">
            <a:avLst/>
          </a:prstGeom>
        </p:spPr>
        <p:txBody>
          <a:bodyPr lIns="54863" tIns="54863" rIns="54863" bIns="54863"/>
          <a:lstStyle>
            <a:lvl1pPr defTabSz="109728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1074419" y="1597819"/>
            <a:ext cx="6995162" cy="1102521"/>
          </a:xfrm>
          <a:prstGeom prst="rect">
            <a:avLst/>
          </a:prstGeom>
        </p:spPr>
        <p:txBody>
          <a:bodyPr lIns="54863" tIns="54863" rIns="54863" bIns="54863"/>
          <a:lstStyle>
            <a:lvl1pPr algn="ctr" defTabSz="548640">
              <a:lnSpc>
                <a:spcPct val="100000"/>
              </a:lnSpc>
              <a:defRPr sz="5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1691640" y="2914650"/>
            <a:ext cx="5760723" cy="1314450"/>
          </a:xfrm>
          <a:prstGeom prst="rect">
            <a:avLst/>
          </a:prstGeom>
        </p:spPr>
        <p:txBody>
          <a:bodyPr lIns="54863" tIns="54863" rIns="54863" bIns="54863"/>
          <a:lstStyle>
            <a:lvl1pPr marL="0" indent="0" algn="ctr" defTabSz="54864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888888"/>
                </a:solidFill>
              </a:defRPr>
            </a:lvl1pPr>
            <a:lvl2pPr marL="0" indent="0" algn="ctr" defTabSz="54864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888888"/>
                </a:solidFill>
              </a:defRPr>
            </a:lvl2pPr>
            <a:lvl3pPr marL="0" indent="0" algn="ctr" defTabSz="54864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888888"/>
                </a:solidFill>
              </a:defRPr>
            </a:lvl3pPr>
            <a:lvl4pPr marL="0" indent="0" algn="ctr" defTabSz="54864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888888"/>
                </a:solidFill>
              </a:defRPr>
            </a:lvl4pPr>
            <a:lvl5pPr marL="0" indent="0" algn="ctr" defTabSz="548640">
              <a:lnSpc>
                <a:spcPct val="100000"/>
              </a:lnSpc>
              <a:spcBef>
                <a:spcPts val="900"/>
              </a:spcBef>
              <a:buSzTx/>
              <a:buFontTx/>
              <a:buNone/>
              <a:defRPr sz="38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7953429" y="4741066"/>
            <a:ext cx="321893" cy="326241"/>
          </a:xfrm>
          <a:prstGeom prst="rect">
            <a:avLst/>
          </a:prstGeom>
        </p:spPr>
        <p:txBody>
          <a:bodyPr lIns="54863" tIns="54863" rIns="54863" bIns="54863"/>
          <a:lstStyle>
            <a:lvl1pPr defTabSz="109728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2" y="273845"/>
            <a:ext cx="7886701" cy="99417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260872"/>
            <a:ext cx="3868343" cy="61793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1" y="1260872"/>
            <a:ext cx="3887391" cy="617936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0" y="342900"/>
            <a:ext cx="2949180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0" y="740570"/>
            <a:ext cx="4629152" cy="365521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1" y="1543050"/>
            <a:ext cx="2949179" cy="285869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0" y="342900"/>
            <a:ext cx="2949180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0" y="740570"/>
            <a:ext cx="4629152" cy="365521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0" y="1543050"/>
            <a:ext cx="2949180" cy="28586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6" y="273844"/>
            <a:ext cx="1971675" cy="435887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title"/>
          </p:nvPr>
        </p:nvSpPr>
        <p:spPr>
          <a:xfrm>
            <a:off x="868680" y="205977"/>
            <a:ext cx="7406643" cy="857252"/>
          </a:xfrm>
          <a:prstGeom prst="rect">
            <a:avLst/>
          </a:prstGeom>
        </p:spPr>
        <p:txBody>
          <a:bodyPr lIns="54863" tIns="54863" rIns="54863" bIns="54863"/>
          <a:lstStyle>
            <a:lvl1pPr algn="ctr" defTabSz="548640">
              <a:lnSpc>
                <a:spcPct val="100000"/>
              </a:lnSpc>
              <a:defRPr sz="52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Shape 111"/>
          <p:cNvSpPr>
            <a:spLocks noGrp="1"/>
          </p:cNvSpPr>
          <p:nvPr>
            <p:ph type="body" idx="1"/>
          </p:nvPr>
        </p:nvSpPr>
        <p:spPr>
          <a:xfrm>
            <a:off x="868680" y="1200150"/>
            <a:ext cx="7406643" cy="3394474"/>
          </a:xfrm>
          <a:prstGeom prst="rect">
            <a:avLst/>
          </a:prstGeom>
        </p:spPr>
        <p:txBody>
          <a:bodyPr lIns="54863" tIns="54863" rIns="54863" bIns="54863"/>
          <a:lstStyle>
            <a:lvl1pPr marL="407193" indent="-407193" defTabSz="548640">
              <a:lnSpc>
                <a:spcPct val="100000"/>
              </a:lnSpc>
              <a:spcBef>
                <a:spcPts val="900"/>
              </a:spcBef>
              <a:defRPr sz="3800"/>
            </a:lvl1pPr>
            <a:lvl2pPr marL="845002" indent="-387802" defTabSz="548640">
              <a:lnSpc>
                <a:spcPct val="100000"/>
              </a:lnSpc>
              <a:spcBef>
                <a:spcPts val="900"/>
              </a:spcBef>
              <a:buChar char="–"/>
              <a:defRPr sz="3800"/>
            </a:lvl2pPr>
            <a:lvl3pPr marL="1276350" indent="-361950" defTabSz="548640">
              <a:lnSpc>
                <a:spcPct val="100000"/>
              </a:lnSpc>
              <a:spcBef>
                <a:spcPts val="900"/>
              </a:spcBef>
              <a:defRPr sz="3800"/>
            </a:lvl3pPr>
            <a:lvl4pPr marL="1805938" indent="-434338" defTabSz="548640">
              <a:lnSpc>
                <a:spcPct val="100000"/>
              </a:lnSpc>
              <a:spcBef>
                <a:spcPts val="900"/>
              </a:spcBef>
              <a:buChar char="–"/>
              <a:defRPr sz="3800"/>
            </a:lvl4pPr>
            <a:lvl5pPr marL="2263138" indent="-434338" defTabSz="548640">
              <a:lnSpc>
                <a:spcPct val="100000"/>
              </a:lnSpc>
              <a:spcBef>
                <a:spcPts val="900"/>
              </a:spcBef>
              <a:buChar char="»"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7953429" y="4741066"/>
            <a:ext cx="321893" cy="326241"/>
          </a:xfrm>
          <a:prstGeom prst="rect">
            <a:avLst/>
          </a:prstGeom>
        </p:spPr>
        <p:txBody>
          <a:bodyPr lIns="54863" tIns="54863" rIns="54863" bIns="54863"/>
          <a:lstStyle>
            <a:lvl1pPr defTabSz="1097280"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42083" y="4765689"/>
            <a:ext cx="273268" cy="276995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MIK Metals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saturation sat="357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51" t="81522" r="-270" b="-1746"/>
          <a:stretch/>
        </p:blipFill>
        <p:spPr>
          <a:xfrm>
            <a:off x="212762" y="2207641"/>
            <a:ext cx="3287617" cy="492325"/>
          </a:xfrm>
          <a:prstGeom prst="rect">
            <a:avLst/>
          </a:prstGeom>
        </p:spPr>
      </p:pic>
      <p:pic>
        <p:nvPicPr>
          <p:cNvPr id="7" name="Picture 6" descr="Logo 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ENSTATION-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74" y="783416"/>
            <a:ext cx="6316023" cy="4210682"/>
          </a:xfrm>
          <a:prstGeom prst="rect">
            <a:avLst/>
          </a:prstGeom>
        </p:spPr>
      </p:pic>
      <p:sp>
        <p:nvSpPr>
          <p:cNvPr id="2" name="Shape 413"/>
          <p:cNvSpPr/>
          <p:nvPr/>
        </p:nvSpPr>
        <p:spPr>
          <a:xfrm>
            <a:off x="2069182" y="302552"/>
            <a:ext cx="5006532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000" spc="300" dirty="0">
                <a:solidFill>
                  <a:schemeClr val="tx1"/>
                </a:solidFill>
              </a:rPr>
              <a:t>ZINC ELECTRO PLATING UNIT</a:t>
            </a:r>
          </a:p>
        </p:txBody>
      </p:sp>
      <p:sp>
        <p:nvSpPr>
          <p:cNvPr id="3" name="Shape 436"/>
          <p:cNvSpPr/>
          <p:nvPr/>
        </p:nvSpPr>
        <p:spPr>
          <a:xfrm>
            <a:off x="417845" y="1343256"/>
            <a:ext cx="3765728" cy="2007126"/>
          </a:xfrm>
          <a:custGeom>
            <a:avLst/>
            <a:gdLst>
              <a:gd name="connsiteX0" fmla="*/ 0 w 3694511"/>
              <a:gd name="connsiteY0" fmla="*/ 0 h 580832"/>
              <a:gd name="connsiteX1" fmla="*/ 3694511 w 3694511"/>
              <a:gd name="connsiteY1" fmla="*/ 0 h 580832"/>
              <a:gd name="connsiteX2" fmla="*/ 3694511 w 3694511"/>
              <a:gd name="connsiteY2" fmla="*/ 580832 h 580832"/>
              <a:gd name="connsiteX3" fmla="*/ 0 w 3694511"/>
              <a:gd name="connsiteY3" fmla="*/ 580832 h 580832"/>
              <a:gd name="connsiteX4" fmla="*/ 0 w 3694511"/>
              <a:gd name="connsiteY4" fmla="*/ 0 h 580832"/>
              <a:gd name="connsiteX0" fmla="*/ 0 w 4062466"/>
              <a:gd name="connsiteY0" fmla="*/ 11869 h 592701"/>
              <a:gd name="connsiteX1" fmla="*/ 4062466 w 4062466"/>
              <a:gd name="connsiteY1" fmla="*/ 0 h 592701"/>
              <a:gd name="connsiteX2" fmla="*/ 3694511 w 4062466"/>
              <a:gd name="connsiteY2" fmla="*/ 592701 h 592701"/>
              <a:gd name="connsiteX3" fmla="*/ 0 w 4062466"/>
              <a:gd name="connsiteY3" fmla="*/ 592701 h 592701"/>
              <a:gd name="connsiteX4" fmla="*/ 0 w 4062466"/>
              <a:gd name="connsiteY4" fmla="*/ 11869 h 592701"/>
              <a:gd name="connsiteX0" fmla="*/ 0 w 3765728"/>
              <a:gd name="connsiteY0" fmla="*/ 11869 h 592701"/>
              <a:gd name="connsiteX1" fmla="*/ 3765728 w 3765728"/>
              <a:gd name="connsiteY1" fmla="*/ 0 h 592701"/>
              <a:gd name="connsiteX2" fmla="*/ 3694511 w 3765728"/>
              <a:gd name="connsiteY2" fmla="*/ 592701 h 592701"/>
              <a:gd name="connsiteX3" fmla="*/ 0 w 3765728"/>
              <a:gd name="connsiteY3" fmla="*/ 592701 h 592701"/>
              <a:gd name="connsiteX4" fmla="*/ 0 w 3765728"/>
              <a:gd name="connsiteY4" fmla="*/ 11869 h 592701"/>
              <a:gd name="connsiteX0" fmla="*/ 0 w 3765728"/>
              <a:gd name="connsiteY0" fmla="*/ 11869 h 592701"/>
              <a:gd name="connsiteX1" fmla="*/ 3765728 w 3765728"/>
              <a:gd name="connsiteY1" fmla="*/ 0 h 592701"/>
              <a:gd name="connsiteX2" fmla="*/ 3480860 w 3765728"/>
              <a:gd name="connsiteY2" fmla="*/ 592701 h 592701"/>
              <a:gd name="connsiteX3" fmla="*/ 0 w 3765728"/>
              <a:gd name="connsiteY3" fmla="*/ 592701 h 592701"/>
              <a:gd name="connsiteX4" fmla="*/ 0 w 3765728"/>
              <a:gd name="connsiteY4" fmla="*/ 11869 h 592701"/>
              <a:gd name="connsiteX0" fmla="*/ 0 w 3765728"/>
              <a:gd name="connsiteY0" fmla="*/ 11869 h 592701"/>
              <a:gd name="connsiteX1" fmla="*/ 3765728 w 3765728"/>
              <a:gd name="connsiteY1" fmla="*/ 0 h 592701"/>
              <a:gd name="connsiteX2" fmla="*/ 3033336 w 3765728"/>
              <a:gd name="connsiteY2" fmla="*/ 589509 h 592701"/>
              <a:gd name="connsiteX3" fmla="*/ 0 w 3765728"/>
              <a:gd name="connsiteY3" fmla="*/ 592701 h 592701"/>
              <a:gd name="connsiteX4" fmla="*/ 0 w 3765728"/>
              <a:gd name="connsiteY4" fmla="*/ 11869 h 592701"/>
              <a:gd name="connsiteX0" fmla="*/ 0 w 3765728"/>
              <a:gd name="connsiteY0" fmla="*/ 0 h 593601"/>
              <a:gd name="connsiteX1" fmla="*/ 3765728 w 3765728"/>
              <a:gd name="connsiteY1" fmla="*/ 900 h 593601"/>
              <a:gd name="connsiteX2" fmla="*/ 3033336 w 3765728"/>
              <a:gd name="connsiteY2" fmla="*/ 590409 h 593601"/>
              <a:gd name="connsiteX3" fmla="*/ 0 w 3765728"/>
              <a:gd name="connsiteY3" fmla="*/ 593601 h 593601"/>
              <a:gd name="connsiteX4" fmla="*/ 0 w 3765728"/>
              <a:gd name="connsiteY4" fmla="*/ 0 h 593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728" h="593601">
                <a:moveTo>
                  <a:pt x="0" y="0"/>
                </a:moveTo>
                <a:lnTo>
                  <a:pt x="3765728" y="900"/>
                </a:lnTo>
                <a:lnTo>
                  <a:pt x="3033336" y="590409"/>
                </a:lnTo>
                <a:lnTo>
                  <a:pt x="0" y="593601"/>
                </a:lnTo>
                <a:lnTo>
                  <a:pt x="0" y="0"/>
                </a:lnTo>
                <a:close/>
              </a:path>
            </a:pathLst>
          </a:custGeom>
          <a:solidFill>
            <a:srgbClr val="0F253F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10253F"/>
                </a:solidFill>
              </a:defRPr>
            </a:pP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535170" y="1407031"/>
            <a:ext cx="3262736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904" indent="-242904" defTabSz="334670">
              <a:spcBef>
                <a:spcPts val="500"/>
              </a:spcBef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2400" dirty="0"/>
              <a:t>Completely Automated</a:t>
            </a:r>
          </a:p>
          <a:p>
            <a:pPr marL="242904" indent="-242904" defTabSz="334670">
              <a:spcBef>
                <a:spcPts val="500"/>
              </a:spcBef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2400" dirty="0"/>
              <a:t>Barrel + Rack type</a:t>
            </a:r>
          </a:p>
          <a:p>
            <a:pPr marL="242904" indent="-242904" defTabSz="334670">
              <a:spcBef>
                <a:spcPts val="500"/>
              </a:spcBef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endParaRPr lang="en-GB" sz="2400" dirty="0"/>
          </a:p>
          <a:p>
            <a:pPr marL="242904" indent="-242904" defTabSz="334670">
              <a:spcBef>
                <a:spcPts val="500"/>
              </a:spcBef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2400" dirty="0"/>
              <a:t>Capacity: 13 MT/day</a:t>
            </a:r>
          </a:p>
        </p:txBody>
      </p:sp>
    </p:spTree>
    <p:extLst>
      <p:ext uri="{BB962C8B-B14F-4D97-AF65-F5344CB8AC3E}">
        <p14:creationId xmlns:p14="http://schemas.microsoft.com/office/powerpoint/2010/main" val="82118890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959440" y="1123544"/>
            <a:ext cx="7225121" cy="3121886"/>
          </a:xfrm>
          <a:prstGeom prst="rect">
            <a:avLst/>
          </a:prstGeom>
        </p:spPr>
      </p:pic>
      <p:sp>
        <p:nvSpPr>
          <p:cNvPr id="3" name="Shape 413"/>
          <p:cNvSpPr/>
          <p:nvPr/>
        </p:nvSpPr>
        <p:spPr>
          <a:xfrm>
            <a:off x="2432039" y="326743"/>
            <a:ext cx="4279923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000" spc="300" dirty="0">
                <a:solidFill>
                  <a:schemeClr val="tx1"/>
                </a:solidFill>
              </a:rPr>
              <a:t>GLOBAL PRESENCE</a:t>
            </a:r>
          </a:p>
        </p:txBody>
      </p:sp>
      <p:sp>
        <p:nvSpPr>
          <p:cNvPr id="4" name="Shape 413"/>
          <p:cNvSpPr/>
          <p:nvPr/>
        </p:nvSpPr>
        <p:spPr>
          <a:xfrm>
            <a:off x="544287" y="4204477"/>
            <a:ext cx="8200570" cy="35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1600" spc="300" dirty="0">
                <a:solidFill>
                  <a:schemeClr val="tx1"/>
                </a:solidFill>
              </a:rPr>
              <a:t>CANADA | USA | SPAIN | SOUTH KOREA | INDIA</a:t>
            </a:r>
          </a:p>
        </p:txBody>
      </p:sp>
      <p:pic>
        <p:nvPicPr>
          <p:cNvPr id="5" name="Picture 4" descr="M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20633" r="79230" b="66808"/>
          <a:stretch/>
        </p:blipFill>
        <p:spPr>
          <a:xfrm>
            <a:off x="2382762" y="1548190"/>
            <a:ext cx="266095" cy="423334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391476051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NSTATION-9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2" t="25935" r="18427"/>
          <a:stretch/>
        </p:blipFill>
        <p:spPr>
          <a:xfrm>
            <a:off x="1282919" y="846560"/>
            <a:ext cx="6299129" cy="3809526"/>
          </a:xfrm>
          <a:prstGeom prst="rect">
            <a:avLst/>
          </a:prstGeom>
        </p:spPr>
      </p:pic>
      <p:sp>
        <p:nvSpPr>
          <p:cNvPr id="10" name="Shape 436"/>
          <p:cNvSpPr/>
          <p:nvPr/>
        </p:nvSpPr>
        <p:spPr>
          <a:xfrm>
            <a:off x="417845" y="1685332"/>
            <a:ext cx="3765728" cy="592701"/>
          </a:xfrm>
          <a:custGeom>
            <a:avLst/>
            <a:gdLst>
              <a:gd name="connsiteX0" fmla="*/ 0 w 3694511"/>
              <a:gd name="connsiteY0" fmla="*/ 0 h 580832"/>
              <a:gd name="connsiteX1" fmla="*/ 3694511 w 3694511"/>
              <a:gd name="connsiteY1" fmla="*/ 0 h 580832"/>
              <a:gd name="connsiteX2" fmla="*/ 3694511 w 3694511"/>
              <a:gd name="connsiteY2" fmla="*/ 580832 h 580832"/>
              <a:gd name="connsiteX3" fmla="*/ 0 w 3694511"/>
              <a:gd name="connsiteY3" fmla="*/ 580832 h 580832"/>
              <a:gd name="connsiteX4" fmla="*/ 0 w 3694511"/>
              <a:gd name="connsiteY4" fmla="*/ 0 h 580832"/>
              <a:gd name="connsiteX0" fmla="*/ 0 w 4062466"/>
              <a:gd name="connsiteY0" fmla="*/ 11869 h 592701"/>
              <a:gd name="connsiteX1" fmla="*/ 4062466 w 4062466"/>
              <a:gd name="connsiteY1" fmla="*/ 0 h 592701"/>
              <a:gd name="connsiteX2" fmla="*/ 3694511 w 4062466"/>
              <a:gd name="connsiteY2" fmla="*/ 592701 h 592701"/>
              <a:gd name="connsiteX3" fmla="*/ 0 w 4062466"/>
              <a:gd name="connsiteY3" fmla="*/ 592701 h 592701"/>
              <a:gd name="connsiteX4" fmla="*/ 0 w 4062466"/>
              <a:gd name="connsiteY4" fmla="*/ 11869 h 592701"/>
              <a:gd name="connsiteX0" fmla="*/ 0 w 3765728"/>
              <a:gd name="connsiteY0" fmla="*/ 11869 h 592701"/>
              <a:gd name="connsiteX1" fmla="*/ 3765728 w 3765728"/>
              <a:gd name="connsiteY1" fmla="*/ 0 h 592701"/>
              <a:gd name="connsiteX2" fmla="*/ 3694511 w 3765728"/>
              <a:gd name="connsiteY2" fmla="*/ 592701 h 592701"/>
              <a:gd name="connsiteX3" fmla="*/ 0 w 3765728"/>
              <a:gd name="connsiteY3" fmla="*/ 592701 h 592701"/>
              <a:gd name="connsiteX4" fmla="*/ 0 w 3765728"/>
              <a:gd name="connsiteY4" fmla="*/ 11869 h 592701"/>
              <a:gd name="connsiteX0" fmla="*/ 0 w 3765728"/>
              <a:gd name="connsiteY0" fmla="*/ 11869 h 592701"/>
              <a:gd name="connsiteX1" fmla="*/ 3765728 w 3765728"/>
              <a:gd name="connsiteY1" fmla="*/ 0 h 592701"/>
              <a:gd name="connsiteX2" fmla="*/ 3480860 w 3765728"/>
              <a:gd name="connsiteY2" fmla="*/ 592701 h 592701"/>
              <a:gd name="connsiteX3" fmla="*/ 0 w 3765728"/>
              <a:gd name="connsiteY3" fmla="*/ 592701 h 592701"/>
              <a:gd name="connsiteX4" fmla="*/ 0 w 3765728"/>
              <a:gd name="connsiteY4" fmla="*/ 11869 h 592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65728" h="592701">
                <a:moveTo>
                  <a:pt x="0" y="11869"/>
                </a:moveTo>
                <a:lnTo>
                  <a:pt x="3765728" y="0"/>
                </a:lnTo>
                <a:lnTo>
                  <a:pt x="3480860" y="592701"/>
                </a:lnTo>
                <a:lnTo>
                  <a:pt x="0" y="592701"/>
                </a:lnTo>
                <a:lnTo>
                  <a:pt x="0" y="11869"/>
                </a:lnTo>
                <a:close/>
              </a:path>
            </a:pathLst>
          </a:custGeom>
          <a:solidFill>
            <a:srgbClr val="0F253F"/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10253F"/>
                </a:solidFill>
              </a:defRPr>
            </a:pPr>
            <a:endParaRPr/>
          </a:p>
        </p:txBody>
      </p:sp>
      <p:sp>
        <p:nvSpPr>
          <p:cNvPr id="436" name="Shape 436"/>
          <p:cNvSpPr/>
          <p:nvPr/>
        </p:nvSpPr>
        <p:spPr>
          <a:xfrm flipH="1">
            <a:off x="4239724" y="3457976"/>
            <a:ext cx="4264249" cy="1065643"/>
          </a:xfrm>
          <a:custGeom>
            <a:avLst/>
            <a:gdLst>
              <a:gd name="connsiteX0" fmla="*/ 0 w 3694511"/>
              <a:gd name="connsiteY0" fmla="*/ 0 h 1242908"/>
              <a:gd name="connsiteX1" fmla="*/ 3694511 w 3694511"/>
              <a:gd name="connsiteY1" fmla="*/ 0 h 1242908"/>
              <a:gd name="connsiteX2" fmla="*/ 3694511 w 3694511"/>
              <a:gd name="connsiteY2" fmla="*/ 1242908 h 1242908"/>
              <a:gd name="connsiteX3" fmla="*/ 0 w 3694511"/>
              <a:gd name="connsiteY3" fmla="*/ 1242908 h 1242908"/>
              <a:gd name="connsiteX4" fmla="*/ 0 w 3694511"/>
              <a:gd name="connsiteY4" fmla="*/ 0 h 1242908"/>
              <a:gd name="connsiteX0" fmla="*/ 0 w 4264249"/>
              <a:gd name="connsiteY0" fmla="*/ 0 h 1242908"/>
              <a:gd name="connsiteX1" fmla="*/ 3694511 w 4264249"/>
              <a:gd name="connsiteY1" fmla="*/ 0 h 1242908"/>
              <a:gd name="connsiteX2" fmla="*/ 4264249 w 4264249"/>
              <a:gd name="connsiteY2" fmla="*/ 1231039 h 1242908"/>
              <a:gd name="connsiteX3" fmla="*/ 0 w 4264249"/>
              <a:gd name="connsiteY3" fmla="*/ 1242908 h 1242908"/>
              <a:gd name="connsiteX4" fmla="*/ 0 w 4264249"/>
              <a:gd name="connsiteY4" fmla="*/ 0 h 124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4249" h="1242908">
                <a:moveTo>
                  <a:pt x="0" y="0"/>
                </a:moveTo>
                <a:lnTo>
                  <a:pt x="3694511" y="0"/>
                </a:lnTo>
                <a:lnTo>
                  <a:pt x="4264249" y="1231039"/>
                </a:lnTo>
                <a:lnTo>
                  <a:pt x="0" y="124290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12700">
            <a:miter lim="4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10253F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523074" y="1709412"/>
            <a:ext cx="3867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904" indent="-242904" defTabSz="334670">
              <a:spcBef>
                <a:spcPts val="500"/>
              </a:spcBef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2400" dirty="0"/>
              <a:t>Custom - build to reality </a:t>
            </a:r>
          </a:p>
        </p:txBody>
      </p:sp>
      <p:sp>
        <p:nvSpPr>
          <p:cNvPr id="437" name="Shape 437"/>
          <p:cNvSpPr>
            <a:spLocks noGrp="1"/>
          </p:cNvSpPr>
          <p:nvPr>
            <p:ph type="body" sz="quarter" idx="4294967295"/>
          </p:nvPr>
        </p:nvSpPr>
        <p:spPr>
          <a:xfrm>
            <a:off x="4765071" y="3592606"/>
            <a:ext cx="3612949" cy="1022464"/>
          </a:xfrm>
          <a:prstGeom prst="rect">
            <a:avLst/>
          </a:prstGeom>
        </p:spPr>
        <p:txBody>
          <a:bodyPr lIns="54863" tIns="54863" rIns="54863" bIns="54863">
            <a:normAutofit/>
          </a:bodyPr>
          <a:lstStyle/>
          <a:p>
            <a:pPr marL="0" indent="0" algn="r" defTabSz="334670">
              <a:lnSpc>
                <a:spcPct val="100000"/>
              </a:lnSpc>
              <a:spcBef>
                <a:spcPts val="500"/>
              </a:spcBef>
              <a:buNone/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800" dirty="0"/>
              <a:t>Quick turnaround time: </a:t>
            </a:r>
          </a:p>
          <a:p>
            <a:pPr marL="0" indent="0" algn="r" defTabSz="334670">
              <a:lnSpc>
                <a:spcPct val="100000"/>
              </a:lnSpc>
              <a:spcBef>
                <a:spcPts val="500"/>
              </a:spcBef>
              <a:buNone/>
              <a:defRPr sz="21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800" dirty="0"/>
              <a:t>6 weeks from tooling confirmation.</a:t>
            </a:r>
            <a:br>
              <a:rPr lang="en-US" sz="1800" dirty="0"/>
            </a:br>
            <a:endParaRPr sz="1800" dirty="0"/>
          </a:p>
        </p:txBody>
      </p:sp>
      <p:sp>
        <p:nvSpPr>
          <p:cNvPr id="11" name="Shape 413"/>
          <p:cNvSpPr/>
          <p:nvPr/>
        </p:nvSpPr>
        <p:spPr>
          <a:xfrm>
            <a:off x="2432039" y="326743"/>
            <a:ext cx="4279923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000" spc="300" dirty="0">
                <a:solidFill>
                  <a:schemeClr val="tx1"/>
                </a:solidFill>
              </a:rPr>
              <a:t>PRODUCT DEVELOPMENT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413">
            <a:extLst>
              <a:ext uri="{FF2B5EF4-FFF2-40B4-BE49-F238E27FC236}">
                <a16:creationId xmlns:a16="http://schemas.microsoft.com/office/drawing/2014/main" id="{8DE25301-1F4D-7545-4F6D-5D39F72C02A3}"/>
              </a:ext>
            </a:extLst>
          </p:cNvPr>
          <p:cNvSpPr/>
          <p:nvPr/>
        </p:nvSpPr>
        <p:spPr>
          <a:xfrm>
            <a:off x="1484858" y="3201868"/>
            <a:ext cx="5852644" cy="72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4000" spc="3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3" name="Shape 413">
            <a:extLst>
              <a:ext uri="{FF2B5EF4-FFF2-40B4-BE49-F238E27FC236}">
                <a16:creationId xmlns:a16="http://schemas.microsoft.com/office/drawing/2014/main" id="{C35BBF61-E293-55A1-C575-881B4643E286}"/>
              </a:ext>
            </a:extLst>
          </p:cNvPr>
          <p:cNvSpPr/>
          <p:nvPr/>
        </p:nvSpPr>
        <p:spPr>
          <a:xfrm>
            <a:off x="1159986" y="905461"/>
            <a:ext cx="6485290" cy="1403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800" spc="300" dirty="0">
                <a:solidFill>
                  <a:schemeClr val="tx1"/>
                </a:solidFill>
              </a:rPr>
              <a:t>WE LOOK FORWARD TO WORKING WITH FAIR AND CONTRIBUTING TO INDIA’S GROWTH STORY</a:t>
            </a:r>
          </a:p>
        </p:txBody>
      </p:sp>
    </p:spTree>
    <p:extLst>
      <p:ext uri="{BB962C8B-B14F-4D97-AF65-F5344CB8AC3E}">
        <p14:creationId xmlns:p14="http://schemas.microsoft.com/office/powerpoint/2010/main" val="23783672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7166" y="2722848"/>
            <a:ext cx="8412434" cy="1979998"/>
          </a:xfrm>
          <a:custGeom>
            <a:avLst/>
            <a:gdLst>
              <a:gd name="connsiteX0" fmla="*/ 0 w 5822240"/>
              <a:gd name="connsiteY0" fmla="*/ 0 h 1979998"/>
              <a:gd name="connsiteX1" fmla="*/ 5822240 w 5822240"/>
              <a:gd name="connsiteY1" fmla="*/ 0 h 1979998"/>
              <a:gd name="connsiteX2" fmla="*/ 5822240 w 5822240"/>
              <a:gd name="connsiteY2" fmla="*/ 1979998 h 1979998"/>
              <a:gd name="connsiteX3" fmla="*/ 0 w 5822240"/>
              <a:gd name="connsiteY3" fmla="*/ 1979998 h 1979998"/>
              <a:gd name="connsiteX4" fmla="*/ 0 w 5822240"/>
              <a:gd name="connsiteY4" fmla="*/ 0 h 1979998"/>
              <a:gd name="connsiteX0" fmla="*/ 0 w 7055688"/>
              <a:gd name="connsiteY0" fmla="*/ 0 h 1979998"/>
              <a:gd name="connsiteX1" fmla="*/ 7055688 w 7055688"/>
              <a:gd name="connsiteY1" fmla="*/ 0 h 1979998"/>
              <a:gd name="connsiteX2" fmla="*/ 7055688 w 7055688"/>
              <a:gd name="connsiteY2" fmla="*/ 1979998 h 1979998"/>
              <a:gd name="connsiteX3" fmla="*/ 1233448 w 7055688"/>
              <a:gd name="connsiteY3" fmla="*/ 1979998 h 1979998"/>
              <a:gd name="connsiteX4" fmla="*/ 0 w 7055688"/>
              <a:gd name="connsiteY4" fmla="*/ 0 h 1979998"/>
              <a:gd name="connsiteX0" fmla="*/ 0 w 7055688"/>
              <a:gd name="connsiteY0" fmla="*/ 0 h 1979998"/>
              <a:gd name="connsiteX1" fmla="*/ 6664892 w 7055688"/>
              <a:gd name="connsiteY1" fmla="*/ 12210 h 1979998"/>
              <a:gd name="connsiteX2" fmla="*/ 7055688 w 7055688"/>
              <a:gd name="connsiteY2" fmla="*/ 1979998 h 1979998"/>
              <a:gd name="connsiteX3" fmla="*/ 1233448 w 7055688"/>
              <a:gd name="connsiteY3" fmla="*/ 1979998 h 1979998"/>
              <a:gd name="connsiteX4" fmla="*/ 0 w 7055688"/>
              <a:gd name="connsiteY4" fmla="*/ 0 h 1979998"/>
              <a:gd name="connsiteX0" fmla="*/ 0 w 6664892"/>
              <a:gd name="connsiteY0" fmla="*/ 0 h 1979998"/>
              <a:gd name="connsiteX1" fmla="*/ 6664892 w 6664892"/>
              <a:gd name="connsiteY1" fmla="*/ 12210 h 1979998"/>
              <a:gd name="connsiteX2" fmla="*/ 6652681 w 6664892"/>
              <a:gd name="connsiteY2" fmla="*/ 1967788 h 1979998"/>
              <a:gd name="connsiteX3" fmla="*/ 1233448 w 6664892"/>
              <a:gd name="connsiteY3" fmla="*/ 1979998 h 1979998"/>
              <a:gd name="connsiteX4" fmla="*/ 0 w 6664892"/>
              <a:gd name="connsiteY4" fmla="*/ 0 h 1979998"/>
              <a:gd name="connsiteX0" fmla="*/ 0 w 8411259"/>
              <a:gd name="connsiteY0" fmla="*/ 0 h 1979998"/>
              <a:gd name="connsiteX1" fmla="*/ 8411259 w 8411259"/>
              <a:gd name="connsiteY1" fmla="*/ 12210 h 1979998"/>
              <a:gd name="connsiteX2" fmla="*/ 6652681 w 8411259"/>
              <a:gd name="connsiteY2" fmla="*/ 1967788 h 1979998"/>
              <a:gd name="connsiteX3" fmla="*/ 1233448 w 8411259"/>
              <a:gd name="connsiteY3" fmla="*/ 1979998 h 1979998"/>
              <a:gd name="connsiteX4" fmla="*/ 0 w 8411259"/>
              <a:gd name="connsiteY4" fmla="*/ 0 h 1979998"/>
              <a:gd name="connsiteX0" fmla="*/ 0 w 8412434"/>
              <a:gd name="connsiteY0" fmla="*/ 0 h 1979998"/>
              <a:gd name="connsiteX1" fmla="*/ 8411259 w 8412434"/>
              <a:gd name="connsiteY1" fmla="*/ 12210 h 1979998"/>
              <a:gd name="connsiteX2" fmla="*/ 8411260 w 8412434"/>
              <a:gd name="connsiteY2" fmla="*/ 1967788 h 1979998"/>
              <a:gd name="connsiteX3" fmla="*/ 1233448 w 8412434"/>
              <a:gd name="connsiteY3" fmla="*/ 1979998 h 1979998"/>
              <a:gd name="connsiteX4" fmla="*/ 0 w 8412434"/>
              <a:gd name="connsiteY4" fmla="*/ 0 h 197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2434" h="1979998">
                <a:moveTo>
                  <a:pt x="0" y="0"/>
                </a:moveTo>
                <a:lnTo>
                  <a:pt x="8411259" y="12210"/>
                </a:lnTo>
                <a:cubicBezTo>
                  <a:pt x="8407189" y="664069"/>
                  <a:pt x="8415330" y="1315929"/>
                  <a:pt x="8411260" y="1967788"/>
                </a:cubicBezTo>
                <a:lnTo>
                  <a:pt x="1233448" y="19799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40" name="Shape 440"/>
          <p:cNvSpPr/>
          <p:nvPr/>
        </p:nvSpPr>
        <p:spPr>
          <a:xfrm>
            <a:off x="1989028" y="829168"/>
            <a:ext cx="3944710" cy="387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3800"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sz="1800" dirty="0">
                <a:solidFill>
                  <a:schemeClr val="bg1"/>
                </a:solidFill>
              </a:rPr>
              <a:t>We look forward to partnering with you</a:t>
            </a:r>
          </a:p>
        </p:txBody>
      </p:sp>
      <p:pic>
        <p:nvPicPr>
          <p:cNvPr id="8" name="image19.png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089" y="289171"/>
            <a:ext cx="2715752" cy="202546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40"/>
          <p:cNvSpPr/>
          <p:nvPr/>
        </p:nvSpPr>
        <p:spPr>
          <a:xfrm>
            <a:off x="2007092" y="3345564"/>
            <a:ext cx="1888649" cy="664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3800"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Bell MT"/>
                <a:cs typeface="Bell MT"/>
              </a:rPr>
              <a:t>+91 90077 74688 </a:t>
            </a:r>
          </a:p>
          <a:p>
            <a:r>
              <a:rPr lang="en-US" sz="1800" dirty="0">
                <a:solidFill>
                  <a:schemeClr val="bg1"/>
                </a:solidFill>
                <a:latin typeface="Bell MT"/>
                <a:cs typeface="Bell MT"/>
              </a:rPr>
              <a:t>+91 98319 55404</a:t>
            </a:r>
          </a:p>
        </p:txBody>
      </p:sp>
      <p:sp>
        <p:nvSpPr>
          <p:cNvPr id="3" name="Rectangle 2"/>
          <p:cNvSpPr/>
          <p:nvPr/>
        </p:nvSpPr>
        <p:spPr>
          <a:xfrm>
            <a:off x="6621385" y="3345564"/>
            <a:ext cx="23180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ll MT"/>
                <a:cs typeface="Bell MT"/>
              </a:rPr>
              <a:t>www.amikmetals.com</a:t>
            </a:r>
            <a:br>
              <a:rPr lang="en-US" dirty="0">
                <a:solidFill>
                  <a:schemeClr val="bg1"/>
                </a:solidFill>
                <a:latin typeface="Bell MT"/>
                <a:cs typeface="Bell MT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17854" y="3345564"/>
            <a:ext cx="242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Bell MT"/>
                <a:cs typeface="Bell MT"/>
              </a:rPr>
              <a:t>anish@amikmetals.com</a:t>
            </a:r>
            <a:r>
              <a:rPr lang="en-US" dirty="0">
                <a:solidFill>
                  <a:schemeClr val="bg1"/>
                </a:solidFill>
                <a:latin typeface="Bell MT"/>
                <a:cs typeface="Bell MT"/>
              </a:rPr>
              <a:t>   </a:t>
            </a:r>
            <a:r>
              <a:rPr lang="en-US" dirty="0" err="1">
                <a:solidFill>
                  <a:schemeClr val="bg1"/>
                </a:solidFill>
                <a:latin typeface="Bell MT"/>
                <a:cs typeface="Bell MT"/>
              </a:rPr>
              <a:t>ankit@amikmetals.com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ed (1)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16085" r="1" b="2277"/>
          <a:stretch/>
        </p:blipFill>
        <p:spPr>
          <a:xfrm>
            <a:off x="-280502" y="-11526"/>
            <a:ext cx="9433661" cy="5250337"/>
          </a:xfrm>
          <a:prstGeom prst="rect">
            <a:avLst/>
          </a:prstGeom>
        </p:spPr>
      </p:pic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xfrm>
            <a:off x="356086" y="803312"/>
            <a:ext cx="2397648" cy="2104463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500"/>
              </a:spcBef>
              <a:defRPr sz="2000" b="0">
                <a:latin typeface="Bell MT"/>
                <a:ea typeface="Bell MT"/>
                <a:cs typeface="Bell MT"/>
                <a:sym typeface="Bell MT"/>
              </a:defRPr>
            </a:lvl1pPr>
          </a:lstStyle>
          <a:p>
            <a:pPr algn="ctr"/>
            <a:r>
              <a:rPr sz="1600" dirty="0"/>
              <a:t>A </a:t>
            </a:r>
            <a:r>
              <a:rPr sz="1600" b="1" dirty="0"/>
              <a:t>Ferrous Foundry </a:t>
            </a:r>
            <a:r>
              <a:rPr sz="1600" dirty="0"/>
              <a:t>located in Uluberia, </a:t>
            </a:r>
            <a:br>
              <a:rPr lang="en-US" sz="1600" dirty="0"/>
            </a:br>
            <a:r>
              <a:rPr sz="1600" dirty="0"/>
              <a:t>44 kms away from Kolkata</a:t>
            </a:r>
            <a:r>
              <a:rPr lang="en-US" sz="1600" dirty="0"/>
              <a:t>. Having State-of-the-art equipment, specialised manpower and a dedicated team of professionals</a:t>
            </a:r>
            <a:endParaRPr sz="1600" dirty="0"/>
          </a:p>
        </p:txBody>
      </p:sp>
      <p:sp>
        <p:nvSpPr>
          <p:cNvPr id="350" name="Shape 350"/>
          <p:cNvSpPr/>
          <p:nvPr/>
        </p:nvSpPr>
        <p:spPr>
          <a:xfrm>
            <a:off x="3205238" y="803313"/>
            <a:ext cx="2431143" cy="6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algn="ctr" defTabSz="548640">
              <a:spcBef>
                <a:spcPts val="500"/>
              </a:spcBef>
              <a:defRPr sz="2000"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/>
              <a:t>In </a:t>
            </a:r>
            <a:r>
              <a:rPr lang="en-GB" sz="1600" dirty="0"/>
              <a:t>D</a:t>
            </a:r>
            <a:r>
              <a:rPr sz="1600" dirty="0"/>
              <a:t>uctile and </a:t>
            </a:r>
            <a:r>
              <a:rPr lang="en-GB" sz="1600" dirty="0"/>
              <a:t>M</a:t>
            </a:r>
            <a:r>
              <a:rPr sz="1600" dirty="0"/>
              <a:t>alleable </a:t>
            </a:r>
            <a:r>
              <a:rPr lang="en-GB" sz="1600" dirty="0"/>
              <a:t>I</a:t>
            </a:r>
            <a:r>
              <a:rPr sz="1600" dirty="0"/>
              <a:t>ron</a:t>
            </a:r>
            <a:r>
              <a:rPr lang="en-US" sz="1600" dirty="0"/>
              <a:t> Castings</a:t>
            </a:r>
            <a:endParaRPr sz="1600" dirty="0"/>
          </a:p>
        </p:txBody>
      </p:sp>
      <p:sp>
        <p:nvSpPr>
          <p:cNvPr id="354" name="Shape 354"/>
          <p:cNvSpPr/>
          <p:nvPr/>
        </p:nvSpPr>
        <p:spPr>
          <a:xfrm>
            <a:off x="6472548" y="803313"/>
            <a:ext cx="1880702" cy="1341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548640">
              <a:spcBef>
                <a:spcPts val="500"/>
              </a:spcBef>
              <a:defRPr sz="2000">
                <a:latin typeface="Bell MT"/>
                <a:ea typeface="Bell MT"/>
                <a:cs typeface="Bell MT"/>
                <a:sym typeface="Bell MT"/>
              </a:defRPr>
            </a:lvl1pPr>
          </a:lstStyle>
          <a:p>
            <a:pPr algn="ctr"/>
            <a:r>
              <a:rPr sz="1600" dirty="0"/>
              <a:t>Quality products, On-time delivery, Optimum prices and Dedicated customer service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16311" y="376607"/>
            <a:ext cx="2118727" cy="387796"/>
            <a:chOff x="516311" y="376607"/>
            <a:chExt cx="2118727" cy="387796"/>
          </a:xfrm>
        </p:grpSpPr>
        <p:sp>
          <p:nvSpPr>
            <p:cNvPr id="3" name="Rectangle 2"/>
            <p:cNvSpPr/>
            <p:nvPr/>
          </p:nvSpPr>
          <p:spPr>
            <a:xfrm>
              <a:off x="516311" y="404347"/>
              <a:ext cx="2118727" cy="33231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936197" y="376607"/>
              <a:ext cx="1278954" cy="387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4863" tIns="54863" rIns="54863" bIns="54863">
              <a:spAutoFit/>
            </a:bodyPr>
            <a:lstStyle>
              <a:lvl1pPr defTabSz="1097280">
                <a:defRPr sz="2400" b="1" spc="360">
                  <a:solidFill>
                    <a:srgbClr val="17375E"/>
                  </a:solidFill>
                  <a:latin typeface="Adobe Hebrew"/>
                  <a:ea typeface="Adobe Hebrew"/>
                  <a:cs typeface="Adobe Hebrew"/>
                  <a:sym typeface="Adobe Hebrew"/>
                </a:defRPr>
              </a:lvl1pPr>
            </a:lstStyle>
            <a:p>
              <a:r>
                <a:rPr sz="1800" b="0" dirty="0">
                  <a:solidFill>
                    <a:schemeClr val="bg1"/>
                  </a:solidFill>
                </a:rPr>
                <a:t>WE</a:t>
              </a:r>
              <a:r>
                <a:rPr sz="1800" dirty="0">
                  <a:solidFill>
                    <a:schemeClr val="bg1"/>
                  </a:solidFill>
                </a:rPr>
                <a:t> ARE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06968" y="376607"/>
            <a:ext cx="2613199" cy="387796"/>
            <a:chOff x="3012964" y="376607"/>
            <a:chExt cx="2613199" cy="387796"/>
          </a:xfrm>
        </p:grpSpPr>
        <p:sp>
          <p:nvSpPr>
            <p:cNvPr id="17" name="Rectangle 16"/>
            <p:cNvSpPr/>
            <p:nvPr/>
          </p:nvSpPr>
          <p:spPr>
            <a:xfrm>
              <a:off x="3012964" y="404347"/>
              <a:ext cx="2613199" cy="332317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4" name="Shape 349"/>
            <p:cNvSpPr/>
            <p:nvPr/>
          </p:nvSpPr>
          <p:spPr>
            <a:xfrm>
              <a:off x="3135357" y="376607"/>
              <a:ext cx="2368413" cy="387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4863" tIns="54863" rIns="54863" bIns="54863">
              <a:spAutoFit/>
            </a:bodyPr>
            <a:lstStyle>
              <a:lvl1pPr defTabSz="1097280">
                <a:defRPr sz="2400" b="1" spc="360">
                  <a:solidFill>
                    <a:srgbClr val="17375E"/>
                  </a:solidFill>
                  <a:latin typeface="Adobe Hebrew"/>
                  <a:ea typeface="Adobe Hebrew"/>
                  <a:cs typeface="Adobe Hebrew"/>
                  <a:sym typeface="Adobe Hebrew"/>
                </a:defRPr>
              </a:lvl1pPr>
            </a:lstStyle>
            <a:p>
              <a:r>
                <a:rPr sz="1800" b="0" dirty="0">
                  <a:solidFill>
                    <a:srgbClr val="FFFFFF"/>
                  </a:solidFill>
                </a:rPr>
                <a:t>WE</a:t>
              </a:r>
              <a:r>
                <a:rPr sz="1800" dirty="0">
                  <a:solidFill>
                    <a:srgbClr val="FFFFFF"/>
                  </a:solidFill>
                </a:rPr>
                <a:t> </a:t>
              </a:r>
              <a:r>
                <a:rPr lang="en-US" sz="1800" dirty="0">
                  <a:solidFill>
                    <a:srgbClr val="FFFFFF"/>
                  </a:solidFill>
                </a:rPr>
                <a:t>SPECIALIZE</a:t>
              </a:r>
              <a:endParaRPr sz="1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92096" y="374717"/>
            <a:ext cx="2353975" cy="387796"/>
            <a:chOff x="6192096" y="374717"/>
            <a:chExt cx="2353975" cy="387796"/>
          </a:xfrm>
        </p:grpSpPr>
        <p:sp>
          <p:nvSpPr>
            <p:cNvPr id="18" name="Rectangle 17"/>
            <p:cNvSpPr/>
            <p:nvPr/>
          </p:nvSpPr>
          <p:spPr>
            <a:xfrm>
              <a:off x="6192096" y="404347"/>
              <a:ext cx="2353975" cy="332317"/>
            </a:xfrm>
            <a:prstGeom prst="rect">
              <a:avLst/>
            </a:prstGeom>
            <a:solidFill>
              <a:srgbClr val="203864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25" name="Shape 349"/>
            <p:cNvSpPr/>
            <p:nvPr/>
          </p:nvSpPr>
          <p:spPr>
            <a:xfrm>
              <a:off x="6370546" y="374717"/>
              <a:ext cx="2009354" cy="3877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4863" tIns="54863" rIns="54863" bIns="54863">
              <a:spAutoFit/>
            </a:bodyPr>
            <a:lstStyle>
              <a:lvl1pPr defTabSz="1097280">
                <a:defRPr sz="2400" b="1" spc="360">
                  <a:solidFill>
                    <a:srgbClr val="17375E"/>
                  </a:solidFill>
                  <a:latin typeface="Adobe Hebrew"/>
                  <a:ea typeface="Adobe Hebrew"/>
                  <a:cs typeface="Adobe Hebrew"/>
                  <a:sym typeface="Adobe Hebrew"/>
                </a:defRPr>
              </a:lvl1pPr>
            </a:lstStyle>
            <a:p>
              <a:r>
                <a:rPr sz="1800" b="0" dirty="0">
                  <a:solidFill>
                    <a:srgbClr val="FFFFFF"/>
                  </a:solidFill>
                </a:rPr>
                <a:t>WE</a:t>
              </a:r>
              <a:r>
                <a:rPr sz="1800" dirty="0">
                  <a:solidFill>
                    <a:srgbClr val="FFFFFF"/>
                  </a:solidFill>
                </a:rPr>
                <a:t> </a:t>
              </a:r>
              <a:r>
                <a:rPr lang="en-US" sz="1800" dirty="0">
                  <a:solidFill>
                    <a:srgbClr val="FFFFFF"/>
                  </a:solidFill>
                </a:rPr>
                <a:t>PROVIDE</a:t>
              </a:r>
              <a:endParaRPr sz="18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NSTATION-7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4" t="112"/>
          <a:stretch/>
        </p:blipFill>
        <p:spPr>
          <a:xfrm>
            <a:off x="0" y="230878"/>
            <a:ext cx="7056168" cy="469456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18920" y="298897"/>
            <a:ext cx="4989197" cy="4550053"/>
            <a:chOff x="4279980" y="408787"/>
            <a:chExt cx="4989197" cy="4550053"/>
          </a:xfrm>
        </p:grpSpPr>
        <p:sp>
          <p:nvSpPr>
            <p:cNvPr id="8" name="Rectangle 7"/>
            <p:cNvSpPr/>
            <p:nvPr/>
          </p:nvSpPr>
          <p:spPr>
            <a:xfrm>
              <a:off x="4279980" y="408787"/>
              <a:ext cx="4976984" cy="540000"/>
            </a:xfrm>
            <a:custGeom>
              <a:avLst/>
              <a:gdLst>
                <a:gd name="connsiteX0" fmla="*/ 0 w 4201819"/>
                <a:gd name="connsiteY0" fmla="*/ 0 h 332317"/>
                <a:gd name="connsiteX1" fmla="*/ 4201819 w 4201819"/>
                <a:gd name="connsiteY1" fmla="*/ 0 h 332317"/>
                <a:gd name="connsiteX2" fmla="*/ 4201819 w 4201819"/>
                <a:gd name="connsiteY2" fmla="*/ 332317 h 332317"/>
                <a:gd name="connsiteX3" fmla="*/ 0 w 4201819"/>
                <a:gd name="connsiteY3" fmla="*/ 332317 h 332317"/>
                <a:gd name="connsiteX4" fmla="*/ 0 w 4201819"/>
                <a:gd name="connsiteY4" fmla="*/ 0 h 332317"/>
                <a:gd name="connsiteX0" fmla="*/ 11870 w 4213689"/>
                <a:gd name="connsiteY0" fmla="*/ 0 h 723977"/>
                <a:gd name="connsiteX1" fmla="*/ 4213689 w 4213689"/>
                <a:gd name="connsiteY1" fmla="*/ 0 h 723977"/>
                <a:gd name="connsiteX2" fmla="*/ 4213689 w 4213689"/>
                <a:gd name="connsiteY2" fmla="*/ 332317 h 723977"/>
                <a:gd name="connsiteX3" fmla="*/ 0 w 4213689"/>
                <a:gd name="connsiteY3" fmla="*/ 723977 h 723977"/>
                <a:gd name="connsiteX4" fmla="*/ 11870 w 4213689"/>
                <a:gd name="connsiteY4" fmla="*/ 0 h 723977"/>
                <a:gd name="connsiteX0" fmla="*/ 11870 w 4213689"/>
                <a:gd name="connsiteY0" fmla="*/ 0 h 723977"/>
                <a:gd name="connsiteX1" fmla="*/ 4213689 w 4213689"/>
                <a:gd name="connsiteY1" fmla="*/ 0 h 723977"/>
                <a:gd name="connsiteX2" fmla="*/ 4213689 w 4213689"/>
                <a:gd name="connsiteY2" fmla="*/ 723976 h 723977"/>
                <a:gd name="connsiteX3" fmla="*/ 0 w 4213689"/>
                <a:gd name="connsiteY3" fmla="*/ 723977 h 723977"/>
                <a:gd name="connsiteX4" fmla="*/ 11870 w 4213689"/>
                <a:gd name="connsiteY4" fmla="*/ 0 h 723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3689" h="723977">
                  <a:moveTo>
                    <a:pt x="11870" y="0"/>
                  </a:moveTo>
                  <a:lnTo>
                    <a:pt x="4213689" y="0"/>
                  </a:lnTo>
                  <a:lnTo>
                    <a:pt x="4213689" y="723976"/>
                  </a:lnTo>
                  <a:lnTo>
                    <a:pt x="0" y="723977"/>
                  </a:lnTo>
                  <a:lnTo>
                    <a:pt x="1187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25400" cap="flat">
              <a:noFill/>
              <a:prstDash val="solid"/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5" name="Shape 362"/>
            <p:cNvSpPr/>
            <p:nvPr/>
          </p:nvSpPr>
          <p:spPr>
            <a:xfrm>
              <a:off x="4420476" y="460519"/>
              <a:ext cx="4261167" cy="4185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4863" tIns="54863" rIns="54863" bIns="54863">
              <a:spAutoFit/>
            </a:bodyPr>
            <a:lstStyle>
              <a:lvl1pPr algn="ctr" defTabSz="1097280">
                <a:defRPr sz="4800" b="1" spc="720">
                  <a:solidFill>
                    <a:srgbClr val="808080"/>
                  </a:solidFill>
                  <a:latin typeface="Adobe Hebrew"/>
                  <a:ea typeface="Adobe Hebrew"/>
                  <a:cs typeface="Adobe Hebrew"/>
                  <a:sym typeface="Adobe Hebrew"/>
                </a:defRPr>
              </a:lvl1pPr>
            </a:lstStyle>
            <a:p>
              <a:pPr algn="l"/>
              <a:r>
                <a:rPr sz="2000" spc="300" dirty="0">
                  <a:solidFill>
                    <a:srgbClr val="FFFFFF"/>
                  </a:solidFill>
                </a:rPr>
                <a:t>GREENFIELD</a:t>
              </a:r>
              <a:r>
                <a:rPr lang="en-US" sz="2000" spc="300" dirty="0">
                  <a:solidFill>
                    <a:srgbClr val="FFFFFF"/>
                  </a:solidFill>
                </a:rPr>
                <a:t> </a:t>
              </a:r>
              <a:r>
                <a:rPr sz="2000" spc="300" dirty="0">
                  <a:solidFill>
                    <a:srgbClr val="FFFFFF"/>
                  </a:solidFill>
                </a:rPr>
                <a:t>PROJECT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291849" y="1106846"/>
              <a:ext cx="4977328" cy="3851994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" name="Shape 363"/>
            <p:cNvSpPr/>
            <p:nvPr/>
          </p:nvSpPr>
          <p:spPr>
            <a:xfrm>
              <a:off x="4408264" y="1119908"/>
              <a:ext cx="4723524" cy="38041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4863" tIns="54863" rIns="54863" bIns="54863">
              <a:spAutoFit/>
            </a:bodyPr>
            <a:lstStyle/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r>
                <a:rPr lang="en-GB" sz="1600" dirty="0">
                  <a:solidFill>
                    <a:schemeClr val="tx1"/>
                  </a:solidFill>
                </a:rPr>
                <a:t>Commenced production in </a:t>
              </a:r>
              <a:r>
                <a:rPr lang="en-GB" sz="1600" b="1" dirty="0">
                  <a:solidFill>
                    <a:schemeClr val="tx1"/>
                  </a:solidFill>
                </a:rPr>
                <a:t>April 2021 </a:t>
              </a:r>
              <a:r>
                <a:rPr lang="en-GB" sz="1600" dirty="0">
                  <a:solidFill>
                    <a:schemeClr val="tx1"/>
                  </a:solidFill>
                </a:rPr>
                <a:t>with a capacity of 4,200 MTPA in Phase-I</a:t>
              </a:r>
              <a:br>
                <a:rPr lang="en-GB" sz="1600" dirty="0">
                  <a:solidFill>
                    <a:schemeClr val="tx1"/>
                  </a:solidFill>
                </a:rPr>
              </a:br>
              <a:br>
                <a:rPr lang="en-GB" sz="1600" b="1" dirty="0">
                  <a:solidFill>
                    <a:schemeClr val="tx1"/>
                  </a:solidFill>
                </a:rPr>
              </a:br>
              <a:r>
                <a:rPr lang="en-GB" sz="1600" b="1" dirty="0">
                  <a:solidFill>
                    <a:schemeClr val="tx1"/>
                  </a:solidFill>
                </a:rPr>
                <a:t>Started exporting </a:t>
              </a:r>
              <a:r>
                <a:rPr lang="en-GB" sz="1600" dirty="0">
                  <a:solidFill>
                    <a:schemeClr val="tx1"/>
                  </a:solidFill>
                </a:rPr>
                <a:t>to clients in South Korea, USA, Canada, Dubai and Europe.</a:t>
              </a:r>
            </a:p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endParaRPr lang="en-US" sz="1600" dirty="0">
                <a:solidFill>
                  <a:schemeClr val="tx1"/>
                </a:solidFill>
              </a:endParaRPr>
            </a:p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Integrated </a:t>
              </a:r>
              <a:r>
                <a:rPr sz="1600" b="1" dirty="0">
                  <a:solidFill>
                    <a:schemeClr val="tx1"/>
                  </a:solidFill>
                </a:rPr>
                <a:t>latest technology</a:t>
              </a:r>
              <a:r>
                <a:rPr sz="1600" dirty="0">
                  <a:solidFill>
                    <a:schemeClr val="tx1"/>
                  </a:solidFill>
                </a:rPr>
                <a:t> and </a:t>
              </a:r>
              <a:r>
                <a:rPr sz="1600" b="1" dirty="0">
                  <a:solidFill>
                    <a:schemeClr val="tx1"/>
                  </a:solidFill>
                </a:rPr>
                <a:t>modern practices</a:t>
              </a:r>
              <a:r>
                <a:rPr sz="1600" dirty="0">
                  <a:solidFill>
                    <a:schemeClr val="tx1"/>
                  </a:solidFill>
                </a:rPr>
                <a:t> with </a:t>
              </a:r>
              <a:r>
                <a:rPr sz="1600" b="1" dirty="0">
                  <a:solidFill>
                    <a:schemeClr val="tx1"/>
                  </a:solidFill>
                </a:rPr>
                <a:t>experiential knowledge.</a:t>
              </a:r>
            </a:p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endParaRPr lang="en-GB" sz="1600" dirty="0">
                <a:solidFill>
                  <a:schemeClr val="tx1"/>
                </a:solidFill>
              </a:endParaRPr>
            </a:p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r>
                <a:rPr lang="en-US" sz="1600" dirty="0">
                  <a:solidFill>
                    <a:schemeClr val="tx1"/>
                  </a:solidFill>
                </a:rPr>
                <a:t>A team with</a:t>
              </a:r>
              <a:r>
                <a:rPr sz="1600" dirty="0">
                  <a:solidFill>
                    <a:schemeClr val="tx1"/>
                  </a:solidFill>
                </a:rPr>
                <a:t> </a:t>
              </a:r>
              <a:r>
                <a:rPr sz="1600" b="1" dirty="0">
                  <a:solidFill>
                    <a:schemeClr val="tx1"/>
                  </a:solidFill>
                </a:rPr>
                <a:t>over </a:t>
              </a:r>
              <a:r>
                <a:rPr lang="en-GB" sz="1600" b="1" dirty="0">
                  <a:solidFill>
                    <a:schemeClr val="tx1"/>
                  </a:solidFill>
                </a:rPr>
                <a:t>100</a:t>
              </a:r>
              <a:r>
                <a:rPr sz="1600" b="1" dirty="0">
                  <a:solidFill>
                    <a:schemeClr val="tx1"/>
                  </a:solidFill>
                </a:rPr>
                <a:t> years of combined experience </a:t>
              </a:r>
              <a:r>
                <a:rPr sz="1600" dirty="0">
                  <a:solidFill>
                    <a:schemeClr val="tx1"/>
                  </a:solidFill>
                </a:rPr>
                <a:t>in the industry led by third generation entrepreneurs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endParaRPr lang="en-IN" sz="1600" b="1" dirty="0">
                <a:solidFill>
                  <a:schemeClr val="tx1"/>
                </a:solidFill>
              </a:endParaRPr>
            </a:p>
            <a:p>
              <a:pPr defTabSz="1097280">
                <a:defRPr sz="2000">
                  <a:solidFill>
                    <a:srgbClr val="F2F2F2"/>
                  </a:solidFill>
                  <a:latin typeface="Bell MT"/>
                  <a:ea typeface="Bell MT"/>
                  <a:cs typeface="Bell MT"/>
                  <a:sym typeface="Bell MT"/>
                </a:defRPr>
              </a:pPr>
              <a:r>
                <a:rPr lang="en-IN" sz="1600" dirty="0">
                  <a:solidFill>
                    <a:schemeClr val="tx1"/>
                  </a:solidFill>
                </a:rPr>
                <a:t>An </a:t>
              </a:r>
              <a:r>
                <a:rPr lang="en-IN" sz="1600" b="1" dirty="0">
                  <a:solidFill>
                    <a:schemeClr val="tx1"/>
                  </a:solidFill>
                </a:rPr>
                <a:t>eco-friendly company </a:t>
              </a:r>
              <a:r>
                <a:rPr lang="en-IN" sz="1600" dirty="0">
                  <a:solidFill>
                    <a:schemeClr val="tx1"/>
                  </a:solidFill>
                </a:rPr>
                <a:t>that has installed the </a:t>
              </a:r>
              <a:r>
                <a:rPr lang="en-IN" sz="1600" b="1" dirty="0">
                  <a:solidFill>
                    <a:schemeClr val="tx1"/>
                  </a:solidFill>
                </a:rPr>
                <a:t>best-in-class pollution control equipment </a:t>
              </a:r>
              <a:r>
                <a:rPr lang="en-IN" sz="1600" dirty="0">
                  <a:solidFill>
                    <a:schemeClr val="tx1"/>
                  </a:solidFill>
                </a:rPr>
                <a:t>and uses environmentally sustainable practices. </a:t>
              </a:r>
              <a:endParaRPr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804243" y="2955250"/>
            <a:ext cx="923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453195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/>
        </p:nvSpPr>
        <p:spPr>
          <a:xfrm>
            <a:off x="2661479" y="159880"/>
            <a:ext cx="3821043" cy="41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 anchor="ctr">
            <a:noAutofit/>
          </a:bodyPr>
          <a:lstStyle>
            <a:lvl1pPr algn="ctr" defTabSz="548640">
              <a:lnSpc>
                <a:spcPct val="90000"/>
              </a:lnSpc>
              <a:defRPr sz="4800" b="1" spc="60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2000" spc="300" dirty="0">
                <a:solidFill>
                  <a:schemeClr val="tx1"/>
                </a:solidFill>
              </a:rPr>
              <a:t>PRECISION PRODUCTS</a:t>
            </a:r>
          </a:p>
        </p:txBody>
      </p:sp>
      <p:sp>
        <p:nvSpPr>
          <p:cNvPr id="368" name="Shape 368"/>
          <p:cNvSpPr/>
          <p:nvPr/>
        </p:nvSpPr>
        <p:spPr>
          <a:xfrm>
            <a:off x="1842750" y="461982"/>
            <a:ext cx="5289265" cy="35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algn="ctr"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dirty="0">
                <a:solidFill>
                  <a:schemeClr val="tx1"/>
                </a:solidFill>
              </a:rPr>
              <a:t>Ready to use, our products are molded to your satisfaction. 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369" name="Shape 369"/>
          <p:cNvSpPr/>
          <p:nvPr/>
        </p:nvSpPr>
        <p:spPr>
          <a:xfrm>
            <a:off x="121708" y="1830654"/>
            <a:ext cx="2828685" cy="1095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algn="r"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spc="10" dirty="0">
                <a:latin typeface="Bell MT"/>
                <a:cs typeface="Bell MT"/>
              </a:rPr>
              <a:t>ELECTRICAL</a:t>
            </a:r>
            <a:r>
              <a:rPr lang="en-US" sz="1600" spc="10" dirty="0">
                <a:latin typeface="Bell MT"/>
                <a:cs typeface="Bell MT"/>
              </a:rPr>
              <a:t> </a:t>
            </a:r>
            <a:r>
              <a:rPr sz="1600" spc="10" dirty="0">
                <a:latin typeface="Bell MT"/>
                <a:cs typeface="Bell MT"/>
              </a:rPr>
              <a:t>FITTINGS</a:t>
            </a:r>
            <a:r>
              <a:rPr sz="1600" b="0" spc="10" dirty="0">
                <a:latin typeface="Bell MT"/>
                <a:cs typeface="Bell MT"/>
              </a:rPr>
              <a:t> </a:t>
            </a:r>
          </a:p>
          <a:p>
            <a:pPr algn="r" defTabSz="1097280">
              <a:defRPr sz="2000">
                <a:solidFill>
                  <a:srgbClr val="0F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spc="10" dirty="0">
                <a:latin typeface="Bell MT"/>
                <a:cs typeface="Bell MT"/>
              </a:rPr>
              <a:t>Conduit Body, LQT and</a:t>
            </a:r>
            <a:r>
              <a:rPr lang="en-US" sz="1600" spc="10" dirty="0">
                <a:latin typeface="Bell MT"/>
                <a:cs typeface="Bell MT"/>
              </a:rPr>
              <a:t> </a:t>
            </a:r>
            <a:r>
              <a:rPr sz="1600" spc="10" dirty="0">
                <a:latin typeface="Bell MT"/>
                <a:cs typeface="Bell MT"/>
              </a:rPr>
              <a:t>Beam Clamps</a:t>
            </a:r>
            <a:r>
              <a:rPr lang="en-US" sz="1600" spc="10" dirty="0">
                <a:latin typeface="Bell MT"/>
                <a:cs typeface="Bell MT"/>
              </a:rPr>
              <a:t> </a:t>
            </a:r>
            <a:r>
              <a:rPr lang="en-IN" sz="1600" spc="10" dirty="0">
                <a:latin typeface="Bell MT"/>
                <a:cs typeface="Bell MT"/>
              </a:rPr>
              <a:t>3/8” onwards, </a:t>
            </a:r>
          </a:p>
          <a:p>
            <a:pPr algn="r" defTabSz="1097280">
              <a:defRPr sz="2000">
                <a:solidFill>
                  <a:srgbClr val="0F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IN" sz="1600" spc="10" dirty="0">
                <a:latin typeface="Bell MT"/>
                <a:cs typeface="Bell MT"/>
              </a:rPr>
              <a:t>Clamp Backs</a:t>
            </a:r>
          </a:p>
        </p:txBody>
      </p:sp>
      <p:sp>
        <p:nvSpPr>
          <p:cNvPr id="375" name="Shape 375"/>
          <p:cNvSpPr/>
          <p:nvPr/>
        </p:nvSpPr>
        <p:spPr>
          <a:xfrm>
            <a:off x="349332" y="3403634"/>
            <a:ext cx="2659214" cy="849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spAutoFit/>
          </a:bodyPr>
          <a:lstStyle/>
          <a:p>
            <a:pPr algn="r"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spc="10" dirty="0">
                <a:latin typeface="Bell MT"/>
                <a:cs typeface="Bell MT"/>
              </a:rPr>
              <a:t>PIPE FITTINGS</a:t>
            </a:r>
            <a:r>
              <a:rPr sz="1600" b="0" spc="10" dirty="0">
                <a:latin typeface="Bell MT"/>
                <a:cs typeface="Bell MT"/>
              </a:rPr>
              <a:t> </a:t>
            </a:r>
          </a:p>
          <a:p>
            <a:pPr algn="r"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spc="10" dirty="0">
                <a:latin typeface="Bell MT"/>
                <a:cs typeface="Bell MT"/>
              </a:rPr>
              <a:t>Elbows, Bends and Reducers</a:t>
            </a:r>
            <a:endParaRPr lang="en-GB" sz="1600" spc="10" dirty="0">
              <a:latin typeface="Bell MT"/>
              <a:cs typeface="Bell MT"/>
            </a:endParaRPr>
          </a:p>
          <a:p>
            <a:pPr algn="r"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IN" sz="1600" spc="10" dirty="0">
                <a:latin typeface="Bell MT"/>
                <a:cs typeface="Bell MT"/>
              </a:rPr>
              <a:t>3/8” onwards</a:t>
            </a:r>
          </a:p>
        </p:txBody>
      </p:sp>
      <p:sp>
        <p:nvSpPr>
          <p:cNvPr id="377" name="Shape 377"/>
          <p:cNvSpPr/>
          <p:nvPr/>
        </p:nvSpPr>
        <p:spPr>
          <a:xfrm>
            <a:off x="3567786" y="4652007"/>
            <a:ext cx="1958556" cy="357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spc="10" dirty="0">
                <a:latin typeface="Bell MT"/>
                <a:cs typeface="Bell MT"/>
              </a:rPr>
              <a:t>INSULATOR CAPS</a:t>
            </a:r>
          </a:p>
        </p:txBody>
      </p:sp>
      <p:sp>
        <p:nvSpPr>
          <p:cNvPr id="31" name="Shape 375"/>
          <p:cNvSpPr/>
          <p:nvPr/>
        </p:nvSpPr>
        <p:spPr>
          <a:xfrm>
            <a:off x="6166298" y="3282082"/>
            <a:ext cx="1768178" cy="1095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MANHOLES</a:t>
            </a:r>
            <a:endParaRPr sz="1600" b="0" spc="10" dirty="0">
              <a:latin typeface="Bell MT"/>
              <a:cs typeface="Bell MT"/>
            </a:endParaRPr>
          </a:p>
          <a:p>
            <a:pPr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Covers &amp; Frames</a:t>
            </a:r>
            <a:br>
              <a:rPr lang="en-US" sz="1600" spc="10" dirty="0">
                <a:latin typeface="Bell MT"/>
                <a:cs typeface="Bell MT"/>
              </a:rPr>
            </a:br>
            <a:r>
              <a:rPr lang="en-US" sz="1600" spc="10" dirty="0">
                <a:latin typeface="Bell MT"/>
                <a:cs typeface="Bell MT"/>
              </a:rPr>
              <a:t>150/150” onwards</a:t>
            </a:r>
          </a:p>
          <a:p>
            <a:pPr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endParaRPr lang="en-IN" sz="1600" spc="10" dirty="0">
              <a:latin typeface="Bell MT"/>
              <a:cs typeface="Bell MT"/>
            </a:endParaRPr>
          </a:p>
        </p:txBody>
      </p:sp>
      <p:sp>
        <p:nvSpPr>
          <p:cNvPr id="382" name="Shape 382"/>
          <p:cNvSpPr/>
          <p:nvPr/>
        </p:nvSpPr>
        <p:spPr>
          <a:xfrm>
            <a:off x="3277811" y="1776265"/>
            <a:ext cx="2576284" cy="2588992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lumMod val="75000"/>
                </a:schemeClr>
              </a:gs>
            </a:gsLst>
            <a:lin ang="12480000" scaled="0"/>
            <a:tileRect/>
          </a:gradFill>
          <a:ln w="25400">
            <a:noFil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Shape 382"/>
          <p:cNvSpPr/>
          <p:nvPr/>
        </p:nvSpPr>
        <p:spPr>
          <a:xfrm>
            <a:off x="3025970" y="2074208"/>
            <a:ext cx="822680" cy="818077"/>
          </a:xfrm>
          <a:prstGeom prst="ellipse">
            <a:avLst/>
          </a:prstGeom>
          <a:solidFill>
            <a:schemeClr val="bg1"/>
          </a:solidFill>
          <a:ln w="254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" name="Shape 382"/>
          <p:cNvSpPr/>
          <p:nvPr/>
        </p:nvSpPr>
        <p:spPr>
          <a:xfrm>
            <a:off x="4164087" y="3843660"/>
            <a:ext cx="816829" cy="81807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1" name="image21.png" descr="LQ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72210">
            <a:off x="2939469" y="2144117"/>
            <a:ext cx="910597" cy="607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25.png" descr="Insulator_cap.jpg"/>
          <p:cNvPicPr>
            <a:picLocks noChangeAspect="1"/>
          </p:cNvPicPr>
          <p:nvPr/>
        </p:nvPicPr>
        <p:blipFill>
          <a:blip r:embed="rId4"/>
          <a:srcRect l="62097" t="18800" b="24564"/>
          <a:stretch>
            <a:fillRect/>
          </a:stretch>
        </p:blipFill>
        <p:spPr>
          <a:xfrm rot="2264366">
            <a:off x="4282659" y="3876332"/>
            <a:ext cx="592129" cy="66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hape 382"/>
          <p:cNvSpPr/>
          <p:nvPr/>
        </p:nvSpPr>
        <p:spPr>
          <a:xfrm>
            <a:off x="3110399" y="3255795"/>
            <a:ext cx="798255" cy="818077"/>
          </a:xfrm>
          <a:prstGeom prst="ellipse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3" name="image23.png" descr="41H22YloZXL._SX342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16319" flipH="1">
            <a:off x="3219010" y="3342234"/>
            <a:ext cx="654765" cy="654765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hape 375"/>
          <p:cNvSpPr/>
          <p:nvPr/>
        </p:nvSpPr>
        <p:spPr>
          <a:xfrm>
            <a:off x="3466439" y="938769"/>
            <a:ext cx="2178350" cy="6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algn="ctr"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MACHINERY PARTS</a:t>
            </a:r>
            <a:endParaRPr sz="1600" b="0" spc="10" dirty="0">
              <a:latin typeface="Bell MT"/>
              <a:cs typeface="Bell MT"/>
            </a:endParaRPr>
          </a:p>
          <a:p>
            <a:pPr algn="ctr"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Legs</a:t>
            </a:r>
            <a:endParaRPr lang="en-IN" sz="1600" spc="10" dirty="0">
              <a:latin typeface="Bell MT"/>
              <a:cs typeface="Bell MT"/>
            </a:endParaRPr>
          </a:p>
        </p:txBody>
      </p:sp>
      <p:sp>
        <p:nvSpPr>
          <p:cNvPr id="34" name="Shape 375"/>
          <p:cNvSpPr/>
          <p:nvPr/>
        </p:nvSpPr>
        <p:spPr>
          <a:xfrm>
            <a:off x="6201716" y="2182015"/>
            <a:ext cx="2748005" cy="603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defRPr sz="2000" b="1" spc="333">
                <a:solidFill>
                  <a:srgbClr val="17375E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AUTOMOBILE PARTS</a:t>
            </a:r>
            <a:endParaRPr sz="1600" b="0" spc="10" dirty="0">
              <a:latin typeface="Bell MT"/>
              <a:cs typeface="Bell MT"/>
            </a:endParaRPr>
          </a:p>
          <a:p>
            <a:pPr defTabSz="1097280">
              <a:defRPr sz="2000">
                <a:solidFill>
                  <a:srgbClr val="10253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spc="10" dirty="0">
                <a:latin typeface="Bell MT"/>
                <a:cs typeface="Bell MT"/>
              </a:rPr>
              <a:t>Spider Brakes, Arms, Axles, </a:t>
            </a:r>
            <a:r>
              <a:rPr lang="en-US" sz="1600" spc="10" dirty="0" err="1">
                <a:latin typeface="Bell MT"/>
                <a:cs typeface="Bell MT"/>
              </a:rPr>
              <a:t>etc</a:t>
            </a:r>
            <a:endParaRPr lang="en-IN" sz="1600" spc="10" dirty="0">
              <a:latin typeface="Bell MT"/>
              <a:cs typeface="Bell MT"/>
            </a:endParaRPr>
          </a:p>
        </p:txBody>
      </p:sp>
      <p:pic>
        <p:nvPicPr>
          <p:cNvPr id="2" name="Picture 1" descr="WhatsApp Image 2021-06-01 at 3.36.11 PM.jpeg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16" r="16287"/>
          <a:stretch/>
        </p:blipFill>
        <p:spPr>
          <a:xfrm>
            <a:off x="4153378" y="1535729"/>
            <a:ext cx="827398" cy="831499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WhatsApp Image 2021-06-01 at 3.38.02 PM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39"/>
          <a:stretch/>
        </p:blipFill>
        <p:spPr>
          <a:xfrm>
            <a:off x="5235299" y="3277948"/>
            <a:ext cx="795966" cy="796123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images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48" y="2046596"/>
            <a:ext cx="822058" cy="818926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550" t="29658" r="7092" b="2500"/>
          <a:stretch/>
        </p:blipFill>
        <p:spPr>
          <a:xfrm>
            <a:off x="6843419" y="1495428"/>
            <a:ext cx="1453391" cy="1388612"/>
          </a:xfrm>
          <a:prstGeom prst="rect">
            <a:avLst/>
          </a:prstGeom>
        </p:spPr>
      </p:pic>
      <p:sp>
        <p:nvSpPr>
          <p:cNvPr id="36" name="Shape 367"/>
          <p:cNvSpPr/>
          <p:nvPr/>
        </p:nvSpPr>
        <p:spPr>
          <a:xfrm>
            <a:off x="2027250" y="423254"/>
            <a:ext cx="5055914" cy="41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 anchor="ctr">
            <a:noAutofit/>
          </a:bodyPr>
          <a:lstStyle>
            <a:lvl1pPr algn="ctr" defTabSz="548640">
              <a:lnSpc>
                <a:spcPct val="90000"/>
              </a:lnSpc>
              <a:defRPr sz="4800" b="1" spc="60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2000" spc="300" dirty="0">
                <a:solidFill>
                  <a:schemeClr val="tx1"/>
                </a:solidFill>
              </a:rPr>
              <a:t>CURRENT SECTORS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95635" y="2421169"/>
            <a:ext cx="92329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225" r="37487"/>
          <a:stretch/>
        </p:blipFill>
        <p:spPr>
          <a:xfrm>
            <a:off x="5365972" y="2940136"/>
            <a:ext cx="1424113" cy="13452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15599"/>
          <a:stretch/>
        </p:blipFill>
        <p:spPr>
          <a:xfrm>
            <a:off x="875047" y="1500905"/>
            <a:ext cx="1432170" cy="139240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869234" y="2939968"/>
            <a:ext cx="1441344" cy="13396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5" name="Shape 395"/>
          <p:cNvSpPr/>
          <p:nvPr/>
        </p:nvSpPr>
        <p:spPr>
          <a:xfrm>
            <a:off x="2444309" y="2247070"/>
            <a:ext cx="1682770" cy="3570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600" b="1" spc="0" dirty="0">
                <a:solidFill>
                  <a:srgbClr val="FFFFFF"/>
                </a:solidFill>
                <a:latin typeface="Bell MT"/>
                <a:cs typeface="Bell MT"/>
              </a:rPr>
              <a:t>AUTOMOBILE</a:t>
            </a:r>
            <a:endParaRPr sz="16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sp>
        <p:nvSpPr>
          <p:cNvPr id="398" name="Shape 398"/>
          <p:cNvSpPr/>
          <p:nvPr/>
        </p:nvSpPr>
        <p:spPr>
          <a:xfrm>
            <a:off x="841546" y="3428063"/>
            <a:ext cx="1485056" cy="295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SANITARY</a:t>
            </a:r>
            <a:endParaRPr sz="12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361505" y="1500905"/>
            <a:ext cx="1441344" cy="13924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Shape 398"/>
          <p:cNvSpPr/>
          <p:nvPr/>
        </p:nvSpPr>
        <p:spPr>
          <a:xfrm>
            <a:off x="2447996" y="1957043"/>
            <a:ext cx="1268362" cy="4801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AUTOMOBILE</a:t>
            </a:r>
          </a:p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INDUSTRY</a:t>
            </a:r>
            <a:endParaRPr sz="12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6"/>
          <a:stretch/>
        </p:blipFill>
        <p:spPr>
          <a:xfrm>
            <a:off x="3861013" y="1500904"/>
            <a:ext cx="1452220" cy="138286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861134" y="2939968"/>
            <a:ext cx="1441344" cy="13396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3" name="Shape 398"/>
          <p:cNvSpPr/>
          <p:nvPr/>
        </p:nvSpPr>
        <p:spPr>
          <a:xfrm>
            <a:off x="3900367" y="3428063"/>
            <a:ext cx="1362878" cy="295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MACHINERY</a:t>
            </a:r>
            <a:endParaRPr sz="12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r="39266"/>
          <a:stretch/>
        </p:blipFill>
        <p:spPr>
          <a:xfrm>
            <a:off x="2362152" y="2952628"/>
            <a:ext cx="1436325" cy="133004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62595" y="1499016"/>
            <a:ext cx="1441344" cy="139240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" name="Shape 398"/>
          <p:cNvSpPr/>
          <p:nvPr/>
        </p:nvSpPr>
        <p:spPr>
          <a:xfrm>
            <a:off x="5460299" y="2047487"/>
            <a:ext cx="1268362" cy="295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ELECTRICAL</a:t>
            </a:r>
            <a:endParaRPr sz="12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0356" y="2938078"/>
            <a:ext cx="1441344" cy="13396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Shape 398"/>
          <p:cNvSpPr/>
          <p:nvPr/>
        </p:nvSpPr>
        <p:spPr>
          <a:xfrm>
            <a:off x="6891520" y="3428063"/>
            <a:ext cx="1362878" cy="2954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 numCol="1" anchor="ctr">
            <a:spAutoFit/>
          </a:bodyPr>
          <a:lstStyle>
            <a:lvl1pPr algn="ctr" defTabSz="1097280">
              <a:defRPr sz="2000" spc="333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1200" b="1" spc="0" dirty="0">
                <a:solidFill>
                  <a:srgbClr val="FFFFFF"/>
                </a:solidFill>
                <a:latin typeface="Bell MT"/>
                <a:cs typeface="Bell MT"/>
              </a:rPr>
              <a:t>PLUMBING</a:t>
            </a:r>
            <a:endParaRPr sz="1200" b="1" spc="0" dirty="0">
              <a:solidFill>
                <a:srgbClr val="FFFFFF"/>
              </a:solidFill>
              <a:latin typeface="Bell MT"/>
              <a:cs typeface="Bell MT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hape 39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0A2A64"/>
              </a:gs>
              <a:gs pos="100000">
                <a:schemeClr val="accent5">
                  <a:lumMod val="75000"/>
                </a:schemeClr>
              </a:gs>
            </a:gsLst>
            <a:lin ang="16200000" scaled="0"/>
            <a:tileRect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45718" tIns="45718" rIns="45718" bIns="45718" numCol="1" anchor="ctr">
            <a:noAutofit/>
          </a:bodyPr>
          <a:lstStyle/>
          <a:p>
            <a:pPr algn="ctr" defTabSz="1097280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Shape 367"/>
          <p:cNvSpPr/>
          <p:nvPr/>
        </p:nvSpPr>
        <p:spPr>
          <a:xfrm>
            <a:off x="2027250" y="610502"/>
            <a:ext cx="5055914" cy="415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 anchor="ctr">
            <a:noAutofit/>
          </a:bodyPr>
          <a:lstStyle>
            <a:lvl1pPr algn="ctr" defTabSz="548640">
              <a:lnSpc>
                <a:spcPct val="90000"/>
              </a:lnSpc>
              <a:defRPr sz="4800" b="1" spc="60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2000" dirty="0">
                <a:solidFill>
                  <a:srgbClr val="FFFFFF"/>
                </a:solidFill>
              </a:rPr>
              <a:t>WHY US?</a:t>
            </a:r>
          </a:p>
        </p:txBody>
      </p:sp>
      <p:sp>
        <p:nvSpPr>
          <p:cNvPr id="6" name="Rectangle 5"/>
          <p:cNvSpPr/>
          <p:nvPr/>
        </p:nvSpPr>
        <p:spPr>
          <a:xfrm>
            <a:off x="701955" y="2271075"/>
            <a:ext cx="2345205" cy="18193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44197" y="2271075"/>
            <a:ext cx="2345205" cy="1819303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88221" y="2271075"/>
            <a:ext cx="2345205" cy="181930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56937" y="1871696"/>
            <a:ext cx="1007773" cy="1007586"/>
            <a:chOff x="2729207" y="4194581"/>
            <a:chExt cx="525131" cy="525034"/>
          </a:xfrm>
        </p:grpSpPr>
        <p:sp>
          <p:nvSpPr>
            <p:cNvPr id="16" name="Oval 15"/>
            <p:cNvSpPr/>
            <p:nvPr/>
          </p:nvSpPr>
          <p:spPr>
            <a:xfrm>
              <a:off x="2729207" y="4194581"/>
              <a:ext cx="525131" cy="525034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7" name="Picture 16" descr="clipboard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657" y="4255913"/>
              <a:ext cx="386555" cy="38655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370671" y="1871696"/>
            <a:ext cx="1007773" cy="1007586"/>
            <a:chOff x="2729207" y="3047285"/>
            <a:chExt cx="525131" cy="525034"/>
          </a:xfrm>
        </p:grpSpPr>
        <p:sp>
          <p:nvSpPr>
            <p:cNvPr id="14" name="Oval 13"/>
            <p:cNvSpPr/>
            <p:nvPr/>
          </p:nvSpPr>
          <p:spPr>
            <a:xfrm>
              <a:off x="2729207" y="3047285"/>
              <a:ext cx="525131" cy="525034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8" name="Picture 17" descr="medal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703" y="3089153"/>
              <a:ext cx="415143" cy="415143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912913" y="1871696"/>
            <a:ext cx="1007773" cy="1007586"/>
            <a:chOff x="2729207" y="3602618"/>
            <a:chExt cx="525131" cy="525034"/>
          </a:xfrm>
        </p:grpSpPr>
        <p:sp>
          <p:nvSpPr>
            <p:cNvPr id="15" name="Oval 14"/>
            <p:cNvSpPr/>
            <p:nvPr/>
          </p:nvSpPr>
          <p:spPr>
            <a:xfrm>
              <a:off x="2729207" y="3602618"/>
              <a:ext cx="525131" cy="525034"/>
            </a:xfrm>
            <a:prstGeom prst="ellipse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pic>
          <p:nvPicPr>
            <p:cNvPr id="19" name="Picture 18" descr="cogwheel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128" y="3687447"/>
              <a:ext cx="366303" cy="366303"/>
            </a:xfrm>
            <a:prstGeom prst="rect">
              <a:avLst/>
            </a:prstGeom>
          </p:spPr>
        </p:pic>
      </p:grpSp>
      <p:sp>
        <p:nvSpPr>
          <p:cNvPr id="23" name="Shape 390"/>
          <p:cNvSpPr txBox="1">
            <a:spLocks/>
          </p:cNvSpPr>
          <p:nvPr/>
        </p:nvSpPr>
        <p:spPr>
          <a:xfrm>
            <a:off x="1048737" y="1059728"/>
            <a:ext cx="7046527" cy="118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normAutofit/>
          </a:bodyPr>
          <a:lstStyle>
            <a:lvl1pPr marL="0" marR="0" indent="0" algn="just" defTabSz="54864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ll MT"/>
                <a:ea typeface="Bell MT"/>
                <a:cs typeface="Bell MT"/>
                <a:sym typeface="Bell MT"/>
              </a:defRPr>
            </a:lvl1pPr>
            <a:lvl2pPr marL="845002" marR="0" indent="-387802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76350" marR="0" indent="-361950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059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631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US" sz="1600" dirty="0">
                <a:solidFill>
                  <a:srgbClr val="FFFFFF"/>
                </a:solidFill>
              </a:rPr>
              <a:t>Everyone promises you quality, service and price. So what makes our team unique?</a:t>
            </a:r>
          </a:p>
        </p:txBody>
      </p:sp>
      <p:sp>
        <p:nvSpPr>
          <p:cNvPr id="24" name="Shape 390"/>
          <p:cNvSpPr txBox="1">
            <a:spLocks/>
          </p:cNvSpPr>
          <p:nvPr/>
        </p:nvSpPr>
        <p:spPr>
          <a:xfrm>
            <a:off x="911945" y="3267863"/>
            <a:ext cx="1925224" cy="43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normAutofit/>
          </a:bodyPr>
          <a:lstStyle>
            <a:lvl1pPr marL="0" marR="0" indent="0" algn="just" defTabSz="54864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ll MT"/>
                <a:ea typeface="Bell MT"/>
                <a:cs typeface="Bell MT"/>
                <a:sym typeface="Bell MT"/>
              </a:defRPr>
            </a:lvl1pPr>
            <a:lvl2pPr marL="845002" marR="0" indent="-387802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76350" marR="0" indent="-361950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059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631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SPECIALIZATION</a:t>
            </a:r>
          </a:p>
        </p:txBody>
      </p:sp>
      <p:sp>
        <p:nvSpPr>
          <p:cNvPr id="25" name="Shape 390"/>
          <p:cNvSpPr txBox="1">
            <a:spLocks/>
          </p:cNvSpPr>
          <p:nvPr/>
        </p:nvSpPr>
        <p:spPr>
          <a:xfrm>
            <a:off x="3445754" y="3159472"/>
            <a:ext cx="1925224" cy="653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normAutofit/>
          </a:bodyPr>
          <a:lstStyle>
            <a:lvl1pPr marL="0" marR="0" indent="0" algn="just" defTabSz="54864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ll MT"/>
                <a:ea typeface="Bell MT"/>
                <a:cs typeface="Bell MT"/>
                <a:sym typeface="Bell MT"/>
              </a:defRPr>
            </a:lvl1pPr>
            <a:lvl2pPr marL="845002" marR="0" indent="-387802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76350" marR="0" indent="-361950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059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631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STATE-OF-THE-ART MACHINERY</a:t>
            </a:r>
          </a:p>
        </p:txBody>
      </p:sp>
      <p:sp>
        <p:nvSpPr>
          <p:cNvPr id="26" name="Shape 390"/>
          <p:cNvSpPr txBox="1">
            <a:spLocks/>
          </p:cNvSpPr>
          <p:nvPr/>
        </p:nvSpPr>
        <p:spPr>
          <a:xfrm>
            <a:off x="6022559" y="3167017"/>
            <a:ext cx="1925224" cy="637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4863" tIns="54863" rIns="54863" bIns="54863">
            <a:normAutofit lnSpcReduction="10000"/>
          </a:bodyPr>
          <a:lstStyle>
            <a:lvl1pPr marL="0" marR="0" indent="0" algn="just" defTabSz="54864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Bell MT"/>
                <a:ea typeface="Bell MT"/>
                <a:cs typeface="Bell MT"/>
                <a:sym typeface="Bell MT"/>
              </a:defRPr>
            </a:lvl1pPr>
            <a:lvl2pPr marL="845002" marR="0" indent="-387802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76350" marR="0" indent="-361950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8059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263138" marR="0" indent="-434338" algn="l" defTabSz="548640" rtl="0" latinLnBrk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QUALITY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ASSURANCE</a:t>
            </a:r>
          </a:p>
        </p:txBody>
      </p:sp>
    </p:spTree>
    <p:extLst>
      <p:ext uri="{BB962C8B-B14F-4D97-AF65-F5344CB8AC3E}">
        <p14:creationId xmlns:p14="http://schemas.microsoft.com/office/powerpoint/2010/main" val="10047653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100000">
                <a:schemeClr val="bg1">
                  <a:lumMod val="8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5492" y="-3"/>
            <a:ext cx="5501920" cy="1151993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5" name="Shape 415"/>
          <p:cNvSpPr/>
          <p:nvPr/>
        </p:nvSpPr>
        <p:spPr>
          <a:xfrm>
            <a:off x="3166629" y="1377500"/>
            <a:ext cx="5711752" cy="3311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Most foundries shy away from small castings, saying “it’s tough.” We embraced it.</a:t>
            </a:r>
          </a:p>
          <a:p>
            <a:pPr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endParaRPr sz="1600" dirty="0">
              <a:solidFill>
                <a:schemeClr val="tx1"/>
              </a:solidFill>
            </a:endParaRPr>
          </a:p>
          <a:p>
            <a:pPr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We specialize in small </a:t>
            </a:r>
            <a:r>
              <a:rPr lang="en-US" sz="1600" dirty="0">
                <a:solidFill>
                  <a:schemeClr val="tx1"/>
                </a:solidFill>
              </a:rPr>
              <a:t>and precision </a:t>
            </a:r>
            <a:r>
              <a:rPr sz="1600" dirty="0">
                <a:solidFill>
                  <a:schemeClr val="tx1"/>
                </a:solidFill>
              </a:rPr>
              <a:t>castings of </a:t>
            </a:r>
            <a:r>
              <a:rPr lang="en-GB" sz="1600" b="1" dirty="0">
                <a:solidFill>
                  <a:schemeClr val="tx1"/>
                </a:solidFill>
              </a:rPr>
              <a:t>Ductile</a:t>
            </a:r>
            <a:r>
              <a:rPr sz="1600" b="1" dirty="0">
                <a:solidFill>
                  <a:schemeClr val="tx1"/>
                </a:solidFill>
              </a:rPr>
              <a:t> and </a:t>
            </a:r>
            <a:r>
              <a:rPr lang="en-GB" sz="1600" b="1" dirty="0">
                <a:solidFill>
                  <a:schemeClr val="tx1"/>
                </a:solidFill>
              </a:rPr>
              <a:t>M</a:t>
            </a:r>
            <a:r>
              <a:rPr sz="1600" b="1" dirty="0" err="1">
                <a:solidFill>
                  <a:schemeClr val="tx1"/>
                </a:solidFill>
              </a:rPr>
              <a:t>alleable</a:t>
            </a:r>
            <a:r>
              <a:rPr sz="1600" b="1" dirty="0">
                <a:solidFill>
                  <a:schemeClr val="tx1"/>
                </a:solidFill>
              </a:rPr>
              <a:t> </a:t>
            </a:r>
            <a:r>
              <a:rPr lang="en-GB" sz="1600" b="1" dirty="0">
                <a:solidFill>
                  <a:schemeClr val="tx1"/>
                </a:solidFill>
              </a:rPr>
              <a:t>I</a:t>
            </a:r>
            <a:r>
              <a:rPr sz="1600" b="1" dirty="0" err="1">
                <a:solidFill>
                  <a:schemeClr val="tx1"/>
                </a:solidFill>
              </a:rPr>
              <a:t>ron</a:t>
            </a:r>
            <a:r>
              <a:rPr sz="1600" b="1" dirty="0">
                <a:solidFill>
                  <a:schemeClr val="tx1"/>
                </a:solidFill>
              </a:rPr>
              <a:t> </a:t>
            </a:r>
            <a:r>
              <a:rPr sz="1600" dirty="0">
                <a:solidFill>
                  <a:schemeClr val="tx1"/>
                </a:solidFill>
              </a:rPr>
              <a:t>offering a winning combination of </a:t>
            </a:r>
            <a:r>
              <a:rPr sz="1600" b="1" dirty="0">
                <a:solidFill>
                  <a:schemeClr val="tx1"/>
                </a:solidFill>
              </a:rPr>
              <a:t>trained manpower, customized machinery, and </a:t>
            </a:r>
            <a:r>
              <a:rPr lang="en-GB" sz="1600" b="1" dirty="0">
                <a:solidFill>
                  <a:schemeClr val="tx1"/>
                </a:solidFill>
              </a:rPr>
              <a:t>suitable practices</a:t>
            </a:r>
            <a:r>
              <a:rPr sz="1600" b="1" dirty="0">
                <a:solidFill>
                  <a:schemeClr val="tx1"/>
                </a:solidFill>
              </a:rPr>
              <a:t>. </a:t>
            </a:r>
            <a:r>
              <a:rPr lang="en-US" sz="1600" b="1" dirty="0">
                <a:solidFill>
                  <a:schemeClr val="tx1"/>
                </a:solidFill>
              </a:rPr>
              <a:t>We provide fully assembled, ready-to-use products.</a:t>
            </a:r>
            <a:endParaRPr lang="en-GB" sz="1600" b="1" dirty="0">
              <a:solidFill>
                <a:schemeClr val="tx1"/>
              </a:solidFill>
            </a:endParaRPr>
          </a:p>
          <a:p>
            <a:pPr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endParaRPr lang="en-IN" sz="1600" dirty="0">
              <a:solidFill>
                <a:schemeClr val="tx1"/>
              </a:solidFill>
            </a:endParaRPr>
          </a:p>
          <a:p>
            <a:pPr defTabSz="1097280">
              <a:defRPr sz="20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IN" sz="1600" dirty="0">
                <a:solidFill>
                  <a:schemeClr val="tx1"/>
                </a:solidFill>
              </a:rPr>
              <a:t>We have carefully chosen the </a:t>
            </a:r>
            <a:r>
              <a:rPr lang="en-IN" sz="1600" b="1" dirty="0">
                <a:solidFill>
                  <a:schemeClr val="tx1"/>
                </a:solidFill>
              </a:rPr>
              <a:t>DISA Vertical moulding machine (box size 650x535mm),</a:t>
            </a:r>
            <a:r>
              <a:rPr lang="en-IN" sz="1600" dirty="0">
                <a:solidFill>
                  <a:schemeClr val="tx1"/>
                </a:solidFill>
              </a:rPr>
              <a:t> and </a:t>
            </a:r>
            <a:r>
              <a:rPr lang="en-IN" sz="1600" b="1" dirty="0">
                <a:solidFill>
                  <a:schemeClr val="tx1"/>
                </a:solidFill>
              </a:rPr>
              <a:t>No-Bake hand moulding facility, </a:t>
            </a:r>
            <a:r>
              <a:rPr lang="en-IN" sz="1600" dirty="0">
                <a:solidFill>
                  <a:schemeClr val="tx1"/>
                </a:solidFill>
              </a:rPr>
              <a:t>constructed our pouring system, installed specialized fettling machines, and designed our tools to achieve </a:t>
            </a:r>
            <a:r>
              <a:rPr lang="en-IN" sz="1600" b="1" dirty="0">
                <a:solidFill>
                  <a:schemeClr val="tx1"/>
                </a:solidFill>
              </a:rPr>
              <a:t>high volume, cost-effective, and consistent quality </a:t>
            </a:r>
            <a:r>
              <a:rPr lang="en-IN" sz="1600" dirty="0">
                <a:solidFill>
                  <a:schemeClr val="tx1"/>
                </a:solidFill>
              </a:rPr>
              <a:t>in producing smaller castings.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9" name="Shape 413"/>
          <p:cNvSpPr/>
          <p:nvPr/>
        </p:nvSpPr>
        <p:spPr>
          <a:xfrm>
            <a:off x="1972584" y="595364"/>
            <a:ext cx="5198832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000" spc="300" dirty="0">
                <a:solidFill>
                  <a:schemeClr val="bg1"/>
                </a:solidFill>
              </a:rPr>
              <a:t>SPECIALIZATION</a:t>
            </a:r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9" t="408" r="7616" b="2041"/>
          <a:stretch/>
        </p:blipFill>
        <p:spPr>
          <a:xfrm>
            <a:off x="0" y="1487895"/>
            <a:ext cx="3002156" cy="306557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100000">
                <a:schemeClr val="bg1">
                  <a:lumMod val="8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825492" y="-3"/>
            <a:ext cx="5501920" cy="115199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Shape 413"/>
          <p:cNvSpPr/>
          <p:nvPr/>
        </p:nvSpPr>
        <p:spPr>
          <a:xfrm>
            <a:off x="1972584" y="595364"/>
            <a:ext cx="5198832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r>
              <a:rPr lang="en-US" sz="2000" spc="300" dirty="0">
                <a:solidFill>
                  <a:schemeClr val="bg1"/>
                </a:solidFill>
              </a:rPr>
              <a:t>STATE-OF-THE-ART MACHINERY</a:t>
            </a:r>
          </a:p>
        </p:txBody>
      </p:sp>
      <p:sp>
        <p:nvSpPr>
          <p:cNvPr id="426" name="Shape 426"/>
          <p:cNvSpPr/>
          <p:nvPr/>
        </p:nvSpPr>
        <p:spPr>
          <a:xfrm>
            <a:off x="3174460" y="1418094"/>
            <a:ext cx="101258" cy="183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3339579" y="1213406"/>
            <a:ext cx="5804421" cy="377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DISA vertical, flaskless, high-pressure molding line (size 650 X 535)</a:t>
            </a: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US" sz="1600" dirty="0">
                <a:solidFill>
                  <a:schemeClr val="tx1"/>
                </a:solidFill>
              </a:rPr>
              <a:t>No-bake hand molding facility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sz="1600" dirty="0">
                <a:solidFill>
                  <a:schemeClr val="tx1"/>
                </a:solidFill>
              </a:rPr>
              <a:t>3 MT liquid metal handling capacity</a:t>
            </a: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1 MT INDUCTOTHERM Induction Furnace </a:t>
            </a:r>
            <a:br>
              <a:rPr lang="en-US" sz="1600" dirty="0">
                <a:solidFill>
                  <a:schemeClr val="tx1"/>
                </a:solidFill>
              </a:rPr>
            </a:br>
            <a:r>
              <a:rPr sz="1600" dirty="0">
                <a:solidFill>
                  <a:schemeClr val="tx1"/>
                </a:solidFill>
              </a:rPr>
              <a:t>Automatic SREE SAKTHI Sand Plant with 40 MT Capacity</a:t>
            </a: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Automatic Tumble</a:t>
            </a:r>
            <a:r>
              <a:rPr lang="en-GB" sz="1600" dirty="0">
                <a:solidFill>
                  <a:schemeClr val="tx1"/>
                </a:solidFill>
              </a:rPr>
              <a:t> and Hanger Type Shot</a:t>
            </a:r>
            <a:r>
              <a:rPr sz="1600" dirty="0">
                <a:solidFill>
                  <a:schemeClr val="tx1"/>
                </a:solidFill>
              </a:rPr>
              <a:t> Blast</a:t>
            </a:r>
            <a:r>
              <a:rPr lang="en-GB" sz="1600" dirty="0" err="1">
                <a:solidFill>
                  <a:schemeClr val="tx1"/>
                </a:solidFill>
              </a:rPr>
              <a:t>ing</a:t>
            </a:r>
            <a:r>
              <a:rPr lang="en-GB" sz="1600" dirty="0">
                <a:solidFill>
                  <a:schemeClr val="tx1"/>
                </a:solidFill>
              </a:rPr>
              <a:t> Machines</a:t>
            </a:r>
            <a:endParaRPr sz="1600" dirty="0">
              <a:solidFill>
                <a:schemeClr val="tx1"/>
              </a:solidFill>
            </a:endParaRP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COMPAX Cold Box and Resin Sand Core Shooter</a:t>
            </a:r>
            <a:r>
              <a:rPr lang="en-GB" sz="1600" dirty="0">
                <a:solidFill>
                  <a:schemeClr val="tx1"/>
                </a:solidFill>
              </a:rPr>
              <a:t>s</a:t>
            </a:r>
            <a:endParaRPr sz="1600" dirty="0">
              <a:solidFill>
                <a:schemeClr val="tx1"/>
              </a:solidFill>
            </a:endParaRP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>
                <a:solidFill>
                  <a:schemeClr val="tx1"/>
                </a:solidFill>
              </a:rPr>
              <a:t>Heat Treatment facility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HITACHI make Spectrometer</a:t>
            </a:r>
          </a:p>
          <a:p>
            <a:pPr defTabSz="1097280">
              <a:lnSpc>
                <a:spcPct val="150000"/>
              </a:lnSpc>
              <a:defRPr sz="2400">
                <a:solidFill>
                  <a:srgbClr val="FFFFFF"/>
                </a:solidFill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1600" dirty="0">
                <a:solidFill>
                  <a:schemeClr val="tx1"/>
                </a:solidFill>
              </a:rPr>
              <a:t>Special Purpose Machines for machining as per requirement</a:t>
            </a: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23" name="Shape 426"/>
          <p:cNvSpPr/>
          <p:nvPr/>
        </p:nvSpPr>
        <p:spPr>
          <a:xfrm>
            <a:off x="3174460" y="1778066"/>
            <a:ext cx="101258" cy="1831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4" name="Shape 426"/>
          <p:cNvSpPr/>
          <p:nvPr/>
        </p:nvSpPr>
        <p:spPr>
          <a:xfrm>
            <a:off x="3180312" y="2144368"/>
            <a:ext cx="101258" cy="1831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5" name="Shape 426"/>
          <p:cNvSpPr/>
          <p:nvPr/>
        </p:nvSpPr>
        <p:spPr>
          <a:xfrm>
            <a:off x="3180312" y="2492130"/>
            <a:ext cx="101258" cy="183152"/>
          </a:xfrm>
          <a:prstGeom prst="rect">
            <a:avLst/>
          </a:prstGeom>
          <a:solidFill>
            <a:srgbClr val="5B9BD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6" name="Shape 426"/>
          <p:cNvSpPr/>
          <p:nvPr/>
        </p:nvSpPr>
        <p:spPr>
          <a:xfrm>
            <a:off x="3180311" y="2889183"/>
            <a:ext cx="101258" cy="183152"/>
          </a:xfrm>
          <a:prstGeom prst="rect">
            <a:avLst/>
          </a:prstGeom>
          <a:solidFill>
            <a:schemeClr val="accent1">
              <a:lumMod val="75000"/>
              <a:alpha val="81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7" name="Shape 426"/>
          <p:cNvSpPr/>
          <p:nvPr/>
        </p:nvSpPr>
        <p:spPr>
          <a:xfrm>
            <a:off x="3180311" y="3962774"/>
            <a:ext cx="101258" cy="18315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8" name="Shape 426"/>
          <p:cNvSpPr/>
          <p:nvPr/>
        </p:nvSpPr>
        <p:spPr>
          <a:xfrm>
            <a:off x="3186163" y="3615457"/>
            <a:ext cx="101258" cy="18315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29" name="Shape 426"/>
          <p:cNvSpPr/>
          <p:nvPr/>
        </p:nvSpPr>
        <p:spPr>
          <a:xfrm>
            <a:off x="3186163" y="4326077"/>
            <a:ext cx="101258" cy="183152"/>
          </a:xfrm>
          <a:prstGeom prst="rect">
            <a:avLst/>
          </a:prstGeom>
          <a:solidFill>
            <a:schemeClr val="accent5">
              <a:lumMod val="50000"/>
              <a:alpha val="93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/>
          </a:p>
        </p:txBody>
      </p:sp>
      <p:sp>
        <p:nvSpPr>
          <p:cNvPr id="16" name="Shape 426"/>
          <p:cNvSpPr/>
          <p:nvPr/>
        </p:nvSpPr>
        <p:spPr>
          <a:xfrm>
            <a:off x="3175473" y="3259297"/>
            <a:ext cx="101258" cy="18315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>
              <a:solidFill>
                <a:srgbClr val="0A5AFD"/>
              </a:solidFill>
            </a:endParaRPr>
          </a:p>
        </p:txBody>
      </p:sp>
      <p:sp>
        <p:nvSpPr>
          <p:cNvPr id="17" name="Shape 426"/>
          <p:cNvSpPr/>
          <p:nvPr/>
        </p:nvSpPr>
        <p:spPr>
          <a:xfrm>
            <a:off x="3181325" y="4708287"/>
            <a:ext cx="101258" cy="18315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 anchor="ctr"/>
          <a:lstStyle/>
          <a:p>
            <a:pPr algn="ctr" defTabSz="1097280">
              <a:defRPr sz="2000" spc="333">
                <a:solidFill>
                  <a:srgbClr val="FFFFFF"/>
                </a:solidFill>
                <a:latin typeface="Adobe Hebrew"/>
                <a:ea typeface="Adobe Hebrew"/>
                <a:cs typeface="Adobe Hebrew"/>
                <a:sym typeface="Adobe Hebrew"/>
              </a:defRPr>
            </a:pPr>
            <a:endParaRPr dirty="0"/>
          </a:p>
        </p:txBody>
      </p:sp>
      <p:pic>
        <p:nvPicPr>
          <p:cNvPr id="3" name="Picture 2" descr="LENSTATION-3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7" t="1809" r="14441"/>
          <a:stretch/>
        </p:blipFill>
        <p:spPr>
          <a:xfrm>
            <a:off x="0" y="1431160"/>
            <a:ext cx="3079004" cy="348145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55000"/>
                </a:srgbClr>
              </a:gs>
              <a:gs pos="100000">
                <a:schemeClr val="bg1">
                  <a:lumMod val="85000"/>
                  <a:alpha val="5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30" name="Shape 430"/>
          <p:cNvSpPr/>
          <p:nvPr/>
        </p:nvSpPr>
        <p:spPr>
          <a:xfrm>
            <a:off x="3162999" y="1461485"/>
            <a:ext cx="5617683" cy="3065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/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r>
              <a:rPr lang="en-GB" sz="1600" dirty="0"/>
              <a:t>At AMIK Metals, Quality is our Business. </a:t>
            </a:r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endParaRPr lang="en-IN" sz="1600" dirty="0"/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r>
              <a:rPr lang="en-IN" sz="1600" dirty="0"/>
              <a:t>We have placed stringent quality checks at every step of the process and use the best-in-class scrap, pig iron, sand, and other raw materials.</a:t>
            </a:r>
            <a:endParaRPr lang="en-GB" sz="1600" dirty="0"/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endParaRPr lang="en-IN" sz="1600" dirty="0"/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r>
              <a:rPr sz="1600" dirty="0"/>
              <a:t>We have a </a:t>
            </a:r>
            <a:r>
              <a:rPr sz="1600" b="1" dirty="0"/>
              <a:t>fully equipped laboratory </a:t>
            </a:r>
            <a:r>
              <a:rPr sz="1600" dirty="0"/>
              <a:t>capable of performing all tests. Equipment includes </a:t>
            </a:r>
            <a:r>
              <a:rPr lang="en-GB" sz="1600" b="1" dirty="0"/>
              <a:t>Hitachi S</a:t>
            </a:r>
            <a:r>
              <a:rPr sz="1600" b="1" dirty="0"/>
              <a:t>pectrometer, tensile, hardness, sand, and other testing machines. </a:t>
            </a:r>
            <a:endParaRPr lang="en-IN" sz="1600" b="1" dirty="0"/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endParaRPr lang="en-IN" sz="1600" dirty="0"/>
          </a:p>
          <a:p>
            <a:pPr defTabSz="1097280">
              <a:defRPr sz="2000">
                <a:latin typeface="Bell MT"/>
                <a:ea typeface="Bell MT"/>
                <a:cs typeface="Bell MT"/>
                <a:sym typeface="Bell MT"/>
              </a:defRPr>
            </a:pPr>
            <a:r>
              <a:rPr lang="en-IN" sz="1600" dirty="0"/>
              <a:t>We are also </a:t>
            </a:r>
            <a:r>
              <a:rPr lang="en-IN" sz="1600" b="1" dirty="0"/>
              <a:t>ISO 14001:2015, ISO 9001:2015, ISO 45001:2018 and UL certified.</a:t>
            </a:r>
            <a:endParaRPr sz="1600" b="1" dirty="0"/>
          </a:p>
        </p:txBody>
      </p:sp>
      <p:sp>
        <p:nvSpPr>
          <p:cNvPr id="6" name="Rectangle 5"/>
          <p:cNvSpPr/>
          <p:nvPr/>
        </p:nvSpPr>
        <p:spPr>
          <a:xfrm>
            <a:off x="1825492" y="-3"/>
            <a:ext cx="5501920" cy="1151993"/>
          </a:xfrm>
          <a:prstGeom prst="rect">
            <a:avLst/>
          </a:prstGeom>
          <a:solidFill>
            <a:schemeClr val="accent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Shape 413"/>
          <p:cNvSpPr/>
          <p:nvPr/>
        </p:nvSpPr>
        <p:spPr>
          <a:xfrm>
            <a:off x="1972584" y="595364"/>
            <a:ext cx="5198832" cy="418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4863" tIns="54863" rIns="54863" bIns="54863">
            <a:spAutoFit/>
          </a:bodyPr>
          <a:lstStyle>
            <a:lvl1pPr defTabSz="1097280">
              <a:defRPr sz="4800" b="1" spc="720">
                <a:solidFill>
                  <a:srgbClr val="F2BF00"/>
                </a:solidFill>
                <a:latin typeface="Adobe Hebrew"/>
                <a:ea typeface="Adobe Hebrew"/>
                <a:cs typeface="Adobe Hebrew"/>
                <a:sym typeface="Adobe Hebrew"/>
              </a:defRPr>
            </a:lvl1pPr>
          </a:lstStyle>
          <a:p>
            <a:pPr algn="ctr"/>
            <a:r>
              <a:rPr lang="en-US" sz="2000" spc="300" dirty="0">
                <a:solidFill>
                  <a:schemeClr val="bg1"/>
                </a:solidFill>
              </a:rPr>
              <a:t>QUALITY ASSURANCE</a:t>
            </a:r>
          </a:p>
        </p:txBody>
      </p:sp>
      <p:pic>
        <p:nvPicPr>
          <p:cNvPr id="4" name="Picture 3" descr="LENSTATION-4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5" t="11222" r="21919"/>
          <a:stretch/>
        </p:blipFill>
        <p:spPr>
          <a:xfrm>
            <a:off x="0" y="1526375"/>
            <a:ext cx="3055111" cy="296296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2414</TotalTime>
  <Words>580</Words>
  <Application>Microsoft Office PowerPoint</Application>
  <PresentationFormat>On-screen Show (16:9)</PresentationFormat>
  <Paragraphs>82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Adobe Hebrew</vt:lpstr>
      <vt:lpstr>Arial</vt:lpstr>
      <vt:lpstr>Bell 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Ankit Kanoria</cp:lastModifiedBy>
  <cp:revision>62</cp:revision>
  <dcterms:modified xsi:type="dcterms:W3CDTF">2023-04-13T05:56:48Z</dcterms:modified>
</cp:coreProperties>
</file>