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66" r:id="rId5"/>
    <p:sldId id="260" r:id="rId6"/>
    <p:sldId id="268" r:id="rId7"/>
    <p:sldId id="261" r:id="rId8"/>
    <p:sldId id="269" r:id="rId9"/>
    <p:sldId id="262" r:id="rId10"/>
    <p:sldId id="263" r:id="rId11"/>
    <p:sldId id="264" r:id="rId12"/>
    <p:sldId id="271" r:id="rId13"/>
    <p:sldId id="272" r:id="rId14"/>
    <p:sldId id="267" r:id="rId15"/>
    <p:sldId id="265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346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40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0009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490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330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0097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1693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6025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612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841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281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80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57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001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30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869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209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0856141-EB7C-4E39-ABF7-81BC9E643683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BAC1E-89A8-44C5-9047-CEA53DDD49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6868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duttadasgupta@gmail.co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2F08-9BD2-F56F-F80C-26DDA265B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983" y="415829"/>
            <a:ext cx="8825658" cy="3329581"/>
          </a:xfrm>
        </p:spPr>
        <p:txBody>
          <a:bodyPr/>
          <a:lstStyle/>
          <a:p>
            <a:r>
              <a:rPr lang="en-US" dirty="0"/>
              <a:t>Dutta and Dasgupta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054058-CDB1-B602-38B2-9F0DA5D78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6983" y="4396380"/>
            <a:ext cx="8825658" cy="861420"/>
          </a:xfrm>
        </p:spPr>
        <p:txBody>
          <a:bodyPr/>
          <a:lstStyle/>
          <a:p>
            <a:r>
              <a:rPr lang="en-US" i="1" dirty="0"/>
              <a:t>Manufacturer of precision equipment and process plant assemblies </a:t>
            </a:r>
            <a:endParaRPr lang="en-IN" i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89C18F2-6947-C1E4-B032-6AC67F960B9E}"/>
              </a:ext>
            </a:extLst>
          </p:cNvPr>
          <p:cNvSpPr txBox="1">
            <a:spLocks/>
          </p:cNvSpPr>
          <p:nvPr/>
        </p:nvSpPr>
        <p:spPr>
          <a:xfrm>
            <a:off x="1154955" y="3745410"/>
            <a:ext cx="8825658" cy="36939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latin typeface="Agency FB" panose="020B0503020202020204" pitchFamily="34" charset="0"/>
              </a:rPr>
              <a:t>An ISO 9001-2015 partnership FIRM</a:t>
            </a:r>
            <a:endParaRPr lang="en-IN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C92-F2B8-8120-DB51-2E4A2D2F5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1" y="227846"/>
            <a:ext cx="10718575" cy="1400530"/>
          </a:xfrm>
        </p:spPr>
        <p:txBody>
          <a:bodyPr/>
          <a:lstStyle/>
          <a:p>
            <a:r>
              <a:rPr lang="en-US" sz="4400" dirty="0" err="1"/>
              <a:t>Customised</a:t>
            </a:r>
            <a:r>
              <a:rPr lang="en-US" sz="4400" dirty="0"/>
              <a:t> assemblies for Variable Energy Cyclotron Centre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1472C-B93C-4B4F-5917-6DDA0349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1" y="2198914"/>
            <a:ext cx="6505803" cy="4169229"/>
          </a:xfrm>
        </p:spPr>
        <p:txBody>
          <a:bodyPr>
            <a:normAutofit/>
          </a:bodyPr>
          <a:lstStyle/>
          <a:p>
            <a:r>
              <a:rPr lang="en-US" sz="2400" dirty="0"/>
              <a:t>High Pressure Rinsing System for Multicell RF cavity</a:t>
            </a:r>
          </a:p>
          <a:p>
            <a:endParaRPr lang="en-US" sz="1200" dirty="0"/>
          </a:p>
          <a:p>
            <a:r>
              <a:rPr lang="en-US" sz="2400" dirty="0"/>
              <a:t>RF Cavity Component for Inner Conductor Corona Ring Base Assembly of SSC</a:t>
            </a:r>
          </a:p>
          <a:p>
            <a:endParaRPr lang="en-US" dirty="0"/>
          </a:p>
          <a:p>
            <a:r>
              <a:rPr lang="en-US" sz="2400" dirty="0"/>
              <a:t>Inconel Alloy 600 Components for Electrostatic Reflector for K130 Cyclotron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I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28" y="1263880"/>
            <a:ext cx="2446001" cy="51042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CE4F6F-3BC5-96ED-FAB8-CC9946FB3957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413CF3-46B8-75D5-1C28-8E775AC4E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" r="13992"/>
          <a:stretch/>
        </p:blipFill>
        <p:spPr>
          <a:xfrm rot="5400000">
            <a:off x="5803682" y="3333856"/>
            <a:ext cx="4822369" cy="109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C92-F2B8-8120-DB51-2E4A2D2F5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1" y="227846"/>
            <a:ext cx="10718575" cy="1400530"/>
          </a:xfrm>
        </p:spPr>
        <p:txBody>
          <a:bodyPr/>
          <a:lstStyle/>
          <a:p>
            <a:r>
              <a:rPr lang="en-US" sz="4400" dirty="0" err="1"/>
              <a:t>Customised</a:t>
            </a:r>
            <a:r>
              <a:rPr lang="en-US" sz="4400" dirty="0"/>
              <a:t> assemblies for Variable Energy Cyclotron Centre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1472C-B93C-4B4F-5917-6DDA0349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233" y="3057830"/>
            <a:ext cx="7474632" cy="1377694"/>
          </a:xfrm>
        </p:spPr>
        <p:txBody>
          <a:bodyPr>
            <a:normAutofit/>
          </a:bodyPr>
          <a:lstStyle/>
          <a:p>
            <a:r>
              <a:rPr lang="en-US" sz="2400" dirty="0"/>
              <a:t>Half Cell for Multicell RF cavity produced with Aluminum/Copper and  Niobium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I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761" y="1105469"/>
            <a:ext cx="2688609" cy="2756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761" y="3862317"/>
            <a:ext cx="2688609" cy="27704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8F9757-FF8B-CDB2-CD7D-06F1BDB54142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250712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BDFA4-1104-DDE1-8C20-BF723C73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Customers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5B261-2AD8-1AFD-2BED-62E977BA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778817" cy="267331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UK – ELE Advanced Technologies ltd. </a:t>
            </a:r>
          </a:p>
          <a:p>
            <a:r>
              <a:rPr lang="en-US" sz="2400" dirty="0"/>
              <a:t>USA- The </a:t>
            </a:r>
            <a:r>
              <a:rPr lang="en-US" sz="2400" dirty="0" err="1"/>
              <a:t>Armoured</a:t>
            </a:r>
            <a:r>
              <a:rPr lang="en-US" sz="2400" dirty="0"/>
              <a:t> Group, Detroit </a:t>
            </a:r>
          </a:p>
          <a:p>
            <a:r>
              <a:rPr lang="en-US" sz="2400" dirty="0"/>
              <a:t>Slovakia – For Honeywell Turbo Charger </a:t>
            </a:r>
          </a:p>
          <a:p>
            <a:r>
              <a:rPr lang="en-US" sz="2400" dirty="0"/>
              <a:t>Hongkong – Bose Lan </a:t>
            </a:r>
          </a:p>
          <a:p>
            <a:r>
              <a:rPr lang="en-US" sz="2400" dirty="0"/>
              <a:t>UAE – </a:t>
            </a:r>
            <a:r>
              <a:rPr lang="en-US" sz="2400" dirty="0" err="1"/>
              <a:t>Balmar</a:t>
            </a:r>
            <a:r>
              <a:rPr lang="en-US" sz="2400" dirty="0"/>
              <a:t> Lawrie Company, LLC, </a:t>
            </a:r>
            <a:r>
              <a:rPr lang="en-US" sz="2400" dirty="0" err="1"/>
              <a:t>Streit</a:t>
            </a:r>
            <a:r>
              <a:rPr lang="en-US" sz="2400" dirty="0"/>
              <a:t> Security Vehicles </a:t>
            </a:r>
          </a:p>
          <a:p>
            <a:pPr marL="457200" lvl="1" indent="0">
              <a:buNone/>
            </a:pPr>
            <a:endParaRPr lang="en-IN" sz="2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6523F7-50E4-BA2B-D696-AB28092C25CC}"/>
              </a:ext>
            </a:extLst>
          </p:cNvPr>
          <p:cNvSpPr txBox="1">
            <a:spLocks/>
          </p:cNvSpPr>
          <p:nvPr/>
        </p:nvSpPr>
        <p:spPr>
          <a:xfrm>
            <a:off x="2514600" y="200106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309998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5A5A3-5BE6-8063-3163-4A47DA3B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our machineries 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F843E2-0F62-BD52-CC06-D8CA5D690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96" t="21847" r="37741" b="16976"/>
          <a:stretch/>
        </p:blipFill>
        <p:spPr>
          <a:xfrm>
            <a:off x="7810958" y="2035193"/>
            <a:ext cx="3128791" cy="4195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CF695-41F8-062D-35CC-2E08CDCFC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15" t="22008" r="26174" b="15369"/>
          <a:stretch/>
        </p:blipFill>
        <p:spPr>
          <a:xfrm>
            <a:off x="159855" y="3305062"/>
            <a:ext cx="3962622" cy="29256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48D6AE-DDCC-EB9A-9B40-A0F5F5425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58" t="23454" r="36747" b="15370"/>
          <a:stretch/>
        </p:blipFill>
        <p:spPr>
          <a:xfrm>
            <a:off x="4493046" y="2357610"/>
            <a:ext cx="3205908" cy="41954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BDAAD9B-0580-0E36-159E-24EE7702FACC}"/>
              </a:ext>
            </a:extLst>
          </p:cNvPr>
          <p:cNvSpPr txBox="1">
            <a:spLocks/>
          </p:cNvSpPr>
          <p:nvPr/>
        </p:nvSpPr>
        <p:spPr>
          <a:xfrm>
            <a:off x="2514600" y="200106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3954430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BDFA4-1104-DDE1-8C20-BF723C73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export networks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5B261-2AD8-1AFD-2BED-62E977BA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9"/>
            <a:ext cx="3259368" cy="2673317"/>
          </a:xfrm>
        </p:spPr>
        <p:txBody>
          <a:bodyPr>
            <a:normAutofit/>
          </a:bodyPr>
          <a:lstStyle/>
          <a:p>
            <a:r>
              <a:rPr lang="en-US" sz="2400" dirty="0"/>
              <a:t>UK</a:t>
            </a:r>
          </a:p>
          <a:p>
            <a:r>
              <a:rPr lang="en-US" sz="2400" dirty="0"/>
              <a:t>USA</a:t>
            </a:r>
          </a:p>
          <a:p>
            <a:r>
              <a:rPr lang="en-US" sz="2400" dirty="0"/>
              <a:t>Slovakia </a:t>
            </a:r>
          </a:p>
          <a:p>
            <a:r>
              <a:rPr lang="en-US" sz="2400" dirty="0"/>
              <a:t>Hongkong</a:t>
            </a:r>
          </a:p>
          <a:p>
            <a:r>
              <a:rPr lang="en-US" sz="2400" dirty="0"/>
              <a:t>UAE </a:t>
            </a:r>
            <a:endParaRPr lang="en-IN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6523F7-50E4-BA2B-D696-AB28092C25CC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1289978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107/B/1 Badu Road, </a:t>
            </a:r>
            <a:r>
              <a:rPr lang="en-IN" dirty="0" err="1"/>
              <a:t>Abdalpur</a:t>
            </a:r>
            <a:r>
              <a:rPr lang="en-IN" dirty="0"/>
              <a:t>, </a:t>
            </a:r>
            <a:r>
              <a:rPr lang="en-IN" dirty="0" err="1"/>
              <a:t>Ramkrishna</a:t>
            </a:r>
            <a:r>
              <a:rPr lang="en-IN" dirty="0"/>
              <a:t> Pally, </a:t>
            </a:r>
            <a:r>
              <a:rPr lang="en-IN" dirty="0" err="1"/>
              <a:t>Madhyamgram</a:t>
            </a:r>
            <a:r>
              <a:rPr lang="en-IN" dirty="0"/>
              <a:t>, Kolkata – 700155</a:t>
            </a:r>
          </a:p>
          <a:p>
            <a:r>
              <a:rPr lang="en-IN" dirty="0"/>
              <a:t>Email: </a:t>
            </a:r>
            <a:r>
              <a:rPr lang="en-IN" dirty="0">
                <a:hlinkClick r:id="rId2"/>
              </a:rPr>
              <a:t>duttadasgupta@gmail.com</a:t>
            </a:r>
            <a:endParaRPr lang="en-IN" dirty="0"/>
          </a:p>
          <a:p>
            <a:r>
              <a:rPr lang="en-IN" dirty="0"/>
              <a:t>Mobile:</a:t>
            </a:r>
          </a:p>
          <a:p>
            <a:pPr marL="0" indent="0">
              <a:buNone/>
            </a:pPr>
            <a:r>
              <a:rPr lang="en-IN" dirty="0" err="1"/>
              <a:t>Mr.</a:t>
            </a:r>
            <a:r>
              <a:rPr lang="en-IN" dirty="0"/>
              <a:t> A. K. Dutta: 9831041866</a:t>
            </a:r>
          </a:p>
          <a:p>
            <a:pPr marL="0" indent="0">
              <a:buNone/>
            </a:pPr>
            <a:r>
              <a:rPr lang="en-IN" dirty="0" err="1"/>
              <a:t>Ms.</a:t>
            </a:r>
            <a:r>
              <a:rPr lang="en-IN" dirty="0"/>
              <a:t> Anwita Dutta Nath: 9432402255</a:t>
            </a:r>
          </a:p>
          <a:p>
            <a:pPr marL="0" indent="0">
              <a:buNone/>
            </a:pPr>
            <a:r>
              <a:rPr lang="en-IN" dirty="0"/>
              <a:t>Office: 9875402664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82EB44-BAB5-3677-A738-0EF5B53401E9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4061475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966100-C469-98EE-AACD-64CB677F5CF9}"/>
              </a:ext>
            </a:extLst>
          </p:cNvPr>
          <p:cNvSpPr txBox="1">
            <a:spLocks/>
          </p:cNvSpPr>
          <p:nvPr/>
        </p:nvSpPr>
        <p:spPr>
          <a:xfrm>
            <a:off x="1090670" y="2674288"/>
            <a:ext cx="9705860" cy="2591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1500" dirty="0"/>
              <a:t>Thank You</a:t>
            </a:r>
            <a:endParaRPr lang="en-IN" sz="11500" dirty="0"/>
          </a:p>
        </p:txBody>
      </p:sp>
    </p:spTree>
    <p:extLst>
      <p:ext uri="{BB962C8B-B14F-4D97-AF65-F5344CB8AC3E}">
        <p14:creationId xmlns:p14="http://schemas.microsoft.com/office/powerpoint/2010/main" val="87284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9114-260A-D41E-AC57-58460464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87403"/>
            <a:ext cx="9404723" cy="1400530"/>
          </a:xfrm>
        </p:spPr>
        <p:txBody>
          <a:bodyPr/>
          <a:lstStyle/>
          <a:p>
            <a:r>
              <a:rPr lang="en-US" sz="6600" dirty="0"/>
              <a:t>Profile</a:t>
            </a:r>
            <a:endParaRPr lang="en-IN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E8201-6FBB-8319-C344-4E0246B48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0939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Established in 1985</a:t>
            </a:r>
            <a:endParaRPr lang="en-US" sz="2800" dirty="0"/>
          </a:p>
          <a:p>
            <a:endParaRPr lang="en-US" sz="1200" dirty="0"/>
          </a:p>
          <a:p>
            <a:r>
              <a:rPr lang="en-US" sz="3600" dirty="0" err="1"/>
              <a:t>Specialised</a:t>
            </a:r>
            <a:r>
              <a:rPr lang="en-US" sz="3600" dirty="0"/>
              <a:t> in </a:t>
            </a:r>
            <a:endParaRPr lang="en-US" sz="2800" dirty="0"/>
          </a:p>
          <a:p>
            <a:pPr lvl="1"/>
            <a:r>
              <a:rPr lang="en-US" sz="2400" dirty="0"/>
              <a:t>Press Tools</a:t>
            </a:r>
          </a:p>
          <a:p>
            <a:pPr lvl="1"/>
            <a:r>
              <a:rPr lang="en-US" sz="2400" dirty="0"/>
              <a:t>Jigs and Fixtures </a:t>
            </a:r>
          </a:p>
          <a:p>
            <a:pPr lvl="1"/>
            <a:r>
              <a:rPr lang="en-US" sz="2400" dirty="0"/>
              <a:t>Process Plants</a:t>
            </a:r>
          </a:p>
          <a:p>
            <a:pPr lvl="1"/>
            <a:r>
              <a:rPr lang="en-US" sz="2400" dirty="0"/>
              <a:t>Aerospace Components</a:t>
            </a:r>
          </a:p>
          <a:p>
            <a:pPr lvl="1"/>
            <a:r>
              <a:rPr lang="en-US" sz="2400" dirty="0" err="1"/>
              <a:t>Customised</a:t>
            </a:r>
            <a:r>
              <a:rPr lang="en-US" sz="2400" dirty="0"/>
              <a:t> assemblies for VECC 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IN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BBE4AF-6578-18BA-4355-E1C394A450A7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99035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EE8C-499E-1F52-DFA4-A565996D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44763"/>
            <a:ext cx="9404723" cy="1400530"/>
          </a:xfrm>
        </p:spPr>
        <p:txBody>
          <a:bodyPr/>
          <a:lstStyle/>
          <a:p>
            <a:r>
              <a:rPr lang="en-IN" dirty="0"/>
              <a:t>Press Tools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20954A-E15F-CA49-DD9C-C2E357EAA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67" y="1219200"/>
            <a:ext cx="5909524" cy="459377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A767FA-EEE2-D5EE-5B2E-BECFD9DE9726}"/>
              </a:ext>
            </a:extLst>
          </p:cNvPr>
          <p:cNvSpPr txBox="1">
            <a:spLocks/>
          </p:cNvSpPr>
          <p:nvPr/>
        </p:nvSpPr>
        <p:spPr>
          <a:xfrm>
            <a:off x="838200" y="1890939"/>
            <a:ext cx="5075267" cy="259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200" dirty="0"/>
              <a:t>Oil drum cover tool, supplied all over India and abroad</a:t>
            </a:r>
            <a:endParaRPr lang="en-US" dirty="0"/>
          </a:p>
          <a:p>
            <a:pPr marL="457200" lvl="1" indent="0">
              <a:buFont typeface="Wingdings 3" charset="2"/>
              <a:buNone/>
            </a:pPr>
            <a:endParaRPr lang="en-US" sz="2000" dirty="0"/>
          </a:p>
          <a:p>
            <a:pPr lvl="1"/>
            <a:endParaRPr lang="en-IN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48D66-9B29-C1E8-000D-FF7CE49CAF0C}"/>
              </a:ext>
            </a:extLst>
          </p:cNvPr>
          <p:cNvSpPr txBox="1"/>
          <p:nvPr/>
        </p:nvSpPr>
        <p:spPr>
          <a:xfrm>
            <a:off x="9699171" y="5943595"/>
            <a:ext cx="1502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Product</a:t>
            </a:r>
            <a:endParaRPr lang="en-I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B1130-F45B-2C2F-5335-897B0524A4D8}"/>
              </a:ext>
            </a:extLst>
          </p:cNvPr>
          <p:cNvSpPr txBox="1"/>
          <p:nvPr/>
        </p:nvSpPr>
        <p:spPr>
          <a:xfrm>
            <a:off x="6117771" y="5921826"/>
            <a:ext cx="1502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Tool</a:t>
            </a:r>
            <a:endParaRPr lang="en-IN" sz="2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DBF18-6E2D-28D6-EE36-39D72F7027C3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753845-D842-BDAC-CDBC-BE504E070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06" t="42381" r="44004" b="30635"/>
          <a:stretch/>
        </p:blipFill>
        <p:spPr>
          <a:xfrm>
            <a:off x="950914" y="3684691"/>
            <a:ext cx="2960916" cy="2237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32118E-EC22-7402-A313-D829952C46D6}"/>
              </a:ext>
            </a:extLst>
          </p:cNvPr>
          <p:cNvSpPr txBox="1"/>
          <p:nvPr/>
        </p:nvSpPr>
        <p:spPr>
          <a:xfrm>
            <a:off x="646111" y="6035928"/>
            <a:ext cx="403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Sheet metal product for ESSAB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19629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5547-3CC5-F6EE-8A44-0DA74B42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Tool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DD5B5-A6E7-38DC-B627-4AECB97B7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37" y="1564851"/>
            <a:ext cx="4545392" cy="1223681"/>
          </a:xfrm>
        </p:spPr>
        <p:txBody>
          <a:bodyPr/>
          <a:lstStyle/>
          <a:p>
            <a:r>
              <a:rPr lang="en-US" dirty="0"/>
              <a:t>Typical auto component from high-speed tool manufactured by us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8E4CA-183F-8DDC-F716-8DD5A7C76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53000"/>
                    </a14:imgEffect>
                  </a14:imgLayer>
                </a14:imgProps>
              </a:ext>
            </a:extLst>
          </a:blip>
          <a:srcRect l="22861" t="36190" r="27322" b="33493"/>
          <a:stretch/>
        </p:blipFill>
        <p:spPr>
          <a:xfrm>
            <a:off x="5889705" y="1349828"/>
            <a:ext cx="6073695" cy="2079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D2377-7B47-3CE0-5187-57B0BDD1FC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2000"/>
                    </a14:imgEffect>
                  </a14:imgLayer>
                </a14:imgProps>
              </a:ext>
            </a:extLst>
          </a:blip>
          <a:srcRect l="28661" t="40104" r="23125" b="22540"/>
          <a:stretch/>
        </p:blipFill>
        <p:spPr>
          <a:xfrm>
            <a:off x="4452257" y="3723817"/>
            <a:ext cx="5878286" cy="25618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B76418-1040-1CE5-1FAE-BDE6F69798DB}"/>
              </a:ext>
            </a:extLst>
          </p:cNvPr>
          <p:cNvSpPr txBox="1">
            <a:spLocks/>
          </p:cNvSpPr>
          <p:nvPr/>
        </p:nvSpPr>
        <p:spPr>
          <a:xfrm>
            <a:off x="168123" y="3806497"/>
            <a:ext cx="4545392" cy="1223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Complete tooling done for this Tea Container</a:t>
            </a:r>
            <a:endParaRPr lang="en-IN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6D9B5B-951C-C547-3338-3F0528C2E682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103830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AE539-176A-B58A-D556-B948921D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Jiggs and Fixtures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7B60F-ED81-2CF2-2553-A9057239E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905602" cy="4195481"/>
          </a:xfrm>
        </p:spPr>
        <p:txBody>
          <a:bodyPr>
            <a:normAutofit/>
          </a:bodyPr>
          <a:lstStyle/>
          <a:p>
            <a:r>
              <a:rPr lang="en-US" sz="2800" dirty="0"/>
              <a:t>Typical turbine blade manufacturing fixtures supplied to UK</a:t>
            </a:r>
            <a:endParaRPr lang="en-I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2911E-A11B-65D8-B6E1-86DCA739B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20000" contrast="4000"/>
                    </a14:imgEffect>
                  </a14:imgLayer>
                </a14:imgProps>
              </a:ext>
            </a:extLst>
          </a:blip>
          <a:srcRect l="35804" t="33810" r="49643" b="30952"/>
          <a:stretch/>
        </p:blipFill>
        <p:spPr>
          <a:xfrm>
            <a:off x="5723531" y="2062844"/>
            <a:ext cx="2641238" cy="3554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5FD57-1CB8-E72D-D8EB-019FFFF428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21000"/>
                    </a14:imgEffect>
                  </a14:imgLayer>
                </a14:imgProps>
              </a:ext>
            </a:extLst>
          </a:blip>
          <a:srcRect l="41785" t="24445" r="29553" b="20793"/>
          <a:stretch/>
        </p:blipFill>
        <p:spPr>
          <a:xfrm>
            <a:off x="8469085" y="1975756"/>
            <a:ext cx="3494315" cy="37555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48C0B4-4FB3-68CF-CDE5-FA4CDE97F769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1569383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AE539-176A-B58A-D556-B948921D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Jiggs and Fixtures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7B60F-ED81-2CF2-2553-A9057239E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9"/>
            <a:ext cx="4306887" cy="1901496"/>
          </a:xfrm>
        </p:spPr>
        <p:txBody>
          <a:bodyPr>
            <a:normAutofit/>
          </a:bodyPr>
          <a:lstStyle/>
          <a:p>
            <a:r>
              <a:rPr lang="en-US" sz="2800" dirty="0"/>
              <a:t>STEM DRILL FIXTURE for cooling whole in steam turbine blades</a:t>
            </a:r>
          </a:p>
          <a:p>
            <a:endParaRPr lang="en-US" sz="2800" dirty="0"/>
          </a:p>
          <a:p>
            <a:endParaRPr lang="en-IN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48C0B4-4FB3-68CF-CDE5-FA4CDE97F769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B8C7E-5E36-23F5-FEA0-13294D5C4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89" t="16648" r="37781" b="22896"/>
          <a:stretch/>
        </p:blipFill>
        <p:spPr>
          <a:xfrm>
            <a:off x="5552058" y="751114"/>
            <a:ext cx="4765336" cy="5043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86DA16-E6D3-AD29-2E8A-5FE736CEC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42" t="34762" r="19911" b="33492"/>
          <a:stretch/>
        </p:blipFill>
        <p:spPr>
          <a:xfrm rot="19598481">
            <a:off x="5862739" y="1364515"/>
            <a:ext cx="2453859" cy="8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65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7DEF-06E1-BA97-D963-B0799B8E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Process Plants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E15F-5DE0-F37A-07A4-59DF6E30C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07" y="1853248"/>
            <a:ext cx="4773993" cy="4195481"/>
          </a:xfrm>
        </p:spPr>
        <p:txBody>
          <a:bodyPr>
            <a:normAutofit/>
          </a:bodyPr>
          <a:lstStyle/>
          <a:p>
            <a:r>
              <a:rPr lang="en-IN" sz="2800" dirty="0"/>
              <a:t>PCB assembly plant for Siemens</a:t>
            </a:r>
          </a:p>
          <a:p>
            <a:pPr marL="0" indent="0">
              <a:buNone/>
            </a:pPr>
            <a:endParaRPr lang="en-IN" sz="2800" dirty="0"/>
          </a:p>
          <a:p>
            <a:pPr marL="0" indent="0">
              <a:buNone/>
            </a:pPr>
            <a:endParaRPr lang="en-IN" sz="2800" dirty="0"/>
          </a:p>
          <a:p>
            <a:r>
              <a:rPr lang="en-US" sz="2800" dirty="0"/>
              <a:t>Chemical etching plant for electrodes of high voltage vacuum circuit breaker for Alstom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AA3840B-5819-C34B-448B-F51978A51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86" y="1377387"/>
            <a:ext cx="6385516" cy="4784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57953-7B0C-8827-8277-6F468362F755}"/>
              </a:ext>
            </a:extLst>
          </p:cNvPr>
          <p:cNvSpPr txBox="1"/>
          <p:nvPr/>
        </p:nvSpPr>
        <p:spPr>
          <a:xfrm>
            <a:off x="5742992" y="4662194"/>
            <a:ext cx="2351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PCB manufacturing plant 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ABAF07-E256-153B-914E-682BD7043CA1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3296841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7DEF-06E1-BA97-D963-B0799B8E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Process Plants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E15F-5DE0-F37A-07A4-59DF6E30C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07" y="1853248"/>
            <a:ext cx="10875501" cy="3853489"/>
          </a:xfrm>
        </p:spPr>
        <p:txBody>
          <a:bodyPr>
            <a:normAutofit/>
          </a:bodyPr>
          <a:lstStyle/>
          <a:p>
            <a:r>
              <a:rPr lang="en-IN" sz="2800" dirty="0"/>
              <a:t>Nitrogen Annealing System.</a:t>
            </a:r>
          </a:p>
          <a:p>
            <a:endParaRPr lang="en-IN" sz="2800" dirty="0"/>
          </a:p>
          <a:p>
            <a:r>
              <a:rPr lang="en-IN" sz="2800" dirty="0"/>
              <a:t>Meant for increasing the magnetic property of the silicon steel Shunt used in Mechanical Energy Meter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ABAF07-E256-153B-914E-682BD7043CA1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</p:spTree>
    <p:extLst>
      <p:ext uri="{BB962C8B-B14F-4D97-AF65-F5344CB8AC3E}">
        <p14:creationId xmlns:p14="http://schemas.microsoft.com/office/powerpoint/2010/main" val="170940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BDFA4-1104-DDE1-8C20-BF723C73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Aerospace Components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5B261-2AD8-1AFD-2BED-62E977BAF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Components for Inflation Adapter supplied to UK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Heavy duty Hinges for heavy </a:t>
            </a:r>
            <a:r>
              <a:rPr lang="en-US" sz="2400" dirty="0" err="1"/>
              <a:t>armoured</a:t>
            </a:r>
            <a:r>
              <a:rPr lang="en-US" sz="2400" dirty="0"/>
              <a:t> military vehicles supplied to UAE</a:t>
            </a:r>
            <a:endParaRPr lang="en-I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3C069-2C45-1BEF-3B97-0AD120B80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80" y="4269097"/>
            <a:ext cx="2964320" cy="21971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6523F7-50E4-BA2B-D696-AB28092C25CC}"/>
              </a:ext>
            </a:extLst>
          </p:cNvPr>
          <p:cNvSpPr txBox="1">
            <a:spLocks/>
          </p:cNvSpPr>
          <p:nvPr/>
        </p:nvSpPr>
        <p:spPr>
          <a:xfrm>
            <a:off x="2514600" y="245890"/>
            <a:ext cx="9404723" cy="5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IN" sz="1400" b="1" dirty="0"/>
              <a:t>Dutta and Dasgupta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09076-8F15-ABF7-33F9-FB69045B2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6" t="38824" r="44426" b="16466"/>
          <a:stretch/>
        </p:blipFill>
        <p:spPr>
          <a:xfrm>
            <a:off x="7216961" y="4269097"/>
            <a:ext cx="4494881" cy="217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500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715</TotalTime>
  <Words>359</Words>
  <Application>Microsoft Office PowerPoint</Application>
  <PresentationFormat>Widescreen</PresentationFormat>
  <Paragraphs>84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Agency FB</vt:lpstr>
      <vt:lpstr>Arial</vt:lpstr>
      <vt:lpstr>Century Gothic</vt:lpstr>
      <vt:lpstr>Wingdings 3</vt:lpstr>
      <vt:lpstr>Ion</vt:lpstr>
      <vt:lpstr>Dutta and Dasgupta</vt:lpstr>
      <vt:lpstr>Profile</vt:lpstr>
      <vt:lpstr>Press Tools</vt:lpstr>
      <vt:lpstr>Press Tool</vt:lpstr>
      <vt:lpstr>Jiggs and Fixtures</vt:lpstr>
      <vt:lpstr>Jiggs and Fixtures</vt:lpstr>
      <vt:lpstr>Process Plants</vt:lpstr>
      <vt:lpstr>Process Plants</vt:lpstr>
      <vt:lpstr>Aerospace Components</vt:lpstr>
      <vt:lpstr>Customised assemblies for Variable Energy Cyclotron Centre</vt:lpstr>
      <vt:lpstr>Customised assemblies for Variable Energy Cyclotron Centre</vt:lpstr>
      <vt:lpstr>Our Customers</vt:lpstr>
      <vt:lpstr>Some of our machineries </vt:lpstr>
      <vt:lpstr>Our export networks</vt:lpstr>
      <vt:lpstr>Contact 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~~</dc:creator>
  <cp:lastModifiedBy>~~</cp:lastModifiedBy>
  <cp:revision>80</cp:revision>
  <dcterms:created xsi:type="dcterms:W3CDTF">2023-04-09T13:48:01Z</dcterms:created>
  <dcterms:modified xsi:type="dcterms:W3CDTF">2023-04-12T16:03:44Z</dcterms:modified>
</cp:coreProperties>
</file>