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51"/>
  </p:handoutMasterIdLst>
  <p:sldIdLst>
    <p:sldId id="257" r:id="rId2"/>
    <p:sldId id="258" r:id="rId3"/>
    <p:sldId id="259" r:id="rId4"/>
    <p:sldId id="260" r:id="rId5"/>
    <p:sldId id="261" r:id="rId6"/>
    <p:sldId id="262" r:id="rId7"/>
    <p:sldId id="329" r:id="rId8"/>
    <p:sldId id="330" r:id="rId9"/>
    <p:sldId id="263" r:id="rId10"/>
    <p:sldId id="264" r:id="rId11"/>
    <p:sldId id="265" r:id="rId12"/>
    <p:sldId id="271" r:id="rId13"/>
    <p:sldId id="272" r:id="rId14"/>
    <p:sldId id="273" r:id="rId15"/>
    <p:sldId id="274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9" r:id="rId24"/>
    <p:sldId id="290" r:id="rId25"/>
    <p:sldId id="327" r:id="rId26"/>
    <p:sldId id="328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25" r:id="rId49"/>
    <p:sldId id="323" r:id="rId50"/>
  </p:sldIdLst>
  <p:sldSz cx="8966200" cy="6724650"/>
  <p:notesSz cx="8966200" cy="67246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032" y="-4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884613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078413" y="0"/>
            <a:ext cx="388620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BB537-09F6-4511-B1EE-D2B87FD8B188}" type="datetimeFigureOut">
              <a:rPr lang="en-US" smtClean="0"/>
              <a:pPr/>
              <a:t>10-Apr-23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86513"/>
            <a:ext cx="3884613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078413" y="6386513"/>
            <a:ext cx="388620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C3E6A-38F7-4A6F-B3E3-D960A6A31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41313"/>
            <a:ext cx="8961120" cy="0"/>
          </a:xfrm>
          <a:custGeom>
            <a:avLst/>
            <a:gdLst/>
            <a:ahLst/>
            <a:cxnLst/>
            <a:rect l="l" t="t" r="r" b="b"/>
            <a:pathLst>
              <a:path w="8961120">
                <a:moveTo>
                  <a:pt x="0" y="0"/>
                </a:moveTo>
                <a:lnTo>
                  <a:pt x="8961119" y="0"/>
                </a:lnTo>
              </a:path>
            </a:pathLst>
          </a:custGeom>
          <a:ln w="4571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943599"/>
            <a:ext cx="8961120" cy="777240"/>
          </a:xfrm>
          <a:custGeom>
            <a:avLst/>
            <a:gdLst/>
            <a:ahLst/>
            <a:cxnLst/>
            <a:rect l="l" t="t" r="r" b="b"/>
            <a:pathLst>
              <a:path w="8961120" h="777240">
                <a:moveTo>
                  <a:pt x="8961119" y="777237"/>
                </a:moveTo>
                <a:lnTo>
                  <a:pt x="8961119" y="0"/>
                </a:lnTo>
                <a:lnTo>
                  <a:pt x="0" y="0"/>
                </a:lnTo>
                <a:lnTo>
                  <a:pt x="0" y="777237"/>
                </a:lnTo>
                <a:lnTo>
                  <a:pt x="8961119" y="777237"/>
                </a:lnTo>
                <a:close/>
              </a:path>
            </a:pathLst>
          </a:custGeom>
          <a:solidFill>
            <a:srgbClr val="5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0136" y="2050796"/>
            <a:ext cx="7805927" cy="1092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5F0000"/>
                </a:solidFill>
                <a:latin typeface="Microsoft PhagsPa"/>
                <a:cs typeface="Microsoft PhagsP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44930" y="3765804"/>
            <a:ext cx="6276340" cy="1681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10-Apr-23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Microsoft PhagsPa"/>
                <a:cs typeface="Microsoft PhagsPa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‹#›</a:t>
            </a:fld>
            <a:endParaRPr sz="2100" baseline="1984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5F0000"/>
                </a:solidFill>
                <a:latin typeface="Microsoft PhagsPa"/>
                <a:cs typeface="Microsoft PhagsP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10-Apr-23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Microsoft PhagsPa"/>
                <a:cs typeface="Microsoft PhagsPa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‹#›</a:t>
            </a:fld>
            <a:endParaRPr sz="2100" baseline="1984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5F0000"/>
                </a:solidFill>
                <a:latin typeface="Microsoft PhagsPa"/>
                <a:cs typeface="Microsoft PhagsP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48310" y="1546669"/>
            <a:ext cx="3900297" cy="4438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617593" y="1546669"/>
            <a:ext cx="3900297" cy="4438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10-Apr-23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Microsoft PhagsPa"/>
                <a:cs typeface="Microsoft PhagsPa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‹#›</a:t>
            </a:fld>
            <a:endParaRPr sz="2100" baseline="1984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5F0000"/>
                </a:solidFill>
                <a:latin typeface="Microsoft PhagsPa"/>
                <a:cs typeface="Microsoft PhagsP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10-Apr-23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Microsoft PhagsPa"/>
                <a:cs typeface="Microsoft PhagsPa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‹#›</a:t>
            </a:fld>
            <a:endParaRPr sz="2100" baseline="1984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10-Apr-23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Microsoft PhagsPa"/>
                <a:cs typeface="Microsoft PhagsPa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‹#›</a:t>
            </a:fld>
            <a:endParaRPr sz="2100" baseline="1984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65420" y="6146290"/>
            <a:ext cx="541020" cy="54102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108191"/>
            <a:ext cx="8961120" cy="612775"/>
          </a:xfrm>
          <a:custGeom>
            <a:avLst/>
            <a:gdLst/>
            <a:ahLst/>
            <a:cxnLst/>
            <a:rect l="l" t="t" r="r" b="b"/>
            <a:pathLst>
              <a:path w="8961120" h="612775">
                <a:moveTo>
                  <a:pt x="8961119" y="612645"/>
                </a:moveTo>
                <a:lnTo>
                  <a:pt x="8961119" y="0"/>
                </a:lnTo>
                <a:lnTo>
                  <a:pt x="0" y="0"/>
                </a:lnTo>
                <a:lnTo>
                  <a:pt x="0" y="612645"/>
                </a:lnTo>
                <a:lnTo>
                  <a:pt x="8961119" y="612645"/>
                </a:lnTo>
                <a:close/>
              </a:path>
            </a:pathLst>
          </a:custGeom>
          <a:solidFill>
            <a:srgbClr val="5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89803" y="6150862"/>
            <a:ext cx="513588" cy="5151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476" y="211582"/>
            <a:ext cx="8753246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5F0000"/>
                </a:solidFill>
                <a:latin typeface="Microsoft PhagsPa"/>
                <a:cs typeface="Microsoft PhagsP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6804" y="1908810"/>
            <a:ext cx="4831080" cy="4009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885688" y="6321069"/>
            <a:ext cx="2422525" cy="199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48310" y="6253924"/>
            <a:ext cx="2062226" cy="3362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10-Apr-23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27846" y="6214152"/>
            <a:ext cx="383540" cy="351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Microsoft PhagsPa"/>
                <a:cs typeface="Microsoft PhagsPa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‹#›</a:t>
            </a:fld>
            <a:endParaRPr sz="2100" baseline="1984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aybouvet.com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png"/><Relationship Id="rId4" Type="http://schemas.openxmlformats.org/officeDocument/2006/relationships/hyperlink" Target="http://www.kaybouvet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65420" y="6146290"/>
            <a:ext cx="541020" cy="5410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85688" y="6321069"/>
            <a:ext cx="2422525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Kay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Bouvet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Engineering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Ltd.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108191"/>
            <a:ext cx="8961120" cy="612775"/>
          </a:xfrm>
          <a:custGeom>
            <a:avLst/>
            <a:gdLst/>
            <a:ahLst/>
            <a:cxnLst/>
            <a:rect l="l" t="t" r="r" b="b"/>
            <a:pathLst>
              <a:path w="8961120" h="612775">
                <a:moveTo>
                  <a:pt x="8961119" y="612645"/>
                </a:moveTo>
                <a:lnTo>
                  <a:pt x="8961119" y="0"/>
                </a:lnTo>
                <a:lnTo>
                  <a:pt x="0" y="0"/>
                </a:lnTo>
                <a:lnTo>
                  <a:pt x="0" y="612645"/>
                </a:lnTo>
                <a:lnTo>
                  <a:pt x="8961119" y="612645"/>
                </a:lnTo>
                <a:close/>
              </a:path>
            </a:pathLst>
          </a:custGeom>
          <a:solidFill>
            <a:srgbClr val="5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72988" y="6293002"/>
            <a:ext cx="23971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Microsoft PhagsPa"/>
                <a:cs typeface="Microsoft PhagsPa"/>
              </a:rPr>
              <a:t>Kay</a:t>
            </a:r>
            <a:r>
              <a:rPr sz="1400" b="1" spc="-2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Bouvet</a:t>
            </a:r>
            <a:r>
              <a:rPr sz="1400" b="1" spc="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Engineering</a:t>
            </a:r>
            <a:r>
              <a:rPr sz="1400" b="1" spc="1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Ltd.</a:t>
            </a:r>
            <a:endParaRPr sz="1400">
              <a:latin typeface="Microsoft PhagsPa"/>
              <a:cs typeface="Microsoft PhagsP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9803" y="6150862"/>
            <a:ext cx="513588" cy="51511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427846" y="6225337"/>
            <a:ext cx="26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Microsoft PhagsPa"/>
                <a:cs typeface="Microsoft PhagsPa"/>
              </a:rPr>
              <a:t>|</a:t>
            </a:r>
            <a:r>
              <a:rPr sz="2000" spc="-1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2100" baseline="1984" dirty="0">
                <a:solidFill>
                  <a:srgbClr val="FFFFFF"/>
                </a:solidFill>
                <a:latin typeface="Microsoft PhagsPa"/>
                <a:cs typeface="Microsoft PhagsPa"/>
              </a:rPr>
              <a:t>2</a:t>
            </a:r>
            <a:endParaRPr sz="2100" baseline="1984">
              <a:latin typeface="Microsoft PhagsPa"/>
              <a:cs typeface="Microsoft PhagsP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81011" y="3694188"/>
            <a:ext cx="2366719" cy="187909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86233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Ind</a:t>
            </a:r>
            <a:r>
              <a:rPr spc="5" dirty="0"/>
              <a:t>e</a:t>
            </a:r>
            <a:r>
              <a:rPr spc="-5" dirty="0"/>
              <a:t>x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6777" y="926084"/>
            <a:ext cx="717423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lr>
                <a:srgbClr val="5F0000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b="1" dirty="0">
                <a:latin typeface="Microsoft PhagsPa"/>
                <a:cs typeface="Microsoft PhagsPa"/>
              </a:rPr>
              <a:t>Company</a:t>
            </a:r>
            <a:r>
              <a:rPr sz="2000" b="1" spc="-45" dirty="0">
                <a:latin typeface="Microsoft PhagsPa"/>
                <a:cs typeface="Microsoft PhagsPa"/>
              </a:rPr>
              <a:t> </a:t>
            </a:r>
            <a:r>
              <a:rPr sz="2000" b="1" spc="-5" dirty="0">
                <a:latin typeface="Microsoft PhagsPa"/>
                <a:cs typeface="Microsoft PhagsPa"/>
              </a:rPr>
              <a:t>Profile</a:t>
            </a:r>
            <a:endParaRPr sz="20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1800"/>
              </a:spcBef>
              <a:buClr>
                <a:srgbClr val="5F0000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b="1" spc="-5" dirty="0">
                <a:latin typeface="Microsoft PhagsPa"/>
                <a:cs typeface="Microsoft PhagsPa"/>
              </a:rPr>
              <a:t>Main</a:t>
            </a:r>
            <a:r>
              <a:rPr sz="2000" b="1" spc="-15" dirty="0">
                <a:latin typeface="Microsoft PhagsPa"/>
                <a:cs typeface="Microsoft PhagsPa"/>
              </a:rPr>
              <a:t> </a:t>
            </a:r>
            <a:r>
              <a:rPr sz="2000" b="1" spc="-5" dirty="0">
                <a:latin typeface="Microsoft PhagsPa"/>
                <a:cs typeface="Microsoft PhagsPa"/>
              </a:rPr>
              <a:t>Infrastructure</a:t>
            </a:r>
            <a:r>
              <a:rPr sz="2000" b="1" spc="5" dirty="0">
                <a:latin typeface="Microsoft PhagsPa"/>
                <a:cs typeface="Microsoft PhagsPa"/>
              </a:rPr>
              <a:t> </a:t>
            </a:r>
            <a:r>
              <a:rPr sz="2000" b="1" spc="-5" dirty="0">
                <a:latin typeface="Microsoft PhagsPa"/>
                <a:cs typeface="Microsoft PhagsPa"/>
              </a:rPr>
              <a:t>and</a:t>
            </a:r>
            <a:r>
              <a:rPr sz="2000" b="1" spc="-15" dirty="0">
                <a:latin typeface="Microsoft PhagsPa"/>
                <a:cs typeface="Microsoft PhagsPa"/>
              </a:rPr>
              <a:t> </a:t>
            </a:r>
            <a:r>
              <a:rPr sz="2000" b="1" spc="-5" dirty="0">
                <a:latin typeface="Microsoft PhagsPa"/>
                <a:cs typeface="Microsoft PhagsPa"/>
              </a:rPr>
              <a:t>Capabilities</a:t>
            </a:r>
            <a:endParaRPr sz="2000">
              <a:latin typeface="Microsoft PhagsPa"/>
              <a:cs typeface="Microsoft PhagsPa"/>
            </a:endParaRPr>
          </a:p>
          <a:p>
            <a:pPr marL="591820" lvl="1" indent="-287655">
              <a:lnSpc>
                <a:spcPct val="100000"/>
              </a:lnSpc>
              <a:spcBef>
                <a:spcPts val="1800"/>
              </a:spcBef>
              <a:buClr>
                <a:srgbClr val="5F0000"/>
              </a:buClr>
              <a:buSzPct val="87500"/>
              <a:buFont typeface="Arial MT"/>
              <a:buChar char="•"/>
              <a:tabLst>
                <a:tab pos="591185" algn="l"/>
                <a:tab pos="592455" algn="l"/>
              </a:tabLst>
            </a:pPr>
            <a:r>
              <a:rPr sz="2000" dirty="0">
                <a:latin typeface="Microsoft PhagsPa"/>
                <a:cs typeface="Microsoft PhagsPa"/>
              </a:rPr>
              <a:t>Manufacturing</a:t>
            </a:r>
            <a:r>
              <a:rPr sz="2000" spc="-40" dirty="0">
                <a:latin typeface="Microsoft PhagsPa"/>
                <a:cs typeface="Microsoft PhagsPa"/>
              </a:rPr>
              <a:t> </a:t>
            </a:r>
            <a:r>
              <a:rPr sz="2000" spc="-5" dirty="0">
                <a:latin typeface="Microsoft PhagsPa"/>
                <a:cs typeface="Microsoft PhagsPa"/>
              </a:rPr>
              <a:t>Capabilities</a:t>
            </a:r>
            <a:endParaRPr sz="2000">
              <a:latin typeface="Microsoft PhagsPa"/>
              <a:cs typeface="Microsoft PhagsPa"/>
            </a:endParaRPr>
          </a:p>
          <a:p>
            <a:pPr marL="591820" lvl="1" indent="-287655">
              <a:lnSpc>
                <a:spcPct val="100000"/>
              </a:lnSpc>
              <a:spcBef>
                <a:spcPts val="1800"/>
              </a:spcBef>
              <a:buClr>
                <a:srgbClr val="5F0000"/>
              </a:buClr>
              <a:buSzPct val="87500"/>
              <a:buFont typeface="Arial MT"/>
              <a:buChar char="•"/>
              <a:tabLst>
                <a:tab pos="591185" algn="l"/>
                <a:tab pos="592455" algn="l"/>
              </a:tabLst>
            </a:pPr>
            <a:r>
              <a:rPr sz="2000" dirty="0">
                <a:latin typeface="Microsoft PhagsPa"/>
                <a:cs typeface="Microsoft PhagsPa"/>
              </a:rPr>
              <a:t>Quality</a:t>
            </a:r>
            <a:r>
              <a:rPr sz="2000" spc="-15" dirty="0">
                <a:latin typeface="Microsoft PhagsPa"/>
                <a:cs typeface="Microsoft PhagsPa"/>
              </a:rPr>
              <a:t> </a:t>
            </a:r>
            <a:r>
              <a:rPr sz="2000" dirty="0">
                <a:latin typeface="Microsoft PhagsPa"/>
                <a:cs typeface="Microsoft PhagsPa"/>
              </a:rPr>
              <a:t>Assurance</a:t>
            </a:r>
            <a:r>
              <a:rPr sz="2000" spc="-35" dirty="0">
                <a:latin typeface="Microsoft PhagsPa"/>
                <a:cs typeface="Microsoft PhagsPa"/>
              </a:rPr>
              <a:t> </a:t>
            </a:r>
            <a:r>
              <a:rPr sz="2000" spc="-5" dirty="0">
                <a:latin typeface="Microsoft PhagsPa"/>
                <a:cs typeface="Microsoft PhagsPa"/>
              </a:rPr>
              <a:t>Capabilities</a:t>
            </a:r>
            <a:endParaRPr sz="2000">
              <a:latin typeface="Microsoft PhagsPa"/>
              <a:cs typeface="Microsoft PhagsPa"/>
            </a:endParaRPr>
          </a:p>
          <a:p>
            <a:pPr marL="591820" lvl="1" indent="-287655">
              <a:lnSpc>
                <a:spcPct val="100000"/>
              </a:lnSpc>
              <a:spcBef>
                <a:spcPts val="1800"/>
              </a:spcBef>
              <a:buClr>
                <a:srgbClr val="5F0000"/>
              </a:buClr>
              <a:buSzPct val="87500"/>
              <a:buFont typeface="Arial MT"/>
              <a:buChar char="•"/>
              <a:tabLst>
                <a:tab pos="591185" algn="l"/>
                <a:tab pos="592455" algn="l"/>
              </a:tabLst>
            </a:pPr>
            <a:r>
              <a:rPr sz="2000" spc="-5" dirty="0">
                <a:latin typeface="Microsoft PhagsPa"/>
                <a:cs typeface="Microsoft PhagsPa"/>
              </a:rPr>
              <a:t>Design</a:t>
            </a:r>
            <a:r>
              <a:rPr sz="2000" spc="-20" dirty="0">
                <a:latin typeface="Microsoft PhagsPa"/>
                <a:cs typeface="Microsoft PhagsPa"/>
              </a:rPr>
              <a:t> </a:t>
            </a:r>
            <a:r>
              <a:rPr sz="2000" spc="-5" dirty="0">
                <a:latin typeface="Microsoft PhagsPa"/>
                <a:cs typeface="Microsoft PhagsPa"/>
              </a:rPr>
              <a:t>Capabilities</a:t>
            </a:r>
            <a:endParaRPr sz="20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1800"/>
              </a:spcBef>
              <a:buClr>
                <a:srgbClr val="5F0000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b="1" spc="-5" smtClean="0">
                <a:latin typeface="Microsoft PhagsPa"/>
                <a:cs typeface="Microsoft PhagsPa"/>
              </a:rPr>
              <a:t>Major</a:t>
            </a:r>
            <a:r>
              <a:rPr sz="2000" b="1" spc="-15" smtClean="0">
                <a:latin typeface="Microsoft PhagsPa"/>
                <a:cs typeface="Microsoft PhagsPa"/>
              </a:rPr>
              <a:t> </a:t>
            </a:r>
            <a:r>
              <a:rPr sz="2000" b="1" spc="-5" dirty="0">
                <a:latin typeface="Microsoft PhagsPa"/>
                <a:cs typeface="Microsoft PhagsPa"/>
              </a:rPr>
              <a:t>Projects </a:t>
            </a:r>
            <a:r>
              <a:rPr sz="2000" b="1" spc="-5">
                <a:latin typeface="Microsoft PhagsPa"/>
                <a:cs typeface="Microsoft PhagsPa"/>
              </a:rPr>
              <a:t>Executed</a:t>
            </a:r>
            <a:r>
              <a:rPr sz="2000" b="1" spc="10">
                <a:latin typeface="Microsoft PhagsPa"/>
                <a:cs typeface="Microsoft PhagsPa"/>
              </a:rPr>
              <a:t> </a:t>
            </a:r>
            <a:endParaRPr lang="en-US" sz="2000" b="1" spc="10" dirty="0" smtClean="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1800"/>
              </a:spcBef>
              <a:buClr>
                <a:srgbClr val="5F0000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2000" b="1" spc="-5" smtClean="0">
                <a:latin typeface="Microsoft PhagsPa"/>
                <a:cs typeface="Microsoft PhagsPa"/>
              </a:rPr>
              <a:t>Major</a:t>
            </a:r>
            <a:r>
              <a:rPr sz="2000" b="1" spc="-30" smtClean="0">
                <a:latin typeface="Microsoft PhagsPa"/>
                <a:cs typeface="Microsoft PhagsPa"/>
              </a:rPr>
              <a:t> </a:t>
            </a:r>
            <a:r>
              <a:rPr sz="2000" b="1" dirty="0">
                <a:latin typeface="Microsoft PhagsPa"/>
                <a:cs typeface="Microsoft PhagsPa"/>
              </a:rPr>
              <a:t>EPC</a:t>
            </a:r>
            <a:r>
              <a:rPr sz="2000" b="1" spc="-25" dirty="0">
                <a:latin typeface="Microsoft PhagsPa"/>
                <a:cs typeface="Microsoft PhagsPa"/>
              </a:rPr>
              <a:t> </a:t>
            </a:r>
            <a:r>
              <a:rPr sz="2000" b="1" spc="-5" dirty="0">
                <a:latin typeface="Microsoft PhagsPa"/>
                <a:cs typeface="Microsoft PhagsPa"/>
              </a:rPr>
              <a:t>Projects</a:t>
            </a:r>
            <a:r>
              <a:rPr sz="2000" b="1" spc="-20" dirty="0">
                <a:latin typeface="Microsoft PhagsPa"/>
                <a:cs typeface="Microsoft PhagsPa"/>
              </a:rPr>
              <a:t> </a:t>
            </a:r>
            <a:r>
              <a:rPr sz="2000" b="1" spc="-5" dirty="0">
                <a:latin typeface="Microsoft PhagsPa"/>
                <a:cs typeface="Microsoft PhagsPa"/>
              </a:rPr>
              <a:t>Executed</a:t>
            </a:r>
            <a:endParaRPr sz="2000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3599"/>
            <a:ext cx="8961120" cy="0"/>
          </a:xfrm>
          <a:custGeom>
            <a:avLst/>
            <a:gdLst/>
            <a:ahLst/>
            <a:cxnLst/>
            <a:rect l="l" t="t" r="r" b="b"/>
            <a:pathLst>
              <a:path w="8961120">
                <a:moveTo>
                  <a:pt x="8961119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0136" y="2050796"/>
            <a:ext cx="5683885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Manufacturing</a:t>
            </a:r>
            <a:r>
              <a:rPr sz="3500" b="1" spc="-8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Capabilities</a:t>
            </a:r>
            <a:endParaRPr sz="3500">
              <a:latin typeface="Microsoft PhagsPa"/>
              <a:cs typeface="Microsoft PhagsP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99534" y="4988179"/>
            <a:ext cx="42475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Kay</a:t>
            </a:r>
            <a:r>
              <a:rPr sz="25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Bouvet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Engineering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Ltd.</a:t>
            </a:r>
            <a:endParaRPr sz="2500">
              <a:latin typeface="Microsoft PhagsPa"/>
              <a:cs typeface="Microsoft PhagsP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1579" y="4695889"/>
            <a:ext cx="1070515" cy="1068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Kay</a:t>
            </a:r>
            <a:r>
              <a:rPr spc="20" dirty="0"/>
              <a:t> </a:t>
            </a:r>
            <a:r>
              <a:rPr spc="-10" dirty="0"/>
              <a:t>Bouvet</a:t>
            </a:r>
            <a:r>
              <a:rPr spc="5" dirty="0"/>
              <a:t> </a:t>
            </a:r>
            <a:r>
              <a:rPr spc="-10" dirty="0"/>
              <a:t>has</a:t>
            </a:r>
            <a:r>
              <a:rPr dirty="0"/>
              <a:t> </a:t>
            </a:r>
            <a:r>
              <a:rPr spc="-10" dirty="0"/>
              <a:t>the</a:t>
            </a:r>
            <a:r>
              <a:rPr spc="5" dirty="0"/>
              <a:t> </a:t>
            </a:r>
            <a:r>
              <a:rPr spc="-5" dirty="0"/>
              <a:t>necessary</a:t>
            </a:r>
            <a:r>
              <a:rPr dirty="0"/>
              <a:t> </a:t>
            </a:r>
            <a:r>
              <a:rPr spc="-5" dirty="0"/>
              <a:t>capabilities</a:t>
            </a:r>
            <a:r>
              <a:rPr spc="40" dirty="0"/>
              <a:t> </a:t>
            </a:r>
            <a:r>
              <a:rPr spc="-5" dirty="0"/>
              <a:t>to</a:t>
            </a:r>
            <a:r>
              <a:rPr dirty="0"/>
              <a:t> </a:t>
            </a:r>
            <a:r>
              <a:rPr spc="-5" dirty="0"/>
              <a:t>manufacture </a:t>
            </a:r>
            <a:r>
              <a:rPr spc="-675" dirty="0"/>
              <a:t> </a:t>
            </a:r>
            <a:r>
              <a:rPr spc="-5" dirty="0"/>
              <a:t>equipment of</a:t>
            </a:r>
            <a:r>
              <a:rPr dirty="0"/>
              <a:t> </a:t>
            </a:r>
            <a:r>
              <a:rPr spc="-10" dirty="0"/>
              <a:t>any</a:t>
            </a:r>
            <a:r>
              <a:rPr spc="10" dirty="0"/>
              <a:t> </a:t>
            </a:r>
            <a:r>
              <a:rPr spc="-5" dirty="0"/>
              <a:t>scale </a:t>
            </a:r>
            <a:r>
              <a:rPr spc="-10" dirty="0"/>
              <a:t>for</a:t>
            </a:r>
            <a:r>
              <a:rPr spc="10" dirty="0"/>
              <a:t> </a:t>
            </a:r>
            <a:r>
              <a:rPr spc="-10" dirty="0"/>
              <a:t>the</a:t>
            </a:r>
            <a:r>
              <a:rPr dirty="0"/>
              <a:t> </a:t>
            </a:r>
            <a:r>
              <a:rPr spc="-5" dirty="0"/>
              <a:t>steel </a:t>
            </a:r>
            <a:r>
              <a:rPr spc="-10" dirty="0"/>
              <a:t>industry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11035" y="1463802"/>
          <a:ext cx="5282565" cy="45003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0855"/>
                <a:gridCol w="1760855"/>
                <a:gridCol w="1760855"/>
              </a:tblGrid>
              <a:tr h="312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Process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2C2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Maximum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Dimension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2C2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Maximum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Weight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2C2C"/>
                    </a:solidFill>
                  </a:tcPr>
                </a:tc>
              </a:tr>
              <a:tr h="418719"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CNC</a:t>
                      </a:r>
                      <a:r>
                        <a:rPr sz="1200" spc="-6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VTL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Table</a:t>
                      </a:r>
                      <a:r>
                        <a:rPr sz="12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Swing</a:t>
                      </a:r>
                      <a:r>
                        <a:rPr sz="1200" spc="-2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-10400</a:t>
                      </a:r>
                      <a:r>
                        <a:rPr sz="12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  <a:p>
                      <a:pPr marL="123825">
                        <a:lnSpc>
                          <a:spcPts val="1425"/>
                        </a:lnSpc>
                        <a:spcBef>
                          <a:spcPts val="219"/>
                        </a:spcBef>
                      </a:pPr>
                      <a:r>
                        <a:rPr sz="1200" dirty="0">
                          <a:latin typeface="Microsoft PhagsPa"/>
                          <a:cs typeface="Microsoft PhagsPa"/>
                        </a:rPr>
                        <a:t>Max</a:t>
                      </a:r>
                      <a:r>
                        <a:rPr sz="12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Height</a:t>
                      </a:r>
                      <a:r>
                        <a:rPr sz="12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-3500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90</a:t>
                      </a:r>
                      <a:r>
                        <a:rPr sz="1200" spc="-4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Tons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</a:tr>
              <a:tr h="628141"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CNC</a:t>
                      </a:r>
                      <a:r>
                        <a:rPr sz="1200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Horizontal</a:t>
                      </a:r>
                      <a:r>
                        <a:rPr sz="1200" spc="-6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Boring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  <a:p>
                      <a:pPr marL="40640" marR="1090295">
                        <a:lnSpc>
                          <a:spcPct val="114999"/>
                        </a:lnSpc>
                      </a:pPr>
                      <a:r>
                        <a:rPr sz="1200" dirty="0">
                          <a:latin typeface="Microsoft PhagsPa"/>
                          <a:cs typeface="Microsoft PhagsPa"/>
                        </a:rPr>
                        <a:t>Machine </a:t>
                      </a:r>
                      <a:r>
                        <a:rPr sz="1200" spc="-3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(BFT</a:t>
                      </a:r>
                      <a:r>
                        <a:rPr sz="1200" spc="-8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180)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marL="44640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X-34000</a:t>
                      </a:r>
                      <a:r>
                        <a:rPr sz="12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  <a:p>
                      <a:pPr marL="489584" marR="481330" indent="1270">
                        <a:lnSpc>
                          <a:spcPct val="114999"/>
                        </a:lnSpc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Y-4000</a:t>
                      </a:r>
                      <a:r>
                        <a:rPr sz="1200" spc="-7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 </a:t>
                      </a:r>
                      <a:r>
                        <a:rPr sz="1200" spc="-3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Z-1800</a:t>
                      </a:r>
                      <a:r>
                        <a:rPr sz="1200" spc="-7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200</a:t>
                      </a:r>
                      <a:r>
                        <a:rPr sz="12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Tons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</a:tr>
              <a:tr h="628141"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CNC</a:t>
                      </a:r>
                      <a:r>
                        <a:rPr sz="1200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Horizontal</a:t>
                      </a:r>
                      <a:r>
                        <a:rPr sz="1200" spc="-6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Boring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  <a:p>
                      <a:pPr marL="40640" marR="1137285">
                        <a:lnSpc>
                          <a:spcPct val="114999"/>
                        </a:lnSpc>
                      </a:pPr>
                      <a:r>
                        <a:rPr sz="1200" dirty="0">
                          <a:latin typeface="Microsoft PhagsPa"/>
                          <a:cs typeface="Microsoft PhagsPa"/>
                        </a:rPr>
                        <a:t>Machine  (FB</a:t>
                      </a:r>
                      <a:r>
                        <a:rPr sz="1200" spc="-5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180)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  <a:tc>
                  <a:txBody>
                    <a:bodyPr/>
                    <a:lstStyle/>
                    <a:p>
                      <a:pPr marL="44640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X-13000</a:t>
                      </a:r>
                      <a:r>
                        <a:rPr sz="1200" spc="-7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  <a:p>
                      <a:pPr marL="467995" marR="461009" indent="22860">
                        <a:lnSpc>
                          <a:spcPct val="114999"/>
                        </a:lnSpc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Y-6000 mm </a:t>
                      </a:r>
                      <a:r>
                        <a:rPr sz="1200" spc="-3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Z-</a:t>
                      </a:r>
                      <a:r>
                        <a:rPr sz="1200" spc="-5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1850</a:t>
                      </a:r>
                      <a:r>
                        <a:rPr sz="12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200</a:t>
                      </a:r>
                      <a:r>
                        <a:rPr sz="12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Tons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</a:tr>
              <a:tr h="628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VMC</a:t>
                      </a:r>
                      <a:r>
                        <a:rPr sz="1200" spc="-5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(B02DSL)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marL="4667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dirty="0">
                          <a:latin typeface="Microsoft PhagsPa"/>
                          <a:cs typeface="Microsoft PhagsPa"/>
                        </a:rPr>
                        <a:t>X-</a:t>
                      </a:r>
                      <a:r>
                        <a:rPr sz="12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1250</a:t>
                      </a:r>
                      <a:r>
                        <a:rPr sz="1200" spc="-2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  <a:p>
                      <a:pPr marL="5124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Y-</a:t>
                      </a:r>
                      <a:r>
                        <a:rPr sz="1200" spc="-5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630</a:t>
                      </a:r>
                      <a:r>
                        <a:rPr sz="1200" spc="-5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  <a:p>
                      <a:pPr marL="509270">
                        <a:lnSpc>
                          <a:spcPts val="1415"/>
                        </a:lnSpc>
                        <a:spcBef>
                          <a:spcPts val="220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Z-</a:t>
                      </a:r>
                      <a:r>
                        <a:rPr sz="1200" spc="-5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700</a:t>
                      </a:r>
                      <a:r>
                        <a:rPr sz="1200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0071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4.5</a:t>
                      </a:r>
                      <a:r>
                        <a:rPr sz="1200" spc="-4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Tons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</a:tr>
              <a:tr h="628142"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CNC</a:t>
                      </a:r>
                      <a:r>
                        <a:rPr sz="1200" spc="-6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Lathe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(SR</a:t>
                      </a:r>
                      <a:r>
                        <a:rPr sz="1200" spc="-5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2000)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Center</a:t>
                      </a:r>
                      <a:r>
                        <a:rPr sz="12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Dist</a:t>
                      </a:r>
                      <a:r>
                        <a:rPr sz="12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–</a:t>
                      </a:r>
                      <a:r>
                        <a:rPr sz="12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6000</a:t>
                      </a:r>
                      <a:r>
                        <a:rPr sz="12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  <a:p>
                      <a:pPr marL="318770" marR="311785" algn="ctr">
                        <a:lnSpc>
                          <a:spcPct val="114999"/>
                        </a:lnSpc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Swing</a:t>
                      </a:r>
                      <a:r>
                        <a:rPr sz="1200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Over</a:t>
                      </a:r>
                      <a:r>
                        <a:rPr sz="1200" spc="-5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Bed- </a:t>
                      </a:r>
                      <a:r>
                        <a:rPr sz="1200" spc="-3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2000mm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70</a:t>
                      </a:r>
                      <a:r>
                        <a:rPr sz="1200" spc="-4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Tons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</a:tr>
              <a:tr h="209423">
                <a:tc>
                  <a:txBody>
                    <a:bodyPr/>
                    <a:lstStyle/>
                    <a:p>
                      <a:pPr marL="40640">
                        <a:lnSpc>
                          <a:spcPts val="1420"/>
                        </a:lnSpc>
                        <a:spcBef>
                          <a:spcPts val="125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Plate</a:t>
                      </a:r>
                      <a:r>
                        <a:rPr sz="12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Bending</a:t>
                      </a:r>
                      <a:r>
                        <a:rPr sz="12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with</a:t>
                      </a:r>
                      <a:r>
                        <a:rPr sz="12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DRO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420"/>
                        </a:lnSpc>
                        <a:spcBef>
                          <a:spcPts val="125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Width-2500</a:t>
                      </a:r>
                      <a:r>
                        <a:rPr sz="12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  <a:spcBef>
                          <a:spcPts val="125"/>
                        </a:spcBef>
                      </a:pPr>
                      <a:r>
                        <a:rPr sz="1200" dirty="0">
                          <a:latin typeface="Microsoft PhagsPa"/>
                          <a:cs typeface="Microsoft PhagsPa"/>
                        </a:rPr>
                        <a:t>---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</a:tr>
              <a:tr h="209295">
                <a:tc>
                  <a:txBody>
                    <a:bodyPr/>
                    <a:lstStyle/>
                    <a:p>
                      <a:pPr marL="40640">
                        <a:lnSpc>
                          <a:spcPts val="1420"/>
                        </a:lnSpc>
                        <a:spcBef>
                          <a:spcPts val="125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Cutting</a:t>
                      </a:r>
                      <a:r>
                        <a:rPr sz="12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(Stainless</a:t>
                      </a:r>
                      <a:r>
                        <a:rPr sz="12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Steel)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  <a:spcBef>
                          <a:spcPts val="125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5000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x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2000</a:t>
                      </a:r>
                      <a:r>
                        <a:rPr sz="12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  <a:spcBef>
                          <a:spcPts val="125"/>
                        </a:spcBef>
                      </a:pPr>
                      <a:r>
                        <a:rPr sz="1200" dirty="0">
                          <a:latin typeface="Microsoft PhagsPa"/>
                          <a:cs typeface="Microsoft PhagsPa"/>
                        </a:rPr>
                        <a:t>---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</a:tr>
              <a:tr h="209422">
                <a:tc>
                  <a:txBody>
                    <a:bodyPr/>
                    <a:lstStyle/>
                    <a:p>
                      <a:pPr marL="40640">
                        <a:lnSpc>
                          <a:spcPts val="1420"/>
                        </a:lnSpc>
                        <a:spcBef>
                          <a:spcPts val="130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CNC</a:t>
                      </a:r>
                      <a:r>
                        <a:rPr sz="1200" spc="-4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Cutting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  <a:spcBef>
                          <a:spcPts val="130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15000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x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2500</a:t>
                      </a:r>
                      <a:r>
                        <a:rPr sz="12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  <a:spcBef>
                          <a:spcPts val="130"/>
                        </a:spcBef>
                      </a:pPr>
                      <a:r>
                        <a:rPr sz="1200" dirty="0">
                          <a:latin typeface="Microsoft PhagsPa"/>
                          <a:cs typeface="Microsoft PhagsPa"/>
                        </a:rPr>
                        <a:t>---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</a:tr>
              <a:tr h="209372">
                <a:tc>
                  <a:txBody>
                    <a:bodyPr/>
                    <a:lstStyle/>
                    <a:p>
                      <a:pPr marL="40640">
                        <a:lnSpc>
                          <a:spcPts val="1420"/>
                        </a:lnSpc>
                        <a:spcBef>
                          <a:spcPts val="125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Heat</a:t>
                      </a:r>
                      <a:r>
                        <a:rPr sz="12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Treatment</a:t>
                      </a:r>
                      <a:r>
                        <a:rPr sz="12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Furnace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  <a:spcBef>
                          <a:spcPts val="125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13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m</a:t>
                      </a:r>
                      <a:r>
                        <a:rPr sz="12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x</a:t>
                      </a:r>
                      <a:r>
                        <a:rPr sz="12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8.5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m</a:t>
                      </a:r>
                      <a:r>
                        <a:rPr sz="12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X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7.5</a:t>
                      </a:r>
                      <a:r>
                        <a:rPr sz="12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  <a:spcBef>
                          <a:spcPts val="125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150</a:t>
                      </a:r>
                      <a:r>
                        <a:rPr sz="12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Tons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CACA"/>
                    </a:solidFill>
                  </a:tcPr>
                </a:tc>
              </a:tr>
              <a:tr h="418744"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Hydraulic</a:t>
                      </a:r>
                      <a:r>
                        <a:rPr sz="1200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Press</a:t>
                      </a:r>
                      <a:r>
                        <a:rPr sz="12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with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  <a:p>
                      <a:pPr marL="40640">
                        <a:lnSpc>
                          <a:spcPts val="1415"/>
                        </a:lnSpc>
                        <a:spcBef>
                          <a:spcPts val="220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Manipulators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Dia-5500</a:t>
                      </a:r>
                      <a:r>
                        <a:rPr sz="1200" spc="-4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mm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spc="-5" dirty="0">
                          <a:latin typeface="Microsoft PhagsPa"/>
                          <a:cs typeface="Microsoft PhagsPa"/>
                        </a:rPr>
                        <a:t>1000</a:t>
                      </a:r>
                      <a:r>
                        <a:rPr sz="1200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200" dirty="0">
                          <a:latin typeface="Microsoft PhagsPa"/>
                          <a:cs typeface="Microsoft PhagsPa"/>
                        </a:rPr>
                        <a:t>Tons</a:t>
                      </a:r>
                      <a:endParaRPr sz="1200">
                        <a:latin typeface="Microsoft PhagsPa"/>
                        <a:cs typeface="Microsoft PhagsPa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7E7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317754" y="1354074"/>
            <a:ext cx="5281930" cy="0"/>
          </a:xfrm>
          <a:custGeom>
            <a:avLst/>
            <a:gdLst/>
            <a:ahLst/>
            <a:cxnLst/>
            <a:rect l="l" t="t" r="r" b="b"/>
            <a:pathLst>
              <a:path w="5281930">
                <a:moveTo>
                  <a:pt x="0" y="0"/>
                </a:moveTo>
                <a:lnTo>
                  <a:pt x="5281676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06617" y="1354074"/>
            <a:ext cx="2966085" cy="0"/>
          </a:xfrm>
          <a:custGeom>
            <a:avLst/>
            <a:gdLst/>
            <a:ahLst/>
            <a:cxnLst/>
            <a:rect l="l" t="t" r="r" b="b"/>
            <a:pathLst>
              <a:path w="2966084">
                <a:moveTo>
                  <a:pt x="0" y="0"/>
                </a:moveTo>
                <a:lnTo>
                  <a:pt x="2965704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4596" y="1098042"/>
            <a:ext cx="8282305" cy="4832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01310" algn="l"/>
              </a:tabLst>
            </a:pPr>
            <a:r>
              <a:rPr sz="1200" b="1" spc="-5" dirty="0">
                <a:latin typeface="Microsoft PhagsPa"/>
                <a:cs typeface="Microsoft PhagsPa"/>
              </a:rPr>
              <a:t>Main</a:t>
            </a:r>
            <a:r>
              <a:rPr sz="1200" b="1" dirty="0">
                <a:latin typeface="Microsoft PhagsPa"/>
                <a:cs typeface="Microsoft PhagsPa"/>
              </a:rPr>
              <a:t> </a:t>
            </a:r>
            <a:r>
              <a:rPr sz="1200" b="1" spc="-5" dirty="0">
                <a:latin typeface="Microsoft PhagsPa"/>
                <a:cs typeface="Microsoft PhagsPa"/>
              </a:rPr>
              <a:t>Machinery	Qualifications</a:t>
            </a:r>
            <a:endParaRPr sz="1200">
              <a:latin typeface="Microsoft PhagsPa"/>
              <a:cs typeface="Microsoft PhagsP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Microsoft PhagsPa"/>
              <a:cs typeface="Microsoft PhagsPa"/>
            </a:endParaRPr>
          </a:p>
          <a:p>
            <a:pPr marL="549275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Quality</a:t>
            </a:r>
            <a:endParaRPr sz="1200">
              <a:latin typeface="Arial"/>
              <a:cs typeface="Arial"/>
            </a:endParaRPr>
          </a:p>
          <a:p>
            <a:pPr marL="5664835" indent="-172720">
              <a:lnSpc>
                <a:spcPct val="100000"/>
              </a:lnSpc>
              <a:buFont typeface="Arial MT"/>
              <a:buChar char="•"/>
              <a:tabLst>
                <a:tab pos="5665470" algn="l"/>
              </a:tabLst>
            </a:pPr>
            <a:r>
              <a:rPr sz="1200" b="1" dirty="0">
                <a:latin typeface="Arial"/>
                <a:cs typeface="Arial"/>
              </a:rPr>
              <a:t>ISO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9001: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2008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dirty="0">
                <a:latin typeface="Arial MT"/>
                <a:cs typeface="Arial MT"/>
              </a:rPr>
              <a:t>certified</a:t>
            </a:r>
            <a:r>
              <a:rPr sz="1200" spc="-4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company</a:t>
            </a:r>
            <a:endParaRPr sz="1200">
              <a:latin typeface="Arial MT"/>
              <a:cs typeface="Arial MT"/>
            </a:endParaRPr>
          </a:p>
          <a:p>
            <a:pPr marL="5664835" indent="-172720">
              <a:lnSpc>
                <a:spcPct val="100000"/>
              </a:lnSpc>
              <a:buFont typeface="Arial MT"/>
              <a:buChar char="•"/>
              <a:tabLst>
                <a:tab pos="5665470" algn="l"/>
              </a:tabLst>
            </a:pPr>
            <a:r>
              <a:rPr sz="1200" b="1" spc="-25" dirty="0">
                <a:latin typeface="Arial"/>
                <a:cs typeface="Arial"/>
              </a:rPr>
              <a:t>AS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9100 C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 MT"/>
                <a:cs typeface="Arial MT"/>
              </a:rPr>
              <a:t>(aerospace</a:t>
            </a:r>
            <a:r>
              <a:rPr sz="1200" spc="-3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manufacturing)</a:t>
            </a:r>
            <a:endParaRPr sz="1200">
              <a:latin typeface="Arial MT"/>
              <a:cs typeface="Arial MT"/>
            </a:endParaRPr>
          </a:p>
          <a:p>
            <a:pPr marL="5664835" indent="-172720">
              <a:lnSpc>
                <a:spcPct val="100000"/>
              </a:lnSpc>
              <a:buFont typeface="Arial MT"/>
              <a:buChar char="•"/>
              <a:tabLst>
                <a:tab pos="5665470" algn="l"/>
              </a:tabLst>
            </a:pPr>
            <a:r>
              <a:rPr sz="1200" b="1" spc="-15" dirty="0">
                <a:latin typeface="Arial"/>
                <a:cs typeface="Arial"/>
              </a:rPr>
              <a:t>ASME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&amp;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Stamp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 MT"/>
              <a:buChar char="•"/>
            </a:pPr>
            <a:endParaRPr sz="1000">
              <a:latin typeface="Arial"/>
              <a:cs typeface="Arial"/>
            </a:endParaRPr>
          </a:p>
          <a:p>
            <a:pPr marL="549275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Precision</a:t>
            </a:r>
            <a:endParaRPr sz="1200">
              <a:latin typeface="Arial"/>
              <a:cs typeface="Arial"/>
            </a:endParaRPr>
          </a:p>
          <a:p>
            <a:pPr marL="5664835" marR="14604" indent="-172720">
              <a:lnSpc>
                <a:spcPct val="100000"/>
              </a:lnSpc>
              <a:buFont typeface="Arial MT"/>
              <a:buChar char="•"/>
              <a:tabLst>
                <a:tab pos="5665470" algn="l"/>
              </a:tabLst>
            </a:pPr>
            <a:r>
              <a:rPr sz="1200" b="1" spc="-5" dirty="0">
                <a:latin typeface="Arial"/>
                <a:cs typeface="Arial"/>
              </a:rPr>
              <a:t>Nuclear </a:t>
            </a:r>
            <a:r>
              <a:rPr sz="1200" b="1" dirty="0">
                <a:latin typeface="Arial"/>
                <a:cs typeface="Arial"/>
              </a:rPr>
              <a:t>Calandria qualification </a:t>
            </a:r>
            <a:r>
              <a:rPr sz="1200" dirty="0">
                <a:latin typeface="Arial MT"/>
                <a:cs typeface="Arial MT"/>
              </a:rPr>
              <a:t>– </a:t>
            </a:r>
            <a:r>
              <a:rPr sz="1200" spc="-5" dirty="0">
                <a:latin typeface="Arial MT"/>
                <a:cs typeface="Arial MT"/>
              </a:rPr>
              <a:t>1 </a:t>
            </a:r>
            <a:r>
              <a:rPr sz="1200" dirty="0">
                <a:latin typeface="Arial MT"/>
                <a:cs typeface="Arial MT"/>
              </a:rPr>
              <a:t> of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only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4 companies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in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India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to</a:t>
            </a:r>
            <a:r>
              <a:rPr sz="1200" spc="-5" dirty="0">
                <a:latin typeface="Arial MT"/>
                <a:cs typeface="Arial MT"/>
              </a:rPr>
              <a:t> be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able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to </a:t>
            </a:r>
            <a:r>
              <a:rPr sz="1200" spc="-5" dirty="0">
                <a:latin typeface="Arial MT"/>
                <a:cs typeface="Arial MT"/>
              </a:rPr>
              <a:t>manufacture </a:t>
            </a:r>
            <a:r>
              <a:rPr sz="1200" dirty="0">
                <a:latin typeface="Arial MT"/>
                <a:cs typeface="Arial MT"/>
              </a:rPr>
              <a:t>the most </a:t>
            </a:r>
            <a:r>
              <a:rPr sz="1200" spc="-5" dirty="0">
                <a:latin typeface="Arial MT"/>
                <a:cs typeface="Arial MT"/>
              </a:rPr>
              <a:t>critical 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component</a:t>
            </a:r>
            <a:r>
              <a:rPr sz="1200" spc="-4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in</a:t>
            </a:r>
            <a:r>
              <a:rPr sz="120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a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Nuclear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Plant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 MT"/>
              <a:buChar char="•"/>
            </a:pPr>
            <a:endParaRPr sz="1000">
              <a:latin typeface="Arial MT"/>
              <a:cs typeface="Arial MT"/>
            </a:endParaRPr>
          </a:p>
          <a:p>
            <a:pPr marL="549275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Arial"/>
                <a:cs typeface="Arial"/>
              </a:rPr>
              <a:t>Scale</a:t>
            </a:r>
            <a:endParaRPr sz="1200">
              <a:latin typeface="Arial"/>
              <a:cs typeface="Arial"/>
            </a:endParaRPr>
          </a:p>
          <a:p>
            <a:pPr marL="5664835" marR="48260" indent="-172720">
              <a:lnSpc>
                <a:spcPct val="100000"/>
              </a:lnSpc>
              <a:buChar char="•"/>
              <a:tabLst>
                <a:tab pos="5665470" algn="l"/>
              </a:tabLst>
            </a:pPr>
            <a:r>
              <a:rPr sz="1200" spc="-5" dirty="0">
                <a:latin typeface="Arial MT"/>
                <a:cs typeface="Arial MT"/>
              </a:rPr>
              <a:t>Currently manufacturing all machinery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for </a:t>
            </a:r>
            <a:r>
              <a:rPr sz="1200" spc="-5" dirty="0">
                <a:latin typeface="Arial MT"/>
                <a:cs typeface="Arial MT"/>
              </a:rPr>
              <a:t>8400 </a:t>
            </a:r>
            <a:r>
              <a:rPr sz="1200" dirty="0">
                <a:latin typeface="Arial MT"/>
                <a:cs typeface="Arial MT"/>
              </a:rPr>
              <a:t>TCD </a:t>
            </a:r>
            <a:r>
              <a:rPr sz="1200" spc="-5" dirty="0">
                <a:latin typeface="Arial MT"/>
                <a:cs typeface="Arial MT"/>
              </a:rPr>
              <a:t>Sugar </a:t>
            </a:r>
            <a:r>
              <a:rPr sz="1200" dirty="0">
                <a:latin typeface="Arial MT"/>
                <a:cs typeface="Arial MT"/>
              </a:rPr>
              <a:t>Plant turnkey </a:t>
            </a:r>
            <a:r>
              <a:rPr sz="1200" spc="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project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 MT"/>
              <a:buChar char="•"/>
            </a:pPr>
            <a:endParaRPr sz="1000">
              <a:latin typeface="Arial MT"/>
              <a:cs typeface="Arial MT"/>
            </a:endParaRPr>
          </a:p>
          <a:p>
            <a:pPr marL="5664835" marR="109220" indent="-172720">
              <a:lnSpc>
                <a:spcPct val="100000"/>
              </a:lnSpc>
              <a:buFont typeface="Arial MT"/>
              <a:buChar char="•"/>
              <a:tabLst>
                <a:tab pos="5665470" algn="l"/>
              </a:tabLst>
            </a:pPr>
            <a:r>
              <a:rPr sz="1200" b="1" spc="-10" dirty="0">
                <a:latin typeface="Arial"/>
                <a:cs typeface="Arial"/>
              </a:rPr>
              <a:t>Over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200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Tons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 MT"/>
                <a:cs typeface="Arial MT"/>
              </a:rPr>
              <a:t>single piece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handling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capacity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 MT"/>
              <a:buChar char="•"/>
            </a:pPr>
            <a:endParaRPr sz="1000">
              <a:latin typeface="Arial MT"/>
              <a:cs typeface="Arial MT"/>
            </a:endParaRPr>
          </a:p>
          <a:p>
            <a:pPr marL="549275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Timely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delivery</a:t>
            </a:r>
            <a:endParaRPr sz="1200">
              <a:latin typeface="Arial"/>
              <a:cs typeface="Arial"/>
            </a:endParaRPr>
          </a:p>
          <a:p>
            <a:pPr marL="5664835" marR="22225" indent="-172720">
              <a:lnSpc>
                <a:spcPct val="100000"/>
              </a:lnSpc>
              <a:buFont typeface="Arial MT"/>
              <a:buChar char="•"/>
              <a:tabLst>
                <a:tab pos="5665470" algn="l"/>
              </a:tabLst>
            </a:pPr>
            <a:r>
              <a:rPr sz="1200" b="1" spc="-25" dirty="0">
                <a:latin typeface="Arial"/>
                <a:cs typeface="Arial"/>
              </a:rPr>
              <a:t>Team </a:t>
            </a:r>
            <a:r>
              <a:rPr sz="1200" b="1" dirty="0">
                <a:latin typeface="Arial"/>
                <a:cs typeface="Arial"/>
              </a:rPr>
              <a:t>of </a:t>
            </a:r>
            <a:r>
              <a:rPr sz="1200" b="1" spc="-5" dirty="0">
                <a:latin typeface="Arial"/>
                <a:cs typeface="Arial"/>
              </a:rPr>
              <a:t>experienced </a:t>
            </a:r>
            <a:r>
              <a:rPr sz="1200" b="1" dirty="0">
                <a:latin typeface="Arial"/>
                <a:cs typeface="Arial"/>
              </a:rPr>
              <a:t>engineers </a:t>
            </a:r>
            <a:r>
              <a:rPr sz="1200" spc="-5" dirty="0">
                <a:latin typeface="Arial MT"/>
                <a:cs typeface="Arial MT"/>
              </a:rPr>
              <a:t>in </a:t>
            </a:r>
            <a:r>
              <a:rPr sz="1200" dirty="0">
                <a:latin typeface="Arial MT"/>
                <a:cs typeface="Arial MT"/>
              </a:rPr>
              <a:t> the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manufacturing</a:t>
            </a:r>
            <a:r>
              <a:rPr sz="1200" spc="-4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of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heavy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equipment</a:t>
            </a:r>
            <a:endParaRPr sz="1200">
              <a:latin typeface="Arial MT"/>
              <a:cs typeface="Arial MT"/>
            </a:endParaRPr>
          </a:p>
          <a:p>
            <a:pPr marL="5664835" marR="313690" indent="-172720">
              <a:lnSpc>
                <a:spcPct val="100000"/>
              </a:lnSpc>
              <a:buFont typeface="Arial MT"/>
              <a:buChar char="•"/>
              <a:tabLst>
                <a:tab pos="5665470" algn="l"/>
              </a:tabLst>
            </a:pPr>
            <a:r>
              <a:rPr sz="1200" b="1" spc="-10" dirty="0">
                <a:latin typeface="Arial"/>
                <a:cs typeface="Arial"/>
              </a:rPr>
              <a:t>Advanced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welding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capabilities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dirty="0">
                <a:latin typeface="Arial MT"/>
                <a:cs typeface="Arial MT"/>
              </a:rPr>
              <a:t>coupled</a:t>
            </a:r>
            <a:r>
              <a:rPr sz="1200" spc="-5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with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thorough</a:t>
            </a:r>
            <a:r>
              <a:rPr sz="1200" spc="-4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reporting</a:t>
            </a:r>
            <a:r>
              <a:rPr sz="1200" spc="-4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to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minimize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repairs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11</a:t>
            </a:fld>
            <a:endParaRPr sz="2100" baseline="1984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684784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Examples</a:t>
            </a:r>
            <a:r>
              <a:rPr spc="-20" dirty="0"/>
              <a:t> </a:t>
            </a:r>
            <a:r>
              <a:rPr spc="-5" dirty="0"/>
              <a:t>of</a:t>
            </a:r>
            <a:r>
              <a:rPr dirty="0"/>
              <a:t> </a:t>
            </a:r>
            <a:r>
              <a:rPr spc="-5" dirty="0"/>
              <a:t>machining</a:t>
            </a:r>
            <a:r>
              <a:rPr dirty="0"/>
              <a:t> </a:t>
            </a:r>
            <a:r>
              <a:rPr spc="-10" dirty="0"/>
              <a:t>work</a:t>
            </a:r>
            <a:r>
              <a:rPr spc="-5" dirty="0"/>
              <a:t> in</a:t>
            </a:r>
            <a:r>
              <a:rPr dirty="0"/>
              <a:t> </a:t>
            </a:r>
            <a:r>
              <a:rPr spc="-10" dirty="0"/>
              <a:t>our</a:t>
            </a:r>
            <a:r>
              <a:rPr dirty="0"/>
              <a:t> </a:t>
            </a:r>
            <a:r>
              <a:rPr spc="-10" dirty="0"/>
              <a:t>workshop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71855" y="2873502"/>
            <a:ext cx="32442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Machining</a:t>
            </a:r>
            <a:r>
              <a:rPr sz="14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of</a:t>
            </a:r>
            <a:r>
              <a:rPr sz="14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Top</a:t>
            </a:r>
            <a:r>
              <a:rPr sz="14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Hatch</a:t>
            </a:r>
            <a:r>
              <a:rPr sz="1400" b="1" spc="-3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Beam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 on</a:t>
            </a:r>
            <a:r>
              <a:rPr sz="14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CNC </a:t>
            </a:r>
            <a:r>
              <a:rPr sz="1400" b="1" spc="-37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HBM</a:t>
            </a:r>
            <a:endParaRPr sz="1400">
              <a:latin typeface="Microsoft PhagsPa"/>
              <a:cs typeface="Microsoft PhagsP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5716" y="809244"/>
            <a:ext cx="3340735" cy="2036445"/>
            <a:chOff x="775716" y="809244"/>
            <a:chExt cx="3340735" cy="20364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4860" y="818388"/>
              <a:ext cx="3322320" cy="201777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0288" y="813816"/>
              <a:ext cx="3331845" cy="2026920"/>
            </a:xfrm>
            <a:custGeom>
              <a:avLst/>
              <a:gdLst/>
              <a:ahLst/>
              <a:cxnLst/>
              <a:rect l="l" t="t" r="r" b="b"/>
              <a:pathLst>
                <a:path w="3331845" h="2026920">
                  <a:moveTo>
                    <a:pt x="0" y="2026920"/>
                  </a:moveTo>
                  <a:lnTo>
                    <a:pt x="3331464" y="2026920"/>
                  </a:lnTo>
                  <a:lnTo>
                    <a:pt x="3331464" y="0"/>
                  </a:lnTo>
                  <a:lnTo>
                    <a:pt x="0" y="0"/>
                  </a:lnTo>
                  <a:lnTo>
                    <a:pt x="0" y="2026920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40663" y="3493008"/>
            <a:ext cx="3340735" cy="1995170"/>
            <a:chOff x="740663" y="3493008"/>
            <a:chExt cx="3340735" cy="19951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807" y="3502152"/>
              <a:ext cx="3322320" cy="19766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45235" y="3497580"/>
              <a:ext cx="3331845" cy="1986280"/>
            </a:xfrm>
            <a:custGeom>
              <a:avLst/>
              <a:gdLst/>
              <a:ahLst/>
              <a:cxnLst/>
              <a:rect l="l" t="t" r="r" b="b"/>
              <a:pathLst>
                <a:path w="3331845" h="1986279">
                  <a:moveTo>
                    <a:pt x="0" y="1985772"/>
                  </a:moveTo>
                  <a:lnTo>
                    <a:pt x="3331464" y="1985772"/>
                  </a:lnTo>
                  <a:lnTo>
                    <a:pt x="3331464" y="0"/>
                  </a:lnTo>
                  <a:lnTo>
                    <a:pt x="0" y="0"/>
                  </a:lnTo>
                  <a:lnTo>
                    <a:pt x="0" y="19857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1621" y="5569712"/>
            <a:ext cx="32023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Machining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of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Annular Ring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on Froriep </a:t>
            </a:r>
            <a:r>
              <a:rPr sz="1400" b="1" spc="-37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CNC HBM</a:t>
            </a:r>
            <a:endParaRPr sz="1400">
              <a:latin typeface="Microsoft PhagsPa"/>
              <a:cs typeface="Microsoft PhagsP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97552" y="809244"/>
            <a:ext cx="3251200" cy="2036445"/>
            <a:chOff x="4797552" y="809244"/>
            <a:chExt cx="3251200" cy="203644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6696" y="818388"/>
              <a:ext cx="3232404" cy="201777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02124" y="813816"/>
              <a:ext cx="3241675" cy="2026920"/>
            </a:xfrm>
            <a:custGeom>
              <a:avLst/>
              <a:gdLst/>
              <a:ahLst/>
              <a:cxnLst/>
              <a:rect l="l" t="t" r="r" b="b"/>
              <a:pathLst>
                <a:path w="3241675" h="2026920">
                  <a:moveTo>
                    <a:pt x="0" y="2026920"/>
                  </a:moveTo>
                  <a:lnTo>
                    <a:pt x="3241548" y="2026920"/>
                  </a:lnTo>
                  <a:lnTo>
                    <a:pt x="3241548" y="0"/>
                  </a:lnTo>
                  <a:lnTo>
                    <a:pt x="0" y="0"/>
                  </a:lnTo>
                  <a:lnTo>
                    <a:pt x="0" y="2026920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777994" y="2889631"/>
            <a:ext cx="29933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Machining</a:t>
            </a:r>
            <a:r>
              <a:rPr sz="14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of</a:t>
            </a:r>
            <a:r>
              <a:rPr sz="14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D</a:t>
            </a:r>
            <a:r>
              <a:rPr sz="1350" b="1" spc="7" baseline="-21604" dirty="0">
                <a:solidFill>
                  <a:srgbClr val="5F0000"/>
                </a:solidFill>
                <a:latin typeface="Microsoft PhagsPa"/>
                <a:cs typeface="Microsoft PhagsPa"/>
              </a:rPr>
              <a:t>2</a:t>
            </a:r>
            <a:r>
              <a:rPr sz="140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O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Storage</a:t>
            </a:r>
            <a:r>
              <a:rPr sz="14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Tank</a:t>
            </a:r>
            <a:r>
              <a:rPr sz="14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on</a:t>
            </a:r>
            <a:endParaRPr sz="1400">
              <a:latin typeface="Microsoft PhagsPa"/>
              <a:cs typeface="Microsoft PhagsPa"/>
            </a:endParaRPr>
          </a:p>
          <a:p>
            <a:pPr marL="38100">
              <a:lnSpc>
                <a:spcPct val="100000"/>
              </a:lnSpc>
            </a:pP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CNC</a:t>
            </a:r>
            <a:r>
              <a:rPr sz="1400" b="1" spc="-4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VTL</a:t>
            </a:r>
            <a:endParaRPr sz="1400">
              <a:latin typeface="Microsoft PhagsPa"/>
              <a:cs typeface="Microsoft PhagsP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797552" y="3493008"/>
            <a:ext cx="3251200" cy="1995170"/>
            <a:chOff x="4797552" y="3493008"/>
            <a:chExt cx="3251200" cy="199517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6696" y="3502152"/>
              <a:ext cx="3232404" cy="197662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802124" y="3497580"/>
              <a:ext cx="3241675" cy="1986280"/>
            </a:xfrm>
            <a:custGeom>
              <a:avLst/>
              <a:gdLst/>
              <a:ahLst/>
              <a:cxnLst/>
              <a:rect l="l" t="t" r="r" b="b"/>
              <a:pathLst>
                <a:path w="3241675" h="1986279">
                  <a:moveTo>
                    <a:pt x="0" y="1985772"/>
                  </a:moveTo>
                  <a:lnTo>
                    <a:pt x="3241548" y="1985772"/>
                  </a:lnTo>
                  <a:lnTo>
                    <a:pt x="3241548" y="0"/>
                  </a:lnTo>
                  <a:lnTo>
                    <a:pt x="0" y="0"/>
                  </a:lnTo>
                  <a:lnTo>
                    <a:pt x="0" y="19857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803394" y="5600192"/>
            <a:ext cx="15906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CNC</a:t>
            </a:r>
            <a:r>
              <a:rPr sz="14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Lathe</a:t>
            </a:r>
            <a:r>
              <a:rPr sz="1400" b="1" spc="-4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(Skoda)</a:t>
            </a:r>
            <a:endParaRPr sz="1400">
              <a:latin typeface="Microsoft PhagsPa"/>
              <a:cs typeface="Microsoft PhagsP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12</a:t>
            </a:fld>
            <a:endParaRPr sz="2100" baseline="1984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5423" y="751332"/>
            <a:ext cx="3484245" cy="2100580"/>
            <a:chOff x="725423" y="751332"/>
            <a:chExt cx="3484245" cy="2100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567" y="760476"/>
              <a:ext cx="3465576" cy="20817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9995" y="755904"/>
              <a:ext cx="3474720" cy="2091055"/>
            </a:xfrm>
            <a:custGeom>
              <a:avLst/>
              <a:gdLst/>
              <a:ahLst/>
              <a:cxnLst/>
              <a:rect l="l" t="t" r="r" b="b"/>
              <a:pathLst>
                <a:path w="3474720" h="2091055">
                  <a:moveTo>
                    <a:pt x="0" y="2090927"/>
                  </a:moveTo>
                  <a:lnTo>
                    <a:pt x="3474720" y="2090927"/>
                  </a:lnTo>
                  <a:lnTo>
                    <a:pt x="3474720" y="0"/>
                  </a:lnTo>
                  <a:lnTo>
                    <a:pt x="0" y="0"/>
                  </a:lnTo>
                  <a:lnTo>
                    <a:pt x="0" y="2090927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736591" y="3406140"/>
            <a:ext cx="3373120" cy="2159635"/>
            <a:chOff x="4736591" y="3406140"/>
            <a:chExt cx="3373120" cy="21596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5735" y="3415284"/>
              <a:ext cx="3354323" cy="21412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41163" y="3410712"/>
              <a:ext cx="3363595" cy="2150745"/>
            </a:xfrm>
            <a:custGeom>
              <a:avLst/>
              <a:gdLst/>
              <a:ahLst/>
              <a:cxnLst/>
              <a:rect l="l" t="t" r="r" b="b"/>
              <a:pathLst>
                <a:path w="3363595" h="2150745">
                  <a:moveTo>
                    <a:pt x="0" y="2150364"/>
                  </a:moveTo>
                  <a:lnTo>
                    <a:pt x="3363467" y="2150364"/>
                  </a:lnTo>
                  <a:lnTo>
                    <a:pt x="3363467" y="0"/>
                  </a:lnTo>
                  <a:lnTo>
                    <a:pt x="0" y="0"/>
                  </a:lnTo>
                  <a:lnTo>
                    <a:pt x="0" y="2150364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733035" y="5617261"/>
            <a:ext cx="13106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800000"/>
                </a:solidFill>
                <a:latin typeface="Microsoft PhagsPa"/>
                <a:cs typeface="Microsoft PhagsPa"/>
              </a:rPr>
              <a:t>Hydraulic</a:t>
            </a:r>
            <a:r>
              <a:rPr sz="1400" b="1" spc="-55" dirty="0">
                <a:solidFill>
                  <a:srgbClr val="80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800000"/>
                </a:solidFill>
                <a:latin typeface="Microsoft PhagsPa"/>
                <a:cs typeface="Microsoft PhagsPa"/>
              </a:rPr>
              <a:t>Press</a:t>
            </a:r>
            <a:endParaRPr sz="1400">
              <a:latin typeface="Microsoft PhagsPa"/>
              <a:cs typeface="Microsoft PhagsP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1479" y="5596229"/>
            <a:ext cx="205358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800000"/>
                </a:solidFill>
                <a:latin typeface="Microsoft PhagsPa"/>
                <a:cs typeface="Microsoft PhagsPa"/>
              </a:rPr>
              <a:t>Stress</a:t>
            </a:r>
            <a:r>
              <a:rPr sz="1400" b="1" spc="-30" dirty="0">
                <a:solidFill>
                  <a:srgbClr val="80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800000"/>
                </a:solidFill>
                <a:latin typeface="Microsoft PhagsPa"/>
                <a:cs typeface="Microsoft PhagsPa"/>
              </a:rPr>
              <a:t>Relieving</a:t>
            </a:r>
            <a:r>
              <a:rPr sz="1400" b="1" dirty="0">
                <a:solidFill>
                  <a:srgbClr val="800000"/>
                </a:solidFill>
                <a:latin typeface="Microsoft PhagsPa"/>
                <a:cs typeface="Microsoft PhagsPa"/>
              </a:rPr>
              <a:t> Furnace</a:t>
            </a:r>
            <a:endParaRPr sz="1400">
              <a:latin typeface="Microsoft PhagsPa"/>
              <a:cs typeface="Microsoft PhagsP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1868" y="2900934"/>
            <a:ext cx="19564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Plate</a:t>
            </a:r>
            <a:r>
              <a:rPr sz="1400" b="1" spc="-3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Bending</a:t>
            </a:r>
            <a:r>
              <a:rPr sz="14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Machine</a:t>
            </a:r>
            <a:endParaRPr sz="1400">
              <a:latin typeface="Microsoft PhagsPa"/>
              <a:cs typeface="Microsoft PhagsP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651319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Examples</a:t>
            </a:r>
            <a:r>
              <a:rPr spc="-10" dirty="0"/>
              <a:t> </a:t>
            </a:r>
            <a:r>
              <a:rPr spc="-5" dirty="0"/>
              <a:t>of</a:t>
            </a:r>
            <a:r>
              <a:rPr spc="10" dirty="0"/>
              <a:t> </a:t>
            </a:r>
            <a:r>
              <a:rPr spc="-10" dirty="0"/>
              <a:t>facilities</a:t>
            </a:r>
            <a:r>
              <a:rPr spc="25" dirty="0"/>
              <a:t> </a:t>
            </a:r>
            <a:r>
              <a:rPr spc="-5" dirty="0"/>
              <a:t>in</a:t>
            </a:r>
            <a:r>
              <a:rPr spc="5" dirty="0"/>
              <a:t> </a:t>
            </a:r>
            <a:r>
              <a:rPr spc="-10" dirty="0"/>
              <a:t>our</a:t>
            </a:r>
            <a:r>
              <a:rPr dirty="0"/>
              <a:t> </a:t>
            </a:r>
            <a:r>
              <a:rPr spc="-10" dirty="0"/>
              <a:t>workshop</a:t>
            </a:r>
            <a:r>
              <a:rPr spc="5" dirty="0"/>
              <a:t> </a:t>
            </a:r>
            <a:r>
              <a:rPr spc="-10" dirty="0"/>
              <a:t>(1/2)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725423" y="3406140"/>
            <a:ext cx="3484245" cy="2159635"/>
            <a:chOff x="725423" y="3406140"/>
            <a:chExt cx="3484245" cy="215963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567" y="3415284"/>
              <a:ext cx="3465576" cy="214121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29995" y="3410712"/>
              <a:ext cx="3474720" cy="2150745"/>
            </a:xfrm>
            <a:custGeom>
              <a:avLst/>
              <a:gdLst/>
              <a:ahLst/>
              <a:cxnLst/>
              <a:rect l="l" t="t" r="r" b="b"/>
              <a:pathLst>
                <a:path w="3474720" h="2150745">
                  <a:moveTo>
                    <a:pt x="0" y="2150364"/>
                  </a:moveTo>
                  <a:lnTo>
                    <a:pt x="3474720" y="2150364"/>
                  </a:lnTo>
                  <a:lnTo>
                    <a:pt x="3474720" y="0"/>
                  </a:lnTo>
                  <a:lnTo>
                    <a:pt x="0" y="0"/>
                  </a:lnTo>
                  <a:lnTo>
                    <a:pt x="0" y="2150364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671059" y="763524"/>
            <a:ext cx="3438525" cy="2087880"/>
            <a:chOff x="4671059" y="763524"/>
            <a:chExt cx="3438525" cy="208788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0203" y="772668"/>
              <a:ext cx="3419855" cy="206959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75631" y="768096"/>
              <a:ext cx="3429000" cy="2078989"/>
            </a:xfrm>
            <a:custGeom>
              <a:avLst/>
              <a:gdLst/>
              <a:ahLst/>
              <a:cxnLst/>
              <a:rect l="l" t="t" r="r" b="b"/>
              <a:pathLst>
                <a:path w="3429000" h="2078989">
                  <a:moveTo>
                    <a:pt x="0" y="2078736"/>
                  </a:moveTo>
                  <a:lnTo>
                    <a:pt x="3429000" y="2078736"/>
                  </a:lnTo>
                  <a:lnTo>
                    <a:pt x="3429000" y="0"/>
                  </a:lnTo>
                  <a:lnTo>
                    <a:pt x="0" y="0"/>
                  </a:lnTo>
                  <a:lnTo>
                    <a:pt x="0" y="207873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741290" y="2899105"/>
            <a:ext cx="22840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Horizontal</a:t>
            </a:r>
            <a:r>
              <a:rPr sz="1400" b="1" spc="-7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Boring</a:t>
            </a:r>
            <a:r>
              <a:rPr sz="1400" b="1" spc="-3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Machine</a:t>
            </a:r>
            <a:endParaRPr sz="1400">
              <a:latin typeface="Microsoft PhagsPa"/>
              <a:cs typeface="Microsoft PhagsP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13</a:t>
            </a:fld>
            <a:endParaRPr sz="2100" baseline="1984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651319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Examples</a:t>
            </a:r>
            <a:r>
              <a:rPr spc="-10" dirty="0"/>
              <a:t> </a:t>
            </a:r>
            <a:r>
              <a:rPr spc="-5" dirty="0"/>
              <a:t>of</a:t>
            </a:r>
            <a:r>
              <a:rPr spc="10" dirty="0"/>
              <a:t> </a:t>
            </a:r>
            <a:r>
              <a:rPr spc="-10" dirty="0"/>
              <a:t>facilities</a:t>
            </a:r>
            <a:r>
              <a:rPr spc="25" dirty="0"/>
              <a:t> </a:t>
            </a:r>
            <a:r>
              <a:rPr spc="-5" dirty="0"/>
              <a:t>in</a:t>
            </a:r>
            <a:r>
              <a:rPr spc="5" dirty="0"/>
              <a:t> </a:t>
            </a:r>
            <a:r>
              <a:rPr spc="-10" dirty="0"/>
              <a:t>our</a:t>
            </a:r>
            <a:r>
              <a:rPr dirty="0"/>
              <a:t> </a:t>
            </a:r>
            <a:r>
              <a:rPr spc="-10" dirty="0"/>
              <a:t>workshop</a:t>
            </a:r>
            <a:r>
              <a:rPr spc="5" dirty="0"/>
              <a:t> </a:t>
            </a:r>
            <a:r>
              <a:rPr spc="-10" dirty="0"/>
              <a:t>(2/2)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05027" y="815340"/>
            <a:ext cx="3500754" cy="2308860"/>
            <a:chOff x="605027" y="815340"/>
            <a:chExt cx="3500754" cy="2308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171" y="824484"/>
              <a:ext cx="3482340" cy="22905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9599" y="819912"/>
              <a:ext cx="3491865" cy="2299970"/>
            </a:xfrm>
            <a:custGeom>
              <a:avLst/>
              <a:gdLst/>
              <a:ahLst/>
              <a:cxnLst/>
              <a:rect l="l" t="t" r="r" b="b"/>
              <a:pathLst>
                <a:path w="3491865" h="2299970">
                  <a:moveTo>
                    <a:pt x="0" y="2299716"/>
                  </a:moveTo>
                  <a:lnTo>
                    <a:pt x="3491484" y="2299716"/>
                  </a:lnTo>
                  <a:lnTo>
                    <a:pt x="3491484" y="0"/>
                  </a:lnTo>
                  <a:lnTo>
                    <a:pt x="0" y="0"/>
                  </a:lnTo>
                  <a:lnTo>
                    <a:pt x="0" y="229971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05027" y="3593592"/>
            <a:ext cx="3500754" cy="2098675"/>
            <a:chOff x="605027" y="3593592"/>
            <a:chExt cx="3500754" cy="20986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171" y="3602736"/>
              <a:ext cx="3482340" cy="20802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599" y="3598164"/>
              <a:ext cx="3491865" cy="2089785"/>
            </a:xfrm>
            <a:custGeom>
              <a:avLst/>
              <a:gdLst/>
              <a:ahLst/>
              <a:cxnLst/>
              <a:rect l="l" t="t" r="r" b="b"/>
              <a:pathLst>
                <a:path w="3491865" h="2089785">
                  <a:moveTo>
                    <a:pt x="0" y="2089403"/>
                  </a:moveTo>
                  <a:lnTo>
                    <a:pt x="3491484" y="2089403"/>
                  </a:lnTo>
                  <a:lnTo>
                    <a:pt x="3491484" y="0"/>
                  </a:lnTo>
                  <a:lnTo>
                    <a:pt x="0" y="0"/>
                  </a:lnTo>
                  <a:lnTo>
                    <a:pt x="0" y="2089403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91692" y="5747105"/>
            <a:ext cx="1835150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Vertical</a:t>
            </a:r>
            <a:r>
              <a:rPr sz="135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3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Turning</a:t>
            </a:r>
            <a:r>
              <a:rPr sz="1350" b="1" spc="-3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3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Lathe</a:t>
            </a:r>
            <a:endParaRPr sz="1350">
              <a:latin typeface="Microsoft PhagsPa"/>
              <a:cs typeface="Microsoft PhagsP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71059" y="3593592"/>
            <a:ext cx="3496310" cy="2098675"/>
            <a:chOff x="4671059" y="3593592"/>
            <a:chExt cx="3496310" cy="209867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0203" y="3602736"/>
              <a:ext cx="3468624" cy="20802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75631" y="3598164"/>
              <a:ext cx="3487420" cy="2089785"/>
            </a:xfrm>
            <a:custGeom>
              <a:avLst/>
              <a:gdLst/>
              <a:ahLst/>
              <a:cxnLst/>
              <a:rect l="l" t="t" r="r" b="b"/>
              <a:pathLst>
                <a:path w="3487420" h="2089785">
                  <a:moveTo>
                    <a:pt x="0" y="2089403"/>
                  </a:moveTo>
                  <a:lnTo>
                    <a:pt x="3486912" y="2089403"/>
                  </a:lnTo>
                  <a:lnTo>
                    <a:pt x="3486912" y="0"/>
                  </a:lnTo>
                  <a:lnTo>
                    <a:pt x="0" y="0"/>
                  </a:lnTo>
                  <a:lnTo>
                    <a:pt x="0" y="2089403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736338" y="5744362"/>
            <a:ext cx="221551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Clean</a:t>
            </a:r>
            <a:r>
              <a:rPr sz="135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350" b="1" spc="10" dirty="0">
                <a:solidFill>
                  <a:srgbClr val="5F0000"/>
                </a:solidFill>
                <a:latin typeface="Microsoft PhagsPa"/>
                <a:cs typeface="Microsoft PhagsPa"/>
              </a:rPr>
              <a:t>Room</a:t>
            </a:r>
            <a:r>
              <a:rPr sz="13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 –</a:t>
            </a:r>
            <a:r>
              <a:rPr sz="135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350" b="1" spc="10" dirty="0">
                <a:solidFill>
                  <a:srgbClr val="5F0000"/>
                </a:solidFill>
                <a:latin typeface="Microsoft PhagsPa"/>
                <a:cs typeface="Microsoft PhagsPa"/>
              </a:rPr>
              <a:t>100000</a:t>
            </a:r>
            <a:r>
              <a:rPr sz="1350" b="1" spc="-4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350" b="1" spc="10" dirty="0">
                <a:solidFill>
                  <a:srgbClr val="5F0000"/>
                </a:solidFill>
                <a:latin typeface="Microsoft PhagsPa"/>
                <a:cs typeface="Microsoft PhagsPa"/>
              </a:rPr>
              <a:t>ppm</a:t>
            </a:r>
            <a:endParaRPr sz="1350">
              <a:latin typeface="Microsoft PhagsPa"/>
              <a:cs typeface="Microsoft PhagsP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692" y="3183382"/>
            <a:ext cx="100901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Plano</a:t>
            </a:r>
            <a:r>
              <a:rPr sz="1350" b="1" spc="-6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350" b="1" dirty="0">
                <a:solidFill>
                  <a:srgbClr val="5F0000"/>
                </a:solidFill>
                <a:latin typeface="Microsoft PhagsPa"/>
                <a:cs typeface="Microsoft PhagsPa"/>
              </a:rPr>
              <a:t>Miller</a:t>
            </a:r>
            <a:endParaRPr sz="1350">
              <a:latin typeface="Microsoft PhagsPa"/>
              <a:cs typeface="Microsoft PhagsP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49723" y="815340"/>
            <a:ext cx="3517900" cy="2308860"/>
            <a:chOff x="4649723" y="815340"/>
            <a:chExt cx="3517900" cy="230886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8867" y="824484"/>
              <a:ext cx="3499103" cy="229057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54295" y="819912"/>
              <a:ext cx="3508375" cy="2299970"/>
            </a:xfrm>
            <a:custGeom>
              <a:avLst/>
              <a:gdLst/>
              <a:ahLst/>
              <a:cxnLst/>
              <a:rect l="l" t="t" r="r" b="b"/>
              <a:pathLst>
                <a:path w="3508375" h="2299970">
                  <a:moveTo>
                    <a:pt x="0" y="2299716"/>
                  </a:moveTo>
                  <a:lnTo>
                    <a:pt x="3508248" y="2299716"/>
                  </a:lnTo>
                  <a:lnTo>
                    <a:pt x="3508248" y="0"/>
                  </a:lnTo>
                  <a:lnTo>
                    <a:pt x="0" y="0"/>
                  </a:lnTo>
                  <a:lnTo>
                    <a:pt x="0" y="229971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753102" y="3174238"/>
            <a:ext cx="178244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CNC</a:t>
            </a:r>
            <a:r>
              <a:rPr sz="135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3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Cutting</a:t>
            </a:r>
            <a:r>
              <a:rPr sz="135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3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Machine</a:t>
            </a:r>
            <a:endParaRPr sz="1350">
              <a:latin typeface="Microsoft PhagsPa"/>
              <a:cs typeface="Microsoft PhagsP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14</a:t>
            </a:fld>
            <a:endParaRPr sz="2100" baseline="1984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We</a:t>
            </a:r>
            <a:r>
              <a:rPr dirty="0"/>
              <a:t> </a:t>
            </a:r>
            <a:r>
              <a:rPr spc="-10" dirty="0"/>
              <a:t>have</a:t>
            </a:r>
            <a:r>
              <a:rPr spc="5" dirty="0"/>
              <a:t> </a:t>
            </a:r>
            <a:r>
              <a:rPr spc="-5" dirty="0"/>
              <a:t>experience</a:t>
            </a:r>
            <a:r>
              <a:rPr spc="-10" dirty="0"/>
              <a:t> </a:t>
            </a:r>
            <a:r>
              <a:rPr spc="-5" dirty="0"/>
              <a:t>in</a:t>
            </a:r>
            <a:r>
              <a:rPr dirty="0"/>
              <a:t> </a:t>
            </a:r>
            <a:r>
              <a:rPr spc="-10" dirty="0"/>
              <a:t>working</a:t>
            </a:r>
            <a:r>
              <a:rPr spc="15" dirty="0"/>
              <a:t> </a:t>
            </a:r>
            <a:r>
              <a:rPr spc="-10" dirty="0"/>
              <a:t>with</a:t>
            </a:r>
            <a:r>
              <a:rPr dirty="0"/>
              <a:t> </a:t>
            </a:r>
            <a:r>
              <a:rPr spc="-5" dirty="0"/>
              <a:t>a</a:t>
            </a:r>
            <a:r>
              <a:rPr spc="5" dirty="0"/>
              <a:t> </a:t>
            </a:r>
            <a:r>
              <a:rPr spc="-10" dirty="0"/>
              <a:t>wide</a:t>
            </a:r>
            <a:r>
              <a:rPr dirty="0"/>
              <a:t> </a:t>
            </a:r>
            <a:r>
              <a:rPr spc="-5" dirty="0"/>
              <a:t>range</a:t>
            </a:r>
            <a:r>
              <a:rPr spc="10" dirty="0"/>
              <a:t> </a:t>
            </a:r>
            <a:r>
              <a:rPr spc="-10" dirty="0"/>
              <a:t>of </a:t>
            </a:r>
            <a:r>
              <a:rPr spc="-675" dirty="0"/>
              <a:t> </a:t>
            </a:r>
            <a:r>
              <a:rPr spc="-5" dirty="0"/>
              <a:t>specialized</a:t>
            </a:r>
            <a:r>
              <a:rPr dirty="0"/>
              <a:t> </a:t>
            </a:r>
            <a:r>
              <a:rPr spc="-5" dirty="0"/>
              <a:t>materials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15</a:t>
            </a:fld>
            <a:endParaRPr sz="2100" baseline="1984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58062" y="1393063"/>
          <a:ext cx="7329170" cy="42416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1065"/>
                <a:gridCol w="2497455"/>
                <a:gridCol w="3930650"/>
              </a:tblGrid>
              <a:tr h="3030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S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No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2C2C"/>
                    </a:solidFill>
                  </a:tcPr>
                </a:tc>
                <a:tc>
                  <a:txBody>
                    <a:bodyPr/>
                    <a:lstStyle/>
                    <a:p>
                      <a:pPr marL="58483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Materials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Grade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2C2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Grade/Type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2C2C"/>
                    </a:solidFill>
                  </a:tcPr>
                </a:tc>
              </a:tr>
              <a:tr h="302894">
                <a:tc rowSpan="5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1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dirty="0">
                          <a:latin typeface="Microsoft PhagsPa"/>
                          <a:cs typeface="Microsoft PhagsPa"/>
                        </a:rPr>
                        <a:t>Carbon</a:t>
                      </a:r>
                      <a:r>
                        <a:rPr sz="1400" b="1" spc="-7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b="1" spc="-5" dirty="0">
                          <a:latin typeface="Microsoft PhagsPa"/>
                          <a:cs typeface="Microsoft PhagsPa"/>
                        </a:rPr>
                        <a:t>Steel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IS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2062</a:t>
                      </a:r>
                      <a:r>
                        <a:rPr sz="14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Gr A,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 B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&amp;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 C,</a:t>
                      </a:r>
                      <a:r>
                        <a:rPr sz="14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A</a:t>
                      </a:r>
                      <a:r>
                        <a:rPr sz="14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36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</a:tr>
              <a:tr h="3030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SA</a:t>
                      </a:r>
                      <a:r>
                        <a:rPr sz="14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516</a:t>
                      </a:r>
                      <a:r>
                        <a:rPr sz="1400" spc="-2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Gr</a:t>
                      </a:r>
                      <a:r>
                        <a:rPr sz="14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60,</a:t>
                      </a:r>
                      <a:r>
                        <a:rPr sz="14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70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</a:tr>
              <a:tr h="3028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EN</a:t>
                      </a:r>
                      <a:r>
                        <a:rPr sz="14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24,</a:t>
                      </a:r>
                      <a:r>
                        <a:rPr sz="1400" spc="-2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EN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 8,</a:t>
                      </a:r>
                      <a:r>
                        <a:rPr sz="1400" spc="-2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EN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 19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</a:tr>
              <a:tr h="30302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St</a:t>
                      </a:r>
                      <a:r>
                        <a:rPr sz="14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52,</a:t>
                      </a:r>
                      <a:r>
                        <a:rPr sz="14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42,</a:t>
                      </a:r>
                      <a:r>
                        <a:rPr sz="14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37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</a:tr>
              <a:tr h="3030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IS</a:t>
                      </a:r>
                      <a:r>
                        <a:rPr sz="14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513</a:t>
                      </a:r>
                      <a:r>
                        <a:rPr sz="1400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CR2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</a:tr>
              <a:tr h="302894">
                <a:tc rowSpan="4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2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b="1" spc="-5" dirty="0">
                          <a:latin typeface="Microsoft PhagsPa"/>
                          <a:cs typeface="Microsoft PhagsPa"/>
                        </a:rPr>
                        <a:t>Stainless</a:t>
                      </a:r>
                      <a:r>
                        <a:rPr sz="1400" b="1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b="1" dirty="0">
                          <a:latin typeface="Microsoft PhagsPa"/>
                          <a:cs typeface="Microsoft PhagsPa"/>
                        </a:rPr>
                        <a:t>Steel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SS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304,</a:t>
                      </a:r>
                      <a:r>
                        <a:rPr sz="14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304L,</a:t>
                      </a:r>
                      <a:r>
                        <a:rPr sz="14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SS 321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</a:tr>
              <a:tr h="30302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SS</a:t>
                      </a:r>
                      <a:r>
                        <a:rPr sz="14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410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</a:tr>
              <a:tr h="30302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SS</a:t>
                      </a:r>
                      <a:r>
                        <a:rPr sz="14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316,</a:t>
                      </a:r>
                      <a:r>
                        <a:rPr sz="14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316L,</a:t>
                      </a:r>
                      <a:r>
                        <a:rPr sz="14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316LN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</a:tr>
              <a:tr h="3028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UNS</a:t>
                      </a:r>
                      <a:r>
                        <a:rPr sz="14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S32304,</a:t>
                      </a:r>
                      <a:r>
                        <a:rPr sz="1400" spc="-2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UNS</a:t>
                      </a:r>
                      <a:r>
                        <a:rPr sz="14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S32750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</a:tr>
              <a:tr h="303021">
                <a:tc row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3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5" dirty="0">
                          <a:latin typeface="Microsoft PhagsPa"/>
                          <a:cs typeface="Microsoft PhagsPa"/>
                        </a:rPr>
                        <a:t>Alloy</a:t>
                      </a:r>
                      <a:r>
                        <a:rPr sz="1400" b="1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b="1" spc="-5" dirty="0">
                          <a:latin typeface="Microsoft PhagsPa"/>
                          <a:cs typeface="Microsoft PhagsPa"/>
                        </a:rPr>
                        <a:t>Steel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15CDV6,</a:t>
                      </a:r>
                      <a:r>
                        <a:rPr sz="1400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17-4PH</a:t>
                      </a:r>
                      <a:r>
                        <a:rPr sz="1400">
                          <a:latin typeface="Microsoft PhagsPa"/>
                          <a:cs typeface="Microsoft PhagsPa"/>
                        </a:rPr>
                        <a:t>,</a:t>
                      </a:r>
                      <a:r>
                        <a:rPr sz="1400" spc="-55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mtClean="0">
                          <a:latin typeface="Microsoft PhagsPa"/>
                          <a:cs typeface="Microsoft PhagsPa"/>
                        </a:rPr>
                        <a:t>L43</a:t>
                      </a:r>
                      <a:r>
                        <a:rPr lang="en-US" sz="1400" dirty="0" smtClean="0">
                          <a:latin typeface="Microsoft PhagsPa"/>
                          <a:cs typeface="Microsoft PhagsPa"/>
                        </a:rPr>
                        <a:t>, 11-10PH 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</a:tr>
              <a:tr h="3028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Maraging</a:t>
                      </a:r>
                      <a:r>
                        <a:rPr sz="14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Steel,</a:t>
                      </a:r>
                      <a:r>
                        <a:rPr sz="1400" spc="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SA</a:t>
                      </a:r>
                      <a:r>
                        <a:rPr sz="14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517</a:t>
                      </a:r>
                      <a:r>
                        <a:rPr sz="14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Gr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 F,</a:t>
                      </a:r>
                      <a:r>
                        <a:rPr sz="1400" spc="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SA 592</a:t>
                      </a:r>
                      <a:r>
                        <a:rPr sz="14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Gr</a:t>
                      </a:r>
                      <a:r>
                        <a:rPr sz="1400" spc="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F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</a:tr>
              <a:tr h="303022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4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dirty="0">
                          <a:latin typeface="Microsoft PhagsPa"/>
                          <a:cs typeface="Microsoft PhagsPa"/>
                        </a:rPr>
                        <a:t>Aluminum</a:t>
                      </a:r>
                      <a:r>
                        <a:rPr sz="1400" b="1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b="1" spc="-5" dirty="0">
                          <a:latin typeface="Microsoft PhagsPa"/>
                          <a:cs typeface="Microsoft PhagsPa"/>
                        </a:rPr>
                        <a:t>Alloy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6061T651,</a:t>
                      </a:r>
                      <a:r>
                        <a:rPr sz="1400" spc="-6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5052H32,</a:t>
                      </a:r>
                      <a:r>
                        <a:rPr sz="1400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1100H11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8E8"/>
                    </a:solidFill>
                  </a:tcPr>
                </a:tc>
              </a:tr>
              <a:tr h="302983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5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5" dirty="0">
                          <a:latin typeface="Microsoft PhagsPa"/>
                          <a:cs typeface="Microsoft PhagsPa"/>
                        </a:rPr>
                        <a:t>Titanium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SB</a:t>
                      </a:r>
                      <a:r>
                        <a:rPr sz="14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338</a:t>
                      </a:r>
                      <a:r>
                        <a:rPr sz="14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>
                          <a:latin typeface="Microsoft PhagsPa"/>
                          <a:cs typeface="Microsoft PhagsPa"/>
                        </a:rPr>
                        <a:t>Gr</a:t>
                      </a:r>
                      <a:r>
                        <a:rPr sz="1400" spc="-15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mtClean="0">
                          <a:latin typeface="Microsoft PhagsPa"/>
                          <a:cs typeface="Microsoft PhagsPa"/>
                        </a:rPr>
                        <a:t>2</a:t>
                      </a:r>
                      <a:r>
                        <a:rPr lang="en-US" sz="1400" dirty="0" smtClean="0">
                          <a:latin typeface="Microsoft PhagsPa"/>
                          <a:cs typeface="Microsoft PhagsPa"/>
                        </a:rPr>
                        <a:t>, TI6AL4V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CD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3599"/>
            <a:ext cx="8961120" cy="0"/>
          </a:xfrm>
          <a:custGeom>
            <a:avLst/>
            <a:gdLst/>
            <a:ahLst/>
            <a:cxnLst/>
            <a:rect l="l" t="t" r="r" b="b"/>
            <a:pathLst>
              <a:path w="8961120">
                <a:moveTo>
                  <a:pt x="8961119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0136" y="2050796"/>
            <a:ext cx="631190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Quality</a:t>
            </a:r>
            <a:r>
              <a:rPr sz="35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Assurance</a:t>
            </a:r>
            <a:r>
              <a:rPr sz="3500" b="1" spc="-5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Capabilities</a:t>
            </a:r>
            <a:endParaRPr sz="3500">
              <a:latin typeface="Microsoft PhagsPa"/>
              <a:cs typeface="Microsoft PhagsP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99534" y="4988179"/>
            <a:ext cx="42475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Kay</a:t>
            </a:r>
            <a:r>
              <a:rPr sz="25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Bouvet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Engineering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Ltd.</a:t>
            </a:r>
            <a:endParaRPr sz="2500">
              <a:latin typeface="Microsoft PhagsPa"/>
              <a:cs typeface="Microsoft PhagsP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1579" y="4695889"/>
            <a:ext cx="1070515" cy="10689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451612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Quality</a:t>
            </a:r>
            <a:r>
              <a:rPr spc="30" dirty="0"/>
              <a:t> </a:t>
            </a:r>
            <a:r>
              <a:rPr spc="-5" dirty="0"/>
              <a:t>Assurance</a:t>
            </a:r>
            <a:r>
              <a:rPr dirty="0"/>
              <a:t> </a:t>
            </a:r>
            <a:r>
              <a:rPr spc="-10" dirty="0"/>
              <a:t>Capabilities</a:t>
            </a:r>
          </a:p>
        </p:txBody>
      </p:sp>
      <p:sp>
        <p:nvSpPr>
          <p:cNvPr id="3" name="object 3"/>
          <p:cNvSpPr/>
          <p:nvPr/>
        </p:nvSpPr>
        <p:spPr>
          <a:xfrm>
            <a:off x="303275" y="1514856"/>
            <a:ext cx="8216265" cy="2837815"/>
          </a:xfrm>
          <a:custGeom>
            <a:avLst/>
            <a:gdLst/>
            <a:ahLst/>
            <a:cxnLst/>
            <a:rect l="l" t="t" r="r" b="b"/>
            <a:pathLst>
              <a:path w="8216265" h="2837815">
                <a:moveTo>
                  <a:pt x="0" y="2837687"/>
                </a:moveTo>
                <a:lnTo>
                  <a:pt x="8215883" y="2837687"/>
                </a:lnTo>
                <a:lnTo>
                  <a:pt x="8215883" y="0"/>
                </a:lnTo>
                <a:lnTo>
                  <a:pt x="0" y="0"/>
                </a:lnTo>
                <a:lnTo>
                  <a:pt x="0" y="2837687"/>
                </a:lnTo>
                <a:close/>
              </a:path>
            </a:pathLst>
          </a:custGeom>
          <a:ln w="9144">
            <a:solidFill>
              <a:srgbClr val="5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0654" y="1620418"/>
            <a:ext cx="3759835" cy="251015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X-ray</a:t>
            </a:r>
            <a:r>
              <a:rPr sz="1600" spc="2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Machine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with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25mm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penetration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Pit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Room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for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storage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RE </a:t>
            </a:r>
            <a:r>
              <a:rPr sz="1600" spc="-10" dirty="0">
                <a:latin typeface="Microsoft PhagsPa"/>
                <a:cs typeface="Microsoft PhagsPa"/>
              </a:rPr>
              <a:t>source</a:t>
            </a:r>
            <a:endParaRPr sz="1600">
              <a:latin typeface="Microsoft PhagsPa"/>
              <a:cs typeface="Microsoft PhagsPa"/>
            </a:endParaRPr>
          </a:p>
          <a:p>
            <a:pPr marL="299085" marR="1004569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Dark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Room, </a:t>
            </a:r>
            <a:r>
              <a:rPr sz="1600" spc="-10" dirty="0">
                <a:latin typeface="Microsoft PhagsPa"/>
                <a:cs typeface="Microsoft PhagsPa"/>
              </a:rPr>
              <a:t>Film</a:t>
            </a:r>
            <a:r>
              <a:rPr sz="1600" spc="-5" dirty="0">
                <a:latin typeface="Microsoft PhagsPa"/>
                <a:cs typeface="Microsoft PhagsPa"/>
              </a:rPr>
              <a:t> Viewers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&amp;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Densitometer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for </a:t>
            </a:r>
            <a:r>
              <a:rPr sz="1600" dirty="0">
                <a:latin typeface="Microsoft PhagsPa"/>
                <a:cs typeface="Microsoft PhagsPa"/>
              </a:rPr>
              <a:t>RE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Films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Helium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dirty="0">
                <a:latin typeface="Microsoft PhagsPa"/>
                <a:cs typeface="Microsoft PhagsPa"/>
              </a:rPr>
              <a:t>Leak</a:t>
            </a:r>
            <a:r>
              <a:rPr sz="1600" spc="-3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Examination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Ultrasonic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Examination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Ultrasonic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Thickness</a:t>
            </a:r>
            <a:r>
              <a:rPr sz="1600" spc="-5" dirty="0">
                <a:latin typeface="Microsoft PhagsPa"/>
                <a:cs typeface="Microsoft PhagsPa"/>
              </a:rPr>
              <a:t> Measurement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Magnetic</a:t>
            </a:r>
            <a:r>
              <a:rPr sz="1600" spc="-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Particle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Examination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56759" y="1620418"/>
            <a:ext cx="2927350" cy="22663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Liquid</a:t>
            </a:r>
            <a:r>
              <a:rPr sz="1600" spc="-3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Penetrant</a:t>
            </a:r>
            <a:r>
              <a:rPr sz="1600" spc="-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Examination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Hydrostatic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testing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Pneumatic</a:t>
            </a:r>
            <a:r>
              <a:rPr sz="1600" spc="-3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testing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Tensile</a:t>
            </a:r>
            <a:r>
              <a:rPr sz="1600" spc="-4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testing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Bend</a:t>
            </a:r>
            <a:r>
              <a:rPr sz="1600" spc="-6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testing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Impact</a:t>
            </a:r>
            <a:r>
              <a:rPr sz="1600" spc="-2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testing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Hardness</a:t>
            </a:r>
            <a:r>
              <a:rPr sz="1600" spc="-3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testing</a:t>
            </a:r>
            <a:endParaRPr sz="1600">
              <a:latin typeface="Microsoft PhagsPa"/>
              <a:cs typeface="Microsoft PhagsP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8704" y="1086612"/>
            <a:ext cx="8225155" cy="434340"/>
            <a:chOff x="298704" y="1086612"/>
            <a:chExt cx="8225155" cy="434340"/>
          </a:xfrm>
        </p:grpSpPr>
        <p:sp>
          <p:nvSpPr>
            <p:cNvPr id="7" name="object 7"/>
            <p:cNvSpPr/>
            <p:nvPr/>
          </p:nvSpPr>
          <p:spPr>
            <a:xfrm>
              <a:off x="303276" y="1091184"/>
              <a:ext cx="8216265" cy="425450"/>
            </a:xfrm>
            <a:custGeom>
              <a:avLst/>
              <a:gdLst/>
              <a:ahLst/>
              <a:cxnLst/>
              <a:rect l="l" t="t" r="r" b="b"/>
              <a:pathLst>
                <a:path w="8216265" h="425450">
                  <a:moveTo>
                    <a:pt x="8215883" y="0"/>
                  </a:moveTo>
                  <a:lnTo>
                    <a:pt x="0" y="0"/>
                  </a:lnTo>
                  <a:lnTo>
                    <a:pt x="0" y="425196"/>
                  </a:lnTo>
                  <a:lnTo>
                    <a:pt x="8215883" y="425196"/>
                  </a:lnTo>
                  <a:lnTo>
                    <a:pt x="8215883" y="0"/>
                  </a:lnTo>
                  <a:close/>
                </a:path>
              </a:pathLst>
            </a:custGeom>
            <a:solidFill>
              <a:srgbClr val="9B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3276" y="1091184"/>
              <a:ext cx="8216265" cy="425450"/>
            </a:xfrm>
            <a:custGeom>
              <a:avLst/>
              <a:gdLst/>
              <a:ahLst/>
              <a:cxnLst/>
              <a:rect l="l" t="t" r="r" b="b"/>
              <a:pathLst>
                <a:path w="8216265" h="425450">
                  <a:moveTo>
                    <a:pt x="0" y="425196"/>
                  </a:moveTo>
                  <a:lnTo>
                    <a:pt x="8215883" y="425196"/>
                  </a:lnTo>
                  <a:lnTo>
                    <a:pt x="8215883" y="0"/>
                  </a:lnTo>
                  <a:lnTo>
                    <a:pt x="0" y="0"/>
                  </a:lnTo>
                  <a:lnTo>
                    <a:pt x="0" y="425196"/>
                  </a:lnTo>
                  <a:close/>
                </a:path>
              </a:pathLst>
            </a:custGeom>
            <a:ln w="9144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1711" y="1149858"/>
            <a:ext cx="282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Microsoft PhagsPa"/>
                <a:cs typeface="Microsoft PhagsPa"/>
              </a:rPr>
              <a:t>In</a:t>
            </a:r>
            <a:r>
              <a:rPr sz="1800" b="1" spc="-1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House</a:t>
            </a:r>
            <a:r>
              <a:rPr sz="1800" b="1" spc="-1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Testing</a:t>
            </a:r>
            <a:r>
              <a:rPr sz="1800" b="1" spc="-2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Facilities</a:t>
            </a:r>
            <a:endParaRPr sz="1800">
              <a:latin typeface="Microsoft PhagsPa"/>
              <a:cs typeface="Microsoft PhagsP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3275" y="4850892"/>
            <a:ext cx="8216265" cy="969644"/>
          </a:xfrm>
          <a:custGeom>
            <a:avLst/>
            <a:gdLst/>
            <a:ahLst/>
            <a:cxnLst/>
            <a:rect l="l" t="t" r="r" b="b"/>
            <a:pathLst>
              <a:path w="8216265" h="969645">
                <a:moveTo>
                  <a:pt x="0" y="969264"/>
                </a:moveTo>
                <a:lnTo>
                  <a:pt x="8215883" y="969264"/>
                </a:lnTo>
                <a:lnTo>
                  <a:pt x="8215883" y="0"/>
                </a:lnTo>
                <a:lnTo>
                  <a:pt x="0" y="0"/>
                </a:lnTo>
                <a:lnTo>
                  <a:pt x="0" y="969264"/>
                </a:lnTo>
                <a:close/>
              </a:path>
            </a:pathLst>
          </a:custGeom>
          <a:ln w="9144">
            <a:solidFill>
              <a:srgbClr val="5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3354" y="4907889"/>
            <a:ext cx="2566035" cy="6661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6385" indent="-287020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286385" algn="l"/>
                <a:tab pos="2870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Gamma</a:t>
            </a:r>
            <a:r>
              <a:rPr sz="1600" spc="-3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Ray</a:t>
            </a:r>
            <a:r>
              <a:rPr sz="1600" spc="-3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Radiography</a:t>
            </a:r>
            <a:endParaRPr sz="1600">
              <a:latin typeface="Microsoft PhagsPa"/>
              <a:cs typeface="Microsoft PhagsPa"/>
            </a:endParaRPr>
          </a:p>
          <a:p>
            <a:pPr marL="2863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86385" algn="l"/>
                <a:tab pos="2870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Micro </a:t>
            </a:r>
            <a:r>
              <a:rPr sz="1600" spc="-5" dirty="0">
                <a:latin typeface="Microsoft PhagsPa"/>
                <a:cs typeface="Microsoft PhagsPa"/>
              </a:rPr>
              <a:t>Test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22494" y="4907889"/>
            <a:ext cx="1538605" cy="6661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86385" indent="-287020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286385" algn="l"/>
                <a:tab pos="2870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IGC</a:t>
            </a:r>
            <a:r>
              <a:rPr sz="1600" spc="-3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Test</a:t>
            </a:r>
            <a:endParaRPr sz="1600">
              <a:latin typeface="Microsoft PhagsPa"/>
              <a:cs typeface="Microsoft PhagsPa"/>
            </a:endParaRPr>
          </a:p>
          <a:p>
            <a:pPr marL="2863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86385" algn="l"/>
                <a:tab pos="2870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Chemical</a:t>
            </a:r>
            <a:r>
              <a:rPr sz="1600" spc="-4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Test</a:t>
            </a:r>
            <a:endParaRPr sz="1600">
              <a:latin typeface="Microsoft PhagsPa"/>
              <a:cs typeface="Microsoft PhagsP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8704" y="4436364"/>
            <a:ext cx="8225155" cy="433070"/>
            <a:chOff x="298704" y="4436364"/>
            <a:chExt cx="8225155" cy="433070"/>
          </a:xfrm>
        </p:grpSpPr>
        <p:sp>
          <p:nvSpPr>
            <p:cNvPr id="14" name="object 14"/>
            <p:cNvSpPr/>
            <p:nvPr/>
          </p:nvSpPr>
          <p:spPr>
            <a:xfrm>
              <a:off x="303276" y="4440936"/>
              <a:ext cx="8216265" cy="424180"/>
            </a:xfrm>
            <a:custGeom>
              <a:avLst/>
              <a:gdLst/>
              <a:ahLst/>
              <a:cxnLst/>
              <a:rect l="l" t="t" r="r" b="b"/>
              <a:pathLst>
                <a:path w="8216265" h="424179">
                  <a:moveTo>
                    <a:pt x="8215883" y="0"/>
                  </a:moveTo>
                  <a:lnTo>
                    <a:pt x="0" y="0"/>
                  </a:lnTo>
                  <a:lnTo>
                    <a:pt x="0" y="423671"/>
                  </a:lnTo>
                  <a:lnTo>
                    <a:pt x="8215883" y="423671"/>
                  </a:lnTo>
                  <a:lnTo>
                    <a:pt x="8215883" y="0"/>
                  </a:lnTo>
                  <a:close/>
                </a:path>
              </a:pathLst>
            </a:custGeom>
            <a:solidFill>
              <a:srgbClr val="9B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3276" y="4440936"/>
              <a:ext cx="8216265" cy="424180"/>
            </a:xfrm>
            <a:custGeom>
              <a:avLst/>
              <a:gdLst/>
              <a:ahLst/>
              <a:cxnLst/>
              <a:rect l="l" t="t" r="r" b="b"/>
              <a:pathLst>
                <a:path w="8216265" h="424179">
                  <a:moveTo>
                    <a:pt x="0" y="423671"/>
                  </a:moveTo>
                  <a:lnTo>
                    <a:pt x="8215883" y="423671"/>
                  </a:lnTo>
                  <a:lnTo>
                    <a:pt x="8215883" y="0"/>
                  </a:lnTo>
                  <a:lnTo>
                    <a:pt x="0" y="0"/>
                  </a:lnTo>
                  <a:lnTo>
                    <a:pt x="0" y="423671"/>
                  </a:lnTo>
                  <a:close/>
                </a:path>
              </a:pathLst>
            </a:custGeom>
            <a:ln w="9144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03275" y="4440936"/>
            <a:ext cx="8216265" cy="424180"/>
          </a:xfrm>
          <a:prstGeom prst="rect">
            <a:avLst/>
          </a:prstGeom>
          <a:solidFill>
            <a:srgbClr val="9B2C2C"/>
          </a:solidFill>
          <a:ln w="9144">
            <a:solidFill>
              <a:srgbClr val="808080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560"/>
              </a:spcBef>
            </a:pPr>
            <a:r>
              <a:rPr sz="18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Out</a:t>
            </a:r>
            <a:r>
              <a:rPr sz="1800" b="1" spc="-2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icrosoft PhagsPa"/>
                <a:cs typeface="Microsoft PhagsPa"/>
              </a:rPr>
              <a:t>Source</a:t>
            </a:r>
            <a:r>
              <a:rPr sz="1800" b="1" spc="-1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testing</a:t>
            </a:r>
            <a:r>
              <a:rPr sz="1800" b="1" spc="-2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facilities</a:t>
            </a:r>
            <a:endParaRPr sz="1800">
              <a:latin typeface="Microsoft PhagsPa"/>
              <a:cs typeface="Microsoft PhagsP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17</a:t>
            </a:fld>
            <a:endParaRPr sz="2100" baseline="1984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659193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In-house</a:t>
            </a:r>
            <a:r>
              <a:rPr spc="5" dirty="0"/>
              <a:t> </a:t>
            </a:r>
            <a:r>
              <a:rPr spc="-10" dirty="0"/>
              <a:t>UTM</a:t>
            </a:r>
            <a:r>
              <a:rPr dirty="0"/>
              <a:t> </a:t>
            </a:r>
            <a:r>
              <a:rPr spc="-10" dirty="0"/>
              <a:t>and</a:t>
            </a:r>
            <a:r>
              <a:rPr spc="10" dirty="0"/>
              <a:t> </a:t>
            </a:r>
            <a:r>
              <a:rPr spc="-5" dirty="0"/>
              <a:t>Impact Testing</a:t>
            </a:r>
            <a:r>
              <a:rPr dirty="0"/>
              <a:t> </a:t>
            </a:r>
            <a:r>
              <a:rPr spc="-10" dirty="0"/>
              <a:t>Machines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324855" y="769620"/>
            <a:ext cx="2875915" cy="2875915"/>
            <a:chOff x="5324855" y="769620"/>
            <a:chExt cx="2875915" cy="28759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3999" y="778764"/>
              <a:ext cx="2857500" cy="2857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29427" y="774192"/>
              <a:ext cx="2867025" cy="2867025"/>
            </a:xfrm>
            <a:custGeom>
              <a:avLst/>
              <a:gdLst/>
              <a:ahLst/>
              <a:cxnLst/>
              <a:rect l="l" t="t" r="r" b="b"/>
              <a:pathLst>
                <a:path w="2867025" h="2867025">
                  <a:moveTo>
                    <a:pt x="0" y="2866644"/>
                  </a:moveTo>
                  <a:lnTo>
                    <a:pt x="2866644" y="2866644"/>
                  </a:lnTo>
                  <a:lnTo>
                    <a:pt x="2866644" y="0"/>
                  </a:lnTo>
                  <a:lnTo>
                    <a:pt x="0" y="0"/>
                  </a:lnTo>
                  <a:lnTo>
                    <a:pt x="0" y="2866644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324855" y="3718560"/>
            <a:ext cx="2875915" cy="2173605"/>
            <a:chOff x="5324855" y="3718560"/>
            <a:chExt cx="2875915" cy="217360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3999" y="3727704"/>
              <a:ext cx="2857500" cy="21549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29427" y="3723132"/>
              <a:ext cx="2867025" cy="2164080"/>
            </a:xfrm>
            <a:custGeom>
              <a:avLst/>
              <a:gdLst/>
              <a:ahLst/>
              <a:cxnLst/>
              <a:rect l="l" t="t" r="r" b="b"/>
              <a:pathLst>
                <a:path w="2867025" h="2164079">
                  <a:moveTo>
                    <a:pt x="0" y="2164080"/>
                  </a:moveTo>
                  <a:lnTo>
                    <a:pt x="2866644" y="2164080"/>
                  </a:lnTo>
                  <a:lnTo>
                    <a:pt x="2866644" y="0"/>
                  </a:lnTo>
                  <a:lnTo>
                    <a:pt x="0" y="0"/>
                  </a:lnTo>
                  <a:lnTo>
                    <a:pt x="0" y="2164080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91668" y="1299972"/>
            <a:ext cx="4619625" cy="4319270"/>
            <a:chOff x="391668" y="1299972"/>
            <a:chExt cx="4619625" cy="4319270"/>
          </a:xfrm>
        </p:grpSpPr>
        <p:sp>
          <p:nvSpPr>
            <p:cNvPr id="10" name="object 10"/>
            <p:cNvSpPr/>
            <p:nvPr/>
          </p:nvSpPr>
          <p:spPr>
            <a:xfrm>
              <a:off x="396240" y="1714500"/>
              <a:ext cx="4610100" cy="3900170"/>
            </a:xfrm>
            <a:custGeom>
              <a:avLst/>
              <a:gdLst/>
              <a:ahLst/>
              <a:cxnLst/>
              <a:rect l="l" t="t" r="r" b="b"/>
              <a:pathLst>
                <a:path w="4610100" h="3900170">
                  <a:moveTo>
                    <a:pt x="0" y="3899916"/>
                  </a:moveTo>
                  <a:lnTo>
                    <a:pt x="4610100" y="3899916"/>
                  </a:lnTo>
                  <a:lnTo>
                    <a:pt x="4610100" y="0"/>
                  </a:lnTo>
                  <a:lnTo>
                    <a:pt x="0" y="0"/>
                  </a:lnTo>
                  <a:lnTo>
                    <a:pt x="0" y="389991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6240" y="1304544"/>
              <a:ext cx="4610100" cy="424180"/>
            </a:xfrm>
            <a:custGeom>
              <a:avLst/>
              <a:gdLst/>
              <a:ahLst/>
              <a:cxnLst/>
              <a:rect l="l" t="t" r="r" b="b"/>
              <a:pathLst>
                <a:path w="4610100" h="424180">
                  <a:moveTo>
                    <a:pt x="4610100" y="0"/>
                  </a:moveTo>
                  <a:lnTo>
                    <a:pt x="0" y="0"/>
                  </a:lnTo>
                  <a:lnTo>
                    <a:pt x="0" y="423672"/>
                  </a:lnTo>
                  <a:lnTo>
                    <a:pt x="4610100" y="423672"/>
                  </a:lnTo>
                  <a:lnTo>
                    <a:pt x="4610100" y="0"/>
                  </a:lnTo>
                  <a:close/>
                </a:path>
              </a:pathLst>
            </a:custGeom>
            <a:solidFill>
              <a:srgbClr val="9B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6240" y="1304544"/>
              <a:ext cx="4610100" cy="424180"/>
            </a:xfrm>
            <a:custGeom>
              <a:avLst/>
              <a:gdLst/>
              <a:ahLst/>
              <a:cxnLst/>
              <a:rect l="l" t="t" r="r" b="b"/>
              <a:pathLst>
                <a:path w="4610100" h="424180">
                  <a:moveTo>
                    <a:pt x="0" y="423672"/>
                  </a:moveTo>
                  <a:lnTo>
                    <a:pt x="4610100" y="423672"/>
                  </a:lnTo>
                  <a:lnTo>
                    <a:pt x="4610100" y="0"/>
                  </a:lnTo>
                  <a:lnTo>
                    <a:pt x="0" y="0"/>
                  </a:lnTo>
                  <a:lnTo>
                    <a:pt x="0" y="423672"/>
                  </a:lnTo>
                  <a:close/>
                </a:path>
              </a:pathLst>
            </a:custGeom>
            <a:ln w="9144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74370" y="1361643"/>
            <a:ext cx="3771900" cy="3786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Microsoft PhagsPa"/>
                <a:cs typeface="Microsoft PhagsPa"/>
              </a:rPr>
              <a:t>Specifications</a:t>
            </a:r>
            <a:endParaRPr sz="1800">
              <a:latin typeface="Microsoft PhagsPa"/>
              <a:cs typeface="Microsoft PhagsPa"/>
            </a:endParaRPr>
          </a:p>
          <a:p>
            <a:pPr marL="542925" marR="5080" indent="-279400">
              <a:lnSpc>
                <a:spcPct val="150000"/>
              </a:lnSpc>
              <a:spcBef>
                <a:spcPts val="1290"/>
              </a:spcBef>
              <a:buChar char="•"/>
              <a:tabLst>
                <a:tab pos="542925" algn="l"/>
                <a:tab pos="543560" algn="l"/>
              </a:tabLst>
            </a:pPr>
            <a:r>
              <a:rPr sz="1600" spc="-5" dirty="0">
                <a:latin typeface="Arial MT"/>
                <a:cs typeface="Arial MT"/>
              </a:rPr>
              <a:t>Calibrated by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National</a:t>
            </a:r>
            <a:r>
              <a:rPr sz="1600" spc="-9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Accreditation </a:t>
            </a:r>
            <a:r>
              <a:rPr sz="1600" spc="-4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Board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Laboratories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(NABL)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 MT"/>
              <a:buChar char="•"/>
            </a:pPr>
            <a:endParaRPr sz="1850">
              <a:latin typeface="Arial MT"/>
              <a:cs typeface="Arial MT"/>
            </a:endParaRPr>
          </a:p>
          <a:p>
            <a:pPr marL="542925" indent="-280035">
              <a:lnSpc>
                <a:spcPct val="100000"/>
              </a:lnSpc>
              <a:buChar char="•"/>
              <a:tabLst>
                <a:tab pos="542925" algn="l"/>
                <a:tab pos="543560" algn="l"/>
              </a:tabLst>
            </a:pPr>
            <a:r>
              <a:rPr sz="1600" spc="-5" dirty="0">
                <a:latin typeface="Arial MT"/>
                <a:cs typeface="Arial MT"/>
              </a:rPr>
              <a:t>Model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RKUTE-20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 MT"/>
              <a:buChar char="•"/>
            </a:pPr>
            <a:endParaRPr sz="1850">
              <a:latin typeface="Arial MT"/>
              <a:cs typeface="Arial MT"/>
            </a:endParaRPr>
          </a:p>
          <a:p>
            <a:pPr marL="542925" indent="-280035">
              <a:lnSpc>
                <a:spcPct val="100000"/>
              </a:lnSpc>
              <a:buChar char="•"/>
              <a:tabLst>
                <a:tab pos="542925" algn="l"/>
                <a:tab pos="543560" algn="l"/>
              </a:tabLst>
            </a:pPr>
            <a:r>
              <a:rPr sz="1600" spc="-5" dirty="0">
                <a:latin typeface="Arial MT"/>
                <a:cs typeface="Arial MT"/>
              </a:rPr>
              <a:t>Maximum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Capacity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200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KN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 MT"/>
              <a:buChar char="•"/>
            </a:pPr>
            <a:endParaRPr sz="1850">
              <a:latin typeface="Arial MT"/>
              <a:cs typeface="Arial MT"/>
            </a:endParaRPr>
          </a:p>
          <a:p>
            <a:pPr marL="542925" indent="-280035">
              <a:lnSpc>
                <a:spcPct val="100000"/>
              </a:lnSpc>
              <a:buChar char="•"/>
              <a:tabLst>
                <a:tab pos="542925" algn="l"/>
                <a:tab pos="543560" algn="l"/>
              </a:tabLst>
            </a:pPr>
            <a:r>
              <a:rPr sz="1600" spc="-5" dirty="0">
                <a:latin typeface="Arial MT"/>
                <a:cs typeface="Arial MT"/>
              </a:rPr>
              <a:t>Accuracy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Measurement</a:t>
            </a:r>
            <a:r>
              <a:rPr sz="1600" spc="45" dirty="0">
                <a:latin typeface="Arial MT"/>
                <a:cs typeface="Arial MT"/>
              </a:rPr>
              <a:t> </a:t>
            </a:r>
            <a:r>
              <a:rPr sz="1600" spc="50" dirty="0">
                <a:latin typeface="Arial MT"/>
                <a:cs typeface="Arial MT"/>
              </a:rPr>
              <a:t>±</a:t>
            </a:r>
            <a:r>
              <a:rPr sz="1600" spc="-6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1.0%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 MT"/>
              <a:buChar char="•"/>
            </a:pPr>
            <a:endParaRPr sz="1850">
              <a:latin typeface="Arial MT"/>
              <a:cs typeface="Arial MT"/>
            </a:endParaRPr>
          </a:p>
          <a:p>
            <a:pPr marL="542925" indent="-280035">
              <a:lnSpc>
                <a:spcPct val="100000"/>
              </a:lnSpc>
              <a:buChar char="•"/>
              <a:tabLst>
                <a:tab pos="542925" algn="l"/>
                <a:tab pos="543560" algn="l"/>
              </a:tabLst>
            </a:pPr>
            <a:r>
              <a:rPr sz="1600" spc="-5" dirty="0">
                <a:latin typeface="Arial MT"/>
                <a:cs typeface="Arial MT"/>
              </a:rPr>
              <a:t>Piston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Movement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0.1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mm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 MT"/>
              <a:buChar char="•"/>
            </a:pPr>
            <a:endParaRPr sz="1850">
              <a:latin typeface="Arial MT"/>
              <a:cs typeface="Arial MT"/>
            </a:endParaRPr>
          </a:p>
          <a:p>
            <a:pPr marL="542925" indent="-280035">
              <a:lnSpc>
                <a:spcPct val="100000"/>
              </a:lnSpc>
              <a:buChar char="•"/>
              <a:tabLst>
                <a:tab pos="542925" algn="l"/>
                <a:tab pos="543560" algn="l"/>
              </a:tabLst>
            </a:pPr>
            <a:r>
              <a:rPr sz="1600" spc="-5" dirty="0">
                <a:latin typeface="Arial MT"/>
                <a:cs typeface="Arial MT"/>
              </a:rPr>
              <a:t>Extensometer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B2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Class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18</a:t>
            </a:fld>
            <a:endParaRPr sz="2100" baseline="1984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631" y="1141476"/>
            <a:ext cx="3047999" cy="49651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487172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Other</a:t>
            </a:r>
            <a:r>
              <a:rPr spc="10" dirty="0"/>
              <a:t> </a:t>
            </a:r>
            <a:r>
              <a:rPr spc="-10" dirty="0"/>
              <a:t>quality</a:t>
            </a:r>
            <a:r>
              <a:rPr spc="25" dirty="0"/>
              <a:t> </a:t>
            </a:r>
            <a:r>
              <a:rPr spc="-5" dirty="0"/>
              <a:t>assurance</a:t>
            </a:r>
            <a:r>
              <a:rPr spc="10" dirty="0"/>
              <a:t> </a:t>
            </a:r>
            <a:r>
              <a:rPr spc="-10" dirty="0"/>
              <a:t>facilities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19</a:t>
            </a:fld>
            <a:endParaRPr sz="2100" baseline="1984"/>
          </a:p>
        </p:txBody>
      </p:sp>
      <p:sp>
        <p:nvSpPr>
          <p:cNvPr id="4" name="object 4"/>
          <p:cNvSpPr txBox="1"/>
          <p:nvPr/>
        </p:nvSpPr>
        <p:spPr>
          <a:xfrm>
            <a:off x="3788409" y="1393952"/>
            <a:ext cx="3886835" cy="423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LEICA</a:t>
            </a:r>
            <a:r>
              <a:rPr sz="1600" b="1" spc="-110" dirty="0">
                <a:latin typeface="Arial"/>
                <a:cs typeface="Arial"/>
              </a:rPr>
              <a:t> </a:t>
            </a:r>
            <a:r>
              <a:rPr sz="1600" b="1" spc="-55" dirty="0">
                <a:latin typeface="Arial"/>
                <a:cs typeface="Arial"/>
              </a:rPr>
              <a:t>A</a:t>
            </a:r>
            <a:r>
              <a:rPr sz="1600" b="1" spc="-5" dirty="0">
                <a:latin typeface="Arial"/>
                <a:cs typeface="Arial"/>
              </a:rPr>
              <a:t>BSO</a:t>
            </a:r>
            <a:r>
              <a:rPr sz="1600" b="1" spc="-15" dirty="0">
                <a:latin typeface="Arial"/>
                <a:cs typeface="Arial"/>
              </a:rPr>
              <a:t>L</a:t>
            </a:r>
            <a:r>
              <a:rPr sz="1600" b="1" spc="-5" dirty="0">
                <a:latin typeface="Arial"/>
                <a:cs typeface="Arial"/>
              </a:rPr>
              <a:t>UTE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TR</a:t>
            </a:r>
            <a:r>
              <a:rPr sz="1600" b="1" spc="-60" dirty="0">
                <a:latin typeface="Arial"/>
                <a:cs typeface="Arial"/>
              </a:rPr>
              <a:t>A</a:t>
            </a:r>
            <a:r>
              <a:rPr sz="1600" b="1" spc="-5" dirty="0">
                <a:latin typeface="Arial"/>
                <a:cs typeface="Arial"/>
              </a:rPr>
              <a:t>CKER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175" dirty="0">
                <a:latin typeface="Arial"/>
                <a:cs typeface="Arial"/>
              </a:rPr>
              <a:t>A</a:t>
            </a:r>
            <a:r>
              <a:rPr sz="1600" b="1" spc="-5" dirty="0">
                <a:latin typeface="Arial"/>
                <a:cs typeface="Arial"/>
              </a:rPr>
              <a:t>T402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Absolute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Distance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Performance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Resolution: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0.1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345" dirty="0">
                <a:latin typeface="Arial MT"/>
                <a:cs typeface="Arial MT"/>
              </a:rPr>
              <a:t>μm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A</a:t>
            </a:r>
            <a:r>
              <a:rPr sz="1600" dirty="0">
                <a:latin typeface="Arial MT"/>
                <a:cs typeface="Arial MT"/>
              </a:rPr>
              <a:t>c</a:t>
            </a:r>
            <a:r>
              <a:rPr sz="1600" spc="-5" dirty="0">
                <a:latin typeface="Arial MT"/>
                <a:cs typeface="Arial MT"/>
              </a:rPr>
              <a:t>curacy (MPE):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+</a:t>
            </a:r>
            <a:r>
              <a:rPr sz="1600" spc="5" dirty="0">
                <a:latin typeface="Arial MT"/>
                <a:cs typeface="Arial MT"/>
              </a:rPr>
              <a:t>/</a:t>
            </a:r>
            <a:r>
              <a:rPr sz="1600" spc="-5" dirty="0">
                <a:latin typeface="Arial MT"/>
                <a:cs typeface="Arial MT"/>
              </a:rPr>
              <a:t>-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1</a:t>
            </a:r>
            <a:r>
              <a:rPr sz="1600" spc="-5" dirty="0">
                <a:latin typeface="Arial MT"/>
                <a:cs typeface="Arial MT"/>
              </a:rPr>
              <a:t>0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380" dirty="0">
                <a:latin typeface="Arial MT"/>
                <a:cs typeface="Arial MT"/>
              </a:rPr>
              <a:t>μ</a:t>
            </a:r>
            <a:r>
              <a:rPr sz="1600" spc="-315" dirty="0">
                <a:latin typeface="Arial MT"/>
                <a:cs typeface="Arial MT"/>
              </a:rPr>
              <a:t>m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(+</a:t>
            </a:r>
            <a:r>
              <a:rPr sz="1600" dirty="0">
                <a:latin typeface="Arial MT"/>
                <a:cs typeface="Arial MT"/>
              </a:rPr>
              <a:t>/</a:t>
            </a:r>
            <a:r>
              <a:rPr sz="1600" spc="-5" dirty="0">
                <a:latin typeface="Arial MT"/>
                <a:cs typeface="Arial MT"/>
              </a:rPr>
              <a:t>-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0.00039”)  </a:t>
            </a:r>
            <a:r>
              <a:rPr sz="1600" spc="-10" dirty="0">
                <a:latin typeface="Arial MT"/>
                <a:cs typeface="Arial MT"/>
              </a:rPr>
              <a:t>Repeat</a:t>
            </a:r>
            <a:r>
              <a:rPr sz="1600" spc="-5" dirty="0">
                <a:latin typeface="Arial MT"/>
                <a:cs typeface="Arial MT"/>
              </a:rPr>
              <a:t>a</a:t>
            </a:r>
            <a:r>
              <a:rPr sz="1600" spc="-10" dirty="0">
                <a:latin typeface="Arial MT"/>
                <a:cs typeface="Arial MT"/>
              </a:rPr>
              <a:t>b</a:t>
            </a:r>
            <a:r>
              <a:rPr sz="1600" spc="-5" dirty="0">
                <a:latin typeface="Arial MT"/>
                <a:cs typeface="Arial MT"/>
              </a:rPr>
              <a:t>ili</a:t>
            </a:r>
            <a:r>
              <a:rPr sz="1600" spc="-10" dirty="0">
                <a:latin typeface="Arial MT"/>
                <a:cs typeface="Arial MT"/>
              </a:rPr>
              <a:t>t</a:t>
            </a:r>
            <a:r>
              <a:rPr sz="1600" spc="-5" dirty="0">
                <a:latin typeface="Arial MT"/>
                <a:cs typeface="Arial MT"/>
              </a:rPr>
              <a:t>y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(MP</a:t>
            </a:r>
            <a:r>
              <a:rPr sz="1600" dirty="0">
                <a:latin typeface="Arial MT"/>
                <a:cs typeface="Arial MT"/>
              </a:rPr>
              <a:t>E</a:t>
            </a:r>
            <a:r>
              <a:rPr sz="1600" spc="-10" dirty="0">
                <a:latin typeface="Arial MT"/>
                <a:cs typeface="Arial MT"/>
              </a:rPr>
              <a:t>)</a:t>
            </a:r>
            <a:r>
              <a:rPr sz="1600" spc="-5" dirty="0">
                <a:latin typeface="Arial MT"/>
                <a:cs typeface="Arial MT"/>
              </a:rPr>
              <a:t>: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+</a:t>
            </a:r>
            <a:r>
              <a:rPr sz="1600" spc="10" dirty="0">
                <a:latin typeface="Arial MT"/>
                <a:cs typeface="Arial MT"/>
              </a:rPr>
              <a:t>/</a:t>
            </a:r>
            <a:r>
              <a:rPr sz="1600" spc="-5" dirty="0">
                <a:latin typeface="Arial MT"/>
                <a:cs typeface="Arial MT"/>
              </a:rPr>
              <a:t>-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5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685" dirty="0">
                <a:latin typeface="Arial MT"/>
                <a:cs typeface="Arial MT"/>
              </a:rPr>
              <a:t>μ</a:t>
            </a:r>
            <a:r>
              <a:rPr sz="1600" spc="-5" dirty="0">
                <a:latin typeface="Arial MT"/>
                <a:cs typeface="Arial MT"/>
              </a:rPr>
              <a:t>m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(+/-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0.0002”)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Range</a:t>
            </a:r>
            <a:endParaRPr sz="1600">
              <a:latin typeface="Arial"/>
              <a:cs typeface="Arial"/>
            </a:endParaRPr>
          </a:p>
          <a:p>
            <a:pPr marL="12700" marR="709295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Infinite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Horizontal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Rotation: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+/-360˚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Infinite </a:t>
            </a:r>
            <a:r>
              <a:rPr sz="1600" spc="-15" dirty="0">
                <a:latin typeface="Arial MT"/>
                <a:cs typeface="Arial MT"/>
              </a:rPr>
              <a:t>Vertical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Rotation: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+/-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145˚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Typical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Working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Volume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(ø):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320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Environmental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Arial MT"/>
                <a:cs typeface="Arial MT"/>
              </a:rPr>
              <a:t>Dust/Water: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IP54</a:t>
            </a:r>
            <a:endParaRPr sz="1600">
              <a:latin typeface="Arial MT"/>
              <a:cs typeface="Arial MT"/>
            </a:endParaRPr>
          </a:p>
          <a:p>
            <a:pPr marL="12700" marR="497840">
              <a:lnSpc>
                <a:spcPct val="100000"/>
              </a:lnSpc>
            </a:pPr>
            <a:r>
              <a:rPr sz="1600" spc="-10" dirty="0">
                <a:latin typeface="Arial MT"/>
                <a:cs typeface="Arial MT"/>
              </a:rPr>
              <a:t>Operating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Temperature:</a:t>
            </a:r>
            <a:r>
              <a:rPr sz="1600" spc="4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0˚C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+40˚C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Relative Humidity:</a:t>
            </a:r>
            <a:r>
              <a:rPr sz="1600" spc="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Max.</a:t>
            </a:r>
            <a:r>
              <a:rPr sz="1600" spc="434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95%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Altitude: -700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5500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40" y="437388"/>
            <a:ext cx="8966200" cy="6283960"/>
            <a:chOff x="-2540" y="437388"/>
            <a:chExt cx="8966200" cy="6283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7388"/>
              <a:ext cx="8961119" cy="55107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44" y="437388"/>
              <a:ext cx="8947785" cy="5477510"/>
            </a:xfrm>
            <a:custGeom>
              <a:avLst/>
              <a:gdLst/>
              <a:ahLst/>
              <a:cxnLst/>
              <a:rect l="l" t="t" r="r" b="b"/>
              <a:pathLst>
                <a:path w="8947785" h="5477510">
                  <a:moveTo>
                    <a:pt x="8947404" y="0"/>
                  </a:moveTo>
                  <a:lnTo>
                    <a:pt x="0" y="0"/>
                  </a:lnTo>
                  <a:lnTo>
                    <a:pt x="0" y="5477256"/>
                  </a:lnTo>
                  <a:lnTo>
                    <a:pt x="8947404" y="5477256"/>
                  </a:lnTo>
                  <a:lnTo>
                    <a:pt x="894740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577588" y="4988179"/>
            <a:ext cx="42475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Kay</a:t>
            </a:r>
            <a:r>
              <a:rPr sz="25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Bouvet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Engineering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Ltd.</a:t>
            </a:r>
            <a:endParaRPr sz="2500">
              <a:latin typeface="Microsoft PhagsPa"/>
              <a:cs typeface="Microsoft PhagsP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991" y="4654296"/>
            <a:ext cx="1136903" cy="11521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80136" y="2050796"/>
            <a:ext cx="3516629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Company</a:t>
            </a:r>
            <a:r>
              <a:rPr sz="3500" b="1" spc="-7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profile</a:t>
            </a:r>
            <a:endParaRPr sz="3500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43599"/>
            <a:ext cx="8961120" cy="0"/>
          </a:xfrm>
          <a:custGeom>
            <a:avLst/>
            <a:gdLst/>
            <a:ahLst/>
            <a:cxnLst/>
            <a:rect l="l" t="t" r="r" b="b"/>
            <a:pathLst>
              <a:path w="8961120">
                <a:moveTo>
                  <a:pt x="8961119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0136" y="2050796"/>
            <a:ext cx="4002404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Design</a:t>
            </a:r>
            <a:r>
              <a:rPr sz="3500" b="1" spc="-9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Capabilities</a:t>
            </a:r>
            <a:endParaRPr sz="3500">
              <a:latin typeface="Microsoft PhagsPa"/>
              <a:cs typeface="Microsoft PhagsP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58183" y="4988179"/>
            <a:ext cx="42475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Kay</a:t>
            </a:r>
            <a:r>
              <a:rPr sz="25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Bouvet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Engineering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Ltd.</a:t>
            </a:r>
            <a:endParaRPr sz="2500">
              <a:latin typeface="Microsoft PhagsPa"/>
              <a:cs typeface="Microsoft PhagsP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9847" y="4695889"/>
            <a:ext cx="1070515" cy="10689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28632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Design</a:t>
            </a:r>
            <a:r>
              <a:rPr spc="-25" dirty="0"/>
              <a:t> </a:t>
            </a:r>
            <a:r>
              <a:rPr spc="-10" dirty="0"/>
              <a:t>Capabilities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619244" y="1248156"/>
            <a:ext cx="3693160" cy="4338955"/>
            <a:chOff x="4619244" y="1248156"/>
            <a:chExt cx="3693160" cy="43389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8388" y="1257300"/>
              <a:ext cx="3674364" cy="43205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23816" y="1252728"/>
              <a:ext cx="3683635" cy="4330065"/>
            </a:xfrm>
            <a:custGeom>
              <a:avLst/>
              <a:gdLst/>
              <a:ahLst/>
              <a:cxnLst/>
              <a:rect l="l" t="t" r="r" b="b"/>
              <a:pathLst>
                <a:path w="3683634" h="4330065">
                  <a:moveTo>
                    <a:pt x="0" y="4329684"/>
                  </a:moveTo>
                  <a:lnTo>
                    <a:pt x="3683508" y="4329684"/>
                  </a:lnTo>
                  <a:lnTo>
                    <a:pt x="3683508" y="0"/>
                  </a:lnTo>
                  <a:lnTo>
                    <a:pt x="0" y="0"/>
                  </a:lnTo>
                  <a:lnTo>
                    <a:pt x="0" y="4329684"/>
                  </a:lnTo>
                  <a:close/>
                </a:path>
              </a:pathLst>
            </a:custGeom>
            <a:ln w="9143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89787" y="1705356"/>
            <a:ext cx="3740150" cy="3872865"/>
          </a:xfrm>
          <a:custGeom>
            <a:avLst/>
            <a:gdLst/>
            <a:ahLst/>
            <a:cxnLst/>
            <a:rect l="l" t="t" r="r" b="b"/>
            <a:pathLst>
              <a:path w="3740150" h="3872865">
                <a:moveTo>
                  <a:pt x="0" y="3872484"/>
                </a:moveTo>
                <a:lnTo>
                  <a:pt x="3739896" y="3872484"/>
                </a:lnTo>
                <a:lnTo>
                  <a:pt x="3739896" y="0"/>
                </a:lnTo>
                <a:lnTo>
                  <a:pt x="0" y="0"/>
                </a:lnTo>
                <a:lnTo>
                  <a:pt x="0" y="3872484"/>
                </a:lnTo>
                <a:close/>
              </a:path>
            </a:pathLst>
          </a:custGeom>
          <a:ln w="9144">
            <a:solidFill>
              <a:srgbClr val="5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94359" y="1868169"/>
            <a:ext cx="3731260" cy="2677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7325" marR="41592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PhagsPa"/>
                <a:cs typeface="Microsoft PhagsPa"/>
              </a:rPr>
              <a:t>Several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years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experience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in </a:t>
            </a:r>
            <a:r>
              <a:rPr sz="1600" spc="-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designing </a:t>
            </a:r>
            <a:r>
              <a:rPr sz="1600" spc="-5" dirty="0">
                <a:latin typeface="Microsoft PhagsPa"/>
                <a:cs typeface="Microsoft PhagsPa"/>
              </a:rPr>
              <a:t>high quality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systems </a:t>
            </a:r>
            <a:r>
              <a:rPr sz="1600" spc="-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using </a:t>
            </a:r>
            <a:r>
              <a:rPr sz="1600" spc="-5" dirty="0">
                <a:latin typeface="Microsoft PhagsPa"/>
                <a:cs typeface="Microsoft PhagsPa"/>
              </a:rPr>
              <a:t>the </a:t>
            </a:r>
            <a:r>
              <a:rPr sz="1600" b="1" spc="-5" dirty="0">
                <a:latin typeface="Microsoft PhagsPa"/>
                <a:cs typeface="Microsoft PhagsPa"/>
              </a:rPr>
              <a:t>latest </a:t>
            </a:r>
            <a:r>
              <a:rPr sz="1600" b="1" spc="-10" dirty="0">
                <a:latin typeface="Microsoft PhagsPa"/>
                <a:cs typeface="Microsoft PhagsPa"/>
              </a:rPr>
              <a:t>design </a:t>
            </a:r>
            <a:r>
              <a:rPr sz="1600" b="1" spc="-5" dirty="0">
                <a:latin typeface="Microsoft PhagsPa"/>
                <a:cs typeface="Microsoft PhagsPa"/>
              </a:rPr>
              <a:t>&amp; analysis </a:t>
            </a:r>
            <a:r>
              <a:rPr sz="1600" b="1" spc="-430" dirty="0">
                <a:latin typeface="Microsoft PhagsPa"/>
                <a:cs typeface="Microsoft PhagsPa"/>
              </a:rPr>
              <a:t> </a:t>
            </a:r>
            <a:r>
              <a:rPr sz="1600" b="1" spc="-10" dirty="0">
                <a:latin typeface="Microsoft PhagsPa"/>
                <a:cs typeface="Microsoft PhagsPa"/>
              </a:rPr>
              <a:t>tools</a:t>
            </a:r>
            <a:endParaRPr sz="1600">
              <a:latin typeface="Microsoft PhagsPa"/>
              <a:cs typeface="Microsoft PhagsPa"/>
            </a:endParaRPr>
          </a:p>
          <a:p>
            <a:pPr marL="474345" indent="-287655">
              <a:lnSpc>
                <a:spcPct val="100000"/>
              </a:lnSpc>
              <a:spcBef>
                <a:spcPts val="1205"/>
              </a:spcBef>
              <a:buFont typeface="Arial MT"/>
              <a:buChar char="•"/>
              <a:tabLst>
                <a:tab pos="474345" algn="l"/>
                <a:tab pos="47498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3D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CAD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Modelling</a:t>
            </a:r>
            <a:endParaRPr sz="1600">
              <a:latin typeface="Microsoft PhagsPa"/>
              <a:cs typeface="Microsoft PhagsPa"/>
            </a:endParaRPr>
          </a:p>
          <a:p>
            <a:pPr marL="474345" marR="650875" indent="-287020" algn="just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47498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Finite </a:t>
            </a:r>
            <a:r>
              <a:rPr sz="1600" spc="-5" dirty="0">
                <a:latin typeface="Microsoft PhagsPa"/>
                <a:cs typeface="Microsoft PhagsPa"/>
              </a:rPr>
              <a:t>element analysis (static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structural, seismic, thermal &amp;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fatigue)</a:t>
            </a:r>
            <a:endParaRPr sz="1600">
              <a:latin typeface="Microsoft PhagsPa"/>
              <a:cs typeface="Microsoft PhagsPa"/>
            </a:endParaRPr>
          </a:p>
          <a:p>
            <a:pPr marL="474345" indent="-287655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474345" algn="l"/>
                <a:tab pos="47498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Piping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design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&amp;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analysis</a:t>
            </a:r>
            <a:endParaRPr sz="1600">
              <a:latin typeface="Microsoft PhagsPa"/>
              <a:cs typeface="Microsoft PhagsP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5216" y="1252728"/>
            <a:ext cx="3749040" cy="504825"/>
            <a:chOff x="585216" y="1252728"/>
            <a:chExt cx="3749040" cy="504825"/>
          </a:xfrm>
        </p:grpSpPr>
        <p:sp>
          <p:nvSpPr>
            <p:cNvPr id="9" name="object 9"/>
            <p:cNvSpPr/>
            <p:nvPr/>
          </p:nvSpPr>
          <p:spPr>
            <a:xfrm>
              <a:off x="589788" y="1257300"/>
              <a:ext cx="3740150" cy="495300"/>
            </a:xfrm>
            <a:custGeom>
              <a:avLst/>
              <a:gdLst/>
              <a:ahLst/>
              <a:cxnLst/>
              <a:rect l="l" t="t" r="r" b="b"/>
              <a:pathLst>
                <a:path w="3740150" h="495300">
                  <a:moveTo>
                    <a:pt x="3739896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3739896" y="495300"/>
                  </a:lnTo>
                  <a:lnTo>
                    <a:pt x="3739896" y="0"/>
                  </a:lnTo>
                  <a:close/>
                </a:path>
              </a:pathLst>
            </a:custGeom>
            <a:solidFill>
              <a:srgbClr val="9B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9788" y="1257300"/>
              <a:ext cx="3740150" cy="495300"/>
            </a:xfrm>
            <a:custGeom>
              <a:avLst/>
              <a:gdLst/>
              <a:ahLst/>
              <a:cxnLst/>
              <a:rect l="l" t="t" r="r" b="b"/>
              <a:pathLst>
                <a:path w="3740150" h="495300">
                  <a:moveTo>
                    <a:pt x="0" y="495300"/>
                  </a:moveTo>
                  <a:lnTo>
                    <a:pt x="3739896" y="495300"/>
                  </a:lnTo>
                  <a:lnTo>
                    <a:pt x="3739896" y="0"/>
                  </a:lnTo>
                  <a:lnTo>
                    <a:pt x="0" y="0"/>
                  </a:lnTo>
                  <a:lnTo>
                    <a:pt x="0" y="495300"/>
                  </a:lnTo>
                  <a:close/>
                </a:path>
              </a:pathLst>
            </a:custGeom>
            <a:ln w="9144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89787" y="1257300"/>
            <a:ext cx="3740150" cy="495300"/>
          </a:xfrm>
          <a:prstGeom prst="rect">
            <a:avLst/>
          </a:prstGeom>
          <a:ln w="9144">
            <a:solidFill>
              <a:srgbClr val="808080"/>
            </a:solidFill>
          </a:ln>
        </p:spPr>
        <p:txBody>
          <a:bodyPr vert="horz" wrap="square" lIns="0" tIns="1225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965"/>
              </a:spcBef>
            </a:pPr>
            <a:r>
              <a:rPr sz="1600" b="1" spc="-10" dirty="0">
                <a:solidFill>
                  <a:srgbClr val="FFFFFF"/>
                </a:solidFill>
                <a:latin typeface="Microsoft PhagsPa"/>
                <a:cs typeface="Microsoft PhagsPa"/>
              </a:rPr>
              <a:t>Qualifications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21</a:t>
            </a:fld>
            <a:endParaRPr sz="2100" baseline="1984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28632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Design</a:t>
            </a:r>
            <a:r>
              <a:rPr spc="-25" dirty="0"/>
              <a:t> </a:t>
            </a:r>
            <a:r>
              <a:rPr spc="-10" dirty="0"/>
              <a:t>Capabilities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90143" y="1027176"/>
            <a:ext cx="4418330" cy="4727575"/>
            <a:chOff x="390143" y="1027176"/>
            <a:chExt cx="4418330" cy="4727575"/>
          </a:xfrm>
        </p:grpSpPr>
        <p:sp>
          <p:nvSpPr>
            <p:cNvPr id="4" name="object 4"/>
            <p:cNvSpPr/>
            <p:nvPr/>
          </p:nvSpPr>
          <p:spPr>
            <a:xfrm>
              <a:off x="394715" y="1479804"/>
              <a:ext cx="4409440" cy="4270375"/>
            </a:xfrm>
            <a:custGeom>
              <a:avLst/>
              <a:gdLst/>
              <a:ahLst/>
              <a:cxnLst/>
              <a:rect l="l" t="t" r="r" b="b"/>
              <a:pathLst>
                <a:path w="4409440" h="4270375">
                  <a:moveTo>
                    <a:pt x="0" y="4270248"/>
                  </a:moveTo>
                  <a:lnTo>
                    <a:pt x="4408932" y="4270248"/>
                  </a:lnTo>
                  <a:lnTo>
                    <a:pt x="4408932" y="0"/>
                  </a:lnTo>
                  <a:lnTo>
                    <a:pt x="0" y="0"/>
                  </a:lnTo>
                  <a:lnTo>
                    <a:pt x="0" y="4270248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4715" y="1031748"/>
              <a:ext cx="4409440" cy="515620"/>
            </a:xfrm>
            <a:custGeom>
              <a:avLst/>
              <a:gdLst/>
              <a:ahLst/>
              <a:cxnLst/>
              <a:rect l="l" t="t" r="r" b="b"/>
              <a:pathLst>
                <a:path w="4409440" h="515619">
                  <a:moveTo>
                    <a:pt x="4408932" y="0"/>
                  </a:moveTo>
                  <a:lnTo>
                    <a:pt x="0" y="0"/>
                  </a:lnTo>
                  <a:lnTo>
                    <a:pt x="0" y="515112"/>
                  </a:lnTo>
                  <a:lnTo>
                    <a:pt x="4408932" y="515112"/>
                  </a:lnTo>
                  <a:lnTo>
                    <a:pt x="4408932" y="0"/>
                  </a:lnTo>
                  <a:close/>
                </a:path>
              </a:pathLst>
            </a:custGeom>
            <a:solidFill>
              <a:srgbClr val="9B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4715" y="1031748"/>
              <a:ext cx="4409440" cy="515620"/>
            </a:xfrm>
            <a:custGeom>
              <a:avLst/>
              <a:gdLst/>
              <a:ahLst/>
              <a:cxnLst/>
              <a:rect l="l" t="t" r="r" b="b"/>
              <a:pathLst>
                <a:path w="4409440" h="515619">
                  <a:moveTo>
                    <a:pt x="0" y="515112"/>
                  </a:moveTo>
                  <a:lnTo>
                    <a:pt x="4408932" y="515112"/>
                  </a:lnTo>
                  <a:lnTo>
                    <a:pt x="4408932" y="0"/>
                  </a:lnTo>
                  <a:lnTo>
                    <a:pt x="0" y="0"/>
                  </a:lnTo>
                  <a:lnTo>
                    <a:pt x="0" y="515112"/>
                  </a:lnTo>
                  <a:close/>
                </a:path>
              </a:pathLst>
            </a:custGeom>
            <a:ln w="9144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3151" y="1151636"/>
            <a:ext cx="4024629" cy="4447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Experience</a:t>
            </a:r>
            <a:endParaRPr sz="1600">
              <a:latin typeface="Microsoft PhagsPa"/>
              <a:cs typeface="Microsoft PhagsP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Microsoft PhagsPa"/>
              <a:cs typeface="Microsoft PhagsPa"/>
            </a:endParaRPr>
          </a:p>
          <a:p>
            <a:pPr marL="361315" indent="-28765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Heat Exchangers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for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Waste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Management</a:t>
            </a:r>
            <a:endParaRPr sz="1600">
              <a:latin typeface="Microsoft PhagsPa"/>
              <a:cs typeface="Microsoft PhagsPa"/>
            </a:endParaRPr>
          </a:p>
          <a:p>
            <a:pPr marL="361315">
              <a:lnSpc>
                <a:spcPct val="100000"/>
              </a:lnSpc>
            </a:pPr>
            <a:r>
              <a:rPr sz="1600" spc="-10" dirty="0">
                <a:latin typeface="Microsoft PhagsPa"/>
                <a:cs typeface="Microsoft PhagsPa"/>
              </a:rPr>
              <a:t>Plant</a:t>
            </a:r>
            <a:r>
              <a:rPr sz="1600" spc="-4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(NPCIL)</a:t>
            </a:r>
            <a:endParaRPr sz="1600">
              <a:latin typeface="Microsoft PhagsPa"/>
              <a:cs typeface="Microsoft PhagsPa"/>
            </a:endParaRPr>
          </a:p>
          <a:p>
            <a:pPr marL="361315" indent="-28765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Brine </a:t>
            </a:r>
            <a:r>
              <a:rPr sz="1600" spc="-5" dirty="0">
                <a:latin typeface="Microsoft PhagsPa"/>
                <a:cs typeface="Microsoft PhagsPa"/>
              </a:rPr>
              <a:t>Concentrator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Unit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(BARC)</a:t>
            </a:r>
            <a:endParaRPr sz="1600">
              <a:latin typeface="Microsoft PhagsPa"/>
              <a:cs typeface="Microsoft PhagsPa"/>
            </a:endParaRPr>
          </a:p>
          <a:p>
            <a:pPr marL="361315" indent="-28765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Test</a:t>
            </a:r>
            <a:r>
              <a:rPr sz="1600" spc="-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Rig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for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Launcher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(R&amp;DE)</a:t>
            </a:r>
            <a:endParaRPr sz="1600">
              <a:latin typeface="Microsoft PhagsPa"/>
              <a:cs typeface="Microsoft PhagsPa"/>
            </a:endParaRPr>
          </a:p>
          <a:p>
            <a:pPr marL="361315" indent="-28765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Loading</a:t>
            </a:r>
            <a:r>
              <a:rPr sz="1600" spc="-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and</a:t>
            </a:r>
            <a:r>
              <a:rPr sz="1600" spc="-10" dirty="0">
                <a:latin typeface="Microsoft PhagsPa"/>
                <a:cs typeface="Microsoft PhagsPa"/>
              </a:rPr>
              <a:t> Handling </a:t>
            </a:r>
            <a:r>
              <a:rPr sz="1600" spc="-5" dirty="0">
                <a:latin typeface="Microsoft PhagsPa"/>
                <a:cs typeface="Microsoft PhagsPa"/>
              </a:rPr>
              <a:t>System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(R&amp;DE)</a:t>
            </a:r>
            <a:endParaRPr sz="1600">
              <a:latin typeface="Microsoft PhagsPa"/>
              <a:cs typeface="Microsoft PhagsPa"/>
            </a:endParaRPr>
          </a:p>
          <a:p>
            <a:pPr marL="361315" indent="-28765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AP Recovery </a:t>
            </a:r>
            <a:r>
              <a:rPr sz="1600" spc="-10" dirty="0">
                <a:latin typeface="Microsoft PhagsPa"/>
                <a:cs typeface="Microsoft PhagsPa"/>
              </a:rPr>
              <a:t>Plant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(VSSC)</a:t>
            </a:r>
            <a:endParaRPr sz="1600">
              <a:latin typeface="Microsoft PhagsPa"/>
              <a:cs typeface="Microsoft PhagsPa"/>
            </a:endParaRPr>
          </a:p>
          <a:p>
            <a:pPr marL="361315" indent="-287655">
              <a:lnSpc>
                <a:spcPct val="100000"/>
              </a:lnSpc>
              <a:spcBef>
                <a:spcPts val="605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AP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Processing</a:t>
            </a:r>
            <a:r>
              <a:rPr sz="1600" spc="3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Facility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(VSSC)</a:t>
            </a:r>
            <a:endParaRPr sz="1600">
              <a:latin typeface="Microsoft PhagsPa"/>
              <a:cs typeface="Microsoft PhagsPa"/>
            </a:endParaRPr>
          </a:p>
          <a:p>
            <a:pPr marL="361315" indent="-28765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Propellant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tanks</a:t>
            </a:r>
            <a:r>
              <a:rPr sz="1600" spc="-10" dirty="0">
                <a:latin typeface="Microsoft PhagsPa"/>
                <a:cs typeface="Microsoft PhagsPa"/>
              </a:rPr>
              <a:t> (IPRC)</a:t>
            </a:r>
            <a:endParaRPr sz="1600">
              <a:latin typeface="Microsoft PhagsPa"/>
              <a:cs typeface="Microsoft PhagsPa"/>
            </a:endParaRPr>
          </a:p>
          <a:p>
            <a:pPr marL="361315" indent="-28765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Fixtures</a:t>
            </a:r>
            <a:r>
              <a:rPr sz="1600" spc="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for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Spent </a:t>
            </a:r>
            <a:r>
              <a:rPr sz="1600" spc="-10" dirty="0">
                <a:latin typeface="Microsoft PhagsPa"/>
                <a:cs typeface="Microsoft PhagsPa"/>
              </a:rPr>
              <a:t>Fuel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Trays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(NPCIL)</a:t>
            </a:r>
            <a:endParaRPr sz="1600">
              <a:latin typeface="Microsoft PhagsPa"/>
              <a:cs typeface="Microsoft PhagsPa"/>
            </a:endParaRPr>
          </a:p>
          <a:p>
            <a:pPr marL="361315" indent="-28765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Reactor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Building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doors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(NPCIL)</a:t>
            </a:r>
            <a:endParaRPr sz="1600">
              <a:latin typeface="Microsoft PhagsPa"/>
              <a:cs typeface="Microsoft PhagsPa"/>
            </a:endParaRPr>
          </a:p>
          <a:p>
            <a:pPr marL="361315" indent="-28765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FM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Service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Cart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(NPCIL)</a:t>
            </a:r>
            <a:endParaRPr sz="1600">
              <a:latin typeface="Microsoft PhagsPa"/>
              <a:cs typeface="Microsoft PhagsPa"/>
            </a:endParaRPr>
          </a:p>
          <a:p>
            <a:pPr marL="361315" marR="5016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Fixtures</a:t>
            </a:r>
            <a:r>
              <a:rPr sz="1600" spc="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&amp;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tooling for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precise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fabrication </a:t>
            </a:r>
            <a:r>
              <a:rPr sz="1600" spc="-4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and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machining</a:t>
            </a:r>
            <a:endParaRPr sz="1600">
              <a:latin typeface="Microsoft PhagsPa"/>
              <a:cs typeface="Microsoft PhagsP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45379" y="1022604"/>
            <a:ext cx="3595370" cy="2209800"/>
            <a:chOff x="4945379" y="1022604"/>
            <a:chExt cx="3595370" cy="220980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4523" y="1031747"/>
              <a:ext cx="3576828" cy="219151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49951" y="1027176"/>
              <a:ext cx="3586479" cy="2200910"/>
            </a:xfrm>
            <a:custGeom>
              <a:avLst/>
              <a:gdLst/>
              <a:ahLst/>
              <a:cxnLst/>
              <a:rect l="l" t="t" r="r" b="b"/>
              <a:pathLst>
                <a:path w="3586479" h="2200910">
                  <a:moveTo>
                    <a:pt x="0" y="2200656"/>
                  </a:moveTo>
                  <a:lnTo>
                    <a:pt x="3585972" y="2200656"/>
                  </a:lnTo>
                  <a:lnTo>
                    <a:pt x="3585972" y="0"/>
                  </a:lnTo>
                  <a:lnTo>
                    <a:pt x="0" y="0"/>
                  </a:lnTo>
                  <a:lnTo>
                    <a:pt x="0" y="2200656"/>
                  </a:lnTo>
                  <a:close/>
                </a:path>
              </a:pathLst>
            </a:custGeom>
            <a:ln w="9143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945379" y="3381755"/>
            <a:ext cx="3595370" cy="2377440"/>
            <a:chOff x="4945379" y="3381755"/>
            <a:chExt cx="3595370" cy="237744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4523" y="3390899"/>
              <a:ext cx="3576828" cy="23591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949951" y="3386327"/>
              <a:ext cx="3586479" cy="2368550"/>
            </a:xfrm>
            <a:custGeom>
              <a:avLst/>
              <a:gdLst/>
              <a:ahLst/>
              <a:cxnLst/>
              <a:rect l="l" t="t" r="r" b="b"/>
              <a:pathLst>
                <a:path w="3586479" h="2368550">
                  <a:moveTo>
                    <a:pt x="0" y="2368296"/>
                  </a:moveTo>
                  <a:lnTo>
                    <a:pt x="3585972" y="2368296"/>
                  </a:lnTo>
                  <a:lnTo>
                    <a:pt x="3585972" y="0"/>
                  </a:lnTo>
                  <a:lnTo>
                    <a:pt x="0" y="0"/>
                  </a:lnTo>
                  <a:lnTo>
                    <a:pt x="0" y="2368296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22</a:t>
            </a:fld>
            <a:endParaRPr sz="2100" baseline="1984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0"/>
            <a:ext cx="8970010" cy="6720840"/>
            <a:chOff x="-4000" y="0"/>
            <a:chExt cx="8970010" cy="6720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961119" cy="59481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5942076"/>
              <a:ext cx="8960485" cy="0"/>
            </a:xfrm>
            <a:custGeom>
              <a:avLst/>
              <a:gdLst/>
              <a:ahLst/>
              <a:cxnLst/>
              <a:rect l="l" t="t" r="r" b="b"/>
              <a:pathLst>
                <a:path w="8960485">
                  <a:moveTo>
                    <a:pt x="0" y="0"/>
                  </a:moveTo>
                  <a:lnTo>
                    <a:pt x="8960357" y="0"/>
                  </a:lnTo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8961120" cy="5937885"/>
            </a:xfrm>
            <a:custGeom>
              <a:avLst/>
              <a:gdLst/>
              <a:ahLst/>
              <a:cxnLst/>
              <a:rect l="l" t="t" r="r" b="b"/>
              <a:pathLst>
                <a:path w="8961120" h="5937885">
                  <a:moveTo>
                    <a:pt x="0" y="0"/>
                  </a:moveTo>
                  <a:lnTo>
                    <a:pt x="0" y="5937503"/>
                  </a:lnTo>
                  <a:lnTo>
                    <a:pt x="8961119" y="5937503"/>
                  </a:lnTo>
                  <a:lnTo>
                    <a:pt x="89611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77588" y="4988179"/>
            <a:ext cx="42475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Kay</a:t>
            </a:r>
            <a:r>
              <a:rPr sz="25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Bouvet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Engineering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Ltd.</a:t>
            </a:r>
            <a:endParaRPr sz="2500">
              <a:latin typeface="Microsoft PhagsPa"/>
              <a:cs typeface="Microsoft PhagsP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991" y="4654296"/>
            <a:ext cx="1136903" cy="115214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Major projects executed for the </a:t>
            </a:r>
            <a:r>
              <a:rPr spc="-960" dirty="0"/>
              <a:t> </a:t>
            </a:r>
            <a:r>
              <a:rPr spc="-5" dirty="0"/>
              <a:t>Nuclear</a:t>
            </a:r>
            <a:r>
              <a:rPr spc="-35" dirty="0"/>
              <a:t> </a:t>
            </a:r>
            <a:r>
              <a:rPr dirty="0"/>
              <a:t>Industry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792353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Kay</a:t>
            </a:r>
            <a:r>
              <a:rPr spc="15" dirty="0"/>
              <a:t> </a:t>
            </a:r>
            <a:r>
              <a:rPr spc="-10" dirty="0"/>
              <a:t>Bouvet</a:t>
            </a:r>
            <a:r>
              <a:rPr spc="-5" dirty="0"/>
              <a:t> </a:t>
            </a:r>
            <a:r>
              <a:rPr spc="-10" dirty="0"/>
              <a:t>has</a:t>
            </a:r>
            <a:r>
              <a:rPr dirty="0"/>
              <a:t> </a:t>
            </a:r>
            <a:r>
              <a:rPr spc="-5" dirty="0"/>
              <a:t>been</a:t>
            </a:r>
            <a:r>
              <a:rPr dirty="0"/>
              <a:t> </a:t>
            </a:r>
            <a:r>
              <a:rPr spc="-10" dirty="0"/>
              <a:t>working</a:t>
            </a:r>
            <a:r>
              <a:rPr dirty="0"/>
              <a:t> </a:t>
            </a:r>
            <a:r>
              <a:rPr spc="-5" dirty="0"/>
              <a:t>for</a:t>
            </a:r>
            <a:r>
              <a:rPr dirty="0"/>
              <a:t> </a:t>
            </a:r>
            <a:r>
              <a:rPr spc="-5" dirty="0"/>
              <a:t>more</a:t>
            </a:r>
            <a:r>
              <a:rPr spc="10" dirty="0"/>
              <a:t> </a:t>
            </a:r>
            <a:r>
              <a:rPr spc="-10" dirty="0"/>
              <a:t>than</a:t>
            </a:r>
            <a:r>
              <a:rPr spc="-5" dirty="0"/>
              <a:t> 15 years </a:t>
            </a:r>
            <a:r>
              <a:rPr spc="-670" dirty="0"/>
              <a:t> </a:t>
            </a:r>
            <a:r>
              <a:rPr spc="-10" dirty="0"/>
              <a:t>with </a:t>
            </a:r>
            <a:r>
              <a:rPr spc="-5" dirty="0"/>
              <a:t>the Department</a:t>
            </a:r>
            <a:r>
              <a:rPr spc="-10" dirty="0"/>
              <a:t> </a:t>
            </a:r>
            <a:r>
              <a:rPr spc="-5" dirty="0"/>
              <a:t>of Atomic</a:t>
            </a:r>
            <a:r>
              <a:rPr dirty="0"/>
              <a:t> </a:t>
            </a:r>
            <a:r>
              <a:rPr spc="-5" dirty="0"/>
              <a:t>Energy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99128" y="3389122"/>
            <a:ext cx="2242185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2735" indent="-28067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spc="-5" dirty="0">
                <a:latin typeface="Microsoft PhagsPa"/>
                <a:cs typeface="Microsoft PhagsPa"/>
              </a:rPr>
              <a:t>ARDM</a:t>
            </a:r>
            <a:r>
              <a:rPr sz="1400" spc="-25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Flask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spc="-5" dirty="0">
                <a:latin typeface="Microsoft PhagsPa"/>
                <a:cs typeface="Microsoft PhagsPa"/>
              </a:rPr>
              <a:t>Carriage</a:t>
            </a:r>
            <a:r>
              <a:rPr sz="1400" spc="-40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in</a:t>
            </a:r>
            <a:r>
              <a:rPr sz="1400" spc="-15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MAL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Top</a:t>
            </a:r>
            <a:r>
              <a:rPr sz="1400" spc="-20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Shield </a:t>
            </a:r>
            <a:r>
              <a:rPr sz="1400" dirty="0">
                <a:latin typeface="Microsoft PhagsPa"/>
                <a:cs typeface="Microsoft PhagsPa"/>
              </a:rPr>
              <a:t>Platform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spc="-5" dirty="0">
                <a:latin typeface="Microsoft PhagsPa"/>
                <a:cs typeface="Microsoft PhagsPa"/>
              </a:rPr>
              <a:t>IHX</a:t>
            </a:r>
            <a:r>
              <a:rPr sz="1400" spc="-15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Shielding</a:t>
            </a:r>
            <a:r>
              <a:rPr sz="1400" spc="-2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Platform</a:t>
            </a:r>
            <a:endParaRPr sz="1400">
              <a:latin typeface="Microsoft PhagsPa"/>
              <a:cs typeface="Microsoft PhagsPa"/>
            </a:endParaRPr>
          </a:p>
          <a:p>
            <a:pPr marL="292735" marR="5080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spc="-5" dirty="0">
                <a:latin typeface="Microsoft PhagsPa"/>
                <a:cs typeface="Microsoft PhagsPa"/>
              </a:rPr>
              <a:t>Containers </a:t>
            </a:r>
            <a:r>
              <a:rPr sz="1400" dirty="0">
                <a:latin typeface="Microsoft PhagsPa"/>
                <a:cs typeface="Microsoft PhagsPa"/>
              </a:rPr>
              <a:t>for spent </a:t>
            </a:r>
            <a:r>
              <a:rPr sz="1400" spc="-5" dirty="0">
                <a:latin typeface="Microsoft PhagsPa"/>
                <a:cs typeface="Microsoft PhagsPa"/>
              </a:rPr>
              <a:t>fuel </a:t>
            </a:r>
            <a:r>
              <a:rPr sz="1400" spc="-37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rods</a:t>
            </a:r>
            <a:r>
              <a:rPr sz="1400" spc="-2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and</a:t>
            </a:r>
            <a:r>
              <a:rPr sz="1400" spc="-2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storage</a:t>
            </a:r>
            <a:r>
              <a:rPr sz="1400" spc="-2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rack</a:t>
            </a:r>
            <a:endParaRPr sz="1400">
              <a:latin typeface="Microsoft PhagsPa"/>
              <a:cs typeface="Microsoft PhagsP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99128" y="1576831"/>
            <a:ext cx="1649095" cy="10906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2735" indent="-28067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Top</a:t>
            </a:r>
            <a:r>
              <a:rPr sz="1400" spc="-2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Hatch</a:t>
            </a:r>
            <a:r>
              <a:rPr sz="1400" spc="-20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Beam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spc="-5" dirty="0">
                <a:latin typeface="Microsoft PhagsPa"/>
                <a:cs typeface="Microsoft PhagsPa"/>
              </a:rPr>
              <a:t>Roll</a:t>
            </a:r>
            <a:r>
              <a:rPr sz="1400" spc="-2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on</a:t>
            </a:r>
            <a:r>
              <a:rPr sz="1400" spc="-20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Shield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spc="-5" dirty="0">
                <a:latin typeface="Microsoft PhagsPa"/>
                <a:cs typeface="Microsoft PhagsPa"/>
              </a:rPr>
              <a:t>Spent</a:t>
            </a:r>
            <a:r>
              <a:rPr sz="1400" spc="-2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fuel</a:t>
            </a:r>
            <a:r>
              <a:rPr sz="1400" spc="-2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trays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lang="en-US" sz="1400" spc="-5" dirty="0" err="1" smtClean="0">
                <a:latin typeface="Microsoft PhagsPa"/>
                <a:cs typeface="Microsoft PhagsPa"/>
              </a:rPr>
              <a:t>Calandria</a:t>
            </a:r>
            <a:r>
              <a:rPr lang="en-US" sz="1400" spc="-5" dirty="0" smtClean="0">
                <a:latin typeface="Microsoft PhagsPa"/>
                <a:cs typeface="Microsoft PhagsPa"/>
              </a:rPr>
              <a:t> Assemblies</a:t>
            </a:r>
            <a:endParaRPr sz="1400">
              <a:latin typeface="Microsoft PhagsPa"/>
              <a:cs typeface="Microsoft PhagsP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99128" y="5244465"/>
            <a:ext cx="17189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885" indent="-2108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22885" algn="l"/>
                <a:tab pos="223520" algn="l"/>
              </a:tabLst>
            </a:pPr>
            <a:r>
              <a:rPr sz="1400" spc="-5" dirty="0">
                <a:latin typeface="Microsoft PhagsPa"/>
                <a:cs typeface="Microsoft PhagsPa"/>
              </a:rPr>
              <a:t>Shielding</a:t>
            </a:r>
            <a:r>
              <a:rPr sz="1400" spc="-3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Doors</a:t>
            </a:r>
            <a:endParaRPr sz="1400">
              <a:latin typeface="Microsoft PhagsPa"/>
              <a:cs typeface="Microsoft PhagsPa"/>
            </a:endParaRPr>
          </a:p>
          <a:p>
            <a:pPr marL="222885" indent="-2108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22885" algn="l"/>
                <a:tab pos="223520" algn="l"/>
              </a:tabLst>
            </a:pPr>
            <a:r>
              <a:rPr sz="1400" spc="-5" dirty="0">
                <a:latin typeface="Microsoft PhagsPa"/>
                <a:cs typeface="Microsoft PhagsPa"/>
              </a:rPr>
              <a:t>Brine</a:t>
            </a:r>
            <a:r>
              <a:rPr sz="1400" spc="-6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Concentrator</a:t>
            </a:r>
            <a:endParaRPr sz="1400">
              <a:latin typeface="Microsoft PhagsPa"/>
              <a:cs typeface="Microsoft PhagsP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988" y="4985004"/>
            <a:ext cx="955547" cy="8778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" y="3521426"/>
            <a:ext cx="918408" cy="10112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4131" y="1674876"/>
            <a:ext cx="839724" cy="1124712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292595" y="2770632"/>
            <a:ext cx="2230120" cy="1416050"/>
            <a:chOff x="6292595" y="2770632"/>
            <a:chExt cx="2230120" cy="14160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7167" y="2775204"/>
              <a:ext cx="2220467" cy="14066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92595" y="2770632"/>
              <a:ext cx="2230120" cy="1416050"/>
            </a:xfrm>
            <a:custGeom>
              <a:avLst/>
              <a:gdLst/>
              <a:ahLst/>
              <a:cxnLst/>
              <a:rect l="l" t="t" r="r" b="b"/>
              <a:pathLst>
                <a:path w="2230120" h="1416050">
                  <a:moveTo>
                    <a:pt x="0" y="1415796"/>
                  </a:moveTo>
                  <a:lnTo>
                    <a:pt x="2229611" y="1415796"/>
                  </a:lnTo>
                  <a:lnTo>
                    <a:pt x="2229611" y="0"/>
                  </a:lnTo>
                  <a:lnTo>
                    <a:pt x="0" y="0"/>
                  </a:lnTo>
                  <a:lnTo>
                    <a:pt x="0" y="1415796"/>
                  </a:lnTo>
                  <a:close/>
                </a:path>
              </a:pathLst>
            </a:custGeom>
            <a:ln w="9144">
              <a:solidFill>
                <a:srgbClr val="9B2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288023" y="1156716"/>
            <a:ext cx="2239010" cy="1374775"/>
            <a:chOff x="6288023" y="1156716"/>
            <a:chExt cx="2239010" cy="137477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7167" y="1165860"/>
              <a:ext cx="2220467" cy="135636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292595" y="1161288"/>
              <a:ext cx="2230120" cy="1365885"/>
            </a:xfrm>
            <a:custGeom>
              <a:avLst/>
              <a:gdLst/>
              <a:ahLst/>
              <a:cxnLst/>
              <a:rect l="l" t="t" r="r" b="b"/>
              <a:pathLst>
                <a:path w="2230120" h="1365885">
                  <a:moveTo>
                    <a:pt x="0" y="1365503"/>
                  </a:moveTo>
                  <a:lnTo>
                    <a:pt x="2229611" y="1365503"/>
                  </a:lnTo>
                  <a:lnTo>
                    <a:pt x="2229611" y="0"/>
                  </a:lnTo>
                  <a:lnTo>
                    <a:pt x="0" y="0"/>
                  </a:lnTo>
                  <a:lnTo>
                    <a:pt x="0" y="1365503"/>
                  </a:lnTo>
                  <a:close/>
                </a:path>
              </a:pathLst>
            </a:custGeom>
            <a:ln w="9144">
              <a:solidFill>
                <a:srgbClr val="9B2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288023" y="4425696"/>
            <a:ext cx="2239010" cy="1541145"/>
            <a:chOff x="6288023" y="4425696"/>
            <a:chExt cx="2239010" cy="154114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97167" y="4434840"/>
              <a:ext cx="2220467" cy="152247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92595" y="4430268"/>
              <a:ext cx="2230120" cy="1531620"/>
            </a:xfrm>
            <a:custGeom>
              <a:avLst/>
              <a:gdLst/>
              <a:ahLst/>
              <a:cxnLst/>
              <a:rect l="l" t="t" r="r" b="b"/>
              <a:pathLst>
                <a:path w="2230120" h="1531620">
                  <a:moveTo>
                    <a:pt x="0" y="1531620"/>
                  </a:moveTo>
                  <a:lnTo>
                    <a:pt x="2229611" y="1531620"/>
                  </a:lnTo>
                  <a:lnTo>
                    <a:pt x="2229611" y="0"/>
                  </a:lnTo>
                  <a:lnTo>
                    <a:pt x="0" y="0"/>
                  </a:lnTo>
                  <a:lnTo>
                    <a:pt x="0" y="1531620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508886" y="1576832"/>
            <a:ext cx="2053589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2735" indent="-28067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spc="-5" dirty="0">
                <a:latin typeface="Microsoft PhagsPa"/>
                <a:cs typeface="Microsoft PhagsPa"/>
              </a:rPr>
              <a:t>ECCS</a:t>
            </a:r>
            <a:r>
              <a:rPr sz="1400" spc="-3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Tanks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D2O</a:t>
            </a:r>
            <a:r>
              <a:rPr sz="1400" spc="-3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Storage</a:t>
            </a:r>
            <a:r>
              <a:rPr sz="1400" spc="-4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Tanks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spc="-5" dirty="0">
                <a:latin typeface="Microsoft PhagsPa"/>
                <a:cs typeface="Microsoft PhagsPa"/>
              </a:rPr>
              <a:t>Air</a:t>
            </a:r>
            <a:r>
              <a:rPr sz="1400" spc="-3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Locks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FM</a:t>
            </a:r>
            <a:r>
              <a:rPr sz="1400" spc="-10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Service</a:t>
            </a:r>
            <a:r>
              <a:rPr sz="1400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Cart</a:t>
            </a:r>
            <a:endParaRPr sz="1400">
              <a:latin typeface="Microsoft PhagsPa"/>
              <a:cs typeface="Microsoft PhagsPa"/>
            </a:endParaRPr>
          </a:p>
          <a:p>
            <a:pPr marL="292735" marR="5080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EPC Waste </a:t>
            </a:r>
            <a:r>
              <a:rPr sz="1400" spc="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Management</a:t>
            </a:r>
            <a:r>
              <a:rPr sz="1400" spc="-8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Package</a:t>
            </a:r>
            <a:endParaRPr sz="1400">
              <a:latin typeface="Microsoft PhagsPa"/>
              <a:cs typeface="Microsoft PhagsPa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24</a:t>
            </a:fld>
            <a:endParaRPr sz="2100" baseline="1984"/>
          </a:p>
        </p:txBody>
      </p:sp>
      <p:sp>
        <p:nvSpPr>
          <p:cNvPr id="19" name="object 19"/>
          <p:cNvSpPr txBox="1"/>
          <p:nvPr/>
        </p:nvSpPr>
        <p:spPr>
          <a:xfrm>
            <a:off x="1508886" y="3387598"/>
            <a:ext cx="188468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Under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Water</a:t>
            </a:r>
            <a:r>
              <a:rPr sz="1400" spc="-9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Trolley</a:t>
            </a:r>
            <a:endParaRPr sz="14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Partition</a:t>
            </a:r>
            <a:r>
              <a:rPr sz="1400" spc="-8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Door</a:t>
            </a:r>
            <a:endParaRPr sz="14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spc="-5" dirty="0">
                <a:latin typeface="Arial MT"/>
                <a:cs typeface="Arial MT"/>
              </a:rPr>
              <a:t>FTC</a:t>
            </a:r>
            <a:r>
              <a:rPr sz="1400" spc="-50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Vessels</a:t>
            </a:r>
            <a:endParaRPr sz="14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Shielding</a:t>
            </a:r>
            <a:r>
              <a:rPr sz="1400" spc="-6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Doors</a:t>
            </a:r>
            <a:endParaRPr sz="14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Air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Locks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01496" y="1165860"/>
            <a:ext cx="4651375" cy="363220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55244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34"/>
              </a:spcBef>
            </a:pPr>
            <a:r>
              <a:rPr sz="1600" b="1" spc="-10" dirty="0">
                <a:solidFill>
                  <a:srgbClr val="FFFFFF"/>
                </a:solidFill>
                <a:latin typeface="Microsoft PhagsPa"/>
                <a:cs typeface="Microsoft PhagsPa"/>
              </a:rPr>
              <a:t>Major </a:t>
            </a:r>
            <a:r>
              <a:rPr sz="16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Projects</a:t>
            </a:r>
            <a:r>
              <a:rPr sz="1600" b="1" spc="-1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Microsoft PhagsPa"/>
                <a:cs typeface="Microsoft PhagsPa"/>
              </a:rPr>
              <a:t>for</a:t>
            </a:r>
            <a:r>
              <a:rPr sz="1600" b="1" spc="-1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the</a:t>
            </a:r>
            <a:r>
              <a:rPr sz="1600" b="1" spc="-2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Microsoft PhagsPa"/>
                <a:cs typeface="Microsoft PhagsPa"/>
              </a:rPr>
              <a:t>NPCIL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01496" y="2955036"/>
            <a:ext cx="4651375" cy="363220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558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40"/>
              </a:spcBef>
            </a:pPr>
            <a:r>
              <a:rPr sz="1600" b="1" spc="-10" dirty="0">
                <a:solidFill>
                  <a:srgbClr val="FFFFFF"/>
                </a:solidFill>
                <a:latin typeface="Microsoft PhagsPa"/>
                <a:cs typeface="Microsoft PhagsPa"/>
              </a:rPr>
              <a:t>Major</a:t>
            </a:r>
            <a:r>
              <a:rPr sz="1600" b="1" spc="-1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Projects</a:t>
            </a:r>
            <a:r>
              <a:rPr sz="1600" b="1" spc="-2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Microsoft PhagsPa"/>
                <a:cs typeface="Microsoft PhagsPa"/>
              </a:rPr>
              <a:t>for</a:t>
            </a:r>
            <a:r>
              <a:rPr sz="1600" b="1" spc="-2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BHAVINI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01496" y="4779264"/>
            <a:ext cx="4651375" cy="363220"/>
          </a:xfrm>
          <a:prstGeom prst="rect">
            <a:avLst/>
          </a:prstGeom>
          <a:solidFill>
            <a:srgbClr val="800000"/>
          </a:solidFill>
        </p:spPr>
        <p:txBody>
          <a:bodyPr vert="horz" wrap="square" lIns="0" tIns="571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50"/>
              </a:spcBef>
            </a:pPr>
            <a:r>
              <a:rPr sz="1600" b="1" spc="-10" dirty="0">
                <a:solidFill>
                  <a:srgbClr val="FFFFFF"/>
                </a:solidFill>
                <a:latin typeface="Microsoft PhagsPa"/>
                <a:cs typeface="Microsoft PhagsPa"/>
              </a:rPr>
              <a:t>Major</a:t>
            </a:r>
            <a:r>
              <a:rPr sz="1600" b="1" spc="-1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Projects</a:t>
            </a:r>
            <a:r>
              <a:rPr sz="1600" b="1" spc="-2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Microsoft PhagsPa"/>
                <a:cs typeface="Microsoft PhagsPa"/>
              </a:rPr>
              <a:t>for</a:t>
            </a:r>
            <a:r>
              <a:rPr sz="1600" b="1" spc="-2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BARC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08886" y="5258181"/>
            <a:ext cx="1758314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Dilution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Hot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Cell</a:t>
            </a:r>
            <a:endParaRPr sz="14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Pump</a:t>
            </a:r>
            <a:r>
              <a:rPr sz="1400" spc="-4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Hot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Cells</a:t>
            </a:r>
            <a:endParaRPr sz="14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latin typeface="Arial MT"/>
                <a:cs typeface="Arial MT"/>
              </a:rPr>
              <a:t>Blister</a:t>
            </a:r>
            <a:r>
              <a:rPr sz="1400" spc="-10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Asse</a:t>
            </a:r>
            <a:r>
              <a:rPr sz="1400" spc="-5" dirty="0">
                <a:latin typeface="Arial MT"/>
                <a:cs typeface="Arial MT"/>
              </a:rPr>
              <a:t>m</a:t>
            </a:r>
            <a:r>
              <a:rPr sz="1400" dirty="0">
                <a:latin typeface="Arial MT"/>
                <a:cs typeface="Arial MT"/>
              </a:rPr>
              <a:t>bli</a:t>
            </a:r>
            <a:r>
              <a:rPr sz="1400" spc="-5" dirty="0">
                <a:latin typeface="Arial MT"/>
                <a:cs typeface="Arial MT"/>
              </a:rPr>
              <a:t>e</a:t>
            </a:r>
            <a:r>
              <a:rPr sz="1400" dirty="0">
                <a:latin typeface="Arial MT"/>
                <a:cs typeface="Arial MT"/>
              </a:rPr>
              <a:t>s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25</a:t>
            </a:fld>
            <a:endParaRPr sz="2100" baseline="1984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0" y="1076325"/>
            <a:ext cx="4178300" cy="38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8753246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/>
              <a:t>Major</a:t>
            </a:r>
            <a:r>
              <a:rPr spc="15"/>
              <a:t> </a:t>
            </a:r>
            <a:r>
              <a:rPr spc="-10" smtClean="0"/>
              <a:t>project</a:t>
            </a:r>
            <a:r>
              <a:rPr spc="-5" smtClean="0"/>
              <a:t> </a:t>
            </a:r>
            <a:r>
              <a:rPr spc="-10" smtClean="0"/>
              <a:t>for</a:t>
            </a:r>
            <a:r>
              <a:rPr spc="5" smtClean="0"/>
              <a:t> </a:t>
            </a:r>
            <a:r>
              <a:rPr spc="-10" dirty="0"/>
              <a:t>NPCIL</a:t>
            </a: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215900" y="1381125"/>
            <a:ext cx="4343400" cy="34874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10" normalizeH="0" baseline="0" noProof="0" dirty="0" err="1" smtClean="0">
                <a:ln>
                  <a:noFill/>
                </a:ln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Calandria</a:t>
            </a:r>
            <a:r>
              <a:rPr kumimoji="0" lang="en-US" sz="2000" b="1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 Assemblies and its associated components for 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GHAVP 1 &amp;2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spc="-10" baseline="0" dirty="0" smtClean="0">
              <a:latin typeface="Microsoft PhagsPa"/>
              <a:ea typeface="+mj-ea"/>
              <a:cs typeface="Microsoft PhagsPa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-10" normalizeH="0" noProof="0" dirty="0" smtClean="0">
                <a:ln>
                  <a:noFill/>
                </a:ln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MOC : SS 304 L 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spc="-10" baseline="0" dirty="0" smtClean="0">
                <a:latin typeface="Microsoft PhagsPa"/>
                <a:ea typeface="+mj-ea"/>
                <a:cs typeface="Microsoft PhagsPa"/>
              </a:rPr>
              <a:t>Special  plates imported from 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spc="-10" baseline="0" dirty="0" err="1" smtClean="0">
                <a:latin typeface="Microsoft PhagsPa"/>
                <a:ea typeface="+mj-ea"/>
                <a:cs typeface="Microsoft PhagsPa"/>
              </a:rPr>
              <a:t>Slovania</a:t>
            </a:r>
            <a:r>
              <a:rPr lang="en-US" sz="2000" kern="0" spc="-10" dirty="0" smtClean="0">
                <a:latin typeface="Microsoft PhagsPa"/>
                <a:ea typeface="+mj-ea"/>
                <a:cs typeface="Microsoft PhagsPa"/>
              </a:rPr>
              <a:t> with cobalt control below 0.03%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0" cap="none" spc="-10" normalizeH="0" baseline="0" noProof="0" dirty="0" smtClean="0">
              <a:ln>
                <a:noFill/>
              </a:ln>
              <a:effectLst/>
              <a:uLnTx/>
              <a:uFillTx/>
              <a:latin typeface="Microsoft PhagsPa"/>
              <a:ea typeface="+mj-ea"/>
              <a:cs typeface="Microsoft PhagsPa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spc="-10" dirty="0" err="1" smtClean="0">
                <a:latin typeface="Microsoft PhagsPa"/>
                <a:ea typeface="+mj-ea"/>
                <a:cs typeface="Microsoft PhagsPa"/>
              </a:rPr>
              <a:t>Dia</a:t>
            </a:r>
            <a:r>
              <a:rPr lang="en-US" sz="2000" kern="0" spc="-10" dirty="0" smtClean="0">
                <a:latin typeface="Microsoft PhagsPa"/>
                <a:ea typeface="+mj-ea"/>
                <a:cs typeface="Microsoft PhagsPa"/>
              </a:rPr>
              <a:t> - 7840 mm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-10" normalizeH="0" baseline="0" noProof="0" dirty="0" smtClean="0">
                <a:ln>
                  <a:noFill/>
                </a:ln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Height- 5280 mm</a:t>
            </a:r>
            <a:endParaRPr kumimoji="0" lang="en-US" sz="2000" i="0" u="none" strike="noStrike" kern="0" cap="none" spc="-10" normalizeH="0" baseline="0" noProof="0" dirty="0">
              <a:ln>
                <a:noFill/>
              </a:ln>
              <a:effectLst/>
              <a:uLnTx/>
              <a:uFillTx/>
              <a:latin typeface="Microsoft PhagsPa"/>
              <a:ea typeface="+mj-ea"/>
              <a:cs typeface="Microsoft PhagsP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7939405" cy="116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Nuclear</a:t>
            </a:r>
            <a:r>
              <a:rPr spc="-5" dirty="0"/>
              <a:t> Industry:</a:t>
            </a:r>
          </a:p>
          <a:p>
            <a:pPr marL="12700" marR="5080">
              <a:lnSpc>
                <a:spcPct val="100000"/>
              </a:lnSpc>
            </a:pPr>
            <a:r>
              <a:rPr spc="-5" dirty="0"/>
              <a:t>EPC</a:t>
            </a:r>
            <a:r>
              <a:rPr dirty="0"/>
              <a:t> </a:t>
            </a:r>
            <a:r>
              <a:rPr spc="-10" dirty="0"/>
              <a:t>Package</a:t>
            </a:r>
            <a:r>
              <a:rPr spc="30" dirty="0"/>
              <a:t> </a:t>
            </a:r>
            <a:r>
              <a:rPr spc="-10" dirty="0"/>
              <a:t>for</a:t>
            </a:r>
            <a:r>
              <a:rPr spc="10" dirty="0"/>
              <a:t> </a:t>
            </a:r>
            <a:r>
              <a:rPr spc="-10" dirty="0"/>
              <a:t>Heavy</a:t>
            </a:r>
            <a:r>
              <a:rPr spc="5" dirty="0"/>
              <a:t> </a:t>
            </a:r>
            <a:r>
              <a:rPr spc="-5" dirty="0"/>
              <a:t>Water</a:t>
            </a:r>
            <a:r>
              <a:rPr spc="20" dirty="0"/>
              <a:t> </a:t>
            </a:r>
            <a:r>
              <a:rPr spc="-10" dirty="0"/>
              <a:t>Upgradation</a:t>
            </a:r>
            <a:r>
              <a:rPr spc="40" dirty="0"/>
              <a:t> </a:t>
            </a:r>
            <a:r>
              <a:rPr spc="-10" dirty="0"/>
              <a:t>plant</a:t>
            </a:r>
            <a:r>
              <a:rPr spc="15" dirty="0"/>
              <a:t> </a:t>
            </a:r>
            <a:r>
              <a:rPr spc="-10" dirty="0"/>
              <a:t>and </a:t>
            </a:r>
            <a:r>
              <a:rPr spc="-675" dirty="0"/>
              <a:t> </a:t>
            </a:r>
            <a:r>
              <a:rPr spc="-5" dirty="0"/>
              <a:t>Waste</a:t>
            </a:r>
            <a:r>
              <a:rPr dirty="0"/>
              <a:t> </a:t>
            </a:r>
            <a:r>
              <a:rPr spc="-5" dirty="0"/>
              <a:t>Management System</a:t>
            </a:r>
            <a:r>
              <a:rPr spc="-10" dirty="0"/>
              <a:t> for</a:t>
            </a:r>
            <a:r>
              <a:rPr spc="5" dirty="0"/>
              <a:t> </a:t>
            </a:r>
            <a:r>
              <a:rPr spc="-5" dirty="0"/>
              <a:t>RAPP</a:t>
            </a:r>
            <a:r>
              <a:rPr spc="15" dirty="0"/>
              <a:t> </a:t>
            </a:r>
            <a:r>
              <a:rPr spc="-10" dirty="0"/>
              <a:t>7&amp;8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36804" y="1908810"/>
          <a:ext cx="4817110" cy="39997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7110"/>
              </a:tblGrid>
              <a:tr h="447294"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Heavy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Water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Upgradation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Plant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(UGP)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</a:txBody>
                  <a:tcPr marL="0" marR="0" marT="92710" marB="0">
                    <a:lnL w="9525">
                      <a:solidFill>
                        <a:srgbClr val="808080"/>
                      </a:solidFill>
                      <a:prstDash val="solid"/>
                    </a:lnL>
                    <a:lnR w="9525">
                      <a:solidFill>
                        <a:srgbClr val="808080"/>
                      </a:solidFill>
                      <a:prstDash val="solid"/>
                    </a:lnR>
                    <a:lnT w="9525">
                      <a:solidFill>
                        <a:srgbClr val="808080"/>
                      </a:solidFill>
                      <a:prstDash val="solid"/>
                    </a:lnT>
                    <a:lnB w="9525">
                      <a:solidFill>
                        <a:srgbClr val="808080"/>
                      </a:solidFill>
                      <a:prstDash val="solid"/>
                    </a:lnB>
                    <a:solidFill>
                      <a:srgbClr val="9B2C2C"/>
                    </a:solidFill>
                  </a:tcPr>
                </a:tc>
              </a:tr>
              <a:tr h="1138427">
                <a:tc>
                  <a:txBody>
                    <a:bodyPr/>
                    <a:lstStyle/>
                    <a:p>
                      <a:pPr marL="351155" indent="-172720">
                        <a:lnSpc>
                          <a:spcPct val="100000"/>
                        </a:lnSpc>
                        <a:spcBef>
                          <a:spcPts val="1315"/>
                        </a:spcBef>
                        <a:buFont typeface="Arial MT"/>
                        <a:buChar char="•"/>
                        <a:tabLst>
                          <a:tab pos="351790" algn="l"/>
                        </a:tabLst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Heavy</a:t>
                      </a:r>
                      <a:r>
                        <a:rPr sz="14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Water</a:t>
                      </a:r>
                      <a:r>
                        <a:rPr sz="14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Upgrading</a:t>
                      </a:r>
                      <a:r>
                        <a:rPr sz="1400" spc="-4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Plant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  <a:p>
                      <a:pPr marL="351155" indent="-172720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 MT"/>
                        <a:buChar char="•"/>
                        <a:tabLst>
                          <a:tab pos="351790" algn="l"/>
                        </a:tabLst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Heavy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Water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Evaporation</a:t>
                      </a:r>
                      <a:r>
                        <a:rPr sz="14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and</a:t>
                      </a:r>
                      <a:r>
                        <a:rPr sz="14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Cleanup</a:t>
                      </a:r>
                      <a:r>
                        <a:rPr sz="14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System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  <a:p>
                      <a:pPr marL="351155" indent="-172720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 MT"/>
                        <a:buChar char="•"/>
                        <a:tabLst>
                          <a:tab pos="351790" algn="l"/>
                        </a:tabLst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Downgraded</a:t>
                      </a:r>
                      <a:r>
                        <a:rPr sz="14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Heavy</a:t>
                      </a:r>
                      <a:r>
                        <a:rPr sz="1400" spc="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Water Storage</a:t>
                      </a:r>
                      <a:r>
                        <a:rPr sz="14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Facility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167005" marB="0">
                    <a:lnL w="9525">
                      <a:solidFill>
                        <a:srgbClr val="5F0000"/>
                      </a:solidFill>
                      <a:prstDash val="solid"/>
                    </a:lnL>
                    <a:lnR w="9525">
                      <a:solidFill>
                        <a:srgbClr val="5F0000"/>
                      </a:solidFill>
                      <a:prstDash val="solid"/>
                    </a:lnR>
                    <a:lnT w="9525">
                      <a:solidFill>
                        <a:srgbClr val="808080"/>
                      </a:solidFill>
                      <a:prstDash val="solid"/>
                    </a:lnT>
                    <a:lnB w="9525">
                      <a:solidFill>
                        <a:srgbClr val="808080"/>
                      </a:solidFill>
                      <a:prstDash val="solid"/>
                    </a:lnB>
                  </a:tcPr>
                </a:tc>
              </a:tr>
              <a:tr h="46634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Waste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Management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Plant</a:t>
                      </a:r>
                      <a:r>
                        <a:rPr sz="1600" b="1" spc="-2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Microsoft PhagsPa"/>
                          <a:cs typeface="Microsoft PhagsPa"/>
                        </a:rPr>
                        <a:t>(WMP)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</a:txBody>
                  <a:tcPr marL="0" marR="0" marT="107950" marB="0">
                    <a:lnL w="9525">
                      <a:solidFill>
                        <a:srgbClr val="808080"/>
                      </a:solidFill>
                      <a:prstDash val="solid"/>
                    </a:lnL>
                    <a:lnR w="9525">
                      <a:solidFill>
                        <a:srgbClr val="808080"/>
                      </a:solidFill>
                      <a:prstDash val="solid"/>
                    </a:lnR>
                    <a:lnT w="9525">
                      <a:solidFill>
                        <a:srgbClr val="808080"/>
                      </a:solidFill>
                      <a:prstDash val="solid"/>
                    </a:lnT>
                    <a:lnB w="9525">
                      <a:solidFill>
                        <a:srgbClr val="808080"/>
                      </a:solidFill>
                      <a:prstDash val="solid"/>
                    </a:lnB>
                    <a:solidFill>
                      <a:srgbClr val="9B2C2C"/>
                    </a:solidFill>
                  </a:tcPr>
                </a:tc>
              </a:tr>
              <a:tr h="1947672">
                <a:tc>
                  <a:txBody>
                    <a:bodyPr/>
                    <a:lstStyle/>
                    <a:p>
                      <a:pPr marL="351155" indent="-172720">
                        <a:lnSpc>
                          <a:spcPct val="100000"/>
                        </a:lnSpc>
                        <a:spcBef>
                          <a:spcPts val="1175"/>
                        </a:spcBef>
                        <a:buFont typeface="Arial MT"/>
                        <a:buChar char="•"/>
                        <a:tabLst>
                          <a:tab pos="351790" algn="l"/>
                        </a:tabLst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Liquid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Effluent</a:t>
                      </a:r>
                      <a:r>
                        <a:rPr sz="14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Segregation</a:t>
                      </a:r>
                      <a:r>
                        <a:rPr sz="14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System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  <a:p>
                      <a:pPr marL="351155" indent="-172720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 MT"/>
                        <a:buChar char="•"/>
                        <a:tabLst>
                          <a:tab pos="351790" algn="l"/>
                        </a:tabLst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Evaporation</a:t>
                      </a:r>
                      <a:r>
                        <a:rPr sz="1400" spc="-6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System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  <a:p>
                      <a:pPr marL="351155" indent="-172720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 MT"/>
                        <a:buChar char="•"/>
                        <a:tabLst>
                          <a:tab pos="351790" algn="l"/>
                        </a:tabLst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Resin</a:t>
                      </a:r>
                      <a:r>
                        <a:rPr sz="14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Transfer</a:t>
                      </a:r>
                      <a:r>
                        <a:rPr sz="14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and</a:t>
                      </a:r>
                      <a:r>
                        <a:rPr sz="14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Fixation</a:t>
                      </a:r>
                      <a:r>
                        <a:rPr sz="14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system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  <a:p>
                      <a:pPr marL="351155" indent="-172720">
                        <a:lnSpc>
                          <a:spcPct val="100000"/>
                        </a:lnSpc>
                        <a:spcBef>
                          <a:spcPts val="605"/>
                        </a:spcBef>
                        <a:buFont typeface="Arial MT"/>
                        <a:buChar char="•"/>
                        <a:tabLst>
                          <a:tab pos="351790" algn="l"/>
                        </a:tabLst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Laundry</a:t>
                      </a:r>
                      <a:r>
                        <a:rPr sz="1400" spc="-5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System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  <a:p>
                      <a:pPr marL="351155" indent="-172720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 MT"/>
                        <a:buChar char="•"/>
                        <a:tabLst>
                          <a:tab pos="351790" algn="l"/>
                        </a:tabLst>
                      </a:pP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Decontamination</a:t>
                      </a:r>
                      <a:r>
                        <a:rPr sz="1400" spc="-3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System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  <a:p>
                      <a:pPr marL="351155" indent="-172720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 MT"/>
                        <a:buChar char="•"/>
                        <a:tabLst>
                          <a:tab pos="351790" algn="l"/>
                        </a:tabLst>
                      </a:pPr>
                      <a:r>
                        <a:rPr sz="1400" dirty="0">
                          <a:latin typeface="Microsoft PhagsPa"/>
                          <a:cs typeface="Microsoft PhagsPa"/>
                        </a:rPr>
                        <a:t>Active</a:t>
                      </a:r>
                      <a:r>
                        <a:rPr sz="14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spc="-5" dirty="0">
                          <a:latin typeface="Microsoft PhagsPa"/>
                          <a:cs typeface="Microsoft PhagsPa"/>
                        </a:rPr>
                        <a:t>Drainage</a:t>
                      </a:r>
                      <a:r>
                        <a:rPr sz="14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400" dirty="0">
                          <a:latin typeface="Microsoft PhagsPa"/>
                          <a:cs typeface="Microsoft PhagsPa"/>
                        </a:rPr>
                        <a:t>system</a:t>
                      </a:r>
                      <a:endParaRPr sz="1400">
                        <a:latin typeface="Microsoft PhagsPa"/>
                        <a:cs typeface="Microsoft PhagsPa"/>
                      </a:endParaRPr>
                    </a:p>
                  </a:txBody>
                  <a:tcPr marL="0" marR="0" marT="149225" marB="0">
                    <a:lnL w="9525">
                      <a:solidFill>
                        <a:srgbClr val="5F0000"/>
                      </a:solidFill>
                      <a:prstDash val="solid"/>
                    </a:lnL>
                    <a:lnR w="9525">
                      <a:solidFill>
                        <a:srgbClr val="5F0000"/>
                      </a:solidFill>
                      <a:prstDash val="solid"/>
                    </a:lnR>
                    <a:lnT w="9525">
                      <a:solidFill>
                        <a:srgbClr val="808080"/>
                      </a:solidFill>
                      <a:prstDash val="solid"/>
                    </a:lnT>
                    <a:lnB w="9525">
                      <a:solidFill>
                        <a:srgbClr val="5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5294376" y="1892808"/>
            <a:ext cx="3451860" cy="4029710"/>
            <a:chOff x="5294376" y="1892808"/>
            <a:chExt cx="3451860" cy="40297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1868" y="1970300"/>
              <a:ext cx="3375223" cy="38616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98948" y="1897380"/>
              <a:ext cx="3442970" cy="4020820"/>
            </a:xfrm>
            <a:custGeom>
              <a:avLst/>
              <a:gdLst/>
              <a:ahLst/>
              <a:cxnLst/>
              <a:rect l="l" t="t" r="r" b="b"/>
              <a:pathLst>
                <a:path w="3442970" h="4020820">
                  <a:moveTo>
                    <a:pt x="0" y="4020312"/>
                  </a:moveTo>
                  <a:lnTo>
                    <a:pt x="3442715" y="4020312"/>
                  </a:lnTo>
                  <a:lnTo>
                    <a:pt x="3442715" y="0"/>
                  </a:lnTo>
                  <a:lnTo>
                    <a:pt x="0" y="0"/>
                  </a:lnTo>
                  <a:lnTo>
                    <a:pt x="0" y="4020312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26</a:t>
            </a:fld>
            <a:endParaRPr sz="2100" baseline="1984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51555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15" dirty="0"/>
              <a:t> </a:t>
            </a:r>
            <a:r>
              <a:rPr spc="-10" dirty="0"/>
              <a:t>projects</a:t>
            </a:r>
            <a:r>
              <a:rPr spc="-5" dirty="0"/>
              <a:t> executed</a:t>
            </a:r>
            <a:r>
              <a:rPr spc="-15" dirty="0"/>
              <a:t> </a:t>
            </a:r>
            <a:r>
              <a:rPr spc="-10" dirty="0"/>
              <a:t>for</a:t>
            </a:r>
            <a:r>
              <a:rPr spc="5" dirty="0"/>
              <a:t> </a:t>
            </a:r>
            <a:r>
              <a:rPr spc="-10" dirty="0"/>
              <a:t>NPCIL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50638" y="5778500"/>
            <a:ext cx="22637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ECCS</a:t>
            </a:r>
            <a:r>
              <a:rPr sz="14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Accummulator</a:t>
            </a:r>
            <a:r>
              <a:rPr sz="14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Tanks</a:t>
            </a:r>
            <a:endParaRPr sz="1400">
              <a:latin typeface="Microsoft PhagsPa"/>
              <a:cs typeface="Microsoft PhagsP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8076" y="812292"/>
            <a:ext cx="3731260" cy="2247900"/>
            <a:chOff x="608076" y="812292"/>
            <a:chExt cx="3731260" cy="22479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20" y="821436"/>
              <a:ext cx="3712464" cy="22296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2648" y="816864"/>
              <a:ext cx="3721735" cy="2239010"/>
            </a:xfrm>
            <a:custGeom>
              <a:avLst/>
              <a:gdLst/>
              <a:ahLst/>
              <a:cxnLst/>
              <a:rect l="l" t="t" r="r" b="b"/>
              <a:pathLst>
                <a:path w="3721735" h="2239010">
                  <a:moveTo>
                    <a:pt x="0" y="2238755"/>
                  </a:moveTo>
                  <a:lnTo>
                    <a:pt x="3721608" y="2238755"/>
                  </a:lnTo>
                  <a:lnTo>
                    <a:pt x="3721608" y="0"/>
                  </a:lnTo>
                  <a:lnTo>
                    <a:pt x="0" y="0"/>
                  </a:lnTo>
                  <a:lnTo>
                    <a:pt x="0" y="2238755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03275" y="5778500"/>
            <a:ext cx="23437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Heavy</a:t>
            </a:r>
            <a:r>
              <a:rPr sz="14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Water</a:t>
            </a:r>
            <a:r>
              <a:rPr sz="14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Storage</a:t>
            </a:r>
            <a:r>
              <a:rPr sz="1400" b="1" spc="-4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Tanks</a:t>
            </a:r>
            <a:endParaRPr sz="1400">
              <a:latin typeface="Microsoft PhagsPa"/>
              <a:cs typeface="Microsoft PhagsP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3275" y="3115818"/>
            <a:ext cx="24472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Fueling</a:t>
            </a:r>
            <a:r>
              <a:rPr sz="14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Machine</a:t>
            </a:r>
            <a:r>
              <a:rPr sz="14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Service</a:t>
            </a:r>
            <a:r>
              <a:rPr sz="140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Cart</a:t>
            </a:r>
            <a:endParaRPr sz="1400">
              <a:latin typeface="Microsoft PhagsPa"/>
              <a:cs typeface="Microsoft PhagsP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0638" y="3115818"/>
            <a:ext cx="14090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Top</a:t>
            </a:r>
            <a:r>
              <a:rPr sz="1400" b="1" spc="-5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dirty="0">
                <a:solidFill>
                  <a:srgbClr val="5F0000"/>
                </a:solidFill>
                <a:latin typeface="Microsoft PhagsPa"/>
                <a:cs typeface="Microsoft PhagsPa"/>
              </a:rPr>
              <a:t>Hatch</a:t>
            </a:r>
            <a:r>
              <a:rPr sz="1400" b="1" spc="-5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Beam</a:t>
            </a:r>
            <a:endParaRPr sz="1400">
              <a:latin typeface="Microsoft PhagsPa"/>
              <a:cs typeface="Microsoft PhagsP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64023" y="3514344"/>
            <a:ext cx="3550920" cy="2179320"/>
            <a:chOff x="4764023" y="3514344"/>
            <a:chExt cx="3550920" cy="217932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3167" y="3523488"/>
              <a:ext cx="3532632" cy="216103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768595" y="3518916"/>
              <a:ext cx="3542029" cy="2170430"/>
            </a:xfrm>
            <a:custGeom>
              <a:avLst/>
              <a:gdLst/>
              <a:ahLst/>
              <a:cxnLst/>
              <a:rect l="l" t="t" r="r" b="b"/>
              <a:pathLst>
                <a:path w="3542029" h="2170429">
                  <a:moveTo>
                    <a:pt x="0" y="2170176"/>
                  </a:moveTo>
                  <a:lnTo>
                    <a:pt x="3541776" y="2170176"/>
                  </a:lnTo>
                  <a:lnTo>
                    <a:pt x="3541776" y="0"/>
                  </a:lnTo>
                  <a:lnTo>
                    <a:pt x="0" y="0"/>
                  </a:lnTo>
                  <a:lnTo>
                    <a:pt x="0" y="217017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08076" y="3514344"/>
            <a:ext cx="3731260" cy="2179320"/>
            <a:chOff x="608076" y="3514344"/>
            <a:chExt cx="3731260" cy="217932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20" y="3523488"/>
              <a:ext cx="3712464" cy="21610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12648" y="3518916"/>
              <a:ext cx="3721735" cy="2170430"/>
            </a:xfrm>
            <a:custGeom>
              <a:avLst/>
              <a:gdLst/>
              <a:ahLst/>
              <a:cxnLst/>
              <a:rect l="l" t="t" r="r" b="b"/>
              <a:pathLst>
                <a:path w="3721735" h="2170429">
                  <a:moveTo>
                    <a:pt x="0" y="2170176"/>
                  </a:moveTo>
                  <a:lnTo>
                    <a:pt x="3721608" y="2170176"/>
                  </a:lnTo>
                  <a:lnTo>
                    <a:pt x="3721608" y="0"/>
                  </a:lnTo>
                  <a:lnTo>
                    <a:pt x="0" y="0"/>
                  </a:lnTo>
                  <a:lnTo>
                    <a:pt x="0" y="217017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764023" y="812292"/>
            <a:ext cx="3550920" cy="2247900"/>
            <a:chOff x="4764023" y="812292"/>
            <a:chExt cx="3550920" cy="224790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3167" y="821436"/>
              <a:ext cx="3532632" cy="222961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768595" y="816864"/>
              <a:ext cx="3542029" cy="2239010"/>
            </a:xfrm>
            <a:custGeom>
              <a:avLst/>
              <a:gdLst/>
              <a:ahLst/>
              <a:cxnLst/>
              <a:rect l="l" t="t" r="r" b="b"/>
              <a:pathLst>
                <a:path w="3542029" h="2239010">
                  <a:moveTo>
                    <a:pt x="0" y="2238755"/>
                  </a:moveTo>
                  <a:lnTo>
                    <a:pt x="3541776" y="2238755"/>
                  </a:lnTo>
                  <a:lnTo>
                    <a:pt x="3541776" y="0"/>
                  </a:lnTo>
                  <a:lnTo>
                    <a:pt x="0" y="0"/>
                  </a:lnTo>
                  <a:lnTo>
                    <a:pt x="0" y="2238755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27</a:t>
            </a:fld>
            <a:endParaRPr sz="2100" baseline="1984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51555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15" dirty="0"/>
              <a:t> </a:t>
            </a:r>
            <a:r>
              <a:rPr spc="-10" dirty="0"/>
              <a:t>projects</a:t>
            </a:r>
            <a:r>
              <a:rPr spc="-5" dirty="0"/>
              <a:t> executed</a:t>
            </a:r>
            <a:r>
              <a:rPr spc="-15" dirty="0"/>
              <a:t> </a:t>
            </a:r>
            <a:r>
              <a:rPr spc="-10" dirty="0"/>
              <a:t>for</a:t>
            </a:r>
            <a:r>
              <a:rPr spc="5" dirty="0"/>
              <a:t> </a:t>
            </a:r>
            <a:r>
              <a:rPr spc="-10" dirty="0"/>
              <a:t>NPCIL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4208" y="1090676"/>
            <a:ext cx="41694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Roll</a:t>
            </a:r>
            <a:r>
              <a:rPr sz="20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on</a:t>
            </a: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shields</a:t>
            </a:r>
            <a:r>
              <a:rPr sz="20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for</a:t>
            </a: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reactor</a:t>
            </a:r>
            <a:r>
              <a:rPr sz="2000" b="1" spc="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building</a:t>
            </a:r>
            <a:endParaRPr sz="2000">
              <a:latin typeface="Microsoft PhagsPa"/>
              <a:cs typeface="Microsoft PhagsP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75403" y="1795272"/>
            <a:ext cx="4083050" cy="2318385"/>
            <a:chOff x="4375403" y="1795272"/>
            <a:chExt cx="4083050" cy="23183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4547" y="1804416"/>
              <a:ext cx="4064507" cy="22997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79975" y="1799844"/>
              <a:ext cx="4074160" cy="2308860"/>
            </a:xfrm>
            <a:custGeom>
              <a:avLst/>
              <a:gdLst/>
              <a:ahLst/>
              <a:cxnLst/>
              <a:rect l="l" t="t" r="r" b="b"/>
              <a:pathLst>
                <a:path w="4074159" h="2308860">
                  <a:moveTo>
                    <a:pt x="0" y="2308860"/>
                  </a:moveTo>
                  <a:lnTo>
                    <a:pt x="4073652" y="2308860"/>
                  </a:lnTo>
                  <a:lnTo>
                    <a:pt x="4073652" y="0"/>
                  </a:lnTo>
                  <a:lnTo>
                    <a:pt x="0" y="0"/>
                  </a:lnTo>
                  <a:lnTo>
                    <a:pt x="0" y="2308860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24611" y="1795272"/>
            <a:ext cx="3815079" cy="2345690"/>
            <a:chOff x="324611" y="1795272"/>
            <a:chExt cx="3815079" cy="23456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755" y="1804416"/>
              <a:ext cx="3796284" cy="232714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29183" y="1799844"/>
              <a:ext cx="3805554" cy="2336800"/>
            </a:xfrm>
            <a:custGeom>
              <a:avLst/>
              <a:gdLst/>
              <a:ahLst/>
              <a:cxnLst/>
              <a:rect l="l" t="t" r="r" b="b"/>
              <a:pathLst>
                <a:path w="3805554" h="2336800">
                  <a:moveTo>
                    <a:pt x="0" y="2336292"/>
                  </a:moveTo>
                  <a:lnTo>
                    <a:pt x="3805428" y="2336292"/>
                  </a:lnTo>
                  <a:lnTo>
                    <a:pt x="3805428" y="0"/>
                  </a:lnTo>
                  <a:lnTo>
                    <a:pt x="0" y="0"/>
                  </a:lnTo>
                  <a:lnTo>
                    <a:pt x="0" y="233629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517516" y="4374642"/>
            <a:ext cx="34886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FT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room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area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door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under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performance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testing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28</a:t>
            </a:fld>
            <a:endParaRPr sz="2100" baseline="1984"/>
          </a:p>
        </p:txBody>
      </p:sp>
      <p:sp>
        <p:nvSpPr>
          <p:cNvPr id="11" name="object 11"/>
          <p:cNvSpPr txBox="1"/>
          <p:nvPr/>
        </p:nvSpPr>
        <p:spPr>
          <a:xfrm>
            <a:off x="485343" y="4379722"/>
            <a:ext cx="33978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Roll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shield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under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functional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testing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51555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15" dirty="0"/>
              <a:t> </a:t>
            </a:r>
            <a:r>
              <a:rPr spc="-10" dirty="0"/>
              <a:t>projects</a:t>
            </a:r>
            <a:r>
              <a:rPr spc="-5" dirty="0"/>
              <a:t> executed</a:t>
            </a:r>
            <a:r>
              <a:rPr spc="-15" dirty="0"/>
              <a:t> </a:t>
            </a:r>
            <a:r>
              <a:rPr spc="-10" dirty="0"/>
              <a:t>for</a:t>
            </a:r>
            <a:r>
              <a:rPr spc="5" dirty="0"/>
              <a:t> </a:t>
            </a:r>
            <a:r>
              <a:rPr spc="-10" dirty="0"/>
              <a:t>NPCIL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420867" y="1187196"/>
            <a:ext cx="2626360" cy="2319655"/>
            <a:chOff x="5420867" y="1187196"/>
            <a:chExt cx="2626360" cy="23196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30011" y="1196340"/>
              <a:ext cx="2607564" cy="23012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25439" y="1191768"/>
              <a:ext cx="2616835" cy="2310765"/>
            </a:xfrm>
            <a:custGeom>
              <a:avLst/>
              <a:gdLst/>
              <a:ahLst/>
              <a:cxnLst/>
              <a:rect l="l" t="t" r="r" b="b"/>
              <a:pathLst>
                <a:path w="2616834" h="2310765">
                  <a:moveTo>
                    <a:pt x="0" y="2310384"/>
                  </a:moveTo>
                  <a:lnTo>
                    <a:pt x="2616708" y="2310384"/>
                  </a:lnTo>
                  <a:lnTo>
                    <a:pt x="2616708" y="0"/>
                  </a:lnTo>
                  <a:lnTo>
                    <a:pt x="0" y="0"/>
                  </a:lnTo>
                  <a:lnTo>
                    <a:pt x="0" y="2310384"/>
                  </a:lnTo>
                  <a:close/>
                </a:path>
              </a:pathLst>
            </a:custGeom>
            <a:ln w="9143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26363" y="1495044"/>
            <a:ext cx="4121150" cy="3421379"/>
            <a:chOff x="626363" y="1495044"/>
            <a:chExt cx="4121150" cy="342137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507" y="1504188"/>
              <a:ext cx="4102608" cy="34030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30935" y="1499616"/>
              <a:ext cx="4112260" cy="3412490"/>
            </a:xfrm>
            <a:custGeom>
              <a:avLst/>
              <a:gdLst/>
              <a:ahLst/>
              <a:cxnLst/>
              <a:rect l="l" t="t" r="r" b="b"/>
              <a:pathLst>
                <a:path w="4112260" h="3412490">
                  <a:moveTo>
                    <a:pt x="0" y="3412236"/>
                  </a:moveTo>
                  <a:lnTo>
                    <a:pt x="4111752" y="3412236"/>
                  </a:lnTo>
                  <a:lnTo>
                    <a:pt x="4111752" y="0"/>
                  </a:lnTo>
                  <a:lnTo>
                    <a:pt x="0" y="0"/>
                  </a:lnTo>
                  <a:lnTo>
                    <a:pt x="0" y="341223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410200" y="3584448"/>
            <a:ext cx="2653665" cy="2334895"/>
            <a:chOff x="5410200" y="3584448"/>
            <a:chExt cx="2653665" cy="233489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9344" y="3593592"/>
              <a:ext cx="2634996" cy="23164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414772" y="3589020"/>
              <a:ext cx="2644140" cy="2326005"/>
            </a:xfrm>
            <a:custGeom>
              <a:avLst/>
              <a:gdLst/>
              <a:ahLst/>
              <a:cxnLst/>
              <a:rect l="l" t="t" r="r" b="b"/>
              <a:pathLst>
                <a:path w="2644140" h="2326004">
                  <a:moveTo>
                    <a:pt x="0" y="2325624"/>
                  </a:moveTo>
                  <a:lnTo>
                    <a:pt x="2644139" y="2325624"/>
                  </a:lnTo>
                  <a:lnTo>
                    <a:pt x="2644139" y="0"/>
                  </a:lnTo>
                  <a:lnTo>
                    <a:pt x="0" y="0"/>
                  </a:lnTo>
                  <a:lnTo>
                    <a:pt x="0" y="2325624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85012" y="5093589"/>
            <a:ext cx="35140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Air Locks for Nuclear </a:t>
            </a: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Reactor </a:t>
            </a:r>
            <a:r>
              <a:rPr sz="2000" b="1" spc="-54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Building</a:t>
            </a:r>
            <a:endParaRPr sz="2000">
              <a:latin typeface="Microsoft PhagsPa"/>
              <a:cs typeface="Microsoft PhagsP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29</a:t>
            </a:fld>
            <a:endParaRPr sz="2100" baseline="1984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More</a:t>
            </a:r>
            <a:r>
              <a:rPr spc="-5" dirty="0"/>
              <a:t> </a:t>
            </a:r>
            <a:r>
              <a:rPr spc="-10" dirty="0"/>
              <a:t>than</a:t>
            </a:r>
            <a:r>
              <a:rPr spc="10" dirty="0"/>
              <a:t> </a:t>
            </a:r>
            <a:r>
              <a:rPr spc="-5" dirty="0"/>
              <a:t>40</a:t>
            </a:r>
            <a:r>
              <a:rPr spc="10" dirty="0"/>
              <a:t> </a:t>
            </a:r>
            <a:r>
              <a:rPr spc="-10" dirty="0"/>
              <a:t>years</a:t>
            </a:r>
            <a:r>
              <a:rPr spc="10" dirty="0"/>
              <a:t> </a:t>
            </a:r>
            <a:r>
              <a:rPr spc="-5" dirty="0"/>
              <a:t>of</a:t>
            </a:r>
            <a:r>
              <a:rPr spc="10" dirty="0"/>
              <a:t> </a:t>
            </a:r>
            <a:r>
              <a:rPr spc="-5" dirty="0"/>
              <a:t>experience</a:t>
            </a:r>
            <a:r>
              <a:rPr spc="-30" dirty="0"/>
              <a:t> </a:t>
            </a:r>
            <a:r>
              <a:rPr spc="-5" dirty="0"/>
              <a:t>in</a:t>
            </a:r>
            <a:r>
              <a:rPr spc="5" dirty="0"/>
              <a:t> </a:t>
            </a:r>
            <a:r>
              <a:rPr spc="-10" dirty="0"/>
              <a:t>heavy</a:t>
            </a:r>
            <a:r>
              <a:rPr spc="5" dirty="0"/>
              <a:t> </a:t>
            </a:r>
            <a:r>
              <a:rPr spc="-5" dirty="0"/>
              <a:t>machinery </a:t>
            </a:r>
            <a:r>
              <a:rPr spc="-675" dirty="0"/>
              <a:t> </a:t>
            </a:r>
            <a:r>
              <a:rPr spc="-5" dirty="0"/>
              <a:t>manufacturing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1094" y="5395976"/>
            <a:ext cx="7620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Today</a:t>
            </a:r>
            <a:endParaRPr sz="2000">
              <a:latin typeface="Microsoft PhagsPa"/>
              <a:cs typeface="Microsoft PhagsP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35835" y="5314594"/>
            <a:ext cx="5262880" cy="76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 indent="-192405">
              <a:lnSpc>
                <a:spcPct val="100000"/>
              </a:lnSpc>
              <a:spcBef>
                <a:spcPts val="95"/>
              </a:spcBef>
              <a:buSzPct val="125000"/>
              <a:buFont typeface="Arial MT"/>
              <a:buChar char="▪"/>
              <a:tabLst>
                <a:tab pos="205104" algn="l"/>
              </a:tabLst>
            </a:pP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5 offices:</a:t>
            </a:r>
            <a:r>
              <a:rPr sz="16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Satara, </a:t>
            </a:r>
            <a:r>
              <a:rPr sz="1600" spc="-10" dirty="0">
                <a:latin typeface="Microsoft PhagsPa"/>
                <a:cs typeface="Microsoft PhagsPa"/>
              </a:rPr>
              <a:t>Pune,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Chennai, </a:t>
            </a:r>
            <a:r>
              <a:rPr sz="1600" spc="-10" dirty="0">
                <a:latin typeface="Microsoft PhagsPa"/>
                <a:cs typeface="Microsoft PhagsPa"/>
              </a:rPr>
              <a:t>Delhi,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Yamuna Nagar</a:t>
            </a:r>
            <a:endParaRPr sz="1600">
              <a:latin typeface="Microsoft PhagsPa"/>
              <a:cs typeface="Microsoft PhagsPa"/>
            </a:endParaRPr>
          </a:p>
          <a:p>
            <a:pPr marL="204470" indent="-192405">
              <a:lnSpc>
                <a:spcPct val="100000"/>
              </a:lnSpc>
              <a:buSzPct val="125000"/>
              <a:buFont typeface="Arial MT"/>
              <a:buChar char="▪"/>
              <a:tabLst>
                <a:tab pos="205104" algn="l"/>
              </a:tabLst>
            </a:pP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3 Manufacturing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facilities</a:t>
            </a:r>
            <a:r>
              <a:rPr sz="16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in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Satara and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Yamuna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Nagar</a:t>
            </a:r>
            <a:endParaRPr sz="1600">
              <a:latin typeface="Microsoft PhagsPa"/>
              <a:cs typeface="Microsoft PhagsPa"/>
            </a:endParaRPr>
          </a:p>
          <a:p>
            <a:pPr marL="204470" indent="-192405">
              <a:lnSpc>
                <a:spcPct val="100000"/>
              </a:lnSpc>
              <a:buSzPct val="125000"/>
              <a:buFont typeface="Arial MT"/>
              <a:buChar char="▪"/>
              <a:tabLst>
                <a:tab pos="205104" algn="l"/>
              </a:tabLst>
            </a:pP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Total</a:t>
            </a:r>
            <a:r>
              <a:rPr sz="16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workforce:</a:t>
            </a:r>
            <a:r>
              <a:rPr sz="1600" b="1" spc="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over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800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employees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1094" y="1210183"/>
            <a:ext cx="6108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1975</a:t>
            </a:r>
            <a:endParaRPr sz="2000">
              <a:latin typeface="Microsoft PhagsPa"/>
              <a:cs typeface="Microsoft PhagsP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094" y="1906270"/>
            <a:ext cx="6108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1995</a:t>
            </a:r>
            <a:endParaRPr sz="2000">
              <a:latin typeface="Microsoft PhagsPa"/>
              <a:cs typeface="Microsoft PhagsP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094" y="2613101"/>
            <a:ext cx="6108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1999</a:t>
            </a:r>
            <a:endParaRPr sz="2000">
              <a:latin typeface="Microsoft PhagsPa"/>
              <a:cs typeface="Microsoft PhagsP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35835" y="1847850"/>
            <a:ext cx="61633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 marR="5080" indent="-192405">
              <a:lnSpc>
                <a:spcPct val="100000"/>
              </a:lnSpc>
              <a:spcBef>
                <a:spcPts val="95"/>
              </a:spcBef>
              <a:buClr>
                <a:srgbClr val="5F0000"/>
              </a:buClr>
              <a:buSzPct val="125000"/>
              <a:buFont typeface="Arial MT"/>
              <a:buChar char="▪"/>
              <a:tabLst>
                <a:tab pos="205104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Accredited</a:t>
            </a:r>
            <a:r>
              <a:rPr sz="1600" spc="3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by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National</a:t>
            </a:r>
            <a:r>
              <a:rPr sz="16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Co-operative</a:t>
            </a:r>
            <a:r>
              <a:rPr sz="160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Development</a:t>
            </a:r>
            <a:r>
              <a:rPr sz="16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Corporation </a:t>
            </a:r>
            <a:r>
              <a:rPr sz="1600" b="1" spc="-4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(NCDC)</a:t>
            </a:r>
            <a:r>
              <a:rPr sz="16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for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execution of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Sugar</a:t>
            </a:r>
            <a:r>
              <a:rPr sz="1600" spc="-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Plants</a:t>
            </a:r>
            <a:r>
              <a:rPr sz="1600" spc="-5" dirty="0">
                <a:latin typeface="Microsoft PhagsPa"/>
                <a:cs typeface="Microsoft PhagsPa"/>
              </a:rPr>
              <a:t> on </a:t>
            </a:r>
            <a:r>
              <a:rPr sz="1600" dirty="0">
                <a:latin typeface="Microsoft PhagsPa"/>
                <a:cs typeface="Microsoft PhagsPa"/>
              </a:rPr>
              <a:t>an</a:t>
            </a:r>
            <a:r>
              <a:rPr sz="1600" spc="-10" dirty="0">
                <a:latin typeface="Microsoft PhagsPa"/>
                <a:cs typeface="Microsoft PhagsPa"/>
              </a:rPr>
              <a:t> EPC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basis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25801" y="2527807"/>
            <a:ext cx="58108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 marR="5080" indent="-192405">
              <a:lnSpc>
                <a:spcPct val="100000"/>
              </a:lnSpc>
              <a:spcBef>
                <a:spcPts val="95"/>
              </a:spcBef>
              <a:buClr>
                <a:srgbClr val="5F0000"/>
              </a:buClr>
              <a:buSzPct val="125000"/>
              <a:buFont typeface="Arial MT"/>
              <a:buChar char="▪"/>
              <a:tabLst>
                <a:tab pos="205104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Established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the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Special</a:t>
            </a:r>
            <a:r>
              <a:rPr sz="16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Products</a:t>
            </a:r>
            <a:r>
              <a:rPr sz="160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Division</a:t>
            </a:r>
            <a:r>
              <a:rPr sz="16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for</a:t>
            </a:r>
            <a:r>
              <a:rPr sz="16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Department</a:t>
            </a:r>
            <a:r>
              <a:rPr sz="160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of </a:t>
            </a:r>
            <a:r>
              <a:rPr sz="1600" b="1" spc="-43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Atomic</a:t>
            </a:r>
            <a:r>
              <a:rPr sz="16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Energy</a:t>
            </a:r>
            <a:r>
              <a:rPr sz="16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jobs</a:t>
            </a:r>
            <a:endParaRPr sz="1600">
              <a:latin typeface="Microsoft PhagsPa"/>
              <a:cs typeface="Microsoft PhagsP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1183" y="2518945"/>
            <a:ext cx="769620" cy="52796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213103" y="1174877"/>
            <a:ext cx="525780" cy="494030"/>
          </a:xfrm>
          <a:custGeom>
            <a:avLst/>
            <a:gdLst/>
            <a:ahLst/>
            <a:cxnLst/>
            <a:rect l="l" t="t" r="r" b="b"/>
            <a:pathLst>
              <a:path w="525780" h="494030">
                <a:moveTo>
                  <a:pt x="244602" y="55625"/>
                </a:moveTo>
                <a:lnTo>
                  <a:pt x="195368" y="60085"/>
                </a:lnTo>
                <a:lnTo>
                  <a:pt x="149482" y="72874"/>
                </a:lnTo>
                <a:lnTo>
                  <a:pt x="107937" y="93103"/>
                </a:lnTo>
                <a:lnTo>
                  <a:pt x="71723" y="119887"/>
                </a:lnTo>
                <a:lnTo>
                  <a:pt x="41831" y="152339"/>
                </a:lnTo>
                <a:lnTo>
                  <a:pt x="19252" y="189571"/>
                </a:lnTo>
                <a:lnTo>
                  <a:pt x="4978" y="230696"/>
                </a:lnTo>
                <a:lnTo>
                  <a:pt x="0" y="274827"/>
                </a:lnTo>
                <a:lnTo>
                  <a:pt x="4978" y="318917"/>
                </a:lnTo>
                <a:lnTo>
                  <a:pt x="19252" y="360011"/>
                </a:lnTo>
                <a:lnTo>
                  <a:pt x="41831" y="397220"/>
                </a:lnTo>
                <a:lnTo>
                  <a:pt x="71723" y="429656"/>
                </a:lnTo>
                <a:lnTo>
                  <a:pt x="107937" y="456431"/>
                </a:lnTo>
                <a:lnTo>
                  <a:pt x="149482" y="476656"/>
                </a:lnTo>
                <a:lnTo>
                  <a:pt x="195368" y="489443"/>
                </a:lnTo>
                <a:lnTo>
                  <a:pt x="244602" y="493902"/>
                </a:lnTo>
                <a:lnTo>
                  <a:pt x="293877" y="489443"/>
                </a:lnTo>
                <a:lnTo>
                  <a:pt x="339794" y="476656"/>
                </a:lnTo>
                <a:lnTo>
                  <a:pt x="359946" y="466851"/>
                </a:lnTo>
                <a:lnTo>
                  <a:pt x="244602" y="466851"/>
                </a:lnTo>
                <a:lnTo>
                  <a:pt x="195495" y="461773"/>
                </a:lnTo>
                <a:lnTo>
                  <a:pt x="150387" y="447311"/>
                </a:lnTo>
                <a:lnTo>
                  <a:pt x="110572" y="424624"/>
                </a:lnTo>
                <a:lnTo>
                  <a:pt x="77349" y="394872"/>
                </a:lnTo>
                <a:lnTo>
                  <a:pt x="52012" y="359216"/>
                </a:lnTo>
                <a:lnTo>
                  <a:pt x="35901" y="318917"/>
                </a:lnTo>
                <a:lnTo>
                  <a:pt x="30187" y="274827"/>
                </a:lnTo>
                <a:lnTo>
                  <a:pt x="31847" y="251039"/>
                </a:lnTo>
                <a:lnTo>
                  <a:pt x="36686" y="228084"/>
                </a:lnTo>
                <a:lnTo>
                  <a:pt x="44386" y="206319"/>
                </a:lnTo>
                <a:lnTo>
                  <a:pt x="54775" y="185674"/>
                </a:lnTo>
                <a:lnTo>
                  <a:pt x="234748" y="185674"/>
                </a:lnTo>
                <a:lnTo>
                  <a:pt x="233934" y="184912"/>
                </a:lnTo>
                <a:lnTo>
                  <a:pt x="235067" y="174875"/>
                </a:lnTo>
                <a:lnTo>
                  <a:pt x="245570" y="165290"/>
                </a:lnTo>
                <a:lnTo>
                  <a:pt x="259812" y="156372"/>
                </a:lnTo>
                <a:lnTo>
                  <a:pt x="272161" y="148336"/>
                </a:lnTo>
                <a:lnTo>
                  <a:pt x="274066" y="146812"/>
                </a:lnTo>
                <a:lnTo>
                  <a:pt x="275590" y="145414"/>
                </a:lnTo>
                <a:lnTo>
                  <a:pt x="276225" y="144145"/>
                </a:lnTo>
                <a:lnTo>
                  <a:pt x="280162" y="137287"/>
                </a:lnTo>
                <a:lnTo>
                  <a:pt x="275209" y="132334"/>
                </a:lnTo>
                <a:lnTo>
                  <a:pt x="266573" y="127635"/>
                </a:lnTo>
                <a:lnTo>
                  <a:pt x="251981" y="121048"/>
                </a:lnTo>
                <a:lnTo>
                  <a:pt x="236235" y="114284"/>
                </a:lnTo>
                <a:lnTo>
                  <a:pt x="223371" y="106543"/>
                </a:lnTo>
                <a:lnTo>
                  <a:pt x="217424" y="97027"/>
                </a:lnTo>
                <a:lnTo>
                  <a:pt x="220180" y="91201"/>
                </a:lnTo>
                <a:lnTo>
                  <a:pt x="228711" y="86994"/>
                </a:lnTo>
                <a:lnTo>
                  <a:pt x="241409" y="84312"/>
                </a:lnTo>
                <a:lnTo>
                  <a:pt x="256667" y="83058"/>
                </a:lnTo>
                <a:lnTo>
                  <a:pt x="267628" y="83058"/>
                </a:lnTo>
                <a:lnTo>
                  <a:pt x="268914" y="77158"/>
                </a:lnTo>
                <a:lnTo>
                  <a:pt x="270795" y="70532"/>
                </a:lnTo>
                <a:lnTo>
                  <a:pt x="273105" y="63978"/>
                </a:lnTo>
                <a:lnTo>
                  <a:pt x="275844" y="57530"/>
                </a:lnTo>
                <a:lnTo>
                  <a:pt x="268158" y="56697"/>
                </a:lnTo>
                <a:lnTo>
                  <a:pt x="260365" y="56102"/>
                </a:lnTo>
                <a:lnTo>
                  <a:pt x="252501" y="55745"/>
                </a:lnTo>
                <a:lnTo>
                  <a:pt x="244602" y="55625"/>
                </a:lnTo>
                <a:close/>
              </a:path>
              <a:path w="525780" h="494030">
                <a:moveTo>
                  <a:pt x="309880" y="204597"/>
                </a:moveTo>
                <a:lnTo>
                  <a:pt x="309626" y="204724"/>
                </a:lnTo>
                <a:lnTo>
                  <a:pt x="309245" y="204724"/>
                </a:lnTo>
                <a:lnTo>
                  <a:pt x="296271" y="211490"/>
                </a:lnTo>
                <a:lnTo>
                  <a:pt x="286702" y="222662"/>
                </a:lnTo>
                <a:lnTo>
                  <a:pt x="282277" y="236263"/>
                </a:lnTo>
                <a:lnTo>
                  <a:pt x="284734" y="250316"/>
                </a:lnTo>
                <a:lnTo>
                  <a:pt x="294493" y="257555"/>
                </a:lnTo>
                <a:lnTo>
                  <a:pt x="310134" y="263366"/>
                </a:lnTo>
                <a:lnTo>
                  <a:pt x="324060" y="271891"/>
                </a:lnTo>
                <a:lnTo>
                  <a:pt x="328738" y="287522"/>
                </a:lnTo>
                <a:lnTo>
                  <a:pt x="332073" y="300777"/>
                </a:lnTo>
                <a:lnTo>
                  <a:pt x="343376" y="309102"/>
                </a:lnTo>
                <a:lnTo>
                  <a:pt x="357393" y="313116"/>
                </a:lnTo>
                <a:lnTo>
                  <a:pt x="368934" y="313689"/>
                </a:lnTo>
                <a:lnTo>
                  <a:pt x="378051" y="315948"/>
                </a:lnTo>
                <a:lnTo>
                  <a:pt x="386429" y="322611"/>
                </a:lnTo>
                <a:lnTo>
                  <a:pt x="391044" y="330942"/>
                </a:lnTo>
                <a:lnTo>
                  <a:pt x="388874" y="338200"/>
                </a:lnTo>
                <a:lnTo>
                  <a:pt x="381321" y="343201"/>
                </a:lnTo>
                <a:lnTo>
                  <a:pt x="373316" y="347916"/>
                </a:lnTo>
                <a:lnTo>
                  <a:pt x="367407" y="354917"/>
                </a:lnTo>
                <a:lnTo>
                  <a:pt x="366141" y="366775"/>
                </a:lnTo>
                <a:lnTo>
                  <a:pt x="369643" y="370246"/>
                </a:lnTo>
                <a:lnTo>
                  <a:pt x="376729" y="372729"/>
                </a:lnTo>
                <a:lnTo>
                  <a:pt x="383696" y="375759"/>
                </a:lnTo>
                <a:lnTo>
                  <a:pt x="386842" y="380873"/>
                </a:lnTo>
                <a:lnTo>
                  <a:pt x="385359" y="387907"/>
                </a:lnTo>
                <a:lnTo>
                  <a:pt x="382698" y="395239"/>
                </a:lnTo>
                <a:lnTo>
                  <a:pt x="381537" y="402786"/>
                </a:lnTo>
                <a:lnTo>
                  <a:pt x="384556" y="410463"/>
                </a:lnTo>
                <a:lnTo>
                  <a:pt x="386207" y="412750"/>
                </a:lnTo>
                <a:lnTo>
                  <a:pt x="387984" y="414527"/>
                </a:lnTo>
                <a:lnTo>
                  <a:pt x="389890" y="415925"/>
                </a:lnTo>
                <a:lnTo>
                  <a:pt x="358884" y="437116"/>
                </a:lnTo>
                <a:lnTo>
                  <a:pt x="323865" y="453151"/>
                </a:lnTo>
                <a:lnTo>
                  <a:pt x="285537" y="463305"/>
                </a:lnTo>
                <a:lnTo>
                  <a:pt x="244602" y="466851"/>
                </a:lnTo>
                <a:lnTo>
                  <a:pt x="359946" y="466851"/>
                </a:lnTo>
                <a:lnTo>
                  <a:pt x="417591" y="429656"/>
                </a:lnTo>
                <a:lnTo>
                  <a:pt x="447493" y="397220"/>
                </a:lnTo>
                <a:lnTo>
                  <a:pt x="470076" y="360011"/>
                </a:lnTo>
                <a:lnTo>
                  <a:pt x="484352" y="318917"/>
                </a:lnTo>
                <a:lnTo>
                  <a:pt x="485874" y="305435"/>
                </a:lnTo>
                <a:lnTo>
                  <a:pt x="408051" y="305435"/>
                </a:lnTo>
                <a:lnTo>
                  <a:pt x="397914" y="304103"/>
                </a:lnTo>
                <a:lnTo>
                  <a:pt x="388969" y="300307"/>
                </a:lnTo>
                <a:lnTo>
                  <a:pt x="381690" y="294344"/>
                </a:lnTo>
                <a:lnTo>
                  <a:pt x="376555" y="286512"/>
                </a:lnTo>
                <a:lnTo>
                  <a:pt x="365523" y="266473"/>
                </a:lnTo>
                <a:lnTo>
                  <a:pt x="352694" y="249078"/>
                </a:lnTo>
                <a:lnTo>
                  <a:pt x="338746" y="233541"/>
                </a:lnTo>
                <a:lnTo>
                  <a:pt x="324358" y="219075"/>
                </a:lnTo>
                <a:lnTo>
                  <a:pt x="319405" y="214375"/>
                </a:lnTo>
                <a:lnTo>
                  <a:pt x="309880" y="204597"/>
                </a:lnTo>
                <a:close/>
              </a:path>
              <a:path w="525780" h="494030">
                <a:moveTo>
                  <a:pt x="234748" y="185674"/>
                </a:moveTo>
                <a:lnTo>
                  <a:pt x="54775" y="185674"/>
                </a:lnTo>
                <a:lnTo>
                  <a:pt x="58134" y="210244"/>
                </a:lnTo>
                <a:lnTo>
                  <a:pt x="76174" y="247431"/>
                </a:lnTo>
                <a:lnTo>
                  <a:pt x="110366" y="272635"/>
                </a:lnTo>
                <a:lnTo>
                  <a:pt x="135985" y="280495"/>
                </a:lnTo>
                <a:lnTo>
                  <a:pt x="156793" y="287522"/>
                </a:lnTo>
                <a:lnTo>
                  <a:pt x="167767" y="300227"/>
                </a:lnTo>
                <a:lnTo>
                  <a:pt x="165496" y="314128"/>
                </a:lnTo>
                <a:lnTo>
                  <a:pt x="154749" y="323135"/>
                </a:lnTo>
                <a:lnTo>
                  <a:pt x="143335" y="331071"/>
                </a:lnTo>
                <a:lnTo>
                  <a:pt x="139065" y="341757"/>
                </a:lnTo>
                <a:lnTo>
                  <a:pt x="147871" y="353268"/>
                </a:lnTo>
                <a:lnTo>
                  <a:pt x="164084" y="362124"/>
                </a:lnTo>
                <a:lnTo>
                  <a:pt x="177819" y="370671"/>
                </a:lnTo>
                <a:lnTo>
                  <a:pt x="179197" y="381253"/>
                </a:lnTo>
                <a:lnTo>
                  <a:pt x="174615" y="394692"/>
                </a:lnTo>
                <a:lnTo>
                  <a:pt x="177879" y="404749"/>
                </a:lnTo>
                <a:lnTo>
                  <a:pt x="182434" y="415599"/>
                </a:lnTo>
                <a:lnTo>
                  <a:pt x="182495" y="415925"/>
                </a:lnTo>
                <a:lnTo>
                  <a:pt x="181990" y="432053"/>
                </a:lnTo>
                <a:lnTo>
                  <a:pt x="183659" y="440924"/>
                </a:lnTo>
                <a:lnTo>
                  <a:pt x="191722" y="445103"/>
                </a:lnTo>
                <a:lnTo>
                  <a:pt x="202189" y="444376"/>
                </a:lnTo>
                <a:lnTo>
                  <a:pt x="211074" y="438530"/>
                </a:lnTo>
                <a:lnTo>
                  <a:pt x="214979" y="431633"/>
                </a:lnTo>
                <a:lnTo>
                  <a:pt x="218027" y="424021"/>
                </a:lnTo>
                <a:lnTo>
                  <a:pt x="222361" y="415599"/>
                </a:lnTo>
                <a:lnTo>
                  <a:pt x="230124" y="406273"/>
                </a:lnTo>
                <a:lnTo>
                  <a:pt x="245707" y="396287"/>
                </a:lnTo>
                <a:lnTo>
                  <a:pt x="263445" y="387826"/>
                </a:lnTo>
                <a:lnTo>
                  <a:pt x="277254" y="377412"/>
                </a:lnTo>
                <a:lnTo>
                  <a:pt x="269087" y="335079"/>
                </a:lnTo>
                <a:lnTo>
                  <a:pt x="225204" y="308437"/>
                </a:lnTo>
                <a:lnTo>
                  <a:pt x="205740" y="300736"/>
                </a:lnTo>
                <a:lnTo>
                  <a:pt x="192988" y="289577"/>
                </a:lnTo>
                <a:lnTo>
                  <a:pt x="187452" y="275193"/>
                </a:lnTo>
                <a:lnTo>
                  <a:pt x="185344" y="260498"/>
                </a:lnTo>
                <a:lnTo>
                  <a:pt x="182880" y="248412"/>
                </a:lnTo>
                <a:lnTo>
                  <a:pt x="179776" y="245608"/>
                </a:lnTo>
                <a:lnTo>
                  <a:pt x="150215" y="245608"/>
                </a:lnTo>
                <a:lnTo>
                  <a:pt x="138937" y="242824"/>
                </a:lnTo>
                <a:lnTo>
                  <a:pt x="130861" y="228459"/>
                </a:lnTo>
                <a:lnTo>
                  <a:pt x="135096" y="214487"/>
                </a:lnTo>
                <a:lnTo>
                  <a:pt x="146617" y="204015"/>
                </a:lnTo>
                <a:lnTo>
                  <a:pt x="160401" y="200151"/>
                </a:lnTo>
                <a:lnTo>
                  <a:pt x="248172" y="200151"/>
                </a:lnTo>
                <a:lnTo>
                  <a:pt x="248471" y="195824"/>
                </a:lnTo>
                <a:lnTo>
                  <a:pt x="244760" y="191912"/>
                </a:lnTo>
                <a:lnTo>
                  <a:pt x="239097" y="189739"/>
                </a:lnTo>
                <a:lnTo>
                  <a:pt x="234748" y="185674"/>
                </a:lnTo>
                <a:close/>
              </a:path>
              <a:path w="525780" h="494030">
                <a:moveTo>
                  <a:pt x="483234" y="227202"/>
                </a:moveTo>
                <a:lnTo>
                  <a:pt x="470971" y="239952"/>
                </a:lnTo>
                <a:lnTo>
                  <a:pt x="459232" y="253761"/>
                </a:lnTo>
                <a:lnTo>
                  <a:pt x="448444" y="269118"/>
                </a:lnTo>
                <a:lnTo>
                  <a:pt x="439039" y="286512"/>
                </a:lnTo>
                <a:lnTo>
                  <a:pt x="434000" y="294344"/>
                </a:lnTo>
                <a:lnTo>
                  <a:pt x="426831" y="300307"/>
                </a:lnTo>
                <a:lnTo>
                  <a:pt x="418018" y="304103"/>
                </a:lnTo>
                <a:lnTo>
                  <a:pt x="408051" y="305435"/>
                </a:lnTo>
                <a:lnTo>
                  <a:pt x="485874" y="305435"/>
                </a:lnTo>
                <a:lnTo>
                  <a:pt x="489289" y="275193"/>
                </a:lnTo>
                <a:lnTo>
                  <a:pt x="489235" y="271891"/>
                </a:lnTo>
                <a:lnTo>
                  <a:pt x="488932" y="262618"/>
                </a:lnTo>
                <a:lnTo>
                  <a:pt x="487803" y="251039"/>
                </a:lnTo>
                <a:lnTo>
                  <a:pt x="487715" y="250316"/>
                </a:lnTo>
                <a:lnTo>
                  <a:pt x="485848" y="238769"/>
                </a:lnTo>
                <a:lnTo>
                  <a:pt x="483234" y="227202"/>
                </a:lnTo>
                <a:close/>
              </a:path>
              <a:path w="525780" h="494030">
                <a:moveTo>
                  <a:pt x="396367" y="0"/>
                </a:moveTo>
                <a:lnTo>
                  <a:pt x="349305" y="13680"/>
                </a:lnTo>
                <a:lnTo>
                  <a:pt x="313912" y="42671"/>
                </a:lnTo>
                <a:lnTo>
                  <a:pt x="293711" y="82045"/>
                </a:lnTo>
                <a:lnTo>
                  <a:pt x="292227" y="126873"/>
                </a:lnTo>
                <a:lnTo>
                  <a:pt x="309699" y="166935"/>
                </a:lnTo>
                <a:lnTo>
                  <a:pt x="338756" y="199628"/>
                </a:lnTo>
                <a:lnTo>
                  <a:pt x="371504" y="233725"/>
                </a:lnTo>
                <a:lnTo>
                  <a:pt x="400050" y="278002"/>
                </a:lnTo>
                <a:lnTo>
                  <a:pt x="403098" y="284099"/>
                </a:lnTo>
                <a:lnTo>
                  <a:pt x="412750" y="284352"/>
                </a:lnTo>
                <a:lnTo>
                  <a:pt x="415797" y="278002"/>
                </a:lnTo>
                <a:lnTo>
                  <a:pt x="440744" y="237981"/>
                </a:lnTo>
                <a:lnTo>
                  <a:pt x="469708" y="206793"/>
                </a:lnTo>
                <a:lnTo>
                  <a:pt x="497197" y="178305"/>
                </a:lnTo>
                <a:lnTo>
                  <a:pt x="508464" y="160782"/>
                </a:lnTo>
                <a:lnTo>
                  <a:pt x="407797" y="160782"/>
                </a:lnTo>
                <a:lnTo>
                  <a:pt x="383597" y="156372"/>
                </a:lnTo>
                <a:lnTo>
                  <a:pt x="363886" y="144414"/>
                </a:lnTo>
                <a:lnTo>
                  <a:pt x="350575" y="126652"/>
                </a:lnTo>
                <a:lnTo>
                  <a:pt x="345694" y="104901"/>
                </a:lnTo>
                <a:lnTo>
                  <a:pt x="350575" y="83244"/>
                </a:lnTo>
                <a:lnTo>
                  <a:pt x="363886" y="65563"/>
                </a:lnTo>
                <a:lnTo>
                  <a:pt x="383627" y="53645"/>
                </a:lnTo>
                <a:lnTo>
                  <a:pt x="407797" y="49275"/>
                </a:lnTo>
                <a:lnTo>
                  <a:pt x="505403" y="49275"/>
                </a:lnTo>
                <a:lnTo>
                  <a:pt x="487457" y="27114"/>
                </a:lnTo>
                <a:lnTo>
                  <a:pt x="446270" y="5210"/>
                </a:lnTo>
                <a:lnTo>
                  <a:pt x="396367" y="0"/>
                </a:lnTo>
                <a:close/>
              </a:path>
              <a:path w="525780" h="494030">
                <a:moveTo>
                  <a:pt x="174817" y="241127"/>
                </a:moveTo>
                <a:lnTo>
                  <a:pt x="163052" y="242617"/>
                </a:lnTo>
                <a:lnTo>
                  <a:pt x="150215" y="245608"/>
                </a:lnTo>
                <a:lnTo>
                  <a:pt x="179776" y="245608"/>
                </a:lnTo>
                <a:lnTo>
                  <a:pt x="174817" y="241127"/>
                </a:lnTo>
                <a:close/>
              </a:path>
              <a:path w="525780" h="494030">
                <a:moveTo>
                  <a:pt x="248172" y="200151"/>
                </a:moveTo>
                <a:lnTo>
                  <a:pt x="160401" y="200151"/>
                </a:lnTo>
                <a:lnTo>
                  <a:pt x="184136" y="205747"/>
                </a:lnTo>
                <a:lnTo>
                  <a:pt x="200739" y="217106"/>
                </a:lnTo>
                <a:lnTo>
                  <a:pt x="212889" y="228084"/>
                </a:lnTo>
                <a:lnTo>
                  <a:pt x="223265" y="232537"/>
                </a:lnTo>
                <a:lnTo>
                  <a:pt x="232382" y="229244"/>
                </a:lnTo>
                <a:lnTo>
                  <a:pt x="239617" y="222202"/>
                </a:lnTo>
                <a:lnTo>
                  <a:pt x="244804" y="213659"/>
                </a:lnTo>
                <a:lnTo>
                  <a:pt x="247777" y="205866"/>
                </a:lnTo>
                <a:lnTo>
                  <a:pt x="248172" y="200151"/>
                </a:lnTo>
                <a:close/>
              </a:path>
              <a:path w="525780" h="494030">
                <a:moveTo>
                  <a:pt x="505403" y="49275"/>
                </a:moveTo>
                <a:lnTo>
                  <a:pt x="407797" y="49275"/>
                </a:lnTo>
                <a:lnTo>
                  <a:pt x="432113" y="53645"/>
                </a:lnTo>
                <a:lnTo>
                  <a:pt x="451929" y="65563"/>
                </a:lnTo>
                <a:lnTo>
                  <a:pt x="465268" y="83244"/>
                </a:lnTo>
                <a:lnTo>
                  <a:pt x="470153" y="104901"/>
                </a:lnTo>
                <a:lnTo>
                  <a:pt x="465268" y="126652"/>
                </a:lnTo>
                <a:lnTo>
                  <a:pt x="451929" y="144414"/>
                </a:lnTo>
                <a:lnTo>
                  <a:pt x="432113" y="156390"/>
                </a:lnTo>
                <a:lnTo>
                  <a:pt x="407797" y="160782"/>
                </a:lnTo>
                <a:lnTo>
                  <a:pt x="508464" y="160782"/>
                </a:lnTo>
                <a:lnTo>
                  <a:pt x="517719" y="146386"/>
                </a:lnTo>
                <a:lnTo>
                  <a:pt x="525779" y="104901"/>
                </a:lnTo>
                <a:lnTo>
                  <a:pt x="515453" y="61686"/>
                </a:lnTo>
                <a:lnTo>
                  <a:pt x="505403" y="49275"/>
                </a:lnTo>
                <a:close/>
              </a:path>
              <a:path w="525780" h="494030">
                <a:moveTo>
                  <a:pt x="267628" y="83058"/>
                </a:moveTo>
                <a:lnTo>
                  <a:pt x="256667" y="83058"/>
                </a:lnTo>
                <a:lnTo>
                  <a:pt x="260350" y="83312"/>
                </a:lnTo>
                <a:lnTo>
                  <a:pt x="263779" y="83692"/>
                </a:lnTo>
                <a:lnTo>
                  <a:pt x="267462" y="83820"/>
                </a:lnTo>
                <a:lnTo>
                  <a:pt x="267628" y="83058"/>
                </a:lnTo>
                <a:close/>
              </a:path>
            </a:pathLst>
          </a:custGeom>
          <a:solidFill>
            <a:srgbClr val="5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1094" y="3295904"/>
            <a:ext cx="6108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2012</a:t>
            </a:r>
            <a:endParaRPr sz="2000">
              <a:latin typeface="Microsoft PhagsPa"/>
              <a:cs typeface="Microsoft PhagsP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25801" y="3975862"/>
            <a:ext cx="60369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 indent="-192405">
              <a:lnSpc>
                <a:spcPct val="100000"/>
              </a:lnSpc>
              <a:spcBef>
                <a:spcPts val="95"/>
              </a:spcBef>
              <a:buClr>
                <a:srgbClr val="5F0000"/>
              </a:buClr>
              <a:buSzPct val="125000"/>
              <a:buFont typeface="Arial MT"/>
              <a:buChar char="▪"/>
              <a:tabLst>
                <a:tab pos="205104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Started</a:t>
            </a:r>
            <a:r>
              <a:rPr sz="1600" spc="-10" dirty="0">
                <a:latin typeface="Microsoft PhagsPa"/>
                <a:cs typeface="Microsoft PhagsPa"/>
              </a:rPr>
              <a:t> serving</a:t>
            </a:r>
            <a:r>
              <a:rPr sz="1600" spc="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the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Indian</a:t>
            </a:r>
            <a:r>
              <a:rPr sz="16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Space Research</a:t>
            </a:r>
            <a:r>
              <a:rPr sz="160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Organisation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(ISRO)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5835" y="1213231"/>
            <a:ext cx="49263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 indent="-192405">
              <a:lnSpc>
                <a:spcPct val="100000"/>
              </a:lnSpc>
              <a:spcBef>
                <a:spcPts val="95"/>
              </a:spcBef>
              <a:buSzPct val="125000"/>
              <a:buFont typeface="Arial MT"/>
              <a:buChar char="▪"/>
              <a:tabLst>
                <a:tab pos="205104" algn="l"/>
              </a:tabLst>
            </a:pP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First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manufacturing facility</a:t>
            </a:r>
            <a:r>
              <a:rPr sz="16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in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Satara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(Maharashtra)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35835" y="1456766"/>
            <a:ext cx="3083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 indent="-192405">
              <a:lnSpc>
                <a:spcPct val="100000"/>
              </a:lnSpc>
              <a:spcBef>
                <a:spcPts val="95"/>
              </a:spcBef>
              <a:buSzPct val="125000"/>
              <a:buFont typeface="Arial MT"/>
              <a:buChar char="▪"/>
              <a:tabLst>
                <a:tab pos="205104" algn="l"/>
              </a:tabLst>
            </a:pP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Total</a:t>
            </a:r>
            <a:r>
              <a:rPr sz="16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workforce:</a:t>
            </a:r>
            <a:r>
              <a:rPr sz="160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20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employees</a:t>
            </a:r>
            <a:endParaRPr sz="1600">
              <a:latin typeface="Microsoft PhagsPa"/>
              <a:cs typeface="Microsoft PhagsP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33500" y="3249168"/>
            <a:ext cx="394970" cy="417830"/>
            <a:chOff x="1333500" y="3249168"/>
            <a:chExt cx="394970" cy="41783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8760" y="3249168"/>
              <a:ext cx="219456" cy="22098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33500" y="3313176"/>
              <a:ext cx="325120" cy="353695"/>
            </a:xfrm>
            <a:custGeom>
              <a:avLst/>
              <a:gdLst/>
              <a:ahLst/>
              <a:cxnLst/>
              <a:rect l="l" t="t" r="r" b="b"/>
              <a:pathLst>
                <a:path w="325119" h="353695">
                  <a:moveTo>
                    <a:pt x="63753" y="0"/>
                  </a:moveTo>
                  <a:lnTo>
                    <a:pt x="60706" y="0"/>
                  </a:lnTo>
                  <a:lnTo>
                    <a:pt x="57150" y="508"/>
                  </a:lnTo>
                  <a:lnTo>
                    <a:pt x="42418" y="13462"/>
                  </a:lnTo>
                  <a:lnTo>
                    <a:pt x="40005" y="17525"/>
                  </a:lnTo>
                  <a:lnTo>
                    <a:pt x="35940" y="33400"/>
                  </a:lnTo>
                  <a:lnTo>
                    <a:pt x="32384" y="49402"/>
                  </a:lnTo>
                  <a:lnTo>
                    <a:pt x="30353" y="65912"/>
                  </a:lnTo>
                  <a:lnTo>
                    <a:pt x="29337" y="81914"/>
                  </a:lnTo>
                  <a:lnTo>
                    <a:pt x="30353" y="91948"/>
                  </a:lnTo>
                  <a:lnTo>
                    <a:pt x="31368" y="110871"/>
                  </a:lnTo>
                  <a:lnTo>
                    <a:pt x="43434" y="156844"/>
                  </a:lnTo>
                  <a:lnTo>
                    <a:pt x="70231" y="205231"/>
                  </a:lnTo>
                  <a:lnTo>
                    <a:pt x="82422" y="219201"/>
                  </a:lnTo>
                  <a:lnTo>
                    <a:pt x="75311" y="220725"/>
                  </a:lnTo>
                  <a:lnTo>
                    <a:pt x="48513" y="249681"/>
                  </a:lnTo>
                  <a:lnTo>
                    <a:pt x="48006" y="261619"/>
                  </a:lnTo>
                  <a:lnTo>
                    <a:pt x="49530" y="266700"/>
                  </a:lnTo>
                  <a:lnTo>
                    <a:pt x="61721" y="285622"/>
                  </a:lnTo>
                  <a:lnTo>
                    <a:pt x="65278" y="288670"/>
                  </a:lnTo>
                  <a:lnTo>
                    <a:pt x="53086" y="292607"/>
                  </a:lnTo>
                  <a:lnTo>
                    <a:pt x="47497" y="294639"/>
                  </a:lnTo>
                  <a:lnTo>
                    <a:pt x="41402" y="298576"/>
                  </a:lnTo>
                  <a:lnTo>
                    <a:pt x="35940" y="301116"/>
                  </a:lnTo>
                  <a:lnTo>
                    <a:pt x="30353" y="305688"/>
                  </a:lnTo>
                  <a:lnTo>
                    <a:pt x="25272" y="309625"/>
                  </a:lnTo>
                  <a:lnTo>
                    <a:pt x="20193" y="314070"/>
                  </a:lnTo>
                  <a:lnTo>
                    <a:pt x="14096" y="319658"/>
                  </a:lnTo>
                  <a:lnTo>
                    <a:pt x="10159" y="326136"/>
                  </a:lnTo>
                  <a:lnTo>
                    <a:pt x="5587" y="331596"/>
                  </a:lnTo>
                  <a:lnTo>
                    <a:pt x="2031" y="338074"/>
                  </a:lnTo>
                  <a:lnTo>
                    <a:pt x="508" y="340106"/>
                  </a:lnTo>
                  <a:lnTo>
                    <a:pt x="0" y="343026"/>
                  </a:lnTo>
                  <a:lnTo>
                    <a:pt x="0" y="345566"/>
                  </a:lnTo>
                  <a:lnTo>
                    <a:pt x="508" y="348106"/>
                  </a:lnTo>
                  <a:lnTo>
                    <a:pt x="2031" y="350519"/>
                  </a:lnTo>
                  <a:lnTo>
                    <a:pt x="5080" y="352044"/>
                  </a:lnTo>
                  <a:lnTo>
                    <a:pt x="8636" y="353568"/>
                  </a:lnTo>
                  <a:lnTo>
                    <a:pt x="14096" y="353568"/>
                  </a:lnTo>
                  <a:lnTo>
                    <a:pt x="159258" y="351536"/>
                  </a:lnTo>
                  <a:lnTo>
                    <a:pt x="163830" y="350519"/>
                  </a:lnTo>
                  <a:lnTo>
                    <a:pt x="167894" y="350012"/>
                  </a:lnTo>
                  <a:lnTo>
                    <a:pt x="169925" y="348106"/>
                  </a:lnTo>
                  <a:lnTo>
                    <a:pt x="171450" y="345058"/>
                  </a:lnTo>
                  <a:lnTo>
                    <a:pt x="171958" y="343026"/>
                  </a:lnTo>
                  <a:lnTo>
                    <a:pt x="171958" y="338074"/>
                  </a:lnTo>
                  <a:lnTo>
                    <a:pt x="149097" y="307594"/>
                  </a:lnTo>
                  <a:lnTo>
                    <a:pt x="114808" y="289178"/>
                  </a:lnTo>
                  <a:lnTo>
                    <a:pt x="108203" y="287655"/>
                  </a:lnTo>
                  <a:lnTo>
                    <a:pt x="111759" y="285114"/>
                  </a:lnTo>
                  <a:lnTo>
                    <a:pt x="123825" y="261619"/>
                  </a:lnTo>
                  <a:lnTo>
                    <a:pt x="124840" y="256666"/>
                  </a:lnTo>
                  <a:lnTo>
                    <a:pt x="124840" y="256158"/>
                  </a:lnTo>
                  <a:lnTo>
                    <a:pt x="323520" y="256158"/>
                  </a:lnTo>
                  <a:lnTo>
                    <a:pt x="323088" y="253237"/>
                  </a:lnTo>
                  <a:lnTo>
                    <a:pt x="321563" y="248665"/>
                  </a:lnTo>
                  <a:lnTo>
                    <a:pt x="314960" y="240156"/>
                  </a:lnTo>
                  <a:lnTo>
                    <a:pt x="311023" y="235712"/>
                  </a:lnTo>
                  <a:lnTo>
                    <a:pt x="211836" y="137794"/>
                  </a:lnTo>
                  <a:lnTo>
                    <a:pt x="214884" y="134874"/>
                  </a:lnTo>
                  <a:lnTo>
                    <a:pt x="216408" y="131317"/>
                  </a:lnTo>
                  <a:lnTo>
                    <a:pt x="217931" y="127380"/>
                  </a:lnTo>
                  <a:lnTo>
                    <a:pt x="217931" y="118872"/>
                  </a:lnTo>
                  <a:lnTo>
                    <a:pt x="216408" y="114300"/>
                  </a:lnTo>
                  <a:lnTo>
                    <a:pt x="214375" y="110871"/>
                  </a:lnTo>
                  <a:lnTo>
                    <a:pt x="211328" y="107314"/>
                  </a:lnTo>
                  <a:lnTo>
                    <a:pt x="210515" y="106806"/>
                  </a:lnTo>
                  <a:lnTo>
                    <a:pt x="180466" y="106806"/>
                  </a:lnTo>
                  <a:lnTo>
                    <a:pt x="83947" y="11429"/>
                  </a:lnTo>
                  <a:lnTo>
                    <a:pt x="79375" y="6985"/>
                  </a:lnTo>
                  <a:lnTo>
                    <a:pt x="75311" y="4444"/>
                  </a:lnTo>
                  <a:lnTo>
                    <a:pt x="71755" y="2031"/>
                  </a:lnTo>
                  <a:lnTo>
                    <a:pt x="67309" y="508"/>
                  </a:lnTo>
                  <a:lnTo>
                    <a:pt x="63753" y="0"/>
                  </a:lnTo>
                  <a:close/>
                </a:path>
                <a:path w="325119" h="353695">
                  <a:moveTo>
                    <a:pt x="323520" y="256158"/>
                  </a:moveTo>
                  <a:lnTo>
                    <a:pt x="124840" y="256158"/>
                  </a:lnTo>
                  <a:lnTo>
                    <a:pt x="137033" y="263651"/>
                  </a:lnTo>
                  <a:lnTo>
                    <a:pt x="150622" y="270128"/>
                  </a:lnTo>
                  <a:lnTo>
                    <a:pt x="163830" y="276606"/>
                  </a:lnTo>
                  <a:lnTo>
                    <a:pt x="178434" y="281686"/>
                  </a:lnTo>
                  <a:lnTo>
                    <a:pt x="193675" y="285114"/>
                  </a:lnTo>
                  <a:lnTo>
                    <a:pt x="208280" y="287655"/>
                  </a:lnTo>
                  <a:lnTo>
                    <a:pt x="224028" y="290194"/>
                  </a:lnTo>
                  <a:lnTo>
                    <a:pt x="257302" y="290194"/>
                  </a:lnTo>
                  <a:lnTo>
                    <a:pt x="273558" y="287655"/>
                  </a:lnTo>
                  <a:lnTo>
                    <a:pt x="290194" y="284099"/>
                  </a:lnTo>
                  <a:lnTo>
                    <a:pt x="305943" y="280162"/>
                  </a:lnTo>
                  <a:lnTo>
                    <a:pt x="310006" y="277621"/>
                  </a:lnTo>
                  <a:lnTo>
                    <a:pt x="314960" y="275208"/>
                  </a:lnTo>
                  <a:lnTo>
                    <a:pt x="319531" y="270637"/>
                  </a:lnTo>
                  <a:lnTo>
                    <a:pt x="321563" y="268731"/>
                  </a:lnTo>
                  <a:lnTo>
                    <a:pt x="323088" y="265683"/>
                  </a:lnTo>
                  <a:lnTo>
                    <a:pt x="323595" y="263144"/>
                  </a:lnTo>
                  <a:lnTo>
                    <a:pt x="324612" y="260222"/>
                  </a:lnTo>
                  <a:lnTo>
                    <a:pt x="323595" y="256666"/>
                  </a:lnTo>
                  <a:lnTo>
                    <a:pt x="323520" y="256158"/>
                  </a:lnTo>
                  <a:close/>
                </a:path>
                <a:path w="325119" h="353695">
                  <a:moveTo>
                    <a:pt x="195706" y="101346"/>
                  </a:moveTo>
                  <a:lnTo>
                    <a:pt x="191134" y="101853"/>
                  </a:lnTo>
                  <a:lnTo>
                    <a:pt x="187578" y="102362"/>
                  </a:lnTo>
                  <a:lnTo>
                    <a:pt x="184022" y="104901"/>
                  </a:lnTo>
                  <a:lnTo>
                    <a:pt x="180466" y="106806"/>
                  </a:lnTo>
                  <a:lnTo>
                    <a:pt x="210515" y="106806"/>
                  </a:lnTo>
                  <a:lnTo>
                    <a:pt x="208280" y="105410"/>
                  </a:lnTo>
                  <a:lnTo>
                    <a:pt x="204215" y="103377"/>
                  </a:lnTo>
                  <a:lnTo>
                    <a:pt x="200787" y="101853"/>
                  </a:lnTo>
                  <a:lnTo>
                    <a:pt x="195706" y="101346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243584" y="1837944"/>
            <a:ext cx="445134" cy="478790"/>
          </a:xfrm>
          <a:custGeom>
            <a:avLst/>
            <a:gdLst/>
            <a:ahLst/>
            <a:cxnLst/>
            <a:rect l="l" t="t" r="r" b="b"/>
            <a:pathLst>
              <a:path w="445135" h="478789">
                <a:moveTo>
                  <a:pt x="367284" y="307848"/>
                </a:moveTo>
                <a:lnTo>
                  <a:pt x="366268" y="308229"/>
                </a:lnTo>
                <a:lnTo>
                  <a:pt x="354330" y="326009"/>
                </a:lnTo>
                <a:lnTo>
                  <a:pt x="349199" y="331673"/>
                </a:lnTo>
                <a:lnTo>
                  <a:pt x="342468" y="335953"/>
                </a:lnTo>
                <a:lnTo>
                  <a:pt x="334518" y="338658"/>
                </a:lnTo>
                <a:lnTo>
                  <a:pt x="325755" y="339598"/>
                </a:lnTo>
                <a:lnTo>
                  <a:pt x="324485" y="339598"/>
                </a:lnTo>
                <a:lnTo>
                  <a:pt x="299085" y="338836"/>
                </a:lnTo>
                <a:lnTo>
                  <a:pt x="274066" y="356616"/>
                </a:lnTo>
                <a:lnTo>
                  <a:pt x="266446" y="359029"/>
                </a:lnTo>
                <a:lnTo>
                  <a:pt x="254254" y="359029"/>
                </a:lnTo>
                <a:lnTo>
                  <a:pt x="250063" y="358394"/>
                </a:lnTo>
                <a:lnTo>
                  <a:pt x="246253" y="357124"/>
                </a:lnTo>
                <a:lnTo>
                  <a:pt x="222377" y="349504"/>
                </a:lnTo>
                <a:lnTo>
                  <a:pt x="198755" y="357124"/>
                </a:lnTo>
                <a:lnTo>
                  <a:pt x="194945" y="358394"/>
                </a:lnTo>
                <a:lnTo>
                  <a:pt x="190754" y="359029"/>
                </a:lnTo>
                <a:lnTo>
                  <a:pt x="178562" y="359029"/>
                </a:lnTo>
                <a:lnTo>
                  <a:pt x="170942" y="356616"/>
                </a:lnTo>
                <a:lnTo>
                  <a:pt x="146989" y="339598"/>
                </a:lnTo>
                <a:lnTo>
                  <a:pt x="145923" y="338836"/>
                </a:lnTo>
                <a:lnTo>
                  <a:pt x="120269" y="339598"/>
                </a:lnTo>
                <a:lnTo>
                  <a:pt x="119253" y="339598"/>
                </a:lnTo>
                <a:lnTo>
                  <a:pt x="110477" y="338658"/>
                </a:lnTo>
                <a:lnTo>
                  <a:pt x="102527" y="335953"/>
                </a:lnTo>
                <a:lnTo>
                  <a:pt x="95796" y="331673"/>
                </a:lnTo>
                <a:lnTo>
                  <a:pt x="90678" y="326009"/>
                </a:lnTo>
                <a:lnTo>
                  <a:pt x="78740" y="307975"/>
                </a:lnTo>
                <a:lnTo>
                  <a:pt x="77724" y="307848"/>
                </a:lnTo>
                <a:lnTo>
                  <a:pt x="77724" y="465963"/>
                </a:lnTo>
                <a:lnTo>
                  <a:pt x="79870" y="472313"/>
                </a:lnTo>
                <a:lnTo>
                  <a:pt x="85407" y="476758"/>
                </a:lnTo>
                <a:lnTo>
                  <a:pt x="92938" y="478650"/>
                </a:lnTo>
                <a:lnTo>
                  <a:pt x="101092" y="477266"/>
                </a:lnTo>
                <a:lnTo>
                  <a:pt x="215392" y="431927"/>
                </a:lnTo>
                <a:lnTo>
                  <a:pt x="219964" y="430276"/>
                </a:lnTo>
                <a:lnTo>
                  <a:pt x="225171" y="430276"/>
                </a:lnTo>
                <a:lnTo>
                  <a:pt x="229870" y="431927"/>
                </a:lnTo>
                <a:lnTo>
                  <a:pt x="343916" y="477266"/>
                </a:lnTo>
                <a:lnTo>
                  <a:pt x="352056" y="478650"/>
                </a:lnTo>
                <a:lnTo>
                  <a:pt x="359600" y="476758"/>
                </a:lnTo>
                <a:lnTo>
                  <a:pt x="365125" y="472313"/>
                </a:lnTo>
                <a:lnTo>
                  <a:pt x="367284" y="465963"/>
                </a:lnTo>
                <a:lnTo>
                  <a:pt x="367284" y="430276"/>
                </a:lnTo>
                <a:lnTo>
                  <a:pt x="367284" y="359029"/>
                </a:lnTo>
                <a:lnTo>
                  <a:pt x="367284" y="339598"/>
                </a:lnTo>
                <a:lnTo>
                  <a:pt x="367284" y="307848"/>
                </a:lnTo>
                <a:close/>
              </a:path>
              <a:path w="445135" h="478789">
                <a:moveTo>
                  <a:pt x="371856" y="172974"/>
                </a:moveTo>
                <a:lnTo>
                  <a:pt x="364236" y="135636"/>
                </a:lnTo>
                <a:lnTo>
                  <a:pt x="343052" y="103200"/>
                </a:lnTo>
                <a:lnTo>
                  <a:pt x="329793" y="92710"/>
                </a:lnTo>
                <a:lnTo>
                  <a:pt x="320725" y="85547"/>
                </a:lnTo>
                <a:lnTo>
                  <a:pt x="320725" y="156438"/>
                </a:lnTo>
                <a:lnTo>
                  <a:pt x="315849" y="162814"/>
                </a:lnTo>
                <a:lnTo>
                  <a:pt x="312039" y="165481"/>
                </a:lnTo>
                <a:lnTo>
                  <a:pt x="278511" y="189357"/>
                </a:lnTo>
                <a:lnTo>
                  <a:pt x="288925" y="227711"/>
                </a:lnTo>
                <a:lnTo>
                  <a:pt x="288226" y="235115"/>
                </a:lnTo>
                <a:lnTo>
                  <a:pt x="282841" y="240576"/>
                </a:lnTo>
                <a:lnTo>
                  <a:pt x="274612" y="243039"/>
                </a:lnTo>
                <a:lnTo>
                  <a:pt x="265430" y="241427"/>
                </a:lnTo>
                <a:lnTo>
                  <a:pt x="222504" y="222123"/>
                </a:lnTo>
                <a:lnTo>
                  <a:pt x="179578" y="241427"/>
                </a:lnTo>
                <a:lnTo>
                  <a:pt x="170383" y="243039"/>
                </a:lnTo>
                <a:lnTo>
                  <a:pt x="162153" y="240576"/>
                </a:lnTo>
                <a:lnTo>
                  <a:pt x="156768" y="235115"/>
                </a:lnTo>
                <a:lnTo>
                  <a:pt x="156083" y="227711"/>
                </a:lnTo>
                <a:lnTo>
                  <a:pt x="166243" y="189357"/>
                </a:lnTo>
                <a:lnTo>
                  <a:pt x="132715" y="165481"/>
                </a:lnTo>
                <a:lnTo>
                  <a:pt x="128905" y="162814"/>
                </a:lnTo>
                <a:lnTo>
                  <a:pt x="124079" y="156438"/>
                </a:lnTo>
                <a:lnTo>
                  <a:pt x="124396" y="149479"/>
                </a:lnTo>
                <a:lnTo>
                  <a:pt x="129184" y="143675"/>
                </a:lnTo>
                <a:lnTo>
                  <a:pt x="137795" y="140716"/>
                </a:lnTo>
                <a:lnTo>
                  <a:pt x="186563" y="136017"/>
                </a:lnTo>
                <a:lnTo>
                  <a:pt x="207899" y="99949"/>
                </a:lnTo>
                <a:lnTo>
                  <a:pt x="214020" y="94526"/>
                </a:lnTo>
                <a:lnTo>
                  <a:pt x="222389" y="92710"/>
                </a:lnTo>
                <a:lnTo>
                  <a:pt x="230771" y="94526"/>
                </a:lnTo>
                <a:lnTo>
                  <a:pt x="236982" y="99949"/>
                </a:lnTo>
                <a:lnTo>
                  <a:pt x="258191" y="136017"/>
                </a:lnTo>
                <a:lnTo>
                  <a:pt x="306959" y="140716"/>
                </a:lnTo>
                <a:lnTo>
                  <a:pt x="315569" y="143675"/>
                </a:lnTo>
                <a:lnTo>
                  <a:pt x="320395" y="149479"/>
                </a:lnTo>
                <a:lnTo>
                  <a:pt x="320725" y="156438"/>
                </a:lnTo>
                <a:lnTo>
                  <a:pt x="320725" y="85547"/>
                </a:lnTo>
                <a:lnTo>
                  <a:pt x="310730" y="77647"/>
                </a:lnTo>
                <a:lnTo>
                  <a:pt x="269735" y="60883"/>
                </a:lnTo>
                <a:lnTo>
                  <a:pt x="222504" y="54864"/>
                </a:lnTo>
                <a:lnTo>
                  <a:pt x="175260" y="60883"/>
                </a:lnTo>
                <a:lnTo>
                  <a:pt x="134264" y="77647"/>
                </a:lnTo>
                <a:lnTo>
                  <a:pt x="101942" y="103200"/>
                </a:lnTo>
                <a:lnTo>
                  <a:pt x="80759" y="135636"/>
                </a:lnTo>
                <a:lnTo>
                  <a:pt x="73152" y="172974"/>
                </a:lnTo>
                <a:lnTo>
                  <a:pt x="73482" y="181000"/>
                </a:lnTo>
                <a:lnTo>
                  <a:pt x="98717" y="238899"/>
                </a:lnTo>
                <a:lnTo>
                  <a:pt x="131267" y="266420"/>
                </a:lnTo>
                <a:lnTo>
                  <a:pt x="173456" y="284556"/>
                </a:lnTo>
                <a:lnTo>
                  <a:pt x="222504" y="291084"/>
                </a:lnTo>
                <a:lnTo>
                  <a:pt x="271538" y="284556"/>
                </a:lnTo>
                <a:lnTo>
                  <a:pt x="313766" y="266420"/>
                </a:lnTo>
                <a:lnTo>
                  <a:pt x="346392" y="238899"/>
                </a:lnTo>
                <a:lnTo>
                  <a:pt x="366649" y="204216"/>
                </a:lnTo>
                <a:lnTo>
                  <a:pt x="371513" y="181000"/>
                </a:lnTo>
                <a:lnTo>
                  <a:pt x="371856" y="172974"/>
                </a:lnTo>
                <a:close/>
              </a:path>
              <a:path w="445135" h="478789">
                <a:moveTo>
                  <a:pt x="445008" y="176403"/>
                </a:moveTo>
                <a:lnTo>
                  <a:pt x="444906" y="171069"/>
                </a:lnTo>
                <a:lnTo>
                  <a:pt x="441833" y="166878"/>
                </a:lnTo>
                <a:lnTo>
                  <a:pt x="428117" y="149860"/>
                </a:lnTo>
                <a:lnTo>
                  <a:pt x="425958" y="146939"/>
                </a:lnTo>
                <a:lnTo>
                  <a:pt x="425323" y="143637"/>
                </a:lnTo>
                <a:lnTo>
                  <a:pt x="426085" y="140335"/>
                </a:lnTo>
                <a:lnTo>
                  <a:pt x="431546" y="120396"/>
                </a:lnTo>
                <a:lnTo>
                  <a:pt x="432816" y="115697"/>
                </a:lnTo>
                <a:lnTo>
                  <a:pt x="430530" y="110744"/>
                </a:lnTo>
                <a:lnTo>
                  <a:pt x="425704" y="107696"/>
                </a:lnTo>
                <a:lnTo>
                  <a:pt x="405384" y="95377"/>
                </a:lnTo>
                <a:lnTo>
                  <a:pt x="402209" y="93345"/>
                </a:lnTo>
                <a:lnTo>
                  <a:pt x="400037" y="90297"/>
                </a:lnTo>
                <a:lnTo>
                  <a:pt x="399415" y="87122"/>
                </a:lnTo>
                <a:lnTo>
                  <a:pt x="395986" y="67056"/>
                </a:lnTo>
                <a:lnTo>
                  <a:pt x="395211" y="62103"/>
                </a:lnTo>
                <a:lnTo>
                  <a:pt x="391160" y="58394"/>
                </a:lnTo>
                <a:lnTo>
                  <a:pt x="391160" y="173736"/>
                </a:lnTo>
                <a:lnTo>
                  <a:pt x="390321" y="187172"/>
                </a:lnTo>
                <a:lnTo>
                  <a:pt x="377952" y="225933"/>
                </a:lnTo>
                <a:lnTo>
                  <a:pt x="355193" y="256540"/>
                </a:lnTo>
                <a:lnTo>
                  <a:pt x="316674" y="284886"/>
                </a:lnTo>
                <a:lnTo>
                  <a:pt x="272376" y="301828"/>
                </a:lnTo>
                <a:lnTo>
                  <a:pt x="222504" y="307721"/>
                </a:lnTo>
                <a:lnTo>
                  <a:pt x="205574" y="307086"/>
                </a:lnTo>
                <a:lnTo>
                  <a:pt x="156845" y="297180"/>
                </a:lnTo>
                <a:lnTo>
                  <a:pt x="115392" y="277202"/>
                </a:lnTo>
                <a:lnTo>
                  <a:pt x="84010" y="250164"/>
                </a:lnTo>
                <a:lnTo>
                  <a:pt x="61468" y="213296"/>
                </a:lnTo>
                <a:lnTo>
                  <a:pt x="53975" y="173736"/>
                </a:lnTo>
                <a:lnTo>
                  <a:pt x="54800" y="160312"/>
                </a:lnTo>
                <a:lnTo>
                  <a:pt x="67310" y="121539"/>
                </a:lnTo>
                <a:lnTo>
                  <a:pt x="92265" y="88607"/>
                </a:lnTo>
                <a:lnTo>
                  <a:pt x="128422" y="62509"/>
                </a:lnTo>
                <a:lnTo>
                  <a:pt x="172681" y="45656"/>
                </a:lnTo>
                <a:lnTo>
                  <a:pt x="222504" y="39751"/>
                </a:lnTo>
                <a:lnTo>
                  <a:pt x="239483" y="40398"/>
                </a:lnTo>
                <a:lnTo>
                  <a:pt x="288163" y="50292"/>
                </a:lnTo>
                <a:lnTo>
                  <a:pt x="329692" y="70243"/>
                </a:lnTo>
                <a:lnTo>
                  <a:pt x="362470" y="98933"/>
                </a:lnTo>
                <a:lnTo>
                  <a:pt x="383705" y="134188"/>
                </a:lnTo>
                <a:lnTo>
                  <a:pt x="391160" y="173736"/>
                </a:lnTo>
                <a:lnTo>
                  <a:pt x="391160" y="58394"/>
                </a:lnTo>
                <a:lnTo>
                  <a:pt x="390779" y="58039"/>
                </a:lnTo>
                <a:lnTo>
                  <a:pt x="384924" y="56642"/>
                </a:lnTo>
                <a:lnTo>
                  <a:pt x="356870" y="49276"/>
                </a:lnTo>
                <a:lnTo>
                  <a:pt x="353441" y="47117"/>
                </a:lnTo>
                <a:lnTo>
                  <a:pt x="351409" y="44196"/>
                </a:lnTo>
                <a:lnTo>
                  <a:pt x="348488" y="39751"/>
                </a:lnTo>
                <a:lnTo>
                  <a:pt x="339598" y="26162"/>
                </a:lnTo>
                <a:lnTo>
                  <a:pt x="336804" y="21971"/>
                </a:lnTo>
                <a:lnTo>
                  <a:pt x="333248" y="20320"/>
                </a:lnTo>
                <a:lnTo>
                  <a:pt x="331343" y="19431"/>
                </a:lnTo>
                <a:lnTo>
                  <a:pt x="324866" y="19431"/>
                </a:lnTo>
                <a:lnTo>
                  <a:pt x="299466" y="20320"/>
                </a:lnTo>
                <a:lnTo>
                  <a:pt x="294767" y="20320"/>
                </a:lnTo>
                <a:lnTo>
                  <a:pt x="290957" y="18923"/>
                </a:lnTo>
                <a:lnTo>
                  <a:pt x="287909" y="16891"/>
                </a:lnTo>
                <a:lnTo>
                  <a:pt x="277710" y="9525"/>
                </a:lnTo>
                <a:lnTo>
                  <a:pt x="269113" y="3302"/>
                </a:lnTo>
                <a:lnTo>
                  <a:pt x="266065" y="1143"/>
                </a:lnTo>
                <a:lnTo>
                  <a:pt x="262255" y="0"/>
                </a:lnTo>
                <a:lnTo>
                  <a:pt x="256286" y="0"/>
                </a:lnTo>
                <a:lnTo>
                  <a:pt x="254254" y="381"/>
                </a:lnTo>
                <a:lnTo>
                  <a:pt x="252222" y="1016"/>
                </a:lnTo>
                <a:lnTo>
                  <a:pt x="228727" y="8636"/>
                </a:lnTo>
                <a:lnTo>
                  <a:pt x="226695" y="9271"/>
                </a:lnTo>
                <a:lnTo>
                  <a:pt x="224663" y="9525"/>
                </a:lnTo>
                <a:lnTo>
                  <a:pt x="220472" y="9525"/>
                </a:lnTo>
                <a:lnTo>
                  <a:pt x="218440" y="9271"/>
                </a:lnTo>
                <a:lnTo>
                  <a:pt x="216662" y="8636"/>
                </a:lnTo>
                <a:lnTo>
                  <a:pt x="193040" y="1016"/>
                </a:lnTo>
                <a:lnTo>
                  <a:pt x="191008" y="381"/>
                </a:lnTo>
                <a:lnTo>
                  <a:pt x="188976" y="0"/>
                </a:lnTo>
                <a:lnTo>
                  <a:pt x="183134" y="0"/>
                </a:lnTo>
                <a:lnTo>
                  <a:pt x="179070" y="1143"/>
                </a:lnTo>
                <a:lnTo>
                  <a:pt x="176149" y="3302"/>
                </a:lnTo>
                <a:lnTo>
                  <a:pt x="154432" y="18923"/>
                </a:lnTo>
                <a:lnTo>
                  <a:pt x="150368" y="20320"/>
                </a:lnTo>
                <a:lnTo>
                  <a:pt x="146050" y="20320"/>
                </a:lnTo>
                <a:lnTo>
                  <a:pt x="120523" y="19431"/>
                </a:lnTo>
                <a:lnTo>
                  <a:pt x="114046" y="19431"/>
                </a:lnTo>
                <a:lnTo>
                  <a:pt x="108458" y="21971"/>
                </a:lnTo>
                <a:lnTo>
                  <a:pt x="105664" y="26162"/>
                </a:lnTo>
                <a:lnTo>
                  <a:pt x="93726" y="44196"/>
                </a:lnTo>
                <a:lnTo>
                  <a:pt x="91948" y="47117"/>
                </a:lnTo>
                <a:lnTo>
                  <a:pt x="88519" y="49276"/>
                </a:lnTo>
                <a:lnTo>
                  <a:pt x="60198" y="56642"/>
                </a:lnTo>
                <a:lnTo>
                  <a:pt x="54483" y="58039"/>
                </a:lnTo>
                <a:lnTo>
                  <a:pt x="50165" y="62103"/>
                </a:lnTo>
                <a:lnTo>
                  <a:pt x="14452" y="110744"/>
                </a:lnTo>
                <a:lnTo>
                  <a:pt x="12255" y="115697"/>
                </a:lnTo>
                <a:lnTo>
                  <a:pt x="13449" y="120396"/>
                </a:lnTo>
                <a:lnTo>
                  <a:pt x="18872" y="140335"/>
                </a:lnTo>
                <a:lnTo>
                  <a:pt x="19875" y="143637"/>
                </a:lnTo>
                <a:lnTo>
                  <a:pt x="19075" y="146939"/>
                </a:lnTo>
                <a:lnTo>
                  <a:pt x="16865" y="149860"/>
                </a:lnTo>
                <a:lnTo>
                  <a:pt x="3213" y="166878"/>
                </a:lnTo>
                <a:lnTo>
                  <a:pt x="0" y="171069"/>
                </a:lnTo>
                <a:lnTo>
                  <a:pt x="88" y="176403"/>
                </a:lnTo>
                <a:lnTo>
                  <a:pt x="3213" y="180467"/>
                </a:lnTo>
                <a:lnTo>
                  <a:pt x="16865" y="197612"/>
                </a:lnTo>
                <a:lnTo>
                  <a:pt x="19075" y="200533"/>
                </a:lnTo>
                <a:lnTo>
                  <a:pt x="19685" y="203835"/>
                </a:lnTo>
                <a:lnTo>
                  <a:pt x="18872" y="207137"/>
                </a:lnTo>
                <a:lnTo>
                  <a:pt x="13449" y="226822"/>
                </a:lnTo>
                <a:lnTo>
                  <a:pt x="12255" y="231648"/>
                </a:lnTo>
                <a:lnTo>
                  <a:pt x="14452" y="236601"/>
                </a:lnTo>
                <a:lnTo>
                  <a:pt x="19481" y="239649"/>
                </a:lnTo>
                <a:lnTo>
                  <a:pt x="39624" y="252095"/>
                </a:lnTo>
                <a:lnTo>
                  <a:pt x="42799" y="254127"/>
                </a:lnTo>
                <a:lnTo>
                  <a:pt x="44958" y="257048"/>
                </a:lnTo>
                <a:lnTo>
                  <a:pt x="45593" y="260350"/>
                </a:lnTo>
                <a:lnTo>
                  <a:pt x="49022" y="280416"/>
                </a:lnTo>
                <a:lnTo>
                  <a:pt x="50038" y="285242"/>
                </a:lnTo>
                <a:lnTo>
                  <a:pt x="54229" y="289433"/>
                </a:lnTo>
                <a:lnTo>
                  <a:pt x="60071" y="290830"/>
                </a:lnTo>
                <a:lnTo>
                  <a:pt x="78486" y="295656"/>
                </a:lnTo>
                <a:lnTo>
                  <a:pt x="84328" y="297053"/>
                </a:lnTo>
                <a:lnTo>
                  <a:pt x="88392" y="298196"/>
                </a:lnTo>
                <a:lnTo>
                  <a:pt x="91821" y="300355"/>
                </a:lnTo>
                <a:lnTo>
                  <a:pt x="93599" y="303276"/>
                </a:lnTo>
                <a:lnTo>
                  <a:pt x="105410" y="321183"/>
                </a:lnTo>
                <a:lnTo>
                  <a:pt x="108204" y="325501"/>
                </a:lnTo>
                <a:lnTo>
                  <a:pt x="113919" y="328041"/>
                </a:lnTo>
                <a:lnTo>
                  <a:pt x="120269" y="328041"/>
                </a:lnTo>
                <a:lnTo>
                  <a:pt x="145796" y="327152"/>
                </a:lnTo>
                <a:lnTo>
                  <a:pt x="150241" y="327152"/>
                </a:lnTo>
                <a:lnTo>
                  <a:pt x="154178" y="328549"/>
                </a:lnTo>
                <a:lnTo>
                  <a:pt x="157099" y="330581"/>
                </a:lnTo>
                <a:lnTo>
                  <a:pt x="175895" y="344170"/>
                </a:lnTo>
                <a:lnTo>
                  <a:pt x="178943" y="346329"/>
                </a:lnTo>
                <a:lnTo>
                  <a:pt x="182880" y="347472"/>
                </a:lnTo>
                <a:lnTo>
                  <a:pt x="188722" y="347472"/>
                </a:lnTo>
                <a:lnTo>
                  <a:pt x="191008" y="347091"/>
                </a:lnTo>
                <a:lnTo>
                  <a:pt x="192786" y="346456"/>
                </a:lnTo>
                <a:lnTo>
                  <a:pt x="216535" y="338836"/>
                </a:lnTo>
                <a:lnTo>
                  <a:pt x="218313" y="338201"/>
                </a:lnTo>
                <a:lnTo>
                  <a:pt x="220472" y="337947"/>
                </a:lnTo>
                <a:lnTo>
                  <a:pt x="224536" y="337947"/>
                </a:lnTo>
                <a:lnTo>
                  <a:pt x="226568" y="338201"/>
                </a:lnTo>
                <a:lnTo>
                  <a:pt x="251968" y="346456"/>
                </a:lnTo>
                <a:lnTo>
                  <a:pt x="254000" y="347091"/>
                </a:lnTo>
                <a:lnTo>
                  <a:pt x="256032" y="347472"/>
                </a:lnTo>
                <a:lnTo>
                  <a:pt x="262128" y="347472"/>
                </a:lnTo>
                <a:lnTo>
                  <a:pt x="265938" y="346329"/>
                </a:lnTo>
                <a:lnTo>
                  <a:pt x="268859" y="344170"/>
                </a:lnTo>
                <a:lnTo>
                  <a:pt x="277520" y="337947"/>
                </a:lnTo>
                <a:lnTo>
                  <a:pt x="287782" y="330581"/>
                </a:lnTo>
                <a:lnTo>
                  <a:pt x="290830" y="328549"/>
                </a:lnTo>
                <a:lnTo>
                  <a:pt x="294640" y="327152"/>
                </a:lnTo>
                <a:lnTo>
                  <a:pt x="299212" y="327152"/>
                </a:lnTo>
                <a:lnTo>
                  <a:pt x="324739" y="328041"/>
                </a:lnTo>
                <a:lnTo>
                  <a:pt x="331089" y="328041"/>
                </a:lnTo>
                <a:lnTo>
                  <a:pt x="332994" y="327152"/>
                </a:lnTo>
                <a:lnTo>
                  <a:pt x="336550" y="325501"/>
                </a:lnTo>
                <a:lnTo>
                  <a:pt x="339344" y="321183"/>
                </a:lnTo>
                <a:lnTo>
                  <a:pt x="348310" y="307721"/>
                </a:lnTo>
                <a:lnTo>
                  <a:pt x="351282" y="303276"/>
                </a:lnTo>
                <a:lnTo>
                  <a:pt x="353187" y="300355"/>
                </a:lnTo>
                <a:lnTo>
                  <a:pt x="356616" y="298196"/>
                </a:lnTo>
                <a:lnTo>
                  <a:pt x="360426" y="297053"/>
                </a:lnTo>
                <a:lnTo>
                  <a:pt x="366522" y="295656"/>
                </a:lnTo>
                <a:lnTo>
                  <a:pt x="384810" y="290830"/>
                </a:lnTo>
                <a:lnTo>
                  <a:pt x="390779" y="289433"/>
                </a:lnTo>
                <a:lnTo>
                  <a:pt x="394970" y="285242"/>
                </a:lnTo>
                <a:lnTo>
                  <a:pt x="395859" y="280416"/>
                </a:lnTo>
                <a:lnTo>
                  <a:pt x="399415" y="260350"/>
                </a:lnTo>
                <a:lnTo>
                  <a:pt x="400037" y="257048"/>
                </a:lnTo>
                <a:lnTo>
                  <a:pt x="402082" y="254127"/>
                </a:lnTo>
                <a:lnTo>
                  <a:pt x="425577" y="239649"/>
                </a:lnTo>
                <a:lnTo>
                  <a:pt x="430403" y="236601"/>
                </a:lnTo>
                <a:lnTo>
                  <a:pt x="432562" y="231648"/>
                </a:lnTo>
                <a:lnTo>
                  <a:pt x="431292" y="226822"/>
                </a:lnTo>
                <a:lnTo>
                  <a:pt x="425069" y="203835"/>
                </a:lnTo>
                <a:lnTo>
                  <a:pt x="425958" y="200533"/>
                </a:lnTo>
                <a:lnTo>
                  <a:pt x="428117" y="197612"/>
                </a:lnTo>
                <a:lnTo>
                  <a:pt x="441833" y="180467"/>
                </a:lnTo>
                <a:lnTo>
                  <a:pt x="445008" y="176403"/>
                </a:lnTo>
                <a:close/>
              </a:path>
            </a:pathLst>
          </a:custGeom>
          <a:solidFill>
            <a:srgbClr val="5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7599" y="5244138"/>
            <a:ext cx="735452" cy="73584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225801" y="3237357"/>
            <a:ext cx="53822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 marR="5080" indent="-192405">
              <a:lnSpc>
                <a:spcPct val="100000"/>
              </a:lnSpc>
              <a:spcBef>
                <a:spcPts val="95"/>
              </a:spcBef>
              <a:buClr>
                <a:srgbClr val="5F0000"/>
              </a:buClr>
              <a:buSzPct val="125000"/>
              <a:buFont typeface="Arial MT"/>
              <a:buChar char="▪"/>
              <a:tabLst>
                <a:tab pos="205104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Established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collaboration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with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the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Defence</a:t>
            </a:r>
            <a:r>
              <a:rPr sz="16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Research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and </a:t>
            </a:r>
            <a:r>
              <a:rPr sz="1600" b="1" spc="-4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Development</a:t>
            </a:r>
            <a:r>
              <a:rPr sz="16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Organisation</a:t>
            </a:r>
            <a:r>
              <a:rPr sz="16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(DRDO)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1094" y="4022852"/>
            <a:ext cx="6108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2014</a:t>
            </a:r>
            <a:endParaRPr sz="2000">
              <a:latin typeface="Microsoft PhagsPa"/>
              <a:cs typeface="Microsoft PhagsP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9300" y="3899965"/>
            <a:ext cx="564889" cy="546993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60020" y="2459736"/>
            <a:ext cx="8623935" cy="0"/>
          </a:xfrm>
          <a:custGeom>
            <a:avLst/>
            <a:gdLst/>
            <a:ahLst/>
            <a:cxnLst/>
            <a:rect l="l" t="t" r="r" b="b"/>
            <a:pathLst>
              <a:path w="8623935">
                <a:moveTo>
                  <a:pt x="0" y="0"/>
                </a:moveTo>
                <a:lnTo>
                  <a:pt x="8623681" y="0"/>
                </a:lnTo>
              </a:path>
            </a:pathLst>
          </a:custGeom>
          <a:ln w="9144">
            <a:solidFill>
              <a:srgbClr val="808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0020" y="1775460"/>
            <a:ext cx="8623935" cy="0"/>
          </a:xfrm>
          <a:custGeom>
            <a:avLst/>
            <a:gdLst/>
            <a:ahLst/>
            <a:cxnLst/>
            <a:rect l="l" t="t" r="r" b="b"/>
            <a:pathLst>
              <a:path w="8623935">
                <a:moveTo>
                  <a:pt x="0" y="0"/>
                </a:moveTo>
                <a:lnTo>
                  <a:pt x="8623681" y="0"/>
                </a:lnTo>
              </a:path>
            </a:pathLst>
          </a:custGeom>
          <a:ln w="9144">
            <a:solidFill>
              <a:srgbClr val="808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0020" y="3147060"/>
            <a:ext cx="8623935" cy="0"/>
          </a:xfrm>
          <a:custGeom>
            <a:avLst/>
            <a:gdLst/>
            <a:ahLst/>
            <a:cxnLst/>
            <a:rect l="l" t="t" r="r" b="b"/>
            <a:pathLst>
              <a:path w="8623935">
                <a:moveTo>
                  <a:pt x="0" y="0"/>
                </a:moveTo>
                <a:lnTo>
                  <a:pt x="8623681" y="0"/>
                </a:lnTo>
              </a:path>
            </a:pathLst>
          </a:custGeom>
          <a:ln w="9144">
            <a:solidFill>
              <a:srgbClr val="808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0020" y="5187696"/>
            <a:ext cx="8623935" cy="0"/>
          </a:xfrm>
          <a:custGeom>
            <a:avLst/>
            <a:gdLst/>
            <a:ahLst/>
            <a:cxnLst/>
            <a:rect l="l" t="t" r="r" b="b"/>
            <a:pathLst>
              <a:path w="8623935">
                <a:moveTo>
                  <a:pt x="0" y="0"/>
                </a:moveTo>
                <a:lnTo>
                  <a:pt x="8623681" y="0"/>
                </a:lnTo>
              </a:path>
            </a:pathLst>
          </a:custGeom>
          <a:ln w="9144">
            <a:solidFill>
              <a:srgbClr val="808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0020" y="3805428"/>
            <a:ext cx="8623935" cy="0"/>
          </a:xfrm>
          <a:custGeom>
            <a:avLst/>
            <a:gdLst/>
            <a:ahLst/>
            <a:cxnLst/>
            <a:rect l="l" t="t" r="r" b="b"/>
            <a:pathLst>
              <a:path w="8623935">
                <a:moveTo>
                  <a:pt x="0" y="0"/>
                </a:moveTo>
                <a:lnTo>
                  <a:pt x="8623681" y="0"/>
                </a:lnTo>
              </a:path>
            </a:pathLst>
          </a:custGeom>
          <a:ln w="9144">
            <a:solidFill>
              <a:srgbClr val="808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0020" y="4501896"/>
            <a:ext cx="8623935" cy="0"/>
          </a:xfrm>
          <a:custGeom>
            <a:avLst/>
            <a:gdLst/>
            <a:ahLst/>
            <a:cxnLst/>
            <a:rect l="l" t="t" r="r" b="b"/>
            <a:pathLst>
              <a:path w="8623935">
                <a:moveTo>
                  <a:pt x="0" y="0"/>
                </a:moveTo>
                <a:lnTo>
                  <a:pt x="8623681" y="0"/>
                </a:lnTo>
              </a:path>
            </a:pathLst>
          </a:custGeom>
          <a:ln w="9144">
            <a:solidFill>
              <a:srgbClr val="80808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71094" y="4658995"/>
            <a:ext cx="6108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2016</a:t>
            </a:r>
            <a:endParaRPr sz="2000">
              <a:latin typeface="Microsoft PhagsPa"/>
              <a:cs typeface="Microsoft PhagsP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25801" y="4591939"/>
            <a:ext cx="650938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 indent="-192405">
              <a:lnSpc>
                <a:spcPct val="100000"/>
              </a:lnSpc>
              <a:spcBef>
                <a:spcPts val="95"/>
              </a:spcBef>
              <a:buClr>
                <a:srgbClr val="5F0000"/>
              </a:buClr>
              <a:buSzPct val="125000"/>
              <a:buFont typeface="Arial MT"/>
              <a:buChar char="▪"/>
              <a:tabLst>
                <a:tab pos="205104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Accredited</a:t>
            </a:r>
            <a:r>
              <a:rPr sz="1600" spc="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by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the </a:t>
            </a:r>
            <a:r>
              <a:rPr sz="1600" spc="-10" dirty="0">
                <a:latin typeface="Microsoft PhagsPa"/>
                <a:cs typeface="Microsoft PhagsPa"/>
              </a:rPr>
              <a:t>Nuclear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Corporation</a:t>
            </a:r>
            <a:r>
              <a:rPr sz="1600" spc="3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 </a:t>
            </a:r>
            <a:r>
              <a:rPr sz="1600" spc="-10" dirty="0">
                <a:latin typeface="Microsoft PhagsPa"/>
                <a:cs typeface="Microsoft PhagsPa"/>
              </a:rPr>
              <a:t>India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Limited</a:t>
            </a:r>
            <a:r>
              <a:rPr sz="1600" spc="-10" dirty="0">
                <a:latin typeface="Microsoft PhagsPa"/>
                <a:cs typeface="Microsoft PhagsPa"/>
              </a:rPr>
              <a:t> (NPCIL)</a:t>
            </a:r>
            <a:r>
              <a:rPr sz="1600" spc="4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as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</a:t>
            </a:r>
            <a:endParaRPr sz="1600">
              <a:latin typeface="Microsoft PhagsPa"/>
              <a:cs typeface="Microsoft PhagsPa"/>
            </a:endParaRPr>
          </a:p>
          <a:p>
            <a:pPr marL="204470">
              <a:lnSpc>
                <a:spcPct val="100000"/>
              </a:lnSpc>
            </a:pP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EPC supplier</a:t>
            </a:r>
            <a:r>
              <a:rPr sz="16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to its nuclear</a:t>
            </a:r>
            <a:r>
              <a:rPr sz="16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programme</a:t>
            </a:r>
            <a:r>
              <a:rPr sz="1600" b="1" spc="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and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receipt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first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EPC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order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46403" y="4657344"/>
            <a:ext cx="279400" cy="364490"/>
          </a:xfrm>
          <a:custGeom>
            <a:avLst/>
            <a:gdLst/>
            <a:ahLst/>
            <a:cxnLst/>
            <a:rect l="l" t="t" r="r" b="b"/>
            <a:pathLst>
              <a:path w="279400" h="364489">
                <a:moveTo>
                  <a:pt x="99733" y="247015"/>
                </a:moveTo>
                <a:lnTo>
                  <a:pt x="60591" y="247015"/>
                </a:lnTo>
                <a:lnTo>
                  <a:pt x="29857" y="320421"/>
                </a:lnTo>
                <a:lnTo>
                  <a:pt x="28994" y="322834"/>
                </a:lnTo>
                <a:lnTo>
                  <a:pt x="30441" y="325120"/>
                </a:lnTo>
                <a:lnTo>
                  <a:pt x="33045" y="325882"/>
                </a:lnTo>
                <a:lnTo>
                  <a:pt x="38265" y="327533"/>
                </a:lnTo>
                <a:lnTo>
                  <a:pt x="26377" y="355981"/>
                </a:lnTo>
                <a:lnTo>
                  <a:pt x="24930" y="359283"/>
                </a:lnTo>
                <a:lnTo>
                  <a:pt x="26962" y="362839"/>
                </a:lnTo>
                <a:lnTo>
                  <a:pt x="31889" y="364236"/>
                </a:lnTo>
                <a:lnTo>
                  <a:pt x="36817" y="364236"/>
                </a:lnTo>
                <a:lnTo>
                  <a:pt x="39712" y="362585"/>
                </a:lnTo>
                <a:lnTo>
                  <a:pt x="40881" y="360045"/>
                </a:lnTo>
                <a:lnTo>
                  <a:pt x="52768" y="331470"/>
                </a:lnTo>
                <a:lnTo>
                  <a:pt x="64323" y="331470"/>
                </a:lnTo>
                <a:lnTo>
                  <a:pt x="64935" y="330327"/>
                </a:lnTo>
                <a:lnTo>
                  <a:pt x="99733" y="247015"/>
                </a:lnTo>
                <a:close/>
              </a:path>
              <a:path w="279400" h="364489">
                <a:moveTo>
                  <a:pt x="242312" y="331470"/>
                </a:moveTo>
                <a:lnTo>
                  <a:pt x="226123" y="331470"/>
                </a:lnTo>
                <a:lnTo>
                  <a:pt x="238302" y="360045"/>
                </a:lnTo>
                <a:lnTo>
                  <a:pt x="239179" y="362585"/>
                </a:lnTo>
                <a:lnTo>
                  <a:pt x="242366" y="364236"/>
                </a:lnTo>
                <a:lnTo>
                  <a:pt x="247002" y="364236"/>
                </a:lnTo>
                <a:lnTo>
                  <a:pt x="251929" y="362839"/>
                </a:lnTo>
                <a:lnTo>
                  <a:pt x="253961" y="359283"/>
                </a:lnTo>
                <a:lnTo>
                  <a:pt x="252806" y="355981"/>
                </a:lnTo>
                <a:lnTo>
                  <a:pt x="242312" y="331470"/>
                </a:lnTo>
                <a:close/>
              </a:path>
              <a:path w="279400" h="364489">
                <a:moveTo>
                  <a:pt x="64323" y="331470"/>
                </a:moveTo>
                <a:lnTo>
                  <a:pt x="52768" y="331470"/>
                </a:lnTo>
                <a:lnTo>
                  <a:pt x="58267" y="332867"/>
                </a:lnTo>
                <a:lnTo>
                  <a:pt x="60883" y="333629"/>
                </a:lnTo>
                <a:lnTo>
                  <a:pt x="63779" y="332486"/>
                </a:lnTo>
                <a:lnTo>
                  <a:pt x="64323" y="331470"/>
                </a:lnTo>
                <a:close/>
              </a:path>
              <a:path w="279400" h="364489">
                <a:moveTo>
                  <a:pt x="218300" y="247015"/>
                </a:moveTo>
                <a:lnTo>
                  <a:pt x="179158" y="247015"/>
                </a:lnTo>
                <a:lnTo>
                  <a:pt x="214236" y="330327"/>
                </a:lnTo>
                <a:lnTo>
                  <a:pt x="215112" y="332486"/>
                </a:lnTo>
                <a:lnTo>
                  <a:pt x="218008" y="333629"/>
                </a:lnTo>
                <a:lnTo>
                  <a:pt x="226123" y="331470"/>
                </a:lnTo>
                <a:lnTo>
                  <a:pt x="242312" y="331470"/>
                </a:lnTo>
                <a:lnTo>
                  <a:pt x="240626" y="327533"/>
                </a:lnTo>
                <a:lnTo>
                  <a:pt x="245846" y="325882"/>
                </a:lnTo>
                <a:lnTo>
                  <a:pt x="248742" y="325120"/>
                </a:lnTo>
                <a:lnTo>
                  <a:pt x="250190" y="322834"/>
                </a:lnTo>
                <a:lnTo>
                  <a:pt x="249326" y="320421"/>
                </a:lnTo>
                <a:lnTo>
                  <a:pt x="218300" y="247015"/>
                </a:lnTo>
                <a:close/>
              </a:path>
              <a:path w="279400" h="364489">
                <a:moveTo>
                  <a:pt x="154812" y="247015"/>
                </a:moveTo>
                <a:lnTo>
                  <a:pt x="124079" y="247015"/>
                </a:lnTo>
                <a:lnTo>
                  <a:pt x="124079" y="263906"/>
                </a:lnTo>
                <a:lnTo>
                  <a:pt x="131038" y="269367"/>
                </a:lnTo>
                <a:lnTo>
                  <a:pt x="147853" y="269367"/>
                </a:lnTo>
                <a:lnTo>
                  <a:pt x="154812" y="263906"/>
                </a:lnTo>
                <a:lnTo>
                  <a:pt x="154812" y="247015"/>
                </a:lnTo>
                <a:close/>
              </a:path>
              <a:path w="279400" h="364489">
                <a:moveTo>
                  <a:pt x="39141" y="224155"/>
                </a:moveTo>
                <a:lnTo>
                  <a:pt x="7543" y="224155"/>
                </a:lnTo>
                <a:lnTo>
                  <a:pt x="0" y="230251"/>
                </a:lnTo>
                <a:lnTo>
                  <a:pt x="0" y="245364"/>
                </a:lnTo>
                <a:lnTo>
                  <a:pt x="7543" y="251460"/>
                </a:lnTo>
                <a:lnTo>
                  <a:pt x="39141" y="251460"/>
                </a:lnTo>
                <a:lnTo>
                  <a:pt x="41744" y="249555"/>
                </a:lnTo>
                <a:lnTo>
                  <a:pt x="42329" y="247015"/>
                </a:lnTo>
                <a:lnTo>
                  <a:pt x="276848" y="247015"/>
                </a:lnTo>
                <a:lnTo>
                  <a:pt x="278892" y="245364"/>
                </a:lnTo>
                <a:lnTo>
                  <a:pt x="278892" y="230251"/>
                </a:lnTo>
                <a:lnTo>
                  <a:pt x="276534" y="228346"/>
                </a:lnTo>
                <a:lnTo>
                  <a:pt x="42329" y="228346"/>
                </a:lnTo>
                <a:lnTo>
                  <a:pt x="41744" y="226060"/>
                </a:lnTo>
                <a:lnTo>
                  <a:pt x="39141" y="224155"/>
                </a:lnTo>
                <a:close/>
              </a:path>
              <a:path w="279400" h="364489">
                <a:moveTo>
                  <a:pt x="276848" y="247015"/>
                </a:moveTo>
                <a:lnTo>
                  <a:pt x="236562" y="247015"/>
                </a:lnTo>
                <a:lnTo>
                  <a:pt x="237147" y="249555"/>
                </a:lnTo>
                <a:lnTo>
                  <a:pt x="239750" y="251460"/>
                </a:lnTo>
                <a:lnTo>
                  <a:pt x="271348" y="251460"/>
                </a:lnTo>
                <a:lnTo>
                  <a:pt x="276848" y="247015"/>
                </a:lnTo>
                <a:close/>
              </a:path>
              <a:path w="279400" h="364489">
                <a:moveTo>
                  <a:pt x="149593" y="0"/>
                </a:moveTo>
                <a:lnTo>
                  <a:pt x="129590" y="0"/>
                </a:lnTo>
                <a:lnTo>
                  <a:pt x="121475" y="6604"/>
                </a:lnTo>
                <a:lnTo>
                  <a:pt x="121475" y="51562"/>
                </a:lnTo>
                <a:lnTo>
                  <a:pt x="124371" y="53975"/>
                </a:lnTo>
                <a:lnTo>
                  <a:pt x="128143" y="54356"/>
                </a:lnTo>
                <a:lnTo>
                  <a:pt x="128143" y="71755"/>
                </a:lnTo>
                <a:lnTo>
                  <a:pt x="112270" y="77138"/>
                </a:lnTo>
                <a:lnTo>
                  <a:pt x="99688" y="86248"/>
                </a:lnTo>
                <a:lnTo>
                  <a:pt x="91402" y="98240"/>
                </a:lnTo>
                <a:lnTo>
                  <a:pt x="88417" y="112268"/>
                </a:lnTo>
                <a:lnTo>
                  <a:pt x="89569" y="120902"/>
                </a:lnTo>
                <a:lnTo>
                  <a:pt x="92843" y="128952"/>
                </a:lnTo>
                <a:lnTo>
                  <a:pt x="97965" y="136217"/>
                </a:lnTo>
                <a:lnTo>
                  <a:pt x="104660" y="142494"/>
                </a:lnTo>
                <a:lnTo>
                  <a:pt x="68414" y="228346"/>
                </a:lnTo>
                <a:lnTo>
                  <a:pt x="107556" y="228346"/>
                </a:lnTo>
                <a:lnTo>
                  <a:pt x="139153" y="153543"/>
                </a:lnTo>
                <a:lnTo>
                  <a:pt x="178896" y="153543"/>
                </a:lnTo>
                <a:lnTo>
                  <a:pt x="174231" y="142494"/>
                </a:lnTo>
                <a:lnTo>
                  <a:pt x="180926" y="136217"/>
                </a:lnTo>
                <a:lnTo>
                  <a:pt x="186048" y="128952"/>
                </a:lnTo>
                <a:lnTo>
                  <a:pt x="189322" y="120902"/>
                </a:lnTo>
                <a:lnTo>
                  <a:pt x="190474" y="112268"/>
                </a:lnTo>
                <a:lnTo>
                  <a:pt x="187493" y="98276"/>
                </a:lnTo>
                <a:lnTo>
                  <a:pt x="179239" y="86344"/>
                </a:lnTo>
                <a:lnTo>
                  <a:pt x="166744" y="77245"/>
                </a:lnTo>
                <a:lnTo>
                  <a:pt x="151041" y="71755"/>
                </a:lnTo>
                <a:lnTo>
                  <a:pt x="151041" y="54356"/>
                </a:lnTo>
                <a:lnTo>
                  <a:pt x="154520" y="53975"/>
                </a:lnTo>
                <a:lnTo>
                  <a:pt x="157416" y="51562"/>
                </a:lnTo>
                <a:lnTo>
                  <a:pt x="157416" y="6604"/>
                </a:lnTo>
                <a:lnTo>
                  <a:pt x="149593" y="0"/>
                </a:lnTo>
                <a:close/>
              </a:path>
              <a:path w="279400" h="364489">
                <a:moveTo>
                  <a:pt x="147853" y="205994"/>
                </a:moveTo>
                <a:lnTo>
                  <a:pt x="131038" y="205994"/>
                </a:lnTo>
                <a:lnTo>
                  <a:pt x="124079" y="211709"/>
                </a:lnTo>
                <a:lnTo>
                  <a:pt x="124079" y="228346"/>
                </a:lnTo>
                <a:lnTo>
                  <a:pt x="154812" y="228346"/>
                </a:lnTo>
                <a:lnTo>
                  <a:pt x="154812" y="211709"/>
                </a:lnTo>
                <a:lnTo>
                  <a:pt x="147853" y="205994"/>
                </a:lnTo>
                <a:close/>
              </a:path>
              <a:path w="279400" h="364489">
                <a:moveTo>
                  <a:pt x="178896" y="153543"/>
                </a:moveTo>
                <a:lnTo>
                  <a:pt x="140030" y="153543"/>
                </a:lnTo>
                <a:lnTo>
                  <a:pt x="171335" y="228346"/>
                </a:lnTo>
                <a:lnTo>
                  <a:pt x="210477" y="228346"/>
                </a:lnTo>
                <a:lnTo>
                  <a:pt x="178896" y="153543"/>
                </a:lnTo>
                <a:close/>
              </a:path>
              <a:path w="279400" h="364489">
                <a:moveTo>
                  <a:pt x="271348" y="224155"/>
                </a:moveTo>
                <a:lnTo>
                  <a:pt x="239750" y="224155"/>
                </a:lnTo>
                <a:lnTo>
                  <a:pt x="237147" y="226060"/>
                </a:lnTo>
                <a:lnTo>
                  <a:pt x="236562" y="228346"/>
                </a:lnTo>
                <a:lnTo>
                  <a:pt x="276534" y="228346"/>
                </a:lnTo>
                <a:lnTo>
                  <a:pt x="271348" y="224155"/>
                </a:lnTo>
                <a:close/>
              </a:path>
              <a:path w="279400" h="364489">
                <a:moveTo>
                  <a:pt x="139738" y="153543"/>
                </a:moveTo>
                <a:lnTo>
                  <a:pt x="139153" y="153543"/>
                </a:lnTo>
                <a:lnTo>
                  <a:pt x="139446" y="153797"/>
                </a:lnTo>
                <a:lnTo>
                  <a:pt x="139738" y="153797"/>
                </a:lnTo>
                <a:lnTo>
                  <a:pt x="139738" y="153543"/>
                </a:lnTo>
                <a:close/>
              </a:path>
            </a:pathLst>
          </a:custGeom>
          <a:solidFill>
            <a:srgbClr val="5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333500" y="4666388"/>
            <a:ext cx="858519" cy="337185"/>
            <a:chOff x="1333500" y="4666388"/>
            <a:chExt cx="858519" cy="337185"/>
          </a:xfrm>
        </p:grpSpPr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3500" y="4681728"/>
              <a:ext cx="335280" cy="32156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2975" y="4666388"/>
              <a:ext cx="478536" cy="328195"/>
            </a:xfrm>
            <a:prstGeom prst="rect">
              <a:avLst/>
            </a:prstGeom>
          </p:spPr>
        </p:pic>
      </p:grpSp>
      <p:sp>
        <p:nvSpPr>
          <p:cNvPr id="36" name="object 3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8427846" y="6214152"/>
            <a:ext cx="287655" cy="3511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>
                <a:solidFill>
                  <a:srgbClr val="FFFFFF"/>
                </a:solidFill>
                <a:latin typeface="Microsoft PhagsPa"/>
                <a:cs typeface="Microsoft PhagsPa"/>
              </a:rPr>
              <a:t>|</a:t>
            </a:r>
            <a:r>
              <a:rPr sz="2000" spc="1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fld id="{81D60167-4931-47E6-BA6A-407CBD079E47}" type="slidenum">
              <a:rPr sz="2100" baseline="1984" dirty="0">
                <a:solidFill>
                  <a:srgbClr val="FFFFFF"/>
                </a:solidFill>
                <a:latin typeface="Microsoft PhagsPa"/>
                <a:cs typeface="Microsoft PhagsPa"/>
              </a:rPr>
              <a:pPr marL="12700">
                <a:lnSpc>
                  <a:spcPct val="100000"/>
                </a:lnSpc>
                <a:spcBef>
                  <a:spcPts val="190"/>
                </a:spcBef>
              </a:pPr>
              <a:t>3</a:t>
            </a:fld>
            <a:endParaRPr sz="2100" baseline="1984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7868" y="1182624"/>
            <a:ext cx="4079875" cy="3455035"/>
            <a:chOff x="467868" y="1182624"/>
            <a:chExt cx="4079875" cy="3455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012" y="1191768"/>
              <a:ext cx="4061460" cy="34366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2440" y="1187196"/>
              <a:ext cx="4070985" cy="3446145"/>
            </a:xfrm>
            <a:custGeom>
              <a:avLst/>
              <a:gdLst/>
              <a:ahLst/>
              <a:cxnLst/>
              <a:rect l="l" t="t" r="r" b="b"/>
              <a:pathLst>
                <a:path w="4070985" h="3446145">
                  <a:moveTo>
                    <a:pt x="0" y="3445764"/>
                  </a:moveTo>
                  <a:lnTo>
                    <a:pt x="4070604" y="3445764"/>
                  </a:lnTo>
                  <a:lnTo>
                    <a:pt x="4070604" y="0"/>
                  </a:lnTo>
                  <a:lnTo>
                    <a:pt x="0" y="0"/>
                  </a:lnTo>
                  <a:lnTo>
                    <a:pt x="0" y="3445764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20" dirty="0"/>
              <a:t> </a:t>
            </a:r>
            <a:r>
              <a:rPr spc="-10" dirty="0"/>
              <a:t>projects</a:t>
            </a:r>
            <a:r>
              <a:rPr spc="5" dirty="0"/>
              <a:t> </a:t>
            </a:r>
            <a:r>
              <a:rPr spc="-5" dirty="0"/>
              <a:t>executed</a:t>
            </a:r>
            <a:r>
              <a:rPr spc="-10" dirty="0"/>
              <a:t> for</a:t>
            </a:r>
            <a:r>
              <a:rPr spc="15" dirty="0"/>
              <a:t> </a:t>
            </a:r>
            <a:r>
              <a:rPr spc="-10" dirty="0"/>
              <a:t>BHAVINI</a:t>
            </a:r>
            <a:r>
              <a:rPr spc="5" dirty="0"/>
              <a:t> </a:t>
            </a:r>
            <a:r>
              <a:rPr spc="-5" dirty="0"/>
              <a:t>Prototype</a:t>
            </a:r>
            <a:r>
              <a:rPr spc="30" dirty="0"/>
              <a:t> </a:t>
            </a:r>
            <a:r>
              <a:rPr spc="-10" dirty="0"/>
              <a:t>Fast </a:t>
            </a:r>
            <a:r>
              <a:rPr spc="-675" dirty="0"/>
              <a:t> </a:t>
            </a:r>
            <a:r>
              <a:rPr spc="-5" dirty="0"/>
              <a:t>Breeder</a:t>
            </a:r>
            <a:r>
              <a:rPr spc="-10" dirty="0"/>
              <a:t> </a:t>
            </a:r>
            <a:r>
              <a:rPr spc="-5" dirty="0"/>
              <a:t>Reactor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1296" y="4728464"/>
            <a:ext cx="5819775" cy="1219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Under</a:t>
            </a:r>
            <a:r>
              <a:rPr sz="20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Water</a:t>
            </a:r>
            <a:r>
              <a:rPr sz="20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Trolley</a:t>
            </a:r>
            <a:endParaRPr sz="2000">
              <a:latin typeface="Microsoft PhagsPa"/>
              <a:cs typeface="Microsoft PhagsPa"/>
            </a:endParaRPr>
          </a:p>
          <a:p>
            <a:pPr marL="38735" marR="3947160">
              <a:lnSpc>
                <a:spcPct val="100000"/>
              </a:lnSpc>
              <a:spcBef>
                <a:spcPts val="1240"/>
              </a:spcBef>
            </a:pPr>
            <a:r>
              <a:rPr sz="1600" spc="-5" dirty="0">
                <a:latin typeface="Microsoft PhagsPa"/>
                <a:cs typeface="Microsoft PhagsPa"/>
              </a:rPr>
              <a:t>Material: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SS304L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Size: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12m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x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4m </a:t>
            </a:r>
            <a:r>
              <a:rPr sz="1600" spc="-5" dirty="0">
                <a:latin typeface="Microsoft PhagsPa"/>
                <a:cs typeface="Microsoft PhagsPa"/>
              </a:rPr>
              <a:t>x</a:t>
            </a:r>
            <a:r>
              <a:rPr sz="1600" spc="-2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9m</a:t>
            </a:r>
            <a:endParaRPr sz="1600">
              <a:latin typeface="Microsoft PhagsPa"/>
              <a:cs typeface="Microsoft PhagsPa"/>
            </a:endParaRPr>
          </a:p>
          <a:p>
            <a:pPr marL="38735">
              <a:lnSpc>
                <a:spcPct val="100000"/>
              </a:lnSpc>
            </a:pPr>
            <a:r>
              <a:rPr sz="1600" spc="-5" dirty="0">
                <a:latin typeface="Microsoft PhagsPa"/>
                <a:cs typeface="Microsoft PhagsPa"/>
              </a:rPr>
              <a:t>Rail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middle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support columns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aligned to</a:t>
            </a:r>
            <a:r>
              <a:rPr sz="1600" spc="45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26.7°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along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12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m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length</a:t>
            </a:r>
            <a:endParaRPr sz="1600">
              <a:latin typeface="Microsoft PhagsPa"/>
              <a:cs typeface="Microsoft PhagsP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63440" y="1184148"/>
            <a:ext cx="3858895" cy="3453765"/>
            <a:chOff x="4663440" y="1184148"/>
            <a:chExt cx="3858895" cy="345376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2584" y="1193292"/>
              <a:ext cx="3840479" cy="34350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68012" y="1188720"/>
              <a:ext cx="3850004" cy="3444240"/>
            </a:xfrm>
            <a:custGeom>
              <a:avLst/>
              <a:gdLst/>
              <a:ahLst/>
              <a:cxnLst/>
              <a:rect l="l" t="t" r="r" b="b"/>
              <a:pathLst>
                <a:path w="3850004" h="3444240">
                  <a:moveTo>
                    <a:pt x="0" y="3444240"/>
                  </a:moveTo>
                  <a:lnTo>
                    <a:pt x="3849624" y="3444240"/>
                  </a:lnTo>
                  <a:lnTo>
                    <a:pt x="3849624" y="0"/>
                  </a:lnTo>
                  <a:lnTo>
                    <a:pt x="0" y="0"/>
                  </a:lnTo>
                  <a:lnTo>
                    <a:pt x="0" y="3444240"/>
                  </a:lnTo>
                  <a:close/>
                </a:path>
              </a:pathLst>
            </a:custGeom>
            <a:ln w="9143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30</a:t>
            </a:fld>
            <a:endParaRPr sz="2100" baseline="1984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20" dirty="0"/>
              <a:t> </a:t>
            </a:r>
            <a:r>
              <a:rPr spc="-10" dirty="0"/>
              <a:t>projects</a:t>
            </a:r>
            <a:r>
              <a:rPr spc="5" dirty="0"/>
              <a:t> </a:t>
            </a:r>
            <a:r>
              <a:rPr spc="-5" dirty="0"/>
              <a:t>executed</a:t>
            </a:r>
            <a:r>
              <a:rPr spc="-10" dirty="0"/>
              <a:t> for</a:t>
            </a:r>
            <a:r>
              <a:rPr spc="15" dirty="0"/>
              <a:t> </a:t>
            </a:r>
            <a:r>
              <a:rPr spc="-10" dirty="0"/>
              <a:t>BHAVINI</a:t>
            </a:r>
            <a:r>
              <a:rPr spc="5" dirty="0"/>
              <a:t> </a:t>
            </a:r>
            <a:r>
              <a:rPr spc="-5" dirty="0"/>
              <a:t>Prototype</a:t>
            </a:r>
            <a:r>
              <a:rPr spc="30" dirty="0"/>
              <a:t> </a:t>
            </a:r>
            <a:r>
              <a:rPr spc="-10" dirty="0"/>
              <a:t>Fast </a:t>
            </a:r>
            <a:r>
              <a:rPr spc="-675" dirty="0"/>
              <a:t> </a:t>
            </a:r>
            <a:r>
              <a:rPr spc="-5" dirty="0"/>
              <a:t>Breeder</a:t>
            </a:r>
            <a:r>
              <a:rPr spc="-10" dirty="0"/>
              <a:t> </a:t>
            </a:r>
            <a:r>
              <a:rPr spc="-5" dirty="0"/>
              <a:t>Reactor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75816" y="1380744"/>
            <a:ext cx="5892165" cy="3447415"/>
            <a:chOff x="1575816" y="1380744"/>
            <a:chExt cx="5892165" cy="34474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4960" y="1389888"/>
              <a:ext cx="5873495" cy="34281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80388" y="1385316"/>
              <a:ext cx="5882640" cy="3438525"/>
            </a:xfrm>
            <a:custGeom>
              <a:avLst/>
              <a:gdLst/>
              <a:ahLst/>
              <a:cxnLst/>
              <a:rect l="l" t="t" r="r" b="b"/>
              <a:pathLst>
                <a:path w="5882640" h="3438525">
                  <a:moveTo>
                    <a:pt x="0" y="3438144"/>
                  </a:moveTo>
                  <a:lnTo>
                    <a:pt x="5882640" y="3438144"/>
                  </a:lnTo>
                  <a:lnTo>
                    <a:pt x="5882640" y="0"/>
                  </a:lnTo>
                  <a:lnTo>
                    <a:pt x="0" y="0"/>
                  </a:lnTo>
                  <a:lnTo>
                    <a:pt x="0" y="3438144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46605" y="4911348"/>
            <a:ext cx="6822695" cy="1140056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30"/>
              </a:spcBef>
            </a:pPr>
            <a:r>
              <a:rPr sz="2000" b="1" spc="-5">
                <a:solidFill>
                  <a:srgbClr val="5F0000"/>
                </a:solidFill>
                <a:latin typeface="Microsoft PhagsPa"/>
                <a:cs typeface="Microsoft PhagsPa"/>
              </a:rPr>
              <a:t>FTC</a:t>
            </a:r>
            <a:r>
              <a:rPr sz="2000" b="1" spc="-55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smtClean="0">
                <a:solidFill>
                  <a:srgbClr val="5F0000"/>
                </a:solidFill>
                <a:latin typeface="Microsoft PhagsPa"/>
                <a:cs typeface="Microsoft PhagsPa"/>
              </a:rPr>
              <a:t>Vessels</a:t>
            </a:r>
            <a:r>
              <a:rPr lang="en-US" sz="2000" b="1" spc="-5" dirty="0" smtClean="0">
                <a:solidFill>
                  <a:srgbClr val="5F0000"/>
                </a:solidFill>
                <a:latin typeface="Microsoft PhagsPa"/>
                <a:cs typeface="Microsoft PhagsPa"/>
              </a:rPr>
              <a:t>- </a:t>
            </a:r>
            <a:endParaRPr sz="2000">
              <a:latin typeface="Microsoft PhagsPa"/>
              <a:cs typeface="Microsoft PhagsPa"/>
            </a:endParaRPr>
          </a:p>
          <a:p>
            <a:pPr marL="38100" marR="30480">
              <a:lnSpc>
                <a:spcPct val="100000"/>
              </a:lnSpc>
              <a:spcBef>
                <a:spcPts val="254"/>
              </a:spcBef>
            </a:pPr>
            <a:r>
              <a:rPr sz="1600" spc="-10" dirty="0">
                <a:latin typeface="Microsoft PhagsPa"/>
                <a:cs typeface="Microsoft PhagsPa"/>
              </a:rPr>
              <a:t>Concentricity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within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0.5mm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through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8 meter </a:t>
            </a:r>
            <a:r>
              <a:rPr sz="1600" spc="-10" dirty="0">
                <a:latin typeface="Microsoft PhagsPa"/>
                <a:cs typeface="Microsoft PhagsPa"/>
              </a:rPr>
              <a:t>length </a:t>
            </a:r>
            <a:r>
              <a:rPr sz="1600" spc="-5" dirty="0">
                <a:latin typeface="Microsoft PhagsPa"/>
                <a:cs typeface="Microsoft PhagsPa"/>
              </a:rPr>
              <a:t> Acceptance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criteria</a:t>
            </a:r>
            <a:r>
              <a:rPr sz="1600" spc="3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for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local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leak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rate</a:t>
            </a:r>
            <a:r>
              <a:rPr sz="1600" spc="3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-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1.0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X</a:t>
            </a:r>
            <a:r>
              <a:rPr sz="1600" spc="5" dirty="0">
                <a:latin typeface="Microsoft PhagsPa"/>
                <a:cs typeface="Microsoft PhagsPa"/>
              </a:rPr>
              <a:t> 10</a:t>
            </a:r>
            <a:r>
              <a:rPr sz="1575" spc="7" baseline="26455" dirty="0">
                <a:latin typeface="Microsoft PhagsPa"/>
                <a:cs typeface="Microsoft PhagsPa"/>
              </a:rPr>
              <a:t>-6</a:t>
            </a:r>
            <a:r>
              <a:rPr sz="1575" spc="195" baseline="26455" dirty="0">
                <a:latin typeface="Microsoft PhagsPa"/>
                <a:cs typeface="Microsoft PhagsPa"/>
              </a:rPr>
              <a:t> </a:t>
            </a:r>
            <a:r>
              <a:rPr sz="1600" spc="-5">
                <a:latin typeface="Microsoft PhagsPa"/>
                <a:cs typeface="Microsoft PhagsPa"/>
              </a:rPr>
              <a:t>mbar.lit/sec</a:t>
            </a:r>
            <a:r>
              <a:rPr sz="1600" spc="-5" smtClean="0">
                <a:latin typeface="Microsoft PhagsPa"/>
                <a:cs typeface="Microsoft PhagsPa"/>
              </a:rPr>
              <a:t>.</a:t>
            </a:r>
            <a:r>
              <a:rPr lang="en-US" sz="1600" spc="-5" dirty="0" smtClean="0">
                <a:latin typeface="Microsoft PhagsPa"/>
                <a:cs typeface="Microsoft PhagsPa"/>
              </a:rPr>
              <a:t>,  fitted with Heaters from M/s </a:t>
            </a:r>
            <a:r>
              <a:rPr lang="en-US" sz="1600" spc="-5" dirty="0" err="1" smtClean="0">
                <a:latin typeface="Microsoft PhagsPa"/>
                <a:cs typeface="Microsoft PhagsPa"/>
              </a:rPr>
              <a:t>Thermocoax</a:t>
            </a:r>
            <a:r>
              <a:rPr lang="en-US" sz="1600" spc="-5" dirty="0" smtClean="0">
                <a:latin typeface="Microsoft PhagsPa"/>
                <a:cs typeface="Microsoft PhagsPa"/>
              </a:rPr>
              <a:t>, France and M/s VAT, Switzerland make Gate Valves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31</a:t>
            </a:fld>
            <a:endParaRPr sz="2100" baseline="1984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20" dirty="0"/>
              <a:t> </a:t>
            </a:r>
            <a:r>
              <a:rPr spc="-10" dirty="0"/>
              <a:t>projects</a:t>
            </a:r>
            <a:r>
              <a:rPr spc="5" dirty="0"/>
              <a:t> </a:t>
            </a:r>
            <a:r>
              <a:rPr spc="-5" dirty="0"/>
              <a:t>executed</a:t>
            </a:r>
            <a:r>
              <a:rPr spc="-10" dirty="0"/>
              <a:t> for</a:t>
            </a:r>
            <a:r>
              <a:rPr spc="15" dirty="0"/>
              <a:t> </a:t>
            </a:r>
            <a:r>
              <a:rPr spc="-10" dirty="0"/>
              <a:t>BHAVINI</a:t>
            </a:r>
            <a:r>
              <a:rPr spc="5" dirty="0"/>
              <a:t> </a:t>
            </a:r>
            <a:r>
              <a:rPr spc="-5" dirty="0"/>
              <a:t>Prototype</a:t>
            </a:r>
            <a:r>
              <a:rPr spc="30" dirty="0"/>
              <a:t> </a:t>
            </a:r>
            <a:r>
              <a:rPr spc="-10" dirty="0"/>
              <a:t>Fast </a:t>
            </a:r>
            <a:r>
              <a:rPr spc="-675" dirty="0"/>
              <a:t> </a:t>
            </a:r>
            <a:r>
              <a:rPr spc="-5" dirty="0"/>
              <a:t>Breeder</a:t>
            </a:r>
            <a:r>
              <a:rPr spc="-10" dirty="0"/>
              <a:t> </a:t>
            </a:r>
            <a:r>
              <a:rPr spc="-5" dirty="0"/>
              <a:t>Reactor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33172" y="1217676"/>
            <a:ext cx="2618740" cy="4192904"/>
            <a:chOff x="233172" y="1217676"/>
            <a:chExt cx="2618740" cy="419290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316" y="1226820"/>
              <a:ext cx="2591181" cy="41742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7744" y="1222248"/>
              <a:ext cx="2609215" cy="4183379"/>
            </a:xfrm>
            <a:custGeom>
              <a:avLst/>
              <a:gdLst/>
              <a:ahLst/>
              <a:cxnLst/>
              <a:rect l="l" t="t" r="r" b="b"/>
              <a:pathLst>
                <a:path w="2609215" h="4183379">
                  <a:moveTo>
                    <a:pt x="0" y="4183379"/>
                  </a:moveTo>
                  <a:lnTo>
                    <a:pt x="2609088" y="4183379"/>
                  </a:lnTo>
                  <a:lnTo>
                    <a:pt x="2609088" y="0"/>
                  </a:lnTo>
                  <a:lnTo>
                    <a:pt x="0" y="0"/>
                  </a:lnTo>
                  <a:lnTo>
                    <a:pt x="0" y="4183379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223260" y="1228344"/>
            <a:ext cx="2588260" cy="4177665"/>
            <a:chOff x="3223260" y="1228344"/>
            <a:chExt cx="2588260" cy="41776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2404" y="1237488"/>
              <a:ext cx="2569464" cy="41589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27832" y="1232916"/>
              <a:ext cx="2578735" cy="4168140"/>
            </a:xfrm>
            <a:custGeom>
              <a:avLst/>
              <a:gdLst/>
              <a:ahLst/>
              <a:cxnLst/>
              <a:rect l="l" t="t" r="r" b="b"/>
              <a:pathLst>
                <a:path w="2578735" h="4168140">
                  <a:moveTo>
                    <a:pt x="0" y="4168140"/>
                  </a:moveTo>
                  <a:lnTo>
                    <a:pt x="2578608" y="4168140"/>
                  </a:lnTo>
                  <a:lnTo>
                    <a:pt x="2578608" y="0"/>
                  </a:lnTo>
                  <a:lnTo>
                    <a:pt x="0" y="0"/>
                  </a:lnTo>
                  <a:lnTo>
                    <a:pt x="0" y="4168140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105144" y="1228344"/>
            <a:ext cx="2417445" cy="4177665"/>
            <a:chOff x="6105144" y="1228344"/>
            <a:chExt cx="2417445" cy="417766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4288" y="1237488"/>
              <a:ext cx="2398775" cy="41589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09716" y="1232916"/>
              <a:ext cx="2407920" cy="4168140"/>
            </a:xfrm>
            <a:custGeom>
              <a:avLst/>
              <a:gdLst/>
              <a:ahLst/>
              <a:cxnLst/>
              <a:rect l="l" t="t" r="r" b="b"/>
              <a:pathLst>
                <a:path w="2407920" h="4168140">
                  <a:moveTo>
                    <a:pt x="0" y="4168140"/>
                  </a:moveTo>
                  <a:lnTo>
                    <a:pt x="2407919" y="4168140"/>
                  </a:lnTo>
                  <a:lnTo>
                    <a:pt x="2407919" y="0"/>
                  </a:lnTo>
                  <a:lnTo>
                    <a:pt x="0" y="0"/>
                  </a:lnTo>
                  <a:lnTo>
                    <a:pt x="0" y="4168140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461505" y="5621832"/>
            <a:ext cx="1597025" cy="2946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7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Shielding</a:t>
            </a:r>
            <a:r>
              <a:rPr sz="1750" b="1" spc="-10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750" b="1" dirty="0">
                <a:solidFill>
                  <a:srgbClr val="5F0000"/>
                </a:solidFill>
                <a:latin typeface="Microsoft PhagsPa"/>
                <a:cs typeface="Microsoft PhagsPa"/>
              </a:rPr>
              <a:t>Door</a:t>
            </a:r>
            <a:endParaRPr sz="1750">
              <a:latin typeface="Microsoft PhagsPa"/>
              <a:cs typeface="Microsoft PhagsP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32</a:t>
            </a:fld>
            <a:endParaRPr sz="2100" baseline="1984"/>
          </a:p>
        </p:txBody>
      </p:sp>
      <p:sp>
        <p:nvSpPr>
          <p:cNvPr id="13" name="object 13"/>
          <p:cNvSpPr txBox="1"/>
          <p:nvPr/>
        </p:nvSpPr>
        <p:spPr>
          <a:xfrm>
            <a:off x="3772915" y="5626709"/>
            <a:ext cx="1459230" cy="2946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7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Shielding</a:t>
            </a:r>
            <a:r>
              <a:rPr sz="1750" b="1" spc="-10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75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IHX</a:t>
            </a:r>
            <a:endParaRPr sz="1750">
              <a:latin typeface="Microsoft PhagsPa"/>
              <a:cs typeface="Microsoft PhagsP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0836" y="5626709"/>
            <a:ext cx="1510030" cy="2946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750" b="1" dirty="0">
                <a:solidFill>
                  <a:srgbClr val="5F0000"/>
                </a:solidFill>
                <a:latin typeface="Microsoft PhagsPa"/>
                <a:cs typeface="Microsoft PhagsPa"/>
              </a:rPr>
              <a:t>Partition</a:t>
            </a:r>
            <a:r>
              <a:rPr sz="1750" b="1" spc="-5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750" b="1" dirty="0">
                <a:solidFill>
                  <a:srgbClr val="5F0000"/>
                </a:solidFill>
                <a:latin typeface="Microsoft PhagsPa"/>
                <a:cs typeface="Microsoft PhagsPa"/>
              </a:rPr>
              <a:t>door</a:t>
            </a:r>
            <a:endParaRPr sz="1750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20" dirty="0"/>
              <a:t> </a:t>
            </a:r>
            <a:r>
              <a:rPr spc="-10" dirty="0"/>
              <a:t>projects</a:t>
            </a:r>
            <a:r>
              <a:rPr spc="5" dirty="0"/>
              <a:t> </a:t>
            </a:r>
            <a:r>
              <a:rPr spc="-5" dirty="0"/>
              <a:t>executed</a:t>
            </a:r>
            <a:r>
              <a:rPr spc="-10" dirty="0"/>
              <a:t> for</a:t>
            </a:r>
            <a:r>
              <a:rPr spc="15" dirty="0"/>
              <a:t> </a:t>
            </a:r>
            <a:r>
              <a:rPr spc="-10" dirty="0"/>
              <a:t>BHAVINI</a:t>
            </a:r>
            <a:r>
              <a:rPr spc="5" dirty="0"/>
              <a:t> </a:t>
            </a:r>
            <a:r>
              <a:rPr spc="-5" dirty="0"/>
              <a:t>Prototype</a:t>
            </a:r>
            <a:r>
              <a:rPr spc="30" dirty="0"/>
              <a:t> </a:t>
            </a:r>
            <a:r>
              <a:rPr spc="-10" dirty="0"/>
              <a:t>Fast </a:t>
            </a:r>
            <a:r>
              <a:rPr spc="-675" dirty="0"/>
              <a:t> </a:t>
            </a:r>
            <a:r>
              <a:rPr spc="-5" dirty="0"/>
              <a:t>Breeder</a:t>
            </a:r>
            <a:r>
              <a:rPr spc="-10" dirty="0"/>
              <a:t> </a:t>
            </a:r>
            <a:r>
              <a:rPr spc="-5" dirty="0"/>
              <a:t>Reactor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21053" y="4942882"/>
            <a:ext cx="3050540" cy="101854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25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Carriage</a:t>
            </a:r>
            <a:r>
              <a:rPr sz="20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In</a:t>
            </a:r>
            <a:r>
              <a:rPr sz="20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Main</a:t>
            </a:r>
            <a:r>
              <a:rPr sz="20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Air</a:t>
            </a:r>
            <a:r>
              <a:rPr sz="20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Lock</a:t>
            </a:r>
            <a:endParaRPr sz="2000">
              <a:latin typeface="Microsoft PhagsPa"/>
              <a:cs typeface="Microsoft PhagsPa"/>
            </a:endParaRPr>
          </a:p>
          <a:p>
            <a:pPr marL="12700" marR="526415">
              <a:lnSpc>
                <a:spcPct val="101299"/>
              </a:lnSpc>
              <a:spcBef>
                <a:spcPts val="720"/>
              </a:spcBef>
            </a:pPr>
            <a:r>
              <a:rPr sz="1550" spc="10" dirty="0">
                <a:latin typeface="Microsoft PhagsPa"/>
                <a:cs typeface="Microsoft PhagsPa"/>
              </a:rPr>
              <a:t>Dimensions-</a:t>
            </a:r>
            <a:r>
              <a:rPr sz="1550" spc="-65" dirty="0">
                <a:latin typeface="Microsoft PhagsPa"/>
                <a:cs typeface="Microsoft PhagsPa"/>
              </a:rPr>
              <a:t> </a:t>
            </a:r>
            <a:r>
              <a:rPr sz="1550" spc="10" dirty="0">
                <a:latin typeface="Microsoft PhagsPa"/>
                <a:cs typeface="Microsoft PhagsPa"/>
              </a:rPr>
              <a:t>20m</a:t>
            </a:r>
            <a:r>
              <a:rPr sz="1550" spc="-20" dirty="0">
                <a:latin typeface="Microsoft PhagsPa"/>
                <a:cs typeface="Microsoft PhagsPa"/>
              </a:rPr>
              <a:t> </a:t>
            </a:r>
            <a:r>
              <a:rPr sz="1550" spc="10" dirty="0">
                <a:latin typeface="Microsoft PhagsPa"/>
                <a:cs typeface="Microsoft PhagsPa"/>
              </a:rPr>
              <a:t>x</a:t>
            </a:r>
            <a:r>
              <a:rPr sz="1550" spc="-10" dirty="0">
                <a:latin typeface="Microsoft PhagsPa"/>
                <a:cs typeface="Microsoft PhagsPa"/>
              </a:rPr>
              <a:t> </a:t>
            </a:r>
            <a:r>
              <a:rPr sz="1550" spc="15" dirty="0">
                <a:latin typeface="Microsoft PhagsPa"/>
                <a:cs typeface="Microsoft PhagsPa"/>
              </a:rPr>
              <a:t>5m</a:t>
            </a:r>
            <a:r>
              <a:rPr sz="1550" spc="-20" dirty="0">
                <a:latin typeface="Microsoft PhagsPa"/>
                <a:cs typeface="Microsoft PhagsPa"/>
              </a:rPr>
              <a:t> </a:t>
            </a:r>
            <a:r>
              <a:rPr sz="1550" spc="10" dirty="0">
                <a:latin typeface="Microsoft PhagsPa"/>
                <a:cs typeface="Microsoft PhagsPa"/>
              </a:rPr>
              <a:t>x</a:t>
            </a:r>
            <a:r>
              <a:rPr sz="1550" spc="-25" dirty="0">
                <a:latin typeface="Microsoft PhagsPa"/>
                <a:cs typeface="Microsoft PhagsPa"/>
              </a:rPr>
              <a:t> </a:t>
            </a:r>
            <a:r>
              <a:rPr sz="1550" spc="15" dirty="0">
                <a:latin typeface="Microsoft PhagsPa"/>
                <a:cs typeface="Microsoft PhagsPa"/>
              </a:rPr>
              <a:t>3m </a:t>
            </a:r>
            <a:r>
              <a:rPr sz="1550" spc="-409" dirty="0">
                <a:latin typeface="Microsoft PhagsPa"/>
                <a:cs typeface="Microsoft PhagsPa"/>
              </a:rPr>
              <a:t> </a:t>
            </a:r>
            <a:r>
              <a:rPr sz="1550" spc="10" dirty="0">
                <a:latin typeface="Microsoft PhagsPa"/>
                <a:cs typeface="Microsoft PhagsPa"/>
              </a:rPr>
              <a:t>Weight</a:t>
            </a:r>
            <a:r>
              <a:rPr sz="1550" spc="-15" dirty="0">
                <a:latin typeface="Microsoft PhagsPa"/>
                <a:cs typeface="Microsoft PhagsPa"/>
              </a:rPr>
              <a:t> </a:t>
            </a:r>
            <a:r>
              <a:rPr sz="1550" spc="10" dirty="0">
                <a:latin typeface="Microsoft PhagsPa"/>
                <a:cs typeface="Microsoft PhagsPa"/>
              </a:rPr>
              <a:t>–</a:t>
            </a:r>
            <a:r>
              <a:rPr sz="1550" spc="-10" dirty="0">
                <a:latin typeface="Microsoft PhagsPa"/>
                <a:cs typeface="Microsoft PhagsPa"/>
              </a:rPr>
              <a:t> </a:t>
            </a:r>
            <a:r>
              <a:rPr sz="1550" spc="10" dirty="0">
                <a:latin typeface="Microsoft PhagsPa"/>
                <a:cs typeface="Microsoft PhagsPa"/>
              </a:rPr>
              <a:t>300</a:t>
            </a:r>
            <a:r>
              <a:rPr sz="1550" spc="-5" dirty="0">
                <a:latin typeface="Microsoft PhagsPa"/>
                <a:cs typeface="Microsoft PhagsPa"/>
              </a:rPr>
              <a:t> </a:t>
            </a:r>
            <a:r>
              <a:rPr sz="1550" spc="10" dirty="0">
                <a:latin typeface="Microsoft PhagsPa"/>
                <a:cs typeface="Microsoft PhagsPa"/>
              </a:rPr>
              <a:t>Tons</a:t>
            </a:r>
            <a:endParaRPr sz="1550">
              <a:latin typeface="Microsoft PhagsPa"/>
              <a:cs typeface="Microsoft PhagsP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22832" y="1104900"/>
            <a:ext cx="6210300" cy="3832860"/>
            <a:chOff x="1322832" y="1104900"/>
            <a:chExt cx="6210300" cy="38328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976" y="1114044"/>
              <a:ext cx="6192012" cy="38145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27404" y="1109472"/>
              <a:ext cx="6201410" cy="3823970"/>
            </a:xfrm>
            <a:custGeom>
              <a:avLst/>
              <a:gdLst/>
              <a:ahLst/>
              <a:cxnLst/>
              <a:rect l="l" t="t" r="r" b="b"/>
              <a:pathLst>
                <a:path w="6201409" h="3823970">
                  <a:moveTo>
                    <a:pt x="0" y="3823716"/>
                  </a:moveTo>
                  <a:lnTo>
                    <a:pt x="6201156" y="3823716"/>
                  </a:lnTo>
                  <a:lnTo>
                    <a:pt x="6201156" y="0"/>
                  </a:lnTo>
                  <a:lnTo>
                    <a:pt x="0" y="0"/>
                  </a:lnTo>
                  <a:lnTo>
                    <a:pt x="0" y="382371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33</a:t>
            </a:fld>
            <a:endParaRPr sz="2100" baseline="1984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508127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15" dirty="0"/>
              <a:t> </a:t>
            </a:r>
            <a:r>
              <a:rPr spc="-10" dirty="0"/>
              <a:t>projects</a:t>
            </a:r>
            <a:r>
              <a:rPr spc="-5" dirty="0"/>
              <a:t> executed</a:t>
            </a:r>
            <a:r>
              <a:rPr spc="-20" dirty="0"/>
              <a:t> </a:t>
            </a:r>
            <a:r>
              <a:rPr spc="-10" dirty="0"/>
              <a:t>for</a:t>
            </a:r>
            <a:r>
              <a:rPr spc="10" dirty="0"/>
              <a:t> </a:t>
            </a:r>
            <a:r>
              <a:rPr spc="-10" dirty="0"/>
              <a:t>BARC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799076" y="815340"/>
            <a:ext cx="3529965" cy="2453640"/>
            <a:chOff x="4799076" y="815340"/>
            <a:chExt cx="3529965" cy="24536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8220" y="824484"/>
              <a:ext cx="3511296" cy="24353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03648" y="819912"/>
              <a:ext cx="3520440" cy="2444750"/>
            </a:xfrm>
            <a:custGeom>
              <a:avLst/>
              <a:gdLst/>
              <a:ahLst/>
              <a:cxnLst/>
              <a:rect l="l" t="t" r="r" b="b"/>
              <a:pathLst>
                <a:path w="3520440" h="2444750">
                  <a:moveTo>
                    <a:pt x="0" y="2444495"/>
                  </a:moveTo>
                  <a:lnTo>
                    <a:pt x="3520440" y="2444495"/>
                  </a:lnTo>
                  <a:lnTo>
                    <a:pt x="3520440" y="0"/>
                  </a:lnTo>
                  <a:lnTo>
                    <a:pt x="0" y="0"/>
                  </a:lnTo>
                  <a:lnTo>
                    <a:pt x="0" y="2444495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73252" y="815340"/>
            <a:ext cx="3573779" cy="2456815"/>
            <a:chOff x="873252" y="815340"/>
            <a:chExt cx="3573779" cy="24568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396" y="824484"/>
              <a:ext cx="3555491" cy="24384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77824" y="819912"/>
              <a:ext cx="3564890" cy="2447925"/>
            </a:xfrm>
            <a:custGeom>
              <a:avLst/>
              <a:gdLst/>
              <a:ahLst/>
              <a:cxnLst/>
              <a:rect l="l" t="t" r="r" b="b"/>
              <a:pathLst>
                <a:path w="3564890" h="2447925">
                  <a:moveTo>
                    <a:pt x="0" y="2447543"/>
                  </a:moveTo>
                  <a:lnTo>
                    <a:pt x="3564636" y="2447543"/>
                  </a:lnTo>
                  <a:lnTo>
                    <a:pt x="3564636" y="0"/>
                  </a:lnTo>
                  <a:lnTo>
                    <a:pt x="0" y="0"/>
                  </a:lnTo>
                  <a:lnTo>
                    <a:pt x="0" y="2447543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718816" y="3657600"/>
            <a:ext cx="3209925" cy="2091055"/>
            <a:chOff x="2718816" y="3657600"/>
            <a:chExt cx="3209925" cy="20910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7960" y="3666744"/>
              <a:ext cx="3191256" cy="20726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723388" y="3662172"/>
              <a:ext cx="3200400" cy="2082164"/>
            </a:xfrm>
            <a:custGeom>
              <a:avLst/>
              <a:gdLst/>
              <a:ahLst/>
              <a:cxnLst/>
              <a:rect l="l" t="t" r="r" b="b"/>
              <a:pathLst>
                <a:path w="3200400" h="2082164">
                  <a:moveTo>
                    <a:pt x="0" y="2081783"/>
                  </a:moveTo>
                  <a:lnTo>
                    <a:pt x="3200400" y="2081783"/>
                  </a:lnTo>
                  <a:lnTo>
                    <a:pt x="3200400" y="0"/>
                  </a:lnTo>
                  <a:lnTo>
                    <a:pt x="0" y="0"/>
                  </a:lnTo>
                  <a:lnTo>
                    <a:pt x="0" y="2081783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68476" y="3303778"/>
            <a:ext cx="1614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Dilution</a:t>
            </a:r>
            <a:r>
              <a:rPr sz="1600" b="1" spc="-5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Hot</a:t>
            </a:r>
            <a:r>
              <a:rPr sz="1600" b="1" spc="-4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Cell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34</a:t>
            </a:fld>
            <a:endParaRPr sz="2100" baseline="1984"/>
          </a:p>
        </p:txBody>
      </p:sp>
      <p:sp>
        <p:nvSpPr>
          <p:cNvPr id="13" name="object 13"/>
          <p:cNvSpPr txBox="1"/>
          <p:nvPr/>
        </p:nvSpPr>
        <p:spPr>
          <a:xfrm>
            <a:off x="2727451" y="5793130"/>
            <a:ext cx="15938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Blister</a:t>
            </a:r>
            <a:r>
              <a:rPr sz="1600" b="1" spc="-8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Assembly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64353" y="3303778"/>
            <a:ext cx="14052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Pump</a:t>
            </a:r>
            <a:r>
              <a:rPr sz="1600" b="1" spc="-4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Hot</a:t>
            </a:r>
            <a:r>
              <a:rPr sz="1600" b="1" spc="-3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Cell</a:t>
            </a:r>
            <a:endParaRPr sz="1600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0"/>
            <a:ext cx="8970010" cy="6720840"/>
            <a:chOff x="-4000" y="0"/>
            <a:chExt cx="8970010" cy="6720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961119" cy="59481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5942076"/>
              <a:ext cx="8960485" cy="0"/>
            </a:xfrm>
            <a:custGeom>
              <a:avLst/>
              <a:gdLst/>
              <a:ahLst/>
              <a:cxnLst/>
              <a:rect l="l" t="t" r="r" b="b"/>
              <a:pathLst>
                <a:path w="8960485">
                  <a:moveTo>
                    <a:pt x="0" y="0"/>
                  </a:moveTo>
                  <a:lnTo>
                    <a:pt x="8960357" y="0"/>
                  </a:lnTo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8961120" cy="5937885"/>
            </a:xfrm>
            <a:custGeom>
              <a:avLst/>
              <a:gdLst/>
              <a:ahLst/>
              <a:cxnLst/>
              <a:rect l="l" t="t" r="r" b="b"/>
              <a:pathLst>
                <a:path w="8961120" h="5937885">
                  <a:moveTo>
                    <a:pt x="0" y="0"/>
                  </a:moveTo>
                  <a:lnTo>
                    <a:pt x="0" y="5937503"/>
                  </a:lnTo>
                  <a:lnTo>
                    <a:pt x="8961119" y="5937503"/>
                  </a:lnTo>
                  <a:lnTo>
                    <a:pt x="89611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77588" y="4988179"/>
            <a:ext cx="42475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Kay</a:t>
            </a:r>
            <a:r>
              <a:rPr sz="25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Bouvet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Engineering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Ltd.</a:t>
            </a:r>
            <a:endParaRPr sz="2500">
              <a:latin typeface="Microsoft PhagsPa"/>
              <a:cs typeface="Microsoft PhagsP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991" y="4654296"/>
            <a:ext cx="1136903" cy="115214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Major projects executed for the </a:t>
            </a:r>
            <a:r>
              <a:rPr spc="-960" dirty="0"/>
              <a:t> </a:t>
            </a:r>
            <a:r>
              <a:rPr dirty="0"/>
              <a:t>Space</a:t>
            </a:r>
            <a:r>
              <a:rPr spc="-25" dirty="0"/>
              <a:t> </a:t>
            </a:r>
            <a:r>
              <a:rPr dirty="0"/>
              <a:t>Industry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670179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20" dirty="0"/>
              <a:t> </a:t>
            </a:r>
            <a:r>
              <a:rPr spc="-10" dirty="0"/>
              <a:t>projects</a:t>
            </a:r>
            <a:r>
              <a:rPr dirty="0"/>
              <a:t> </a:t>
            </a:r>
            <a:r>
              <a:rPr spc="-10" dirty="0"/>
              <a:t>for</a:t>
            </a:r>
            <a:r>
              <a:rPr spc="5" dirty="0"/>
              <a:t> </a:t>
            </a:r>
            <a:r>
              <a:rPr spc="-5" dirty="0"/>
              <a:t>the</a:t>
            </a:r>
            <a:r>
              <a:rPr dirty="0"/>
              <a:t> </a:t>
            </a:r>
            <a:r>
              <a:rPr spc="-5" dirty="0"/>
              <a:t>Indian</a:t>
            </a:r>
            <a:r>
              <a:rPr spc="15" dirty="0"/>
              <a:t> </a:t>
            </a:r>
            <a:r>
              <a:rPr spc="-5" dirty="0"/>
              <a:t>Space</a:t>
            </a:r>
            <a:r>
              <a:rPr spc="15" dirty="0"/>
              <a:t> </a:t>
            </a:r>
            <a:r>
              <a:rPr spc="-5" dirty="0"/>
              <a:t>Research </a:t>
            </a:r>
            <a:r>
              <a:rPr spc="-675" dirty="0"/>
              <a:t> </a:t>
            </a:r>
            <a:r>
              <a:rPr spc="-10" dirty="0"/>
              <a:t>Organization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747" y="2991612"/>
            <a:ext cx="1453896" cy="140817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106667" y="3767328"/>
            <a:ext cx="2581910" cy="1831975"/>
            <a:chOff x="6106667" y="3767328"/>
            <a:chExt cx="2581910" cy="18319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5811" y="3776472"/>
              <a:ext cx="2563367" cy="18135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11239" y="3771900"/>
              <a:ext cx="2573020" cy="1823085"/>
            </a:xfrm>
            <a:custGeom>
              <a:avLst/>
              <a:gdLst/>
              <a:ahLst/>
              <a:cxnLst/>
              <a:rect l="l" t="t" r="r" b="b"/>
              <a:pathLst>
                <a:path w="2573020" h="1823085">
                  <a:moveTo>
                    <a:pt x="0" y="1822704"/>
                  </a:moveTo>
                  <a:lnTo>
                    <a:pt x="2572512" y="1822704"/>
                  </a:lnTo>
                  <a:lnTo>
                    <a:pt x="2572512" y="0"/>
                  </a:lnTo>
                  <a:lnTo>
                    <a:pt x="0" y="0"/>
                  </a:lnTo>
                  <a:lnTo>
                    <a:pt x="0" y="1822704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02282" y="1689861"/>
            <a:ext cx="3801745" cy="23339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 MT"/>
                <a:cs typeface="Arial MT"/>
              </a:rPr>
              <a:t>Second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Vehicle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Assembly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Building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 MT"/>
                <a:cs typeface="Arial MT"/>
              </a:rPr>
              <a:t>Revamping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AP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Recovery Plant</a:t>
            </a:r>
            <a:endParaRPr sz="1800">
              <a:latin typeface="Arial MT"/>
              <a:cs typeface="Arial MT"/>
            </a:endParaRPr>
          </a:p>
          <a:p>
            <a:pPr marL="299085" marR="763905" indent="-287020">
              <a:lnSpc>
                <a:spcPct val="150000"/>
              </a:lnSpc>
              <a:spcBef>
                <a:spcPts val="1205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 MT"/>
                <a:cs typeface="Arial MT"/>
              </a:rPr>
              <a:t>New Process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Facility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AP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Processing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Plant</a:t>
            </a:r>
            <a:endParaRPr sz="18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1595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 MT"/>
                <a:cs typeface="Arial MT"/>
              </a:rPr>
              <a:t>DD2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Jacketed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Reactors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99047" y="1449324"/>
            <a:ext cx="2589530" cy="2147570"/>
            <a:chOff x="6099047" y="1449324"/>
            <a:chExt cx="2589530" cy="214757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8191" y="1458468"/>
              <a:ext cx="2570988" cy="21290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03619" y="1453896"/>
              <a:ext cx="2580640" cy="2138680"/>
            </a:xfrm>
            <a:custGeom>
              <a:avLst/>
              <a:gdLst/>
              <a:ahLst/>
              <a:cxnLst/>
              <a:rect l="l" t="t" r="r" b="b"/>
              <a:pathLst>
                <a:path w="2580640" h="2138679">
                  <a:moveTo>
                    <a:pt x="0" y="2138172"/>
                  </a:moveTo>
                  <a:lnTo>
                    <a:pt x="2580131" y="2138172"/>
                  </a:lnTo>
                  <a:lnTo>
                    <a:pt x="2580131" y="0"/>
                  </a:lnTo>
                  <a:lnTo>
                    <a:pt x="0" y="0"/>
                  </a:lnTo>
                  <a:lnTo>
                    <a:pt x="0" y="2138172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36</a:t>
            </a:fld>
            <a:endParaRPr sz="2100" baseline="1984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6908" y="986028"/>
            <a:ext cx="3548379" cy="4925695"/>
            <a:chOff x="406908" y="986028"/>
            <a:chExt cx="3548379" cy="4925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052" y="995172"/>
              <a:ext cx="3529584" cy="49072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1480" y="990600"/>
              <a:ext cx="3538854" cy="4916805"/>
            </a:xfrm>
            <a:custGeom>
              <a:avLst/>
              <a:gdLst/>
              <a:ahLst/>
              <a:cxnLst/>
              <a:rect l="l" t="t" r="r" b="b"/>
              <a:pathLst>
                <a:path w="3538854" h="4916805">
                  <a:moveTo>
                    <a:pt x="0" y="4916424"/>
                  </a:moveTo>
                  <a:lnTo>
                    <a:pt x="3538728" y="4916424"/>
                  </a:lnTo>
                  <a:lnTo>
                    <a:pt x="3538728" y="0"/>
                  </a:lnTo>
                  <a:lnTo>
                    <a:pt x="0" y="0"/>
                  </a:lnTo>
                  <a:lnTo>
                    <a:pt x="0" y="4916424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3535679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10" dirty="0"/>
              <a:t> </a:t>
            </a:r>
            <a:r>
              <a:rPr spc="-10" dirty="0"/>
              <a:t>projects for</a:t>
            </a:r>
            <a:r>
              <a:rPr spc="-5" dirty="0"/>
              <a:t> ISRO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37</a:t>
            </a:fld>
            <a:endParaRPr sz="2100" baseline="1984"/>
          </a:p>
        </p:txBody>
      </p:sp>
      <p:sp>
        <p:nvSpPr>
          <p:cNvPr id="6" name="object 6"/>
          <p:cNvSpPr txBox="1"/>
          <p:nvPr/>
        </p:nvSpPr>
        <p:spPr>
          <a:xfrm>
            <a:off x="4618735" y="978154"/>
            <a:ext cx="3700779" cy="2894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F0000"/>
                </a:solidFill>
                <a:latin typeface="Microsoft PhagsPa"/>
                <a:cs typeface="Microsoft PhagsPa"/>
              </a:rPr>
              <a:t>Second</a:t>
            </a:r>
            <a:r>
              <a:rPr sz="18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8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Vehicle</a:t>
            </a:r>
            <a:r>
              <a:rPr sz="18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8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Assembly Building</a:t>
            </a:r>
            <a:endParaRPr sz="1800">
              <a:latin typeface="Microsoft PhagsPa"/>
              <a:cs typeface="Microsoft PhagsP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Microsoft PhagsPa"/>
              <a:cs typeface="Microsoft PhagsPa"/>
            </a:endParaRPr>
          </a:p>
          <a:p>
            <a:pPr marL="205740" indent="-192405">
              <a:lnSpc>
                <a:spcPct val="100000"/>
              </a:lnSpc>
              <a:buClr>
                <a:srgbClr val="5F0000"/>
              </a:buClr>
              <a:buSzPct val="125000"/>
              <a:buFont typeface="Arial MT"/>
              <a:buChar char="▪"/>
              <a:tabLst>
                <a:tab pos="20637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74m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high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guide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columns</a:t>
            </a:r>
            <a:endParaRPr sz="1600">
              <a:latin typeface="Microsoft PhagsPa"/>
              <a:cs typeface="Microsoft PhagsPa"/>
            </a:endParaRPr>
          </a:p>
          <a:p>
            <a:pPr marL="205740" indent="-192405">
              <a:lnSpc>
                <a:spcPct val="100000"/>
              </a:lnSpc>
              <a:spcBef>
                <a:spcPts val="1200"/>
              </a:spcBef>
              <a:buClr>
                <a:srgbClr val="5F0000"/>
              </a:buClr>
              <a:buSzPct val="125000"/>
              <a:buFont typeface="Arial MT"/>
              <a:buChar char="▪"/>
              <a:tabLst>
                <a:tab pos="206375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Folding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and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swinging</a:t>
            </a:r>
            <a:r>
              <a:rPr sz="1600" spc="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platforms</a:t>
            </a:r>
            <a:r>
              <a:rPr sz="1600" dirty="0">
                <a:latin typeface="Microsoft PhagsPa"/>
                <a:cs typeface="Microsoft PhagsPa"/>
              </a:rPr>
              <a:t> at</a:t>
            </a:r>
            <a:endParaRPr sz="1600">
              <a:latin typeface="Microsoft PhagsPa"/>
              <a:cs typeface="Microsoft PhagsPa"/>
            </a:endParaRPr>
          </a:p>
          <a:p>
            <a:pPr marL="20574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Microsoft PhagsPa"/>
                <a:cs typeface="Microsoft PhagsPa"/>
              </a:rPr>
              <a:t>various</a:t>
            </a:r>
            <a:r>
              <a:rPr sz="1600" spc="-4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levels</a:t>
            </a:r>
            <a:endParaRPr sz="1600">
              <a:latin typeface="Microsoft PhagsPa"/>
              <a:cs typeface="Microsoft PhagsPa"/>
            </a:endParaRPr>
          </a:p>
          <a:p>
            <a:pPr marL="205740" indent="-192405">
              <a:lnSpc>
                <a:spcPct val="100000"/>
              </a:lnSpc>
              <a:spcBef>
                <a:spcPts val="1200"/>
              </a:spcBef>
              <a:buClr>
                <a:srgbClr val="5F0000"/>
              </a:buClr>
              <a:buSzPct val="125000"/>
              <a:buFont typeface="Arial MT"/>
              <a:buChar char="▪"/>
              <a:tabLst>
                <a:tab pos="20637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Vertically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Repositionable</a:t>
            </a:r>
            <a:endParaRPr sz="1600">
              <a:latin typeface="Microsoft PhagsPa"/>
              <a:cs typeface="Microsoft PhagsPa"/>
            </a:endParaRPr>
          </a:p>
          <a:p>
            <a:pPr marL="205740" marR="227329" indent="-192405">
              <a:lnSpc>
                <a:spcPct val="100000"/>
              </a:lnSpc>
              <a:spcBef>
                <a:spcPts val="1200"/>
              </a:spcBef>
              <a:buClr>
                <a:srgbClr val="5F0000"/>
              </a:buClr>
              <a:buSzPct val="125000"/>
              <a:buFont typeface="Arial MT"/>
              <a:buChar char="▪"/>
              <a:tabLst>
                <a:tab pos="20637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Replaceable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platforms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for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GSLV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MK-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II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and </a:t>
            </a:r>
            <a:r>
              <a:rPr sz="1600" spc="-10" dirty="0">
                <a:latin typeface="Microsoft PhagsPa"/>
                <a:cs typeface="Microsoft PhagsPa"/>
              </a:rPr>
              <a:t>MK-III</a:t>
            </a:r>
            <a:endParaRPr sz="1600">
              <a:latin typeface="Microsoft PhagsPa"/>
              <a:cs typeface="Microsoft PhagsPa"/>
            </a:endParaRPr>
          </a:p>
          <a:p>
            <a:pPr marL="205740" indent="-192405">
              <a:lnSpc>
                <a:spcPct val="100000"/>
              </a:lnSpc>
              <a:spcBef>
                <a:spcPts val="1200"/>
              </a:spcBef>
              <a:buClr>
                <a:srgbClr val="5F0000"/>
              </a:buClr>
              <a:buSzPct val="125000"/>
              <a:buFont typeface="Arial MT"/>
              <a:buChar char="▪"/>
              <a:tabLst>
                <a:tab pos="20637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Total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Assembly weight: 3500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</a:t>
            </a:r>
            <a:endParaRPr sz="1600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76115" y="1754124"/>
            <a:ext cx="4712335" cy="3293745"/>
            <a:chOff x="3976115" y="1754124"/>
            <a:chExt cx="4712335" cy="3293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85259" y="1763268"/>
              <a:ext cx="4693920" cy="32750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80687" y="1758696"/>
              <a:ext cx="4703445" cy="3284220"/>
            </a:xfrm>
            <a:custGeom>
              <a:avLst/>
              <a:gdLst/>
              <a:ahLst/>
              <a:cxnLst/>
              <a:rect l="l" t="t" r="r" b="b"/>
              <a:pathLst>
                <a:path w="4703445" h="3284220">
                  <a:moveTo>
                    <a:pt x="0" y="3284220"/>
                  </a:moveTo>
                  <a:lnTo>
                    <a:pt x="4703064" y="3284220"/>
                  </a:lnTo>
                  <a:lnTo>
                    <a:pt x="4703064" y="0"/>
                  </a:lnTo>
                  <a:lnTo>
                    <a:pt x="0" y="0"/>
                  </a:lnTo>
                  <a:lnTo>
                    <a:pt x="0" y="3284220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418465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5" dirty="0"/>
              <a:t> </a:t>
            </a:r>
            <a:r>
              <a:rPr spc="-5" dirty="0"/>
              <a:t>EPC</a:t>
            </a:r>
            <a:r>
              <a:rPr spc="-10" dirty="0"/>
              <a:t> projects</a:t>
            </a:r>
            <a:r>
              <a:rPr dirty="0"/>
              <a:t> </a:t>
            </a:r>
            <a:r>
              <a:rPr spc="-10" dirty="0"/>
              <a:t>for</a:t>
            </a:r>
            <a:r>
              <a:rPr spc="-5" dirty="0"/>
              <a:t> ISRO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38</a:t>
            </a:fld>
            <a:endParaRPr sz="2100" baseline="1984"/>
          </a:p>
        </p:txBody>
      </p:sp>
      <p:sp>
        <p:nvSpPr>
          <p:cNvPr id="6" name="object 6"/>
          <p:cNvSpPr txBox="1"/>
          <p:nvPr/>
        </p:nvSpPr>
        <p:spPr>
          <a:xfrm>
            <a:off x="197916" y="811530"/>
            <a:ext cx="6790690" cy="4989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F0000"/>
                </a:solidFill>
                <a:latin typeface="Arial"/>
                <a:cs typeface="Arial"/>
              </a:rPr>
              <a:t>VSSC</a:t>
            </a:r>
            <a:r>
              <a:rPr sz="2000" b="1" spc="-75" dirty="0">
                <a:solidFill>
                  <a:srgbClr val="5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F0000"/>
                </a:solidFill>
                <a:latin typeface="Arial"/>
                <a:cs typeface="Arial"/>
              </a:rPr>
              <a:t>Ammonium</a:t>
            </a:r>
            <a:r>
              <a:rPr sz="2000" b="1" spc="-35" dirty="0">
                <a:solidFill>
                  <a:srgbClr val="5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F0000"/>
                </a:solidFill>
                <a:latin typeface="Arial"/>
                <a:cs typeface="Arial"/>
              </a:rPr>
              <a:t>Perchlorate</a:t>
            </a:r>
            <a:r>
              <a:rPr sz="2000" b="1" spc="-35" dirty="0">
                <a:solidFill>
                  <a:srgbClr val="5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F0000"/>
                </a:solidFill>
                <a:latin typeface="Arial"/>
                <a:cs typeface="Arial"/>
              </a:rPr>
              <a:t>Processing</a:t>
            </a:r>
            <a:r>
              <a:rPr sz="2000" b="1" spc="-25" dirty="0">
                <a:solidFill>
                  <a:srgbClr val="5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F0000"/>
                </a:solidFill>
                <a:latin typeface="Arial"/>
                <a:cs typeface="Arial"/>
              </a:rPr>
              <a:t>Facility</a:t>
            </a:r>
            <a:r>
              <a:rPr sz="2000" b="1" spc="-40" dirty="0">
                <a:solidFill>
                  <a:srgbClr val="5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F0000"/>
                </a:solidFill>
                <a:latin typeface="Arial"/>
                <a:cs typeface="Arial"/>
              </a:rPr>
              <a:t>(New)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Arial"/>
              <a:cs typeface="Arial"/>
            </a:endParaRPr>
          </a:p>
          <a:p>
            <a:pPr marL="411480" marR="364426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411480" algn="l"/>
                <a:tab pos="412115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Produces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wet AP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from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Sodium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Perchlorate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and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Ammonium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Chloride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by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various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process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operations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like</a:t>
            </a:r>
            <a:endParaRPr sz="1600">
              <a:latin typeface="Microsoft PhagsPa"/>
              <a:cs typeface="Microsoft PhagsPa"/>
            </a:endParaRPr>
          </a:p>
          <a:p>
            <a:pPr marL="868680" marR="4054475" lvl="1" indent="-287020">
              <a:lnSpc>
                <a:spcPct val="100000"/>
              </a:lnSpc>
              <a:spcBef>
                <a:spcPts val="190"/>
              </a:spcBef>
              <a:buFont typeface="Segoe UI"/>
              <a:buChar char="-"/>
              <a:tabLst>
                <a:tab pos="868680" algn="l"/>
                <a:tab pos="86931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Ammonium</a:t>
            </a:r>
            <a:r>
              <a:rPr sz="1600" spc="-8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Chloride </a:t>
            </a:r>
            <a:r>
              <a:rPr sz="1600" spc="-42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dissolution,</a:t>
            </a:r>
            <a:endParaRPr sz="1600">
              <a:latin typeface="Microsoft PhagsPa"/>
              <a:cs typeface="Microsoft PhagsPa"/>
            </a:endParaRPr>
          </a:p>
          <a:p>
            <a:pPr marL="868680" marR="3848100" lvl="1" indent="-287020">
              <a:lnSpc>
                <a:spcPct val="100000"/>
              </a:lnSpc>
              <a:spcBef>
                <a:spcPts val="204"/>
              </a:spcBef>
              <a:buFont typeface="Segoe UI"/>
              <a:buChar char="-"/>
              <a:tabLst>
                <a:tab pos="868680" algn="l"/>
                <a:tab pos="869315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Double</a:t>
            </a:r>
            <a:r>
              <a:rPr sz="1600" spc="-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Decomposition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reaction</a:t>
            </a:r>
            <a:endParaRPr sz="1600">
              <a:latin typeface="Microsoft PhagsPa"/>
              <a:cs typeface="Microsoft PhagsPa"/>
            </a:endParaRPr>
          </a:p>
          <a:p>
            <a:pPr marL="868680" lvl="1" indent="-287020">
              <a:lnSpc>
                <a:spcPct val="100000"/>
              </a:lnSpc>
              <a:spcBef>
                <a:spcPts val="204"/>
              </a:spcBef>
              <a:buFont typeface="Segoe UI"/>
              <a:buChar char="-"/>
              <a:tabLst>
                <a:tab pos="868680" algn="l"/>
                <a:tab pos="86931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Crystallization,</a:t>
            </a:r>
            <a:endParaRPr sz="1600">
              <a:latin typeface="Microsoft PhagsPa"/>
              <a:cs typeface="Microsoft PhagsPa"/>
            </a:endParaRPr>
          </a:p>
          <a:p>
            <a:pPr marL="868680" marR="3295650" lvl="1" indent="-287020">
              <a:lnSpc>
                <a:spcPct val="100000"/>
              </a:lnSpc>
              <a:spcBef>
                <a:spcPts val="195"/>
              </a:spcBef>
              <a:buFont typeface="Segoe UI"/>
              <a:buChar char="-"/>
              <a:tabLst>
                <a:tab pos="868680" algn="l"/>
                <a:tab pos="86931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Recrystallization and Vacuum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filtration</a:t>
            </a:r>
            <a:endParaRPr sz="1600">
              <a:latin typeface="Microsoft PhagsPa"/>
              <a:cs typeface="Microsoft PhagsPa"/>
            </a:endParaRPr>
          </a:p>
          <a:p>
            <a:pPr marL="868680" lvl="1" indent="-287020">
              <a:lnSpc>
                <a:spcPct val="100000"/>
              </a:lnSpc>
              <a:spcBef>
                <a:spcPts val="204"/>
              </a:spcBef>
              <a:buFont typeface="Segoe UI"/>
              <a:buChar char="-"/>
              <a:tabLst>
                <a:tab pos="868680" algn="l"/>
                <a:tab pos="869315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Fluidised Drying</a:t>
            </a:r>
            <a:endParaRPr sz="1600">
              <a:latin typeface="Microsoft PhagsPa"/>
              <a:cs typeface="Microsoft PhagsPa"/>
            </a:endParaRPr>
          </a:p>
          <a:p>
            <a:pPr marL="411480" marR="3326129" indent="-287020">
              <a:lnSpc>
                <a:spcPct val="100000"/>
              </a:lnSpc>
              <a:spcBef>
                <a:spcPts val="200"/>
              </a:spcBef>
              <a:buFont typeface="Arial MT"/>
              <a:buChar char="•"/>
              <a:tabLst>
                <a:tab pos="411480" algn="l"/>
                <a:tab pos="41211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Turnkey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project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consisting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design,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fabrication,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supply,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testing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and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commissioning</a:t>
            </a:r>
            <a:endParaRPr sz="1600">
              <a:latin typeface="Microsoft PhagsPa"/>
              <a:cs typeface="Microsoft PhagsPa"/>
            </a:endParaRPr>
          </a:p>
          <a:p>
            <a:pPr marL="411480" indent="-287020">
              <a:lnSpc>
                <a:spcPct val="100000"/>
              </a:lnSpc>
              <a:spcBef>
                <a:spcPts val="195"/>
              </a:spcBef>
              <a:buFont typeface="Arial MT"/>
              <a:buChar char="•"/>
              <a:tabLst>
                <a:tab pos="411480" algn="l"/>
                <a:tab pos="41211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Automated</a:t>
            </a:r>
            <a:r>
              <a:rPr sz="1600" spc="-3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control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through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PLC</a:t>
            </a:r>
            <a:endParaRPr sz="1600">
              <a:latin typeface="Microsoft PhagsPa"/>
              <a:cs typeface="Microsoft PhagsPa"/>
            </a:endParaRPr>
          </a:p>
          <a:p>
            <a:pPr marL="411480" indent="-287020">
              <a:lnSpc>
                <a:spcPct val="100000"/>
              </a:lnSpc>
              <a:spcBef>
                <a:spcPts val="204"/>
              </a:spcBef>
              <a:buFont typeface="Arial MT"/>
              <a:buChar char="•"/>
              <a:tabLst>
                <a:tab pos="411480" algn="l"/>
                <a:tab pos="41211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MOC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:</a:t>
            </a:r>
            <a:r>
              <a:rPr sz="1600" b="1" spc="-5" dirty="0">
                <a:latin typeface="Microsoft PhagsPa"/>
                <a:cs typeface="Microsoft PhagsPa"/>
              </a:rPr>
              <a:t>SS316L</a:t>
            </a:r>
            <a:endParaRPr sz="1600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418465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5" dirty="0"/>
              <a:t> </a:t>
            </a:r>
            <a:r>
              <a:rPr spc="-5" dirty="0"/>
              <a:t>EPC</a:t>
            </a:r>
            <a:r>
              <a:rPr spc="-10" dirty="0"/>
              <a:t> projects</a:t>
            </a:r>
            <a:r>
              <a:rPr dirty="0"/>
              <a:t> </a:t>
            </a:r>
            <a:r>
              <a:rPr spc="-10" dirty="0"/>
              <a:t>for</a:t>
            </a:r>
            <a:r>
              <a:rPr spc="-5" dirty="0"/>
              <a:t> ISRO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7916" y="811530"/>
            <a:ext cx="5547995" cy="434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F0000"/>
                </a:solidFill>
                <a:latin typeface="Arial"/>
                <a:cs typeface="Arial"/>
              </a:rPr>
              <a:t>VSSC</a:t>
            </a:r>
            <a:r>
              <a:rPr sz="2000" b="1" spc="-75" dirty="0">
                <a:solidFill>
                  <a:srgbClr val="5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F0000"/>
                </a:solidFill>
                <a:latin typeface="Arial"/>
                <a:cs typeface="Arial"/>
              </a:rPr>
              <a:t>Ammonium</a:t>
            </a:r>
            <a:r>
              <a:rPr sz="2000" b="1" spc="-40" dirty="0">
                <a:solidFill>
                  <a:srgbClr val="5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F0000"/>
                </a:solidFill>
                <a:latin typeface="Arial"/>
                <a:cs typeface="Arial"/>
              </a:rPr>
              <a:t>Perchlorate</a:t>
            </a:r>
            <a:r>
              <a:rPr sz="2000" b="1" spc="-40" dirty="0">
                <a:solidFill>
                  <a:srgbClr val="5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Arial"/>
                <a:cs typeface="Arial"/>
              </a:rPr>
              <a:t>Recovery</a:t>
            </a:r>
            <a:r>
              <a:rPr sz="2000" b="1" spc="-15" dirty="0">
                <a:solidFill>
                  <a:srgbClr val="5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5F0000"/>
                </a:solidFill>
                <a:latin typeface="Arial"/>
                <a:cs typeface="Arial"/>
              </a:rPr>
              <a:t>Plant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Arial"/>
              <a:cs typeface="Arial"/>
            </a:endParaRPr>
          </a:p>
          <a:p>
            <a:pPr marL="316230" marR="290131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15595" algn="l"/>
                <a:tab pos="316865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Increases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AP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yield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by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recovering AP from </a:t>
            </a:r>
            <a:r>
              <a:rPr sz="1600" spc="-10" dirty="0">
                <a:latin typeface="Microsoft PhagsPa"/>
                <a:cs typeface="Microsoft PhagsPa"/>
              </a:rPr>
              <a:t>Crude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Mother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Liquor</a:t>
            </a:r>
            <a:endParaRPr sz="1600">
              <a:latin typeface="Microsoft PhagsPa"/>
              <a:cs typeface="Microsoft PhagsPa"/>
            </a:endParaRPr>
          </a:p>
          <a:p>
            <a:pPr marL="316230" marR="2534285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15595" algn="l"/>
                <a:tab pos="31686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Turnkey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project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consisting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design, fabrication,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supply, </a:t>
            </a:r>
            <a:r>
              <a:rPr sz="1600" spc="-5" dirty="0">
                <a:latin typeface="Microsoft PhagsPa"/>
                <a:cs typeface="Microsoft PhagsPa"/>
              </a:rPr>
              <a:t> testing</a:t>
            </a:r>
            <a:r>
              <a:rPr sz="1600" spc="-3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and</a:t>
            </a:r>
            <a:r>
              <a:rPr sz="1600" spc="-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commissioning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of:</a:t>
            </a:r>
            <a:endParaRPr sz="1600">
              <a:latin typeface="Microsoft PhagsPa"/>
              <a:cs typeface="Microsoft PhagsPa"/>
            </a:endParaRPr>
          </a:p>
          <a:p>
            <a:pPr marL="495934" lvl="1" indent="-287020">
              <a:lnSpc>
                <a:spcPct val="100000"/>
              </a:lnSpc>
              <a:spcBef>
                <a:spcPts val="600"/>
              </a:spcBef>
              <a:buFont typeface="Segoe UI"/>
              <a:buChar char="-"/>
              <a:tabLst>
                <a:tab pos="495934" algn="l"/>
                <a:tab pos="49657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Evaporators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b="1" spc="-10" dirty="0">
                <a:latin typeface="Microsoft PhagsPa"/>
                <a:cs typeface="Microsoft PhagsPa"/>
              </a:rPr>
              <a:t>(Titanium</a:t>
            </a:r>
            <a:r>
              <a:rPr sz="1600" b="1" spc="-20" dirty="0">
                <a:latin typeface="Microsoft PhagsPa"/>
                <a:cs typeface="Microsoft PhagsPa"/>
              </a:rPr>
              <a:t> </a:t>
            </a:r>
            <a:r>
              <a:rPr sz="1600" b="1" spc="-5" dirty="0">
                <a:latin typeface="Microsoft PhagsPa"/>
                <a:cs typeface="Microsoft PhagsPa"/>
              </a:rPr>
              <a:t>Gr2)</a:t>
            </a:r>
            <a:endParaRPr sz="1600">
              <a:latin typeface="Microsoft PhagsPa"/>
              <a:cs typeface="Microsoft PhagsPa"/>
            </a:endParaRPr>
          </a:p>
          <a:p>
            <a:pPr marL="495934" lvl="1" indent="-287020">
              <a:lnSpc>
                <a:spcPct val="100000"/>
              </a:lnSpc>
              <a:spcBef>
                <a:spcPts val="600"/>
              </a:spcBef>
              <a:buFont typeface="Segoe UI"/>
              <a:buChar char="-"/>
              <a:tabLst>
                <a:tab pos="495934" algn="l"/>
                <a:tab pos="49657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Crystallisers </a:t>
            </a:r>
            <a:r>
              <a:rPr sz="1600" b="1" spc="-5" dirty="0">
                <a:latin typeface="Microsoft PhagsPa"/>
                <a:cs typeface="Microsoft PhagsPa"/>
              </a:rPr>
              <a:t>(SS316L)</a:t>
            </a:r>
            <a:endParaRPr sz="1600">
              <a:latin typeface="Microsoft PhagsPa"/>
              <a:cs typeface="Microsoft PhagsPa"/>
            </a:endParaRPr>
          </a:p>
          <a:p>
            <a:pPr marL="495934" lvl="1" indent="-287020">
              <a:lnSpc>
                <a:spcPct val="100000"/>
              </a:lnSpc>
              <a:spcBef>
                <a:spcPts val="600"/>
              </a:spcBef>
              <a:buFont typeface="Segoe UI"/>
              <a:buChar char="-"/>
              <a:tabLst>
                <a:tab pos="495934" algn="l"/>
                <a:tab pos="49657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Pumps</a:t>
            </a:r>
            <a:endParaRPr sz="1600">
              <a:latin typeface="Microsoft PhagsPa"/>
              <a:cs typeface="Microsoft PhagsPa"/>
            </a:endParaRPr>
          </a:p>
          <a:p>
            <a:pPr marL="495934" lvl="1" indent="-287020">
              <a:lnSpc>
                <a:spcPct val="100000"/>
              </a:lnSpc>
              <a:spcBef>
                <a:spcPts val="600"/>
              </a:spcBef>
              <a:buFont typeface="Segoe UI"/>
              <a:buChar char="-"/>
              <a:tabLst>
                <a:tab pos="495934" algn="l"/>
                <a:tab pos="49657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Piping</a:t>
            </a:r>
            <a:endParaRPr sz="1600">
              <a:latin typeface="Microsoft PhagsPa"/>
              <a:cs typeface="Microsoft PhagsPa"/>
            </a:endParaRPr>
          </a:p>
          <a:p>
            <a:pPr marL="495934" lvl="1" indent="-287020">
              <a:lnSpc>
                <a:spcPct val="100000"/>
              </a:lnSpc>
              <a:spcBef>
                <a:spcPts val="600"/>
              </a:spcBef>
              <a:buFont typeface="Segoe UI"/>
              <a:buChar char="-"/>
              <a:tabLst>
                <a:tab pos="495934" algn="l"/>
                <a:tab pos="49657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Structural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framework</a:t>
            </a:r>
            <a:endParaRPr sz="1600">
              <a:latin typeface="Microsoft PhagsPa"/>
              <a:cs typeface="Microsoft PhagsPa"/>
            </a:endParaRPr>
          </a:p>
          <a:p>
            <a:pPr marL="316230" indent="-28765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15595" algn="l"/>
                <a:tab pos="316865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Automated</a:t>
            </a:r>
            <a:r>
              <a:rPr sz="1600" spc="-3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control through</a:t>
            </a:r>
            <a:endParaRPr sz="1600">
              <a:latin typeface="Microsoft PhagsPa"/>
              <a:cs typeface="Microsoft PhagsPa"/>
            </a:endParaRPr>
          </a:p>
          <a:p>
            <a:pPr marL="316230">
              <a:lnSpc>
                <a:spcPct val="100000"/>
              </a:lnSpc>
            </a:pPr>
            <a:r>
              <a:rPr sz="1600" spc="-5" dirty="0">
                <a:latin typeface="Microsoft PhagsPa"/>
                <a:cs typeface="Microsoft PhagsPa"/>
              </a:rPr>
              <a:t>PLC</a:t>
            </a:r>
            <a:endParaRPr sz="1600">
              <a:latin typeface="Microsoft PhagsPa"/>
              <a:cs typeface="Microsoft PhagsP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44823" y="1287780"/>
            <a:ext cx="5093335" cy="3811904"/>
            <a:chOff x="3544823" y="1287780"/>
            <a:chExt cx="5093335" cy="381190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3967" y="1296924"/>
              <a:ext cx="5074920" cy="37932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49395" y="1292352"/>
              <a:ext cx="5084445" cy="3802379"/>
            </a:xfrm>
            <a:custGeom>
              <a:avLst/>
              <a:gdLst/>
              <a:ahLst/>
              <a:cxnLst/>
              <a:rect l="l" t="t" r="r" b="b"/>
              <a:pathLst>
                <a:path w="5084445" h="3802379">
                  <a:moveTo>
                    <a:pt x="0" y="3802379"/>
                  </a:moveTo>
                  <a:lnTo>
                    <a:pt x="5084063" y="3802379"/>
                  </a:lnTo>
                  <a:lnTo>
                    <a:pt x="5084063" y="0"/>
                  </a:lnTo>
                  <a:lnTo>
                    <a:pt x="0" y="0"/>
                  </a:lnTo>
                  <a:lnTo>
                    <a:pt x="0" y="3802379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39</a:t>
            </a:fld>
            <a:endParaRPr sz="2100" baseline="1984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789559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Kay</a:t>
            </a:r>
            <a:r>
              <a:rPr spc="15" dirty="0"/>
              <a:t> </a:t>
            </a:r>
            <a:r>
              <a:rPr spc="-10" dirty="0"/>
              <a:t>Bouvet</a:t>
            </a:r>
            <a:r>
              <a:rPr spc="-5" dirty="0"/>
              <a:t> is divided</a:t>
            </a:r>
            <a:r>
              <a:rPr dirty="0"/>
              <a:t> </a:t>
            </a:r>
            <a:r>
              <a:rPr spc="-5" dirty="0"/>
              <a:t>into two </a:t>
            </a:r>
            <a:r>
              <a:rPr spc="-10" dirty="0"/>
              <a:t>divisions,</a:t>
            </a:r>
            <a:r>
              <a:rPr spc="-5" dirty="0"/>
              <a:t> focusing</a:t>
            </a:r>
            <a:r>
              <a:rPr spc="5" dirty="0"/>
              <a:t> </a:t>
            </a:r>
            <a:r>
              <a:rPr spc="-10" dirty="0"/>
              <a:t>on </a:t>
            </a:r>
            <a:r>
              <a:rPr spc="-675" dirty="0"/>
              <a:t> </a:t>
            </a:r>
            <a:r>
              <a:rPr spc="-10" dirty="0"/>
              <a:t>large</a:t>
            </a:r>
            <a:r>
              <a:rPr spc="5" dirty="0"/>
              <a:t> </a:t>
            </a:r>
            <a:r>
              <a:rPr dirty="0"/>
              <a:t>scale </a:t>
            </a:r>
            <a:r>
              <a:rPr spc="-5" dirty="0"/>
              <a:t>nuclear, space</a:t>
            </a:r>
            <a:r>
              <a:rPr spc="5" dirty="0"/>
              <a:t> </a:t>
            </a:r>
            <a:r>
              <a:rPr spc="-10" dirty="0"/>
              <a:t>and</a:t>
            </a:r>
            <a:r>
              <a:rPr spc="30" dirty="0"/>
              <a:t> </a:t>
            </a:r>
            <a:r>
              <a:rPr spc="-5" dirty="0"/>
              <a:t>defence</a:t>
            </a:r>
            <a:r>
              <a:rPr spc="5" dirty="0"/>
              <a:t> </a:t>
            </a:r>
            <a:r>
              <a:rPr spc="-10" dirty="0"/>
              <a:t>projects</a:t>
            </a:r>
          </a:p>
        </p:txBody>
      </p:sp>
      <p:sp>
        <p:nvSpPr>
          <p:cNvPr id="3" name="object 3"/>
          <p:cNvSpPr/>
          <p:nvPr/>
        </p:nvSpPr>
        <p:spPr>
          <a:xfrm>
            <a:off x="118871" y="1167384"/>
            <a:ext cx="8250429" cy="3487420"/>
          </a:xfrm>
          <a:custGeom>
            <a:avLst/>
            <a:gdLst/>
            <a:ahLst/>
            <a:cxnLst/>
            <a:rect l="l" t="t" r="r" b="b"/>
            <a:pathLst>
              <a:path w="6708775" h="3487420">
                <a:moveTo>
                  <a:pt x="0" y="3486911"/>
                </a:moveTo>
                <a:lnTo>
                  <a:pt x="6708648" y="3486911"/>
                </a:lnTo>
                <a:lnTo>
                  <a:pt x="6708648" y="0"/>
                </a:lnTo>
                <a:lnTo>
                  <a:pt x="0" y="0"/>
                </a:lnTo>
                <a:lnTo>
                  <a:pt x="0" y="3486911"/>
                </a:lnTo>
                <a:close/>
              </a:path>
            </a:pathLst>
          </a:custGeom>
          <a:ln w="9143">
            <a:solidFill>
              <a:srgbClr val="5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8688" y="1325118"/>
            <a:ext cx="4390390" cy="3088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Special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Products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Division</a:t>
            </a:r>
            <a:endParaRPr sz="1600">
              <a:latin typeface="Arial"/>
              <a:cs typeface="Arial"/>
            </a:endParaRPr>
          </a:p>
          <a:p>
            <a:pPr marL="299085" marR="381000" indent="-287020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Arial"/>
                <a:cs typeface="Arial"/>
              </a:rPr>
              <a:t>Nuclear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division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– collaboration</a:t>
            </a:r>
            <a:r>
              <a:rPr sz="1600" spc="-10" dirty="0">
                <a:latin typeface="Arial MT"/>
                <a:cs typeface="Arial MT"/>
              </a:rPr>
              <a:t> with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 </a:t>
            </a:r>
            <a:r>
              <a:rPr sz="1600" spc="-4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Department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-7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Atomic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Energy</a:t>
            </a:r>
            <a:endParaRPr sz="1600">
              <a:latin typeface="Arial MT"/>
              <a:cs typeface="Arial MT"/>
            </a:endParaRPr>
          </a:p>
          <a:p>
            <a:pPr marL="299085" marR="78740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Arial"/>
                <a:cs typeface="Arial"/>
              </a:rPr>
              <a:t>Space </a:t>
            </a:r>
            <a:r>
              <a:rPr sz="1600" b="1" spc="-10" dirty="0">
                <a:latin typeface="Arial"/>
                <a:cs typeface="Arial"/>
              </a:rPr>
              <a:t>division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– collaboration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with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Indian Space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Research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Organization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(ISRO)</a:t>
            </a:r>
            <a:endParaRPr sz="1600">
              <a:latin typeface="Arial MT"/>
              <a:cs typeface="Arial MT"/>
            </a:endParaRPr>
          </a:p>
          <a:p>
            <a:pPr marL="299085" marR="393700" indent="-28702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Arial"/>
                <a:cs typeface="Arial"/>
              </a:rPr>
              <a:t>Defence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division</a:t>
            </a:r>
            <a:r>
              <a:rPr sz="1600" spc="-10" dirty="0">
                <a:latin typeface="Arial MT"/>
                <a:cs typeface="Arial MT"/>
              </a:rPr>
              <a:t>–</a:t>
            </a:r>
            <a:r>
              <a:rPr sz="1600" spc="7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collaboration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 the </a:t>
            </a:r>
            <a:r>
              <a:rPr sz="1600" spc="-4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Defence Research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&amp; Development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Organization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(DRDO)</a:t>
            </a:r>
            <a:endParaRPr sz="1600">
              <a:latin typeface="Arial MT"/>
              <a:cs typeface="Arial MT"/>
            </a:endParaRPr>
          </a:p>
          <a:p>
            <a:pPr marL="299085" marR="5080" indent="-287020">
              <a:lnSpc>
                <a:spcPct val="100000"/>
              </a:lnSpc>
              <a:spcBef>
                <a:spcPts val="60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Arial"/>
                <a:cs typeface="Arial"/>
              </a:rPr>
              <a:t>General</a:t>
            </a:r>
            <a:r>
              <a:rPr sz="1600" b="1" spc="9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Heavy</a:t>
            </a:r>
            <a:r>
              <a:rPr sz="1600" b="1" spc="10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Engineering</a:t>
            </a:r>
            <a:r>
              <a:rPr sz="1600" b="1" spc="9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–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collaborations</a:t>
            </a:r>
            <a:r>
              <a:rPr sz="1600" spc="-10" dirty="0">
                <a:latin typeface="Arial MT"/>
                <a:cs typeface="Arial MT"/>
              </a:rPr>
              <a:t> with</a:t>
            </a:r>
            <a:r>
              <a:rPr sz="1600" spc="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Danieli,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Shapoorji </a:t>
            </a:r>
            <a:r>
              <a:rPr sz="1600" spc="-10" dirty="0">
                <a:latin typeface="Arial MT"/>
                <a:cs typeface="Arial MT"/>
              </a:rPr>
              <a:t>Pallonji,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SMS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Group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&amp; ESSAR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Steel, amongst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others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920" y="4707636"/>
            <a:ext cx="8247380" cy="1272540"/>
          </a:xfrm>
          <a:custGeom>
            <a:avLst/>
            <a:gdLst/>
            <a:ahLst/>
            <a:cxnLst/>
            <a:rect l="l" t="t" r="r" b="b"/>
            <a:pathLst>
              <a:path w="6705600" h="1272539">
                <a:moveTo>
                  <a:pt x="0" y="1272539"/>
                </a:moveTo>
                <a:lnTo>
                  <a:pt x="6705600" y="1272539"/>
                </a:lnTo>
                <a:lnTo>
                  <a:pt x="6705600" y="0"/>
                </a:lnTo>
                <a:lnTo>
                  <a:pt x="0" y="0"/>
                </a:lnTo>
                <a:lnTo>
                  <a:pt x="0" y="1272539"/>
                </a:lnTo>
                <a:close/>
              </a:path>
            </a:pathLst>
          </a:custGeom>
          <a:ln w="9144">
            <a:solidFill>
              <a:srgbClr val="5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1920" y="4707636"/>
            <a:ext cx="8247380" cy="1168269"/>
          </a:xfrm>
          <a:prstGeom prst="rect">
            <a:avLst/>
          </a:prstGeom>
          <a:ln w="9144">
            <a:solidFill>
              <a:srgbClr val="5F0000"/>
            </a:solidFill>
          </a:ln>
        </p:spPr>
        <p:txBody>
          <a:bodyPr vert="horz" wrap="square" lIns="0" tIns="10541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830"/>
              </a:spcBef>
            </a:pPr>
            <a:r>
              <a:rPr sz="1600" b="1" spc="-5" dirty="0">
                <a:latin typeface="Arial"/>
                <a:cs typeface="Arial"/>
              </a:rPr>
              <a:t>Sugar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Division</a:t>
            </a:r>
            <a:endParaRPr sz="1600">
              <a:latin typeface="Arial"/>
              <a:cs typeface="Arial"/>
            </a:endParaRPr>
          </a:p>
          <a:p>
            <a:pPr marL="460375" indent="-287020">
              <a:lnSpc>
                <a:spcPct val="100000"/>
              </a:lnSpc>
              <a:spcBef>
                <a:spcPts val="600"/>
              </a:spcBef>
              <a:buChar char="•"/>
              <a:tabLst>
                <a:tab pos="460375" algn="l"/>
                <a:tab pos="461009" algn="l"/>
              </a:tabLst>
            </a:pPr>
            <a:r>
              <a:rPr sz="1600" spc="-15" dirty="0">
                <a:latin typeface="Arial MT"/>
                <a:cs typeface="Arial MT"/>
              </a:rPr>
              <a:t>Turnkey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Sugar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plant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projects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development</a:t>
            </a:r>
            <a:endParaRPr sz="1600">
              <a:latin typeface="Arial MT"/>
              <a:cs typeface="Arial MT"/>
            </a:endParaRPr>
          </a:p>
          <a:p>
            <a:pPr marL="460375" indent="-287020">
              <a:lnSpc>
                <a:spcPct val="100000"/>
              </a:lnSpc>
              <a:buChar char="•"/>
              <a:tabLst>
                <a:tab pos="460375" algn="l"/>
                <a:tab pos="461009" algn="l"/>
              </a:tabLst>
            </a:pPr>
            <a:r>
              <a:rPr sz="1600" spc="-5" dirty="0">
                <a:latin typeface="Arial MT"/>
                <a:cs typeface="Arial MT"/>
              </a:rPr>
              <a:t>Sugar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Machinery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&amp;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EPC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Expansion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Projects</a:t>
            </a:r>
            <a:endParaRPr sz="1600">
              <a:latin typeface="Arial MT"/>
              <a:cs typeface="Arial MT"/>
            </a:endParaRPr>
          </a:p>
          <a:p>
            <a:pPr marL="460375" indent="-287020">
              <a:lnSpc>
                <a:spcPct val="100000"/>
              </a:lnSpc>
              <a:buChar char="•"/>
              <a:tabLst>
                <a:tab pos="460375" algn="l"/>
                <a:tab pos="461009" algn="l"/>
              </a:tabLst>
            </a:pPr>
            <a:r>
              <a:rPr sz="1600" spc="-5" dirty="0">
                <a:latin typeface="Arial MT"/>
                <a:cs typeface="Arial MT"/>
              </a:rPr>
              <a:t>Co-Generation</a:t>
            </a:r>
            <a:r>
              <a:rPr sz="1600" spc="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power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plants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&amp;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Ethanol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distillery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plants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427846" y="6214152"/>
            <a:ext cx="287655" cy="3511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>
                <a:solidFill>
                  <a:srgbClr val="FFFFFF"/>
                </a:solidFill>
                <a:latin typeface="Microsoft PhagsPa"/>
                <a:cs typeface="Microsoft PhagsPa"/>
              </a:rPr>
              <a:t>|</a:t>
            </a:r>
            <a:r>
              <a:rPr sz="2000" spc="1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fld id="{81D60167-4931-47E6-BA6A-407CBD079E47}" type="slidenum">
              <a:rPr sz="2100" baseline="1984" dirty="0">
                <a:solidFill>
                  <a:srgbClr val="FFFFFF"/>
                </a:solidFill>
                <a:latin typeface="Microsoft PhagsPa"/>
                <a:cs typeface="Microsoft PhagsPa"/>
              </a:rPr>
              <a:pPr marL="12700">
                <a:lnSpc>
                  <a:spcPct val="100000"/>
                </a:lnSpc>
                <a:spcBef>
                  <a:spcPts val="190"/>
                </a:spcBef>
              </a:pPr>
              <a:t>4</a:t>
            </a:fld>
            <a:endParaRPr sz="2100" baseline="1984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3535679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10" dirty="0"/>
              <a:t> </a:t>
            </a:r>
            <a:r>
              <a:rPr spc="-10" dirty="0"/>
              <a:t>projects for</a:t>
            </a:r>
            <a:r>
              <a:rPr spc="-5" dirty="0"/>
              <a:t> ISRO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500" y="966343"/>
            <a:ext cx="7707375" cy="2835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PSO</a:t>
            </a:r>
            <a:r>
              <a:rPr sz="20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XL</a:t>
            </a:r>
            <a:r>
              <a:rPr sz="2000" b="1" spc="-1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Rocket Motor</a:t>
            </a:r>
            <a:r>
              <a:rPr sz="2000" b="1" spc="-3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Casings</a:t>
            </a:r>
            <a:endParaRPr sz="2000">
              <a:latin typeface="Microsoft PhagsPa"/>
              <a:cs typeface="Microsoft PhagsP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Microsoft PhagsPa"/>
              <a:cs typeface="Microsoft PhagsPa"/>
            </a:endParaRPr>
          </a:p>
          <a:p>
            <a:pPr marL="446405" indent="-287020">
              <a:lnSpc>
                <a:spcPct val="100000"/>
              </a:lnSpc>
              <a:buFont typeface="Arial MT"/>
              <a:buChar char="•"/>
              <a:tabLst>
                <a:tab pos="446405" algn="l"/>
                <a:tab pos="447040" algn="l"/>
              </a:tabLst>
            </a:pPr>
            <a:r>
              <a:rPr sz="1600" b="1" spc="-5" dirty="0">
                <a:latin typeface="Arial"/>
                <a:cs typeface="Arial"/>
              </a:rPr>
              <a:t>Material: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15CDV6</a:t>
            </a:r>
            <a:endParaRPr sz="1600">
              <a:latin typeface="Arial MT"/>
              <a:cs typeface="Arial MT"/>
            </a:endParaRPr>
          </a:p>
          <a:p>
            <a:pPr marL="446405" indent="-287020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446405" algn="l"/>
                <a:tab pos="447040" algn="l"/>
              </a:tabLst>
            </a:pPr>
            <a:r>
              <a:rPr sz="1600" b="1" spc="-5" dirty="0">
                <a:latin typeface="Arial"/>
                <a:cs typeface="Arial"/>
              </a:rPr>
              <a:t>Shell OD: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1000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mm</a:t>
            </a:r>
            <a:endParaRPr sz="1600">
              <a:latin typeface="Arial MT"/>
              <a:cs typeface="Arial MT"/>
            </a:endParaRPr>
          </a:p>
          <a:p>
            <a:pPr marL="446405" indent="-287020">
              <a:lnSpc>
                <a:spcPct val="100000"/>
              </a:lnSpc>
              <a:spcBef>
                <a:spcPts val="1205"/>
              </a:spcBef>
              <a:buFont typeface="Arial MT"/>
              <a:buChar char="•"/>
              <a:tabLst>
                <a:tab pos="446405" algn="l"/>
                <a:tab pos="447040" algn="l"/>
              </a:tabLst>
            </a:pPr>
            <a:r>
              <a:rPr sz="1600" b="1" spc="-5" dirty="0">
                <a:latin typeface="Arial"/>
                <a:cs typeface="Arial"/>
              </a:rPr>
              <a:t>Shell Thickness</a:t>
            </a:r>
            <a:r>
              <a:rPr sz="1600" spc="-5" dirty="0">
                <a:latin typeface="Arial MT"/>
                <a:cs typeface="Arial MT"/>
              </a:rPr>
              <a:t>: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3.5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mm</a:t>
            </a:r>
            <a:endParaRPr sz="1600">
              <a:latin typeface="Arial MT"/>
              <a:cs typeface="Arial MT"/>
            </a:endParaRPr>
          </a:p>
          <a:p>
            <a:pPr marL="446405" indent="-287020">
              <a:lnSpc>
                <a:spcPct val="100000"/>
              </a:lnSpc>
              <a:spcBef>
                <a:spcPts val="1200"/>
              </a:spcBef>
              <a:buChar char="•"/>
              <a:tabLst>
                <a:tab pos="446405" algn="l"/>
                <a:tab pos="447040" algn="l"/>
              </a:tabLst>
            </a:pPr>
            <a:r>
              <a:rPr sz="1600" spc="-5" dirty="0">
                <a:latin typeface="Arial MT"/>
                <a:cs typeface="Arial MT"/>
              </a:rPr>
              <a:t>Overall</a:t>
            </a:r>
            <a:r>
              <a:rPr sz="1600" spc="-8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Assembly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Length: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11868.5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mm</a:t>
            </a:r>
            <a:endParaRPr sz="1600">
              <a:latin typeface="Arial MT"/>
              <a:cs typeface="Arial MT"/>
            </a:endParaRPr>
          </a:p>
          <a:p>
            <a:pPr marL="446405" indent="-287020">
              <a:lnSpc>
                <a:spcPct val="100000"/>
              </a:lnSpc>
              <a:spcBef>
                <a:spcPts val="1200"/>
              </a:spcBef>
              <a:buChar char="•"/>
              <a:tabLst>
                <a:tab pos="446405" algn="l"/>
                <a:tab pos="447040" algn="l"/>
              </a:tabLst>
            </a:pPr>
            <a:r>
              <a:rPr sz="1600" spc="-5" dirty="0">
                <a:latin typeface="Arial MT"/>
                <a:cs typeface="Arial MT"/>
              </a:rPr>
              <a:t>Controlling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Shell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Ovality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within 2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mm.</a:t>
            </a:r>
            <a:endParaRPr sz="1600">
              <a:latin typeface="Arial MT"/>
              <a:cs typeface="Arial MT"/>
            </a:endParaRPr>
          </a:p>
          <a:p>
            <a:pPr marL="446405" indent="-287020">
              <a:lnSpc>
                <a:spcPct val="100000"/>
              </a:lnSpc>
              <a:spcBef>
                <a:spcPts val="1200"/>
              </a:spcBef>
              <a:buChar char="•"/>
              <a:tabLst>
                <a:tab pos="446405" algn="l"/>
                <a:tab pos="447040" algn="l"/>
              </a:tabLst>
            </a:pPr>
            <a:r>
              <a:rPr sz="1600" spc="-5" dirty="0">
                <a:latin typeface="Arial MT"/>
                <a:cs typeface="Arial MT"/>
              </a:rPr>
              <a:t>Organisation: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VSSC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40</a:t>
            </a:fld>
            <a:endParaRPr sz="2100" baseline="1984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497586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15" dirty="0"/>
              <a:t> </a:t>
            </a:r>
            <a:r>
              <a:rPr spc="-10" dirty="0"/>
              <a:t>projects</a:t>
            </a:r>
            <a:r>
              <a:rPr spc="-5" dirty="0"/>
              <a:t> executed</a:t>
            </a:r>
            <a:r>
              <a:rPr spc="-20" dirty="0"/>
              <a:t> </a:t>
            </a:r>
            <a:r>
              <a:rPr spc="-10" dirty="0"/>
              <a:t>for</a:t>
            </a:r>
            <a:r>
              <a:rPr spc="10" dirty="0"/>
              <a:t> </a:t>
            </a:r>
            <a:r>
              <a:rPr spc="-5" dirty="0"/>
              <a:t>ISRO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19115" y="1156716"/>
            <a:ext cx="3510279" cy="2301240"/>
            <a:chOff x="5119115" y="1156716"/>
            <a:chExt cx="3510279" cy="23012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8259" y="1165860"/>
              <a:ext cx="3491484" cy="22829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23687" y="1161288"/>
              <a:ext cx="3500754" cy="2292350"/>
            </a:xfrm>
            <a:custGeom>
              <a:avLst/>
              <a:gdLst/>
              <a:ahLst/>
              <a:cxnLst/>
              <a:rect l="l" t="t" r="r" b="b"/>
              <a:pathLst>
                <a:path w="3500754" h="2292350">
                  <a:moveTo>
                    <a:pt x="0" y="2292096"/>
                  </a:moveTo>
                  <a:lnTo>
                    <a:pt x="3500627" y="2292096"/>
                  </a:lnTo>
                  <a:lnTo>
                    <a:pt x="3500627" y="0"/>
                  </a:lnTo>
                  <a:lnTo>
                    <a:pt x="0" y="0"/>
                  </a:lnTo>
                  <a:lnTo>
                    <a:pt x="0" y="22920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45440" y="1016000"/>
            <a:ext cx="27603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DD2</a:t>
            </a:r>
            <a:r>
              <a:rPr sz="2000" b="1" spc="-5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Jacketed</a:t>
            </a:r>
            <a:r>
              <a:rPr sz="20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Reactors</a:t>
            </a:r>
            <a:endParaRPr sz="2000">
              <a:latin typeface="Microsoft PhagsPa"/>
              <a:cs typeface="Microsoft PhagsP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68808" y="3672840"/>
            <a:ext cx="4338955" cy="2304415"/>
            <a:chOff x="368808" y="3672840"/>
            <a:chExt cx="4338955" cy="23044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52" y="3681984"/>
              <a:ext cx="4320540" cy="2286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3380" y="3677412"/>
              <a:ext cx="4330065" cy="2295525"/>
            </a:xfrm>
            <a:custGeom>
              <a:avLst/>
              <a:gdLst/>
              <a:ahLst/>
              <a:cxnLst/>
              <a:rect l="l" t="t" r="r" b="b"/>
              <a:pathLst>
                <a:path w="4330065" h="2295525">
                  <a:moveTo>
                    <a:pt x="0" y="2295143"/>
                  </a:moveTo>
                  <a:lnTo>
                    <a:pt x="4329684" y="2295143"/>
                  </a:lnTo>
                  <a:lnTo>
                    <a:pt x="4329684" y="0"/>
                  </a:lnTo>
                  <a:lnTo>
                    <a:pt x="0" y="0"/>
                  </a:lnTo>
                  <a:lnTo>
                    <a:pt x="0" y="2295143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119115" y="3672840"/>
            <a:ext cx="3514725" cy="2304415"/>
            <a:chOff x="5119115" y="3672840"/>
            <a:chExt cx="3514725" cy="230441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8259" y="3681984"/>
              <a:ext cx="3496055" cy="2286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123687" y="3677412"/>
              <a:ext cx="3505200" cy="2295525"/>
            </a:xfrm>
            <a:custGeom>
              <a:avLst/>
              <a:gdLst/>
              <a:ahLst/>
              <a:cxnLst/>
              <a:rect l="l" t="t" r="r" b="b"/>
              <a:pathLst>
                <a:path w="3505200" h="2295525">
                  <a:moveTo>
                    <a:pt x="0" y="2295143"/>
                  </a:moveTo>
                  <a:lnTo>
                    <a:pt x="3505200" y="2295143"/>
                  </a:lnTo>
                  <a:lnTo>
                    <a:pt x="3505200" y="0"/>
                  </a:lnTo>
                  <a:lnTo>
                    <a:pt x="0" y="0"/>
                  </a:lnTo>
                  <a:lnTo>
                    <a:pt x="0" y="2295143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65252" y="1625346"/>
            <a:ext cx="965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5F0000"/>
                </a:solidFill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5F0000"/>
                </a:solidFill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41</a:t>
            </a:fld>
            <a:endParaRPr sz="2100" baseline="1984"/>
          </a:p>
        </p:txBody>
      </p:sp>
      <p:sp>
        <p:nvSpPr>
          <p:cNvPr id="14" name="object 14"/>
          <p:cNvSpPr txBox="1"/>
          <p:nvPr/>
        </p:nvSpPr>
        <p:spPr>
          <a:xfrm>
            <a:off x="651763" y="1637538"/>
            <a:ext cx="366902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Microsoft PhagsPa"/>
                <a:cs typeface="Microsoft PhagsPa"/>
              </a:rPr>
              <a:t>Dimensions:</a:t>
            </a:r>
            <a:r>
              <a:rPr sz="1600" b="1" spc="-2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Dia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2000 mm X 20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mm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Thk</a:t>
            </a:r>
            <a:endParaRPr sz="1600">
              <a:latin typeface="Microsoft PhagsPa"/>
              <a:cs typeface="Microsoft PhagsPa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latin typeface="Microsoft PhagsPa"/>
                <a:cs typeface="Microsoft PhagsPa"/>
              </a:rPr>
              <a:t>Material:</a:t>
            </a:r>
            <a:r>
              <a:rPr sz="1600" b="1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SS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316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LN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6691" y="2447925"/>
            <a:ext cx="387477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Microsoft PhagsPa"/>
                <a:cs typeface="Microsoft PhagsPa"/>
              </a:rPr>
              <a:t>After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SR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 </a:t>
            </a:r>
            <a:r>
              <a:rPr sz="1600" spc="-10" dirty="0">
                <a:latin typeface="Microsoft PhagsPa"/>
                <a:cs typeface="Microsoft PhagsPa"/>
              </a:rPr>
              <a:t>shell,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final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diameter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achieved: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2000 </a:t>
            </a:r>
            <a:r>
              <a:rPr sz="1600" spc="-5" dirty="0">
                <a:latin typeface="Arial MT"/>
                <a:cs typeface="Arial MT"/>
              </a:rPr>
              <a:t>±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4mm for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inner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shell</a:t>
            </a:r>
            <a:r>
              <a:rPr sz="1600" spc="-5" dirty="0">
                <a:latin typeface="Microsoft PhagsPa"/>
                <a:cs typeface="Microsoft PhagsPa"/>
              </a:rPr>
              <a:t> &amp; 2140</a:t>
            </a:r>
            <a:r>
              <a:rPr sz="1600" spc="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Arial MT"/>
                <a:cs typeface="Arial MT"/>
              </a:rPr>
              <a:t>± </a:t>
            </a:r>
            <a:r>
              <a:rPr sz="1600" spc="-5" dirty="0">
                <a:latin typeface="Microsoft PhagsPa"/>
                <a:cs typeface="Microsoft PhagsPa"/>
              </a:rPr>
              <a:t>5 </a:t>
            </a:r>
            <a:r>
              <a:rPr sz="1600" spc="-10" dirty="0">
                <a:latin typeface="Microsoft PhagsPa"/>
                <a:cs typeface="Microsoft PhagsPa"/>
              </a:rPr>
              <a:t>mm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for outer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shell</a:t>
            </a:r>
            <a:endParaRPr sz="1600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0"/>
            <a:ext cx="8970010" cy="6720840"/>
            <a:chOff x="-4000" y="0"/>
            <a:chExt cx="8970010" cy="6720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961119" cy="59481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1" y="5942076"/>
              <a:ext cx="8960485" cy="0"/>
            </a:xfrm>
            <a:custGeom>
              <a:avLst/>
              <a:gdLst/>
              <a:ahLst/>
              <a:cxnLst/>
              <a:rect l="l" t="t" r="r" b="b"/>
              <a:pathLst>
                <a:path w="8960485">
                  <a:moveTo>
                    <a:pt x="0" y="0"/>
                  </a:moveTo>
                  <a:lnTo>
                    <a:pt x="8960357" y="0"/>
                  </a:lnTo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8961120" cy="5937885"/>
            </a:xfrm>
            <a:custGeom>
              <a:avLst/>
              <a:gdLst/>
              <a:ahLst/>
              <a:cxnLst/>
              <a:rect l="l" t="t" r="r" b="b"/>
              <a:pathLst>
                <a:path w="8961120" h="5937885">
                  <a:moveTo>
                    <a:pt x="0" y="0"/>
                  </a:moveTo>
                  <a:lnTo>
                    <a:pt x="0" y="5937503"/>
                  </a:lnTo>
                  <a:lnTo>
                    <a:pt x="8961119" y="5937503"/>
                  </a:lnTo>
                  <a:lnTo>
                    <a:pt x="89611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77588" y="4988179"/>
            <a:ext cx="42475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Kay</a:t>
            </a:r>
            <a:r>
              <a:rPr sz="25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Bouvet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Engineering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Ltd.</a:t>
            </a:r>
            <a:endParaRPr sz="2500">
              <a:latin typeface="Microsoft PhagsPa"/>
              <a:cs typeface="Microsoft PhagsP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991" y="4654296"/>
            <a:ext cx="1136903" cy="115214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Major projects executed for the </a:t>
            </a:r>
            <a:r>
              <a:rPr spc="-960" dirty="0"/>
              <a:t> </a:t>
            </a:r>
            <a:r>
              <a:rPr spc="-5" dirty="0"/>
              <a:t>Defence</a:t>
            </a:r>
            <a:r>
              <a:rPr spc="-50" dirty="0"/>
              <a:t> </a:t>
            </a:r>
            <a:r>
              <a:rPr dirty="0"/>
              <a:t>Industry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15" dirty="0"/>
              <a:t> </a:t>
            </a:r>
            <a:r>
              <a:rPr spc="-10" dirty="0"/>
              <a:t>projects</a:t>
            </a:r>
            <a:r>
              <a:rPr spc="-5" dirty="0"/>
              <a:t> </a:t>
            </a:r>
            <a:r>
              <a:rPr spc="-10" dirty="0"/>
              <a:t>for</a:t>
            </a:r>
            <a:r>
              <a:rPr dirty="0"/>
              <a:t> </a:t>
            </a:r>
            <a:r>
              <a:rPr spc="-5" dirty="0"/>
              <a:t>the</a:t>
            </a:r>
            <a:r>
              <a:rPr spc="15" dirty="0"/>
              <a:t> </a:t>
            </a:r>
            <a:r>
              <a:rPr spc="-5" dirty="0"/>
              <a:t>Defence Research</a:t>
            </a:r>
            <a:r>
              <a:rPr spc="10" dirty="0"/>
              <a:t> </a:t>
            </a:r>
            <a:r>
              <a:rPr spc="-5" dirty="0"/>
              <a:t>&amp;</a:t>
            </a:r>
            <a:r>
              <a:rPr dirty="0"/>
              <a:t> </a:t>
            </a:r>
            <a:r>
              <a:rPr spc="-5" dirty="0"/>
              <a:t>Development </a:t>
            </a:r>
            <a:r>
              <a:rPr spc="-675" dirty="0"/>
              <a:t> </a:t>
            </a:r>
            <a:r>
              <a:rPr spc="-10" dirty="0"/>
              <a:t>Organization</a:t>
            </a:r>
            <a:r>
              <a:rPr spc="20" dirty="0"/>
              <a:t> </a:t>
            </a:r>
            <a:r>
              <a:rPr spc="-10" dirty="0"/>
              <a:t>(DRDO)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73" y="2791961"/>
            <a:ext cx="1419528" cy="141952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62127" y="1575816"/>
            <a:ext cx="5659120" cy="4880182"/>
          </a:xfrm>
          <a:prstGeom prst="rect">
            <a:avLst/>
          </a:prstGeom>
          <a:ln w="9144">
            <a:solidFill>
              <a:srgbClr val="5F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/>
              <a:cs typeface="Times New Roman"/>
            </a:endParaRPr>
          </a:p>
          <a:p>
            <a:pPr marL="2014220" indent="-287020">
              <a:lnSpc>
                <a:spcPct val="100000"/>
              </a:lnSpc>
              <a:buFont typeface="Arial MT"/>
              <a:buChar char="•"/>
              <a:tabLst>
                <a:tab pos="2014220" algn="l"/>
                <a:tab pos="2014855" algn="l"/>
              </a:tabLst>
            </a:pPr>
            <a:r>
              <a:rPr sz="1800" b="1" spc="-5" dirty="0">
                <a:latin typeface="Arial"/>
                <a:cs typeface="Arial"/>
              </a:rPr>
              <a:t>LRDE</a:t>
            </a:r>
            <a:endParaRPr sz="1800">
              <a:latin typeface="Arial"/>
              <a:cs typeface="Arial"/>
            </a:endParaRPr>
          </a:p>
          <a:p>
            <a:pPr marL="2472055" lvl="1" indent="-287655">
              <a:lnSpc>
                <a:spcPct val="100000"/>
              </a:lnSpc>
              <a:spcBef>
                <a:spcPts val="1200"/>
              </a:spcBef>
              <a:buChar char="•"/>
              <a:tabLst>
                <a:tab pos="2472055" algn="l"/>
                <a:tab pos="2472690" algn="l"/>
              </a:tabLst>
            </a:pPr>
            <a:r>
              <a:rPr sz="1800" spc="-5" dirty="0">
                <a:latin typeface="Arial MT"/>
                <a:cs typeface="Arial MT"/>
              </a:rPr>
              <a:t>Antenna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Mechanical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Vehicle</a:t>
            </a:r>
            <a:endParaRPr sz="1800">
              <a:latin typeface="Arial MT"/>
              <a:cs typeface="Arial MT"/>
            </a:endParaRPr>
          </a:p>
          <a:p>
            <a:pPr marL="2014220" indent="-287020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2014220" algn="l"/>
                <a:tab pos="2014855" algn="l"/>
              </a:tabLst>
            </a:pPr>
            <a:r>
              <a:rPr sz="1800" b="1" spc="-5" dirty="0">
                <a:latin typeface="Arial"/>
                <a:cs typeface="Arial"/>
              </a:rPr>
              <a:t>VRDE</a:t>
            </a:r>
            <a:endParaRPr sz="1800">
              <a:latin typeface="Arial"/>
              <a:cs typeface="Arial"/>
            </a:endParaRPr>
          </a:p>
          <a:p>
            <a:pPr marL="2472055" lvl="1" indent="-287655">
              <a:lnSpc>
                <a:spcPct val="100000"/>
              </a:lnSpc>
              <a:spcBef>
                <a:spcPts val="1200"/>
              </a:spcBef>
              <a:buChar char="•"/>
              <a:tabLst>
                <a:tab pos="2472055" algn="l"/>
                <a:tab pos="2472690" algn="l"/>
              </a:tabLst>
            </a:pPr>
            <a:r>
              <a:rPr sz="1800" spc="-5" dirty="0">
                <a:latin typeface="Arial MT"/>
                <a:cs typeface="Arial MT"/>
              </a:rPr>
              <a:t>Dummy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Canisters</a:t>
            </a:r>
            <a:endParaRPr sz="1800">
              <a:latin typeface="Arial MT"/>
              <a:cs typeface="Arial MT"/>
            </a:endParaRPr>
          </a:p>
          <a:p>
            <a:pPr marL="2014220" indent="-287020">
              <a:lnSpc>
                <a:spcPct val="100000"/>
              </a:lnSpc>
              <a:spcBef>
                <a:spcPts val="1205"/>
              </a:spcBef>
              <a:buFont typeface="Arial MT"/>
              <a:buChar char="•"/>
              <a:tabLst>
                <a:tab pos="2014220" algn="l"/>
                <a:tab pos="2014855" algn="l"/>
              </a:tabLst>
            </a:pPr>
            <a:r>
              <a:rPr sz="1800" b="1" spc="-5" dirty="0">
                <a:latin typeface="Arial"/>
                <a:cs typeface="Arial"/>
              </a:rPr>
              <a:t>R&amp;DE</a:t>
            </a:r>
            <a:endParaRPr sz="1800">
              <a:latin typeface="Arial"/>
              <a:cs typeface="Arial"/>
            </a:endParaRPr>
          </a:p>
          <a:p>
            <a:pPr marL="2472055" lvl="1" indent="-287655">
              <a:lnSpc>
                <a:spcPct val="100000"/>
              </a:lnSpc>
              <a:spcBef>
                <a:spcPts val="1200"/>
              </a:spcBef>
              <a:buChar char="•"/>
              <a:tabLst>
                <a:tab pos="2472055" algn="l"/>
                <a:tab pos="2472690" algn="l"/>
              </a:tabLst>
            </a:pPr>
            <a:r>
              <a:rPr sz="1800" spc="-5" dirty="0">
                <a:latin typeface="Arial MT"/>
                <a:cs typeface="Arial MT"/>
              </a:rPr>
              <a:t>Metallic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Canisters</a:t>
            </a:r>
            <a:endParaRPr sz="1800">
              <a:latin typeface="Arial MT"/>
              <a:cs typeface="Arial MT"/>
            </a:endParaRPr>
          </a:p>
          <a:p>
            <a:pPr marL="2472055" lvl="1" indent="-287655">
              <a:lnSpc>
                <a:spcPct val="100000"/>
              </a:lnSpc>
              <a:spcBef>
                <a:spcPts val="1200"/>
              </a:spcBef>
              <a:buChar char="•"/>
              <a:tabLst>
                <a:tab pos="2472055" algn="l"/>
                <a:tab pos="2472690" algn="l"/>
              </a:tabLst>
            </a:pPr>
            <a:r>
              <a:rPr sz="1800" spc="-5" dirty="0">
                <a:latin typeface="Arial MT"/>
                <a:cs typeface="Arial MT"/>
              </a:rPr>
              <a:t>Loading and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Handling System</a:t>
            </a:r>
            <a:endParaRPr sz="1800">
              <a:latin typeface="Arial MT"/>
              <a:cs typeface="Arial MT"/>
            </a:endParaRPr>
          </a:p>
          <a:p>
            <a:pPr marL="2472055" lvl="1" indent="-287655">
              <a:lnSpc>
                <a:spcPct val="100000"/>
              </a:lnSpc>
              <a:spcBef>
                <a:spcPts val="1200"/>
              </a:spcBef>
              <a:buChar char="•"/>
              <a:tabLst>
                <a:tab pos="2472055" algn="l"/>
                <a:tab pos="2472690" algn="l"/>
              </a:tabLst>
            </a:pPr>
            <a:r>
              <a:rPr sz="1800" spc="-50">
                <a:latin typeface="Arial MT"/>
                <a:cs typeface="Arial MT"/>
              </a:rPr>
              <a:t>Test </a:t>
            </a:r>
            <a:r>
              <a:rPr sz="1800" spc="-5" smtClean="0">
                <a:latin typeface="Arial MT"/>
                <a:cs typeface="Arial MT"/>
              </a:rPr>
              <a:t>Rig</a:t>
            </a:r>
            <a:endParaRPr lang="en-US" sz="1800" spc="-5" dirty="0" smtClean="0">
              <a:latin typeface="Arial MT"/>
              <a:cs typeface="Arial MT"/>
            </a:endParaRPr>
          </a:p>
          <a:p>
            <a:pPr marL="2471738" lvl="1" indent="-701675">
              <a:spcBef>
                <a:spcPts val="1200"/>
              </a:spcBef>
              <a:buFontTx/>
              <a:buChar char="•"/>
              <a:tabLst>
                <a:tab pos="2472055" algn="l"/>
                <a:tab pos="2472690" algn="l"/>
              </a:tabLst>
            </a:pPr>
            <a:r>
              <a:rPr lang="en-US" b="1" spc="-5" dirty="0" smtClean="0">
                <a:latin typeface="Arial"/>
                <a:cs typeface="Arial"/>
              </a:rPr>
              <a:t>BAPL</a:t>
            </a:r>
          </a:p>
          <a:p>
            <a:pPr marL="2471738" lvl="1" indent="-303213">
              <a:spcBef>
                <a:spcPts val="1200"/>
              </a:spcBef>
              <a:buFontTx/>
              <a:buChar char="•"/>
              <a:tabLst>
                <a:tab pos="2472055" algn="l"/>
                <a:tab pos="2472690" algn="l"/>
              </a:tabLst>
            </a:pPr>
            <a:r>
              <a:rPr lang="en-US" spc="-5" dirty="0" err="1" smtClean="0">
                <a:latin typeface="Arial"/>
                <a:cs typeface="Arial"/>
              </a:rPr>
              <a:t>Brahmos</a:t>
            </a:r>
            <a:r>
              <a:rPr lang="en-US" spc="-5" dirty="0" smtClean="0">
                <a:latin typeface="Arial"/>
                <a:cs typeface="Arial"/>
              </a:rPr>
              <a:t> Booster Motors</a:t>
            </a:r>
            <a:endParaRPr lang="en-US" dirty="0" smtClean="0">
              <a:latin typeface="Arial"/>
              <a:cs typeface="Arial"/>
            </a:endParaRPr>
          </a:p>
          <a:p>
            <a:pPr marL="2472055" lvl="1" indent="-287655">
              <a:lnSpc>
                <a:spcPct val="100000"/>
              </a:lnSpc>
              <a:spcBef>
                <a:spcPts val="1200"/>
              </a:spcBef>
              <a:buChar char="•"/>
              <a:tabLst>
                <a:tab pos="2472055" algn="l"/>
                <a:tab pos="2472690" algn="l"/>
              </a:tabLst>
            </a:pPr>
            <a:endParaRPr sz="18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56376" y="2600325"/>
            <a:ext cx="2689860" cy="2819400"/>
            <a:chOff x="6056376" y="1566672"/>
            <a:chExt cx="2689860" cy="155638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5520" y="1575816"/>
              <a:ext cx="2671572" cy="15377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60948" y="1571244"/>
              <a:ext cx="2680970" cy="1546860"/>
            </a:xfrm>
            <a:custGeom>
              <a:avLst/>
              <a:gdLst/>
              <a:ahLst/>
              <a:cxnLst/>
              <a:rect l="l" t="t" r="r" b="b"/>
              <a:pathLst>
                <a:path w="2680970" h="1546860">
                  <a:moveTo>
                    <a:pt x="0" y="1546860"/>
                  </a:moveTo>
                  <a:lnTo>
                    <a:pt x="2680716" y="1546860"/>
                  </a:lnTo>
                  <a:lnTo>
                    <a:pt x="2680716" y="0"/>
                  </a:lnTo>
                  <a:lnTo>
                    <a:pt x="0" y="0"/>
                  </a:lnTo>
                  <a:lnTo>
                    <a:pt x="0" y="1546860"/>
                  </a:lnTo>
                  <a:close/>
                </a:path>
              </a:pathLst>
            </a:custGeom>
            <a:ln w="9143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43</a:t>
            </a:fld>
            <a:endParaRPr sz="2100" baseline="1984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25" dirty="0"/>
              <a:t> </a:t>
            </a:r>
            <a:r>
              <a:rPr spc="-10" dirty="0"/>
              <a:t>projects</a:t>
            </a:r>
            <a:r>
              <a:rPr spc="5" dirty="0"/>
              <a:t> </a:t>
            </a:r>
            <a:r>
              <a:rPr spc="-5" dirty="0"/>
              <a:t>executed</a:t>
            </a:r>
            <a:r>
              <a:rPr spc="-10" dirty="0"/>
              <a:t> for</a:t>
            </a:r>
            <a:r>
              <a:rPr spc="15" dirty="0"/>
              <a:t> </a:t>
            </a:r>
            <a:r>
              <a:rPr spc="-10" dirty="0"/>
              <a:t>DRDO</a:t>
            </a:r>
            <a:r>
              <a:rPr spc="50" dirty="0"/>
              <a:t> </a:t>
            </a:r>
            <a:r>
              <a:rPr spc="-5" dirty="0"/>
              <a:t>-</a:t>
            </a:r>
            <a:r>
              <a:rPr spc="15" dirty="0"/>
              <a:t> </a:t>
            </a:r>
            <a:r>
              <a:rPr spc="-10" dirty="0"/>
              <a:t>Antenna</a:t>
            </a:r>
            <a:r>
              <a:rPr spc="25" dirty="0"/>
              <a:t> </a:t>
            </a:r>
            <a:r>
              <a:rPr spc="-10" dirty="0"/>
              <a:t>Mechanical </a:t>
            </a:r>
            <a:r>
              <a:rPr spc="-675" dirty="0"/>
              <a:t> </a:t>
            </a:r>
            <a:r>
              <a:rPr spc="-5" dirty="0"/>
              <a:t>Vehicle</a:t>
            </a:r>
            <a:r>
              <a:rPr spc="-10" dirty="0"/>
              <a:t> for</a:t>
            </a:r>
            <a:r>
              <a:rPr spc="5" dirty="0"/>
              <a:t> </a:t>
            </a:r>
            <a:r>
              <a:rPr spc="-10" dirty="0"/>
              <a:t>DRDO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0647" y="3322447"/>
            <a:ext cx="2686685" cy="17138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3355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Antenna Main Frame </a:t>
            </a:r>
            <a:r>
              <a:rPr sz="2000" b="1" spc="-54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with</a:t>
            </a:r>
            <a:r>
              <a:rPr sz="20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cooling</a:t>
            </a:r>
            <a:r>
              <a:rPr sz="20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pipes</a:t>
            </a:r>
            <a:endParaRPr sz="20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805"/>
              </a:spcBef>
              <a:buClr>
                <a:srgbClr val="5F0000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12.5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m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x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4.5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m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x 650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mm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buClr>
                <a:srgbClr val="5F0000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Weight:</a:t>
            </a:r>
            <a:r>
              <a:rPr sz="1600" spc="-5" dirty="0">
                <a:latin typeface="Microsoft PhagsPa"/>
                <a:cs typeface="Microsoft PhagsPa"/>
              </a:rPr>
              <a:t> 12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Tons</a:t>
            </a:r>
            <a:endParaRPr sz="1600">
              <a:latin typeface="Microsoft PhagsPa"/>
              <a:cs typeface="Microsoft PhagsPa"/>
            </a:endParaRPr>
          </a:p>
          <a:p>
            <a:pPr marL="299085" marR="345440" indent="-287020">
              <a:lnSpc>
                <a:spcPct val="100000"/>
              </a:lnSpc>
              <a:buClr>
                <a:srgbClr val="5F0000"/>
              </a:buClr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Flatness </a:t>
            </a:r>
            <a:r>
              <a:rPr sz="1600" spc="-5" dirty="0">
                <a:latin typeface="Microsoft PhagsPa"/>
                <a:cs typeface="Microsoft PhagsPa"/>
              </a:rPr>
              <a:t>within 0.1 </a:t>
            </a:r>
            <a:r>
              <a:rPr sz="1600" spc="-10" dirty="0">
                <a:latin typeface="Microsoft PhagsPa"/>
                <a:cs typeface="Microsoft PhagsPa"/>
              </a:rPr>
              <a:t>mm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achieved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508" y="3331210"/>
            <a:ext cx="2619375" cy="19488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625" marR="304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Assembly of </a:t>
            </a: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Slew </a:t>
            </a:r>
            <a:r>
              <a:rPr sz="2000" b="1" spc="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Bearing</a:t>
            </a:r>
            <a:r>
              <a:rPr sz="2000" b="1" spc="-4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on</a:t>
            </a:r>
            <a:r>
              <a:rPr sz="2000" b="1" spc="-3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dirty="0">
                <a:solidFill>
                  <a:srgbClr val="5F0000"/>
                </a:solidFill>
                <a:latin typeface="Microsoft PhagsPa"/>
                <a:cs typeface="Microsoft PhagsPa"/>
              </a:rPr>
              <a:t>Turntable</a:t>
            </a:r>
            <a:endParaRPr sz="2000">
              <a:latin typeface="Microsoft PhagsPa"/>
              <a:cs typeface="Microsoft PhagsPa"/>
            </a:endParaRPr>
          </a:p>
          <a:p>
            <a:pPr marL="324485" marR="217170" indent="-287020">
              <a:lnSpc>
                <a:spcPct val="100000"/>
              </a:lnSpc>
              <a:spcBef>
                <a:spcPts val="735"/>
              </a:spcBef>
              <a:buClr>
                <a:srgbClr val="5F0000"/>
              </a:buClr>
              <a:buFont typeface="Arial MT"/>
              <a:buChar char="•"/>
              <a:tabLst>
                <a:tab pos="324485" algn="l"/>
                <a:tab pos="3251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Rotation</a:t>
            </a:r>
            <a:r>
              <a:rPr sz="1600" spc="-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antenna</a:t>
            </a:r>
            <a:r>
              <a:rPr sz="1600" spc="-3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on </a:t>
            </a:r>
            <a:r>
              <a:rPr sz="1600" spc="-4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turntable up</a:t>
            </a:r>
            <a:r>
              <a:rPr sz="1600" spc="-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to </a:t>
            </a:r>
            <a:r>
              <a:rPr sz="1600" dirty="0">
                <a:latin typeface="Microsoft PhagsPa"/>
                <a:cs typeface="Microsoft PhagsPa"/>
              </a:rPr>
              <a:t>330</a:t>
            </a:r>
            <a:r>
              <a:rPr sz="1575" baseline="26455" dirty="0">
                <a:latin typeface="Microsoft PhagsPa"/>
                <a:cs typeface="Microsoft PhagsPa"/>
              </a:rPr>
              <a:t>o</a:t>
            </a:r>
            <a:endParaRPr sz="1575" baseline="26455">
              <a:latin typeface="Microsoft PhagsPa"/>
              <a:cs typeface="Microsoft PhagsPa"/>
            </a:endParaRPr>
          </a:p>
          <a:p>
            <a:pPr marL="324485" indent="-287020">
              <a:lnSpc>
                <a:spcPct val="100000"/>
              </a:lnSpc>
              <a:buClr>
                <a:srgbClr val="5F0000"/>
              </a:buClr>
              <a:buFont typeface="Arial MT"/>
              <a:buChar char="•"/>
              <a:tabLst>
                <a:tab pos="324485" algn="l"/>
                <a:tab pos="3251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Tilt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up</a:t>
            </a:r>
            <a:r>
              <a:rPr sz="1600" spc="-3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to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dirty="0">
                <a:latin typeface="Microsoft PhagsPa"/>
                <a:cs typeface="Microsoft PhagsPa"/>
              </a:rPr>
              <a:t>70</a:t>
            </a:r>
            <a:r>
              <a:rPr sz="1575" baseline="26455" dirty="0">
                <a:latin typeface="Microsoft PhagsPa"/>
                <a:cs typeface="Microsoft PhagsPa"/>
              </a:rPr>
              <a:t>o</a:t>
            </a:r>
            <a:endParaRPr sz="1575" baseline="26455">
              <a:latin typeface="Microsoft PhagsPa"/>
              <a:cs typeface="Microsoft PhagsPa"/>
            </a:endParaRPr>
          </a:p>
          <a:p>
            <a:pPr marL="324485" marR="873125" indent="-287020">
              <a:lnSpc>
                <a:spcPct val="100000"/>
              </a:lnSpc>
              <a:buClr>
                <a:srgbClr val="5F0000"/>
              </a:buClr>
              <a:buFont typeface="Arial MT"/>
              <a:buChar char="•"/>
              <a:tabLst>
                <a:tab pos="324485" algn="l"/>
                <a:tab pos="3251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Extremely wide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detection</a:t>
            </a:r>
            <a:r>
              <a:rPr sz="1600" spc="-7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range</a:t>
            </a:r>
            <a:endParaRPr sz="1600">
              <a:latin typeface="Microsoft PhagsPa"/>
              <a:cs typeface="Microsoft PhagsP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3068" y="1226820"/>
            <a:ext cx="4243832" cy="2049780"/>
            <a:chOff x="163068" y="1226820"/>
            <a:chExt cx="2985770" cy="20497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212" y="1235964"/>
              <a:ext cx="2967227" cy="20314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7640" y="1231392"/>
              <a:ext cx="2976880" cy="2040889"/>
            </a:xfrm>
            <a:custGeom>
              <a:avLst/>
              <a:gdLst/>
              <a:ahLst/>
              <a:cxnLst/>
              <a:rect l="l" t="t" r="r" b="b"/>
              <a:pathLst>
                <a:path w="2976880" h="2040889">
                  <a:moveTo>
                    <a:pt x="0" y="2040636"/>
                  </a:moveTo>
                  <a:lnTo>
                    <a:pt x="2976372" y="2040636"/>
                  </a:lnTo>
                  <a:lnTo>
                    <a:pt x="2976372" y="0"/>
                  </a:lnTo>
                  <a:lnTo>
                    <a:pt x="0" y="0"/>
                  </a:lnTo>
                  <a:lnTo>
                    <a:pt x="0" y="204063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864100" y="1152525"/>
            <a:ext cx="3548380" cy="2049780"/>
            <a:chOff x="3240023" y="1226820"/>
            <a:chExt cx="2710180" cy="204978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9167" y="1235964"/>
              <a:ext cx="2691384" cy="20314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44595" y="1231392"/>
              <a:ext cx="2700655" cy="2040889"/>
            </a:xfrm>
            <a:custGeom>
              <a:avLst/>
              <a:gdLst/>
              <a:ahLst/>
              <a:cxnLst/>
              <a:rect l="l" t="t" r="r" b="b"/>
              <a:pathLst>
                <a:path w="2700654" h="2040889">
                  <a:moveTo>
                    <a:pt x="0" y="2040636"/>
                  </a:moveTo>
                  <a:lnTo>
                    <a:pt x="2700528" y="2040636"/>
                  </a:lnTo>
                  <a:lnTo>
                    <a:pt x="2700528" y="0"/>
                  </a:lnTo>
                  <a:lnTo>
                    <a:pt x="0" y="0"/>
                  </a:lnTo>
                  <a:lnTo>
                    <a:pt x="0" y="204063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61328" y="3331210"/>
            <a:ext cx="2635885" cy="2623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8034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Antenna Mechanical </a:t>
            </a:r>
            <a:r>
              <a:rPr sz="2000" b="1" spc="-54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Vehicle</a:t>
            </a:r>
            <a:endParaRPr sz="2000">
              <a:latin typeface="Microsoft PhagsPa"/>
              <a:cs typeface="Microsoft PhagsPa"/>
            </a:endParaRPr>
          </a:p>
          <a:p>
            <a:pPr marL="321945" marR="254635" indent="-287020">
              <a:lnSpc>
                <a:spcPct val="100000"/>
              </a:lnSpc>
              <a:spcBef>
                <a:spcPts val="290"/>
              </a:spcBef>
              <a:buClr>
                <a:srgbClr val="5F0000"/>
              </a:buClr>
              <a:buFont typeface="Arial MT"/>
              <a:buChar char="•"/>
              <a:tabLst>
                <a:tab pos="321945" algn="l"/>
                <a:tab pos="32258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Completely</a:t>
            </a:r>
            <a:r>
              <a:rPr sz="1600" spc="-4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automated </a:t>
            </a:r>
            <a:r>
              <a:rPr sz="1600" spc="-4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operation</a:t>
            </a:r>
            <a:endParaRPr sz="1600">
              <a:latin typeface="Microsoft PhagsPa"/>
              <a:cs typeface="Microsoft PhagsPa"/>
            </a:endParaRPr>
          </a:p>
          <a:p>
            <a:pPr marL="321945" marR="5080" indent="-287020">
              <a:lnSpc>
                <a:spcPct val="100000"/>
              </a:lnSpc>
              <a:buClr>
                <a:srgbClr val="5F0000"/>
              </a:buClr>
              <a:buFont typeface="Arial MT"/>
              <a:buChar char="•"/>
              <a:tabLst>
                <a:tab pos="321945" algn="l"/>
                <a:tab pos="32258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Detects </a:t>
            </a:r>
            <a:r>
              <a:rPr sz="1600" spc="-10" dirty="0">
                <a:latin typeface="Microsoft PhagsPa"/>
                <a:cs typeface="Microsoft PhagsPa"/>
              </a:rPr>
              <a:t>incoming missiles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from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distance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 up to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600km</a:t>
            </a:r>
            <a:endParaRPr sz="1600">
              <a:latin typeface="Microsoft PhagsPa"/>
              <a:cs typeface="Microsoft PhagsPa"/>
            </a:endParaRPr>
          </a:p>
          <a:p>
            <a:pPr marL="321945" marR="67945" indent="-287020">
              <a:lnSpc>
                <a:spcPct val="100000"/>
              </a:lnSpc>
              <a:buClr>
                <a:srgbClr val="5F0000"/>
              </a:buClr>
              <a:buFont typeface="Arial MT"/>
              <a:buChar char="•"/>
              <a:tabLst>
                <a:tab pos="321945" algn="l"/>
                <a:tab pos="32258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Sends</a:t>
            </a:r>
            <a:r>
              <a:rPr sz="1600" spc="-3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signal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to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10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Indian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missiles</a:t>
            </a:r>
            <a:r>
              <a:rPr sz="1600" spc="-5" dirty="0">
                <a:latin typeface="Microsoft PhagsPa"/>
                <a:cs typeface="Microsoft PhagsPa"/>
              </a:rPr>
              <a:t> to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intercept </a:t>
            </a:r>
            <a:r>
              <a:rPr sz="1600" spc="-5" dirty="0">
                <a:latin typeface="Microsoft PhagsPa"/>
                <a:cs typeface="Microsoft PhagsPa"/>
              </a:rPr>
              <a:t> hostile </a:t>
            </a:r>
            <a:r>
              <a:rPr sz="1600" spc="-10" dirty="0">
                <a:latin typeface="Microsoft PhagsPa"/>
                <a:cs typeface="Microsoft PhagsPa"/>
              </a:rPr>
              <a:t>missiles </a:t>
            </a:r>
            <a:r>
              <a:rPr sz="1600" spc="-5" dirty="0">
                <a:latin typeface="Microsoft PhagsPa"/>
                <a:cs typeface="Microsoft PhagsPa"/>
              </a:rPr>
              <a:t>mid-air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44</a:t>
            </a:fld>
            <a:endParaRPr sz="2100" baseline="1984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516445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15" dirty="0"/>
              <a:t> </a:t>
            </a:r>
            <a:r>
              <a:rPr spc="-10" dirty="0"/>
              <a:t>projects</a:t>
            </a:r>
            <a:r>
              <a:rPr spc="-5" dirty="0"/>
              <a:t> executed</a:t>
            </a:r>
            <a:r>
              <a:rPr spc="-20" dirty="0"/>
              <a:t> </a:t>
            </a:r>
            <a:r>
              <a:rPr spc="-10" dirty="0"/>
              <a:t>for</a:t>
            </a:r>
            <a:r>
              <a:rPr spc="5" dirty="0"/>
              <a:t> </a:t>
            </a:r>
            <a:r>
              <a:rPr spc="-10" dirty="0"/>
              <a:t>DRDO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9774" y="4681880"/>
            <a:ext cx="2233930" cy="119634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Plates: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dirty="0">
                <a:latin typeface="Microsoft PhagsPa"/>
                <a:cs typeface="Microsoft PhagsPa"/>
              </a:rPr>
              <a:t>SA</a:t>
            </a:r>
            <a:r>
              <a:rPr sz="1600" spc="-5" dirty="0">
                <a:latin typeface="Microsoft PhagsPa"/>
                <a:cs typeface="Microsoft PhagsPa"/>
              </a:rPr>
              <a:t> 517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Gr F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38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Forgings: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SA 592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Gr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Max</a:t>
            </a:r>
            <a:r>
              <a:rPr sz="1600" spc="-10" dirty="0">
                <a:latin typeface="Microsoft PhagsPa"/>
                <a:cs typeface="Microsoft PhagsPa"/>
              </a:rPr>
              <a:t> length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shell:</a:t>
            </a:r>
            <a:endParaRPr sz="1600">
              <a:latin typeface="Microsoft PhagsPa"/>
              <a:cs typeface="Microsoft PhagsPa"/>
            </a:endParaRPr>
          </a:p>
          <a:p>
            <a:pPr marL="299085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latin typeface="Microsoft PhagsPa"/>
                <a:cs typeface="Microsoft PhagsPa"/>
              </a:rPr>
              <a:t>3200mm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8029" y="4132529"/>
            <a:ext cx="21323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Metallic</a:t>
            </a:r>
            <a:r>
              <a:rPr sz="2000" b="1" spc="-6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0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Canisters</a:t>
            </a:r>
            <a:endParaRPr sz="2000">
              <a:latin typeface="Microsoft PhagsPa"/>
              <a:cs typeface="Microsoft PhagsP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50975" y="999744"/>
            <a:ext cx="6650990" cy="2938780"/>
            <a:chOff x="950975" y="999744"/>
            <a:chExt cx="6650990" cy="29387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0119" y="1008888"/>
              <a:ext cx="6632448" cy="29199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5547" y="1004316"/>
              <a:ext cx="6642100" cy="2929255"/>
            </a:xfrm>
            <a:custGeom>
              <a:avLst/>
              <a:gdLst/>
              <a:ahLst/>
              <a:cxnLst/>
              <a:rect l="l" t="t" r="r" b="b"/>
              <a:pathLst>
                <a:path w="6642100" h="2929254">
                  <a:moveTo>
                    <a:pt x="0" y="2929128"/>
                  </a:moveTo>
                  <a:lnTo>
                    <a:pt x="6641592" y="2929128"/>
                  </a:lnTo>
                  <a:lnTo>
                    <a:pt x="6641592" y="0"/>
                  </a:lnTo>
                  <a:lnTo>
                    <a:pt x="0" y="0"/>
                  </a:lnTo>
                  <a:lnTo>
                    <a:pt x="0" y="2929128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15258" y="4681880"/>
            <a:ext cx="3631565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2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8mm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shell</a:t>
            </a:r>
            <a:r>
              <a:rPr sz="1600" spc="1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thickness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capable of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withstanding 33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bar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internal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pressure</a:t>
            </a:r>
            <a:endParaRPr sz="1600">
              <a:latin typeface="Microsoft PhagsPa"/>
              <a:cs typeface="Microsoft PhagsPa"/>
            </a:endParaRPr>
          </a:p>
          <a:p>
            <a:pPr marL="299085" indent="-287020">
              <a:lnSpc>
                <a:spcPct val="100000"/>
              </a:lnSpc>
              <a:spcBef>
                <a:spcPts val="384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ID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tolerance :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1460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+0.5mm</a:t>
            </a:r>
            <a:endParaRPr sz="1600">
              <a:latin typeface="Microsoft PhagsPa"/>
              <a:cs typeface="Microsoft PhagsP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45</a:t>
            </a:fld>
            <a:endParaRPr sz="2100" baseline="1984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6344" y="1665732"/>
            <a:ext cx="3846829" cy="3007360"/>
            <a:chOff x="466344" y="1665732"/>
            <a:chExt cx="3846829" cy="3007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5488" y="1674876"/>
              <a:ext cx="3828288" cy="29885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0916" y="1670304"/>
              <a:ext cx="3837940" cy="2997835"/>
            </a:xfrm>
            <a:custGeom>
              <a:avLst/>
              <a:gdLst/>
              <a:ahLst/>
              <a:cxnLst/>
              <a:rect l="l" t="t" r="r" b="b"/>
              <a:pathLst>
                <a:path w="3837940" h="2997835">
                  <a:moveTo>
                    <a:pt x="0" y="2997707"/>
                  </a:moveTo>
                  <a:lnTo>
                    <a:pt x="3837432" y="2997707"/>
                  </a:lnTo>
                  <a:lnTo>
                    <a:pt x="3837432" y="0"/>
                  </a:lnTo>
                  <a:lnTo>
                    <a:pt x="0" y="0"/>
                  </a:lnTo>
                  <a:lnTo>
                    <a:pt x="0" y="2997707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20" dirty="0"/>
              <a:t> </a:t>
            </a:r>
            <a:r>
              <a:rPr spc="-10" dirty="0"/>
              <a:t>projects</a:t>
            </a:r>
            <a:r>
              <a:rPr spc="5" dirty="0"/>
              <a:t> </a:t>
            </a:r>
            <a:r>
              <a:rPr spc="-5" dirty="0"/>
              <a:t>executed</a:t>
            </a:r>
            <a:r>
              <a:rPr spc="-15" dirty="0"/>
              <a:t> </a:t>
            </a:r>
            <a:r>
              <a:rPr spc="-10" dirty="0"/>
              <a:t>for</a:t>
            </a:r>
            <a:r>
              <a:rPr spc="10" dirty="0"/>
              <a:t> </a:t>
            </a:r>
            <a:r>
              <a:rPr spc="-10" dirty="0"/>
              <a:t>DRDO</a:t>
            </a:r>
            <a:r>
              <a:rPr spc="45" dirty="0"/>
              <a:t> </a:t>
            </a:r>
            <a:r>
              <a:rPr spc="-5" dirty="0"/>
              <a:t>–</a:t>
            </a:r>
            <a:r>
              <a:rPr spc="10" dirty="0"/>
              <a:t> </a:t>
            </a:r>
            <a:r>
              <a:rPr spc="-10" dirty="0"/>
              <a:t>Loading</a:t>
            </a:r>
            <a:r>
              <a:rPr spc="25" dirty="0"/>
              <a:t> </a:t>
            </a:r>
            <a:r>
              <a:rPr spc="-5" dirty="0"/>
              <a:t>&amp;</a:t>
            </a:r>
            <a:r>
              <a:rPr spc="5" dirty="0"/>
              <a:t> </a:t>
            </a:r>
            <a:r>
              <a:rPr spc="-10" dirty="0"/>
              <a:t>Handling </a:t>
            </a:r>
            <a:r>
              <a:rPr spc="-670" dirty="0"/>
              <a:t> </a:t>
            </a:r>
            <a:r>
              <a:rPr spc="-5" dirty="0"/>
              <a:t>System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65226" y="1139774"/>
            <a:ext cx="6214745" cy="324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15765" algn="l"/>
              </a:tabLst>
            </a:pPr>
            <a:r>
              <a:rPr sz="1950" b="1" dirty="0">
                <a:solidFill>
                  <a:srgbClr val="5F0000"/>
                </a:solidFill>
                <a:latin typeface="Microsoft PhagsPa"/>
                <a:cs typeface="Microsoft PhagsPa"/>
              </a:rPr>
              <a:t>Loading</a:t>
            </a:r>
            <a:r>
              <a:rPr sz="1950" b="1" spc="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950" b="1" dirty="0">
                <a:solidFill>
                  <a:srgbClr val="5F0000"/>
                </a:solidFill>
                <a:latin typeface="Microsoft PhagsPa"/>
                <a:cs typeface="Microsoft PhagsPa"/>
              </a:rPr>
              <a:t>System	Handling</a:t>
            </a:r>
            <a:r>
              <a:rPr sz="1950" b="1" spc="-4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95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System</a:t>
            </a:r>
            <a:endParaRPr sz="1950">
              <a:latin typeface="Microsoft PhagsPa"/>
              <a:cs typeface="Microsoft PhagsP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5863" y="4765624"/>
            <a:ext cx="3611879" cy="121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159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350" spc="5" dirty="0">
                <a:latin typeface="Arial MT"/>
                <a:cs typeface="Arial MT"/>
              </a:rPr>
              <a:t>Pads</a:t>
            </a:r>
            <a:r>
              <a:rPr sz="1350" spc="10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of</a:t>
            </a:r>
            <a:r>
              <a:rPr sz="1350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base</a:t>
            </a:r>
            <a:r>
              <a:rPr sz="1350" spc="10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anchor</a:t>
            </a:r>
            <a:r>
              <a:rPr sz="1350" spc="25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to</a:t>
            </a:r>
            <a:r>
              <a:rPr sz="1350" spc="-5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be</a:t>
            </a:r>
            <a:r>
              <a:rPr sz="1350" spc="10" dirty="0">
                <a:latin typeface="Arial MT"/>
                <a:cs typeface="Arial MT"/>
              </a:rPr>
              <a:t> </a:t>
            </a:r>
            <a:r>
              <a:rPr sz="1350" dirty="0">
                <a:latin typeface="Arial MT"/>
                <a:cs typeface="Arial MT"/>
              </a:rPr>
              <a:t>levelled</a:t>
            </a:r>
            <a:r>
              <a:rPr sz="1350" spc="5" dirty="0">
                <a:latin typeface="Arial MT"/>
                <a:cs typeface="Arial MT"/>
              </a:rPr>
              <a:t> </a:t>
            </a:r>
            <a:r>
              <a:rPr sz="1350" dirty="0">
                <a:latin typeface="Arial MT"/>
                <a:cs typeface="Arial MT"/>
              </a:rPr>
              <a:t>within</a:t>
            </a:r>
            <a:r>
              <a:rPr sz="1350" spc="10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a </a:t>
            </a:r>
            <a:r>
              <a:rPr sz="1350" spc="-360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flatness</a:t>
            </a:r>
            <a:r>
              <a:rPr sz="1350" spc="85" dirty="0">
                <a:latin typeface="Arial MT"/>
                <a:cs typeface="Arial MT"/>
              </a:rPr>
              <a:t> </a:t>
            </a:r>
            <a:r>
              <a:rPr sz="1350" b="1" spc="5" dirty="0">
                <a:latin typeface="Arial"/>
                <a:cs typeface="Arial"/>
              </a:rPr>
              <a:t>accuracy</a:t>
            </a:r>
            <a:r>
              <a:rPr sz="1350" b="1" spc="105" dirty="0">
                <a:latin typeface="Arial"/>
                <a:cs typeface="Arial"/>
              </a:rPr>
              <a:t> </a:t>
            </a:r>
            <a:r>
              <a:rPr sz="1350" b="1" spc="5" dirty="0">
                <a:latin typeface="Arial"/>
                <a:cs typeface="Arial"/>
              </a:rPr>
              <a:t>of</a:t>
            </a:r>
            <a:r>
              <a:rPr sz="1350" b="1" spc="85" dirty="0">
                <a:latin typeface="Arial"/>
                <a:cs typeface="Arial"/>
              </a:rPr>
              <a:t> </a:t>
            </a:r>
            <a:r>
              <a:rPr sz="1350" b="1" spc="5" dirty="0">
                <a:latin typeface="Arial"/>
                <a:cs typeface="Arial"/>
              </a:rPr>
              <a:t>0.05mm</a:t>
            </a:r>
            <a:r>
              <a:rPr sz="1350" b="1" spc="114" dirty="0">
                <a:latin typeface="Arial"/>
                <a:cs typeface="Arial"/>
              </a:rPr>
              <a:t> </a:t>
            </a:r>
            <a:r>
              <a:rPr sz="1350" spc="5" dirty="0">
                <a:latin typeface="Arial MT"/>
                <a:cs typeface="Arial MT"/>
              </a:rPr>
              <a:t>using </a:t>
            </a:r>
            <a:r>
              <a:rPr sz="1350" spc="10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optical</a:t>
            </a:r>
            <a:r>
              <a:rPr sz="1350" dirty="0">
                <a:latin typeface="Arial MT"/>
                <a:cs typeface="Arial MT"/>
              </a:rPr>
              <a:t> level</a:t>
            </a:r>
            <a:endParaRPr sz="1350">
              <a:latin typeface="Arial MT"/>
              <a:cs typeface="Arial MT"/>
            </a:endParaRPr>
          </a:p>
          <a:p>
            <a:pPr marL="299085" marR="490220" indent="-287020">
              <a:lnSpc>
                <a:spcPct val="115700"/>
              </a:lnSpc>
              <a:spcBef>
                <a:spcPts val="10"/>
              </a:spcBef>
              <a:buChar char="•"/>
              <a:tabLst>
                <a:tab pos="299085" algn="l"/>
                <a:tab pos="299720" algn="l"/>
              </a:tabLst>
            </a:pPr>
            <a:r>
              <a:rPr sz="1350" spc="5" dirty="0">
                <a:latin typeface="Arial MT"/>
                <a:cs typeface="Arial MT"/>
              </a:rPr>
              <a:t>Design </a:t>
            </a:r>
            <a:r>
              <a:rPr sz="1350" dirty="0">
                <a:latin typeface="Arial MT"/>
                <a:cs typeface="Arial MT"/>
              </a:rPr>
              <a:t>validation </a:t>
            </a:r>
            <a:r>
              <a:rPr sz="1350" spc="5" dirty="0">
                <a:latin typeface="Arial MT"/>
                <a:cs typeface="Arial MT"/>
              </a:rPr>
              <a:t>and Finite Element </a:t>
            </a:r>
            <a:r>
              <a:rPr sz="1350" spc="-365" dirty="0">
                <a:latin typeface="Arial MT"/>
                <a:cs typeface="Arial MT"/>
              </a:rPr>
              <a:t> </a:t>
            </a:r>
            <a:r>
              <a:rPr sz="1350" dirty="0">
                <a:latin typeface="Arial MT"/>
                <a:cs typeface="Arial MT"/>
              </a:rPr>
              <a:t>Analysis</a:t>
            </a:r>
            <a:r>
              <a:rPr sz="1350" spc="25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carried</a:t>
            </a:r>
            <a:r>
              <a:rPr sz="1350" spc="20" dirty="0">
                <a:latin typeface="Arial MT"/>
                <a:cs typeface="Arial MT"/>
              </a:rPr>
              <a:t> </a:t>
            </a:r>
            <a:r>
              <a:rPr sz="1350" dirty="0">
                <a:latin typeface="Arial MT"/>
                <a:cs typeface="Arial MT"/>
              </a:rPr>
              <a:t>out</a:t>
            </a:r>
            <a:r>
              <a:rPr sz="1350" spc="5" dirty="0">
                <a:latin typeface="Arial MT"/>
                <a:cs typeface="Arial MT"/>
              </a:rPr>
              <a:t> using</a:t>
            </a:r>
            <a:r>
              <a:rPr sz="1350" spc="-55" dirty="0">
                <a:latin typeface="Arial MT"/>
                <a:cs typeface="Arial MT"/>
              </a:rPr>
              <a:t> </a:t>
            </a:r>
            <a:r>
              <a:rPr sz="1350" spc="5" dirty="0">
                <a:latin typeface="Arial MT"/>
                <a:cs typeface="Arial MT"/>
              </a:rPr>
              <a:t>ANSYS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41467" y="4831207"/>
            <a:ext cx="1753870" cy="944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b="1" spc="5" dirty="0">
                <a:latin typeface="Arial"/>
                <a:cs typeface="Arial"/>
              </a:rPr>
              <a:t>Main</a:t>
            </a:r>
            <a:r>
              <a:rPr sz="1350" b="1" spc="-35" dirty="0">
                <a:latin typeface="Arial"/>
                <a:cs typeface="Arial"/>
              </a:rPr>
              <a:t> </a:t>
            </a:r>
            <a:r>
              <a:rPr sz="1350" b="1" spc="5" dirty="0">
                <a:latin typeface="Arial"/>
                <a:cs typeface="Arial"/>
              </a:rPr>
              <a:t>Materials</a:t>
            </a:r>
            <a:endParaRPr sz="135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100"/>
              </a:spcBef>
            </a:pPr>
            <a:r>
              <a:rPr sz="1350" spc="5" dirty="0">
                <a:latin typeface="Arial MT"/>
                <a:cs typeface="Arial MT"/>
              </a:rPr>
              <a:t>Plates: </a:t>
            </a:r>
            <a:r>
              <a:rPr sz="1350" spc="10" dirty="0">
                <a:latin typeface="Arial MT"/>
                <a:cs typeface="Arial MT"/>
              </a:rPr>
              <a:t>SA </a:t>
            </a:r>
            <a:r>
              <a:rPr sz="1350" spc="5" dirty="0">
                <a:latin typeface="Arial MT"/>
                <a:cs typeface="Arial MT"/>
              </a:rPr>
              <a:t>517 </a:t>
            </a:r>
            <a:r>
              <a:rPr sz="1350" spc="10" dirty="0">
                <a:latin typeface="Arial MT"/>
                <a:cs typeface="Arial MT"/>
              </a:rPr>
              <a:t>Gr F </a:t>
            </a:r>
            <a:r>
              <a:rPr sz="1350" spc="15" dirty="0">
                <a:latin typeface="Arial MT"/>
                <a:cs typeface="Arial MT"/>
              </a:rPr>
              <a:t> </a:t>
            </a:r>
            <a:r>
              <a:rPr sz="1350" spc="10" dirty="0">
                <a:latin typeface="Arial MT"/>
                <a:cs typeface="Arial MT"/>
              </a:rPr>
              <a:t>F</a:t>
            </a:r>
            <a:r>
              <a:rPr sz="1350" dirty="0">
                <a:latin typeface="Arial MT"/>
                <a:cs typeface="Arial MT"/>
              </a:rPr>
              <a:t>o</a:t>
            </a:r>
            <a:r>
              <a:rPr sz="1350" spc="5" dirty="0">
                <a:latin typeface="Arial MT"/>
                <a:cs typeface="Arial MT"/>
              </a:rPr>
              <a:t>r</a:t>
            </a:r>
            <a:r>
              <a:rPr sz="1350" dirty="0">
                <a:latin typeface="Arial MT"/>
                <a:cs typeface="Arial MT"/>
              </a:rPr>
              <a:t>gi</a:t>
            </a:r>
            <a:r>
              <a:rPr sz="1350" spc="-5" dirty="0">
                <a:latin typeface="Arial MT"/>
                <a:cs typeface="Arial MT"/>
              </a:rPr>
              <a:t>n</a:t>
            </a:r>
            <a:r>
              <a:rPr sz="1350" dirty="0">
                <a:latin typeface="Arial MT"/>
                <a:cs typeface="Arial MT"/>
              </a:rPr>
              <a:t>g</a:t>
            </a:r>
            <a:r>
              <a:rPr sz="1350" spc="5" dirty="0">
                <a:latin typeface="Arial MT"/>
                <a:cs typeface="Arial MT"/>
              </a:rPr>
              <a:t>s:</a:t>
            </a:r>
            <a:r>
              <a:rPr sz="1350" spc="20" dirty="0">
                <a:latin typeface="Arial MT"/>
                <a:cs typeface="Arial MT"/>
              </a:rPr>
              <a:t> </a:t>
            </a:r>
            <a:r>
              <a:rPr sz="1350" spc="10" dirty="0">
                <a:latin typeface="Arial MT"/>
                <a:cs typeface="Arial MT"/>
              </a:rPr>
              <a:t>SA</a:t>
            </a:r>
            <a:r>
              <a:rPr sz="1350" spc="-80" dirty="0">
                <a:latin typeface="Arial MT"/>
                <a:cs typeface="Arial MT"/>
              </a:rPr>
              <a:t> </a:t>
            </a:r>
            <a:r>
              <a:rPr sz="1350" dirty="0">
                <a:latin typeface="Arial MT"/>
                <a:cs typeface="Arial MT"/>
              </a:rPr>
              <a:t>59</a:t>
            </a:r>
            <a:r>
              <a:rPr sz="1350" spc="5" dirty="0">
                <a:latin typeface="Arial MT"/>
                <a:cs typeface="Arial MT"/>
              </a:rPr>
              <a:t>2</a:t>
            </a:r>
            <a:r>
              <a:rPr sz="1350" spc="10" dirty="0">
                <a:latin typeface="Arial MT"/>
                <a:cs typeface="Arial MT"/>
              </a:rPr>
              <a:t> Gr</a:t>
            </a:r>
            <a:r>
              <a:rPr sz="1350" spc="5" dirty="0">
                <a:latin typeface="Arial MT"/>
                <a:cs typeface="Arial MT"/>
              </a:rPr>
              <a:t> </a:t>
            </a:r>
            <a:r>
              <a:rPr sz="1350" spc="10" dirty="0">
                <a:latin typeface="Arial MT"/>
                <a:cs typeface="Arial MT"/>
              </a:rPr>
              <a:t>F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585715" y="1670304"/>
            <a:ext cx="3706495" cy="2997835"/>
            <a:chOff x="4585715" y="1670304"/>
            <a:chExt cx="3706495" cy="299783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4187" y="1810512"/>
              <a:ext cx="2249423" cy="27172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90287" y="1674876"/>
              <a:ext cx="3697604" cy="2988945"/>
            </a:xfrm>
            <a:custGeom>
              <a:avLst/>
              <a:gdLst/>
              <a:ahLst/>
              <a:cxnLst/>
              <a:rect l="l" t="t" r="r" b="b"/>
              <a:pathLst>
                <a:path w="3697604" h="2988945">
                  <a:moveTo>
                    <a:pt x="0" y="2988564"/>
                  </a:moveTo>
                  <a:lnTo>
                    <a:pt x="3697223" y="2988564"/>
                  </a:lnTo>
                  <a:lnTo>
                    <a:pt x="3697223" y="0"/>
                  </a:lnTo>
                  <a:lnTo>
                    <a:pt x="0" y="0"/>
                  </a:lnTo>
                  <a:lnTo>
                    <a:pt x="0" y="2988564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46</a:t>
            </a:fld>
            <a:endParaRPr sz="2100" baseline="1984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8425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Major</a:t>
            </a:r>
            <a:r>
              <a:rPr spc="20" dirty="0"/>
              <a:t> </a:t>
            </a:r>
            <a:r>
              <a:rPr spc="-10" dirty="0"/>
              <a:t>projects</a:t>
            </a:r>
            <a:r>
              <a:rPr dirty="0"/>
              <a:t> </a:t>
            </a:r>
            <a:r>
              <a:rPr spc="-5" dirty="0"/>
              <a:t>executed</a:t>
            </a:r>
            <a:r>
              <a:rPr spc="-15" dirty="0"/>
              <a:t> </a:t>
            </a:r>
            <a:r>
              <a:rPr spc="-10" dirty="0"/>
              <a:t>for</a:t>
            </a:r>
            <a:r>
              <a:rPr spc="10" dirty="0"/>
              <a:t> </a:t>
            </a:r>
            <a:r>
              <a:rPr spc="-10" dirty="0"/>
              <a:t>DRDO</a:t>
            </a:r>
            <a:r>
              <a:rPr spc="45" dirty="0"/>
              <a:t> </a:t>
            </a:r>
            <a:r>
              <a:rPr spc="-5" dirty="0"/>
              <a:t>–</a:t>
            </a:r>
            <a:r>
              <a:rPr spc="10" dirty="0"/>
              <a:t> </a:t>
            </a:r>
            <a:r>
              <a:rPr dirty="0"/>
              <a:t>Test</a:t>
            </a:r>
            <a:r>
              <a:rPr spc="-15" dirty="0"/>
              <a:t> </a:t>
            </a:r>
            <a:r>
              <a:rPr spc="-5" dirty="0"/>
              <a:t>Rig</a:t>
            </a:r>
            <a:r>
              <a:rPr spc="25" dirty="0"/>
              <a:t> </a:t>
            </a:r>
            <a:r>
              <a:rPr spc="-10" dirty="0"/>
              <a:t>for</a:t>
            </a:r>
            <a:r>
              <a:rPr spc="15" dirty="0"/>
              <a:t> </a:t>
            </a:r>
            <a:r>
              <a:rPr spc="-5" dirty="0"/>
              <a:t>SARJA</a:t>
            </a:r>
            <a:r>
              <a:rPr dirty="0"/>
              <a:t> </a:t>
            </a:r>
            <a:r>
              <a:rPr spc="-5" dirty="0"/>
              <a:t>II </a:t>
            </a:r>
            <a:r>
              <a:rPr spc="-675" dirty="0"/>
              <a:t> </a:t>
            </a:r>
            <a:r>
              <a:rPr spc="-10" dirty="0"/>
              <a:t>Launcher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131820" y="1072896"/>
            <a:ext cx="2498090" cy="4791710"/>
            <a:chOff x="3131820" y="1072896"/>
            <a:chExt cx="2498090" cy="4791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0964" y="1227112"/>
              <a:ext cx="2442053" cy="462797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36392" y="1077468"/>
              <a:ext cx="2489200" cy="4782820"/>
            </a:xfrm>
            <a:custGeom>
              <a:avLst/>
              <a:gdLst/>
              <a:ahLst/>
              <a:cxnLst/>
              <a:rect l="l" t="t" r="r" b="b"/>
              <a:pathLst>
                <a:path w="2489200" h="4782820">
                  <a:moveTo>
                    <a:pt x="0" y="4782312"/>
                  </a:moveTo>
                  <a:lnTo>
                    <a:pt x="2488692" y="4782312"/>
                  </a:lnTo>
                  <a:lnTo>
                    <a:pt x="2488692" y="0"/>
                  </a:lnTo>
                  <a:lnTo>
                    <a:pt x="0" y="0"/>
                  </a:lnTo>
                  <a:lnTo>
                    <a:pt x="0" y="478231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857747" y="1407011"/>
            <a:ext cx="2489835" cy="3105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71755" indent="-287020">
              <a:lnSpc>
                <a:spcPct val="150000"/>
              </a:lnSpc>
              <a:spcBef>
                <a:spcPts val="10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latin typeface="Microsoft PhagsPa"/>
                <a:cs typeface="Microsoft PhagsPa"/>
              </a:rPr>
              <a:t>Design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of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all high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pressure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components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based on </a:t>
            </a:r>
            <a:r>
              <a:rPr sz="1600" spc="-10" dirty="0">
                <a:latin typeface="Microsoft PhagsPa"/>
                <a:cs typeface="Microsoft PhagsPa"/>
              </a:rPr>
              <a:t>ASME </a:t>
            </a:r>
            <a:r>
              <a:rPr sz="1600" spc="-5" dirty="0">
                <a:latin typeface="Microsoft PhagsPa"/>
                <a:cs typeface="Microsoft PhagsPa"/>
              </a:rPr>
              <a:t>Sec VIII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(up</a:t>
            </a:r>
            <a:r>
              <a:rPr sz="1600" spc="-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to 50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bar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pressure)</a:t>
            </a:r>
            <a:endParaRPr sz="1600">
              <a:latin typeface="Microsoft PhagsPa"/>
              <a:cs typeface="Microsoft PhagsPa"/>
            </a:endParaRPr>
          </a:p>
          <a:p>
            <a:pPr marL="299085" marR="5080" indent="-287020">
              <a:lnSpc>
                <a:spcPct val="150000"/>
              </a:lnSpc>
              <a:spcBef>
                <a:spcPts val="120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latin typeface="Microsoft PhagsPa"/>
                <a:cs typeface="Microsoft PhagsPa"/>
              </a:rPr>
              <a:t>Design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validation</a:t>
            </a:r>
            <a:r>
              <a:rPr sz="1600" spc="-1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and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Finite </a:t>
            </a:r>
            <a:r>
              <a:rPr sz="1600" spc="-5" dirty="0">
                <a:latin typeface="Microsoft PhagsPa"/>
                <a:cs typeface="Microsoft PhagsPa"/>
              </a:rPr>
              <a:t>Element Analysis 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carried out </a:t>
            </a:r>
            <a:r>
              <a:rPr sz="1600" spc="-10" dirty="0">
                <a:latin typeface="Microsoft PhagsPa"/>
                <a:cs typeface="Microsoft PhagsPa"/>
              </a:rPr>
              <a:t>using </a:t>
            </a:r>
            <a:r>
              <a:rPr sz="1600" spc="-5" dirty="0">
                <a:latin typeface="Microsoft PhagsPa"/>
                <a:cs typeface="Microsoft PhagsPa"/>
              </a:rPr>
              <a:t>ANSYS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for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various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load</a:t>
            </a:r>
            <a:r>
              <a:rPr sz="1600" spc="-1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cases</a:t>
            </a:r>
            <a:endParaRPr sz="1600">
              <a:latin typeface="Microsoft PhagsPa"/>
              <a:cs typeface="Microsoft PhagsP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4819" y="1068324"/>
            <a:ext cx="2527300" cy="4796155"/>
            <a:chOff x="464819" y="1068324"/>
            <a:chExt cx="2527300" cy="479615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963" y="1077468"/>
              <a:ext cx="2508504" cy="47777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9391" y="1072896"/>
              <a:ext cx="2517775" cy="4787265"/>
            </a:xfrm>
            <a:custGeom>
              <a:avLst/>
              <a:gdLst/>
              <a:ahLst/>
              <a:cxnLst/>
              <a:rect l="l" t="t" r="r" b="b"/>
              <a:pathLst>
                <a:path w="2517775" h="4787265">
                  <a:moveTo>
                    <a:pt x="0" y="4786884"/>
                  </a:moveTo>
                  <a:lnTo>
                    <a:pt x="2517648" y="4786884"/>
                  </a:lnTo>
                  <a:lnTo>
                    <a:pt x="2517648" y="0"/>
                  </a:lnTo>
                  <a:lnTo>
                    <a:pt x="0" y="0"/>
                  </a:lnTo>
                  <a:lnTo>
                    <a:pt x="0" y="4786884"/>
                  </a:lnTo>
                  <a:close/>
                </a:path>
              </a:pathLst>
            </a:custGeom>
            <a:ln w="9144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47</a:t>
            </a:fld>
            <a:endParaRPr sz="2100" baseline="1984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100" y="1152525"/>
            <a:ext cx="8461146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8425" marR="5080">
              <a:lnSpc>
                <a:spcPct val="100000"/>
              </a:lnSpc>
              <a:spcBef>
                <a:spcPts val="95"/>
              </a:spcBef>
            </a:pPr>
            <a:r>
              <a:rPr lang="en-US" sz="1800" spc="-10" dirty="0" smtClean="0">
                <a:solidFill>
                  <a:schemeClr val="tx1"/>
                </a:solidFill>
              </a:rPr>
              <a:t>B2 Shell Assembly- MOC 11-10 PH Steel  </a:t>
            </a:r>
            <a:r>
              <a:rPr lang="en-US" sz="1800" b="0" spc="-10" dirty="0" smtClean="0">
                <a:solidFill>
                  <a:schemeClr val="tx1"/>
                </a:solidFill>
              </a:rPr>
              <a:t/>
            </a:r>
            <a:br>
              <a:rPr lang="en-US" sz="1800" b="0" spc="-10" dirty="0" smtClean="0">
                <a:solidFill>
                  <a:schemeClr val="tx1"/>
                </a:solidFill>
              </a:rPr>
            </a:br>
            <a:r>
              <a:rPr lang="en-US" sz="1800" b="0" spc="-10" dirty="0" err="1" smtClean="0">
                <a:solidFill>
                  <a:schemeClr val="tx1"/>
                </a:solidFill>
              </a:rPr>
              <a:t>Dia</a:t>
            </a:r>
            <a:r>
              <a:rPr lang="en-US" sz="1800" b="0" spc="-10" dirty="0" smtClean="0">
                <a:solidFill>
                  <a:schemeClr val="tx1"/>
                </a:solidFill>
              </a:rPr>
              <a:t>: 516 mm X 4871 mm Long, Proof pressure tested at 149.6 bar</a:t>
            </a:r>
            <a:br>
              <a:rPr lang="en-US" sz="1800" b="0" spc="-10" dirty="0" smtClean="0">
                <a:solidFill>
                  <a:schemeClr val="tx1"/>
                </a:solidFill>
              </a:rPr>
            </a:br>
            <a:r>
              <a:rPr lang="en-US" sz="1800" spc="-10" dirty="0" smtClean="0">
                <a:solidFill>
                  <a:schemeClr val="tx1"/>
                </a:solidFill>
              </a:rPr>
              <a:t>B1 Inner &amp; Outer Shell assembly  (TI6AL4V) </a:t>
            </a:r>
            <a:r>
              <a:rPr lang="en-US" sz="1800" b="0" dirty="0" err="1" smtClean="0">
                <a:solidFill>
                  <a:schemeClr val="tx1"/>
                </a:solidFill>
              </a:rPr>
              <a:t>Dia</a:t>
            </a:r>
            <a:r>
              <a:rPr lang="en-US" sz="1800" b="0" dirty="0" smtClean="0">
                <a:solidFill>
                  <a:schemeClr val="tx1"/>
                </a:solidFill>
              </a:rPr>
              <a:t> 596 X Length 397 mm </a:t>
            </a:r>
            <a:br>
              <a:rPr lang="en-US" sz="1800" b="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B1 Outer Shell Assembly </a:t>
            </a:r>
            <a:r>
              <a:rPr lang="en-US" sz="1800" spc="-10" dirty="0" smtClean="0">
                <a:solidFill>
                  <a:schemeClr val="tx1"/>
                </a:solidFill>
              </a:rPr>
              <a:t>(TI6AL4V) </a:t>
            </a:r>
            <a:r>
              <a:rPr lang="en-US" sz="1800" b="0" dirty="0" err="1" smtClean="0">
                <a:solidFill>
                  <a:schemeClr val="tx1"/>
                </a:solidFill>
              </a:rPr>
              <a:t>Dia</a:t>
            </a:r>
            <a:r>
              <a:rPr lang="en-US" sz="1800" b="0" dirty="0" smtClean="0">
                <a:solidFill>
                  <a:schemeClr val="tx1"/>
                </a:solidFill>
              </a:rPr>
              <a:t> 596 X Length 397 </a:t>
            </a:r>
            <a:r>
              <a:rPr lang="en-US" sz="1800" b="0" dirty="0" err="1" smtClean="0">
                <a:solidFill>
                  <a:schemeClr val="tx1"/>
                </a:solidFill>
              </a:rPr>
              <a:t>mmk</a:t>
            </a:r>
            <a:r>
              <a:rPr lang="en-US" sz="1800" b="0" dirty="0" smtClean="0">
                <a:solidFill>
                  <a:schemeClr val="tx1"/>
                </a:solidFill>
              </a:rPr>
              <a:t/>
            </a:r>
            <a:br>
              <a:rPr lang="en-US" sz="1800" b="0" dirty="0" smtClean="0">
                <a:solidFill>
                  <a:schemeClr val="tx1"/>
                </a:solidFill>
              </a:rPr>
            </a:br>
            <a:r>
              <a:rPr lang="en-US" sz="1800" b="0" spc="-10" dirty="0" smtClean="0">
                <a:solidFill>
                  <a:schemeClr val="tx1"/>
                </a:solidFill>
              </a:rPr>
              <a:t> Proof pressure tested at 126.5 bar </a:t>
            </a:r>
            <a:br>
              <a:rPr lang="en-US" sz="1800" b="0" spc="-10" dirty="0" smtClean="0">
                <a:solidFill>
                  <a:schemeClr val="tx1"/>
                </a:solidFill>
              </a:rPr>
            </a:br>
            <a:endParaRPr sz="1800" b="0" spc="-10" dirty="0">
              <a:solidFill>
                <a:schemeClr val="tx1"/>
              </a:solidFill>
            </a:endParaRPr>
          </a:p>
        </p:txBody>
      </p:sp>
      <p:pic>
        <p:nvPicPr>
          <p:cNvPr id="16" name="Content Placeholder 15" descr="IMG-20230120-WA000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4500" y="3133725"/>
            <a:ext cx="3900488" cy="2559695"/>
          </a:xfrm>
        </p:spPr>
      </p:pic>
      <p:pic>
        <p:nvPicPr>
          <p:cNvPr id="17" name="Content Placeholder 16" descr="IMG-20230120-WA0006.jpg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tretch>
            <a:fillRect/>
          </a:stretch>
        </p:blipFill>
        <p:spPr>
          <a:xfrm>
            <a:off x="4635500" y="3133725"/>
            <a:ext cx="3900487" cy="2255118"/>
          </a:xfr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/>
              <a:t>|</a:t>
            </a:r>
            <a:r>
              <a:rPr sz="2000" spc="10" dirty="0"/>
              <a:t> </a:t>
            </a:r>
            <a:fld id="{81D60167-4931-47E6-BA6A-407CBD079E47}" type="slidenum">
              <a:rPr sz="2100" baseline="1984" dirty="0"/>
              <a:pPr marL="12700">
                <a:lnSpc>
                  <a:spcPct val="100000"/>
                </a:lnSpc>
                <a:spcBef>
                  <a:spcPts val="190"/>
                </a:spcBef>
              </a:pPr>
              <a:t>48</a:t>
            </a:fld>
            <a:endParaRPr sz="2100" baseline="1984"/>
          </a:p>
        </p:txBody>
      </p:sp>
      <p:sp>
        <p:nvSpPr>
          <p:cNvPr id="18" name="object 2"/>
          <p:cNvSpPr txBox="1">
            <a:spLocks/>
          </p:cNvSpPr>
          <p:nvPr/>
        </p:nvSpPr>
        <p:spPr>
          <a:xfrm>
            <a:off x="258876" y="363982"/>
            <a:ext cx="8753246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8425" marR="508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-10" normalizeH="0" baseline="0" noProof="0" dirty="0" smtClean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Project </a:t>
            </a:r>
            <a:r>
              <a:rPr kumimoji="0" lang="en-US" sz="2500" b="1" i="0" u="none" strike="noStrike" kern="0" cap="none" spc="-5" normalizeH="0" baseline="0" noProof="0" dirty="0" smtClean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executed</a:t>
            </a:r>
            <a:r>
              <a:rPr kumimoji="0" lang="en-US" sz="2500" b="1" i="0" u="none" strike="noStrike" kern="0" cap="none" spc="-15" normalizeH="0" baseline="0" noProof="0" dirty="0" smtClean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 </a:t>
            </a:r>
            <a:r>
              <a:rPr kumimoji="0" lang="en-US" sz="2500" b="1" i="0" u="none" strike="noStrike" kern="0" cap="none" spc="-10" normalizeH="0" baseline="0" noProof="0" dirty="0" smtClean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for</a:t>
            </a:r>
            <a:r>
              <a:rPr kumimoji="0" lang="en-US" sz="2500" b="1" i="0" u="none" strike="noStrike" kern="0" cap="none" spc="10" normalizeH="0" baseline="0" noProof="0" dirty="0" smtClean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 </a:t>
            </a:r>
            <a:r>
              <a:rPr kumimoji="0" lang="en-US" sz="2500" b="1" i="0" u="none" strike="noStrike" kern="0" cap="none" spc="-10" normalizeH="0" baseline="0" noProof="0" dirty="0" err="1" smtClean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Brahmos</a:t>
            </a:r>
            <a:r>
              <a:rPr kumimoji="0" lang="en-US" sz="2500" b="1" i="0" u="none" strike="noStrike" kern="0" cap="none" spc="-10" normalizeH="0" baseline="0" noProof="0" dirty="0" smtClean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 Aerospace </a:t>
            </a:r>
            <a:endParaRPr kumimoji="0" lang="en-US" sz="2500" b="1" i="0" u="none" strike="noStrike" kern="0" cap="none" spc="-10" normalizeH="0" baseline="0" noProof="0" dirty="0">
              <a:ln>
                <a:noFill/>
              </a:ln>
              <a:solidFill>
                <a:srgbClr val="5F0000"/>
              </a:solidFill>
              <a:effectLst/>
              <a:uLnTx/>
              <a:uFillTx/>
              <a:latin typeface="Microsoft PhagsPa"/>
              <a:ea typeface="+mj-ea"/>
              <a:cs typeface="Microsoft PhagsP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961120" cy="6720840"/>
            <a:chOff x="0" y="0"/>
            <a:chExt cx="8961120" cy="6720840"/>
          </a:xfrm>
        </p:grpSpPr>
        <p:sp>
          <p:nvSpPr>
            <p:cNvPr id="3" name="object 3"/>
            <p:cNvSpPr/>
            <p:nvPr/>
          </p:nvSpPr>
          <p:spPr>
            <a:xfrm>
              <a:off x="0" y="5943599"/>
              <a:ext cx="8961120" cy="777240"/>
            </a:xfrm>
            <a:custGeom>
              <a:avLst/>
              <a:gdLst/>
              <a:ahLst/>
              <a:cxnLst/>
              <a:rect l="l" t="t" r="r" b="b"/>
              <a:pathLst>
                <a:path w="8961120" h="777240">
                  <a:moveTo>
                    <a:pt x="8961119" y="777237"/>
                  </a:moveTo>
                  <a:lnTo>
                    <a:pt x="8961119" y="0"/>
                  </a:lnTo>
                  <a:lnTo>
                    <a:pt x="0" y="0"/>
                  </a:lnTo>
                  <a:lnTo>
                    <a:pt x="0" y="777237"/>
                  </a:lnTo>
                  <a:lnTo>
                    <a:pt x="8961119" y="777237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768"/>
              <a:ext cx="8961119" cy="58994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8961120" cy="5946775"/>
            </a:xfrm>
            <a:custGeom>
              <a:avLst/>
              <a:gdLst/>
              <a:ahLst/>
              <a:cxnLst/>
              <a:rect l="l" t="t" r="r" b="b"/>
              <a:pathLst>
                <a:path w="8961120" h="5946775">
                  <a:moveTo>
                    <a:pt x="0" y="5946648"/>
                  </a:moveTo>
                  <a:lnTo>
                    <a:pt x="8961119" y="5946648"/>
                  </a:lnTo>
                  <a:lnTo>
                    <a:pt x="8961119" y="0"/>
                  </a:lnTo>
                  <a:lnTo>
                    <a:pt x="0" y="0"/>
                  </a:lnTo>
                  <a:lnTo>
                    <a:pt x="0" y="5946648"/>
                  </a:lnTo>
                  <a:close/>
                </a:path>
              </a:pathLst>
            </a:custGeom>
            <a:solidFill>
              <a:srgbClr val="FFFFFF">
                <a:alpha val="819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47748" y="4438269"/>
            <a:ext cx="46221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Kay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Bouvet</a:t>
            </a:r>
            <a:r>
              <a:rPr sz="16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Engineering</a:t>
            </a:r>
            <a:r>
              <a:rPr sz="1600" b="1" spc="-25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16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Ltd.</a:t>
            </a:r>
            <a:endParaRPr sz="1600">
              <a:latin typeface="Microsoft PhagsPa"/>
              <a:cs typeface="Microsoft PhagsPa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Microsoft PhagsPa"/>
                <a:cs typeface="Microsoft PhagsPa"/>
              </a:rPr>
              <a:t>N-3,</a:t>
            </a:r>
            <a:r>
              <a:rPr sz="1600" spc="2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Addl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MIDC,</a:t>
            </a:r>
            <a:r>
              <a:rPr sz="1600" spc="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Satara,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Maharashtra,</a:t>
            </a:r>
            <a:r>
              <a:rPr sz="1600" spc="20" dirty="0">
                <a:latin typeface="Microsoft PhagsPa"/>
                <a:cs typeface="Microsoft PhagsPa"/>
              </a:rPr>
              <a:t> </a:t>
            </a:r>
            <a:r>
              <a:rPr sz="1600" spc="-10" dirty="0">
                <a:latin typeface="Microsoft PhagsPa"/>
                <a:cs typeface="Microsoft PhagsPa"/>
              </a:rPr>
              <a:t>India.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415004</a:t>
            </a:r>
            <a:endParaRPr sz="1600">
              <a:latin typeface="Microsoft PhagsPa"/>
              <a:cs typeface="Microsoft PhagsPa"/>
            </a:endParaRPr>
          </a:p>
          <a:p>
            <a:pPr marL="12700" marR="231140">
              <a:lnSpc>
                <a:spcPct val="100000"/>
              </a:lnSpc>
            </a:pPr>
            <a:r>
              <a:rPr sz="1600" spc="-10" dirty="0">
                <a:latin typeface="Microsoft PhagsPa"/>
                <a:cs typeface="Microsoft PhagsPa"/>
              </a:rPr>
              <a:t>+91</a:t>
            </a:r>
            <a:r>
              <a:rPr sz="1600" spc="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2162 240653,</a:t>
            </a:r>
            <a:r>
              <a:rPr sz="1600" spc="-10" dirty="0">
                <a:latin typeface="Microsoft PhagsPa"/>
                <a:cs typeface="Microsoft PhagsPa"/>
              </a:rPr>
              <a:t> 54, </a:t>
            </a:r>
            <a:r>
              <a:rPr sz="1600" spc="-5" dirty="0">
                <a:latin typeface="Microsoft PhagsPa"/>
                <a:cs typeface="Microsoft PhagsPa"/>
              </a:rPr>
              <a:t>55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</a:rPr>
              <a:t>|</a:t>
            </a:r>
            <a:r>
              <a:rPr sz="1600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  <a:hlinkClick r:id="rId3"/>
              </a:rPr>
              <a:t>info@kaybouvet.com </a:t>
            </a:r>
            <a:r>
              <a:rPr sz="1600" spc="-425" dirty="0">
                <a:latin typeface="Microsoft PhagsPa"/>
                <a:cs typeface="Microsoft PhagsPa"/>
              </a:rPr>
              <a:t> </a:t>
            </a:r>
            <a:r>
              <a:rPr sz="1600" spc="-5" dirty="0">
                <a:latin typeface="Microsoft PhagsPa"/>
                <a:cs typeface="Microsoft PhagsPa"/>
                <a:hlinkClick r:id="rId4"/>
              </a:rPr>
              <a:t>www.kaybouvet.com</a:t>
            </a:r>
            <a:endParaRPr sz="1600">
              <a:latin typeface="Microsoft PhagsPa"/>
              <a:cs typeface="Microsoft PhagsP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9475" y="4219955"/>
            <a:ext cx="1513332" cy="15346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745045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Our</a:t>
            </a:r>
            <a:r>
              <a:rPr spc="-5" dirty="0"/>
              <a:t> office</a:t>
            </a:r>
            <a:r>
              <a:rPr spc="5" dirty="0"/>
              <a:t> </a:t>
            </a:r>
            <a:r>
              <a:rPr spc="-5" dirty="0"/>
              <a:t>network covers</a:t>
            </a:r>
            <a:r>
              <a:rPr spc="5" dirty="0"/>
              <a:t> </a:t>
            </a:r>
            <a:r>
              <a:rPr spc="-10" dirty="0"/>
              <a:t>the</a:t>
            </a:r>
            <a:r>
              <a:rPr spc="-5" dirty="0"/>
              <a:t> </a:t>
            </a:r>
            <a:r>
              <a:rPr spc="-10" dirty="0"/>
              <a:t>main</a:t>
            </a:r>
            <a:r>
              <a:rPr spc="5" dirty="0"/>
              <a:t> </a:t>
            </a:r>
            <a:r>
              <a:rPr spc="-5" dirty="0"/>
              <a:t>business</a:t>
            </a:r>
            <a:r>
              <a:rPr spc="-15" dirty="0"/>
              <a:t> </a:t>
            </a:r>
            <a:r>
              <a:rPr spc="-10" dirty="0"/>
              <a:t>hubs </a:t>
            </a:r>
            <a:r>
              <a:rPr spc="-675" dirty="0"/>
              <a:t> </a:t>
            </a:r>
            <a:r>
              <a:rPr spc="-5" dirty="0"/>
              <a:t>in India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34377" y="1119886"/>
            <a:ext cx="7489825" cy="4782820"/>
            <a:chOff x="734377" y="1119886"/>
            <a:chExt cx="7489825" cy="47828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3712" y="1162871"/>
              <a:ext cx="4166615" cy="472585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9140" y="1135380"/>
              <a:ext cx="4175760" cy="4762500"/>
            </a:xfrm>
            <a:custGeom>
              <a:avLst/>
              <a:gdLst/>
              <a:ahLst/>
              <a:cxnLst/>
              <a:rect l="l" t="t" r="r" b="b"/>
              <a:pathLst>
                <a:path w="4175760" h="4762500">
                  <a:moveTo>
                    <a:pt x="0" y="4762500"/>
                  </a:moveTo>
                  <a:lnTo>
                    <a:pt x="4175760" y="4762500"/>
                  </a:lnTo>
                  <a:lnTo>
                    <a:pt x="4175760" y="0"/>
                  </a:lnTo>
                  <a:lnTo>
                    <a:pt x="0" y="0"/>
                  </a:lnTo>
                  <a:lnTo>
                    <a:pt x="0" y="4762500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09572" y="2147316"/>
              <a:ext cx="307975" cy="245745"/>
            </a:xfrm>
            <a:custGeom>
              <a:avLst/>
              <a:gdLst/>
              <a:ahLst/>
              <a:cxnLst/>
              <a:rect l="l" t="t" r="r" b="b"/>
              <a:pathLst>
                <a:path w="307975" h="245744">
                  <a:moveTo>
                    <a:pt x="198119" y="22733"/>
                  </a:moveTo>
                  <a:lnTo>
                    <a:pt x="192404" y="22733"/>
                  </a:lnTo>
                  <a:lnTo>
                    <a:pt x="195833" y="23622"/>
                  </a:lnTo>
                  <a:lnTo>
                    <a:pt x="198119" y="22733"/>
                  </a:lnTo>
                  <a:close/>
                </a:path>
                <a:path w="307975" h="245744">
                  <a:moveTo>
                    <a:pt x="202564" y="21844"/>
                  </a:moveTo>
                  <a:lnTo>
                    <a:pt x="190119" y="21844"/>
                  </a:lnTo>
                  <a:lnTo>
                    <a:pt x="191261" y="22733"/>
                  </a:lnTo>
                  <a:lnTo>
                    <a:pt x="201421" y="22733"/>
                  </a:lnTo>
                  <a:lnTo>
                    <a:pt x="202564" y="21844"/>
                  </a:lnTo>
                  <a:close/>
                </a:path>
                <a:path w="307975" h="245744">
                  <a:moveTo>
                    <a:pt x="177672" y="10413"/>
                  </a:moveTo>
                  <a:lnTo>
                    <a:pt x="176529" y="11429"/>
                  </a:lnTo>
                  <a:lnTo>
                    <a:pt x="177672" y="12319"/>
                  </a:lnTo>
                  <a:lnTo>
                    <a:pt x="178815" y="14224"/>
                  </a:lnTo>
                  <a:lnTo>
                    <a:pt x="179958" y="15112"/>
                  </a:lnTo>
                  <a:lnTo>
                    <a:pt x="179958" y="16128"/>
                  </a:lnTo>
                  <a:lnTo>
                    <a:pt x="181101" y="17018"/>
                  </a:lnTo>
                  <a:lnTo>
                    <a:pt x="182244" y="18034"/>
                  </a:lnTo>
                  <a:lnTo>
                    <a:pt x="184530" y="18923"/>
                  </a:lnTo>
                  <a:lnTo>
                    <a:pt x="186689" y="20827"/>
                  </a:lnTo>
                  <a:lnTo>
                    <a:pt x="187832" y="20827"/>
                  </a:lnTo>
                  <a:lnTo>
                    <a:pt x="188975" y="21844"/>
                  </a:lnTo>
                  <a:lnTo>
                    <a:pt x="204850" y="21844"/>
                  </a:lnTo>
                  <a:lnTo>
                    <a:pt x="205994" y="20827"/>
                  </a:lnTo>
                  <a:lnTo>
                    <a:pt x="207136" y="19938"/>
                  </a:lnTo>
                  <a:lnTo>
                    <a:pt x="208279" y="18923"/>
                  </a:lnTo>
                  <a:lnTo>
                    <a:pt x="209422" y="18034"/>
                  </a:lnTo>
                  <a:lnTo>
                    <a:pt x="211581" y="16128"/>
                  </a:lnTo>
                  <a:lnTo>
                    <a:pt x="211581" y="15112"/>
                  </a:lnTo>
                  <a:lnTo>
                    <a:pt x="191261" y="15112"/>
                  </a:lnTo>
                  <a:lnTo>
                    <a:pt x="190119" y="14224"/>
                  </a:lnTo>
                  <a:lnTo>
                    <a:pt x="187832" y="14224"/>
                  </a:lnTo>
                  <a:lnTo>
                    <a:pt x="185673" y="13208"/>
                  </a:lnTo>
                  <a:lnTo>
                    <a:pt x="184530" y="13208"/>
                  </a:lnTo>
                  <a:lnTo>
                    <a:pt x="183387" y="12319"/>
                  </a:lnTo>
                  <a:lnTo>
                    <a:pt x="181101" y="12319"/>
                  </a:lnTo>
                  <a:lnTo>
                    <a:pt x="178815" y="11429"/>
                  </a:lnTo>
                  <a:lnTo>
                    <a:pt x="177672" y="10413"/>
                  </a:lnTo>
                  <a:close/>
                </a:path>
                <a:path w="307975" h="245744">
                  <a:moveTo>
                    <a:pt x="209422" y="9525"/>
                  </a:moveTo>
                  <a:lnTo>
                    <a:pt x="207136" y="12319"/>
                  </a:lnTo>
                  <a:lnTo>
                    <a:pt x="205994" y="12319"/>
                  </a:lnTo>
                  <a:lnTo>
                    <a:pt x="205994" y="13208"/>
                  </a:lnTo>
                  <a:lnTo>
                    <a:pt x="203707" y="13208"/>
                  </a:lnTo>
                  <a:lnTo>
                    <a:pt x="203707" y="14224"/>
                  </a:lnTo>
                  <a:lnTo>
                    <a:pt x="201421" y="14224"/>
                  </a:lnTo>
                  <a:lnTo>
                    <a:pt x="200278" y="15112"/>
                  </a:lnTo>
                  <a:lnTo>
                    <a:pt x="211581" y="15112"/>
                  </a:lnTo>
                  <a:lnTo>
                    <a:pt x="213867" y="12319"/>
                  </a:lnTo>
                  <a:lnTo>
                    <a:pt x="213867" y="10413"/>
                  </a:lnTo>
                  <a:lnTo>
                    <a:pt x="209422" y="10413"/>
                  </a:lnTo>
                  <a:lnTo>
                    <a:pt x="209422" y="9525"/>
                  </a:lnTo>
                  <a:close/>
                </a:path>
                <a:path w="307975" h="245744">
                  <a:moveTo>
                    <a:pt x="242188" y="4699"/>
                  </a:moveTo>
                  <a:lnTo>
                    <a:pt x="224154" y="4699"/>
                  </a:lnTo>
                  <a:lnTo>
                    <a:pt x="226313" y="5714"/>
                  </a:lnTo>
                  <a:lnTo>
                    <a:pt x="227456" y="5714"/>
                  </a:lnTo>
                  <a:lnTo>
                    <a:pt x="229742" y="6603"/>
                  </a:lnTo>
                  <a:lnTo>
                    <a:pt x="233171" y="6603"/>
                  </a:lnTo>
                  <a:lnTo>
                    <a:pt x="233171" y="7620"/>
                  </a:lnTo>
                  <a:lnTo>
                    <a:pt x="235457" y="7620"/>
                  </a:lnTo>
                  <a:lnTo>
                    <a:pt x="237616" y="8509"/>
                  </a:lnTo>
                  <a:lnTo>
                    <a:pt x="238759" y="8509"/>
                  </a:lnTo>
                  <a:lnTo>
                    <a:pt x="239902" y="9525"/>
                  </a:lnTo>
                  <a:lnTo>
                    <a:pt x="241045" y="9525"/>
                  </a:lnTo>
                  <a:lnTo>
                    <a:pt x="242188" y="10413"/>
                  </a:lnTo>
                  <a:lnTo>
                    <a:pt x="244475" y="11429"/>
                  </a:lnTo>
                  <a:lnTo>
                    <a:pt x="245617" y="11429"/>
                  </a:lnTo>
                  <a:lnTo>
                    <a:pt x="246760" y="10413"/>
                  </a:lnTo>
                  <a:lnTo>
                    <a:pt x="245617" y="10413"/>
                  </a:lnTo>
                  <a:lnTo>
                    <a:pt x="245617" y="8509"/>
                  </a:lnTo>
                  <a:lnTo>
                    <a:pt x="244475" y="7620"/>
                  </a:lnTo>
                  <a:lnTo>
                    <a:pt x="244475" y="6603"/>
                  </a:lnTo>
                  <a:lnTo>
                    <a:pt x="243331" y="5714"/>
                  </a:lnTo>
                  <a:lnTo>
                    <a:pt x="242188" y="4699"/>
                  </a:lnTo>
                  <a:close/>
                </a:path>
                <a:path w="307975" h="245744">
                  <a:moveTo>
                    <a:pt x="237616" y="1904"/>
                  </a:moveTo>
                  <a:lnTo>
                    <a:pt x="221869" y="1904"/>
                  </a:lnTo>
                  <a:lnTo>
                    <a:pt x="219582" y="2794"/>
                  </a:lnTo>
                  <a:lnTo>
                    <a:pt x="219582" y="3810"/>
                  </a:lnTo>
                  <a:lnTo>
                    <a:pt x="218439" y="3810"/>
                  </a:lnTo>
                  <a:lnTo>
                    <a:pt x="217296" y="4699"/>
                  </a:lnTo>
                  <a:lnTo>
                    <a:pt x="216153" y="5714"/>
                  </a:lnTo>
                  <a:lnTo>
                    <a:pt x="215010" y="6603"/>
                  </a:lnTo>
                  <a:lnTo>
                    <a:pt x="213867" y="6603"/>
                  </a:lnTo>
                  <a:lnTo>
                    <a:pt x="212725" y="7620"/>
                  </a:lnTo>
                  <a:lnTo>
                    <a:pt x="211581" y="8509"/>
                  </a:lnTo>
                  <a:lnTo>
                    <a:pt x="210565" y="9525"/>
                  </a:lnTo>
                  <a:lnTo>
                    <a:pt x="209422" y="9525"/>
                  </a:lnTo>
                  <a:lnTo>
                    <a:pt x="209422" y="10413"/>
                  </a:lnTo>
                  <a:lnTo>
                    <a:pt x="213867" y="10413"/>
                  </a:lnTo>
                  <a:lnTo>
                    <a:pt x="215010" y="9525"/>
                  </a:lnTo>
                  <a:lnTo>
                    <a:pt x="216153" y="8509"/>
                  </a:lnTo>
                  <a:lnTo>
                    <a:pt x="216153" y="7620"/>
                  </a:lnTo>
                  <a:lnTo>
                    <a:pt x="217296" y="7620"/>
                  </a:lnTo>
                  <a:lnTo>
                    <a:pt x="218439" y="6603"/>
                  </a:lnTo>
                  <a:lnTo>
                    <a:pt x="219582" y="5714"/>
                  </a:lnTo>
                  <a:lnTo>
                    <a:pt x="223011" y="5714"/>
                  </a:lnTo>
                  <a:lnTo>
                    <a:pt x="224154" y="4699"/>
                  </a:lnTo>
                  <a:lnTo>
                    <a:pt x="242188" y="4699"/>
                  </a:lnTo>
                  <a:lnTo>
                    <a:pt x="241045" y="3810"/>
                  </a:lnTo>
                  <a:lnTo>
                    <a:pt x="238759" y="2794"/>
                  </a:lnTo>
                  <a:lnTo>
                    <a:pt x="237616" y="1904"/>
                  </a:lnTo>
                  <a:close/>
                </a:path>
                <a:path w="307975" h="245744">
                  <a:moveTo>
                    <a:pt x="233171" y="0"/>
                  </a:moveTo>
                  <a:lnTo>
                    <a:pt x="227456" y="0"/>
                  </a:lnTo>
                  <a:lnTo>
                    <a:pt x="225170" y="888"/>
                  </a:lnTo>
                  <a:lnTo>
                    <a:pt x="223011" y="1904"/>
                  </a:lnTo>
                  <a:lnTo>
                    <a:pt x="236600" y="1904"/>
                  </a:lnTo>
                  <a:lnTo>
                    <a:pt x="235457" y="888"/>
                  </a:lnTo>
                  <a:lnTo>
                    <a:pt x="233171" y="888"/>
                  </a:lnTo>
                  <a:lnTo>
                    <a:pt x="233171" y="0"/>
                  </a:lnTo>
                  <a:close/>
                </a:path>
                <a:path w="307975" h="245744">
                  <a:moveTo>
                    <a:pt x="198119" y="79628"/>
                  </a:moveTo>
                  <a:lnTo>
                    <a:pt x="139191" y="114681"/>
                  </a:lnTo>
                  <a:lnTo>
                    <a:pt x="21462" y="114681"/>
                  </a:lnTo>
                  <a:lnTo>
                    <a:pt x="21462" y="183769"/>
                  </a:lnTo>
                  <a:lnTo>
                    <a:pt x="0" y="183769"/>
                  </a:lnTo>
                  <a:lnTo>
                    <a:pt x="0" y="245363"/>
                  </a:lnTo>
                  <a:lnTo>
                    <a:pt x="307847" y="245363"/>
                  </a:lnTo>
                  <a:lnTo>
                    <a:pt x="307847" y="193294"/>
                  </a:lnTo>
                  <a:lnTo>
                    <a:pt x="49783" y="193294"/>
                  </a:lnTo>
                  <a:lnTo>
                    <a:pt x="49783" y="157225"/>
                  </a:lnTo>
                  <a:lnTo>
                    <a:pt x="296544" y="157225"/>
                  </a:lnTo>
                  <a:lnTo>
                    <a:pt x="296544" y="147827"/>
                  </a:lnTo>
                  <a:lnTo>
                    <a:pt x="198119" y="147827"/>
                  </a:lnTo>
                  <a:lnTo>
                    <a:pt x="198119" y="114681"/>
                  </a:lnTo>
                  <a:lnTo>
                    <a:pt x="80390" y="114681"/>
                  </a:lnTo>
                  <a:lnTo>
                    <a:pt x="80390" y="79628"/>
                  </a:lnTo>
                  <a:lnTo>
                    <a:pt x="198119" y="79628"/>
                  </a:lnTo>
                  <a:close/>
                </a:path>
                <a:path w="307975" h="245744">
                  <a:moveTo>
                    <a:pt x="130175" y="157225"/>
                  </a:moveTo>
                  <a:lnTo>
                    <a:pt x="96138" y="157225"/>
                  </a:lnTo>
                  <a:lnTo>
                    <a:pt x="96138" y="193294"/>
                  </a:lnTo>
                  <a:lnTo>
                    <a:pt x="130175" y="193294"/>
                  </a:lnTo>
                  <a:lnTo>
                    <a:pt x="130175" y="157225"/>
                  </a:lnTo>
                  <a:close/>
                </a:path>
                <a:path w="307975" h="245744">
                  <a:moveTo>
                    <a:pt x="211581" y="157225"/>
                  </a:moveTo>
                  <a:lnTo>
                    <a:pt x="176529" y="157225"/>
                  </a:lnTo>
                  <a:lnTo>
                    <a:pt x="176529" y="193294"/>
                  </a:lnTo>
                  <a:lnTo>
                    <a:pt x="211581" y="193294"/>
                  </a:lnTo>
                  <a:lnTo>
                    <a:pt x="211581" y="157225"/>
                  </a:lnTo>
                  <a:close/>
                </a:path>
                <a:path w="307975" h="245744">
                  <a:moveTo>
                    <a:pt x="296544" y="157225"/>
                  </a:moveTo>
                  <a:lnTo>
                    <a:pt x="258063" y="157225"/>
                  </a:lnTo>
                  <a:lnTo>
                    <a:pt x="258063" y="193294"/>
                  </a:lnTo>
                  <a:lnTo>
                    <a:pt x="307847" y="193294"/>
                  </a:lnTo>
                  <a:lnTo>
                    <a:pt x="307847" y="183769"/>
                  </a:lnTo>
                  <a:lnTo>
                    <a:pt x="296544" y="183769"/>
                  </a:lnTo>
                  <a:lnTo>
                    <a:pt x="296544" y="157225"/>
                  </a:lnTo>
                  <a:close/>
                </a:path>
                <a:path w="307975" h="245744">
                  <a:moveTo>
                    <a:pt x="263651" y="27432"/>
                  </a:moveTo>
                  <a:lnTo>
                    <a:pt x="229742" y="27432"/>
                  </a:lnTo>
                  <a:lnTo>
                    <a:pt x="218439" y="147827"/>
                  </a:lnTo>
                  <a:lnTo>
                    <a:pt x="273938" y="147827"/>
                  </a:lnTo>
                  <a:lnTo>
                    <a:pt x="263651" y="27432"/>
                  </a:lnTo>
                  <a:close/>
                </a:path>
                <a:path w="307975" h="245744">
                  <a:moveTo>
                    <a:pt x="139191" y="79628"/>
                  </a:moveTo>
                  <a:lnTo>
                    <a:pt x="80390" y="114681"/>
                  </a:lnTo>
                  <a:lnTo>
                    <a:pt x="139191" y="114681"/>
                  </a:lnTo>
                  <a:lnTo>
                    <a:pt x="139191" y="79628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09572" y="2147316"/>
              <a:ext cx="307975" cy="245745"/>
            </a:xfrm>
            <a:custGeom>
              <a:avLst/>
              <a:gdLst/>
              <a:ahLst/>
              <a:cxnLst/>
              <a:rect l="l" t="t" r="r" b="b"/>
              <a:pathLst>
                <a:path w="307975" h="245744">
                  <a:moveTo>
                    <a:pt x="178815" y="14224"/>
                  </a:moveTo>
                  <a:lnTo>
                    <a:pt x="177672" y="12319"/>
                  </a:lnTo>
                  <a:lnTo>
                    <a:pt x="176529" y="11429"/>
                  </a:lnTo>
                  <a:lnTo>
                    <a:pt x="177672" y="10413"/>
                  </a:lnTo>
                  <a:lnTo>
                    <a:pt x="178815" y="11429"/>
                  </a:lnTo>
                  <a:lnTo>
                    <a:pt x="181101" y="12319"/>
                  </a:lnTo>
                  <a:lnTo>
                    <a:pt x="182244" y="12319"/>
                  </a:lnTo>
                  <a:lnTo>
                    <a:pt x="183387" y="12319"/>
                  </a:lnTo>
                  <a:lnTo>
                    <a:pt x="184530" y="13208"/>
                  </a:lnTo>
                  <a:lnTo>
                    <a:pt x="185673" y="13208"/>
                  </a:lnTo>
                  <a:lnTo>
                    <a:pt x="187832" y="14224"/>
                  </a:lnTo>
                  <a:lnTo>
                    <a:pt x="188975" y="14224"/>
                  </a:lnTo>
                  <a:lnTo>
                    <a:pt x="190119" y="14224"/>
                  </a:lnTo>
                  <a:lnTo>
                    <a:pt x="191261" y="15112"/>
                  </a:lnTo>
                  <a:lnTo>
                    <a:pt x="192404" y="15112"/>
                  </a:lnTo>
                  <a:lnTo>
                    <a:pt x="193547" y="15112"/>
                  </a:lnTo>
                  <a:lnTo>
                    <a:pt x="194690" y="15112"/>
                  </a:lnTo>
                  <a:lnTo>
                    <a:pt x="195833" y="15112"/>
                  </a:lnTo>
                  <a:lnTo>
                    <a:pt x="196976" y="15112"/>
                  </a:lnTo>
                  <a:lnTo>
                    <a:pt x="199135" y="15112"/>
                  </a:lnTo>
                  <a:lnTo>
                    <a:pt x="200278" y="15112"/>
                  </a:lnTo>
                  <a:lnTo>
                    <a:pt x="201421" y="14224"/>
                  </a:lnTo>
                  <a:lnTo>
                    <a:pt x="202564" y="14224"/>
                  </a:lnTo>
                  <a:lnTo>
                    <a:pt x="203707" y="14224"/>
                  </a:lnTo>
                  <a:lnTo>
                    <a:pt x="203707" y="13208"/>
                  </a:lnTo>
                  <a:lnTo>
                    <a:pt x="204850" y="13208"/>
                  </a:lnTo>
                  <a:lnTo>
                    <a:pt x="205994" y="13208"/>
                  </a:lnTo>
                  <a:lnTo>
                    <a:pt x="205994" y="12319"/>
                  </a:lnTo>
                  <a:lnTo>
                    <a:pt x="207136" y="12319"/>
                  </a:lnTo>
                  <a:lnTo>
                    <a:pt x="209422" y="9525"/>
                  </a:lnTo>
                  <a:lnTo>
                    <a:pt x="209422" y="10413"/>
                  </a:lnTo>
                  <a:lnTo>
                    <a:pt x="209422" y="9525"/>
                  </a:lnTo>
                  <a:lnTo>
                    <a:pt x="210565" y="9525"/>
                  </a:lnTo>
                  <a:lnTo>
                    <a:pt x="211581" y="8509"/>
                  </a:lnTo>
                  <a:lnTo>
                    <a:pt x="212725" y="7620"/>
                  </a:lnTo>
                  <a:lnTo>
                    <a:pt x="213867" y="6603"/>
                  </a:lnTo>
                  <a:lnTo>
                    <a:pt x="215010" y="6603"/>
                  </a:lnTo>
                  <a:lnTo>
                    <a:pt x="216153" y="5714"/>
                  </a:lnTo>
                  <a:lnTo>
                    <a:pt x="217296" y="4699"/>
                  </a:lnTo>
                  <a:lnTo>
                    <a:pt x="218439" y="3810"/>
                  </a:lnTo>
                  <a:lnTo>
                    <a:pt x="219582" y="3810"/>
                  </a:lnTo>
                  <a:lnTo>
                    <a:pt x="219582" y="2794"/>
                  </a:lnTo>
                  <a:lnTo>
                    <a:pt x="221869" y="1904"/>
                  </a:lnTo>
                  <a:lnTo>
                    <a:pt x="223011" y="1904"/>
                  </a:lnTo>
                  <a:lnTo>
                    <a:pt x="225170" y="888"/>
                  </a:lnTo>
                  <a:lnTo>
                    <a:pt x="227456" y="0"/>
                  </a:lnTo>
                  <a:lnTo>
                    <a:pt x="230885" y="0"/>
                  </a:lnTo>
                  <a:lnTo>
                    <a:pt x="232028" y="0"/>
                  </a:lnTo>
                  <a:lnTo>
                    <a:pt x="233171" y="0"/>
                  </a:lnTo>
                  <a:lnTo>
                    <a:pt x="233171" y="888"/>
                  </a:lnTo>
                  <a:lnTo>
                    <a:pt x="234314" y="888"/>
                  </a:lnTo>
                  <a:lnTo>
                    <a:pt x="235457" y="888"/>
                  </a:lnTo>
                  <a:lnTo>
                    <a:pt x="236600" y="1904"/>
                  </a:lnTo>
                  <a:lnTo>
                    <a:pt x="237616" y="1904"/>
                  </a:lnTo>
                  <a:lnTo>
                    <a:pt x="238759" y="2794"/>
                  </a:lnTo>
                  <a:lnTo>
                    <a:pt x="241045" y="3810"/>
                  </a:lnTo>
                  <a:lnTo>
                    <a:pt x="242188" y="4699"/>
                  </a:lnTo>
                  <a:lnTo>
                    <a:pt x="243331" y="5714"/>
                  </a:lnTo>
                  <a:lnTo>
                    <a:pt x="244475" y="6603"/>
                  </a:lnTo>
                  <a:lnTo>
                    <a:pt x="244475" y="7620"/>
                  </a:lnTo>
                  <a:lnTo>
                    <a:pt x="245617" y="8509"/>
                  </a:lnTo>
                  <a:lnTo>
                    <a:pt x="245617" y="9525"/>
                  </a:lnTo>
                  <a:lnTo>
                    <a:pt x="245617" y="10413"/>
                  </a:lnTo>
                  <a:lnTo>
                    <a:pt x="246760" y="10413"/>
                  </a:lnTo>
                  <a:lnTo>
                    <a:pt x="245617" y="11429"/>
                  </a:lnTo>
                  <a:lnTo>
                    <a:pt x="244475" y="11429"/>
                  </a:lnTo>
                  <a:lnTo>
                    <a:pt x="242188" y="10413"/>
                  </a:lnTo>
                  <a:lnTo>
                    <a:pt x="241045" y="9525"/>
                  </a:lnTo>
                  <a:lnTo>
                    <a:pt x="239902" y="9525"/>
                  </a:lnTo>
                  <a:lnTo>
                    <a:pt x="238759" y="8509"/>
                  </a:lnTo>
                  <a:lnTo>
                    <a:pt x="237616" y="8509"/>
                  </a:lnTo>
                  <a:lnTo>
                    <a:pt x="235457" y="7620"/>
                  </a:lnTo>
                  <a:lnTo>
                    <a:pt x="234314" y="7620"/>
                  </a:lnTo>
                  <a:lnTo>
                    <a:pt x="233171" y="7620"/>
                  </a:lnTo>
                  <a:lnTo>
                    <a:pt x="233171" y="6603"/>
                  </a:lnTo>
                  <a:lnTo>
                    <a:pt x="232028" y="6603"/>
                  </a:lnTo>
                  <a:lnTo>
                    <a:pt x="230885" y="6603"/>
                  </a:lnTo>
                  <a:lnTo>
                    <a:pt x="229742" y="6603"/>
                  </a:lnTo>
                  <a:lnTo>
                    <a:pt x="227456" y="5714"/>
                  </a:lnTo>
                  <a:lnTo>
                    <a:pt x="226313" y="5714"/>
                  </a:lnTo>
                  <a:lnTo>
                    <a:pt x="224154" y="4699"/>
                  </a:lnTo>
                  <a:lnTo>
                    <a:pt x="223011" y="5714"/>
                  </a:lnTo>
                  <a:lnTo>
                    <a:pt x="221869" y="5714"/>
                  </a:lnTo>
                  <a:lnTo>
                    <a:pt x="220725" y="5714"/>
                  </a:lnTo>
                  <a:lnTo>
                    <a:pt x="219582" y="5714"/>
                  </a:lnTo>
                  <a:lnTo>
                    <a:pt x="218439" y="6603"/>
                  </a:lnTo>
                  <a:lnTo>
                    <a:pt x="217296" y="7620"/>
                  </a:lnTo>
                  <a:lnTo>
                    <a:pt x="216153" y="7620"/>
                  </a:lnTo>
                  <a:lnTo>
                    <a:pt x="216153" y="8509"/>
                  </a:lnTo>
                  <a:lnTo>
                    <a:pt x="215010" y="9525"/>
                  </a:lnTo>
                  <a:lnTo>
                    <a:pt x="213867" y="10413"/>
                  </a:lnTo>
                  <a:lnTo>
                    <a:pt x="213867" y="11429"/>
                  </a:lnTo>
                  <a:lnTo>
                    <a:pt x="213867" y="12319"/>
                  </a:lnTo>
                  <a:lnTo>
                    <a:pt x="211581" y="15112"/>
                  </a:lnTo>
                  <a:lnTo>
                    <a:pt x="211581" y="16128"/>
                  </a:lnTo>
                  <a:lnTo>
                    <a:pt x="210565" y="17018"/>
                  </a:lnTo>
                  <a:lnTo>
                    <a:pt x="209422" y="18034"/>
                  </a:lnTo>
                  <a:lnTo>
                    <a:pt x="208279" y="18923"/>
                  </a:lnTo>
                  <a:lnTo>
                    <a:pt x="207136" y="19938"/>
                  </a:lnTo>
                  <a:lnTo>
                    <a:pt x="205994" y="20827"/>
                  </a:lnTo>
                  <a:lnTo>
                    <a:pt x="204850" y="21844"/>
                  </a:lnTo>
                  <a:lnTo>
                    <a:pt x="202564" y="21844"/>
                  </a:lnTo>
                  <a:lnTo>
                    <a:pt x="201421" y="22733"/>
                  </a:lnTo>
                  <a:lnTo>
                    <a:pt x="198119" y="22733"/>
                  </a:lnTo>
                  <a:lnTo>
                    <a:pt x="195833" y="23622"/>
                  </a:lnTo>
                  <a:lnTo>
                    <a:pt x="192404" y="22733"/>
                  </a:lnTo>
                  <a:lnTo>
                    <a:pt x="191261" y="22733"/>
                  </a:lnTo>
                  <a:lnTo>
                    <a:pt x="190119" y="21844"/>
                  </a:lnTo>
                  <a:lnTo>
                    <a:pt x="188975" y="21844"/>
                  </a:lnTo>
                  <a:lnTo>
                    <a:pt x="187832" y="20827"/>
                  </a:lnTo>
                  <a:lnTo>
                    <a:pt x="186689" y="20827"/>
                  </a:lnTo>
                  <a:lnTo>
                    <a:pt x="185673" y="19938"/>
                  </a:lnTo>
                  <a:lnTo>
                    <a:pt x="184530" y="18923"/>
                  </a:lnTo>
                  <a:lnTo>
                    <a:pt x="182244" y="18034"/>
                  </a:lnTo>
                  <a:lnTo>
                    <a:pt x="181101" y="17018"/>
                  </a:lnTo>
                  <a:lnTo>
                    <a:pt x="179958" y="16128"/>
                  </a:lnTo>
                  <a:lnTo>
                    <a:pt x="179958" y="15112"/>
                  </a:lnTo>
                  <a:lnTo>
                    <a:pt x="178815" y="14224"/>
                  </a:lnTo>
                  <a:close/>
                </a:path>
                <a:path w="307975" h="245744">
                  <a:moveTo>
                    <a:pt x="307847" y="183769"/>
                  </a:moveTo>
                  <a:lnTo>
                    <a:pt x="307847" y="219378"/>
                  </a:lnTo>
                  <a:lnTo>
                    <a:pt x="307847" y="237664"/>
                  </a:lnTo>
                  <a:lnTo>
                    <a:pt x="307847" y="244401"/>
                  </a:lnTo>
                  <a:lnTo>
                    <a:pt x="307847" y="245363"/>
                  </a:lnTo>
                  <a:lnTo>
                    <a:pt x="129873" y="245363"/>
                  </a:lnTo>
                  <a:lnTo>
                    <a:pt x="38481" y="245363"/>
                  </a:lnTo>
                  <a:lnTo>
                    <a:pt x="4810" y="245363"/>
                  </a:lnTo>
                  <a:lnTo>
                    <a:pt x="0" y="245363"/>
                  </a:lnTo>
                  <a:lnTo>
                    <a:pt x="0" y="209754"/>
                  </a:lnTo>
                  <a:lnTo>
                    <a:pt x="0" y="191468"/>
                  </a:lnTo>
                  <a:lnTo>
                    <a:pt x="0" y="184731"/>
                  </a:lnTo>
                  <a:lnTo>
                    <a:pt x="0" y="183769"/>
                  </a:lnTo>
                  <a:lnTo>
                    <a:pt x="21462" y="183769"/>
                  </a:lnTo>
                  <a:lnTo>
                    <a:pt x="21462" y="143827"/>
                  </a:lnTo>
                  <a:lnTo>
                    <a:pt x="21462" y="123317"/>
                  </a:lnTo>
                  <a:lnTo>
                    <a:pt x="21462" y="115760"/>
                  </a:lnTo>
                  <a:lnTo>
                    <a:pt x="21462" y="114681"/>
                  </a:lnTo>
                  <a:lnTo>
                    <a:pt x="55530" y="94416"/>
                  </a:lnTo>
                  <a:lnTo>
                    <a:pt x="73025" y="84010"/>
                  </a:lnTo>
                  <a:lnTo>
                    <a:pt x="79470" y="80176"/>
                  </a:lnTo>
                  <a:lnTo>
                    <a:pt x="80390" y="79628"/>
                  </a:lnTo>
                  <a:lnTo>
                    <a:pt x="80390" y="99893"/>
                  </a:lnTo>
                  <a:lnTo>
                    <a:pt x="80390" y="110299"/>
                  </a:lnTo>
                  <a:lnTo>
                    <a:pt x="80390" y="114133"/>
                  </a:lnTo>
                  <a:lnTo>
                    <a:pt x="80390" y="114681"/>
                  </a:lnTo>
                  <a:lnTo>
                    <a:pt x="114385" y="94416"/>
                  </a:lnTo>
                  <a:lnTo>
                    <a:pt x="131841" y="84010"/>
                  </a:lnTo>
                  <a:lnTo>
                    <a:pt x="138273" y="80176"/>
                  </a:lnTo>
                  <a:lnTo>
                    <a:pt x="139191" y="79628"/>
                  </a:lnTo>
                  <a:lnTo>
                    <a:pt x="139191" y="99893"/>
                  </a:lnTo>
                  <a:lnTo>
                    <a:pt x="139191" y="110299"/>
                  </a:lnTo>
                  <a:lnTo>
                    <a:pt x="139191" y="114133"/>
                  </a:lnTo>
                  <a:lnTo>
                    <a:pt x="139191" y="114681"/>
                  </a:lnTo>
                  <a:lnTo>
                    <a:pt x="173259" y="94416"/>
                  </a:lnTo>
                  <a:lnTo>
                    <a:pt x="190753" y="84010"/>
                  </a:lnTo>
                  <a:lnTo>
                    <a:pt x="197199" y="80176"/>
                  </a:lnTo>
                  <a:lnTo>
                    <a:pt x="198119" y="79628"/>
                  </a:lnTo>
                  <a:lnTo>
                    <a:pt x="198119" y="119056"/>
                  </a:lnTo>
                  <a:lnTo>
                    <a:pt x="198119" y="139303"/>
                  </a:lnTo>
                  <a:lnTo>
                    <a:pt x="198119" y="146762"/>
                  </a:lnTo>
                  <a:lnTo>
                    <a:pt x="198119" y="147827"/>
                  </a:lnTo>
                  <a:lnTo>
                    <a:pt x="218439" y="147827"/>
                  </a:lnTo>
                  <a:lnTo>
                    <a:pt x="224974" y="78224"/>
                  </a:lnTo>
                  <a:lnTo>
                    <a:pt x="228330" y="42481"/>
                  </a:lnTo>
                  <a:lnTo>
                    <a:pt x="229566" y="29313"/>
                  </a:lnTo>
                  <a:lnTo>
                    <a:pt x="229742" y="27432"/>
                  </a:lnTo>
                  <a:lnTo>
                    <a:pt x="249346" y="27432"/>
                  </a:lnTo>
                  <a:lnTo>
                    <a:pt x="259413" y="27432"/>
                  </a:lnTo>
                  <a:lnTo>
                    <a:pt x="263122" y="27432"/>
                  </a:lnTo>
                  <a:lnTo>
                    <a:pt x="263651" y="27432"/>
                  </a:lnTo>
                  <a:lnTo>
                    <a:pt x="269599" y="97035"/>
                  </a:lnTo>
                  <a:lnTo>
                    <a:pt x="272653" y="132778"/>
                  </a:lnTo>
                  <a:lnTo>
                    <a:pt x="273778" y="145946"/>
                  </a:lnTo>
                  <a:lnTo>
                    <a:pt x="273938" y="147827"/>
                  </a:lnTo>
                  <a:lnTo>
                    <a:pt x="296544" y="147827"/>
                  </a:lnTo>
                  <a:lnTo>
                    <a:pt x="296544" y="168606"/>
                  </a:lnTo>
                  <a:lnTo>
                    <a:pt x="296544" y="179276"/>
                  </a:lnTo>
                  <a:lnTo>
                    <a:pt x="296544" y="183207"/>
                  </a:lnTo>
                  <a:lnTo>
                    <a:pt x="296544" y="183769"/>
                  </a:lnTo>
                  <a:lnTo>
                    <a:pt x="307847" y="183769"/>
                  </a:lnTo>
                  <a:close/>
                </a:path>
                <a:path w="307975" h="245744">
                  <a:moveTo>
                    <a:pt x="96138" y="157225"/>
                  </a:moveTo>
                  <a:lnTo>
                    <a:pt x="69340" y="157225"/>
                  </a:lnTo>
                  <a:lnTo>
                    <a:pt x="55578" y="157225"/>
                  </a:lnTo>
                  <a:lnTo>
                    <a:pt x="50508" y="157225"/>
                  </a:lnTo>
                  <a:lnTo>
                    <a:pt x="49783" y="157225"/>
                  </a:lnTo>
                  <a:lnTo>
                    <a:pt x="49783" y="178077"/>
                  </a:lnTo>
                  <a:lnTo>
                    <a:pt x="49783" y="188785"/>
                  </a:lnTo>
                  <a:lnTo>
                    <a:pt x="49783" y="192730"/>
                  </a:lnTo>
                  <a:lnTo>
                    <a:pt x="49783" y="193294"/>
                  </a:lnTo>
                  <a:lnTo>
                    <a:pt x="76582" y="193294"/>
                  </a:lnTo>
                  <a:lnTo>
                    <a:pt x="90344" y="193294"/>
                  </a:lnTo>
                  <a:lnTo>
                    <a:pt x="95414" y="193294"/>
                  </a:lnTo>
                  <a:lnTo>
                    <a:pt x="96138" y="193294"/>
                  </a:lnTo>
                  <a:lnTo>
                    <a:pt x="96138" y="157225"/>
                  </a:lnTo>
                  <a:close/>
                </a:path>
                <a:path w="307975" h="245744">
                  <a:moveTo>
                    <a:pt x="176529" y="157225"/>
                  </a:moveTo>
                  <a:lnTo>
                    <a:pt x="149731" y="157225"/>
                  </a:lnTo>
                  <a:lnTo>
                    <a:pt x="135969" y="157225"/>
                  </a:lnTo>
                  <a:lnTo>
                    <a:pt x="130899" y="157225"/>
                  </a:lnTo>
                  <a:lnTo>
                    <a:pt x="130175" y="157225"/>
                  </a:lnTo>
                  <a:lnTo>
                    <a:pt x="130175" y="178077"/>
                  </a:lnTo>
                  <a:lnTo>
                    <a:pt x="130175" y="188785"/>
                  </a:lnTo>
                  <a:lnTo>
                    <a:pt x="130175" y="192730"/>
                  </a:lnTo>
                  <a:lnTo>
                    <a:pt x="130175" y="193294"/>
                  </a:lnTo>
                  <a:lnTo>
                    <a:pt x="156973" y="193294"/>
                  </a:lnTo>
                  <a:lnTo>
                    <a:pt x="170735" y="193294"/>
                  </a:lnTo>
                  <a:lnTo>
                    <a:pt x="175805" y="193294"/>
                  </a:lnTo>
                  <a:lnTo>
                    <a:pt x="176529" y="193294"/>
                  </a:lnTo>
                  <a:lnTo>
                    <a:pt x="176529" y="157225"/>
                  </a:lnTo>
                  <a:close/>
                </a:path>
                <a:path w="307975" h="245744">
                  <a:moveTo>
                    <a:pt x="258063" y="157225"/>
                  </a:moveTo>
                  <a:lnTo>
                    <a:pt x="231191" y="157225"/>
                  </a:lnTo>
                  <a:lnTo>
                    <a:pt x="217392" y="157225"/>
                  </a:lnTo>
                  <a:lnTo>
                    <a:pt x="212308" y="157225"/>
                  </a:lnTo>
                  <a:lnTo>
                    <a:pt x="211581" y="157225"/>
                  </a:lnTo>
                  <a:lnTo>
                    <a:pt x="211581" y="178077"/>
                  </a:lnTo>
                  <a:lnTo>
                    <a:pt x="211581" y="188785"/>
                  </a:lnTo>
                  <a:lnTo>
                    <a:pt x="211581" y="192730"/>
                  </a:lnTo>
                  <a:lnTo>
                    <a:pt x="211581" y="193294"/>
                  </a:lnTo>
                  <a:lnTo>
                    <a:pt x="238454" y="193294"/>
                  </a:lnTo>
                  <a:lnTo>
                    <a:pt x="252253" y="193294"/>
                  </a:lnTo>
                  <a:lnTo>
                    <a:pt x="257337" y="193294"/>
                  </a:lnTo>
                  <a:lnTo>
                    <a:pt x="258063" y="193294"/>
                  </a:lnTo>
                  <a:lnTo>
                    <a:pt x="258063" y="157225"/>
                  </a:lnTo>
                  <a:close/>
                </a:path>
                <a:path w="307975" h="245744">
                  <a:moveTo>
                    <a:pt x="258063" y="157225"/>
                  </a:moveTo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2204" y="2119858"/>
              <a:ext cx="272745" cy="33225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79448" y="2144268"/>
              <a:ext cx="182880" cy="242570"/>
            </a:xfrm>
            <a:custGeom>
              <a:avLst/>
              <a:gdLst/>
              <a:ahLst/>
              <a:cxnLst/>
              <a:rect l="l" t="t" r="r" b="b"/>
              <a:pathLst>
                <a:path w="182880" h="242569">
                  <a:moveTo>
                    <a:pt x="182880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182880" y="242315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79448" y="2144268"/>
              <a:ext cx="182880" cy="242570"/>
            </a:xfrm>
            <a:custGeom>
              <a:avLst/>
              <a:gdLst/>
              <a:ahLst/>
              <a:cxnLst/>
              <a:rect l="l" t="t" r="r" b="b"/>
              <a:pathLst>
                <a:path w="182880" h="242569">
                  <a:moveTo>
                    <a:pt x="0" y="242315"/>
                  </a:moveTo>
                  <a:lnTo>
                    <a:pt x="182880" y="242315"/>
                  </a:lnTo>
                  <a:lnTo>
                    <a:pt x="182880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5920" y="2133600"/>
              <a:ext cx="126382" cy="1325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93164" y="2157984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93164" y="2157984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3831" y="2133600"/>
              <a:ext cx="126382" cy="13258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51076" y="2157984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51076" y="2157984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1743" y="2133600"/>
              <a:ext cx="126382" cy="1325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08987" y="2157984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08987" y="2157984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5920" y="2196084"/>
              <a:ext cx="126382" cy="13258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93164" y="222046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93164" y="222046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3831" y="2196084"/>
              <a:ext cx="126382" cy="13258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751076" y="222046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51076" y="222046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1743" y="2196084"/>
              <a:ext cx="126382" cy="13258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808987" y="222046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08987" y="222046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0" y="2254047"/>
              <a:ext cx="126382" cy="13406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693164" y="2278380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6575" y="441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93164" y="2278380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6"/>
                  </a:moveTo>
                  <a:lnTo>
                    <a:pt x="36575" y="44196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3831" y="2254047"/>
              <a:ext cx="126382" cy="13406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751076" y="2278380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6575" y="441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51076" y="2278380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6"/>
                  </a:moveTo>
                  <a:lnTo>
                    <a:pt x="36575" y="44196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1743" y="2254047"/>
              <a:ext cx="126382" cy="13406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808987" y="2278380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6575" y="441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808987" y="2278380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6"/>
                  </a:moveTo>
                  <a:lnTo>
                    <a:pt x="36575" y="44196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3831" y="2319528"/>
              <a:ext cx="126382" cy="13258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751076" y="2343912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51076" y="2343912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9804" y="3666718"/>
              <a:ext cx="272745" cy="33225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527048" y="3691128"/>
              <a:ext cx="182880" cy="242570"/>
            </a:xfrm>
            <a:custGeom>
              <a:avLst/>
              <a:gdLst/>
              <a:ahLst/>
              <a:cxnLst/>
              <a:rect l="l" t="t" r="r" b="b"/>
              <a:pathLst>
                <a:path w="182880" h="242570">
                  <a:moveTo>
                    <a:pt x="182879" y="0"/>
                  </a:moveTo>
                  <a:lnTo>
                    <a:pt x="0" y="0"/>
                  </a:lnTo>
                  <a:lnTo>
                    <a:pt x="0" y="242316"/>
                  </a:lnTo>
                  <a:lnTo>
                    <a:pt x="182879" y="242316"/>
                  </a:lnTo>
                  <a:lnTo>
                    <a:pt x="182879" y="0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27048" y="3691128"/>
              <a:ext cx="182880" cy="242570"/>
            </a:xfrm>
            <a:custGeom>
              <a:avLst/>
              <a:gdLst/>
              <a:ahLst/>
              <a:cxnLst/>
              <a:rect l="l" t="t" r="r" b="b"/>
              <a:pathLst>
                <a:path w="182880" h="242570">
                  <a:moveTo>
                    <a:pt x="0" y="242316"/>
                  </a:moveTo>
                  <a:lnTo>
                    <a:pt x="182879" y="242316"/>
                  </a:lnTo>
                  <a:lnTo>
                    <a:pt x="182879" y="0"/>
                  </a:lnTo>
                  <a:lnTo>
                    <a:pt x="0" y="0"/>
                  </a:lnTo>
                  <a:lnTo>
                    <a:pt x="0" y="24231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3520" y="3680460"/>
              <a:ext cx="124913" cy="13258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540763" y="3704844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59" h="43179">
                  <a:moveTo>
                    <a:pt x="35052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2" y="42672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40763" y="3704844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59" h="43179">
                  <a:moveTo>
                    <a:pt x="0" y="42672"/>
                  </a:moveTo>
                  <a:lnTo>
                    <a:pt x="35052" y="42672"/>
                  </a:lnTo>
                  <a:lnTo>
                    <a:pt x="35052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1431" y="3680460"/>
              <a:ext cx="124913" cy="132587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598676" y="3704844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98676" y="3704844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9343" y="3680460"/>
              <a:ext cx="124913" cy="13258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656587" y="3704844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656587" y="3704844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3520" y="3742944"/>
              <a:ext cx="124913" cy="13258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540763" y="3767328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59" h="43179">
                  <a:moveTo>
                    <a:pt x="35052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2" y="42672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540763" y="3767328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59" h="43179">
                  <a:moveTo>
                    <a:pt x="0" y="42672"/>
                  </a:moveTo>
                  <a:lnTo>
                    <a:pt x="35052" y="42672"/>
                  </a:lnTo>
                  <a:lnTo>
                    <a:pt x="35052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1431" y="3742944"/>
              <a:ext cx="124913" cy="13258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598676" y="3767328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98676" y="3767328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9343" y="3742944"/>
              <a:ext cx="124913" cy="132587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656587" y="3767328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656587" y="3767328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3520" y="3800907"/>
              <a:ext cx="124913" cy="13406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540763" y="3825240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59" h="44450">
                  <a:moveTo>
                    <a:pt x="35052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35052" y="44195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40763" y="3825240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59" h="44450">
                  <a:moveTo>
                    <a:pt x="0" y="44195"/>
                  </a:moveTo>
                  <a:lnTo>
                    <a:pt x="35052" y="44195"/>
                  </a:lnTo>
                  <a:lnTo>
                    <a:pt x="35052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3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1431" y="3800907"/>
              <a:ext cx="124913" cy="134061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598676" y="3825240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35051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35051" y="44195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598676" y="3825240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0" y="44195"/>
                  </a:moveTo>
                  <a:lnTo>
                    <a:pt x="35051" y="44195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3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9343" y="3800907"/>
              <a:ext cx="124913" cy="134061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656587" y="3825240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35051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35051" y="44195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656587" y="3825240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0" y="44195"/>
                  </a:moveTo>
                  <a:lnTo>
                    <a:pt x="35051" y="44195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3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1431" y="3866388"/>
              <a:ext cx="124913" cy="132587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598676" y="3890772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598676" y="3890772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514856" y="3986784"/>
              <a:ext cx="307975" cy="245745"/>
            </a:xfrm>
            <a:custGeom>
              <a:avLst/>
              <a:gdLst/>
              <a:ahLst/>
              <a:cxnLst/>
              <a:rect l="l" t="t" r="r" b="b"/>
              <a:pathLst>
                <a:path w="307975" h="245745">
                  <a:moveTo>
                    <a:pt x="198119" y="22732"/>
                  </a:moveTo>
                  <a:lnTo>
                    <a:pt x="192405" y="22732"/>
                  </a:lnTo>
                  <a:lnTo>
                    <a:pt x="195833" y="23621"/>
                  </a:lnTo>
                  <a:lnTo>
                    <a:pt x="198119" y="22732"/>
                  </a:lnTo>
                  <a:close/>
                </a:path>
                <a:path w="307975" h="245745">
                  <a:moveTo>
                    <a:pt x="202564" y="21843"/>
                  </a:moveTo>
                  <a:lnTo>
                    <a:pt x="190119" y="21843"/>
                  </a:lnTo>
                  <a:lnTo>
                    <a:pt x="191262" y="22732"/>
                  </a:lnTo>
                  <a:lnTo>
                    <a:pt x="201421" y="22732"/>
                  </a:lnTo>
                  <a:lnTo>
                    <a:pt x="202564" y="21843"/>
                  </a:lnTo>
                  <a:close/>
                </a:path>
                <a:path w="307975" h="245745">
                  <a:moveTo>
                    <a:pt x="177673" y="10413"/>
                  </a:moveTo>
                  <a:lnTo>
                    <a:pt x="176530" y="11429"/>
                  </a:lnTo>
                  <a:lnTo>
                    <a:pt x="177673" y="12318"/>
                  </a:lnTo>
                  <a:lnTo>
                    <a:pt x="178816" y="14223"/>
                  </a:lnTo>
                  <a:lnTo>
                    <a:pt x="179958" y="15112"/>
                  </a:lnTo>
                  <a:lnTo>
                    <a:pt x="179958" y="16128"/>
                  </a:lnTo>
                  <a:lnTo>
                    <a:pt x="181101" y="17017"/>
                  </a:lnTo>
                  <a:lnTo>
                    <a:pt x="182244" y="18033"/>
                  </a:lnTo>
                  <a:lnTo>
                    <a:pt x="184531" y="18922"/>
                  </a:lnTo>
                  <a:lnTo>
                    <a:pt x="186689" y="20827"/>
                  </a:lnTo>
                  <a:lnTo>
                    <a:pt x="187832" y="20827"/>
                  </a:lnTo>
                  <a:lnTo>
                    <a:pt x="188975" y="21843"/>
                  </a:lnTo>
                  <a:lnTo>
                    <a:pt x="204850" y="21843"/>
                  </a:lnTo>
                  <a:lnTo>
                    <a:pt x="205994" y="20827"/>
                  </a:lnTo>
                  <a:lnTo>
                    <a:pt x="207137" y="19938"/>
                  </a:lnTo>
                  <a:lnTo>
                    <a:pt x="208280" y="18922"/>
                  </a:lnTo>
                  <a:lnTo>
                    <a:pt x="209423" y="18033"/>
                  </a:lnTo>
                  <a:lnTo>
                    <a:pt x="211581" y="16128"/>
                  </a:lnTo>
                  <a:lnTo>
                    <a:pt x="211581" y="15112"/>
                  </a:lnTo>
                  <a:lnTo>
                    <a:pt x="191262" y="15112"/>
                  </a:lnTo>
                  <a:lnTo>
                    <a:pt x="190119" y="14223"/>
                  </a:lnTo>
                  <a:lnTo>
                    <a:pt x="187832" y="14223"/>
                  </a:lnTo>
                  <a:lnTo>
                    <a:pt x="185674" y="13207"/>
                  </a:lnTo>
                  <a:lnTo>
                    <a:pt x="184531" y="13207"/>
                  </a:lnTo>
                  <a:lnTo>
                    <a:pt x="183387" y="12318"/>
                  </a:lnTo>
                  <a:lnTo>
                    <a:pt x="181101" y="12318"/>
                  </a:lnTo>
                  <a:lnTo>
                    <a:pt x="178816" y="11429"/>
                  </a:lnTo>
                  <a:lnTo>
                    <a:pt x="177673" y="10413"/>
                  </a:lnTo>
                  <a:close/>
                </a:path>
                <a:path w="307975" h="245745">
                  <a:moveTo>
                    <a:pt x="209423" y="9524"/>
                  </a:moveTo>
                  <a:lnTo>
                    <a:pt x="207137" y="12318"/>
                  </a:lnTo>
                  <a:lnTo>
                    <a:pt x="205994" y="12318"/>
                  </a:lnTo>
                  <a:lnTo>
                    <a:pt x="205994" y="13207"/>
                  </a:lnTo>
                  <a:lnTo>
                    <a:pt x="203707" y="13207"/>
                  </a:lnTo>
                  <a:lnTo>
                    <a:pt x="203707" y="14223"/>
                  </a:lnTo>
                  <a:lnTo>
                    <a:pt x="201421" y="14223"/>
                  </a:lnTo>
                  <a:lnTo>
                    <a:pt x="200279" y="15112"/>
                  </a:lnTo>
                  <a:lnTo>
                    <a:pt x="211581" y="15112"/>
                  </a:lnTo>
                  <a:lnTo>
                    <a:pt x="213868" y="12318"/>
                  </a:lnTo>
                  <a:lnTo>
                    <a:pt x="213868" y="10413"/>
                  </a:lnTo>
                  <a:lnTo>
                    <a:pt x="209423" y="10413"/>
                  </a:lnTo>
                  <a:lnTo>
                    <a:pt x="209423" y="9524"/>
                  </a:lnTo>
                  <a:close/>
                </a:path>
                <a:path w="307975" h="245745">
                  <a:moveTo>
                    <a:pt x="242188" y="4698"/>
                  </a:moveTo>
                  <a:lnTo>
                    <a:pt x="224155" y="4698"/>
                  </a:lnTo>
                  <a:lnTo>
                    <a:pt x="226313" y="5714"/>
                  </a:lnTo>
                  <a:lnTo>
                    <a:pt x="227456" y="5714"/>
                  </a:lnTo>
                  <a:lnTo>
                    <a:pt x="229743" y="6603"/>
                  </a:lnTo>
                  <a:lnTo>
                    <a:pt x="233171" y="6603"/>
                  </a:lnTo>
                  <a:lnTo>
                    <a:pt x="233171" y="7619"/>
                  </a:lnTo>
                  <a:lnTo>
                    <a:pt x="235457" y="7619"/>
                  </a:lnTo>
                  <a:lnTo>
                    <a:pt x="237617" y="8508"/>
                  </a:lnTo>
                  <a:lnTo>
                    <a:pt x="238760" y="8508"/>
                  </a:lnTo>
                  <a:lnTo>
                    <a:pt x="239902" y="9524"/>
                  </a:lnTo>
                  <a:lnTo>
                    <a:pt x="241045" y="9524"/>
                  </a:lnTo>
                  <a:lnTo>
                    <a:pt x="242188" y="10413"/>
                  </a:lnTo>
                  <a:lnTo>
                    <a:pt x="244475" y="11429"/>
                  </a:lnTo>
                  <a:lnTo>
                    <a:pt x="245618" y="11429"/>
                  </a:lnTo>
                  <a:lnTo>
                    <a:pt x="246761" y="10413"/>
                  </a:lnTo>
                  <a:lnTo>
                    <a:pt x="245618" y="10413"/>
                  </a:lnTo>
                  <a:lnTo>
                    <a:pt x="245618" y="8508"/>
                  </a:lnTo>
                  <a:lnTo>
                    <a:pt x="244475" y="7619"/>
                  </a:lnTo>
                  <a:lnTo>
                    <a:pt x="244475" y="6603"/>
                  </a:lnTo>
                  <a:lnTo>
                    <a:pt x="243331" y="5714"/>
                  </a:lnTo>
                  <a:lnTo>
                    <a:pt x="242188" y="4698"/>
                  </a:lnTo>
                  <a:close/>
                </a:path>
                <a:path w="307975" h="245745">
                  <a:moveTo>
                    <a:pt x="237617" y="1904"/>
                  </a:moveTo>
                  <a:lnTo>
                    <a:pt x="221869" y="1904"/>
                  </a:lnTo>
                  <a:lnTo>
                    <a:pt x="219582" y="2793"/>
                  </a:lnTo>
                  <a:lnTo>
                    <a:pt x="219582" y="3809"/>
                  </a:lnTo>
                  <a:lnTo>
                    <a:pt x="218439" y="3809"/>
                  </a:lnTo>
                  <a:lnTo>
                    <a:pt x="217296" y="4698"/>
                  </a:lnTo>
                  <a:lnTo>
                    <a:pt x="216154" y="5714"/>
                  </a:lnTo>
                  <a:lnTo>
                    <a:pt x="215011" y="6603"/>
                  </a:lnTo>
                  <a:lnTo>
                    <a:pt x="213868" y="6603"/>
                  </a:lnTo>
                  <a:lnTo>
                    <a:pt x="212725" y="7619"/>
                  </a:lnTo>
                  <a:lnTo>
                    <a:pt x="211581" y="8508"/>
                  </a:lnTo>
                  <a:lnTo>
                    <a:pt x="210566" y="9524"/>
                  </a:lnTo>
                  <a:lnTo>
                    <a:pt x="209423" y="9524"/>
                  </a:lnTo>
                  <a:lnTo>
                    <a:pt x="209423" y="10413"/>
                  </a:lnTo>
                  <a:lnTo>
                    <a:pt x="213868" y="10413"/>
                  </a:lnTo>
                  <a:lnTo>
                    <a:pt x="215011" y="9524"/>
                  </a:lnTo>
                  <a:lnTo>
                    <a:pt x="216154" y="8508"/>
                  </a:lnTo>
                  <a:lnTo>
                    <a:pt x="216154" y="7619"/>
                  </a:lnTo>
                  <a:lnTo>
                    <a:pt x="217296" y="7619"/>
                  </a:lnTo>
                  <a:lnTo>
                    <a:pt x="218439" y="6603"/>
                  </a:lnTo>
                  <a:lnTo>
                    <a:pt x="219582" y="5714"/>
                  </a:lnTo>
                  <a:lnTo>
                    <a:pt x="223012" y="5714"/>
                  </a:lnTo>
                  <a:lnTo>
                    <a:pt x="224155" y="4698"/>
                  </a:lnTo>
                  <a:lnTo>
                    <a:pt x="242188" y="4698"/>
                  </a:lnTo>
                  <a:lnTo>
                    <a:pt x="241045" y="3809"/>
                  </a:lnTo>
                  <a:lnTo>
                    <a:pt x="238760" y="2793"/>
                  </a:lnTo>
                  <a:lnTo>
                    <a:pt x="237617" y="1904"/>
                  </a:lnTo>
                  <a:close/>
                </a:path>
                <a:path w="307975" h="245745">
                  <a:moveTo>
                    <a:pt x="233171" y="0"/>
                  </a:moveTo>
                  <a:lnTo>
                    <a:pt x="227456" y="0"/>
                  </a:lnTo>
                  <a:lnTo>
                    <a:pt x="225170" y="888"/>
                  </a:lnTo>
                  <a:lnTo>
                    <a:pt x="223012" y="1904"/>
                  </a:lnTo>
                  <a:lnTo>
                    <a:pt x="236600" y="1904"/>
                  </a:lnTo>
                  <a:lnTo>
                    <a:pt x="235457" y="888"/>
                  </a:lnTo>
                  <a:lnTo>
                    <a:pt x="233171" y="888"/>
                  </a:lnTo>
                  <a:lnTo>
                    <a:pt x="233171" y="0"/>
                  </a:lnTo>
                  <a:close/>
                </a:path>
                <a:path w="307975" h="245745">
                  <a:moveTo>
                    <a:pt x="198119" y="79628"/>
                  </a:moveTo>
                  <a:lnTo>
                    <a:pt x="139192" y="114680"/>
                  </a:lnTo>
                  <a:lnTo>
                    <a:pt x="21462" y="114680"/>
                  </a:lnTo>
                  <a:lnTo>
                    <a:pt x="21462" y="183768"/>
                  </a:lnTo>
                  <a:lnTo>
                    <a:pt x="0" y="183768"/>
                  </a:lnTo>
                  <a:lnTo>
                    <a:pt x="0" y="245363"/>
                  </a:lnTo>
                  <a:lnTo>
                    <a:pt x="307848" y="245363"/>
                  </a:lnTo>
                  <a:lnTo>
                    <a:pt x="307848" y="193293"/>
                  </a:lnTo>
                  <a:lnTo>
                    <a:pt x="49784" y="193293"/>
                  </a:lnTo>
                  <a:lnTo>
                    <a:pt x="49784" y="157225"/>
                  </a:lnTo>
                  <a:lnTo>
                    <a:pt x="296544" y="157225"/>
                  </a:lnTo>
                  <a:lnTo>
                    <a:pt x="296544" y="147827"/>
                  </a:lnTo>
                  <a:lnTo>
                    <a:pt x="198119" y="147827"/>
                  </a:lnTo>
                  <a:lnTo>
                    <a:pt x="198119" y="114680"/>
                  </a:lnTo>
                  <a:lnTo>
                    <a:pt x="80390" y="114680"/>
                  </a:lnTo>
                  <a:lnTo>
                    <a:pt x="80390" y="79628"/>
                  </a:lnTo>
                  <a:lnTo>
                    <a:pt x="198119" y="79628"/>
                  </a:lnTo>
                  <a:close/>
                </a:path>
                <a:path w="307975" h="245745">
                  <a:moveTo>
                    <a:pt x="130175" y="157225"/>
                  </a:moveTo>
                  <a:lnTo>
                    <a:pt x="96138" y="157225"/>
                  </a:lnTo>
                  <a:lnTo>
                    <a:pt x="96138" y="193293"/>
                  </a:lnTo>
                  <a:lnTo>
                    <a:pt x="130175" y="193293"/>
                  </a:lnTo>
                  <a:lnTo>
                    <a:pt x="130175" y="157225"/>
                  </a:lnTo>
                  <a:close/>
                </a:path>
                <a:path w="307975" h="245745">
                  <a:moveTo>
                    <a:pt x="211581" y="157225"/>
                  </a:moveTo>
                  <a:lnTo>
                    <a:pt x="176530" y="157225"/>
                  </a:lnTo>
                  <a:lnTo>
                    <a:pt x="176530" y="193293"/>
                  </a:lnTo>
                  <a:lnTo>
                    <a:pt x="211581" y="193293"/>
                  </a:lnTo>
                  <a:lnTo>
                    <a:pt x="211581" y="157225"/>
                  </a:lnTo>
                  <a:close/>
                </a:path>
                <a:path w="307975" h="245745">
                  <a:moveTo>
                    <a:pt x="296544" y="157225"/>
                  </a:moveTo>
                  <a:lnTo>
                    <a:pt x="258063" y="157225"/>
                  </a:lnTo>
                  <a:lnTo>
                    <a:pt x="258063" y="193293"/>
                  </a:lnTo>
                  <a:lnTo>
                    <a:pt x="307848" y="193293"/>
                  </a:lnTo>
                  <a:lnTo>
                    <a:pt x="307848" y="183768"/>
                  </a:lnTo>
                  <a:lnTo>
                    <a:pt x="296544" y="183768"/>
                  </a:lnTo>
                  <a:lnTo>
                    <a:pt x="296544" y="157225"/>
                  </a:lnTo>
                  <a:close/>
                </a:path>
                <a:path w="307975" h="245745">
                  <a:moveTo>
                    <a:pt x="263651" y="27431"/>
                  </a:moveTo>
                  <a:lnTo>
                    <a:pt x="229743" y="27431"/>
                  </a:lnTo>
                  <a:lnTo>
                    <a:pt x="218439" y="147827"/>
                  </a:lnTo>
                  <a:lnTo>
                    <a:pt x="273938" y="147827"/>
                  </a:lnTo>
                  <a:lnTo>
                    <a:pt x="263651" y="27431"/>
                  </a:lnTo>
                  <a:close/>
                </a:path>
                <a:path w="307975" h="245745">
                  <a:moveTo>
                    <a:pt x="139192" y="79628"/>
                  </a:moveTo>
                  <a:lnTo>
                    <a:pt x="80390" y="114680"/>
                  </a:lnTo>
                  <a:lnTo>
                    <a:pt x="139192" y="114680"/>
                  </a:lnTo>
                  <a:lnTo>
                    <a:pt x="139192" y="79628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514856" y="3986784"/>
              <a:ext cx="307975" cy="245745"/>
            </a:xfrm>
            <a:custGeom>
              <a:avLst/>
              <a:gdLst/>
              <a:ahLst/>
              <a:cxnLst/>
              <a:rect l="l" t="t" r="r" b="b"/>
              <a:pathLst>
                <a:path w="307975" h="245745">
                  <a:moveTo>
                    <a:pt x="178816" y="14223"/>
                  </a:moveTo>
                  <a:lnTo>
                    <a:pt x="177673" y="12318"/>
                  </a:lnTo>
                  <a:lnTo>
                    <a:pt x="176530" y="11429"/>
                  </a:lnTo>
                  <a:lnTo>
                    <a:pt x="177673" y="10413"/>
                  </a:lnTo>
                  <a:lnTo>
                    <a:pt x="178816" y="11429"/>
                  </a:lnTo>
                  <a:lnTo>
                    <a:pt x="181101" y="12318"/>
                  </a:lnTo>
                  <a:lnTo>
                    <a:pt x="182244" y="12318"/>
                  </a:lnTo>
                  <a:lnTo>
                    <a:pt x="183387" y="12318"/>
                  </a:lnTo>
                  <a:lnTo>
                    <a:pt x="184531" y="13207"/>
                  </a:lnTo>
                  <a:lnTo>
                    <a:pt x="185674" y="13207"/>
                  </a:lnTo>
                  <a:lnTo>
                    <a:pt x="187832" y="14223"/>
                  </a:lnTo>
                  <a:lnTo>
                    <a:pt x="188975" y="14223"/>
                  </a:lnTo>
                  <a:lnTo>
                    <a:pt x="190119" y="14223"/>
                  </a:lnTo>
                  <a:lnTo>
                    <a:pt x="191262" y="15112"/>
                  </a:lnTo>
                  <a:lnTo>
                    <a:pt x="192405" y="15112"/>
                  </a:lnTo>
                  <a:lnTo>
                    <a:pt x="193548" y="15112"/>
                  </a:lnTo>
                  <a:lnTo>
                    <a:pt x="194691" y="15112"/>
                  </a:lnTo>
                  <a:lnTo>
                    <a:pt x="195833" y="15112"/>
                  </a:lnTo>
                  <a:lnTo>
                    <a:pt x="196976" y="15112"/>
                  </a:lnTo>
                  <a:lnTo>
                    <a:pt x="199136" y="15112"/>
                  </a:lnTo>
                  <a:lnTo>
                    <a:pt x="200279" y="15112"/>
                  </a:lnTo>
                  <a:lnTo>
                    <a:pt x="201421" y="14223"/>
                  </a:lnTo>
                  <a:lnTo>
                    <a:pt x="202564" y="14223"/>
                  </a:lnTo>
                  <a:lnTo>
                    <a:pt x="203707" y="14223"/>
                  </a:lnTo>
                  <a:lnTo>
                    <a:pt x="203707" y="13207"/>
                  </a:lnTo>
                  <a:lnTo>
                    <a:pt x="204850" y="13207"/>
                  </a:lnTo>
                  <a:lnTo>
                    <a:pt x="205994" y="13207"/>
                  </a:lnTo>
                  <a:lnTo>
                    <a:pt x="205994" y="12318"/>
                  </a:lnTo>
                  <a:lnTo>
                    <a:pt x="207137" y="12318"/>
                  </a:lnTo>
                  <a:lnTo>
                    <a:pt x="209423" y="9524"/>
                  </a:lnTo>
                  <a:lnTo>
                    <a:pt x="209423" y="10413"/>
                  </a:lnTo>
                  <a:lnTo>
                    <a:pt x="209423" y="9524"/>
                  </a:lnTo>
                  <a:lnTo>
                    <a:pt x="210566" y="9524"/>
                  </a:lnTo>
                  <a:lnTo>
                    <a:pt x="211581" y="8508"/>
                  </a:lnTo>
                  <a:lnTo>
                    <a:pt x="212725" y="7619"/>
                  </a:lnTo>
                  <a:lnTo>
                    <a:pt x="213868" y="6603"/>
                  </a:lnTo>
                  <a:lnTo>
                    <a:pt x="215011" y="6603"/>
                  </a:lnTo>
                  <a:lnTo>
                    <a:pt x="216154" y="5714"/>
                  </a:lnTo>
                  <a:lnTo>
                    <a:pt x="217296" y="4698"/>
                  </a:lnTo>
                  <a:lnTo>
                    <a:pt x="218439" y="3809"/>
                  </a:lnTo>
                  <a:lnTo>
                    <a:pt x="219582" y="3809"/>
                  </a:lnTo>
                  <a:lnTo>
                    <a:pt x="219582" y="2793"/>
                  </a:lnTo>
                  <a:lnTo>
                    <a:pt x="221869" y="1904"/>
                  </a:lnTo>
                  <a:lnTo>
                    <a:pt x="223012" y="1904"/>
                  </a:lnTo>
                  <a:lnTo>
                    <a:pt x="225170" y="888"/>
                  </a:lnTo>
                  <a:lnTo>
                    <a:pt x="227456" y="0"/>
                  </a:lnTo>
                  <a:lnTo>
                    <a:pt x="230886" y="0"/>
                  </a:lnTo>
                  <a:lnTo>
                    <a:pt x="232029" y="0"/>
                  </a:lnTo>
                  <a:lnTo>
                    <a:pt x="233171" y="0"/>
                  </a:lnTo>
                  <a:lnTo>
                    <a:pt x="233171" y="888"/>
                  </a:lnTo>
                  <a:lnTo>
                    <a:pt x="234314" y="888"/>
                  </a:lnTo>
                  <a:lnTo>
                    <a:pt x="235457" y="888"/>
                  </a:lnTo>
                  <a:lnTo>
                    <a:pt x="236600" y="1904"/>
                  </a:lnTo>
                  <a:lnTo>
                    <a:pt x="237617" y="1904"/>
                  </a:lnTo>
                  <a:lnTo>
                    <a:pt x="238760" y="2793"/>
                  </a:lnTo>
                  <a:lnTo>
                    <a:pt x="241045" y="3809"/>
                  </a:lnTo>
                  <a:lnTo>
                    <a:pt x="242188" y="4698"/>
                  </a:lnTo>
                  <a:lnTo>
                    <a:pt x="243331" y="5714"/>
                  </a:lnTo>
                  <a:lnTo>
                    <a:pt x="244475" y="6603"/>
                  </a:lnTo>
                  <a:lnTo>
                    <a:pt x="244475" y="7619"/>
                  </a:lnTo>
                  <a:lnTo>
                    <a:pt x="245618" y="8508"/>
                  </a:lnTo>
                  <a:lnTo>
                    <a:pt x="245618" y="9524"/>
                  </a:lnTo>
                  <a:lnTo>
                    <a:pt x="245618" y="10413"/>
                  </a:lnTo>
                  <a:lnTo>
                    <a:pt x="246761" y="10413"/>
                  </a:lnTo>
                  <a:lnTo>
                    <a:pt x="245618" y="11429"/>
                  </a:lnTo>
                  <a:lnTo>
                    <a:pt x="244475" y="11429"/>
                  </a:lnTo>
                  <a:lnTo>
                    <a:pt x="242188" y="10413"/>
                  </a:lnTo>
                  <a:lnTo>
                    <a:pt x="241045" y="9524"/>
                  </a:lnTo>
                  <a:lnTo>
                    <a:pt x="239902" y="9524"/>
                  </a:lnTo>
                  <a:lnTo>
                    <a:pt x="238760" y="8508"/>
                  </a:lnTo>
                  <a:lnTo>
                    <a:pt x="237617" y="8508"/>
                  </a:lnTo>
                  <a:lnTo>
                    <a:pt x="235457" y="7619"/>
                  </a:lnTo>
                  <a:lnTo>
                    <a:pt x="234314" y="7619"/>
                  </a:lnTo>
                  <a:lnTo>
                    <a:pt x="233171" y="7619"/>
                  </a:lnTo>
                  <a:lnTo>
                    <a:pt x="233171" y="6603"/>
                  </a:lnTo>
                  <a:lnTo>
                    <a:pt x="232029" y="6603"/>
                  </a:lnTo>
                  <a:lnTo>
                    <a:pt x="230886" y="6603"/>
                  </a:lnTo>
                  <a:lnTo>
                    <a:pt x="229743" y="6603"/>
                  </a:lnTo>
                  <a:lnTo>
                    <a:pt x="227456" y="5714"/>
                  </a:lnTo>
                  <a:lnTo>
                    <a:pt x="226313" y="5714"/>
                  </a:lnTo>
                  <a:lnTo>
                    <a:pt x="224155" y="4698"/>
                  </a:lnTo>
                  <a:lnTo>
                    <a:pt x="223012" y="5714"/>
                  </a:lnTo>
                  <a:lnTo>
                    <a:pt x="221869" y="5714"/>
                  </a:lnTo>
                  <a:lnTo>
                    <a:pt x="220725" y="5714"/>
                  </a:lnTo>
                  <a:lnTo>
                    <a:pt x="219582" y="5714"/>
                  </a:lnTo>
                  <a:lnTo>
                    <a:pt x="218439" y="6603"/>
                  </a:lnTo>
                  <a:lnTo>
                    <a:pt x="217296" y="7619"/>
                  </a:lnTo>
                  <a:lnTo>
                    <a:pt x="216154" y="7619"/>
                  </a:lnTo>
                  <a:lnTo>
                    <a:pt x="216154" y="8508"/>
                  </a:lnTo>
                  <a:lnTo>
                    <a:pt x="215011" y="9524"/>
                  </a:lnTo>
                  <a:lnTo>
                    <a:pt x="213868" y="10413"/>
                  </a:lnTo>
                  <a:lnTo>
                    <a:pt x="213868" y="11429"/>
                  </a:lnTo>
                  <a:lnTo>
                    <a:pt x="213868" y="12318"/>
                  </a:lnTo>
                  <a:lnTo>
                    <a:pt x="211581" y="15112"/>
                  </a:lnTo>
                  <a:lnTo>
                    <a:pt x="211581" y="16128"/>
                  </a:lnTo>
                  <a:lnTo>
                    <a:pt x="210566" y="17017"/>
                  </a:lnTo>
                  <a:lnTo>
                    <a:pt x="209423" y="18033"/>
                  </a:lnTo>
                  <a:lnTo>
                    <a:pt x="208280" y="18922"/>
                  </a:lnTo>
                  <a:lnTo>
                    <a:pt x="207137" y="19938"/>
                  </a:lnTo>
                  <a:lnTo>
                    <a:pt x="205994" y="20827"/>
                  </a:lnTo>
                  <a:lnTo>
                    <a:pt x="204850" y="21843"/>
                  </a:lnTo>
                  <a:lnTo>
                    <a:pt x="202564" y="21843"/>
                  </a:lnTo>
                  <a:lnTo>
                    <a:pt x="201421" y="22732"/>
                  </a:lnTo>
                  <a:lnTo>
                    <a:pt x="198119" y="22732"/>
                  </a:lnTo>
                  <a:lnTo>
                    <a:pt x="195833" y="23621"/>
                  </a:lnTo>
                  <a:lnTo>
                    <a:pt x="192405" y="22732"/>
                  </a:lnTo>
                  <a:lnTo>
                    <a:pt x="191262" y="22732"/>
                  </a:lnTo>
                  <a:lnTo>
                    <a:pt x="190119" y="21843"/>
                  </a:lnTo>
                  <a:lnTo>
                    <a:pt x="188975" y="21843"/>
                  </a:lnTo>
                  <a:lnTo>
                    <a:pt x="187832" y="20827"/>
                  </a:lnTo>
                  <a:lnTo>
                    <a:pt x="186689" y="20827"/>
                  </a:lnTo>
                  <a:lnTo>
                    <a:pt x="185674" y="19938"/>
                  </a:lnTo>
                  <a:lnTo>
                    <a:pt x="184531" y="18922"/>
                  </a:lnTo>
                  <a:lnTo>
                    <a:pt x="182244" y="18033"/>
                  </a:lnTo>
                  <a:lnTo>
                    <a:pt x="181101" y="17017"/>
                  </a:lnTo>
                  <a:lnTo>
                    <a:pt x="179958" y="16128"/>
                  </a:lnTo>
                  <a:lnTo>
                    <a:pt x="179958" y="15112"/>
                  </a:lnTo>
                  <a:lnTo>
                    <a:pt x="178816" y="14223"/>
                  </a:lnTo>
                  <a:close/>
                </a:path>
                <a:path w="307975" h="245745">
                  <a:moveTo>
                    <a:pt x="307848" y="183768"/>
                  </a:moveTo>
                  <a:lnTo>
                    <a:pt x="307848" y="219378"/>
                  </a:lnTo>
                  <a:lnTo>
                    <a:pt x="307848" y="237664"/>
                  </a:lnTo>
                  <a:lnTo>
                    <a:pt x="307848" y="244401"/>
                  </a:lnTo>
                  <a:lnTo>
                    <a:pt x="307848" y="245363"/>
                  </a:lnTo>
                  <a:lnTo>
                    <a:pt x="129873" y="245363"/>
                  </a:lnTo>
                  <a:lnTo>
                    <a:pt x="38480" y="245363"/>
                  </a:lnTo>
                  <a:lnTo>
                    <a:pt x="4810" y="245363"/>
                  </a:lnTo>
                  <a:lnTo>
                    <a:pt x="0" y="245363"/>
                  </a:lnTo>
                  <a:lnTo>
                    <a:pt x="0" y="209754"/>
                  </a:lnTo>
                  <a:lnTo>
                    <a:pt x="0" y="191468"/>
                  </a:lnTo>
                  <a:lnTo>
                    <a:pt x="0" y="184731"/>
                  </a:lnTo>
                  <a:lnTo>
                    <a:pt x="0" y="183768"/>
                  </a:lnTo>
                  <a:lnTo>
                    <a:pt x="21462" y="183768"/>
                  </a:lnTo>
                  <a:lnTo>
                    <a:pt x="21462" y="143827"/>
                  </a:lnTo>
                  <a:lnTo>
                    <a:pt x="21462" y="123316"/>
                  </a:lnTo>
                  <a:lnTo>
                    <a:pt x="21462" y="115760"/>
                  </a:lnTo>
                  <a:lnTo>
                    <a:pt x="21462" y="114680"/>
                  </a:lnTo>
                  <a:lnTo>
                    <a:pt x="55530" y="94416"/>
                  </a:lnTo>
                  <a:lnTo>
                    <a:pt x="73025" y="84010"/>
                  </a:lnTo>
                  <a:lnTo>
                    <a:pt x="79470" y="80176"/>
                  </a:lnTo>
                  <a:lnTo>
                    <a:pt x="80390" y="79628"/>
                  </a:lnTo>
                  <a:lnTo>
                    <a:pt x="80390" y="99893"/>
                  </a:lnTo>
                  <a:lnTo>
                    <a:pt x="80390" y="110299"/>
                  </a:lnTo>
                  <a:lnTo>
                    <a:pt x="80390" y="114133"/>
                  </a:lnTo>
                  <a:lnTo>
                    <a:pt x="80390" y="114680"/>
                  </a:lnTo>
                  <a:lnTo>
                    <a:pt x="114385" y="94416"/>
                  </a:lnTo>
                  <a:lnTo>
                    <a:pt x="131841" y="84010"/>
                  </a:lnTo>
                  <a:lnTo>
                    <a:pt x="138273" y="80176"/>
                  </a:lnTo>
                  <a:lnTo>
                    <a:pt x="139192" y="79628"/>
                  </a:lnTo>
                  <a:lnTo>
                    <a:pt x="139192" y="99893"/>
                  </a:lnTo>
                  <a:lnTo>
                    <a:pt x="139192" y="110299"/>
                  </a:lnTo>
                  <a:lnTo>
                    <a:pt x="139192" y="114133"/>
                  </a:lnTo>
                  <a:lnTo>
                    <a:pt x="139192" y="114680"/>
                  </a:lnTo>
                  <a:lnTo>
                    <a:pt x="173259" y="94416"/>
                  </a:lnTo>
                  <a:lnTo>
                    <a:pt x="190754" y="84010"/>
                  </a:lnTo>
                  <a:lnTo>
                    <a:pt x="197199" y="80176"/>
                  </a:lnTo>
                  <a:lnTo>
                    <a:pt x="198119" y="79628"/>
                  </a:lnTo>
                  <a:lnTo>
                    <a:pt x="198119" y="119056"/>
                  </a:lnTo>
                  <a:lnTo>
                    <a:pt x="198119" y="139303"/>
                  </a:lnTo>
                  <a:lnTo>
                    <a:pt x="198119" y="146762"/>
                  </a:lnTo>
                  <a:lnTo>
                    <a:pt x="198119" y="147827"/>
                  </a:lnTo>
                  <a:lnTo>
                    <a:pt x="218439" y="147827"/>
                  </a:lnTo>
                  <a:lnTo>
                    <a:pt x="224974" y="78224"/>
                  </a:lnTo>
                  <a:lnTo>
                    <a:pt x="228330" y="42481"/>
                  </a:lnTo>
                  <a:lnTo>
                    <a:pt x="229566" y="29313"/>
                  </a:lnTo>
                  <a:lnTo>
                    <a:pt x="229743" y="27431"/>
                  </a:lnTo>
                  <a:lnTo>
                    <a:pt x="249346" y="27431"/>
                  </a:lnTo>
                  <a:lnTo>
                    <a:pt x="259413" y="27431"/>
                  </a:lnTo>
                  <a:lnTo>
                    <a:pt x="263122" y="27431"/>
                  </a:lnTo>
                  <a:lnTo>
                    <a:pt x="263651" y="27431"/>
                  </a:lnTo>
                  <a:lnTo>
                    <a:pt x="269599" y="97035"/>
                  </a:lnTo>
                  <a:lnTo>
                    <a:pt x="272653" y="132778"/>
                  </a:lnTo>
                  <a:lnTo>
                    <a:pt x="273778" y="145946"/>
                  </a:lnTo>
                  <a:lnTo>
                    <a:pt x="273938" y="147827"/>
                  </a:lnTo>
                  <a:lnTo>
                    <a:pt x="296544" y="147827"/>
                  </a:lnTo>
                  <a:lnTo>
                    <a:pt x="296544" y="168606"/>
                  </a:lnTo>
                  <a:lnTo>
                    <a:pt x="296544" y="179276"/>
                  </a:lnTo>
                  <a:lnTo>
                    <a:pt x="296544" y="183207"/>
                  </a:lnTo>
                  <a:lnTo>
                    <a:pt x="296544" y="183768"/>
                  </a:lnTo>
                  <a:lnTo>
                    <a:pt x="307848" y="183768"/>
                  </a:lnTo>
                  <a:close/>
                </a:path>
                <a:path w="307975" h="245745">
                  <a:moveTo>
                    <a:pt x="96138" y="157225"/>
                  </a:moveTo>
                  <a:lnTo>
                    <a:pt x="69340" y="157225"/>
                  </a:lnTo>
                  <a:lnTo>
                    <a:pt x="55578" y="157225"/>
                  </a:lnTo>
                  <a:lnTo>
                    <a:pt x="50508" y="157225"/>
                  </a:lnTo>
                  <a:lnTo>
                    <a:pt x="49784" y="157225"/>
                  </a:lnTo>
                  <a:lnTo>
                    <a:pt x="49784" y="178077"/>
                  </a:lnTo>
                  <a:lnTo>
                    <a:pt x="49784" y="188785"/>
                  </a:lnTo>
                  <a:lnTo>
                    <a:pt x="49784" y="192730"/>
                  </a:lnTo>
                  <a:lnTo>
                    <a:pt x="49784" y="193293"/>
                  </a:lnTo>
                  <a:lnTo>
                    <a:pt x="76582" y="193293"/>
                  </a:lnTo>
                  <a:lnTo>
                    <a:pt x="90344" y="193293"/>
                  </a:lnTo>
                  <a:lnTo>
                    <a:pt x="95414" y="193293"/>
                  </a:lnTo>
                  <a:lnTo>
                    <a:pt x="96138" y="193293"/>
                  </a:lnTo>
                  <a:lnTo>
                    <a:pt x="96138" y="157225"/>
                  </a:lnTo>
                  <a:close/>
                </a:path>
                <a:path w="307975" h="245745">
                  <a:moveTo>
                    <a:pt x="176530" y="157225"/>
                  </a:moveTo>
                  <a:lnTo>
                    <a:pt x="149731" y="157225"/>
                  </a:lnTo>
                  <a:lnTo>
                    <a:pt x="135969" y="157225"/>
                  </a:lnTo>
                  <a:lnTo>
                    <a:pt x="130899" y="157225"/>
                  </a:lnTo>
                  <a:lnTo>
                    <a:pt x="130175" y="157225"/>
                  </a:lnTo>
                  <a:lnTo>
                    <a:pt x="130175" y="178077"/>
                  </a:lnTo>
                  <a:lnTo>
                    <a:pt x="130175" y="188785"/>
                  </a:lnTo>
                  <a:lnTo>
                    <a:pt x="130175" y="192730"/>
                  </a:lnTo>
                  <a:lnTo>
                    <a:pt x="130175" y="193293"/>
                  </a:lnTo>
                  <a:lnTo>
                    <a:pt x="156973" y="193293"/>
                  </a:lnTo>
                  <a:lnTo>
                    <a:pt x="170735" y="193293"/>
                  </a:lnTo>
                  <a:lnTo>
                    <a:pt x="175805" y="193293"/>
                  </a:lnTo>
                  <a:lnTo>
                    <a:pt x="176530" y="193293"/>
                  </a:lnTo>
                  <a:lnTo>
                    <a:pt x="176530" y="157225"/>
                  </a:lnTo>
                  <a:close/>
                </a:path>
                <a:path w="307975" h="245745">
                  <a:moveTo>
                    <a:pt x="258063" y="157225"/>
                  </a:moveTo>
                  <a:lnTo>
                    <a:pt x="231191" y="157225"/>
                  </a:lnTo>
                  <a:lnTo>
                    <a:pt x="217392" y="157225"/>
                  </a:lnTo>
                  <a:lnTo>
                    <a:pt x="212308" y="157225"/>
                  </a:lnTo>
                  <a:lnTo>
                    <a:pt x="211581" y="157225"/>
                  </a:lnTo>
                  <a:lnTo>
                    <a:pt x="211581" y="178077"/>
                  </a:lnTo>
                  <a:lnTo>
                    <a:pt x="211581" y="188785"/>
                  </a:lnTo>
                  <a:lnTo>
                    <a:pt x="211581" y="192730"/>
                  </a:lnTo>
                  <a:lnTo>
                    <a:pt x="211581" y="193293"/>
                  </a:lnTo>
                  <a:lnTo>
                    <a:pt x="238454" y="193293"/>
                  </a:lnTo>
                  <a:lnTo>
                    <a:pt x="252253" y="193293"/>
                  </a:lnTo>
                  <a:lnTo>
                    <a:pt x="257337" y="193293"/>
                  </a:lnTo>
                  <a:lnTo>
                    <a:pt x="258063" y="193293"/>
                  </a:lnTo>
                  <a:lnTo>
                    <a:pt x="258063" y="157225"/>
                  </a:lnTo>
                  <a:close/>
                </a:path>
                <a:path w="307975" h="245745">
                  <a:moveTo>
                    <a:pt x="258063" y="157225"/>
                  </a:moveTo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819656" y="3986784"/>
              <a:ext cx="307975" cy="245745"/>
            </a:xfrm>
            <a:custGeom>
              <a:avLst/>
              <a:gdLst/>
              <a:ahLst/>
              <a:cxnLst/>
              <a:rect l="l" t="t" r="r" b="b"/>
              <a:pathLst>
                <a:path w="307975" h="245745">
                  <a:moveTo>
                    <a:pt x="198119" y="22732"/>
                  </a:moveTo>
                  <a:lnTo>
                    <a:pt x="192405" y="22732"/>
                  </a:lnTo>
                  <a:lnTo>
                    <a:pt x="195833" y="23621"/>
                  </a:lnTo>
                  <a:lnTo>
                    <a:pt x="198119" y="22732"/>
                  </a:lnTo>
                  <a:close/>
                </a:path>
                <a:path w="307975" h="245745">
                  <a:moveTo>
                    <a:pt x="202564" y="21843"/>
                  </a:moveTo>
                  <a:lnTo>
                    <a:pt x="190119" y="21843"/>
                  </a:lnTo>
                  <a:lnTo>
                    <a:pt x="191262" y="22732"/>
                  </a:lnTo>
                  <a:lnTo>
                    <a:pt x="201421" y="22732"/>
                  </a:lnTo>
                  <a:lnTo>
                    <a:pt x="202564" y="21843"/>
                  </a:lnTo>
                  <a:close/>
                </a:path>
                <a:path w="307975" h="245745">
                  <a:moveTo>
                    <a:pt x="177673" y="10413"/>
                  </a:moveTo>
                  <a:lnTo>
                    <a:pt x="176530" y="11429"/>
                  </a:lnTo>
                  <a:lnTo>
                    <a:pt x="177673" y="12318"/>
                  </a:lnTo>
                  <a:lnTo>
                    <a:pt x="178816" y="14223"/>
                  </a:lnTo>
                  <a:lnTo>
                    <a:pt x="179958" y="15112"/>
                  </a:lnTo>
                  <a:lnTo>
                    <a:pt x="179958" y="16128"/>
                  </a:lnTo>
                  <a:lnTo>
                    <a:pt x="181101" y="17017"/>
                  </a:lnTo>
                  <a:lnTo>
                    <a:pt x="182244" y="18033"/>
                  </a:lnTo>
                  <a:lnTo>
                    <a:pt x="184531" y="18922"/>
                  </a:lnTo>
                  <a:lnTo>
                    <a:pt x="186689" y="20827"/>
                  </a:lnTo>
                  <a:lnTo>
                    <a:pt x="187832" y="20827"/>
                  </a:lnTo>
                  <a:lnTo>
                    <a:pt x="188975" y="21843"/>
                  </a:lnTo>
                  <a:lnTo>
                    <a:pt x="204850" y="21843"/>
                  </a:lnTo>
                  <a:lnTo>
                    <a:pt x="205994" y="20827"/>
                  </a:lnTo>
                  <a:lnTo>
                    <a:pt x="207137" y="19938"/>
                  </a:lnTo>
                  <a:lnTo>
                    <a:pt x="208280" y="18922"/>
                  </a:lnTo>
                  <a:lnTo>
                    <a:pt x="209423" y="18033"/>
                  </a:lnTo>
                  <a:lnTo>
                    <a:pt x="211581" y="16128"/>
                  </a:lnTo>
                  <a:lnTo>
                    <a:pt x="211581" y="15112"/>
                  </a:lnTo>
                  <a:lnTo>
                    <a:pt x="191262" y="15112"/>
                  </a:lnTo>
                  <a:lnTo>
                    <a:pt x="190119" y="14223"/>
                  </a:lnTo>
                  <a:lnTo>
                    <a:pt x="187832" y="14223"/>
                  </a:lnTo>
                  <a:lnTo>
                    <a:pt x="185674" y="13207"/>
                  </a:lnTo>
                  <a:lnTo>
                    <a:pt x="184531" y="13207"/>
                  </a:lnTo>
                  <a:lnTo>
                    <a:pt x="183387" y="12318"/>
                  </a:lnTo>
                  <a:lnTo>
                    <a:pt x="181101" y="12318"/>
                  </a:lnTo>
                  <a:lnTo>
                    <a:pt x="178816" y="11429"/>
                  </a:lnTo>
                  <a:lnTo>
                    <a:pt x="177673" y="10413"/>
                  </a:lnTo>
                  <a:close/>
                </a:path>
                <a:path w="307975" h="245745">
                  <a:moveTo>
                    <a:pt x="209423" y="9524"/>
                  </a:moveTo>
                  <a:lnTo>
                    <a:pt x="207137" y="12318"/>
                  </a:lnTo>
                  <a:lnTo>
                    <a:pt x="205994" y="12318"/>
                  </a:lnTo>
                  <a:lnTo>
                    <a:pt x="205994" y="13207"/>
                  </a:lnTo>
                  <a:lnTo>
                    <a:pt x="203707" y="13207"/>
                  </a:lnTo>
                  <a:lnTo>
                    <a:pt x="203707" y="14223"/>
                  </a:lnTo>
                  <a:lnTo>
                    <a:pt x="201421" y="14223"/>
                  </a:lnTo>
                  <a:lnTo>
                    <a:pt x="200279" y="15112"/>
                  </a:lnTo>
                  <a:lnTo>
                    <a:pt x="211581" y="15112"/>
                  </a:lnTo>
                  <a:lnTo>
                    <a:pt x="213868" y="12318"/>
                  </a:lnTo>
                  <a:lnTo>
                    <a:pt x="213868" y="10413"/>
                  </a:lnTo>
                  <a:lnTo>
                    <a:pt x="209423" y="10413"/>
                  </a:lnTo>
                  <a:lnTo>
                    <a:pt x="209423" y="9524"/>
                  </a:lnTo>
                  <a:close/>
                </a:path>
                <a:path w="307975" h="245745">
                  <a:moveTo>
                    <a:pt x="242188" y="4698"/>
                  </a:moveTo>
                  <a:lnTo>
                    <a:pt x="224155" y="4698"/>
                  </a:lnTo>
                  <a:lnTo>
                    <a:pt x="226313" y="5714"/>
                  </a:lnTo>
                  <a:lnTo>
                    <a:pt x="227456" y="5714"/>
                  </a:lnTo>
                  <a:lnTo>
                    <a:pt x="229743" y="6603"/>
                  </a:lnTo>
                  <a:lnTo>
                    <a:pt x="233171" y="6603"/>
                  </a:lnTo>
                  <a:lnTo>
                    <a:pt x="233171" y="7619"/>
                  </a:lnTo>
                  <a:lnTo>
                    <a:pt x="235457" y="7619"/>
                  </a:lnTo>
                  <a:lnTo>
                    <a:pt x="237617" y="8508"/>
                  </a:lnTo>
                  <a:lnTo>
                    <a:pt x="238760" y="8508"/>
                  </a:lnTo>
                  <a:lnTo>
                    <a:pt x="239902" y="9524"/>
                  </a:lnTo>
                  <a:lnTo>
                    <a:pt x="241045" y="9524"/>
                  </a:lnTo>
                  <a:lnTo>
                    <a:pt x="242188" y="10413"/>
                  </a:lnTo>
                  <a:lnTo>
                    <a:pt x="244475" y="11429"/>
                  </a:lnTo>
                  <a:lnTo>
                    <a:pt x="245618" y="11429"/>
                  </a:lnTo>
                  <a:lnTo>
                    <a:pt x="246761" y="10413"/>
                  </a:lnTo>
                  <a:lnTo>
                    <a:pt x="245618" y="10413"/>
                  </a:lnTo>
                  <a:lnTo>
                    <a:pt x="245618" y="8508"/>
                  </a:lnTo>
                  <a:lnTo>
                    <a:pt x="244475" y="7619"/>
                  </a:lnTo>
                  <a:lnTo>
                    <a:pt x="244475" y="6603"/>
                  </a:lnTo>
                  <a:lnTo>
                    <a:pt x="243331" y="5714"/>
                  </a:lnTo>
                  <a:lnTo>
                    <a:pt x="242188" y="4698"/>
                  </a:lnTo>
                  <a:close/>
                </a:path>
                <a:path w="307975" h="245745">
                  <a:moveTo>
                    <a:pt x="237617" y="1904"/>
                  </a:moveTo>
                  <a:lnTo>
                    <a:pt x="221869" y="1904"/>
                  </a:lnTo>
                  <a:lnTo>
                    <a:pt x="219582" y="2793"/>
                  </a:lnTo>
                  <a:lnTo>
                    <a:pt x="219582" y="3809"/>
                  </a:lnTo>
                  <a:lnTo>
                    <a:pt x="218439" y="3809"/>
                  </a:lnTo>
                  <a:lnTo>
                    <a:pt x="217296" y="4698"/>
                  </a:lnTo>
                  <a:lnTo>
                    <a:pt x="216154" y="5714"/>
                  </a:lnTo>
                  <a:lnTo>
                    <a:pt x="215011" y="6603"/>
                  </a:lnTo>
                  <a:lnTo>
                    <a:pt x="213868" y="6603"/>
                  </a:lnTo>
                  <a:lnTo>
                    <a:pt x="212725" y="7619"/>
                  </a:lnTo>
                  <a:lnTo>
                    <a:pt x="211581" y="8508"/>
                  </a:lnTo>
                  <a:lnTo>
                    <a:pt x="210566" y="9524"/>
                  </a:lnTo>
                  <a:lnTo>
                    <a:pt x="209423" y="9524"/>
                  </a:lnTo>
                  <a:lnTo>
                    <a:pt x="209423" y="10413"/>
                  </a:lnTo>
                  <a:lnTo>
                    <a:pt x="213868" y="10413"/>
                  </a:lnTo>
                  <a:lnTo>
                    <a:pt x="215011" y="9524"/>
                  </a:lnTo>
                  <a:lnTo>
                    <a:pt x="216154" y="8508"/>
                  </a:lnTo>
                  <a:lnTo>
                    <a:pt x="216154" y="7619"/>
                  </a:lnTo>
                  <a:lnTo>
                    <a:pt x="217296" y="7619"/>
                  </a:lnTo>
                  <a:lnTo>
                    <a:pt x="218439" y="6603"/>
                  </a:lnTo>
                  <a:lnTo>
                    <a:pt x="219582" y="5714"/>
                  </a:lnTo>
                  <a:lnTo>
                    <a:pt x="223012" y="5714"/>
                  </a:lnTo>
                  <a:lnTo>
                    <a:pt x="224155" y="4698"/>
                  </a:lnTo>
                  <a:lnTo>
                    <a:pt x="242188" y="4698"/>
                  </a:lnTo>
                  <a:lnTo>
                    <a:pt x="241045" y="3809"/>
                  </a:lnTo>
                  <a:lnTo>
                    <a:pt x="238760" y="2793"/>
                  </a:lnTo>
                  <a:lnTo>
                    <a:pt x="237617" y="1904"/>
                  </a:lnTo>
                  <a:close/>
                </a:path>
                <a:path w="307975" h="245745">
                  <a:moveTo>
                    <a:pt x="233171" y="0"/>
                  </a:moveTo>
                  <a:lnTo>
                    <a:pt x="227456" y="0"/>
                  </a:lnTo>
                  <a:lnTo>
                    <a:pt x="225170" y="888"/>
                  </a:lnTo>
                  <a:lnTo>
                    <a:pt x="223012" y="1904"/>
                  </a:lnTo>
                  <a:lnTo>
                    <a:pt x="236600" y="1904"/>
                  </a:lnTo>
                  <a:lnTo>
                    <a:pt x="235457" y="888"/>
                  </a:lnTo>
                  <a:lnTo>
                    <a:pt x="233171" y="888"/>
                  </a:lnTo>
                  <a:lnTo>
                    <a:pt x="233171" y="0"/>
                  </a:lnTo>
                  <a:close/>
                </a:path>
                <a:path w="307975" h="245745">
                  <a:moveTo>
                    <a:pt x="198119" y="79628"/>
                  </a:moveTo>
                  <a:lnTo>
                    <a:pt x="139192" y="114680"/>
                  </a:lnTo>
                  <a:lnTo>
                    <a:pt x="21462" y="114680"/>
                  </a:lnTo>
                  <a:lnTo>
                    <a:pt x="21462" y="183768"/>
                  </a:lnTo>
                  <a:lnTo>
                    <a:pt x="0" y="183768"/>
                  </a:lnTo>
                  <a:lnTo>
                    <a:pt x="0" y="245363"/>
                  </a:lnTo>
                  <a:lnTo>
                    <a:pt x="307848" y="245363"/>
                  </a:lnTo>
                  <a:lnTo>
                    <a:pt x="307848" y="193293"/>
                  </a:lnTo>
                  <a:lnTo>
                    <a:pt x="49783" y="193293"/>
                  </a:lnTo>
                  <a:lnTo>
                    <a:pt x="49783" y="157225"/>
                  </a:lnTo>
                  <a:lnTo>
                    <a:pt x="296544" y="157225"/>
                  </a:lnTo>
                  <a:lnTo>
                    <a:pt x="296544" y="147827"/>
                  </a:lnTo>
                  <a:lnTo>
                    <a:pt x="198119" y="147827"/>
                  </a:lnTo>
                  <a:lnTo>
                    <a:pt x="198119" y="114680"/>
                  </a:lnTo>
                  <a:lnTo>
                    <a:pt x="80391" y="114680"/>
                  </a:lnTo>
                  <a:lnTo>
                    <a:pt x="80391" y="79628"/>
                  </a:lnTo>
                  <a:lnTo>
                    <a:pt x="198119" y="79628"/>
                  </a:lnTo>
                  <a:close/>
                </a:path>
                <a:path w="307975" h="245745">
                  <a:moveTo>
                    <a:pt x="130175" y="157225"/>
                  </a:moveTo>
                  <a:lnTo>
                    <a:pt x="96138" y="157225"/>
                  </a:lnTo>
                  <a:lnTo>
                    <a:pt x="96138" y="193293"/>
                  </a:lnTo>
                  <a:lnTo>
                    <a:pt x="130175" y="193293"/>
                  </a:lnTo>
                  <a:lnTo>
                    <a:pt x="130175" y="157225"/>
                  </a:lnTo>
                  <a:close/>
                </a:path>
                <a:path w="307975" h="245745">
                  <a:moveTo>
                    <a:pt x="211581" y="157225"/>
                  </a:moveTo>
                  <a:lnTo>
                    <a:pt x="176530" y="157225"/>
                  </a:lnTo>
                  <a:lnTo>
                    <a:pt x="176530" y="193293"/>
                  </a:lnTo>
                  <a:lnTo>
                    <a:pt x="211581" y="193293"/>
                  </a:lnTo>
                  <a:lnTo>
                    <a:pt x="211581" y="157225"/>
                  </a:lnTo>
                  <a:close/>
                </a:path>
                <a:path w="307975" h="245745">
                  <a:moveTo>
                    <a:pt x="296544" y="157225"/>
                  </a:moveTo>
                  <a:lnTo>
                    <a:pt x="258063" y="157225"/>
                  </a:lnTo>
                  <a:lnTo>
                    <a:pt x="258063" y="193293"/>
                  </a:lnTo>
                  <a:lnTo>
                    <a:pt x="307848" y="193293"/>
                  </a:lnTo>
                  <a:lnTo>
                    <a:pt x="307848" y="183768"/>
                  </a:lnTo>
                  <a:lnTo>
                    <a:pt x="296544" y="183768"/>
                  </a:lnTo>
                  <a:lnTo>
                    <a:pt x="296544" y="157225"/>
                  </a:lnTo>
                  <a:close/>
                </a:path>
                <a:path w="307975" h="245745">
                  <a:moveTo>
                    <a:pt x="263651" y="27431"/>
                  </a:moveTo>
                  <a:lnTo>
                    <a:pt x="229743" y="27431"/>
                  </a:lnTo>
                  <a:lnTo>
                    <a:pt x="218439" y="147827"/>
                  </a:lnTo>
                  <a:lnTo>
                    <a:pt x="273938" y="147827"/>
                  </a:lnTo>
                  <a:lnTo>
                    <a:pt x="263651" y="27431"/>
                  </a:lnTo>
                  <a:close/>
                </a:path>
                <a:path w="307975" h="245745">
                  <a:moveTo>
                    <a:pt x="139192" y="79628"/>
                  </a:moveTo>
                  <a:lnTo>
                    <a:pt x="80391" y="114680"/>
                  </a:lnTo>
                  <a:lnTo>
                    <a:pt x="139192" y="114680"/>
                  </a:lnTo>
                  <a:lnTo>
                    <a:pt x="139192" y="79628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819656" y="3986784"/>
              <a:ext cx="307975" cy="245745"/>
            </a:xfrm>
            <a:custGeom>
              <a:avLst/>
              <a:gdLst/>
              <a:ahLst/>
              <a:cxnLst/>
              <a:rect l="l" t="t" r="r" b="b"/>
              <a:pathLst>
                <a:path w="307975" h="245745">
                  <a:moveTo>
                    <a:pt x="178816" y="14223"/>
                  </a:moveTo>
                  <a:lnTo>
                    <a:pt x="177673" y="12318"/>
                  </a:lnTo>
                  <a:lnTo>
                    <a:pt x="176530" y="11429"/>
                  </a:lnTo>
                  <a:lnTo>
                    <a:pt x="177673" y="10413"/>
                  </a:lnTo>
                  <a:lnTo>
                    <a:pt x="178816" y="11429"/>
                  </a:lnTo>
                  <a:lnTo>
                    <a:pt x="181101" y="12318"/>
                  </a:lnTo>
                  <a:lnTo>
                    <a:pt x="182244" y="12318"/>
                  </a:lnTo>
                  <a:lnTo>
                    <a:pt x="183387" y="12318"/>
                  </a:lnTo>
                  <a:lnTo>
                    <a:pt x="184531" y="13207"/>
                  </a:lnTo>
                  <a:lnTo>
                    <a:pt x="185674" y="13207"/>
                  </a:lnTo>
                  <a:lnTo>
                    <a:pt x="187832" y="14223"/>
                  </a:lnTo>
                  <a:lnTo>
                    <a:pt x="188975" y="14223"/>
                  </a:lnTo>
                  <a:lnTo>
                    <a:pt x="190119" y="14223"/>
                  </a:lnTo>
                  <a:lnTo>
                    <a:pt x="191262" y="15112"/>
                  </a:lnTo>
                  <a:lnTo>
                    <a:pt x="192405" y="15112"/>
                  </a:lnTo>
                  <a:lnTo>
                    <a:pt x="193548" y="15112"/>
                  </a:lnTo>
                  <a:lnTo>
                    <a:pt x="194691" y="15112"/>
                  </a:lnTo>
                  <a:lnTo>
                    <a:pt x="195833" y="15112"/>
                  </a:lnTo>
                  <a:lnTo>
                    <a:pt x="196976" y="15112"/>
                  </a:lnTo>
                  <a:lnTo>
                    <a:pt x="199136" y="15112"/>
                  </a:lnTo>
                  <a:lnTo>
                    <a:pt x="200279" y="15112"/>
                  </a:lnTo>
                  <a:lnTo>
                    <a:pt x="201421" y="14223"/>
                  </a:lnTo>
                  <a:lnTo>
                    <a:pt x="202564" y="14223"/>
                  </a:lnTo>
                  <a:lnTo>
                    <a:pt x="203707" y="14223"/>
                  </a:lnTo>
                  <a:lnTo>
                    <a:pt x="203707" y="13207"/>
                  </a:lnTo>
                  <a:lnTo>
                    <a:pt x="204850" y="13207"/>
                  </a:lnTo>
                  <a:lnTo>
                    <a:pt x="205994" y="13207"/>
                  </a:lnTo>
                  <a:lnTo>
                    <a:pt x="205994" y="12318"/>
                  </a:lnTo>
                  <a:lnTo>
                    <a:pt x="207137" y="12318"/>
                  </a:lnTo>
                  <a:lnTo>
                    <a:pt x="209423" y="9524"/>
                  </a:lnTo>
                  <a:lnTo>
                    <a:pt x="209423" y="10413"/>
                  </a:lnTo>
                  <a:lnTo>
                    <a:pt x="209423" y="9524"/>
                  </a:lnTo>
                  <a:lnTo>
                    <a:pt x="210566" y="9524"/>
                  </a:lnTo>
                  <a:lnTo>
                    <a:pt x="211581" y="8508"/>
                  </a:lnTo>
                  <a:lnTo>
                    <a:pt x="212725" y="7619"/>
                  </a:lnTo>
                  <a:lnTo>
                    <a:pt x="213868" y="6603"/>
                  </a:lnTo>
                  <a:lnTo>
                    <a:pt x="215011" y="6603"/>
                  </a:lnTo>
                  <a:lnTo>
                    <a:pt x="216154" y="5714"/>
                  </a:lnTo>
                  <a:lnTo>
                    <a:pt x="217296" y="4698"/>
                  </a:lnTo>
                  <a:lnTo>
                    <a:pt x="218439" y="3809"/>
                  </a:lnTo>
                  <a:lnTo>
                    <a:pt x="219582" y="3809"/>
                  </a:lnTo>
                  <a:lnTo>
                    <a:pt x="219582" y="2793"/>
                  </a:lnTo>
                  <a:lnTo>
                    <a:pt x="221869" y="1904"/>
                  </a:lnTo>
                  <a:lnTo>
                    <a:pt x="223012" y="1904"/>
                  </a:lnTo>
                  <a:lnTo>
                    <a:pt x="225170" y="888"/>
                  </a:lnTo>
                  <a:lnTo>
                    <a:pt x="227456" y="0"/>
                  </a:lnTo>
                  <a:lnTo>
                    <a:pt x="230886" y="0"/>
                  </a:lnTo>
                  <a:lnTo>
                    <a:pt x="232029" y="0"/>
                  </a:lnTo>
                  <a:lnTo>
                    <a:pt x="233171" y="0"/>
                  </a:lnTo>
                  <a:lnTo>
                    <a:pt x="233171" y="888"/>
                  </a:lnTo>
                  <a:lnTo>
                    <a:pt x="234314" y="888"/>
                  </a:lnTo>
                  <a:lnTo>
                    <a:pt x="235457" y="888"/>
                  </a:lnTo>
                  <a:lnTo>
                    <a:pt x="236600" y="1904"/>
                  </a:lnTo>
                  <a:lnTo>
                    <a:pt x="237617" y="1904"/>
                  </a:lnTo>
                  <a:lnTo>
                    <a:pt x="238760" y="2793"/>
                  </a:lnTo>
                  <a:lnTo>
                    <a:pt x="241045" y="3809"/>
                  </a:lnTo>
                  <a:lnTo>
                    <a:pt x="242188" y="4698"/>
                  </a:lnTo>
                  <a:lnTo>
                    <a:pt x="243331" y="5714"/>
                  </a:lnTo>
                  <a:lnTo>
                    <a:pt x="244475" y="6603"/>
                  </a:lnTo>
                  <a:lnTo>
                    <a:pt x="244475" y="7619"/>
                  </a:lnTo>
                  <a:lnTo>
                    <a:pt x="245618" y="8508"/>
                  </a:lnTo>
                  <a:lnTo>
                    <a:pt x="245618" y="9524"/>
                  </a:lnTo>
                  <a:lnTo>
                    <a:pt x="245618" y="10413"/>
                  </a:lnTo>
                  <a:lnTo>
                    <a:pt x="246761" y="10413"/>
                  </a:lnTo>
                  <a:lnTo>
                    <a:pt x="245618" y="11429"/>
                  </a:lnTo>
                  <a:lnTo>
                    <a:pt x="244475" y="11429"/>
                  </a:lnTo>
                  <a:lnTo>
                    <a:pt x="242188" y="10413"/>
                  </a:lnTo>
                  <a:lnTo>
                    <a:pt x="241045" y="9524"/>
                  </a:lnTo>
                  <a:lnTo>
                    <a:pt x="239902" y="9524"/>
                  </a:lnTo>
                  <a:lnTo>
                    <a:pt x="238760" y="8508"/>
                  </a:lnTo>
                  <a:lnTo>
                    <a:pt x="237617" y="8508"/>
                  </a:lnTo>
                  <a:lnTo>
                    <a:pt x="235457" y="7619"/>
                  </a:lnTo>
                  <a:lnTo>
                    <a:pt x="234314" y="7619"/>
                  </a:lnTo>
                  <a:lnTo>
                    <a:pt x="233171" y="7619"/>
                  </a:lnTo>
                  <a:lnTo>
                    <a:pt x="233171" y="6603"/>
                  </a:lnTo>
                  <a:lnTo>
                    <a:pt x="232029" y="6603"/>
                  </a:lnTo>
                  <a:lnTo>
                    <a:pt x="230886" y="6603"/>
                  </a:lnTo>
                  <a:lnTo>
                    <a:pt x="229743" y="6603"/>
                  </a:lnTo>
                  <a:lnTo>
                    <a:pt x="227456" y="5714"/>
                  </a:lnTo>
                  <a:lnTo>
                    <a:pt x="226313" y="5714"/>
                  </a:lnTo>
                  <a:lnTo>
                    <a:pt x="224155" y="4698"/>
                  </a:lnTo>
                  <a:lnTo>
                    <a:pt x="223012" y="5714"/>
                  </a:lnTo>
                  <a:lnTo>
                    <a:pt x="221869" y="5714"/>
                  </a:lnTo>
                  <a:lnTo>
                    <a:pt x="220725" y="5714"/>
                  </a:lnTo>
                  <a:lnTo>
                    <a:pt x="219582" y="5714"/>
                  </a:lnTo>
                  <a:lnTo>
                    <a:pt x="218439" y="6603"/>
                  </a:lnTo>
                  <a:lnTo>
                    <a:pt x="217296" y="7619"/>
                  </a:lnTo>
                  <a:lnTo>
                    <a:pt x="216154" y="7619"/>
                  </a:lnTo>
                  <a:lnTo>
                    <a:pt x="216154" y="8508"/>
                  </a:lnTo>
                  <a:lnTo>
                    <a:pt x="215011" y="9524"/>
                  </a:lnTo>
                  <a:lnTo>
                    <a:pt x="213868" y="10413"/>
                  </a:lnTo>
                  <a:lnTo>
                    <a:pt x="213868" y="11429"/>
                  </a:lnTo>
                  <a:lnTo>
                    <a:pt x="213868" y="12318"/>
                  </a:lnTo>
                  <a:lnTo>
                    <a:pt x="211581" y="15112"/>
                  </a:lnTo>
                  <a:lnTo>
                    <a:pt x="211581" y="16128"/>
                  </a:lnTo>
                  <a:lnTo>
                    <a:pt x="210566" y="17017"/>
                  </a:lnTo>
                  <a:lnTo>
                    <a:pt x="209423" y="18033"/>
                  </a:lnTo>
                  <a:lnTo>
                    <a:pt x="208280" y="18922"/>
                  </a:lnTo>
                  <a:lnTo>
                    <a:pt x="207137" y="19938"/>
                  </a:lnTo>
                  <a:lnTo>
                    <a:pt x="205994" y="20827"/>
                  </a:lnTo>
                  <a:lnTo>
                    <a:pt x="204850" y="21843"/>
                  </a:lnTo>
                  <a:lnTo>
                    <a:pt x="202564" y="21843"/>
                  </a:lnTo>
                  <a:lnTo>
                    <a:pt x="201421" y="22732"/>
                  </a:lnTo>
                  <a:lnTo>
                    <a:pt x="198119" y="22732"/>
                  </a:lnTo>
                  <a:lnTo>
                    <a:pt x="195833" y="23621"/>
                  </a:lnTo>
                  <a:lnTo>
                    <a:pt x="192405" y="22732"/>
                  </a:lnTo>
                  <a:lnTo>
                    <a:pt x="191262" y="22732"/>
                  </a:lnTo>
                  <a:lnTo>
                    <a:pt x="190119" y="21843"/>
                  </a:lnTo>
                  <a:lnTo>
                    <a:pt x="188975" y="21843"/>
                  </a:lnTo>
                  <a:lnTo>
                    <a:pt x="187832" y="20827"/>
                  </a:lnTo>
                  <a:lnTo>
                    <a:pt x="186689" y="20827"/>
                  </a:lnTo>
                  <a:lnTo>
                    <a:pt x="185674" y="19938"/>
                  </a:lnTo>
                  <a:lnTo>
                    <a:pt x="184531" y="18922"/>
                  </a:lnTo>
                  <a:lnTo>
                    <a:pt x="182244" y="18033"/>
                  </a:lnTo>
                  <a:lnTo>
                    <a:pt x="181101" y="17017"/>
                  </a:lnTo>
                  <a:lnTo>
                    <a:pt x="179958" y="16128"/>
                  </a:lnTo>
                  <a:lnTo>
                    <a:pt x="179958" y="15112"/>
                  </a:lnTo>
                  <a:lnTo>
                    <a:pt x="178816" y="14223"/>
                  </a:lnTo>
                  <a:close/>
                </a:path>
                <a:path w="307975" h="245745">
                  <a:moveTo>
                    <a:pt x="307848" y="183768"/>
                  </a:moveTo>
                  <a:lnTo>
                    <a:pt x="307848" y="219378"/>
                  </a:lnTo>
                  <a:lnTo>
                    <a:pt x="307848" y="237664"/>
                  </a:lnTo>
                  <a:lnTo>
                    <a:pt x="307848" y="244401"/>
                  </a:lnTo>
                  <a:lnTo>
                    <a:pt x="307848" y="245363"/>
                  </a:lnTo>
                  <a:lnTo>
                    <a:pt x="129873" y="245363"/>
                  </a:lnTo>
                  <a:lnTo>
                    <a:pt x="38481" y="245363"/>
                  </a:lnTo>
                  <a:lnTo>
                    <a:pt x="4810" y="245363"/>
                  </a:lnTo>
                  <a:lnTo>
                    <a:pt x="0" y="245363"/>
                  </a:lnTo>
                  <a:lnTo>
                    <a:pt x="0" y="209754"/>
                  </a:lnTo>
                  <a:lnTo>
                    <a:pt x="0" y="191468"/>
                  </a:lnTo>
                  <a:lnTo>
                    <a:pt x="0" y="184731"/>
                  </a:lnTo>
                  <a:lnTo>
                    <a:pt x="0" y="183768"/>
                  </a:lnTo>
                  <a:lnTo>
                    <a:pt x="21462" y="183768"/>
                  </a:lnTo>
                  <a:lnTo>
                    <a:pt x="21462" y="143827"/>
                  </a:lnTo>
                  <a:lnTo>
                    <a:pt x="21462" y="123316"/>
                  </a:lnTo>
                  <a:lnTo>
                    <a:pt x="21462" y="115760"/>
                  </a:lnTo>
                  <a:lnTo>
                    <a:pt x="21462" y="114680"/>
                  </a:lnTo>
                  <a:lnTo>
                    <a:pt x="55530" y="94416"/>
                  </a:lnTo>
                  <a:lnTo>
                    <a:pt x="73025" y="84010"/>
                  </a:lnTo>
                  <a:lnTo>
                    <a:pt x="79470" y="80176"/>
                  </a:lnTo>
                  <a:lnTo>
                    <a:pt x="80391" y="79628"/>
                  </a:lnTo>
                  <a:lnTo>
                    <a:pt x="80391" y="99893"/>
                  </a:lnTo>
                  <a:lnTo>
                    <a:pt x="80391" y="110299"/>
                  </a:lnTo>
                  <a:lnTo>
                    <a:pt x="80391" y="114133"/>
                  </a:lnTo>
                  <a:lnTo>
                    <a:pt x="80391" y="114680"/>
                  </a:lnTo>
                  <a:lnTo>
                    <a:pt x="114385" y="94416"/>
                  </a:lnTo>
                  <a:lnTo>
                    <a:pt x="131841" y="84010"/>
                  </a:lnTo>
                  <a:lnTo>
                    <a:pt x="138273" y="80176"/>
                  </a:lnTo>
                  <a:lnTo>
                    <a:pt x="139192" y="79628"/>
                  </a:lnTo>
                  <a:lnTo>
                    <a:pt x="139192" y="99893"/>
                  </a:lnTo>
                  <a:lnTo>
                    <a:pt x="139192" y="110299"/>
                  </a:lnTo>
                  <a:lnTo>
                    <a:pt x="139192" y="114133"/>
                  </a:lnTo>
                  <a:lnTo>
                    <a:pt x="139192" y="114680"/>
                  </a:lnTo>
                  <a:lnTo>
                    <a:pt x="173259" y="94416"/>
                  </a:lnTo>
                  <a:lnTo>
                    <a:pt x="190754" y="84010"/>
                  </a:lnTo>
                  <a:lnTo>
                    <a:pt x="197199" y="80176"/>
                  </a:lnTo>
                  <a:lnTo>
                    <a:pt x="198119" y="79628"/>
                  </a:lnTo>
                  <a:lnTo>
                    <a:pt x="198119" y="119056"/>
                  </a:lnTo>
                  <a:lnTo>
                    <a:pt x="198119" y="139303"/>
                  </a:lnTo>
                  <a:lnTo>
                    <a:pt x="198119" y="146762"/>
                  </a:lnTo>
                  <a:lnTo>
                    <a:pt x="198119" y="147827"/>
                  </a:lnTo>
                  <a:lnTo>
                    <a:pt x="218439" y="147827"/>
                  </a:lnTo>
                  <a:lnTo>
                    <a:pt x="224974" y="78224"/>
                  </a:lnTo>
                  <a:lnTo>
                    <a:pt x="228330" y="42481"/>
                  </a:lnTo>
                  <a:lnTo>
                    <a:pt x="229566" y="29313"/>
                  </a:lnTo>
                  <a:lnTo>
                    <a:pt x="229743" y="27431"/>
                  </a:lnTo>
                  <a:lnTo>
                    <a:pt x="249346" y="27431"/>
                  </a:lnTo>
                  <a:lnTo>
                    <a:pt x="259413" y="27431"/>
                  </a:lnTo>
                  <a:lnTo>
                    <a:pt x="263122" y="27431"/>
                  </a:lnTo>
                  <a:lnTo>
                    <a:pt x="263651" y="27431"/>
                  </a:lnTo>
                  <a:lnTo>
                    <a:pt x="269599" y="97035"/>
                  </a:lnTo>
                  <a:lnTo>
                    <a:pt x="272653" y="132778"/>
                  </a:lnTo>
                  <a:lnTo>
                    <a:pt x="273778" y="145946"/>
                  </a:lnTo>
                  <a:lnTo>
                    <a:pt x="273938" y="147827"/>
                  </a:lnTo>
                  <a:lnTo>
                    <a:pt x="296544" y="147827"/>
                  </a:lnTo>
                  <a:lnTo>
                    <a:pt x="296544" y="168606"/>
                  </a:lnTo>
                  <a:lnTo>
                    <a:pt x="296544" y="179276"/>
                  </a:lnTo>
                  <a:lnTo>
                    <a:pt x="296544" y="183207"/>
                  </a:lnTo>
                  <a:lnTo>
                    <a:pt x="296544" y="183768"/>
                  </a:lnTo>
                  <a:lnTo>
                    <a:pt x="307848" y="183768"/>
                  </a:lnTo>
                  <a:close/>
                </a:path>
                <a:path w="307975" h="245745">
                  <a:moveTo>
                    <a:pt x="96138" y="157225"/>
                  </a:moveTo>
                  <a:lnTo>
                    <a:pt x="69340" y="157225"/>
                  </a:lnTo>
                  <a:lnTo>
                    <a:pt x="55578" y="157225"/>
                  </a:lnTo>
                  <a:lnTo>
                    <a:pt x="50508" y="157225"/>
                  </a:lnTo>
                  <a:lnTo>
                    <a:pt x="49783" y="157225"/>
                  </a:lnTo>
                  <a:lnTo>
                    <a:pt x="49783" y="178077"/>
                  </a:lnTo>
                  <a:lnTo>
                    <a:pt x="49783" y="188785"/>
                  </a:lnTo>
                  <a:lnTo>
                    <a:pt x="49783" y="192730"/>
                  </a:lnTo>
                  <a:lnTo>
                    <a:pt x="49783" y="193293"/>
                  </a:lnTo>
                  <a:lnTo>
                    <a:pt x="76582" y="193293"/>
                  </a:lnTo>
                  <a:lnTo>
                    <a:pt x="90344" y="193293"/>
                  </a:lnTo>
                  <a:lnTo>
                    <a:pt x="95414" y="193293"/>
                  </a:lnTo>
                  <a:lnTo>
                    <a:pt x="96138" y="193293"/>
                  </a:lnTo>
                  <a:lnTo>
                    <a:pt x="96138" y="157225"/>
                  </a:lnTo>
                  <a:close/>
                </a:path>
                <a:path w="307975" h="245745">
                  <a:moveTo>
                    <a:pt x="176530" y="157225"/>
                  </a:moveTo>
                  <a:lnTo>
                    <a:pt x="149731" y="157225"/>
                  </a:lnTo>
                  <a:lnTo>
                    <a:pt x="135969" y="157225"/>
                  </a:lnTo>
                  <a:lnTo>
                    <a:pt x="130899" y="157225"/>
                  </a:lnTo>
                  <a:lnTo>
                    <a:pt x="130175" y="157225"/>
                  </a:lnTo>
                  <a:lnTo>
                    <a:pt x="130175" y="178077"/>
                  </a:lnTo>
                  <a:lnTo>
                    <a:pt x="130175" y="188785"/>
                  </a:lnTo>
                  <a:lnTo>
                    <a:pt x="130175" y="192730"/>
                  </a:lnTo>
                  <a:lnTo>
                    <a:pt x="130175" y="193293"/>
                  </a:lnTo>
                  <a:lnTo>
                    <a:pt x="156973" y="193293"/>
                  </a:lnTo>
                  <a:lnTo>
                    <a:pt x="170735" y="193293"/>
                  </a:lnTo>
                  <a:lnTo>
                    <a:pt x="175805" y="193293"/>
                  </a:lnTo>
                  <a:lnTo>
                    <a:pt x="176530" y="193293"/>
                  </a:lnTo>
                  <a:lnTo>
                    <a:pt x="176530" y="157225"/>
                  </a:lnTo>
                  <a:close/>
                </a:path>
                <a:path w="307975" h="245745">
                  <a:moveTo>
                    <a:pt x="258063" y="157225"/>
                  </a:moveTo>
                  <a:lnTo>
                    <a:pt x="231191" y="157225"/>
                  </a:lnTo>
                  <a:lnTo>
                    <a:pt x="217392" y="157225"/>
                  </a:lnTo>
                  <a:lnTo>
                    <a:pt x="212308" y="157225"/>
                  </a:lnTo>
                  <a:lnTo>
                    <a:pt x="211581" y="157225"/>
                  </a:lnTo>
                  <a:lnTo>
                    <a:pt x="211581" y="178077"/>
                  </a:lnTo>
                  <a:lnTo>
                    <a:pt x="211581" y="188785"/>
                  </a:lnTo>
                  <a:lnTo>
                    <a:pt x="211581" y="192730"/>
                  </a:lnTo>
                  <a:lnTo>
                    <a:pt x="211581" y="193293"/>
                  </a:lnTo>
                  <a:lnTo>
                    <a:pt x="238454" y="193293"/>
                  </a:lnTo>
                  <a:lnTo>
                    <a:pt x="252253" y="193293"/>
                  </a:lnTo>
                  <a:lnTo>
                    <a:pt x="257337" y="193293"/>
                  </a:lnTo>
                  <a:lnTo>
                    <a:pt x="258063" y="193293"/>
                  </a:lnTo>
                  <a:lnTo>
                    <a:pt x="258063" y="157225"/>
                  </a:lnTo>
                  <a:close/>
                </a:path>
                <a:path w="307975" h="245745">
                  <a:moveTo>
                    <a:pt x="258063" y="157225"/>
                  </a:moveTo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8156" y="3960876"/>
              <a:ext cx="272745" cy="33375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295400" y="3985260"/>
              <a:ext cx="182880" cy="243840"/>
            </a:xfrm>
            <a:custGeom>
              <a:avLst/>
              <a:gdLst/>
              <a:ahLst/>
              <a:cxnLst/>
              <a:rect l="l" t="t" r="r" b="b"/>
              <a:pathLst>
                <a:path w="182880" h="243839">
                  <a:moveTo>
                    <a:pt x="182880" y="0"/>
                  </a:moveTo>
                  <a:lnTo>
                    <a:pt x="0" y="0"/>
                  </a:lnTo>
                  <a:lnTo>
                    <a:pt x="0" y="243839"/>
                  </a:lnTo>
                  <a:lnTo>
                    <a:pt x="182880" y="243839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295400" y="3985260"/>
              <a:ext cx="182880" cy="243840"/>
            </a:xfrm>
            <a:custGeom>
              <a:avLst/>
              <a:gdLst/>
              <a:ahLst/>
              <a:cxnLst/>
              <a:rect l="l" t="t" r="r" b="b"/>
              <a:pathLst>
                <a:path w="182880" h="243839">
                  <a:moveTo>
                    <a:pt x="0" y="243839"/>
                  </a:moveTo>
                  <a:lnTo>
                    <a:pt x="182880" y="243839"/>
                  </a:lnTo>
                  <a:lnTo>
                    <a:pt x="182880" y="0"/>
                  </a:lnTo>
                  <a:lnTo>
                    <a:pt x="0" y="0"/>
                  </a:lnTo>
                  <a:lnTo>
                    <a:pt x="0" y="243839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1872" y="3974642"/>
              <a:ext cx="126382" cy="134061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309116" y="3998976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36575" y="44195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309116" y="3998976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5"/>
                  </a:moveTo>
                  <a:lnTo>
                    <a:pt x="36575" y="44195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9784" y="3974642"/>
              <a:ext cx="126382" cy="134061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367027" y="3998976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36575" y="44195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67027" y="3998976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5"/>
                  </a:moveTo>
                  <a:lnTo>
                    <a:pt x="36575" y="44195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7695" y="3974642"/>
              <a:ext cx="124913" cy="13406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424940" y="3998976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59" h="44450">
                  <a:moveTo>
                    <a:pt x="35052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35052" y="44195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424940" y="3998976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59" h="44450">
                  <a:moveTo>
                    <a:pt x="0" y="44195"/>
                  </a:moveTo>
                  <a:lnTo>
                    <a:pt x="35052" y="44195"/>
                  </a:lnTo>
                  <a:lnTo>
                    <a:pt x="35052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3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1872" y="4037126"/>
              <a:ext cx="126382" cy="134061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309116" y="4061460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36575" y="44195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09116" y="4061460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5"/>
                  </a:moveTo>
                  <a:lnTo>
                    <a:pt x="36575" y="44195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9784" y="4037126"/>
              <a:ext cx="126382" cy="134061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367027" y="4061460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36575" y="44195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367027" y="4061460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5"/>
                  </a:moveTo>
                  <a:lnTo>
                    <a:pt x="36575" y="44195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7695" y="4037126"/>
              <a:ext cx="124913" cy="134061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424940" y="4061460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59" h="44450">
                  <a:moveTo>
                    <a:pt x="35052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35052" y="44195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424940" y="4061460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59" h="44450">
                  <a:moveTo>
                    <a:pt x="0" y="44195"/>
                  </a:moveTo>
                  <a:lnTo>
                    <a:pt x="35052" y="44195"/>
                  </a:lnTo>
                  <a:lnTo>
                    <a:pt x="35052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3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1872" y="4096512"/>
              <a:ext cx="126382" cy="132587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309116" y="4120896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79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309116" y="4120896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79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9784" y="4096512"/>
              <a:ext cx="126382" cy="132587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367027" y="4120896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79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67027" y="4120896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79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7695" y="4096512"/>
              <a:ext cx="124913" cy="132587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424940" y="4120896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59" h="43179">
                  <a:moveTo>
                    <a:pt x="35052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2" y="42672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424940" y="4120896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59" h="43179">
                  <a:moveTo>
                    <a:pt x="0" y="42672"/>
                  </a:moveTo>
                  <a:lnTo>
                    <a:pt x="35052" y="42672"/>
                  </a:lnTo>
                  <a:lnTo>
                    <a:pt x="35052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9784" y="4160570"/>
              <a:ext cx="126382" cy="134061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1367027" y="4184904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36575" y="44195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67027" y="4184904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5"/>
                  </a:moveTo>
                  <a:lnTo>
                    <a:pt x="36575" y="44195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5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06751" y="4905730"/>
              <a:ext cx="271246" cy="332257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2253995" y="4930140"/>
              <a:ext cx="181610" cy="242570"/>
            </a:xfrm>
            <a:custGeom>
              <a:avLst/>
              <a:gdLst/>
              <a:ahLst/>
              <a:cxnLst/>
              <a:rect l="l" t="t" r="r" b="b"/>
              <a:pathLst>
                <a:path w="181610" h="242570">
                  <a:moveTo>
                    <a:pt x="181356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181356" y="242315"/>
                  </a:lnTo>
                  <a:lnTo>
                    <a:pt x="181356" y="0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253995" y="4930140"/>
              <a:ext cx="181610" cy="242570"/>
            </a:xfrm>
            <a:custGeom>
              <a:avLst/>
              <a:gdLst/>
              <a:ahLst/>
              <a:cxnLst/>
              <a:rect l="l" t="t" r="r" b="b"/>
              <a:pathLst>
                <a:path w="181610" h="242570">
                  <a:moveTo>
                    <a:pt x="0" y="242315"/>
                  </a:moveTo>
                  <a:lnTo>
                    <a:pt x="181356" y="242315"/>
                  </a:lnTo>
                  <a:lnTo>
                    <a:pt x="181356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20468" y="4919472"/>
              <a:ext cx="124913" cy="132587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2267712" y="4943856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267712" y="4943856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8379" y="4919472"/>
              <a:ext cx="124913" cy="132587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2325623" y="4943856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325623" y="4943856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36292" y="4919472"/>
              <a:ext cx="124913" cy="132587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2383535" y="4943856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383535" y="4943856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20468" y="4981956"/>
              <a:ext cx="124913" cy="132588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2267712" y="5006340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267712" y="5006340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8379" y="4981956"/>
              <a:ext cx="124913" cy="132588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2325623" y="5006340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325623" y="5006340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36292" y="4981956"/>
              <a:ext cx="124913" cy="132588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2383535" y="5006340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5051" y="42672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383535" y="5006340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2"/>
                  </a:moveTo>
                  <a:lnTo>
                    <a:pt x="35051" y="42672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0468" y="5039919"/>
              <a:ext cx="124913" cy="134061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2267712" y="5064252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35051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5051" y="44196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267712" y="5064252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0" y="44196"/>
                  </a:moveTo>
                  <a:lnTo>
                    <a:pt x="35051" y="44196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8379" y="5039919"/>
              <a:ext cx="124913" cy="134061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2325623" y="5064252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35051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5051" y="44196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325623" y="5064252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0" y="44196"/>
                  </a:moveTo>
                  <a:lnTo>
                    <a:pt x="35051" y="44196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6292" y="5039919"/>
              <a:ext cx="124913" cy="134061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2383535" y="5064252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35051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5051" y="44196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383535" y="5064252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0" y="44196"/>
                  </a:moveTo>
                  <a:lnTo>
                    <a:pt x="35051" y="44196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8379" y="5105400"/>
              <a:ext cx="124913" cy="132587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2325623" y="5129784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35051" y="0"/>
                  </a:moveTo>
                  <a:lnTo>
                    <a:pt x="0" y="0"/>
                  </a:lnTo>
                  <a:lnTo>
                    <a:pt x="0" y="42671"/>
                  </a:lnTo>
                  <a:lnTo>
                    <a:pt x="35051" y="42671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2325623" y="5129784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60" h="43179">
                  <a:moveTo>
                    <a:pt x="0" y="42671"/>
                  </a:moveTo>
                  <a:lnTo>
                    <a:pt x="35051" y="42671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42671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7756" y="2450566"/>
              <a:ext cx="272745" cy="332257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1905000" y="2474976"/>
              <a:ext cx="182880" cy="242570"/>
            </a:xfrm>
            <a:custGeom>
              <a:avLst/>
              <a:gdLst/>
              <a:ahLst/>
              <a:cxnLst/>
              <a:rect l="l" t="t" r="r" b="b"/>
              <a:pathLst>
                <a:path w="182880" h="242569">
                  <a:moveTo>
                    <a:pt x="182880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182880" y="242315"/>
                  </a:lnTo>
                  <a:lnTo>
                    <a:pt x="182880" y="0"/>
                  </a:lnTo>
                  <a:close/>
                </a:path>
              </a:pathLst>
            </a:custGeom>
            <a:solidFill>
              <a:srgbClr val="5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905000" y="2474976"/>
              <a:ext cx="182880" cy="242570"/>
            </a:xfrm>
            <a:custGeom>
              <a:avLst/>
              <a:gdLst/>
              <a:ahLst/>
              <a:cxnLst/>
              <a:rect l="l" t="t" r="r" b="b"/>
              <a:pathLst>
                <a:path w="182880" h="242569">
                  <a:moveTo>
                    <a:pt x="0" y="242315"/>
                  </a:moveTo>
                  <a:lnTo>
                    <a:pt x="182880" y="242315"/>
                  </a:lnTo>
                  <a:lnTo>
                    <a:pt x="182880" y="0"/>
                  </a:lnTo>
                  <a:lnTo>
                    <a:pt x="0" y="0"/>
                  </a:lnTo>
                  <a:lnTo>
                    <a:pt x="0" y="242315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1472" y="2462835"/>
              <a:ext cx="126382" cy="134061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918715" y="2487168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6575" y="441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918715" y="2487168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6"/>
                  </a:moveTo>
                  <a:lnTo>
                    <a:pt x="36575" y="44196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9384" y="2462835"/>
              <a:ext cx="126382" cy="134061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1976628" y="2487168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6575" y="441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976628" y="2487168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6"/>
                  </a:moveTo>
                  <a:lnTo>
                    <a:pt x="36575" y="44196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7295" y="2462835"/>
              <a:ext cx="126382" cy="134061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2034540" y="2487168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6575" y="441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2034540" y="2487168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6"/>
                  </a:moveTo>
                  <a:lnTo>
                    <a:pt x="36575" y="44196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1472" y="2525319"/>
              <a:ext cx="126382" cy="134061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1918715" y="2549652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6575" y="441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918715" y="2549652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6"/>
                  </a:moveTo>
                  <a:lnTo>
                    <a:pt x="36575" y="44196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9384" y="2525319"/>
              <a:ext cx="126382" cy="134061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1976628" y="2549652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6575" y="441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976628" y="2549652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6"/>
                  </a:moveTo>
                  <a:lnTo>
                    <a:pt x="36575" y="44196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7295" y="2525319"/>
              <a:ext cx="126382" cy="134061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2034540" y="2549652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6575" y="441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034540" y="2549652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6"/>
                  </a:moveTo>
                  <a:lnTo>
                    <a:pt x="36575" y="44196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1472" y="2584704"/>
              <a:ext cx="126382" cy="132587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1918715" y="260908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918715" y="260908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9384" y="2584704"/>
              <a:ext cx="126382" cy="132587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1976628" y="260908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976628" y="260908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7295" y="2584704"/>
              <a:ext cx="126382" cy="132587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2034540" y="260908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36575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36575" y="42672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034540" y="2609088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30" h="43180">
                  <a:moveTo>
                    <a:pt x="0" y="42672"/>
                  </a:moveTo>
                  <a:lnTo>
                    <a:pt x="36575" y="42672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9384" y="2648763"/>
              <a:ext cx="126382" cy="134061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1976628" y="2673096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3657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6575" y="441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976628" y="2673096"/>
              <a:ext cx="36830" cy="44450"/>
            </a:xfrm>
            <a:custGeom>
              <a:avLst/>
              <a:gdLst/>
              <a:ahLst/>
              <a:cxnLst/>
              <a:rect l="l" t="t" r="r" b="b"/>
              <a:pathLst>
                <a:path w="36830" h="44450">
                  <a:moveTo>
                    <a:pt x="0" y="44196"/>
                  </a:moveTo>
                  <a:lnTo>
                    <a:pt x="36575" y="44196"/>
                  </a:lnTo>
                  <a:lnTo>
                    <a:pt x="36575" y="0"/>
                  </a:lnTo>
                  <a:lnTo>
                    <a:pt x="0" y="0"/>
                  </a:lnTo>
                  <a:lnTo>
                    <a:pt x="0" y="44196"/>
                  </a:lnTo>
                  <a:close/>
                </a:path>
              </a:pathLst>
            </a:custGeom>
            <a:ln w="9144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873751" y="1453896"/>
              <a:ext cx="3343910" cy="794385"/>
            </a:xfrm>
            <a:custGeom>
              <a:avLst/>
              <a:gdLst/>
              <a:ahLst/>
              <a:cxnLst/>
              <a:rect l="l" t="t" r="r" b="b"/>
              <a:pathLst>
                <a:path w="3343909" h="794385">
                  <a:moveTo>
                    <a:pt x="0" y="794004"/>
                  </a:moveTo>
                  <a:lnTo>
                    <a:pt x="3343655" y="794004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7940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873751" y="1377696"/>
              <a:ext cx="3343910" cy="935990"/>
            </a:xfrm>
            <a:custGeom>
              <a:avLst/>
              <a:gdLst/>
              <a:ahLst/>
              <a:cxnLst/>
              <a:rect l="l" t="t" r="r" b="b"/>
              <a:pathLst>
                <a:path w="3343909" h="935989">
                  <a:moveTo>
                    <a:pt x="0" y="935736"/>
                  </a:moveTo>
                  <a:lnTo>
                    <a:pt x="3343655" y="935736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935736"/>
                  </a:lnTo>
                  <a:close/>
                </a:path>
              </a:pathLst>
            </a:custGeom>
            <a:ln w="12192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873751" y="2548128"/>
              <a:ext cx="3343910" cy="565785"/>
            </a:xfrm>
            <a:custGeom>
              <a:avLst/>
              <a:gdLst/>
              <a:ahLst/>
              <a:cxnLst/>
              <a:rect l="l" t="t" r="r" b="b"/>
              <a:pathLst>
                <a:path w="3343909" h="565785">
                  <a:moveTo>
                    <a:pt x="0" y="565404"/>
                  </a:moveTo>
                  <a:lnTo>
                    <a:pt x="3343655" y="565404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565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4873751" y="2325624"/>
              <a:ext cx="3343910" cy="830580"/>
            </a:xfrm>
            <a:custGeom>
              <a:avLst/>
              <a:gdLst/>
              <a:ahLst/>
              <a:cxnLst/>
              <a:rect l="l" t="t" r="r" b="b"/>
              <a:pathLst>
                <a:path w="3343909" h="830580">
                  <a:moveTo>
                    <a:pt x="0" y="830580"/>
                  </a:moveTo>
                  <a:lnTo>
                    <a:pt x="3343655" y="830580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830580"/>
                  </a:lnTo>
                  <a:close/>
                </a:path>
              </a:pathLst>
            </a:custGeom>
            <a:ln w="12192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873751" y="2247900"/>
              <a:ext cx="3343910" cy="300355"/>
            </a:xfrm>
            <a:custGeom>
              <a:avLst/>
              <a:gdLst/>
              <a:ahLst/>
              <a:cxnLst/>
              <a:rect l="l" t="t" r="r" b="b"/>
              <a:pathLst>
                <a:path w="3343909" h="300355">
                  <a:moveTo>
                    <a:pt x="3343655" y="0"/>
                  </a:moveTo>
                  <a:lnTo>
                    <a:pt x="0" y="0"/>
                  </a:lnTo>
                  <a:lnTo>
                    <a:pt x="0" y="300227"/>
                  </a:lnTo>
                  <a:lnTo>
                    <a:pt x="3343655" y="300227"/>
                  </a:lnTo>
                  <a:lnTo>
                    <a:pt x="3343655" y="0"/>
                  </a:lnTo>
                  <a:close/>
                </a:path>
              </a:pathLst>
            </a:custGeom>
            <a:solidFill>
              <a:srgbClr val="9B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873751" y="2247900"/>
              <a:ext cx="3343910" cy="300355"/>
            </a:xfrm>
            <a:custGeom>
              <a:avLst/>
              <a:gdLst/>
              <a:ahLst/>
              <a:cxnLst/>
              <a:rect l="l" t="t" r="r" b="b"/>
              <a:pathLst>
                <a:path w="3343909" h="300355">
                  <a:moveTo>
                    <a:pt x="0" y="300227"/>
                  </a:moveTo>
                  <a:lnTo>
                    <a:pt x="3343655" y="300227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300227"/>
                  </a:lnTo>
                  <a:close/>
                </a:path>
              </a:pathLst>
            </a:custGeom>
            <a:ln w="12191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4873751" y="3372612"/>
              <a:ext cx="3343910" cy="655320"/>
            </a:xfrm>
            <a:custGeom>
              <a:avLst/>
              <a:gdLst/>
              <a:ahLst/>
              <a:cxnLst/>
              <a:rect l="l" t="t" r="r" b="b"/>
              <a:pathLst>
                <a:path w="3343909" h="655320">
                  <a:moveTo>
                    <a:pt x="0" y="655319"/>
                  </a:moveTo>
                  <a:lnTo>
                    <a:pt x="3343655" y="655319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6553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4873751" y="3310128"/>
              <a:ext cx="3343910" cy="737870"/>
            </a:xfrm>
            <a:custGeom>
              <a:avLst/>
              <a:gdLst/>
              <a:ahLst/>
              <a:cxnLst/>
              <a:rect l="l" t="t" r="r" b="b"/>
              <a:pathLst>
                <a:path w="3343909" h="737870">
                  <a:moveTo>
                    <a:pt x="0" y="737616"/>
                  </a:moveTo>
                  <a:lnTo>
                    <a:pt x="3343655" y="737616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737616"/>
                  </a:lnTo>
                  <a:close/>
                </a:path>
              </a:pathLst>
            </a:custGeom>
            <a:ln w="12192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4873751" y="4312920"/>
              <a:ext cx="3343910" cy="715010"/>
            </a:xfrm>
            <a:custGeom>
              <a:avLst/>
              <a:gdLst/>
              <a:ahLst/>
              <a:cxnLst/>
              <a:rect l="l" t="t" r="r" b="b"/>
              <a:pathLst>
                <a:path w="3343909" h="715010">
                  <a:moveTo>
                    <a:pt x="0" y="714756"/>
                  </a:moveTo>
                  <a:lnTo>
                    <a:pt x="3343655" y="714756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714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4873751" y="4213860"/>
              <a:ext cx="3343910" cy="814069"/>
            </a:xfrm>
            <a:custGeom>
              <a:avLst/>
              <a:gdLst/>
              <a:ahLst/>
              <a:cxnLst/>
              <a:rect l="l" t="t" r="r" b="b"/>
              <a:pathLst>
                <a:path w="3343909" h="814070">
                  <a:moveTo>
                    <a:pt x="0" y="813815"/>
                  </a:moveTo>
                  <a:lnTo>
                    <a:pt x="3343655" y="813815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813815"/>
                  </a:lnTo>
                  <a:close/>
                </a:path>
              </a:pathLst>
            </a:custGeom>
            <a:ln w="12191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4873751" y="4027932"/>
              <a:ext cx="3343910" cy="285115"/>
            </a:xfrm>
            <a:custGeom>
              <a:avLst/>
              <a:gdLst/>
              <a:ahLst/>
              <a:cxnLst/>
              <a:rect l="l" t="t" r="r" b="b"/>
              <a:pathLst>
                <a:path w="3343909" h="285114">
                  <a:moveTo>
                    <a:pt x="3343655" y="0"/>
                  </a:moveTo>
                  <a:lnTo>
                    <a:pt x="0" y="0"/>
                  </a:lnTo>
                  <a:lnTo>
                    <a:pt x="0" y="284987"/>
                  </a:lnTo>
                  <a:lnTo>
                    <a:pt x="3343655" y="284987"/>
                  </a:lnTo>
                  <a:lnTo>
                    <a:pt x="3343655" y="0"/>
                  </a:lnTo>
                  <a:close/>
                </a:path>
              </a:pathLst>
            </a:custGeom>
            <a:solidFill>
              <a:srgbClr val="9B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4873751" y="4027932"/>
              <a:ext cx="3343910" cy="285115"/>
            </a:xfrm>
            <a:custGeom>
              <a:avLst/>
              <a:gdLst/>
              <a:ahLst/>
              <a:cxnLst/>
              <a:rect l="l" t="t" r="r" b="b"/>
              <a:pathLst>
                <a:path w="3343909" h="285114">
                  <a:moveTo>
                    <a:pt x="0" y="284987"/>
                  </a:moveTo>
                  <a:lnTo>
                    <a:pt x="3343655" y="284987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284987"/>
                  </a:lnTo>
                  <a:close/>
                </a:path>
              </a:pathLst>
            </a:custGeom>
            <a:ln w="12192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4873751" y="1126236"/>
              <a:ext cx="3343910" cy="327660"/>
            </a:xfrm>
            <a:custGeom>
              <a:avLst/>
              <a:gdLst/>
              <a:ahLst/>
              <a:cxnLst/>
              <a:rect l="l" t="t" r="r" b="b"/>
              <a:pathLst>
                <a:path w="3343909" h="327659">
                  <a:moveTo>
                    <a:pt x="3343655" y="0"/>
                  </a:moveTo>
                  <a:lnTo>
                    <a:pt x="0" y="0"/>
                  </a:lnTo>
                  <a:lnTo>
                    <a:pt x="0" y="327660"/>
                  </a:lnTo>
                  <a:lnTo>
                    <a:pt x="3343655" y="327660"/>
                  </a:lnTo>
                  <a:lnTo>
                    <a:pt x="3343655" y="0"/>
                  </a:lnTo>
                  <a:close/>
                </a:path>
              </a:pathLst>
            </a:custGeom>
            <a:solidFill>
              <a:srgbClr val="9B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4873751" y="1126236"/>
              <a:ext cx="3343910" cy="327660"/>
            </a:xfrm>
            <a:custGeom>
              <a:avLst/>
              <a:gdLst/>
              <a:ahLst/>
              <a:cxnLst/>
              <a:rect l="l" t="t" r="r" b="b"/>
              <a:pathLst>
                <a:path w="3343909" h="327659">
                  <a:moveTo>
                    <a:pt x="0" y="327660"/>
                  </a:moveTo>
                  <a:lnTo>
                    <a:pt x="3343655" y="327660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327660"/>
                  </a:lnTo>
                  <a:close/>
                </a:path>
              </a:pathLst>
            </a:custGeom>
            <a:ln w="12192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1" name="object 191"/>
          <p:cNvSpPr txBox="1"/>
          <p:nvPr/>
        </p:nvSpPr>
        <p:spPr>
          <a:xfrm>
            <a:off x="4953761" y="1166241"/>
            <a:ext cx="3166110" cy="1691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Microsoft PhagsPa"/>
                <a:cs typeface="Microsoft PhagsPa"/>
              </a:rPr>
              <a:t>Yamuna</a:t>
            </a:r>
            <a:r>
              <a:rPr sz="1400" b="1" spc="-45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Nagar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spcBef>
                <a:spcPts val="1015"/>
              </a:spcBef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Branch</a:t>
            </a:r>
            <a:r>
              <a:rPr sz="1400" spc="-4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Office</a:t>
            </a:r>
            <a:r>
              <a:rPr sz="1400" spc="-1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–</a:t>
            </a:r>
            <a:r>
              <a:rPr sz="1400" spc="-1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Marketing,</a:t>
            </a:r>
            <a:r>
              <a:rPr sz="1400" spc="-15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Design</a:t>
            </a:r>
            <a:r>
              <a:rPr sz="1400" spc="-1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&amp;</a:t>
            </a:r>
            <a:endParaRPr sz="1400">
              <a:latin typeface="Microsoft PhagsPa"/>
              <a:cs typeface="Microsoft PhagsPa"/>
            </a:endParaRPr>
          </a:p>
          <a:p>
            <a:pPr marL="292735">
              <a:lnSpc>
                <a:spcPct val="100000"/>
              </a:lnSpc>
            </a:pPr>
            <a:r>
              <a:rPr sz="1400" dirty="0">
                <a:latin typeface="Microsoft PhagsPa"/>
                <a:cs typeface="Microsoft PhagsPa"/>
              </a:rPr>
              <a:t>Production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Manufacturing</a:t>
            </a:r>
            <a:r>
              <a:rPr sz="1400" spc="-60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Unit</a:t>
            </a:r>
            <a:r>
              <a:rPr sz="1400" spc="-30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II</a:t>
            </a:r>
            <a:endParaRPr sz="1400">
              <a:latin typeface="Microsoft PhagsPa"/>
              <a:cs typeface="Microsoft PhagsPa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400" b="1" spc="-5" dirty="0">
                <a:solidFill>
                  <a:srgbClr val="FFFFFF"/>
                </a:solidFill>
                <a:latin typeface="Microsoft PhagsPa"/>
                <a:cs typeface="Microsoft PhagsPa"/>
              </a:rPr>
              <a:t>Delhi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spcBef>
                <a:spcPts val="1025"/>
              </a:spcBef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Branch</a:t>
            </a:r>
            <a:r>
              <a:rPr sz="1400" spc="-4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Office</a:t>
            </a:r>
            <a:r>
              <a:rPr sz="1400" spc="-2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–</a:t>
            </a:r>
            <a:r>
              <a:rPr sz="1400" spc="-1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Marketing</a:t>
            </a:r>
            <a:endParaRPr sz="1400">
              <a:latin typeface="Microsoft PhagsPa"/>
              <a:cs typeface="Microsoft PhagsPa"/>
            </a:endParaRPr>
          </a:p>
        </p:txBody>
      </p:sp>
      <p:grpSp>
        <p:nvGrpSpPr>
          <p:cNvPr id="192" name="object 192"/>
          <p:cNvGrpSpPr/>
          <p:nvPr/>
        </p:nvGrpSpPr>
        <p:grpSpPr>
          <a:xfrm>
            <a:off x="4867402" y="3107182"/>
            <a:ext cx="3356610" cy="271780"/>
            <a:chOff x="4867402" y="3107182"/>
            <a:chExt cx="3356610" cy="271780"/>
          </a:xfrm>
        </p:grpSpPr>
        <p:sp>
          <p:nvSpPr>
            <p:cNvPr id="193" name="object 193"/>
            <p:cNvSpPr/>
            <p:nvPr/>
          </p:nvSpPr>
          <p:spPr>
            <a:xfrm>
              <a:off x="4873752" y="3113532"/>
              <a:ext cx="3343910" cy="259079"/>
            </a:xfrm>
            <a:custGeom>
              <a:avLst/>
              <a:gdLst/>
              <a:ahLst/>
              <a:cxnLst/>
              <a:rect l="l" t="t" r="r" b="b"/>
              <a:pathLst>
                <a:path w="3343909" h="259079">
                  <a:moveTo>
                    <a:pt x="3343655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3343655" y="259079"/>
                  </a:lnTo>
                  <a:lnTo>
                    <a:pt x="3343655" y="0"/>
                  </a:lnTo>
                  <a:close/>
                </a:path>
              </a:pathLst>
            </a:custGeom>
            <a:solidFill>
              <a:srgbClr val="9B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4873752" y="3113532"/>
              <a:ext cx="3343910" cy="259079"/>
            </a:xfrm>
            <a:custGeom>
              <a:avLst/>
              <a:gdLst/>
              <a:ahLst/>
              <a:cxnLst/>
              <a:rect l="l" t="t" r="r" b="b"/>
              <a:pathLst>
                <a:path w="3343909" h="259079">
                  <a:moveTo>
                    <a:pt x="0" y="259079"/>
                  </a:moveTo>
                  <a:lnTo>
                    <a:pt x="3343655" y="259079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12191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5" name="object 195"/>
          <p:cNvSpPr txBox="1"/>
          <p:nvPr/>
        </p:nvSpPr>
        <p:spPr>
          <a:xfrm>
            <a:off x="4953761" y="3119755"/>
            <a:ext cx="3129280" cy="6756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Microsoft PhagsPa"/>
                <a:cs typeface="Microsoft PhagsPa"/>
              </a:rPr>
              <a:t>Pune</a:t>
            </a:r>
            <a:endParaRPr sz="1400">
              <a:latin typeface="Microsoft PhagsPa"/>
              <a:cs typeface="Microsoft PhagsP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Branch</a:t>
            </a:r>
            <a:r>
              <a:rPr sz="1400" spc="-4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Office</a:t>
            </a:r>
            <a:r>
              <a:rPr sz="1400" spc="-1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–</a:t>
            </a:r>
            <a:r>
              <a:rPr sz="1400" spc="-1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Marketing</a:t>
            </a:r>
            <a:r>
              <a:rPr sz="1400" spc="-1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&amp;</a:t>
            </a:r>
            <a:r>
              <a:rPr sz="1400" spc="-10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Design</a:t>
            </a:r>
            <a:endParaRPr sz="1400">
              <a:latin typeface="Microsoft PhagsPa"/>
              <a:cs typeface="Microsoft PhagsPa"/>
            </a:endParaRPr>
          </a:p>
        </p:txBody>
      </p:sp>
      <p:grpSp>
        <p:nvGrpSpPr>
          <p:cNvPr id="196" name="object 196"/>
          <p:cNvGrpSpPr/>
          <p:nvPr/>
        </p:nvGrpSpPr>
        <p:grpSpPr>
          <a:xfrm>
            <a:off x="4867402" y="5021326"/>
            <a:ext cx="3356610" cy="886460"/>
            <a:chOff x="4867402" y="5021326"/>
            <a:chExt cx="3356610" cy="886460"/>
          </a:xfrm>
        </p:grpSpPr>
        <p:sp>
          <p:nvSpPr>
            <p:cNvPr id="197" name="object 197"/>
            <p:cNvSpPr/>
            <p:nvPr/>
          </p:nvSpPr>
          <p:spPr>
            <a:xfrm>
              <a:off x="4873752" y="5309616"/>
              <a:ext cx="3343910" cy="591820"/>
            </a:xfrm>
            <a:custGeom>
              <a:avLst/>
              <a:gdLst/>
              <a:ahLst/>
              <a:cxnLst/>
              <a:rect l="l" t="t" r="r" b="b"/>
              <a:pathLst>
                <a:path w="3343909" h="591820">
                  <a:moveTo>
                    <a:pt x="0" y="591312"/>
                  </a:moveTo>
                  <a:lnTo>
                    <a:pt x="3343655" y="591312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5913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4873752" y="5169408"/>
              <a:ext cx="3343910" cy="731520"/>
            </a:xfrm>
            <a:custGeom>
              <a:avLst/>
              <a:gdLst/>
              <a:ahLst/>
              <a:cxnLst/>
              <a:rect l="l" t="t" r="r" b="b"/>
              <a:pathLst>
                <a:path w="3343909" h="731520">
                  <a:moveTo>
                    <a:pt x="0" y="731519"/>
                  </a:moveTo>
                  <a:lnTo>
                    <a:pt x="3343655" y="731519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731519"/>
                  </a:lnTo>
                  <a:close/>
                </a:path>
              </a:pathLst>
            </a:custGeom>
            <a:ln w="12192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4873752" y="5027676"/>
              <a:ext cx="3343910" cy="281940"/>
            </a:xfrm>
            <a:custGeom>
              <a:avLst/>
              <a:gdLst/>
              <a:ahLst/>
              <a:cxnLst/>
              <a:rect l="l" t="t" r="r" b="b"/>
              <a:pathLst>
                <a:path w="3343909" h="281939">
                  <a:moveTo>
                    <a:pt x="3343655" y="0"/>
                  </a:moveTo>
                  <a:lnTo>
                    <a:pt x="0" y="0"/>
                  </a:lnTo>
                  <a:lnTo>
                    <a:pt x="0" y="281939"/>
                  </a:lnTo>
                  <a:lnTo>
                    <a:pt x="3343655" y="281939"/>
                  </a:lnTo>
                  <a:lnTo>
                    <a:pt x="3343655" y="0"/>
                  </a:lnTo>
                  <a:close/>
                </a:path>
              </a:pathLst>
            </a:custGeom>
            <a:solidFill>
              <a:srgbClr val="9B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4873752" y="5027676"/>
              <a:ext cx="3343910" cy="281940"/>
            </a:xfrm>
            <a:custGeom>
              <a:avLst/>
              <a:gdLst/>
              <a:ahLst/>
              <a:cxnLst/>
              <a:rect l="l" t="t" r="r" b="b"/>
              <a:pathLst>
                <a:path w="3343909" h="281939">
                  <a:moveTo>
                    <a:pt x="0" y="281939"/>
                  </a:moveTo>
                  <a:lnTo>
                    <a:pt x="3343655" y="281939"/>
                  </a:lnTo>
                  <a:lnTo>
                    <a:pt x="3343655" y="0"/>
                  </a:lnTo>
                  <a:lnTo>
                    <a:pt x="0" y="0"/>
                  </a:lnTo>
                  <a:lnTo>
                    <a:pt x="0" y="281939"/>
                  </a:lnTo>
                  <a:close/>
                </a:path>
              </a:pathLst>
            </a:custGeom>
            <a:ln w="12192">
              <a:solidFill>
                <a:srgbClr val="5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1" name="object 201"/>
          <p:cNvSpPr txBox="1"/>
          <p:nvPr/>
        </p:nvSpPr>
        <p:spPr>
          <a:xfrm>
            <a:off x="4953761" y="4046982"/>
            <a:ext cx="2465705" cy="1604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Microsoft PhagsPa"/>
                <a:cs typeface="Microsoft PhagsPa"/>
              </a:rPr>
              <a:t>Satara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spcBef>
                <a:spcPts val="1035"/>
              </a:spcBef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Main</a:t>
            </a:r>
            <a:r>
              <a:rPr sz="1400" spc="-3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Office</a:t>
            </a:r>
            <a:r>
              <a:rPr sz="1400" spc="-3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–</a:t>
            </a:r>
            <a:r>
              <a:rPr sz="1400" spc="-1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Headquarters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Manufacturing</a:t>
            </a:r>
            <a:r>
              <a:rPr sz="1400" spc="-50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Units</a:t>
            </a:r>
            <a:r>
              <a:rPr sz="1400" spc="-1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I</a:t>
            </a:r>
            <a:r>
              <a:rPr sz="1400" spc="-1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&amp;</a:t>
            </a:r>
            <a:r>
              <a:rPr sz="1400" spc="-15" dirty="0">
                <a:latin typeface="Microsoft PhagsPa"/>
                <a:cs typeface="Microsoft PhagsPa"/>
              </a:rPr>
              <a:t> </a:t>
            </a:r>
            <a:r>
              <a:rPr sz="1400" spc="-5" dirty="0">
                <a:latin typeface="Microsoft PhagsPa"/>
                <a:cs typeface="Microsoft PhagsPa"/>
              </a:rPr>
              <a:t>III</a:t>
            </a:r>
            <a:endParaRPr sz="1400">
              <a:latin typeface="Microsoft PhagsPa"/>
              <a:cs typeface="Microsoft PhagsP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 MT"/>
              <a:buChar char="•"/>
            </a:pPr>
            <a:endParaRPr sz="1400">
              <a:latin typeface="Microsoft PhagsPa"/>
              <a:cs typeface="Microsoft PhagsPa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Microsoft PhagsPa"/>
                <a:cs typeface="Microsoft PhagsPa"/>
              </a:rPr>
              <a:t>Chennai</a:t>
            </a:r>
            <a:endParaRPr sz="1400">
              <a:latin typeface="Microsoft PhagsPa"/>
              <a:cs typeface="Microsoft PhagsPa"/>
            </a:endParaRPr>
          </a:p>
          <a:p>
            <a:pPr marL="292735" indent="-280670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292735" algn="l"/>
                <a:tab pos="293370" algn="l"/>
              </a:tabLst>
            </a:pPr>
            <a:r>
              <a:rPr sz="1400" dirty="0">
                <a:latin typeface="Microsoft PhagsPa"/>
                <a:cs typeface="Microsoft PhagsPa"/>
              </a:rPr>
              <a:t>Branch</a:t>
            </a:r>
            <a:r>
              <a:rPr sz="1400" spc="-4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Office</a:t>
            </a:r>
            <a:r>
              <a:rPr sz="1400" spc="-20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–</a:t>
            </a:r>
            <a:r>
              <a:rPr sz="1400" spc="-15" dirty="0">
                <a:latin typeface="Microsoft PhagsPa"/>
                <a:cs typeface="Microsoft PhagsPa"/>
              </a:rPr>
              <a:t> </a:t>
            </a:r>
            <a:r>
              <a:rPr sz="1400" dirty="0">
                <a:latin typeface="Microsoft PhagsPa"/>
                <a:cs typeface="Microsoft PhagsPa"/>
              </a:rPr>
              <a:t>Marketing</a:t>
            </a:r>
            <a:endParaRPr sz="1400">
              <a:latin typeface="Microsoft PhagsPa"/>
              <a:cs typeface="Microsoft PhagsPa"/>
            </a:endParaRPr>
          </a:p>
        </p:txBody>
      </p:sp>
      <p:grpSp>
        <p:nvGrpSpPr>
          <p:cNvPr id="202" name="object 202"/>
          <p:cNvGrpSpPr/>
          <p:nvPr/>
        </p:nvGrpSpPr>
        <p:grpSpPr>
          <a:xfrm>
            <a:off x="1876044" y="1260335"/>
            <a:ext cx="3035935" cy="3973195"/>
            <a:chOff x="1876044" y="1260335"/>
            <a:chExt cx="3035935" cy="3973195"/>
          </a:xfrm>
        </p:grpSpPr>
        <p:pic>
          <p:nvPicPr>
            <p:cNvPr id="203" name="object 20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75916" y="1260335"/>
              <a:ext cx="2535935" cy="1117104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2418588" y="1289304"/>
              <a:ext cx="2455545" cy="1023619"/>
            </a:xfrm>
            <a:custGeom>
              <a:avLst/>
              <a:gdLst/>
              <a:ahLst/>
              <a:cxnLst/>
              <a:rect l="l" t="t" r="r" b="b"/>
              <a:pathLst>
                <a:path w="2455545" h="1023619">
                  <a:moveTo>
                    <a:pt x="2455545" y="0"/>
                  </a:moveTo>
                  <a:lnTo>
                    <a:pt x="863981" y="0"/>
                  </a:lnTo>
                  <a:lnTo>
                    <a:pt x="863981" y="1023238"/>
                  </a:lnTo>
                  <a:lnTo>
                    <a:pt x="0" y="102323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99716" y="2368270"/>
              <a:ext cx="2612135" cy="332257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2342388" y="2397252"/>
              <a:ext cx="2531110" cy="239395"/>
            </a:xfrm>
            <a:custGeom>
              <a:avLst/>
              <a:gdLst/>
              <a:ahLst/>
              <a:cxnLst/>
              <a:rect l="l" t="t" r="r" b="b"/>
              <a:pathLst>
                <a:path w="2531110" h="239394">
                  <a:moveTo>
                    <a:pt x="2530983" y="0"/>
                  </a:moveTo>
                  <a:lnTo>
                    <a:pt x="1265554" y="0"/>
                  </a:lnTo>
                  <a:lnTo>
                    <a:pt x="1265554" y="239395"/>
                  </a:lnTo>
                  <a:lnTo>
                    <a:pt x="0" y="23939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76044" y="3214103"/>
              <a:ext cx="3035808" cy="643140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1918716" y="3243072"/>
              <a:ext cx="2954655" cy="551180"/>
            </a:xfrm>
            <a:custGeom>
              <a:avLst/>
              <a:gdLst/>
              <a:ahLst/>
              <a:cxnLst/>
              <a:rect l="l" t="t" r="r" b="b"/>
              <a:pathLst>
                <a:path w="2954654" h="551179">
                  <a:moveTo>
                    <a:pt x="2954655" y="0"/>
                  </a:moveTo>
                  <a:lnTo>
                    <a:pt x="1477391" y="0"/>
                  </a:lnTo>
                  <a:lnTo>
                    <a:pt x="1477391" y="550671"/>
                  </a:lnTo>
                  <a:lnTo>
                    <a:pt x="0" y="550671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05228" y="4026344"/>
              <a:ext cx="2706624" cy="208724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2247900" y="4055364"/>
              <a:ext cx="2625725" cy="114935"/>
            </a:xfrm>
            <a:custGeom>
              <a:avLst/>
              <a:gdLst/>
              <a:ahLst/>
              <a:cxnLst/>
              <a:rect l="l" t="t" r="r" b="b"/>
              <a:pathLst>
                <a:path w="2625725" h="114935">
                  <a:moveTo>
                    <a:pt x="2625725" y="114934"/>
                  </a:moveTo>
                  <a:lnTo>
                    <a:pt x="1312926" y="114934"/>
                  </a:lnTo>
                  <a:lnTo>
                    <a:pt x="1312926" y="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1" name="object 21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48127" y="5035334"/>
              <a:ext cx="2363724" cy="198081"/>
            </a:xfrm>
            <a:prstGeom prst="rect">
              <a:avLst/>
            </a:prstGeom>
          </p:spPr>
        </p:pic>
        <p:sp>
          <p:nvSpPr>
            <p:cNvPr id="212" name="object 212"/>
            <p:cNvSpPr/>
            <p:nvPr/>
          </p:nvSpPr>
          <p:spPr>
            <a:xfrm>
              <a:off x="2590800" y="5064252"/>
              <a:ext cx="2283460" cy="104775"/>
            </a:xfrm>
            <a:custGeom>
              <a:avLst/>
              <a:gdLst/>
              <a:ahLst/>
              <a:cxnLst/>
              <a:rect l="l" t="t" r="r" b="b"/>
              <a:pathLst>
                <a:path w="2283460" h="104775">
                  <a:moveTo>
                    <a:pt x="2283205" y="104647"/>
                  </a:moveTo>
                  <a:lnTo>
                    <a:pt x="1141602" y="104647"/>
                  </a:lnTo>
                  <a:lnTo>
                    <a:pt x="1141602" y="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3" name="object 2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214" name="object 214"/>
          <p:cNvSpPr txBox="1"/>
          <p:nvPr/>
        </p:nvSpPr>
        <p:spPr>
          <a:xfrm>
            <a:off x="8427846" y="6214152"/>
            <a:ext cx="287655" cy="3511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>
                <a:solidFill>
                  <a:srgbClr val="FFFFFF"/>
                </a:solidFill>
                <a:latin typeface="Microsoft PhagsPa"/>
                <a:cs typeface="Microsoft PhagsPa"/>
              </a:rPr>
              <a:t>|</a:t>
            </a:r>
            <a:r>
              <a:rPr sz="2000" spc="1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fld id="{81D60167-4931-47E6-BA6A-407CBD079E47}" type="slidenum">
              <a:rPr sz="2100" baseline="1984" dirty="0">
                <a:solidFill>
                  <a:srgbClr val="FFFFFF"/>
                </a:solidFill>
                <a:latin typeface="Microsoft PhagsPa"/>
                <a:cs typeface="Microsoft PhagsPa"/>
              </a:rPr>
              <a:pPr marL="12700">
                <a:lnSpc>
                  <a:spcPct val="100000"/>
                </a:lnSpc>
                <a:spcBef>
                  <a:spcPts val="190"/>
                </a:spcBef>
              </a:pPr>
              <a:t>5</a:t>
            </a:fld>
            <a:endParaRPr sz="2100" baseline="1984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476" y="211582"/>
            <a:ext cx="569150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Kay</a:t>
            </a:r>
            <a:r>
              <a:rPr spc="10" dirty="0"/>
              <a:t> </a:t>
            </a:r>
            <a:r>
              <a:rPr spc="-10" dirty="0"/>
              <a:t>Bouvet</a:t>
            </a:r>
            <a:r>
              <a:rPr spc="-5" dirty="0"/>
              <a:t> Engineering</a:t>
            </a:r>
            <a:r>
              <a:rPr spc="-10" dirty="0"/>
              <a:t> qualifications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45363" y="1062228"/>
          <a:ext cx="8377554" cy="47960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0"/>
                <a:gridCol w="2935604"/>
              </a:tblGrid>
              <a:tr h="1816607">
                <a:tc rowSpan="2"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sz="1600" b="1" spc="-10" dirty="0">
                          <a:latin typeface="Microsoft PhagsPa"/>
                          <a:cs typeface="Microsoft PhagsPa"/>
                        </a:rPr>
                        <a:t>Quality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381635" indent="-172720">
                        <a:lnSpc>
                          <a:spcPct val="100000"/>
                        </a:lnSpc>
                        <a:spcBef>
                          <a:spcPts val="190"/>
                        </a:spcBef>
                        <a:buFont typeface="Arial MT"/>
                        <a:buChar char="•"/>
                        <a:tabLst>
                          <a:tab pos="382270" algn="l"/>
                        </a:tabLst>
                      </a:pP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ISO 9001:</a:t>
                      </a:r>
                      <a:r>
                        <a:rPr sz="1600" b="1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2015</a:t>
                      </a:r>
                      <a:r>
                        <a:rPr sz="1600" b="1" spc="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certified</a:t>
                      </a:r>
                      <a:r>
                        <a:rPr sz="1600" spc="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company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381635" indent="-1727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 MT"/>
                        <a:buChar char="•"/>
                        <a:tabLst>
                          <a:tab pos="382270" algn="l"/>
                        </a:tabLst>
                      </a:pP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AS</a:t>
                      </a:r>
                      <a:r>
                        <a:rPr sz="1600" b="1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9100</a:t>
                      </a:r>
                      <a:r>
                        <a:rPr sz="1600" b="1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C</a:t>
                      </a:r>
                      <a:r>
                        <a:rPr sz="1600" b="1" spc="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(aerospace</a:t>
                      </a:r>
                      <a:r>
                        <a:rPr sz="1600" spc="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manufacturing)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381635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82270" algn="l"/>
                        </a:tabLst>
                      </a:pP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ASME</a:t>
                      </a:r>
                      <a:r>
                        <a:rPr sz="1600" b="1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U</a:t>
                      </a:r>
                      <a:r>
                        <a:rPr sz="1600" b="1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&amp;</a:t>
                      </a:r>
                      <a:r>
                        <a:rPr sz="1600" b="1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R</a:t>
                      </a:r>
                      <a:r>
                        <a:rPr sz="1600" b="1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Stamp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  <a:buFont typeface="Arial MT"/>
                        <a:buChar char="•"/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09550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Scale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381635" indent="-172720">
                        <a:lnSpc>
                          <a:spcPct val="100000"/>
                        </a:lnSpc>
                        <a:spcBef>
                          <a:spcPts val="204"/>
                        </a:spcBef>
                        <a:buFont typeface="Arial MT"/>
                        <a:buChar char="•"/>
                        <a:tabLst>
                          <a:tab pos="382270" algn="l"/>
                        </a:tabLst>
                      </a:pP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Material</a:t>
                      </a:r>
                      <a:r>
                        <a:rPr sz="1600" spc="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10" dirty="0">
                          <a:latin typeface="Microsoft PhagsPa"/>
                          <a:cs typeface="Microsoft PhagsPa"/>
                        </a:rPr>
                        <a:t>handling</a:t>
                      </a:r>
                      <a:r>
                        <a:rPr sz="160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capacity</a:t>
                      </a:r>
                      <a:r>
                        <a:rPr sz="1600" b="1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of</a:t>
                      </a:r>
                      <a:r>
                        <a:rPr sz="1600" b="1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up</a:t>
                      </a:r>
                      <a:r>
                        <a:rPr sz="1600" b="1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to 200</a:t>
                      </a:r>
                      <a:r>
                        <a:rPr sz="1600" b="1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Tons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381635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82270" algn="l"/>
                        </a:tabLst>
                      </a:pP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More than</a:t>
                      </a:r>
                      <a:r>
                        <a:rPr sz="1600" spc="-2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800</a:t>
                      </a:r>
                      <a:r>
                        <a:rPr sz="1600" b="1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employees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381635" marR="86360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82270" algn="l"/>
                        </a:tabLst>
                      </a:pP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EPC</a:t>
                      </a:r>
                      <a:r>
                        <a:rPr sz="1600" b="1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contract</a:t>
                      </a:r>
                      <a:r>
                        <a:rPr sz="1600" b="1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for waste</a:t>
                      </a:r>
                      <a:r>
                        <a:rPr sz="1600" spc="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management</a:t>
                      </a:r>
                      <a:r>
                        <a:rPr sz="1600" spc="-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package</a:t>
                      </a:r>
                      <a:r>
                        <a:rPr sz="1600" spc="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for</a:t>
                      </a:r>
                      <a:r>
                        <a:rPr sz="160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RAPP </a:t>
                      </a:r>
                      <a:r>
                        <a:rPr sz="1600" spc="-42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10" dirty="0">
                          <a:latin typeface="Microsoft PhagsPa"/>
                          <a:cs typeface="Microsoft PhagsPa"/>
                        </a:rPr>
                        <a:t>7&amp;8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  <a:buFont typeface="Arial MT"/>
                        <a:buChar char="•"/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09550">
                        <a:lnSpc>
                          <a:spcPct val="100000"/>
                        </a:lnSpc>
                      </a:pPr>
                      <a:r>
                        <a:rPr sz="1600" b="1" spc="-10" dirty="0">
                          <a:latin typeface="Microsoft PhagsPa"/>
                          <a:cs typeface="Microsoft PhagsPa"/>
                        </a:rPr>
                        <a:t>Innovation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381635" marR="745490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82270" algn="l"/>
                        </a:tabLst>
                      </a:pPr>
                      <a:r>
                        <a:rPr sz="1600" b="1" spc="-10" dirty="0">
                          <a:latin typeface="Microsoft PhagsPa"/>
                          <a:cs typeface="Microsoft PhagsPa"/>
                        </a:rPr>
                        <a:t>Design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and analysis carried </a:t>
                      </a:r>
                      <a:r>
                        <a:rPr sz="1600" b="1" spc="-10" dirty="0">
                          <a:latin typeface="Microsoft PhagsPa"/>
                          <a:cs typeface="Microsoft PhagsPa"/>
                        </a:rPr>
                        <a:t>out for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numerous </a:t>
                      </a:r>
                      <a:r>
                        <a:rPr sz="1600" b="1" spc="-43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b="1" spc="-5" dirty="0">
                          <a:latin typeface="Microsoft PhagsPa"/>
                          <a:cs typeface="Microsoft PhagsPa"/>
                        </a:rPr>
                        <a:t>projects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838835" lvl="1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839469" algn="l"/>
                        </a:tabLst>
                      </a:pP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Ammonium</a:t>
                      </a:r>
                      <a:r>
                        <a:rPr sz="1600" spc="-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perchlorate</a:t>
                      </a:r>
                      <a:r>
                        <a:rPr sz="1600" spc="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fuel </a:t>
                      </a:r>
                      <a:r>
                        <a:rPr sz="1600" spc="-10" dirty="0">
                          <a:latin typeface="Microsoft PhagsPa"/>
                          <a:cs typeface="Microsoft PhagsPa"/>
                        </a:rPr>
                        <a:t>processing</a:t>
                      </a:r>
                      <a:r>
                        <a:rPr sz="1600" spc="1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facilities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838835" lvl="1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839469" algn="l"/>
                        </a:tabLst>
                      </a:pP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Test</a:t>
                      </a:r>
                      <a:r>
                        <a:rPr sz="16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rig</a:t>
                      </a:r>
                      <a:r>
                        <a:rPr sz="1600" spc="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for</a:t>
                      </a:r>
                      <a:r>
                        <a:rPr sz="160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SAARJA</a:t>
                      </a:r>
                      <a:r>
                        <a:rPr sz="1600" spc="2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10" dirty="0">
                          <a:latin typeface="Microsoft PhagsPa"/>
                          <a:cs typeface="Microsoft PhagsPa"/>
                        </a:rPr>
                        <a:t>launcher</a:t>
                      </a:r>
                      <a:r>
                        <a:rPr sz="160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10" dirty="0">
                          <a:latin typeface="Microsoft PhagsPa"/>
                          <a:cs typeface="Microsoft PhagsPa"/>
                        </a:rPr>
                        <a:t>system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838835" lvl="1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839469" algn="l"/>
                        </a:tabLst>
                      </a:pP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Loading</a:t>
                      </a:r>
                      <a:r>
                        <a:rPr sz="1600" spc="-2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and </a:t>
                      </a:r>
                      <a:r>
                        <a:rPr sz="1600" spc="-10" dirty="0">
                          <a:latin typeface="Microsoft PhagsPa"/>
                          <a:cs typeface="Microsoft PhagsPa"/>
                        </a:rPr>
                        <a:t>handling system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 for</a:t>
                      </a:r>
                      <a:r>
                        <a:rPr sz="1600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submarine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  <a:p>
                      <a:pPr marL="838835" lvl="1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839469" algn="l"/>
                        </a:tabLst>
                      </a:pPr>
                      <a:r>
                        <a:rPr sz="1600" spc="-10" dirty="0">
                          <a:latin typeface="Microsoft PhagsPa"/>
                          <a:cs typeface="Microsoft PhagsPa"/>
                        </a:rPr>
                        <a:t>Brine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 Concentrator</a:t>
                      </a:r>
                      <a:r>
                        <a:rPr sz="1600" spc="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Desalination</a:t>
                      </a:r>
                      <a:r>
                        <a:rPr sz="1600" spc="-15" dirty="0"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600" spc="-5" dirty="0">
                          <a:latin typeface="Microsoft PhagsPa"/>
                          <a:cs typeface="Microsoft PhagsPa"/>
                        </a:rPr>
                        <a:t>Prototype</a:t>
                      </a:r>
                      <a:endParaRPr sz="1600">
                        <a:latin typeface="Microsoft PhagsPa"/>
                        <a:cs typeface="Microsoft PhagsPa"/>
                      </a:endParaRPr>
                    </a:p>
                  </a:txBody>
                  <a:tcPr marL="0" marR="0" marT="172085" marB="0">
                    <a:lnL w="9525">
                      <a:solidFill>
                        <a:srgbClr val="5F0000"/>
                      </a:solidFill>
                      <a:prstDash val="solid"/>
                    </a:lnL>
                    <a:lnR w="19050">
                      <a:solidFill>
                        <a:srgbClr val="5F0000"/>
                      </a:solidFill>
                      <a:prstDash val="solid"/>
                    </a:lnR>
                    <a:lnT w="9525">
                      <a:solidFill>
                        <a:srgbClr val="5F0000"/>
                      </a:solidFill>
                      <a:prstDash val="solid"/>
                    </a:lnT>
                    <a:lnB w="9525">
                      <a:solidFill>
                        <a:srgbClr val="5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059180">
                        <a:lnSpc>
                          <a:spcPct val="100000"/>
                        </a:lnSpc>
                        <a:tabLst>
                          <a:tab pos="1845945" algn="l"/>
                        </a:tabLst>
                      </a:pPr>
                      <a:r>
                        <a:rPr sz="1050" b="1" dirty="0">
                          <a:solidFill>
                            <a:srgbClr val="5F0000"/>
                          </a:solidFill>
                          <a:latin typeface="Microsoft PhagsPa"/>
                          <a:cs typeface="Microsoft PhagsPa"/>
                        </a:rPr>
                        <a:t>AS</a:t>
                      </a:r>
                      <a:r>
                        <a:rPr sz="1050" b="1" spc="-20" dirty="0">
                          <a:solidFill>
                            <a:srgbClr val="5F0000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050" b="1" dirty="0">
                          <a:solidFill>
                            <a:srgbClr val="5F0000"/>
                          </a:solidFill>
                          <a:latin typeface="Microsoft PhagsPa"/>
                          <a:cs typeface="Microsoft PhagsPa"/>
                        </a:rPr>
                        <a:t>9100C	U</a:t>
                      </a:r>
                      <a:r>
                        <a:rPr sz="1050" b="1" spc="-30" dirty="0">
                          <a:solidFill>
                            <a:srgbClr val="5F0000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050" b="1" spc="5" dirty="0">
                          <a:solidFill>
                            <a:srgbClr val="5F0000"/>
                          </a:solidFill>
                          <a:latin typeface="Microsoft PhagsPa"/>
                          <a:cs typeface="Microsoft PhagsPa"/>
                        </a:rPr>
                        <a:t>&amp;</a:t>
                      </a:r>
                      <a:r>
                        <a:rPr sz="1050" b="1" spc="-30" dirty="0">
                          <a:solidFill>
                            <a:srgbClr val="5F0000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050" b="1" dirty="0">
                          <a:solidFill>
                            <a:srgbClr val="5F0000"/>
                          </a:solidFill>
                          <a:latin typeface="Microsoft PhagsPa"/>
                          <a:cs typeface="Microsoft PhagsPa"/>
                        </a:rPr>
                        <a:t>R</a:t>
                      </a:r>
                      <a:r>
                        <a:rPr sz="1050" b="1" spc="-20" dirty="0">
                          <a:solidFill>
                            <a:srgbClr val="5F0000"/>
                          </a:solidFill>
                          <a:latin typeface="Microsoft PhagsPa"/>
                          <a:cs typeface="Microsoft PhagsPa"/>
                        </a:rPr>
                        <a:t> </a:t>
                      </a:r>
                      <a:r>
                        <a:rPr sz="1050" b="1" spc="-5" dirty="0">
                          <a:solidFill>
                            <a:srgbClr val="5F0000"/>
                          </a:solidFill>
                          <a:latin typeface="Microsoft PhagsPa"/>
                          <a:cs typeface="Microsoft PhagsPa"/>
                        </a:rPr>
                        <a:t>Stamp</a:t>
                      </a:r>
                      <a:endParaRPr sz="1050">
                        <a:latin typeface="Microsoft PhagsPa"/>
                        <a:cs typeface="Microsoft PhagsPa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5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5F0000"/>
                      </a:solidFill>
                      <a:prstDash val="solid"/>
                    </a:lnR>
                    <a:lnT w="9525">
                      <a:solidFill>
                        <a:srgbClr val="5F0000"/>
                      </a:solidFill>
                      <a:prstDash val="solid"/>
                    </a:lnT>
                    <a:lnB w="9525">
                      <a:solidFill>
                        <a:srgbClr val="5F0000"/>
                      </a:solidFill>
                      <a:prstDash val="solid"/>
                    </a:lnB>
                  </a:tcPr>
                </a:tc>
              </a:tr>
              <a:tr h="29794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2085" marB="0">
                    <a:lnL w="9525">
                      <a:solidFill>
                        <a:srgbClr val="5F0000"/>
                      </a:solidFill>
                      <a:prstDash val="solid"/>
                    </a:lnL>
                    <a:lnR w="19050">
                      <a:solidFill>
                        <a:srgbClr val="5F0000"/>
                      </a:solidFill>
                      <a:prstDash val="solid"/>
                    </a:lnR>
                    <a:lnT w="9525">
                      <a:solidFill>
                        <a:srgbClr val="5F0000"/>
                      </a:solidFill>
                      <a:prstDash val="solid"/>
                    </a:lnT>
                    <a:lnB w="9525">
                      <a:solidFill>
                        <a:srgbClr val="5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5F0000"/>
                      </a:solidFill>
                      <a:prstDash val="solid"/>
                    </a:lnL>
                    <a:lnR w="19050">
                      <a:solidFill>
                        <a:srgbClr val="5F0000"/>
                      </a:solidFill>
                      <a:prstDash val="solid"/>
                    </a:lnR>
                    <a:lnT w="9525">
                      <a:solidFill>
                        <a:srgbClr val="5F0000"/>
                      </a:solidFill>
                      <a:prstDash val="solid"/>
                    </a:lnT>
                    <a:lnB w="19050">
                      <a:solidFill>
                        <a:srgbClr val="5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3319" y="1726900"/>
            <a:ext cx="858012" cy="3897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2364" y="1776984"/>
            <a:ext cx="664464" cy="2956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5914" y="1671903"/>
            <a:ext cx="700964" cy="70241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99759" y="2887980"/>
            <a:ext cx="2926080" cy="297484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pc="-5" dirty="0"/>
              <a:t>Kay</a:t>
            </a:r>
            <a:r>
              <a:rPr spc="-10" dirty="0"/>
              <a:t> Bouvet</a:t>
            </a:r>
            <a:r>
              <a:rPr spc="-5" dirty="0"/>
              <a:t> Engineering</a:t>
            </a:r>
            <a:r>
              <a:rPr spc="-45" dirty="0"/>
              <a:t> </a:t>
            </a:r>
            <a:r>
              <a:rPr spc="-5" dirty="0"/>
              <a:t>Ltd.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427846" y="6214152"/>
            <a:ext cx="287655" cy="3511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000" dirty="0">
                <a:solidFill>
                  <a:srgbClr val="FFFFFF"/>
                </a:solidFill>
                <a:latin typeface="Microsoft PhagsPa"/>
                <a:cs typeface="Microsoft PhagsPa"/>
              </a:rPr>
              <a:t>|</a:t>
            </a:r>
            <a:r>
              <a:rPr sz="2000" spc="10" dirty="0">
                <a:solidFill>
                  <a:srgbClr val="FFFFFF"/>
                </a:solidFill>
                <a:latin typeface="Microsoft PhagsPa"/>
                <a:cs typeface="Microsoft PhagsPa"/>
              </a:rPr>
              <a:t> </a:t>
            </a:r>
            <a:fld id="{81D60167-4931-47E6-BA6A-407CBD079E47}" type="slidenum">
              <a:rPr sz="2100" baseline="1984" dirty="0">
                <a:solidFill>
                  <a:srgbClr val="FFFFFF"/>
                </a:solidFill>
                <a:latin typeface="Microsoft PhagsPa"/>
                <a:cs typeface="Microsoft PhagsPa"/>
              </a:rPr>
              <a:pPr marL="12700">
                <a:lnSpc>
                  <a:spcPct val="100000"/>
                </a:lnSpc>
                <a:spcBef>
                  <a:spcPts val="190"/>
                </a:spcBef>
              </a:pPr>
              <a:t>6</a:t>
            </a:fld>
            <a:endParaRPr sz="2100" baseline="1984">
              <a:latin typeface="Microsoft PhagsPa"/>
              <a:cs typeface="Microsoft PhagsP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390525"/>
            <a:ext cx="2319224" cy="384721"/>
          </a:xfrm>
        </p:spPr>
        <p:txBody>
          <a:bodyPr/>
          <a:lstStyle/>
          <a:p>
            <a:r>
              <a:rPr lang="en-US" dirty="0" smtClean="0"/>
              <a:t>ASME U Stamp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804" y="1908810"/>
            <a:ext cx="3079496" cy="400939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92100" y="1076325"/>
          <a:ext cx="3727602" cy="4822825"/>
        </p:xfrm>
        <a:graphic>
          <a:graphicData uri="http://schemas.openxmlformats.org/presentationml/2006/ole">
            <p:oleObj spid="_x0000_s1026" name="Acrobat Document" r:id="rId3" imgW="5829300" imgH="7543800" progId="AcroExch.Document.DC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635500" y="1533525"/>
          <a:ext cx="2897187" cy="3984625"/>
        </p:xfrm>
        <a:graphic>
          <a:graphicData uri="http://schemas.openxmlformats.org/presentationml/2006/ole">
            <p:oleObj spid="_x0000_s1028" name="Acrobat Document" r:id="rId4" imgW="5829300" imgH="8029346" progId="AcroExch.Document.DC">
              <p:embed/>
            </p:oleObj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787900" y="466725"/>
            <a:ext cx="2319224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5F0000"/>
                </a:solidFill>
                <a:effectLst/>
                <a:uLnTx/>
                <a:uFillTx/>
                <a:latin typeface="Microsoft PhagsPa"/>
                <a:ea typeface="+mj-ea"/>
                <a:cs typeface="Microsoft PhagsPa"/>
              </a:rPr>
              <a:t>ISO 9001 2015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5F0000"/>
              </a:solidFill>
              <a:effectLst/>
              <a:uLnTx/>
              <a:uFillTx/>
              <a:latin typeface="Microsoft PhagsPa"/>
              <a:ea typeface="+mj-ea"/>
              <a:cs typeface="Microsoft PhagsP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390525"/>
            <a:ext cx="2743200" cy="769441"/>
          </a:xfrm>
        </p:spPr>
        <p:txBody>
          <a:bodyPr/>
          <a:lstStyle/>
          <a:p>
            <a:r>
              <a:rPr lang="en-US" dirty="0" smtClean="0"/>
              <a:t>EIL Registration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804" y="1908810"/>
            <a:ext cx="3079496" cy="400939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368300" y="1152525"/>
          <a:ext cx="6172200" cy="4724400"/>
        </p:xfrm>
        <a:graphic>
          <a:graphicData uri="http://schemas.openxmlformats.org/presentationml/2006/ole">
            <p:oleObj spid="_x0000_s14343" name="Acrobat Document" r:id="rId3" imgW="5667146" imgH="8019898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40" y="0"/>
            <a:ext cx="8966200" cy="6720840"/>
            <a:chOff x="-2540" y="0"/>
            <a:chExt cx="8966200" cy="6720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20"/>
              <a:ext cx="8961119" cy="594055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8961120" cy="5937885"/>
            </a:xfrm>
            <a:custGeom>
              <a:avLst/>
              <a:gdLst/>
              <a:ahLst/>
              <a:cxnLst/>
              <a:rect l="l" t="t" r="r" b="b"/>
              <a:pathLst>
                <a:path w="8961120" h="5937885">
                  <a:moveTo>
                    <a:pt x="0" y="0"/>
                  </a:moveTo>
                  <a:lnTo>
                    <a:pt x="0" y="5937503"/>
                  </a:lnTo>
                  <a:lnTo>
                    <a:pt x="8961119" y="5937503"/>
                  </a:lnTo>
                  <a:lnTo>
                    <a:pt x="89611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80136" y="2050796"/>
            <a:ext cx="7539355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Main Infrastructure</a:t>
            </a:r>
            <a:r>
              <a:rPr sz="3500" b="1" spc="-4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and</a:t>
            </a:r>
            <a:r>
              <a:rPr sz="3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3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Capabilities</a:t>
            </a:r>
            <a:endParaRPr sz="3500">
              <a:latin typeface="Microsoft PhagsPa"/>
              <a:cs typeface="Microsoft PhagsP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08326" y="4988179"/>
            <a:ext cx="42475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Kay</a:t>
            </a:r>
            <a:r>
              <a:rPr sz="2500" b="1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Bouvet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5" dirty="0">
                <a:solidFill>
                  <a:srgbClr val="5F0000"/>
                </a:solidFill>
                <a:latin typeface="Microsoft PhagsPa"/>
                <a:cs typeface="Microsoft PhagsPa"/>
              </a:rPr>
              <a:t>Engineering</a:t>
            </a:r>
            <a:r>
              <a:rPr sz="2500" b="1" spc="-20" dirty="0">
                <a:solidFill>
                  <a:srgbClr val="5F0000"/>
                </a:solidFill>
                <a:latin typeface="Microsoft PhagsPa"/>
                <a:cs typeface="Microsoft PhagsPa"/>
              </a:rPr>
              <a:t> </a:t>
            </a:r>
            <a:r>
              <a:rPr sz="2500" b="1" spc="-10" dirty="0">
                <a:solidFill>
                  <a:srgbClr val="5F0000"/>
                </a:solidFill>
                <a:latin typeface="Microsoft PhagsPa"/>
                <a:cs typeface="Microsoft PhagsPa"/>
              </a:rPr>
              <a:t>Ltd.</a:t>
            </a:r>
            <a:endParaRPr sz="2500">
              <a:latin typeface="Microsoft PhagsPa"/>
              <a:cs typeface="Microsoft PhagsP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5983" y="4654296"/>
            <a:ext cx="1136904" cy="1152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1181</TotalTime>
  <Words>2319</Words>
  <Application>Microsoft Office PowerPoint</Application>
  <PresentationFormat>Custom</PresentationFormat>
  <Paragraphs>533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Acrobat Document</vt:lpstr>
      <vt:lpstr>Adobe Acrobat Document</vt:lpstr>
      <vt:lpstr>Index</vt:lpstr>
      <vt:lpstr>Slide 2</vt:lpstr>
      <vt:lpstr>More than 40 years of experience in heavy machinery  manufacturing</vt:lpstr>
      <vt:lpstr>Kay Bouvet is divided into two divisions, focusing on  large scale nuclear, space and defence projects</vt:lpstr>
      <vt:lpstr>Our office network covers the main business hubs  in India</vt:lpstr>
      <vt:lpstr>Kay Bouvet Engineering qualifications</vt:lpstr>
      <vt:lpstr>ASME U Stamp</vt:lpstr>
      <vt:lpstr>EIL Registration</vt:lpstr>
      <vt:lpstr>Slide 9</vt:lpstr>
      <vt:lpstr>Slide 10</vt:lpstr>
      <vt:lpstr>Kay Bouvet has the necessary capabilities to manufacture  equipment of any scale for the steel industry</vt:lpstr>
      <vt:lpstr>Examples of machining work in our workshop</vt:lpstr>
      <vt:lpstr>Examples of facilities in our workshop (1/2)</vt:lpstr>
      <vt:lpstr>Examples of facilities in our workshop (2/2)</vt:lpstr>
      <vt:lpstr>We have experience in working with a wide range of  specialized materials</vt:lpstr>
      <vt:lpstr>Slide 16</vt:lpstr>
      <vt:lpstr>Quality Assurance Capabilities</vt:lpstr>
      <vt:lpstr>In-house UTM and Impact Testing Machines</vt:lpstr>
      <vt:lpstr>Other quality assurance facilities</vt:lpstr>
      <vt:lpstr>Slide 20</vt:lpstr>
      <vt:lpstr>Design Capabilities</vt:lpstr>
      <vt:lpstr>Design Capabilities</vt:lpstr>
      <vt:lpstr>Major projects executed for the  Nuclear Industry</vt:lpstr>
      <vt:lpstr>Kay Bouvet has been working for more than 15 years  with the Department of Atomic Energy</vt:lpstr>
      <vt:lpstr>Major project for NPCIL</vt:lpstr>
      <vt:lpstr>Nuclear Industry: EPC Package for Heavy Water Upgradation plant and  Waste Management System for RAPP 7&amp;8</vt:lpstr>
      <vt:lpstr>Major projects executed for NPCIL</vt:lpstr>
      <vt:lpstr>Major projects executed for NPCIL</vt:lpstr>
      <vt:lpstr>Major projects executed for NPCIL</vt:lpstr>
      <vt:lpstr>Major projects executed for BHAVINI Prototype Fast  Breeder Reactor</vt:lpstr>
      <vt:lpstr>Major projects executed for BHAVINI Prototype Fast  Breeder Reactor</vt:lpstr>
      <vt:lpstr>Major projects executed for BHAVINI Prototype Fast  Breeder Reactor</vt:lpstr>
      <vt:lpstr>Major projects executed for BHAVINI Prototype Fast  Breeder Reactor</vt:lpstr>
      <vt:lpstr>Major projects executed for BARC</vt:lpstr>
      <vt:lpstr>Major projects executed for the  Space Industry</vt:lpstr>
      <vt:lpstr>Major projects for the Indian Space Research  Organization</vt:lpstr>
      <vt:lpstr>Major projects for ISRO</vt:lpstr>
      <vt:lpstr>Major EPC projects for ISRO</vt:lpstr>
      <vt:lpstr>Major EPC projects for ISRO</vt:lpstr>
      <vt:lpstr>Major projects for ISRO</vt:lpstr>
      <vt:lpstr>Major projects executed for ISRO</vt:lpstr>
      <vt:lpstr>Major projects executed for the  Defence Industry</vt:lpstr>
      <vt:lpstr>Major projects for the Defence Research &amp; Development  Organization (DRDO)</vt:lpstr>
      <vt:lpstr>Major projects executed for DRDO - Antenna Mechanical  Vehicle for DRDO</vt:lpstr>
      <vt:lpstr>Major projects executed for DRDO</vt:lpstr>
      <vt:lpstr>Major projects executed for DRDO – Loading &amp; Handling  System</vt:lpstr>
      <vt:lpstr>Major projects executed for DRDO – Test Rig for SARJA II  Launcher</vt:lpstr>
      <vt:lpstr>B2 Shell Assembly- MOC 11-10 PH Steel   Dia: 516 mm X 4871 mm Long, Proof pressure tested at 149.6 bar B1 Inner &amp; Outer Shell assembly  (TI6AL4V) Dia 596 X Length 397 mm  B1 Outer Shell Assembly (TI6AL4V) Dia 596 X Length 397 mmk  Proof pressure tested at 126.5 bar  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Carlos Gomez</dc:creator>
  <cp:lastModifiedBy>Dell</cp:lastModifiedBy>
  <cp:revision>119</cp:revision>
  <dcterms:created xsi:type="dcterms:W3CDTF">2022-07-08T17:10:37Z</dcterms:created>
  <dcterms:modified xsi:type="dcterms:W3CDTF">2023-04-10T09:06:25Z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2017-08-09T00:00:00Z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2022-07-08T00:00:00Z</vt:filetime>
  </property>
</Properties>
</file>