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4.jpg" ContentType="image/jpeg"/>
  <Override PartName="/ppt/media/image55.jpg" ContentType="image/jpeg"/>
  <Override PartName="/ppt/media/image59.jpg" ContentType="image/jpeg"/>
  <Override PartName="/ppt/media/image6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09" r:id="rId3"/>
    <p:sldId id="258" r:id="rId4"/>
    <p:sldId id="282" r:id="rId5"/>
    <p:sldId id="267" r:id="rId6"/>
    <p:sldId id="283" r:id="rId7"/>
    <p:sldId id="295" r:id="rId8"/>
    <p:sldId id="266" r:id="rId9"/>
    <p:sldId id="281" r:id="rId10"/>
    <p:sldId id="290" r:id="rId11"/>
    <p:sldId id="277" r:id="rId12"/>
    <p:sldId id="296" r:id="rId13"/>
    <p:sldId id="299" r:id="rId14"/>
    <p:sldId id="276" r:id="rId15"/>
    <p:sldId id="278" r:id="rId16"/>
    <p:sldId id="271" r:id="rId17"/>
    <p:sldId id="297" r:id="rId18"/>
    <p:sldId id="269" r:id="rId19"/>
    <p:sldId id="293" r:id="rId20"/>
    <p:sldId id="304" r:id="rId21"/>
    <p:sldId id="270" r:id="rId22"/>
    <p:sldId id="301" r:id="rId23"/>
    <p:sldId id="268" r:id="rId24"/>
    <p:sldId id="305" r:id="rId25"/>
    <p:sldId id="262" r:id="rId26"/>
    <p:sldId id="287" r:id="rId27"/>
    <p:sldId id="284" r:id="rId28"/>
    <p:sldId id="285" r:id="rId29"/>
    <p:sldId id="286" r:id="rId30"/>
    <p:sldId id="292" r:id="rId31"/>
    <p:sldId id="300" r:id="rId32"/>
    <p:sldId id="273" r:id="rId33"/>
    <p:sldId id="302" r:id="rId34"/>
    <p:sldId id="307" r:id="rId35"/>
    <p:sldId id="308" r:id="rId36"/>
    <p:sldId id="306" r:id="rId37"/>
    <p:sldId id="279"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41" autoAdjust="0"/>
    <p:restoredTop sz="94660"/>
  </p:normalViewPr>
  <p:slideViewPr>
    <p:cSldViewPr snapToGrid="0">
      <p:cViewPr varScale="1">
        <p:scale>
          <a:sx n="82" d="100"/>
          <a:sy n="82" d="100"/>
        </p:scale>
        <p:origin x="7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25FCD7-BD82-4467-9198-B7D467D29B92}"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A079DAA0-D723-4875-B29F-65A7474D3EC8}">
      <dgm:prSet phldrT="[Text]" custT="1"/>
      <dgm:spPr/>
      <dgm:t>
        <a:bodyPr/>
        <a:lstStyle/>
        <a:p>
          <a:r>
            <a:rPr lang="en-US" sz="2200" spc="-5" dirty="0">
              <a:solidFill>
                <a:schemeClr val="tx1"/>
              </a:solidFill>
            </a:rPr>
            <a:t>Motorized </a:t>
          </a:r>
          <a:r>
            <a:rPr lang="en-US" sz="2200" spc="-25" dirty="0">
              <a:solidFill>
                <a:schemeClr val="tx1"/>
              </a:solidFill>
            </a:rPr>
            <a:t>Trunnions </a:t>
          </a:r>
          <a:r>
            <a:rPr lang="en-US" sz="2200" spc="-5" dirty="0">
              <a:solidFill>
                <a:schemeClr val="tx1"/>
              </a:solidFill>
            </a:rPr>
            <a:t>for </a:t>
          </a:r>
          <a:r>
            <a:rPr lang="en-US" sz="2200" dirty="0">
              <a:solidFill>
                <a:schemeClr val="tx1"/>
              </a:solidFill>
            </a:rPr>
            <a:t>2 </a:t>
          </a:r>
          <a:r>
            <a:rPr lang="en-US" sz="2200" spc="-5" dirty="0">
              <a:solidFill>
                <a:schemeClr val="tx1"/>
              </a:solidFill>
            </a:rPr>
            <a:t>Stages of Under</a:t>
          </a:r>
          <a:r>
            <a:rPr lang="en-US" sz="2200" spc="75" dirty="0">
              <a:solidFill>
                <a:schemeClr val="tx1"/>
              </a:solidFill>
            </a:rPr>
            <a:t> </a:t>
          </a:r>
          <a:r>
            <a:rPr lang="en-US" sz="2200" dirty="0">
              <a:solidFill>
                <a:schemeClr val="tx1"/>
              </a:solidFill>
            </a:rPr>
            <a:t>frames</a:t>
          </a:r>
        </a:p>
      </dgm:t>
    </dgm:pt>
    <dgm:pt modelId="{68CC0C74-3646-44D7-A267-6748A90D1DB7}" type="parTrans" cxnId="{01EFEC7E-850C-4F86-82B0-666D0682CAD8}">
      <dgm:prSet/>
      <dgm:spPr/>
      <dgm:t>
        <a:bodyPr/>
        <a:lstStyle/>
        <a:p>
          <a:endParaRPr lang="en-US"/>
        </a:p>
      </dgm:t>
    </dgm:pt>
    <dgm:pt modelId="{05D0164F-A1E2-4F9B-A0DB-24BA41D43862}" type="sibTrans" cxnId="{01EFEC7E-850C-4F86-82B0-666D0682CAD8}">
      <dgm:prSet/>
      <dgm:spPr/>
      <dgm:t>
        <a:bodyPr/>
        <a:lstStyle/>
        <a:p>
          <a:endParaRPr lang="en-US"/>
        </a:p>
      </dgm:t>
    </dgm:pt>
    <dgm:pt modelId="{75C679E0-C7C0-46B7-B5C4-C42CF9AC77A9}">
      <dgm:prSet phldrT="[Text]" custT="1"/>
      <dgm:spPr/>
      <dgm:t>
        <a:bodyPr/>
        <a:lstStyle/>
        <a:p>
          <a:r>
            <a:rPr lang="en-US" sz="2200" spc="-5" dirty="0">
              <a:solidFill>
                <a:schemeClr val="tx1"/>
              </a:solidFill>
            </a:rPr>
            <a:t>EOT </a:t>
          </a:r>
          <a:r>
            <a:rPr lang="en-US" sz="2200" dirty="0">
              <a:solidFill>
                <a:schemeClr val="tx1"/>
              </a:solidFill>
            </a:rPr>
            <a:t>Crane Lifting capacity </a:t>
          </a:r>
          <a:r>
            <a:rPr lang="en-US" sz="2200" spc="-5" dirty="0">
              <a:solidFill>
                <a:schemeClr val="tx1"/>
              </a:solidFill>
            </a:rPr>
            <a:t>ranging from 5 MT up to</a:t>
          </a:r>
          <a:r>
            <a:rPr lang="en-US" sz="2200" dirty="0">
              <a:solidFill>
                <a:schemeClr val="tx1"/>
              </a:solidFill>
            </a:rPr>
            <a:t> </a:t>
          </a:r>
          <a:r>
            <a:rPr lang="en-US" sz="2200" spc="-5" dirty="0">
              <a:solidFill>
                <a:schemeClr val="tx1"/>
              </a:solidFill>
            </a:rPr>
            <a:t>50 </a:t>
          </a:r>
          <a:r>
            <a:rPr lang="en-US" sz="2200" dirty="0">
              <a:solidFill>
                <a:schemeClr val="tx1"/>
              </a:solidFill>
            </a:rPr>
            <a:t>MT</a:t>
          </a:r>
          <a:r>
            <a:rPr lang="en-US" sz="2200" spc="-45" dirty="0">
              <a:solidFill>
                <a:schemeClr val="tx1"/>
              </a:solidFill>
            </a:rPr>
            <a:t> </a:t>
          </a:r>
          <a:endParaRPr lang="en-US" sz="2200" dirty="0">
            <a:solidFill>
              <a:schemeClr val="tx1"/>
            </a:solidFill>
          </a:endParaRPr>
        </a:p>
      </dgm:t>
    </dgm:pt>
    <dgm:pt modelId="{40EC7BCB-8309-4459-9971-F20246894128}" type="parTrans" cxnId="{7F38068C-5576-4F73-BDC5-0564CB67E333}">
      <dgm:prSet/>
      <dgm:spPr/>
      <dgm:t>
        <a:bodyPr/>
        <a:lstStyle/>
        <a:p>
          <a:endParaRPr lang="en-US"/>
        </a:p>
      </dgm:t>
    </dgm:pt>
    <dgm:pt modelId="{130225F2-F5F7-4830-BF12-163E8865568A}" type="sibTrans" cxnId="{7F38068C-5576-4F73-BDC5-0564CB67E333}">
      <dgm:prSet/>
      <dgm:spPr/>
      <dgm:t>
        <a:bodyPr/>
        <a:lstStyle/>
        <a:p>
          <a:endParaRPr lang="en-US"/>
        </a:p>
      </dgm:t>
    </dgm:pt>
    <dgm:pt modelId="{8A014C9F-94B1-4463-9622-FD9BB1A5B71D}">
      <dgm:prSet phldrT="[Text]" custT="1"/>
      <dgm:spPr/>
      <dgm:t>
        <a:bodyPr/>
        <a:lstStyle/>
        <a:p>
          <a:r>
            <a:rPr lang="en-US" sz="2200" spc="-5" dirty="0">
              <a:solidFill>
                <a:schemeClr val="tx1"/>
              </a:solidFill>
            </a:rPr>
            <a:t>Hydraulic </a:t>
          </a:r>
          <a:r>
            <a:rPr lang="en-US" sz="2200" spc="-10" dirty="0">
              <a:solidFill>
                <a:schemeClr val="tx1"/>
              </a:solidFill>
            </a:rPr>
            <a:t>Mobile </a:t>
          </a:r>
          <a:r>
            <a:rPr lang="en-US" sz="2200" dirty="0">
              <a:solidFill>
                <a:schemeClr val="tx1"/>
              </a:solidFill>
            </a:rPr>
            <a:t>Cranes of </a:t>
          </a:r>
          <a:r>
            <a:rPr lang="en-US" sz="2200" spc="-5" dirty="0">
              <a:solidFill>
                <a:schemeClr val="tx1"/>
              </a:solidFill>
            </a:rPr>
            <a:t>9 </a:t>
          </a:r>
          <a:r>
            <a:rPr lang="en-US" sz="2200" dirty="0">
              <a:solidFill>
                <a:schemeClr val="tx1"/>
              </a:solidFill>
            </a:rPr>
            <a:t>MT to </a:t>
          </a:r>
          <a:r>
            <a:rPr lang="en-US" sz="2200" spc="-5" dirty="0">
              <a:solidFill>
                <a:schemeClr val="tx1"/>
              </a:solidFill>
            </a:rPr>
            <a:t>14 </a:t>
          </a:r>
          <a:r>
            <a:rPr lang="en-US" sz="2200" dirty="0">
              <a:solidFill>
                <a:schemeClr val="tx1"/>
              </a:solidFill>
            </a:rPr>
            <a:t>MT</a:t>
          </a:r>
          <a:r>
            <a:rPr lang="en-US" sz="2200" spc="-5" dirty="0">
              <a:solidFill>
                <a:schemeClr val="tx1"/>
              </a:solidFill>
            </a:rPr>
            <a:t> </a:t>
          </a:r>
          <a:r>
            <a:rPr lang="en-US" sz="2200" spc="-25" dirty="0">
              <a:solidFill>
                <a:schemeClr val="tx1"/>
              </a:solidFill>
            </a:rPr>
            <a:t>capacity.</a:t>
          </a:r>
          <a:endParaRPr lang="en-US" sz="2200" dirty="0">
            <a:solidFill>
              <a:schemeClr val="tx1"/>
            </a:solidFill>
          </a:endParaRPr>
        </a:p>
      </dgm:t>
    </dgm:pt>
    <dgm:pt modelId="{D580FF34-C839-40BB-A777-91E48C068BDB}" type="parTrans" cxnId="{4EA46C75-E3FE-44DA-B5F0-1564815D1AC3}">
      <dgm:prSet/>
      <dgm:spPr/>
      <dgm:t>
        <a:bodyPr/>
        <a:lstStyle/>
        <a:p>
          <a:endParaRPr lang="en-US"/>
        </a:p>
      </dgm:t>
    </dgm:pt>
    <dgm:pt modelId="{6C18CCCF-05A1-426A-B603-B66E6E782E33}" type="sibTrans" cxnId="{4EA46C75-E3FE-44DA-B5F0-1564815D1AC3}">
      <dgm:prSet/>
      <dgm:spPr/>
      <dgm:t>
        <a:bodyPr/>
        <a:lstStyle/>
        <a:p>
          <a:endParaRPr lang="en-US"/>
        </a:p>
      </dgm:t>
    </dgm:pt>
    <dgm:pt modelId="{CFE8D730-6F0E-4DA9-B8E4-2BA483CDCD54}" type="pres">
      <dgm:prSet presAssocID="{9A25FCD7-BD82-4467-9198-B7D467D29B92}" presName="linear" presStyleCnt="0">
        <dgm:presLayoutVars>
          <dgm:animLvl val="lvl"/>
          <dgm:resizeHandles val="exact"/>
        </dgm:presLayoutVars>
      </dgm:prSet>
      <dgm:spPr/>
    </dgm:pt>
    <dgm:pt modelId="{FF612387-355F-40D6-BA51-9710EF5D4090}" type="pres">
      <dgm:prSet presAssocID="{A079DAA0-D723-4875-B29F-65A7474D3EC8}" presName="parentText" presStyleLbl="node1" presStyleIdx="0" presStyleCnt="3" custLinFactY="-35437" custLinFactNeighborY="-100000">
        <dgm:presLayoutVars>
          <dgm:chMax val="0"/>
          <dgm:bulletEnabled val="1"/>
        </dgm:presLayoutVars>
      </dgm:prSet>
      <dgm:spPr/>
    </dgm:pt>
    <dgm:pt modelId="{EE4F0801-34C7-4CDA-9F9A-D64A78C5DCC3}" type="pres">
      <dgm:prSet presAssocID="{05D0164F-A1E2-4F9B-A0DB-24BA41D43862}" presName="spacer" presStyleCnt="0"/>
      <dgm:spPr/>
    </dgm:pt>
    <dgm:pt modelId="{882D23BD-9CE1-452A-8366-A56A447E4E15}" type="pres">
      <dgm:prSet presAssocID="{75C679E0-C7C0-46B7-B5C4-C42CF9AC77A9}" presName="parentText" presStyleLbl="node1" presStyleIdx="1" presStyleCnt="3" custLinFactNeighborY="-57973">
        <dgm:presLayoutVars>
          <dgm:chMax val="0"/>
          <dgm:bulletEnabled val="1"/>
        </dgm:presLayoutVars>
      </dgm:prSet>
      <dgm:spPr/>
    </dgm:pt>
    <dgm:pt modelId="{E211BCE8-1394-41ED-B378-67308A9B81B6}" type="pres">
      <dgm:prSet presAssocID="{130225F2-F5F7-4830-BF12-163E8865568A}" presName="spacer" presStyleCnt="0"/>
      <dgm:spPr/>
    </dgm:pt>
    <dgm:pt modelId="{9D82FC82-880D-4916-8491-67D4A2C8B129}" type="pres">
      <dgm:prSet presAssocID="{8A014C9F-94B1-4463-9622-FD9BB1A5B71D}" presName="parentText" presStyleLbl="node1" presStyleIdx="2" presStyleCnt="3" custLinFactY="22764" custLinFactNeighborX="333" custLinFactNeighborY="100000">
        <dgm:presLayoutVars>
          <dgm:chMax val="0"/>
          <dgm:bulletEnabled val="1"/>
        </dgm:presLayoutVars>
      </dgm:prSet>
      <dgm:spPr/>
    </dgm:pt>
  </dgm:ptLst>
  <dgm:cxnLst>
    <dgm:cxn modelId="{69A8B709-FC2E-4906-BF79-3ABCCDA339D4}" type="presOf" srcId="{9A25FCD7-BD82-4467-9198-B7D467D29B92}" destId="{CFE8D730-6F0E-4DA9-B8E4-2BA483CDCD54}" srcOrd="0" destOrd="0" presId="urn:microsoft.com/office/officeart/2005/8/layout/vList2"/>
    <dgm:cxn modelId="{B140464F-EA86-47D2-B77E-9563C6B21492}" type="presOf" srcId="{8A014C9F-94B1-4463-9622-FD9BB1A5B71D}" destId="{9D82FC82-880D-4916-8491-67D4A2C8B129}" srcOrd="0" destOrd="0" presId="urn:microsoft.com/office/officeart/2005/8/layout/vList2"/>
    <dgm:cxn modelId="{4EA46C75-E3FE-44DA-B5F0-1564815D1AC3}" srcId="{9A25FCD7-BD82-4467-9198-B7D467D29B92}" destId="{8A014C9F-94B1-4463-9622-FD9BB1A5B71D}" srcOrd="2" destOrd="0" parTransId="{D580FF34-C839-40BB-A777-91E48C068BDB}" sibTransId="{6C18CCCF-05A1-426A-B603-B66E6E782E33}"/>
    <dgm:cxn modelId="{01EFEC7E-850C-4F86-82B0-666D0682CAD8}" srcId="{9A25FCD7-BD82-4467-9198-B7D467D29B92}" destId="{A079DAA0-D723-4875-B29F-65A7474D3EC8}" srcOrd="0" destOrd="0" parTransId="{68CC0C74-3646-44D7-A267-6748A90D1DB7}" sibTransId="{05D0164F-A1E2-4F9B-A0DB-24BA41D43862}"/>
    <dgm:cxn modelId="{7F38068C-5576-4F73-BDC5-0564CB67E333}" srcId="{9A25FCD7-BD82-4467-9198-B7D467D29B92}" destId="{75C679E0-C7C0-46B7-B5C4-C42CF9AC77A9}" srcOrd="1" destOrd="0" parTransId="{40EC7BCB-8309-4459-9971-F20246894128}" sibTransId="{130225F2-F5F7-4830-BF12-163E8865568A}"/>
    <dgm:cxn modelId="{DBC21EBC-AA4F-4436-A400-9BD29A3E640A}" type="presOf" srcId="{A079DAA0-D723-4875-B29F-65A7474D3EC8}" destId="{FF612387-355F-40D6-BA51-9710EF5D4090}" srcOrd="0" destOrd="0" presId="urn:microsoft.com/office/officeart/2005/8/layout/vList2"/>
    <dgm:cxn modelId="{5130A8CA-BB71-482E-BBCD-3A789669BA66}" type="presOf" srcId="{75C679E0-C7C0-46B7-B5C4-C42CF9AC77A9}" destId="{882D23BD-9CE1-452A-8366-A56A447E4E15}" srcOrd="0" destOrd="0" presId="urn:microsoft.com/office/officeart/2005/8/layout/vList2"/>
    <dgm:cxn modelId="{68522B38-760E-45B2-AA16-4C7F81F6565D}" type="presParOf" srcId="{CFE8D730-6F0E-4DA9-B8E4-2BA483CDCD54}" destId="{FF612387-355F-40D6-BA51-9710EF5D4090}" srcOrd="0" destOrd="0" presId="urn:microsoft.com/office/officeart/2005/8/layout/vList2"/>
    <dgm:cxn modelId="{7F65FA00-9211-40EA-AB97-2117A4AA2E0D}" type="presParOf" srcId="{CFE8D730-6F0E-4DA9-B8E4-2BA483CDCD54}" destId="{EE4F0801-34C7-4CDA-9F9A-D64A78C5DCC3}" srcOrd="1" destOrd="0" presId="urn:microsoft.com/office/officeart/2005/8/layout/vList2"/>
    <dgm:cxn modelId="{06C3FDE9-C75C-4AEF-B4E1-A82F611217A1}" type="presParOf" srcId="{CFE8D730-6F0E-4DA9-B8E4-2BA483CDCD54}" destId="{882D23BD-9CE1-452A-8366-A56A447E4E15}" srcOrd="2" destOrd="0" presId="urn:microsoft.com/office/officeart/2005/8/layout/vList2"/>
    <dgm:cxn modelId="{15D3B790-EBF0-447B-AEE5-DB8636EF7758}" type="presParOf" srcId="{CFE8D730-6F0E-4DA9-B8E4-2BA483CDCD54}" destId="{E211BCE8-1394-41ED-B378-67308A9B81B6}" srcOrd="3" destOrd="0" presId="urn:microsoft.com/office/officeart/2005/8/layout/vList2"/>
    <dgm:cxn modelId="{5B39AEB4-9E95-4D9F-9E30-90FB967B3204}" type="presParOf" srcId="{CFE8D730-6F0E-4DA9-B8E4-2BA483CDCD54}" destId="{9D82FC82-880D-4916-8491-67D4A2C8B12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D6E70F-C978-460B-AFE7-B81CC2746212}" type="doc">
      <dgm:prSet loTypeId="urn:microsoft.com/office/officeart/2008/layout/VerticalAccentList" loCatId="list" qsTypeId="urn:microsoft.com/office/officeart/2005/8/quickstyle/3d1" qsCatId="3D" csTypeId="urn:microsoft.com/office/officeart/2005/8/colors/accent1_4" csCatId="accent1" phldr="1"/>
      <dgm:spPr/>
      <dgm:t>
        <a:bodyPr/>
        <a:lstStyle/>
        <a:p>
          <a:endParaRPr lang="en-IN"/>
        </a:p>
      </dgm:t>
    </dgm:pt>
    <dgm:pt modelId="{1E79C954-F2A1-4618-8F66-185AC1AE314A}">
      <dgm:prSet phldrT="[Text]"/>
      <dgm:spPr/>
      <dgm:t>
        <a:bodyPr/>
        <a:lstStyle/>
        <a:p>
          <a:r>
            <a:rPr lang="en-IN" dirty="0"/>
            <a:t>Super FRS fragment separator</a:t>
          </a:r>
        </a:p>
      </dgm:t>
    </dgm:pt>
    <dgm:pt modelId="{36B58969-EA8D-4C36-9973-23EB4FCCEB64}" type="parTrans" cxnId="{93F72AB8-6EC6-4B25-AF9E-E183B88C1975}">
      <dgm:prSet/>
      <dgm:spPr/>
      <dgm:t>
        <a:bodyPr/>
        <a:lstStyle/>
        <a:p>
          <a:endParaRPr lang="en-IN"/>
        </a:p>
      </dgm:t>
    </dgm:pt>
    <dgm:pt modelId="{DF3372D2-9B2B-4D03-984C-11468BD1D2D4}" type="sibTrans" cxnId="{93F72AB8-6EC6-4B25-AF9E-E183B88C1975}">
      <dgm:prSet/>
      <dgm:spPr/>
      <dgm:t>
        <a:bodyPr/>
        <a:lstStyle/>
        <a:p>
          <a:endParaRPr lang="en-IN"/>
        </a:p>
      </dgm:t>
    </dgm:pt>
    <dgm:pt modelId="{9A0833A5-1518-4C01-917C-E6A6569A9E59}">
      <dgm:prSet phldrT="[Text]"/>
      <dgm:spPr/>
      <dgm:t>
        <a:bodyPr/>
        <a:lstStyle/>
        <a:p>
          <a:r>
            <a:rPr lang="en-US" dirty="0"/>
            <a:t>The beam stoppers are a part of the Super-FRS fragment separator</a:t>
          </a:r>
          <a:endParaRPr lang="en-IN" dirty="0"/>
        </a:p>
      </dgm:t>
    </dgm:pt>
    <dgm:pt modelId="{3C3029F8-8924-4D97-8AF9-02A765A041B5}" type="parTrans" cxnId="{6707133E-2198-43F5-9274-C50F2BAEAE7B}">
      <dgm:prSet/>
      <dgm:spPr/>
      <dgm:t>
        <a:bodyPr/>
        <a:lstStyle/>
        <a:p>
          <a:endParaRPr lang="en-IN"/>
        </a:p>
      </dgm:t>
    </dgm:pt>
    <dgm:pt modelId="{47C0A82C-F157-4291-B0A9-503AE709E4CA}" type="sibTrans" cxnId="{6707133E-2198-43F5-9274-C50F2BAEAE7B}">
      <dgm:prSet/>
      <dgm:spPr/>
      <dgm:t>
        <a:bodyPr/>
        <a:lstStyle/>
        <a:p>
          <a:endParaRPr lang="en-IN"/>
        </a:p>
      </dgm:t>
    </dgm:pt>
    <dgm:pt modelId="{0E137912-AAAC-4C93-A5A7-644385701A0F}">
      <dgm:prSet phldrT="[Text]"/>
      <dgm:spPr/>
      <dgm:t>
        <a:bodyPr/>
        <a:lstStyle/>
        <a:p>
          <a:r>
            <a:rPr lang="en-IN" dirty="0"/>
            <a:t>Scope of Beam Stopper</a:t>
          </a:r>
        </a:p>
      </dgm:t>
    </dgm:pt>
    <dgm:pt modelId="{28EF71A1-3D04-4DBD-B319-D7689A1A38D0}" type="parTrans" cxnId="{68FAC2BA-0DBA-4FD0-BF85-F09DB323DC34}">
      <dgm:prSet/>
      <dgm:spPr/>
      <dgm:t>
        <a:bodyPr/>
        <a:lstStyle/>
        <a:p>
          <a:endParaRPr lang="en-IN"/>
        </a:p>
      </dgm:t>
    </dgm:pt>
    <dgm:pt modelId="{06E97431-D37B-43AA-A106-429CD495075D}" type="sibTrans" cxnId="{68FAC2BA-0DBA-4FD0-BF85-F09DB323DC34}">
      <dgm:prSet/>
      <dgm:spPr/>
      <dgm:t>
        <a:bodyPr/>
        <a:lstStyle/>
        <a:p>
          <a:endParaRPr lang="en-IN"/>
        </a:p>
      </dgm:t>
    </dgm:pt>
    <dgm:pt modelId="{9F6942D7-D4D9-4017-BA67-19918C040428}">
      <dgm:prSet phldrT="[Text]"/>
      <dgm:spPr/>
      <dgm:t>
        <a:bodyPr/>
        <a:lstStyle/>
        <a:p>
          <a:r>
            <a:rPr lang="en-IN" dirty="0"/>
            <a:t>The scope of the Beam Stopper is to stop high intensity beam with proper cooling.</a:t>
          </a:r>
        </a:p>
      </dgm:t>
    </dgm:pt>
    <dgm:pt modelId="{ADF56E00-8C82-44DC-84D5-FEB27E6C70A3}" type="parTrans" cxnId="{4FFD3C08-206D-4054-AB40-FD41781CFCB3}">
      <dgm:prSet/>
      <dgm:spPr/>
      <dgm:t>
        <a:bodyPr/>
        <a:lstStyle/>
        <a:p>
          <a:endParaRPr lang="en-IN"/>
        </a:p>
      </dgm:t>
    </dgm:pt>
    <dgm:pt modelId="{8FCE8FC8-A2F6-471E-B4FD-65105472C987}" type="sibTrans" cxnId="{4FFD3C08-206D-4054-AB40-FD41781CFCB3}">
      <dgm:prSet/>
      <dgm:spPr/>
      <dgm:t>
        <a:bodyPr/>
        <a:lstStyle/>
        <a:p>
          <a:endParaRPr lang="en-IN"/>
        </a:p>
      </dgm:t>
    </dgm:pt>
    <dgm:pt modelId="{C1F443E2-EA08-41DC-9589-7BECBAAEB6B0}">
      <dgm:prSet phldrT="[Text]"/>
      <dgm:spPr/>
      <dgm:t>
        <a:bodyPr/>
        <a:lstStyle/>
        <a:p>
          <a:r>
            <a:rPr lang="en-IN" dirty="0"/>
            <a:t>Requirement of Beam Stopper</a:t>
          </a:r>
        </a:p>
      </dgm:t>
    </dgm:pt>
    <dgm:pt modelId="{6C3BC79F-13F9-4CC9-B44C-BC74C490B71A}" type="parTrans" cxnId="{BA946DB2-8FE8-4A07-8863-39930D367CBB}">
      <dgm:prSet/>
      <dgm:spPr/>
      <dgm:t>
        <a:bodyPr/>
        <a:lstStyle/>
        <a:p>
          <a:endParaRPr lang="en-IN"/>
        </a:p>
      </dgm:t>
    </dgm:pt>
    <dgm:pt modelId="{C816B758-3E43-4BE1-A7BD-6E170844ED69}" type="sibTrans" cxnId="{BA946DB2-8FE8-4A07-8863-39930D367CBB}">
      <dgm:prSet/>
      <dgm:spPr/>
      <dgm:t>
        <a:bodyPr/>
        <a:lstStyle/>
        <a:p>
          <a:endParaRPr lang="en-IN"/>
        </a:p>
      </dgm:t>
    </dgm:pt>
    <dgm:pt modelId="{001A068E-40E2-4DB4-819D-D49606322600}">
      <dgm:prSet phldrT="[Text]"/>
      <dgm:spPr/>
      <dgm:t>
        <a:bodyPr/>
        <a:lstStyle/>
        <a:p>
          <a:r>
            <a:rPr lang="en-IN" dirty="0"/>
            <a:t>Total 3 nos. of Beam Stopper shall be manufactured for the Super-FRS FAIR project</a:t>
          </a:r>
        </a:p>
      </dgm:t>
    </dgm:pt>
    <dgm:pt modelId="{E3E72768-D565-41E4-875B-40303E22056E}" type="parTrans" cxnId="{54874098-1117-41AF-B45B-4EA75374D7FF}">
      <dgm:prSet/>
      <dgm:spPr/>
      <dgm:t>
        <a:bodyPr/>
        <a:lstStyle/>
        <a:p>
          <a:endParaRPr lang="en-IN"/>
        </a:p>
      </dgm:t>
    </dgm:pt>
    <dgm:pt modelId="{D9D38313-8E9C-4E3E-8E05-AE2578BB55EB}" type="sibTrans" cxnId="{54874098-1117-41AF-B45B-4EA75374D7FF}">
      <dgm:prSet/>
      <dgm:spPr/>
      <dgm:t>
        <a:bodyPr/>
        <a:lstStyle/>
        <a:p>
          <a:endParaRPr lang="en-IN"/>
        </a:p>
      </dgm:t>
    </dgm:pt>
    <dgm:pt modelId="{EAF7681D-EB9F-4FF9-B50C-8E4135513B93}" type="pres">
      <dgm:prSet presAssocID="{BBD6E70F-C978-460B-AFE7-B81CC2746212}" presName="Name0" presStyleCnt="0">
        <dgm:presLayoutVars>
          <dgm:chMax/>
          <dgm:chPref/>
          <dgm:dir/>
        </dgm:presLayoutVars>
      </dgm:prSet>
      <dgm:spPr/>
    </dgm:pt>
    <dgm:pt modelId="{EF6A37B8-7D6B-4243-B41D-8DA5E1707B1A}" type="pres">
      <dgm:prSet presAssocID="{1E79C954-F2A1-4618-8F66-185AC1AE314A}" presName="parenttextcomposite" presStyleCnt="0"/>
      <dgm:spPr/>
    </dgm:pt>
    <dgm:pt modelId="{E3749C41-D417-4581-B2E5-E78286B35D33}" type="pres">
      <dgm:prSet presAssocID="{1E79C954-F2A1-4618-8F66-185AC1AE314A}" presName="parenttext" presStyleLbl="revTx" presStyleIdx="0" presStyleCnt="3">
        <dgm:presLayoutVars>
          <dgm:chMax/>
          <dgm:chPref val="2"/>
          <dgm:bulletEnabled val="1"/>
        </dgm:presLayoutVars>
      </dgm:prSet>
      <dgm:spPr/>
    </dgm:pt>
    <dgm:pt modelId="{47FABEA7-42A1-4172-BFF4-CFC2CEB2E37E}" type="pres">
      <dgm:prSet presAssocID="{1E79C954-F2A1-4618-8F66-185AC1AE314A}" presName="composite" presStyleCnt="0"/>
      <dgm:spPr/>
    </dgm:pt>
    <dgm:pt modelId="{C7ACBC68-0D38-4893-BD89-0E9A6EDE0724}" type="pres">
      <dgm:prSet presAssocID="{1E79C954-F2A1-4618-8F66-185AC1AE314A}" presName="chevron1" presStyleLbl="alignNode1" presStyleIdx="0" presStyleCnt="21"/>
      <dgm:spPr/>
    </dgm:pt>
    <dgm:pt modelId="{64947518-F29A-4519-81A3-AEC1DF7BACA9}" type="pres">
      <dgm:prSet presAssocID="{1E79C954-F2A1-4618-8F66-185AC1AE314A}" presName="chevron2" presStyleLbl="alignNode1" presStyleIdx="1" presStyleCnt="21"/>
      <dgm:spPr/>
    </dgm:pt>
    <dgm:pt modelId="{9549D5F2-62CB-4794-8B2A-836DFFCDD1C5}" type="pres">
      <dgm:prSet presAssocID="{1E79C954-F2A1-4618-8F66-185AC1AE314A}" presName="chevron3" presStyleLbl="alignNode1" presStyleIdx="2" presStyleCnt="21"/>
      <dgm:spPr/>
    </dgm:pt>
    <dgm:pt modelId="{99843C83-4D4D-4AA6-8B5D-EC1A273B5916}" type="pres">
      <dgm:prSet presAssocID="{1E79C954-F2A1-4618-8F66-185AC1AE314A}" presName="chevron4" presStyleLbl="alignNode1" presStyleIdx="3" presStyleCnt="21"/>
      <dgm:spPr/>
    </dgm:pt>
    <dgm:pt modelId="{6DFAADC8-8AFB-45E2-B839-8898FC8F5B0D}" type="pres">
      <dgm:prSet presAssocID="{1E79C954-F2A1-4618-8F66-185AC1AE314A}" presName="chevron5" presStyleLbl="alignNode1" presStyleIdx="4" presStyleCnt="21"/>
      <dgm:spPr/>
    </dgm:pt>
    <dgm:pt modelId="{DA842219-442E-4C95-85A5-F7C322C9C748}" type="pres">
      <dgm:prSet presAssocID="{1E79C954-F2A1-4618-8F66-185AC1AE314A}" presName="chevron6" presStyleLbl="alignNode1" presStyleIdx="5" presStyleCnt="21"/>
      <dgm:spPr/>
    </dgm:pt>
    <dgm:pt modelId="{10A6AEEB-E786-44DF-AFDA-70921978CBCF}" type="pres">
      <dgm:prSet presAssocID="{1E79C954-F2A1-4618-8F66-185AC1AE314A}" presName="chevron7" presStyleLbl="alignNode1" presStyleIdx="6" presStyleCnt="21"/>
      <dgm:spPr/>
    </dgm:pt>
    <dgm:pt modelId="{E08025DD-5435-4DD3-B619-84B2D8F7071C}" type="pres">
      <dgm:prSet presAssocID="{1E79C954-F2A1-4618-8F66-185AC1AE314A}" presName="childtext" presStyleLbl="solidFgAcc1" presStyleIdx="0" presStyleCnt="3">
        <dgm:presLayoutVars>
          <dgm:chMax/>
          <dgm:chPref val="0"/>
          <dgm:bulletEnabled val="1"/>
        </dgm:presLayoutVars>
      </dgm:prSet>
      <dgm:spPr/>
    </dgm:pt>
    <dgm:pt modelId="{01591F88-8881-44E8-92FC-D55E698A637A}" type="pres">
      <dgm:prSet presAssocID="{DF3372D2-9B2B-4D03-984C-11468BD1D2D4}" presName="sibTrans" presStyleCnt="0"/>
      <dgm:spPr/>
    </dgm:pt>
    <dgm:pt modelId="{8D633714-A97C-430B-AB0B-43BF908B3DA3}" type="pres">
      <dgm:prSet presAssocID="{0E137912-AAAC-4C93-A5A7-644385701A0F}" presName="parenttextcomposite" presStyleCnt="0"/>
      <dgm:spPr/>
    </dgm:pt>
    <dgm:pt modelId="{1F1DE1C5-1E6C-4DA8-BF34-55798EDB7133}" type="pres">
      <dgm:prSet presAssocID="{0E137912-AAAC-4C93-A5A7-644385701A0F}" presName="parenttext" presStyleLbl="revTx" presStyleIdx="1" presStyleCnt="3">
        <dgm:presLayoutVars>
          <dgm:chMax/>
          <dgm:chPref val="2"/>
          <dgm:bulletEnabled val="1"/>
        </dgm:presLayoutVars>
      </dgm:prSet>
      <dgm:spPr/>
    </dgm:pt>
    <dgm:pt modelId="{18D10E72-5C4F-434D-8DEC-D234C485CF79}" type="pres">
      <dgm:prSet presAssocID="{0E137912-AAAC-4C93-A5A7-644385701A0F}" presName="composite" presStyleCnt="0"/>
      <dgm:spPr/>
    </dgm:pt>
    <dgm:pt modelId="{7988E627-A700-4D86-932A-4FB390B0547D}" type="pres">
      <dgm:prSet presAssocID="{0E137912-AAAC-4C93-A5A7-644385701A0F}" presName="chevron1" presStyleLbl="alignNode1" presStyleIdx="7" presStyleCnt="21"/>
      <dgm:spPr/>
    </dgm:pt>
    <dgm:pt modelId="{694C6385-9B72-4937-BDB0-73878736AE0C}" type="pres">
      <dgm:prSet presAssocID="{0E137912-AAAC-4C93-A5A7-644385701A0F}" presName="chevron2" presStyleLbl="alignNode1" presStyleIdx="8" presStyleCnt="21"/>
      <dgm:spPr/>
    </dgm:pt>
    <dgm:pt modelId="{FFF6C5AE-3E12-47C4-8409-B265B759992B}" type="pres">
      <dgm:prSet presAssocID="{0E137912-AAAC-4C93-A5A7-644385701A0F}" presName="chevron3" presStyleLbl="alignNode1" presStyleIdx="9" presStyleCnt="21"/>
      <dgm:spPr/>
    </dgm:pt>
    <dgm:pt modelId="{310DB061-075B-457D-82B5-749103A10C9F}" type="pres">
      <dgm:prSet presAssocID="{0E137912-AAAC-4C93-A5A7-644385701A0F}" presName="chevron4" presStyleLbl="alignNode1" presStyleIdx="10" presStyleCnt="21"/>
      <dgm:spPr/>
    </dgm:pt>
    <dgm:pt modelId="{9DA336FA-475C-45C9-9344-3DA73D0B7825}" type="pres">
      <dgm:prSet presAssocID="{0E137912-AAAC-4C93-A5A7-644385701A0F}" presName="chevron5" presStyleLbl="alignNode1" presStyleIdx="11" presStyleCnt="21"/>
      <dgm:spPr/>
    </dgm:pt>
    <dgm:pt modelId="{DEB4C600-B34E-4598-A199-063258AC55B2}" type="pres">
      <dgm:prSet presAssocID="{0E137912-AAAC-4C93-A5A7-644385701A0F}" presName="chevron6" presStyleLbl="alignNode1" presStyleIdx="12" presStyleCnt="21"/>
      <dgm:spPr/>
    </dgm:pt>
    <dgm:pt modelId="{6B2ECB39-FF12-4FA9-8A39-95258CA8674D}" type="pres">
      <dgm:prSet presAssocID="{0E137912-AAAC-4C93-A5A7-644385701A0F}" presName="chevron7" presStyleLbl="alignNode1" presStyleIdx="13" presStyleCnt="21"/>
      <dgm:spPr/>
    </dgm:pt>
    <dgm:pt modelId="{40202117-C8C8-4DBB-ADE7-A360F2F12B2C}" type="pres">
      <dgm:prSet presAssocID="{0E137912-AAAC-4C93-A5A7-644385701A0F}" presName="childtext" presStyleLbl="solidFgAcc1" presStyleIdx="1" presStyleCnt="3">
        <dgm:presLayoutVars>
          <dgm:chMax/>
          <dgm:chPref val="0"/>
          <dgm:bulletEnabled val="1"/>
        </dgm:presLayoutVars>
      </dgm:prSet>
      <dgm:spPr/>
    </dgm:pt>
    <dgm:pt modelId="{A9A30C69-A1B4-453B-B145-9DB07A4BDD54}" type="pres">
      <dgm:prSet presAssocID="{06E97431-D37B-43AA-A106-429CD495075D}" presName="sibTrans" presStyleCnt="0"/>
      <dgm:spPr/>
    </dgm:pt>
    <dgm:pt modelId="{8EDBCEDF-3CF4-48A4-92E7-CBAFC56C3969}" type="pres">
      <dgm:prSet presAssocID="{C1F443E2-EA08-41DC-9589-7BECBAAEB6B0}" presName="parenttextcomposite" presStyleCnt="0"/>
      <dgm:spPr/>
    </dgm:pt>
    <dgm:pt modelId="{AD5AB718-2E24-45A8-BC11-E965B8855AB5}" type="pres">
      <dgm:prSet presAssocID="{C1F443E2-EA08-41DC-9589-7BECBAAEB6B0}" presName="parenttext" presStyleLbl="revTx" presStyleIdx="2" presStyleCnt="3">
        <dgm:presLayoutVars>
          <dgm:chMax/>
          <dgm:chPref val="2"/>
          <dgm:bulletEnabled val="1"/>
        </dgm:presLayoutVars>
      </dgm:prSet>
      <dgm:spPr/>
    </dgm:pt>
    <dgm:pt modelId="{F084F1DD-3202-4A55-B170-8BC4A3E67D45}" type="pres">
      <dgm:prSet presAssocID="{C1F443E2-EA08-41DC-9589-7BECBAAEB6B0}" presName="composite" presStyleCnt="0"/>
      <dgm:spPr/>
    </dgm:pt>
    <dgm:pt modelId="{5E5FBBDB-A673-4EE0-8729-CE8A0B38AFDF}" type="pres">
      <dgm:prSet presAssocID="{C1F443E2-EA08-41DC-9589-7BECBAAEB6B0}" presName="chevron1" presStyleLbl="alignNode1" presStyleIdx="14" presStyleCnt="21"/>
      <dgm:spPr/>
    </dgm:pt>
    <dgm:pt modelId="{4A803F31-252D-4A7C-9B1F-5BBFD4C64E0F}" type="pres">
      <dgm:prSet presAssocID="{C1F443E2-EA08-41DC-9589-7BECBAAEB6B0}" presName="chevron2" presStyleLbl="alignNode1" presStyleIdx="15" presStyleCnt="21"/>
      <dgm:spPr/>
    </dgm:pt>
    <dgm:pt modelId="{6682FFCD-9877-4C0E-A0EC-4DEF7F3D2EDA}" type="pres">
      <dgm:prSet presAssocID="{C1F443E2-EA08-41DC-9589-7BECBAAEB6B0}" presName="chevron3" presStyleLbl="alignNode1" presStyleIdx="16" presStyleCnt="21"/>
      <dgm:spPr/>
    </dgm:pt>
    <dgm:pt modelId="{873E922B-0883-4C93-B9C3-922393BE3610}" type="pres">
      <dgm:prSet presAssocID="{C1F443E2-EA08-41DC-9589-7BECBAAEB6B0}" presName="chevron4" presStyleLbl="alignNode1" presStyleIdx="17" presStyleCnt="21"/>
      <dgm:spPr/>
    </dgm:pt>
    <dgm:pt modelId="{E313A55C-B2B1-4CBC-B901-01230C59B1C1}" type="pres">
      <dgm:prSet presAssocID="{C1F443E2-EA08-41DC-9589-7BECBAAEB6B0}" presName="chevron5" presStyleLbl="alignNode1" presStyleIdx="18" presStyleCnt="21"/>
      <dgm:spPr/>
    </dgm:pt>
    <dgm:pt modelId="{3A6E6CF4-0528-408B-9008-44EA2855F94D}" type="pres">
      <dgm:prSet presAssocID="{C1F443E2-EA08-41DC-9589-7BECBAAEB6B0}" presName="chevron6" presStyleLbl="alignNode1" presStyleIdx="19" presStyleCnt="21"/>
      <dgm:spPr/>
    </dgm:pt>
    <dgm:pt modelId="{E2464D83-1048-45CC-A4BA-4A23C2BD2025}" type="pres">
      <dgm:prSet presAssocID="{C1F443E2-EA08-41DC-9589-7BECBAAEB6B0}" presName="chevron7" presStyleLbl="alignNode1" presStyleIdx="20" presStyleCnt="21"/>
      <dgm:spPr/>
    </dgm:pt>
    <dgm:pt modelId="{CB90867E-A2E2-4B48-9FCB-1B348F45D011}" type="pres">
      <dgm:prSet presAssocID="{C1F443E2-EA08-41DC-9589-7BECBAAEB6B0}" presName="childtext" presStyleLbl="solidFgAcc1" presStyleIdx="2" presStyleCnt="3">
        <dgm:presLayoutVars>
          <dgm:chMax/>
          <dgm:chPref val="0"/>
          <dgm:bulletEnabled val="1"/>
        </dgm:presLayoutVars>
      </dgm:prSet>
      <dgm:spPr/>
    </dgm:pt>
  </dgm:ptLst>
  <dgm:cxnLst>
    <dgm:cxn modelId="{4FFD3C08-206D-4054-AB40-FD41781CFCB3}" srcId="{0E137912-AAAC-4C93-A5A7-644385701A0F}" destId="{9F6942D7-D4D9-4017-BA67-19918C040428}" srcOrd="0" destOrd="0" parTransId="{ADF56E00-8C82-44DC-84D5-FEB27E6C70A3}" sibTransId="{8FCE8FC8-A2F6-471E-B4FD-65105472C987}"/>
    <dgm:cxn modelId="{0E796532-AF69-433E-8A6B-8DDD099DC912}" type="presOf" srcId="{9F6942D7-D4D9-4017-BA67-19918C040428}" destId="{40202117-C8C8-4DBB-ADE7-A360F2F12B2C}" srcOrd="0" destOrd="0" presId="urn:microsoft.com/office/officeart/2008/layout/VerticalAccentList"/>
    <dgm:cxn modelId="{6707133E-2198-43F5-9274-C50F2BAEAE7B}" srcId="{1E79C954-F2A1-4618-8F66-185AC1AE314A}" destId="{9A0833A5-1518-4C01-917C-E6A6569A9E59}" srcOrd="0" destOrd="0" parTransId="{3C3029F8-8924-4D97-8AF9-02A765A041B5}" sibTransId="{47C0A82C-F157-4291-B0A9-503AE709E4CA}"/>
    <dgm:cxn modelId="{FAD0B65C-35B5-4462-BDDB-A16D44E94F40}" type="presOf" srcId="{9A0833A5-1518-4C01-917C-E6A6569A9E59}" destId="{E08025DD-5435-4DD3-B619-84B2D8F7071C}" srcOrd="0" destOrd="0" presId="urn:microsoft.com/office/officeart/2008/layout/VerticalAccentList"/>
    <dgm:cxn modelId="{C5F71866-BB97-4399-83D8-CD7987347110}" type="presOf" srcId="{BBD6E70F-C978-460B-AFE7-B81CC2746212}" destId="{EAF7681D-EB9F-4FF9-B50C-8E4135513B93}" srcOrd="0" destOrd="0" presId="urn:microsoft.com/office/officeart/2008/layout/VerticalAccentList"/>
    <dgm:cxn modelId="{1D24577C-A2E1-4B03-95A8-EDBBE1FAC797}" type="presOf" srcId="{C1F443E2-EA08-41DC-9589-7BECBAAEB6B0}" destId="{AD5AB718-2E24-45A8-BC11-E965B8855AB5}" srcOrd="0" destOrd="0" presId="urn:microsoft.com/office/officeart/2008/layout/VerticalAccentList"/>
    <dgm:cxn modelId="{1EFF4683-DBE9-4040-ACF1-4D6EABFD8D2D}" type="presOf" srcId="{1E79C954-F2A1-4618-8F66-185AC1AE314A}" destId="{E3749C41-D417-4581-B2E5-E78286B35D33}" srcOrd="0" destOrd="0" presId="urn:microsoft.com/office/officeart/2008/layout/VerticalAccentList"/>
    <dgm:cxn modelId="{54874098-1117-41AF-B45B-4EA75374D7FF}" srcId="{C1F443E2-EA08-41DC-9589-7BECBAAEB6B0}" destId="{001A068E-40E2-4DB4-819D-D49606322600}" srcOrd="0" destOrd="0" parTransId="{E3E72768-D565-41E4-875B-40303E22056E}" sibTransId="{D9D38313-8E9C-4E3E-8E05-AE2578BB55EB}"/>
    <dgm:cxn modelId="{BA946DB2-8FE8-4A07-8863-39930D367CBB}" srcId="{BBD6E70F-C978-460B-AFE7-B81CC2746212}" destId="{C1F443E2-EA08-41DC-9589-7BECBAAEB6B0}" srcOrd="2" destOrd="0" parTransId="{6C3BC79F-13F9-4CC9-B44C-BC74C490B71A}" sibTransId="{C816B758-3E43-4BE1-A7BD-6E170844ED69}"/>
    <dgm:cxn modelId="{93F72AB8-6EC6-4B25-AF9E-E183B88C1975}" srcId="{BBD6E70F-C978-460B-AFE7-B81CC2746212}" destId="{1E79C954-F2A1-4618-8F66-185AC1AE314A}" srcOrd="0" destOrd="0" parTransId="{36B58969-EA8D-4C36-9973-23EB4FCCEB64}" sibTransId="{DF3372D2-9B2B-4D03-984C-11468BD1D2D4}"/>
    <dgm:cxn modelId="{68FAC2BA-0DBA-4FD0-BF85-F09DB323DC34}" srcId="{BBD6E70F-C978-460B-AFE7-B81CC2746212}" destId="{0E137912-AAAC-4C93-A5A7-644385701A0F}" srcOrd="1" destOrd="0" parTransId="{28EF71A1-3D04-4DBD-B319-D7689A1A38D0}" sibTransId="{06E97431-D37B-43AA-A106-429CD495075D}"/>
    <dgm:cxn modelId="{62A974BF-9660-41EB-B315-017ED8C5E694}" type="presOf" srcId="{0E137912-AAAC-4C93-A5A7-644385701A0F}" destId="{1F1DE1C5-1E6C-4DA8-BF34-55798EDB7133}" srcOrd="0" destOrd="0" presId="urn:microsoft.com/office/officeart/2008/layout/VerticalAccentList"/>
    <dgm:cxn modelId="{39DCB4F0-09FD-43B0-91D5-7C506766EC7F}" type="presOf" srcId="{001A068E-40E2-4DB4-819D-D49606322600}" destId="{CB90867E-A2E2-4B48-9FCB-1B348F45D011}" srcOrd="0" destOrd="0" presId="urn:microsoft.com/office/officeart/2008/layout/VerticalAccentList"/>
    <dgm:cxn modelId="{B46135BB-B9FF-416D-97F4-DBA53F50877C}" type="presParOf" srcId="{EAF7681D-EB9F-4FF9-B50C-8E4135513B93}" destId="{EF6A37B8-7D6B-4243-B41D-8DA5E1707B1A}" srcOrd="0" destOrd="0" presId="urn:microsoft.com/office/officeart/2008/layout/VerticalAccentList"/>
    <dgm:cxn modelId="{0DCE39A8-5B66-4B1E-A00F-A750D59D7301}" type="presParOf" srcId="{EF6A37B8-7D6B-4243-B41D-8DA5E1707B1A}" destId="{E3749C41-D417-4581-B2E5-E78286B35D33}" srcOrd="0" destOrd="0" presId="urn:microsoft.com/office/officeart/2008/layout/VerticalAccentList"/>
    <dgm:cxn modelId="{1C5962AE-74EB-4919-BF57-EEDFD87E0D2B}" type="presParOf" srcId="{EAF7681D-EB9F-4FF9-B50C-8E4135513B93}" destId="{47FABEA7-42A1-4172-BFF4-CFC2CEB2E37E}" srcOrd="1" destOrd="0" presId="urn:microsoft.com/office/officeart/2008/layout/VerticalAccentList"/>
    <dgm:cxn modelId="{0E57D9CD-D3F1-41B1-9CD4-82FDB85CB829}" type="presParOf" srcId="{47FABEA7-42A1-4172-BFF4-CFC2CEB2E37E}" destId="{C7ACBC68-0D38-4893-BD89-0E9A6EDE0724}" srcOrd="0" destOrd="0" presId="urn:microsoft.com/office/officeart/2008/layout/VerticalAccentList"/>
    <dgm:cxn modelId="{8AD6F6D7-327B-4AAA-943F-015BC1CB36BD}" type="presParOf" srcId="{47FABEA7-42A1-4172-BFF4-CFC2CEB2E37E}" destId="{64947518-F29A-4519-81A3-AEC1DF7BACA9}" srcOrd="1" destOrd="0" presId="urn:microsoft.com/office/officeart/2008/layout/VerticalAccentList"/>
    <dgm:cxn modelId="{2B0F6FD0-C1A2-4817-A31D-4BD8EB9D9DD5}" type="presParOf" srcId="{47FABEA7-42A1-4172-BFF4-CFC2CEB2E37E}" destId="{9549D5F2-62CB-4794-8B2A-836DFFCDD1C5}" srcOrd="2" destOrd="0" presId="urn:microsoft.com/office/officeart/2008/layout/VerticalAccentList"/>
    <dgm:cxn modelId="{FBF7A45D-72D6-4256-8A57-C4A4E076CF43}" type="presParOf" srcId="{47FABEA7-42A1-4172-BFF4-CFC2CEB2E37E}" destId="{99843C83-4D4D-4AA6-8B5D-EC1A273B5916}" srcOrd="3" destOrd="0" presId="urn:microsoft.com/office/officeart/2008/layout/VerticalAccentList"/>
    <dgm:cxn modelId="{F8EBA2C8-661A-4BE4-BA4B-648BEB6AD5EE}" type="presParOf" srcId="{47FABEA7-42A1-4172-BFF4-CFC2CEB2E37E}" destId="{6DFAADC8-8AFB-45E2-B839-8898FC8F5B0D}" srcOrd="4" destOrd="0" presId="urn:microsoft.com/office/officeart/2008/layout/VerticalAccentList"/>
    <dgm:cxn modelId="{73EA9B7D-11E8-47A7-A9FC-43A3DBC4354B}" type="presParOf" srcId="{47FABEA7-42A1-4172-BFF4-CFC2CEB2E37E}" destId="{DA842219-442E-4C95-85A5-F7C322C9C748}" srcOrd="5" destOrd="0" presId="urn:microsoft.com/office/officeart/2008/layout/VerticalAccentList"/>
    <dgm:cxn modelId="{2F510850-8D3B-4D71-BD3B-DFF3F3F4DF49}" type="presParOf" srcId="{47FABEA7-42A1-4172-BFF4-CFC2CEB2E37E}" destId="{10A6AEEB-E786-44DF-AFDA-70921978CBCF}" srcOrd="6" destOrd="0" presId="urn:microsoft.com/office/officeart/2008/layout/VerticalAccentList"/>
    <dgm:cxn modelId="{975C9005-381F-46F2-B1A7-B060B0F00D43}" type="presParOf" srcId="{47FABEA7-42A1-4172-BFF4-CFC2CEB2E37E}" destId="{E08025DD-5435-4DD3-B619-84B2D8F7071C}" srcOrd="7" destOrd="0" presId="urn:microsoft.com/office/officeart/2008/layout/VerticalAccentList"/>
    <dgm:cxn modelId="{5BC2E80C-DDC0-45B4-8A41-4082B34A027E}" type="presParOf" srcId="{EAF7681D-EB9F-4FF9-B50C-8E4135513B93}" destId="{01591F88-8881-44E8-92FC-D55E698A637A}" srcOrd="2" destOrd="0" presId="urn:microsoft.com/office/officeart/2008/layout/VerticalAccentList"/>
    <dgm:cxn modelId="{94802B2F-7FF6-456A-9849-E1B3EF0D2C12}" type="presParOf" srcId="{EAF7681D-EB9F-4FF9-B50C-8E4135513B93}" destId="{8D633714-A97C-430B-AB0B-43BF908B3DA3}" srcOrd="3" destOrd="0" presId="urn:microsoft.com/office/officeart/2008/layout/VerticalAccentList"/>
    <dgm:cxn modelId="{7266ABE5-096D-4F30-9AAC-BFDED028144D}" type="presParOf" srcId="{8D633714-A97C-430B-AB0B-43BF908B3DA3}" destId="{1F1DE1C5-1E6C-4DA8-BF34-55798EDB7133}" srcOrd="0" destOrd="0" presId="urn:microsoft.com/office/officeart/2008/layout/VerticalAccentList"/>
    <dgm:cxn modelId="{6E9029E4-980A-4FC9-917D-E7EA991A7E66}" type="presParOf" srcId="{EAF7681D-EB9F-4FF9-B50C-8E4135513B93}" destId="{18D10E72-5C4F-434D-8DEC-D234C485CF79}" srcOrd="4" destOrd="0" presId="urn:microsoft.com/office/officeart/2008/layout/VerticalAccentList"/>
    <dgm:cxn modelId="{FC1632DA-1880-499A-AF5F-12074A066790}" type="presParOf" srcId="{18D10E72-5C4F-434D-8DEC-D234C485CF79}" destId="{7988E627-A700-4D86-932A-4FB390B0547D}" srcOrd="0" destOrd="0" presId="urn:microsoft.com/office/officeart/2008/layout/VerticalAccentList"/>
    <dgm:cxn modelId="{30F2083C-55A6-4037-B3E8-549056E1A465}" type="presParOf" srcId="{18D10E72-5C4F-434D-8DEC-D234C485CF79}" destId="{694C6385-9B72-4937-BDB0-73878736AE0C}" srcOrd="1" destOrd="0" presId="urn:microsoft.com/office/officeart/2008/layout/VerticalAccentList"/>
    <dgm:cxn modelId="{089330FA-E192-4467-BBB5-E2B31F1B8A8F}" type="presParOf" srcId="{18D10E72-5C4F-434D-8DEC-D234C485CF79}" destId="{FFF6C5AE-3E12-47C4-8409-B265B759992B}" srcOrd="2" destOrd="0" presId="urn:microsoft.com/office/officeart/2008/layout/VerticalAccentList"/>
    <dgm:cxn modelId="{8860B4BC-9C85-47A4-89B6-F01DF784A1C8}" type="presParOf" srcId="{18D10E72-5C4F-434D-8DEC-D234C485CF79}" destId="{310DB061-075B-457D-82B5-749103A10C9F}" srcOrd="3" destOrd="0" presId="urn:microsoft.com/office/officeart/2008/layout/VerticalAccentList"/>
    <dgm:cxn modelId="{E1E9A37B-8519-4FB8-A02E-5FC1D517DF75}" type="presParOf" srcId="{18D10E72-5C4F-434D-8DEC-D234C485CF79}" destId="{9DA336FA-475C-45C9-9344-3DA73D0B7825}" srcOrd="4" destOrd="0" presId="urn:microsoft.com/office/officeart/2008/layout/VerticalAccentList"/>
    <dgm:cxn modelId="{9BBFF97A-7B80-4987-97DB-C0F08BAD6996}" type="presParOf" srcId="{18D10E72-5C4F-434D-8DEC-D234C485CF79}" destId="{DEB4C600-B34E-4598-A199-063258AC55B2}" srcOrd="5" destOrd="0" presId="urn:microsoft.com/office/officeart/2008/layout/VerticalAccentList"/>
    <dgm:cxn modelId="{1245A9AD-0BCB-4EF7-81DB-2D02B7DF1146}" type="presParOf" srcId="{18D10E72-5C4F-434D-8DEC-D234C485CF79}" destId="{6B2ECB39-FF12-4FA9-8A39-95258CA8674D}" srcOrd="6" destOrd="0" presId="urn:microsoft.com/office/officeart/2008/layout/VerticalAccentList"/>
    <dgm:cxn modelId="{6AB60793-9382-47D9-9D1F-E2F30C18DFE9}" type="presParOf" srcId="{18D10E72-5C4F-434D-8DEC-D234C485CF79}" destId="{40202117-C8C8-4DBB-ADE7-A360F2F12B2C}" srcOrd="7" destOrd="0" presId="urn:microsoft.com/office/officeart/2008/layout/VerticalAccentList"/>
    <dgm:cxn modelId="{D400064C-9D12-4537-82E0-2E9903A83A2B}" type="presParOf" srcId="{EAF7681D-EB9F-4FF9-B50C-8E4135513B93}" destId="{A9A30C69-A1B4-453B-B145-9DB07A4BDD54}" srcOrd="5" destOrd="0" presId="urn:microsoft.com/office/officeart/2008/layout/VerticalAccentList"/>
    <dgm:cxn modelId="{18CB17A4-5D55-441E-8ABF-48A8F3A981ED}" type="presParOf" srcId="{EAF7681D-EB9F-4FF9-B50C-8E4135513B93}" destId="{8EDBCEDF-3CF4-48A4-92E7-CBAFC56C3969}" srcOrd="6" destOrd="0" presId="urn:microsoft.com/office/officeart/2008/layout/VerticalAccentList"/>
    <dgm:cxn modelId="{008D2E2F-43B6-4DD7-BEFC-752584A7BBD9}" type="presParOf" srcId="{8EDBCEDF-3CF4-48A4-92E7-CBAFC56C3969}" destId="{AD5AB718-2E24-45A8-BC11-E965B8855AB5}" srcOrd="0" destOrd="0" presId="urn:microsoft.com/office/officeart/2008/layout/VerticalAccentList"/>
    <dgm:cxn modelId="{1C1EB42E-5F57-448C-AD48-DE557B82AFE8}" type="presParOf" srcId="{EAF7681D-EB9F-4FF9-B50C-8E4135513B93}" destId="{F084F1DD-3202-4A55-B170-8BC4A3E67D45}" srcOrd="7" destOrd="0" presId="urn:microsoft.com/office/officeart/2008/layout/VerticalAccentList"/>
    <dgm:cxn modelId="{7EBCC6EA-5D71-4958-9525-791E783F7CC3}" type="presParOf" srcId="{F084F1DD-3202-4A55-B170-8BC4A3E67D45}" destId="{5E5FBBDB-A673-4EE0-8729-CE8A0B38AFDF}" srcOrd="0" destOrd="0" presId="urn:microsoft.com/office/officeart/2008/layout/VerticalAccentList"/>
    <dgm:cxn modelId="{D36D22F4-393F-4346-9BF3-B9184174A43E}" type="presParOf" srcId="{F084F1DD-3202-4A55-B170-8BC4A3E67D45}" destId="{4A803F31-252D-4A7C-9B1F-5BBFD4C64E0F}" srcOrd="1" destOrd="0" presId="urn:microsoft.com/office/officeart/2008/layout/VerticalAccentList"/>
    <dgm:cxn modelId="{2C7C9319-87A4-4E97-ABE4-E5806EE4FD3C}" type="presParOf" srcId="{F084F1DD-3202-4A55-B170-8BC4A3E67D45}" destId="{6682FFCD-9877-4C0E-A0EC-4DEF7F3D2EDA}" srcOrd="2" destOrd="0" presId="urn:microsoft.com/office/officeart/2008/layout/VerticalAccentList"/>
    <dgm:cxn modelId="{25EA7AF4-5D08-462D-B7C9-8FFE40DFD6B8}" type="presParOf" srcId="{F084F1DD-3202-4A55-B170-8BC4A3E67D45}" destId="{873E922B-0883-4C93-B9C3-922393BE3610}" srcOrd="3" destOrd="0" presId="urn:microsoft.com/office/officeart/2008/layout/VerticalAccentList"/>
    <dgm:cxn modelId="{033740C5-C7BE-4D69-BB78-466E83F7266C}" type="presParOf" srcId="{F084F1DD-3202-4A55-B170-8BC4A3E67D45}" destId="{E313A55C-B2B1-4CBC-B901-01230C59B1C1}" srcOrd="4" destOrd="0" presId="urn:microsoft.com/office/officeart/2008/layout/VerticalAccentList"/>
    <dgm:cxn modelId="{99F89237-07D2-4D35-9BD7-22B7FF3524A2}" type="presParOf" srcId="{F084F1DD-3202-4A55-B170-8BC4A3E67D45}" destId="{3A6E6CF4-0528-408B-9008-44EA2855F94D}" srcOrd="5" destOrd="0" presId="urn:microsoft.com/office/officeart/2008/layout/VerticalAccentList"/>
    <dgm:cxn modelId="{7CF4B91D-1EDA-4A71-8E8B-68AD159E09DF}" type="presParOf" srcId="{F084F1DD-3202-4A55-B170-8BC4A3E67D45}" destId="{E2464D83-1048-45CC-A4BA-4A23C2BD2025}" srcOrd="6" destOrd="0" presId="urn:microsoft.com/office/officeart/2008/layout/VerticalAccentList"/>
    <dgm:cxn modelId="{AD353AA4-4369-47E9-9978-6FE36D3E9F0B}" type="presParOf" srcId="{F084F1DD-3202-4A55-B170-8BC4A3E67D45}" destId="{CB90867E-A2E2-4B48-9FCB-1B348F45D011}"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D6E70F-C978-460B-AFE7-B81CC2746212}" type="doc">
      <dgm:prSet loTypeId="urn:microsoft.com/office/officeart/2008/layout/VerticalAccentList" loCatId="list" qsTypeId="urn:microsoft.com/office/officeart/2005/8/quickstyle/3d1" qsCatId="3D" csTypeId="urn:microsoft.com/office/officeart/2005/8/colors/accent1_5" csCatId="accent1" phldr="1"/>
      <dgm:spPr/>
      <dgm:t>
        <a:bodyPr/>
        <a:lstStyle/>
        <a:p>
          <a:endParaRPr lang="en-IN"/>
        </a:p>
      </dgm:t>
    </dgm:pt>
    <dgm:pt modelId="{1E79C954-F2A1-4618-8F66-185AC1AE314A}">
      <dgm:prSet phldrT="[Text]"/>
      <dgm:spPr/>
      <dgm:t>
        <a:bodyPr/>
        <a:lstStyle/>
        <a:p>
          <a:r>
            <a:rPr lang="en-US" b="1" dirty="0">
              <a:latin typeface="Calibri Light" panose="020F0302020204030204" pitchFamily="34" charset="0"/>
              <a:ea typeface="Calibri Light" panose="020F0302020204030204" pitchFamily="34" charset="0"/>
              <a:cs typeface="Calibri Light" panose="020F0302020204030204" pitchFamily="34" charset="0"/>
            </a:rPr>
            <a:t>Order Placed</a:t>
          </a:r>
          <a:endParaRPr lang="en-IN" dirty="0"/>
        </a:p>
      </dgm:t>
    </dgm:pt>
    <dgm:pt modelId="{36B58969-EA8D-4C36-9973-23EB4FCCEB64}" type="parTrans" cxnId="{93F72AB8-6EC6-4B25-AF9E-E183B88C1975}">
      <dgm:prSet/>
      <dgm:spPr/>
      <dgm:t>
        <a:bodyPr/>
        <a:lstStyle/>
        <a:p>
          <a:endParaRPr lang="en-IN"/>
        </a:p>
      </dgm:t>
    </dgm:pt>
    <dgm:pt modelId="{DF3372D2-9B2B-4D03-984C-11468BD1D2D4}" type="sibTrans" cxnId="{93F72AB8-6EC6-4B25-AF9E-E183B88C1975}">
      <dgm:prSet/>
      <dgm:spPr/>
      <dgm:t>
        <a:bodyPr/>
        <a:lstStyle/>
        <a:p>
          <a:endParaRPr lang="en-IN"/>
        </a:p>
      </dgm:t>
    </dgm:pt>
    <dgm:pt modelId="{9A0833A5-1518-4C01-917C-E6A6569A9E59}">
      <dgm:prSet phldrT="[Text]"/>
      <dgm:spPr/>
      <dgm:t>
        <a:bodyPr/>
        <a:lstStyle/>
        <a:p>
          <a:r>
            <a:rPr lang="en-IN" sz="1400" kern="1200" dirty="0"/>
            <a:t>Detailed study of drawings completed and Manufacturing Process initiated. </a:t>
          </a:r>
        </a:p>
      </dgm:t>
    </dgm:pt>
    <dgm:pt modelId="{3C3029F8-8924-4D97-8AF9-02A765A041B5}" type="parTrans" cxnId="{6707133E-2198-43F5-9274-C50F2BAEAE7B}">
      <dgm:prSet/>
      <dgm:spPr/>
      <dgm:t>
        <a:bodyPr/>
        <a:lstStyle/>
        <a:p>
          <a:endParaRPr lang="en-IN"/>
        </a:p>
      </dgm:t>
    </dgm:pt>
    <dgm:pt modelId="{47C0A82C-F157-4291-B0A9-503AE709E4CA}" type="sibTrans" cxnId="{6707133E-2198-43F5-9274-C50F2BAEAE7B}">
      <dgm:prSet/>
      <dgm:spPr/>
      <dgm:t>
        <a:bodyPr/>
        <a:lstStyle/>
        <a:p>
          <a:endParaRPr lang="en-IN"/>
        </a:p>
      </dgm:t>
    </dgm:pt>
    <dgm:pt modelId="{9F6942D7-D4D9-4017-BA67-19918C040428}">
      <dgm:prSet phldrT="[Text]"/>
      <dgm:spPr/>
      <dgm:t>
        <a:bodyPr/>
        <a:lstStyle/>
        <a:p>
          <a:r>
            <a:rPr lang="en-IN" dirty="0"/>
            <a:t>Bill of material completed</a:t>
          </a:r>
        </a:p>
      </dgm:t>
    </dgm:pt>
    <dgm:pt modelId="{ADF56E00-8C82-44DC-84D5-FEB27E6C70A3}" type="parTrans" cxnId="{4FFD3C08-206D-4054-AB40-FD41781CFCB3}">
      <dgm:prSet/>
      <dgm:spPr/>
      <dgm:t>
        <a:bodyPr/>
        <a:lstStyle/>
        <a:p>
          <a:endParaRPr lang="en-IN"/>
        </a:p>
      </dgm:t>
    </dgm:pt>
    <dgm:pt modelId="{8FCE8FC8-A2F6-471E-B4FD-65105472C987}" type="sibTrans" cxnId="{4FFD3C08-206D-4054-AB40-FD41781CFCB3}">
      <dgm:prSet/>
      <dgm:spPr/>
      <dgm:t>
        <a:bodyPr/>
        <a:lstStyle/>
        <a:p>
          <a:endParaRPr lang="en-IN"/>
        </a:p>
      </dgm:t>
    </dgm:pt>
    <dgm:pt modelId="{C1F443E2-EA08-41DC-9589-7BECBAAEB6B0}">
      <dgm:prSet phldrT="[Text]"/>
      <dgm:spPr/>
      <dgm:t>
        <a:bodyPr/>
        <a:lstStyle/>
        <a:p>
          <a:r>
            <a:rPr lang="en-IN" dirty="0"/>
            <a:t>Manufacturing</a:t>
          </a:r>
        </a:p>
      </dgm:t>
    </dgm:pt>
    <dgm:pt modelId="{6C3BC79F-13F9-4CC9-B44C-BC74C490B71A}" type="parTrans" cxnId="{BA946DB2-8FE8-4A07-8863-39930D367CBB}">
      <dgm:prSet/>
      <dgm:spPr/>
      <dgm:t>
        <a:bodyPr/>
        <a:lstStyle/>
        <a:p>
          <a:endParaRPr lang="en-IN"/>
        </a:p>
      </dgm:t>
    </dgm:pt>
    <dgm:pt modelId="{C816B758-3E43-4BE1-A7BD-6E170844ED69}" type="sibTrans" cxnId="{BA946DB2-8FE8-4A07-8863-39930D367CBB}">
      <dgm:prSet/>
      <dgm:spPr/>
      <dgm:t>
        <a:bodyPr/>
        <a:lstStyle/>
        <a:p>
          <a:endParaRPr lang="en-IN"/>
        </a:p>
      </dgm:t>
    </dgm:pt>
    <dgm:pt modelId="{0E137912-AAAC-4C93-A5A7-644385701A0F}">
      <dgm:prSet phldrT="[Text]"/>
      <dgm:spPr/>
      <dgm:t>
        <a:bodyPr/>
        <a:lstStyle/>
        <a:p>
          <a:r>
            <a:rPr lang="en-IN" dirty="0"/>
            <a:t>Process</a:t>
          </a:r>
        </a:p>
      </dgm:t>
    </dgm:pt>
    <dgm:pt modelId="{06E97431-D37B-43AA-A106-429CD495075D}" type="sibTrans" cxnId="{68FAC2BA-0DBA-4FD0-BF85-F09DB323DC34}">
      <dgm:prSet/>
      <dgm:spPr/>
      <dgm:t>
        <a:bodyPr/>
        <a:lstStyle/>
        <a:p>
          <a:endParaRPr lang="en-IN"/>
        </a:p>
      </dgm:t>
    </dgm:pt>
    <dgm:pt modelId="{28EF71A1-3D04-4DBD-B319-D7689A1A38D0}" type="parTrans" cxnId="{68FAC2BA-0DBA-4FD0-BF85-F09DB323DC34}">
      <dgm:prSet/>
      <dgm:spPr/>
      <dgm:t>
        <a:bodyPr/>
        <a:lstStyle/>
        <a:p>
          <a:endParaRPr lang="en-IN"/>
        </a:p>
      </dgm:t>
    </dgm:pt>
    <dgm:pt modelId="{CC1B49E2-E36D-4151-A382-D1794C2E389A}">
      <dgm:prSet phldrT="[Text]"/>
      <dgm:spPr/>
      <dgm:t>
        <a:bodyPr/>
        <a:lstStyle/>
        <a:p>
          <a:r>
            <a:rPr lang="en-IN" dirty="0"/>
            <a:t>Process plan for parts and sub-assembly completed</a:t>
          </a:r>
        </a:p>
      </dgm:t>
    </dgm:pt>
    <dgm:pt modelId="{8E81C51B-F2F2-40E2-90E6-FB8BC28C970E}" type="parTrans" cxnId="{01677434-B876-46FE-A116-2F0C214210A2}">
      <dgm:prSet/>
      <dgm:spPr/>
      <dgm:t>
        <a:bodyPr/>
        <a:lstStyle/>
        <a:p>
          <a:endParaRPr lang="en-IN"/>
        </a:p>
      </dgm:t>
    </dgm:pt>
    <dgm:pt modelId="{2AA7C483-3146-4E8E-995E-F0BFFA2BA0F0}" type="sibTrans" cxnId="{01677434-B876-46FE-A116-2F0C214210A2}">
      <dgm:prSet/>
      <dgm:spPr/>
      <dgm:t>
        <a:bodyPr/>
        <a:lstStyle/>
        <a:p>
          <a:endParaRPr lang="en-IN"/>
        </a:p>
      </dgm:t>
    </dgm:pt>
    <dgm:pt modelId="{A9AF13CB-8056-498A-A2F1-D1BDE7FFD37F}">
      <dgm:prSet phldrT="[Text]"/>
      <dgm:spPr/>
      <dgm:t>
        <a:bodyPr/>
        <a:lstStyle/>
        <a:p>
          <a:r>
            <a:rPr lang="en-IN" dirty="0"/>
            <a:t>Procurement of specified raw material is initiated</a:t>
          </a:r>
        </a:p>
      </dgm:t>
    </dgm:pt>
    <dgm:pt modelId="{4BF7DA10-5B29-42D3-99C4-8B9D077BF2DA}" type="parTrans" cxnId="{A897E6E2-6175-416E-94E0-08E16D5A8FAD}">
      <dgm:prSet/>
      <dgm:spPr/>
      <dgm:t>
        <a:bodyPr/>
        <a:lstStyle/>
        <a:p>
          <a:endParaRPr lang="en-IN"/>
        </a:p>
      </dgm:t>
    </dgm:pt>
    <dgm:pt modelId="{D192D412-EB5F-4313-8CC1-C1A52BF6EBB9}" type="sibTrans" cxnId="{A897E6E2-6175-416E-94E0-08E16D5A8FAD}">
      <dgm:prSet/>
      <dgm:spPr/>
      <dgm:t>
        <a:bodyPr/>
        <a:lstStyle/>
        <a:p>
          <a:endParaRPr lang="en-IN"/>
        </a:p>
      </dgm:t>
    </dgm:pt>
    <dgm:pt modelId="{27BD2033-329A-4150-B003-B6B1BF437843}">
      <dgm:prSet phldrT="[Text]"/>
      <dgm:spPr/>
      <dgm:t>
        <a:bodyPr/>
        <a:lstStyle/>
        <a:p>
          <a:r>
            <a:rPr lang="en-IN" dirty="0"/>
            <a:t>Vacuum cavity development is in process for the validation of geometrical and dimensional measurements</a:t>
          </a:r>
        </a:p>
      </dgm:t>
    </dgm:pt>
    <dgm:pt modelId="{652E17FF-3262-4850-A8F4-A253A159C6E2}" type="parTrans" cxnId="{ABD21612-9AB0-41C3-BE6C-0A32D119C554}">
      <dgm:prSet/>
      <dgm:spPr/>
      <dgm:t>
        <a:bodyPr/>
        <a:lstStyle/>
        <a:p>
          <a:endParaRPr lang="en-IN"/>
        </a:p>
      </dgm:t>
    </dgm:pt>
    <dgm:pt modelId="{EFBC6F1A-68D6-4CF8-A0FD-37661C42F42A}" type="sibTrans" cxnId="{ABD21612-9AB0-41C3-BE6C-0A32D119C554}">
      <dgm:prSet/>
      <dgm:spPr/>
      <dgm:t>
        <a:bodyPr/>
        <a:lstStyle/>
        <a:p>
          <a:endParaRPr lang="en-IN"/>
        </a:p>
      </dgm:t>
    </dgm:pt>
    <dgm:pt modelId="{452C48A9-2FB4-4B4C-8B14-711866352DFB}">
      <dgm:prSet phldrT="[Text]"/>
      <dgm:spPr/>
      <dgm:t>
        <a:bodyPr/>
        <a:lstStyle/>
        <a:p>
          <a:r>
            <a:rPr lang="en-IN" dirty="0"/>
            <a:t>Inline production of Vacuum Cavity is expected to be initiated by the end of this month.</a:t>
          </a:r>
        </a:p>
      </dgm:t>
    </dgm:pt>
    <dgm:pt modelId="{5D0D9313-EB61-45FC-A8A8-F1D3E4E50895}" type="parTrans" cxnId="{99F57017-BA23-47F9-88F0-BF01ACA040B2}">
      <dgm:prSet/>
      <dgm:spPr/>
      <dgm:t>
        <a:bodyPr/>
        <a:lstStyle/>
        <a:p>
          <a:endParaRPr lang="en-IN"/>
        </a:p>
      </dgm:t>
    </dgm:pt>
    <dgm:pt modelId="{96CE07AF-47E0-49AD-B5AB-09A337A61EAB}" type="sibTrans" cxnId="{99F57017-BA23-47F9-88F0-BF01ACA040B2}">
      <dgm:prSet/>
      <dgm:spPr/>
      <dgm:t>
        <a:bodyPr/>
        <a:lstStyle/>
        <a:p>
          <a:endParaRPr lang="en-IN"/>
        </a:p>
      </dgm:t>
    </dgm:pt>
    <dgm:pt modelId="{A045C3CD-99D9-42B0-9603-3DB69DC5F12C}">
      <dgm:prSet phldrT="[Text]" custT="1"/>
      <dgm:spPr/>
      <dgm:t>
        <a:bodyPr/>
        <a:lstStyle/>
        <a:p>
          <a:r>
            <a:rPr lang="en-US" sz="14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n-US" sz="1400" kern="1200" dirty="0">
              <a:solidFill>
                <a:prstClr val="black">
                  <a:hueOff val="0"/>
                  <a:satOff val="0"/>
                  <a:lumOff val="0"/>
                  <a:alphaOff val="0"/>
                </a:prstClr>
              </a:solidFill>
              <a:latin typeface="Calibri" panose="020F0502020204030204"/>
              <a:ea typeface="+mn-ea"/>
              <a:cs typeface="+mn-cs"/>
            </a:rPr>
            <a:t>Project</a:t>
          </a:r>
          <a:r>
            <a:rPr lang="en-US" sz="14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n-US" sz="1400" kern="1200" dirty="0">
              <a:solidFill>
                <a:prstClr val="black">
                  <a:hueOff val="0"/>
                  <a:satOff val="0"/>
                  <a:lumOff val="0"/>
                  <a:alphaOff val="0"/>
                </a:prstClr>
              </a:solidFill>
              <a:latin typeface="Calibri" panose="020F0502020204030204"/>
              <a:ea typeface="+mn-ea"/>
              <a:cs typeface="+mn-cs"/>
            </a:rPr>
            <a:t>was awarded to M/s Trident Auto Components Private Limited on – December-2022</a:t>
          </a:r>
          <a:r>
            <a:rPr lang="en-US" sz="1400" kern="1200" dirty="0"/>
            <a:t>.</a:t>
          </a:r>
          <a:endParaRPr lang="en-IN" sz="1400" kern="1200" dirty="0"/>
        </a:p>
      </dgm:t>
    </dgm:pt>
    <dgm:pt modelId="{13E0C65F-BF44-4FF6-AFAE-FA80D264ECB2}" type="parTrans" cxnId="{80C19AA6-02AA-4931-8F59-BE79462DF867}">
      <dgm:prSet/>
      <dgm:spPr/>
      <dgm:t>
        <a:bodyPr/>
        <a:lstStyle/>
        <a:p>
          <a:endParaRPr lang="en-IN"/>
        </a:p>
      </dgm:t>
    </dgm:pt>
    <dgm:pt modelId="{55680FCF-19CE-4212-81D0-812775BD9484}" type="sibTrans" cxnId="{80C19AA6-02AA-4931-8F59-BE79462DF867}">
      <dgm:prSet/>
      <dgm:spPr/>
      <dgm:t>
        <a:bodyPr/>
        <a:lstStyle/>
        <a:p>
          <a:endParaRPr lang="en-IN"/>
        </a:p>
      </dgm:t>
    </dgm:pt>
    <dgm:pt modelId="{EAF7681D-EB9F-4FF9-B50C-8E4135513B93}" type="pres">
      <dgm:prSet presAssocID="{BBD6E70F-C978-460B-AFE7-B81CC2746212}" presName="Name0" presStyleCnt="0">
        <dgm:presLayoutVars>
          <dgm:chMax/>
          <dgm:chPref/>
          <dgm:dir/>
        </dgm:presLayoutVars>
      </dgm:prSet>
      <dgm:spPr/>
    </dgm:pt>
    <dgm:pt modelId="{EF6A37B8-7D6B-4243-B41D-8DA5E1707B1A}" type="pres">
      <dgm:prSet presAssocID="{1E79C954-F2A1-4618-8F66-185AC1AE314A}" presName="parenttextcomposite" presStyleCnt="0"/>
      <dgm:spPr/>
    </dgm:pt>
    <dgm:pt modelId="{E3749C41-D417-4581-B2E5-E78286B35D33}" type="pres">
      <dgm:prSet presAssocID="{1E79C954-F2A1-4618-8F66-185AC1AE314A}" presName="parenttext" presStyleLbl="revTx" presStyleIdx="0" presStyleCnt="3">
        <dgm:presLayoutVars>
          <dgm:chMax/>
          <dgm:chPref val="2"/>
          <dgm:bulletEnabled val="1"/>
        </dgm:presLayoutVars>
      </dgm:prSet>
      <dgm:spPr/>
    </dgm:pt>
    <dgm:pt modelId="{A303D66C-CAC8-4A17-9658-88564440F7D2}" type="pres">
      <dgm:prSet presAssocID="{1E79C954-F2A1-4618-8F66-185AC1AE314A}" presName="composite" presStyleCnt="0"/>
      <dgm:spPr/>
    </dgm:pt>
    <dgm:pt modelId="{A3D31FD8-7B03-4DE0-8E0A-22A05DA0C07D}" type="pres">
      <dgm:prSet presAssocID="{1E79C954-F2A1-4618-8F66-185AC1AE314A}" presName="chevron1" presStyleLbl="alignNode1" presStyleIdx="0" presStyleCnt="21"/>
      <dgm:spPr/>
    </dgm:pt>
    <dgm:pt modelId="{EE263A04-17E2-4044-BBA8-3D6F20248CF9}" type="pres">
      <dgm:prSet presAssocID="{1E79C954-F2A1-4618-8F66-185AC1AE314A}" presName="chevron2" presStyleLbl="alignNode1" presStyleIdx="1" presStyleCnt="21"/>
      <dgm:spPr/>
    </dgm:pt>
    <dgm:pt modelId="{F8ED235D-F107-475E-82C8-931E42F212CB}" type="pres">
      <dgm:prSet presAssocID="{1E79C954-F2A1-4618-8F66-185AC1AE314A}" presName="chevron3" presStyleLbl="alignNode1" presStyleIdx="2" presStyleCnt="21"/>
      <dgm:spPr/>
    </dgm:pt>
    <dgm:pt modelId="{A2315211-081F-44B6-AF5D-C586DC21986F}" type="pres">
      <dgm:prSet presAssocID="{1E79C954-F2A1-4618-8F66-185AC1AE314A}" presName="chevron4" presStyleLbl="alignNode1" presStyleIdx="3" presStyleCnt="21"/>
      <dgm:spPr/>
    </dgm:pt>
    <dgm:pt modelId="{2C1C5CA8-530D-4B07-8EF8-146C80D42BDA}" type="pres">
      <dgm:prSet presAssocID="{1E79C954-F2A1-4618-8F66-185AC1AE314A}" presName="chevron5" presStyleLbl="alignNode1" presStyleIdx="4" presStyleCnt="21"/>
      <dgm:spPr/>
    </dgm:pt>
    <dgm:pt modelId="{FCC2D769-2457-4156-9616-A0F93E3CA1E4}" type="pres">
      <dgm:prSet presAssocID="{1E79C954-F2A1-4618-8F66-185AC1AE314A}" presName="chevron6" presStyleLbl="alignNode1" presStyleIdx="5" presStyleCnt="21"/>
      <dgm:spPr/>
    </dgm:pt>
    <dgm:pt modelId="{7C7FC32F-A428-4613-9275-91B7FBBBCF13}" type="pres">
      <dgm:prSet presAssocID="{1E79C954-F2A1-4618-8F66-185AC1AE314A}" presName="chevron7" presStyleLbl="alignNode1" presStyleIdx="6" presStyleCnt="21"/>
      <dgm:spPr/>
    </dgm:pt>
    <dgm:pt modelId="{6DDE517D-1245-4A7C-9AE4-14B6E9E7C8CF}" type="pres">
      <dgm:prSet presAssocID="{1E79C954-F2A1-4618-8F66-185AC1AE314A}" presName="childtext" presStyleLbl="solidFgAcc1" presStyleIdx="0" presStyleCnt="3">
        <dgm:presLayoutVars>
          <dgm:chMax/>
          <dgm:chPref val="0"/>
          <dgm:bulletEnabled val="1"/>
        </dgm:presLayoutVars>
      </dgm:prSet>
      <dgm:spPr/>
    </dgm:pt>
    <dgm:pt modelId="{01591F88-8881-44E8-92FC-D55E698A637A}" type="pres">
      <dgm:prSet presAssocID="{DF3372D2-9B2B-4D03-984C-11468BD1D2D4}" presName="sibTrans" presStyleCnt="0"/>
      <dgm:spPr/>
    </dgm:pt>
    <dgm:pt modelId="{8D633714-A97C-430B-AB0B-43BF908B3DA3}" type="pres">
      <dgm:prSet presAssocID="{0E137912-AAAC-4C93-A5A7-644385701A0F}" presName="parenttextcomposite" presStyleCnt="0"/>
      <dgm:spPr/>
    </dgm:pt>
    <dgm:pt modelId="{1F1DE1C5-1E6C-4DA8-BF34-55798EDB7133}" type="pres">
      <dgm:prSet presAssocID="{0E137912-AAAC-4C93-A5A7-644385701A0F}" presName="parenttext" presStyleLbl="revTx" presStyleIdx="1" presStyleCnt="3">
        <dgm:presLayoutVars>
          <dgm:chMax/>
          <dgm:chPref val="2"/>
          <dgm:bulletEnabled val="1"/>
        </dgm:presLayoutVars>
      </dgm:prSet>
      <dgm:spPr/>
    </dgm:pt>
    <dgm:pt modelId="{18D10E72-5C4F-434D-8DEC-D234C485CF79}" type="pres">
      <dgm:prSet presAssocID="{0E137912-AAAC-4C93-A5A7-644385701A0F}" presName="composite" presStyleCnt="0"/>
      <dgm:spPr/>
    </dgm:pt>
    <dgm:pt modelId="{7988E627-A700-4D86-932A-4FB390B0547D}" type="pres">
      <dgm:prSet presAssocID="{0E137912-AAAC-4C93-A5A7-644385701A0F}" presName="chevron1" presStyleLbl="alignNode1" presStyleIdx="7" presStyleCnt="21"/>
      <dgm:spPr/>
    </dgm:pt>
    <dgm:pt modelId="{694C6385-9B72-4937-BDB0-73878736AE0C}" type="pres">
      <dgm:prSet presAssocID="{0E137912-AAAC-4C93-A5A7-644385701A0F}" presName="chevron2" presStyleLbl="alignNode1" presStyleIdx="8" presStyleCnt="21"/>
      <dgm:spPr/>
    </dgm:pt>
    <dgm:pt modelId="{FFF6C5AE-3E12-47C4-8409-B265B759992B}" type="pres">
      <dgm:prSet presAssocID="{0E137912-AAAC-4C93-A5A7-644385701A0F}" presName="chevron3" presStyleLbl="alignNode1" presStyleIdx="9" presStyleCnt="21"/>
      <dgm:spPr/>
    </dgm:pt>
    <dgm:pt modelId="{310DB061-075B-457D-82B5-749103A10C9F}" type="pres">
      <dgm:prSet presAssocID="{0E137912-AAAC-4C93-A5A7-644385701A0F}" presName="chevron4" presStyleLbl="alignNode1" presStyleIdx="10" presStyleCnt="21"/>
      <dgm:spPr/>
    </dgm:pt>
    <dgm:pt modelId="{9DA336FA-475C-45C9-9344-3DA73D0B7825}" type="pres">
      <dgm:prSet presAssocID="{0E137912-AAAC-4C93-A5A7-644385701A0F}" presName="chevron5" presStyleLbl="alignNode1" presStyleIdx="11" presStyleCnt="21"/>
      <dgm:spPr/>
    </dgm:pt>
    <dgm:pt modelId="{DEB4C600-B34E-4598-A199-063258AC55B2}" type="pres">
      <dgm:prSet presAssocID="{0E137912-AAAC-4C93-A5A7-644385701A0F}" presName="chevron6" presStyleLbl="alignNode1" presStyleIdx="12" presStyleCnt="21"/>
      <dgm:spPr/>
    </dgm:pt>
    <dgm:pt modelId="{6B2ECB39-FF12-4FA9-8A39-95258CA8674D}" type="pres">
      <dgm:prSet presAssocID="{0E137912-AAAC-4C93-A5A7-644385701A0F}" presName="chevron7" presStyleLbl="alignNode1" presStyleIdx="13" presStyleCnt="21"/>
      <dgm:spPr/>
    </dgm:pt>
    <dgm:pt modelId="{40202117-C8C8-4DBB-ADE7-A360F2F12B2C}" type="pres">
      <dgm:prSet presAssocID="{0E137912-AAAC-4C93-A5A7-644385701A0F}" presName="childtext" presStyleLbl="solidFgAcc1" presStyleIdx="1" presStyleCnt="3">
        <dgm:presLayoutVars>
          <dgm:chMax/>
          <dgm:chPref val="0"/>
          <dgm:bulletEnabled val="1"/>
        </dgm:presLayoutVars>
      </dgm:prSet>
      <dgm:spPr/>
    </dgm:pt>
    <dgm:pt modelId="{A9A30C69-A1B4-453B-B145-9DB07A4BDD54}" type="pres">
      <dgm:prSet presAssocID="{06E97431-D37B-43AA-A106-429CD495075D}" presName="sibTrans" presStyleCnt="0"/>
      <dgm:spPr/>
    </dgm:pt>
    <dgm:pt modelId="{8EDBCEDF-3CF4-48A4-92E7-CBAFC56C3969}" type="pres">
      <dgm:prSet presAssocID="{C1F443E2-EA08-41DC-9589-7BECBAAEB6B0}" presName="parenttextcomposite" presStyleCnt="0"/>
      <dgm:spPr/>
    </dgm:pt>
    <dgm:pt modelId="{AD5AB718-2E24-45A8-BC11-E965B8855AB5}" type="pres">
      <dgm:prSet presAssocID="{C1F443E2-EA08-41DC-9589-7BECBAAEB6B0}" presName="parenttext" presStyleLbl="revTx" presStyleIdx="2" presStyleCnt="3">
        <dgm:presLayoutVars>
          <dgm:chMax/>
          <dgm:chPref val="2"/>
          <dgm:bulletEnabled val="1"/>
        </dgm:presLayoutVars>
      </dgm:prSet>
      <dgm:spPr/>
    </dgm:pt>
    <dgm:pt modelId="{BEAA0981-1E3D-4CDB-BA1B-4514831BA9AB}" type="pres">
      <dgm:prSet presAssocID="{C1F443E2-EA08-41DC-9589-7BECBAAEB6B0}" presName="composite" presStyleCnt="0"/>
      <dgm:spPr/>
    </dgm:pt>
    <dgm:pt modelId="{6D792169-834C-415F-B9E8-8EFE0970D067}" type="pres">
      <dgm:prSet presAssocID="{C1F443E2-EA08-41DC-9589-7BECBAAEB6B0}" presName="chevron1" presStyleLbl="alignNode1" presStyleIdx="14" presStyleCnt="21"/>
      <dgm:spPr/>
    </dgm:pt>
    <dgm:pt modelId="{EB85D223-25E4-42C9-9707-34483026E7DF}" type="pres">
      <dgm:prSet presAssocID="{C1F443E2-EA08-41DC-9589-7BECBAAEB6B0}" presName="chevron2" presStyleLbl="alignNode1" presStyleIdx="15" presStyleCnt="21"/>
      <dgm:spPr/>
    </dgm:pt>
    <dgm:pt modelId="{2444CF1E-57D3-451F-AB87-219F3CB2BABD}" type="pres">
      <dgm:prSet presAssocID="{C1F443E2-EA08-41DC-9589-7BECBAAEB6B0}" presName="chevron3" presStyleLbl="alignNode1" presStyleIdx="16" presStyleCnt="21"/>
      <dgm:spPr/>
    </dgm:pt>
    <dgm:pt modelId="{5E27DA0A-71A4-455C-8DC1-5DF4277C495B}" type="pres">
      <dgm:prSet presAssocID="{C1F443E2-EA08-41DC-9589-7BECBAAEB6B0}" presName="chevron4" presStyleLbl="alignNode1" presStyleIdx="17" presStyleCnt="21"/>
      <dgm:spPr/>
    </dgm:pt>
    <dgm:pt modelId="{31B76B76-3D36-4AA8-AA92-30DB243EB9CF}" type="pres">
      <dgm:prSet presAssocID="{C1F443E2-EA08-41DC-9589-7BECBAAEB6B0}" presName="chevron5" presStyleLbl="alignNode1" presStyleIdx="18" presStyleCnt="21"/>
      <dgm:spPr/>
    </dgm:pt>
    <dgm:pt modelId="{08E6185D-26D9-416D-908D-A365AE7BF3ED}" type="pres">
      <dgm:prSet presAssocID="{C1F443E2-EA08-41DC-9589-7BECBAAEB6B0}" presName="chevron6" presStyleLbl="alignNode1" presStyleIdx="19" presStyleCnt="21"/>
      <dgm:spPr/>
    </dgm:pt>
    <dgm:pt modelId="{3DBFBD61-B0EC-47EC-A5A3-B587CD2F36DD}" type="pres">
      <dgm:prSet presAssocID="{C1F443E2-EA08-41DC-9589-7BECBAAEB6B0}" presName="chevron7" presStyleLbl="alignNode1" presStyleIdx="20" presStyleCnt="21"/>
      <dgm:spPr/>
    </dgm:pt>
    <dgm:pt modelId="{99AEBB60-78E2-44C5-ADAF-9D4D0A07295B}" type="pres">
      <dgm:prSet presAssocID="{C1F443E2-EA08-41DC-9589-7BECBAAEB6B0}" presName="childtext" presStyleLbl="solidFgAcc1" presStyleIdx="2" presStyleCnt="3">
        <dgm:presLayoutVars>
          <dgm:chMax/>
          <dgm:chPref val="0"/>
          <dgm:bulletEnabled val="1"/>
        </dgm:presLayoutVars>
      </dgm:prSet>
      <dgm:spPr/>
    </dgm:pt>
  </dgm:ptLst>
  <dgm:cxnLst>
    <dgm:cxn modelId="{4FFD3C08-206D-4054-AB40-FD41781CFCB3}" srcId="{0E137912-AAAC-4C93-A5A7-644385701A0F}" destId="{9F6942D7-D4D9-4017-BA67-19918C040428}" srcOrd="0" destOrd="0" parTransId="{ADF56E00-8C82-44DC-84D5-FEB27E6C70A3}" sibTransId="{8FCE8FC8-A2F6-471E-B4FD-65105472C987}"/>
    <dgm:cxn modelId="{ABD21612-9AB0-41C3-BE6C-0A32D119C554}" srcId="{C1F443E2-EA08-41DC-9589-7BECBAAEB6B0}" destId="{27BD2033-329A-4150-B003-B6B1BF437843}" srcOrd="0" destOrd="0" parTransId="{652E17FF-3262-4850-A8F4-A253A159C6E2}" sibTransId="{EFBC6F1A-68D6-4CF8-A0FD-37661C42F42A}"/>
    <dgm:cxn modelId="{99F57017-BA23-47F9-88F0-BF01ACA040B2}" srcId="{C1F443E2-EA08-41DC-9589-7BECBAAEB6B0}" destId="{452C48A9-2FB4-4B4C-8B14-711866352DFB}" srcOrd="1" destOrd="0" parTransId="{5D0D9313-EB61-45FC-A8A8-F1D3E4E50895}" sibTransId="{96CE07AF-47E0-49AD-B5AB-09A337A61EAB}"/>
    <dgm:cxn modelId="{6BA0841A-0468-499A-8BBD-E9CE5725DBB4}" type="presOf" srcId="{452C48A9-2FB4-4B4C-8B14-711866352DFB}" destId="{99AEBB60-78E2-44C5-ADAF-9D4D0A07295B}" srcOrd="0" destOrd="1" presId="urn:microsoft.com/office/officeart/2008/layout/VerticalAccentList"/>
    <dgm:cxn modelId="{0D207E1C-8DE8-4A5D-B489-9B59A4AA66FA}" type="presOf" srcId="{A9AF13CB-8056-498A-A2F1-D1BDE7FFD37F}" destId="{40202117-C8C8-4DBB-ADE7-A360F2F12B2C}" srcOrd="0" destOrd="2" presId="urn:microsoft.com/office/officeart/2008/layout/VerticalAccentList"/>
    <dgm:cxn modelId="{55F3D823-EECE-4287-95A5-63EC666A6709}" type="presOf" srcId="{9A0833A5-1518-4C01-917C-E6A6569A9E59}" destId="{6DDE517D-1245-4A7C-9AE4-14B6E9E7C8CF}" srcOrd="0" destOrd="1" presId="urn:microsoft.com/office/officeart/2008/layout/VerticalAccentList"/>
    <dgm:cxn modelId="{0E796532-AF69-433E-8A6B-8DDD099DC912}" type="presOf" srcId="{9F6942D7-D4D9-4017-BA67-19918C040428}" destId="{40202117-C8C8-4DBB-ADE7-A360F2F12B2C}" srcOrd="0" destOrd="0" presId="urn:microsoft.com/office/officeart/2008/layout/VerticalAccentList"/>
    <dgm:cxn modelId="{01677434-B876-46FE-A116-2F0C214210A2}" srcId="{0E137912-AAAC-4C93-A5A7-644385701A0F}" destId="{CC1B49E2-E36D-4151-A382-D1794C2E389A}" srcOrd="1" destOrd="0" parTransId="{8E81C51B-F2F2-40E2-90E6-FB8BC28C970E}" sibTransId="{2AA7C483-3146-4E8E-995E-F0BFFA2BA0F0}"/>
    <dgm:cxn modelId="{6707133E-2198-43F5-9274-C50F2BAEAE7B}" srcId="{1E79C954-F2A1-4618-8F66-185AC1AE314A}" destId="{9A0833A5-1518-4C01-917C-E6A6569A9E59}" srcOrd="1" destOrd="0" parTransId="{3C3029F8-8924-4D97-8AF9-02A765A041B5}" sibTransId="{47C0A82C-F157-4291-B0A9-503AE709E4CA}"/>
    <dgm:cxn modelId="{C5F71866-BB97-4399-83D8-CD7987347110}" type="presOf" srcId="{BBD6E70F-C978-460B-AFE7-B81CC2746212}" destId="{EAF7681D-EB9F-4FF9-B50C-8E4135513B93}" srcOrd="0" destOrd="0" presId="urn:microsoft.com/office/officeart/2008/layout/VerticalAccentList"/>
    <dgm:cxn modelId="{1D24577C-A2E1-4B03-95A8-EDBBE1FAC797}" type="presOf" srcId="{C1F443E2-EA08-41DC-9589-7BECBAAEB6B0}" destId="{AD5AB718-2E24-45A8-BC11-E965B8855AB5}" srcOrd="0" destOrd="0" presId="urn:microsoft.com/office/officeart/2008/layout/VerticalAccentList"/>
    <dgm:cxn modelId="{1EFF4683-DBE9-4040-ACF1-4D6EABFD8D2D}" type="presOf" srcId="{1E79C954-F2A1-4618-8F66-185AC1AE314A}" destId="{E3749C41-D417-4581-B2E5-E78286B35D33}" srcOrd="0" destOrd="0" presId="urn:microsoft.com/office/officeart/2008/layout/VerticalAccentList"/>
    <dgm:cxn modelId="{80C19AA6-02AA-4931-8F59-BE79462DF867}" srcId="{1E79C954-F2A1-4618-8F66-185AC1AE314A}" destId="{A045C3CD-99D9-42B0-9603-3DB69DC5F12C}" srcOrd="0" destOrd="0" parTransId="{13E0C65F-BF44-4FF6-AFAE-FA80D264ECB2}" sibTransId="{55680FCF-19CE-4212-81D0-812775BD9484}"/>
    <dgm:cxn modelId="{BA946DB2-8FE8-4A07-8863-39930D367CBB}" srcId="{BBD6E70F-C978-460B-AFE7-B81CC2746212}" destId="{C1F443E2-EA08-41DC-9589-7BECBAAEB6B0}" srcOrd="2" destOrd="0" parTransId="{6C3BC79F-13F9-4CC9-B44C-BC74C490B71A}" sibTransId="{C816B758-3E43-4BE1-A7BD-6E170844ED69}"/>
    <dgm:cxn modelId="{93F72AB8-6EC6-4B25-AF9E-E183B88C1975}" srcId="{BBD6E70F-C978-460B-AFE7-B81CC2746212}" destId="{1E79C954-F2A1-4618-8F66-185AC1AE314A}" srcOrd="0" destOrd="0" parTransId="{36B58969-EA8D-4C36-9973-23EB4FCCEB64}" sibTransId="{DF3372D2-9B2B-4D03-984C-11468BD1D2D4}"/>
    <dgm:cxn modelId="{68FAC2BA-0DBA-4FD0-BF85-F09DB323DC34}" srcId="{BBD6E70F-C978-460B-AFE7-B81CC2746212}" destId="{0E137912-AAAC-4C93-A5A7-644385701A0F}" srcOrd="1" destOrd="0" parTransId="{28EF71A1-3D04-4DBD-B319-D7689A1A38D0}" sibTransId="{06E97431-D37B-43AA-A106-429CD495075D}"/>
    <dgm:cxn modelId="{62A974BF-9660-41EB-B315-017ED8C5E694}" type="presOf" srcId="{0E137912-AAAC-4C93-A5A7-644385701A0F}" destId="{1F1DE1C5-1E6C-4DA8-BF34-55798EDB7133}" srcOrd="0" destOrd="0" presId="urn:microsoft.com/office/officeart/2008/layout/VerticalAccentList"/>
    <dgm:cxn modelId="{D7BE99D7-262F-4FA8-86FD-5083593C6832}" type="presOf" srcId="{A045C3CD-99D9-42B0-9603-3DB69DC5F12C}" destId="{6DDE517D-1245-4A7C-9AE4-14B6E9E7C8CF}" srcOrd="0" destOrd="0" presId="urn:microsoft.com/office/officeart/2008/layout/VerticalAccentList"/>
    <dgm:cxn modelId="{9908EADF-7EFB-4C2B-9ABF-F7497802C647}" type="presOf" srcId="{27BD2033-329A-4150-B003-B6B1BF437843}" destId="{99AEBB60-78E2-44C5-ADAF-9D4D0A07295B}" srcOrd="0" destOrd="0" presId="urn:microsoft.com/office/officeart/2008/layout/VerticalAccentList"/>
    <dgm:cxn modelId="{A897E6E2-6175-416E-94E0-08E16D5A8FAD}" srcId="{0E137912-AAAC-4C93-A5A7-644385701A0F}" destId="{A9AF13CB-8056-498A-A2F1-D1BDE7FFD37F}" srcOrd="2" destOrd="0" parTransId="{4BF7DA10-5B29-42D3-99C4-8B9D077BF2DA}" sibTransId="{D192D412-EB5F-4313-8CC1-C1A52BF6EBB9}"/>
    <dgm:cxn modelId="{D3A45AE8-8360-4E76-A813-82601439E64C}" type="presOf" srcId="{CC1B49E2-E36D-4151-A382-D1794C2E389A}" destId="{40202117-C8C8-4DBB-ADE7-A360F2F12B2C}" srcOrd="0" destOrd="1" presId="urn:microsoft.com/office/officeart/2008/layout/VerticalAccentList"/>
    <dgm:cxn modelId="{B46135BB-B9FF-416D-97F4-DBA53F50877C}" type="presParOf" srcId="{EAF7681D-EB9F-4FF9-B50C-8E4135513B93}" destId="{EF6A37B8-7D6B-4243-B41D-8DA5E1707B1A}" srcOrd="0" destOrd="0" presId="urn:microsoft.com/office/officeart/2008/layout/VerticalAccentList"/>
    <dgm:cxn modelId="{0DCE39A8-5B66-4B1E-A00F-A750D59D7301}" type="presParOf" srcId="{EF6A37B8-7D6B-4243-B41D-8DA5E1707B1A}" destId="{E3749C41-D417-4581-B2E5-E78286B35D33}" srcOrd="0" destOrd="0" presId="urn:microsoft.com/office/officeart/2008/layout/VerticalAccentList"/>
    <dgm:cxn modelId="{78724632-BD79-4E13-8E55-D95BE93D8576}" type="presParOf" srcId="{EAF7681D-EB9F-4FF9-B50C-8E4135513B93}" destId="{A303D66C-CAC8-4A17-9658-88564440F7D2}" srcOrd="1" destOrd="0" presId="urn:microsoft.com/office/officeart/2008/layout/VerticalAccentList"/>
    <dgm:cxn modelId="{23934921-D7CF-451F-BE1C-CCD0D8092280}" type="presParOf" srcId="{A303D66C-CAC8-4A17-9658-88564440F7D2}" destId="{A3D31FD8-7B03-4DE0-8E0A-22A05DA0C07D}" srcOrd="0" destOrd="0" presId="urn:microsoft.com/office/officeart/2008/layout/VerticalAccentList"/>
    <dgm:cxn modelId="{FBBB2E91-2404-4EF8-A198-A79E2B320CA6}" type="presParOf" srcId="{A303D66C-CAC8-4A17-9658-88564440F7D2}" destId="{EE263A04-17E2-4044-BBA8-3D6F20248CF9}" srcOrd="1" destOrd="0" presId="urn:microsoft.com/office/officeart/2008/layout/VerticalAccentList"/>
    <dgm:cxn modelId="{D79239D1-070E-40B0-A5E6-CE7E7269E147}" type="presParOf" srcId="{A303D66C-CAC8-4A17-9658-88564440F7D2}" destId="{F8ED235D-F107-475E-82C8-931E42F212CB}" srcOrd="2" destOrd="0" presId="urn:microsoft.com/office/officeart/2008/layout/VerticalAccentList"/>
    <dgm:cxn modelId="{79AA1304-59F4-4DAD-9E15-E65404EAAFFD}" type="presParOf" srcId="{A303D66C-CAC8-4A17-9658-88564440F7D2}" destId="{A2315211-081F-44B6-AF5D-C586DC21986F}" srcOrd="3" destOrd="0" presId="urn:microsoft.com/office/officeart/2008/layout/VerticalAccentList"/>
    <dgm:cxn modelId="{074D5BF3-C19E-4075-A9DB-9FBCF5AB9F4C}" type="presParOf" srcId="{A303D66C-CAC8-4A17-9658-88564440F7D2}" destId="{2C1C5CA8-530D-4B07-8EF8-146C80D42BDA}" srcOrd="4" destOrd="0" presId="urn:microsoft.com/office/officeart/2008/layout/VerticalAccentList"/>
    <dgm:cxn modelId="{2BB5F01A-F690-4C4A-9926-3D2E31D86E3E}" type="presParOf" srcId="{A303D66C-CAC8-4A17-9658-88564440F7D2}" destId="{FCC2D769-2457-4156-9616-A0F93E3CA1E4}" srcOrd="5" destOrd="0" presId="urn:microsoft.com/office/officeart/2008/layout/VerticalAccentList"/>
    <dgm:cxn modelId="{FDF86F33-5ABC-436B-883E-8D208D195431}" type="presParOf" srcId="{A303D66C-CAC8-4A17-9658-88564440F7D2}" destId="{7C7FC32F-A428-4613-9275-91B7FBBBCF13}" srcOrd="6" destOrd="0" presId="urn:microsoft.com/office/officeart/2008/layout/VerticalAccentList"/>
    <dgm:cxn modelId="{5C195AF9-423A-4D75-A144-BECAF8862C9D}" type="presParOf" srcId="{A303D66C-CAC8-4A17-9658-88564440F7D2}" destId="{6DDE517D-1245-4A7C-9AE4-14B6E9E7C8CF}" srcOrd="7" destOrd="0" presId="urn:microsoft.com/office/officeart/2008/layout/VerticalAccentList"/>
    <dgm:cxn modelId="{5BC2E80C-DDC0-45B4-8A41-4082B34A027E}" type="presParOf" srcId="{EAF7681D-EB9F-4FF9-B50C-8E4135513B93}" destId="{01591F88-8881-44E8-92FC-D55E698A637A}" srcOrd="2" destOrd="0" presId="urn:microsoft.com/office/officeart/2008/layout/VerticalAccentList"/>
    <dgm:cxn modelId="{94802B2F-7FF6-456A-9849-E1B3EF0D2C12}" type="presParOf" srcId="{EAF7681D-EB9F-4FF9-B50C-8E4135513B93}" destId="{8D633714-A97C-430B-AB0B-43BF908B3DA3}" srcOrd="3" destOrd="0" presId="urn:microsoft.com/office/officeart/2008/layout/VerticalAccentList"/>
    <dgm:cxn modelId="{7266ABE5-096D-4F30-9AAC-BFDED028144D}" type="presParOf" srcId="{8D633714-A97C-430B-AB0B-43BF908B3DA3}" destId="{1F1DE1C5-1E6C-4DA8-BF34-55798EDB7133}" srcOrd="0" destOrd="0" presId="urn:microsoft.com/office/officeart/2008/layout/VerticalAccentList"/>
    <dgm:cxn modelId="{6E9029E4-980A-4FC9-917D-E7EA991A7E66}" type="presParOf" srcId="{EAF7681D-EB9F-4FF9-B50C-8E4135513B93}" destId="{18D10E72-5C4F-434D-8DEC-D234C485CF79}" srcOrd="4" destOrd="0" presId="urn:microsoft.com/office/officeart/2008/layout/VerticalAccentList"/>
    <dgm:cxn modelId="{FC1632DA-1880-499A-AF5F-12074A066790}" type="presParOf" srcId="{18D10E72-5C4F-434D-8DEC-D234C485CF79}" destId="{7988E627-A700-4D86-932A-4FB390B0547D}" srcOrd="0" destOrd="0" presId="urn:microsoft.com/office/officeart/2008/layout/VerticalAccentList"/>
    <dgm:cxn modelId="{30F2083C-55A6-4037-B3E8-549056E1A465}" type="presParOf" srcId="{18D10E72-5C4F-434D-8DEC-D234C485CF79}" destId="{694C6385-9B72-4937-BDB0-73878736AE0C}" srcOrd="1" destOrd="0" presId="urn:microsoft.com/office/officeart/2008/layout/VerticalAccentList"/>
    <dgm:cxn modelId="{089330FA-E192-4467-BBB5-E2B31F1B8A8F}" type="presParOf" srcId="{18D10E72-5C4F-434D-8DEC-D234C485CF79}" destId="{FFF6C5AE-3E12-47C4-8409-B265B759992B}" srcOrd="2" destOrd="0" presId="urn:microsoft.com/office/officeart/2008/layout/VerticalAccentList"/>
    <dgm:cxn modelId="{8860B4BC-9C85-47A4-89B6-F01DF784A1C8}" type="presParOf" srcId="{18D10E72-5C4F-434D-8DEC-D234C485CF79}" destId="{310DB061-075B-457D-82B5-749103A10C9F}" srcOrd="3" destOrd="0" presId="urn:microsoft.com/office/officeart/2008/layout/VerticalAccentList"/>
    <dgm:cxn modelId="{E1E9A37B-8519-4FB8-A02E-5FC1D517DF75}" type="presParOf" srcId="{18D10E72-5C4F-434D-8DEC-D234C485CF79}" destId="{9DA336FA-475C-45C9-9344-3DA73D0B7825}" srcOrd="4" destOrd="0" presId="urn:microsoft.com/office/officeart/2008/layout/VerticalAccentList"/>
    <dgm:cxn modelId="{9BBFF97A-7B80-4987-97DB-C0F08BAD6996}" type="presParOf" srcId="{18D10E72-5C4F-434D-8DEC-D234C485CF79}" destId="{DEB4C600-B34E-4598-A199-063258AC55B2}" srcOrd="5" destOrd="0" presId="urn:microsoft.com/office/officeart/2008/layout/VerticalAccentList"/>
    <dgm:cxn modelId="{1245A9AD-0BCB-4EF7-81DB-2D02B7DF1146}" type="presParOf" srcId="{18D10E72-5C4F-434D-8DEC-D234C485CF79}" destId="{6B2ECB39-FF12-4FA9-8A39-95258CA8674D}" srcOrd="6" destOrd="0" presId="urn:microsoft.com/office/officeart/2008/layout/VerticalAccentList"/>
    <dgm:cxn modelId="{6AB60793-9382-47D9-9D1F-E2F30C18DFE9}" type="presParOf" srcId="{18D10E72-5C4F-434D-8DEC-D234C485CF79}" destId="{40202117-C8C8-4DBB-ADE7-A360F2F12B2C}" srcOrd="7" destOrd="0" presId="urn:microsoft.com/office/officeart/2008/layout/VerticalAccentList"/>
    <dgm:cxn modelId="{D400064C-9D12-4537-82E0-2E9903A83A2B}" type="presParOf" srcId="{EAF7681D-EB9F-4FF9-B50C-8E4135513B93}" destId="{A9A30C69-A1B4-453B-B145-9DB07A4BDD54}" srcOrd="5" destOrd="0" presId="urn:microsoft.com/office/officeart/2008/layout/VerticalAccentList"/>
    <dgm:cxn modelId="{18CB17A4-5D55-441E-8ABF-48A8F3A981ED}" type="presParOf" srcId="{EAF7681D-EB9F-4FF9-B50C-8E4135513B93}" destId="{8EDBCEDF-3CF4-48A4-92E7-CBAFC56C3969}" srcOrd="6" destOrd="0" presId="urn:microsoft.com/office/officeart/2008/layout/VerticalAccentList"/>
    <dgm:cxn modelId="{008D2E2F-43B6-4DD7-BEFC-752584A7BBD9}" type="presParOf" srcId="{8EDBCEDF-3CF4-48A4-92E7-CBAFC56C3969}" destId="{AD5AB718-2E24-45A8-BC11-E965B8855AB5}" srcOrd="0" destOrd="0" presId="urn:microsoft.com/office/officeart/2008/layout/VerticalAccentList"/>
    <dgm:cxn modelId="{EBC248EB-30E7-4E95-96EA-E160EB3B5901}" type="presParOf" srcId="{EAF7681D-EB9F-4FF9-B50C-8E4135513B93}" destId="{BEAA0981-1E3D-4CDB-BA1B-4514831BA9AB}" srcOrd="7" destOrd="0" presId="urn:microsoft.com/office/officeart/2008/layout/VerticalAccentList"/>
    <dgm:cxn modelId="{67544503-9FD7-44D6-98B6-4E477EDB3126}" type="presParOf" srcId="{BEAA0981-1E3D-4CDB-BA1B-4514831BA9AB}" destId="{6D792169-834C-415F-B9E8-8EFE0970D067}" srcOrd="0" destOrd="0" presId="urn:microsoft.com/office/officeart/2008/layout/VerticalAccentList"/>
    <dgm:cxn modelId="{D4D05A9D-9CC7-442A-9B43-34A0F9099BEB}" type="presParOf" srcId="{BEAA0981-1E3D-4CDB-BA1B-4514831BA9AB}" destId="{EB85D223-25E4-42C9-9707-34483026E7DF}" srcOrd="1" destOrd="0" presId="urn:microsoft.com/office/officeart/2008/layout/VerticalAccentList"/>
    <dgm:cxn modelId="{B8221074-AF70-4C04-8D88-7939112E0C33}" type="presParOf" srcId="{BEAA0981-1E3D-4CDB-BA1B-4514831BA9AB}" destId="{2444CF1E-57D3-451F-AB87-219F3CB2BABD}" srcOrd="2" destOrd="0" presId="urn:microsoft.com/office/officeart/2008/layout/VerticalAccentList"/>
    <dgm:cxn modelId="{8290AB79-80ED-420D-9E71-397D47890D8D}" type="presParOf" srcId="{BEAA0981-1E3D-4CDB-BA1B-4514831BA9AB}" destId="{5E27DA0A-71A4-455C-8DC1-5DF4277C495B}" srcOrd="3" destOrd="0" presId="urn:microsoft.com/office/officeart/2008/layout/VerticalAccentList"/>
    <dgm:cxn modelId="{B40C64AC-C4DF-4DF6-884F-B12C0BD9BC3C}" type="presParOf" srcId="{BEAA0981-1E3D-4CDB-BA1B-4514831BA9AB}" destId="{31B76B76-3D36-4AA8-AA92-30DB243EB9CF}" srcOrd="4" destOrd="0" presId="urn:microsoft.com/office/officeart/2008/layout/VerticalAccentList"/>
    <dgm:cxn modelId="{F215FC76-DA67-442E-911D-9D8264C165F7}" type="presParOf" srcId="{BEAA0981-1E3D-4CDB-BA1B-4514831BA9AB}" destId="{08E6185D-26D9-416D-908D-A365AE7BF3ED}" srcOrd="5" destOrd="0" presId="urn:microsoft.com/office/officeart/2008/layout/VerticalAccentList"/>
    <dgm:cxn modelId="{CB62BCEB-4C92-4193-A243-705BEC550F7C}" type="presParOf" srcId="{BEAA0981-1E3D-4CDB-BA1B-4514831BA9AB}" destId="{3DBFBD61-B0EC-47EC-A5A3-B587CD2F36DD}" srcOrd="6" destOrd="0" presId="urn:microsoft.com/office/officeart/2008/layout/VerticalAccentList"/>
    <dgm:cxn modelId="{8239AF2C-A4A6-4735-A6F2-1A96F5300AD7}" type="presParOf" srcId="{BEAA0981-1E3D-4CDB-BA1B-4514831BA9AB}" destId="{99AEBB60-78E2-44C5-ADAF-9D4D0A07295B}"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12387-355F-40D6-BA51-9710EF5D4090}">
      <dsp:nvSpPr>
        <dsp:cNvPr id="0" name=""/>
        <dsp:cNvSpPr/>
      </dsp:nvSpPr>
      <dsp:spPr>
        <a:xfrm>
          <a:off x="0" y="74550"/>
          <a:ext cx="6533931" cy="1216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spc="-5" dirty="0">
              <a:solidFill>
                <a:schemeClr val="tx1"/>
              </a:solidFill>
            </a:rPr>
            <a:t>Motorized </a:t>
          </a:r>
          <a:r>
            <a:rPr lang="en-US" sz="2200" kern="1200" spc="-25" dirty="0">
              <a:solidFill>
                <a:schemeClr val="tx1"/>
              </a:solidFill>
            </a:rPr>
            <a:t>Trunnions </a:t>
          </a:r>
          <a:r>
            <a:rPr lang="en-US" sz="2200" kern="1200" spc="-5" dirty="0">
              <a:solidFill>
                <a:schemeClr val="tx1"/>
              </a:solidFill>
            </a:rPr>
            <a:t>for </a:t>
          </a:r>
          <a:r>
            <a:rPr lang="en-US" sz="2200" kern="1200" dirty="0">
              <a:solidFill>
                <a:schemeClr val="tx1"/>
              </a:solidFill>
            </a:rPr>
            <a:t>2 </a:t>
          </a:r>
          <a:r>
            <a:rPr lang="en-US" sz="2200" kern="1200" spc="-5" dirty="0">
              <a:solidFill>
                <a:schemeClr val="tx1"/>
              </a:solidFill>
            </a:rPr>
            <a:t>Stages of Under</a:t>
          </a:r>
          <a:r>
            <a:rPr lang="en-US" sz="2200" kern="1200" spc="75" dirty="0">
              <a:solidFill>
                <a:schemeClr val="tx1"/>
              </a:solidFill>
            </a:rPr>
            <a:t> </a:t>
          </a:r>
          <a:r>
            <a:rPr lang="en-US" sz="2200" kern="1200" dirty="0">
              <a:solidFill>
                <a:schemeClr val="tx1"/>
              </a:solidFill>
            </a:rPr>
            <a:t>frames</a:t>
          </a:r>
        </a:p>
      </dsp:txBody>
      <dsp:txXfrm>
        <a:off x="59399" y="133949"/>
        <a:ext cx="6415133" cy="1098002"/>
      </dsp:txXfrm>
    </dsp:sp>
    <dsp:sp modelId="{882D23BD-9CE1-452A-8366-A56A447E4E15}">
      <dsp:nvSpPr>
        <dsp:cNvPr id="0" name=""/>
        <dsp:cNvSpPr/>
      </dsp:nvSpPr>
      <dsp:spPr>
        <a:xfrm>
          <a:off x="0" y="1988422"/>
          <a:ext cx="6533931" cy="12168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spc="-5" dirty="0">
              <a:solidFill>
                <a:schemeClr val="tx1"/>
              </a:solidFill>
            </a:rPr>
            <a:t>EOT </a:t>
          </a:r>
          <a:r>
            <a:rPr lang="en-US" sz="2200" kern="1200" dirty="0">
              <a:solidFill>
                <a:schemeClr val="tx1"/>
              </a:solidFill>
            </a:rPr>
            <a:t>Crane Lifting capacity </a:t>
          </a:r>
          <a:r>
            <a:rPr lang="en-US" sz="2200" kern="1200" spc="-5" dirty="0">
              <a:solidFill>
                <a:schemeClr val="tx1"/>
              </a:solidFill>
            </a:rPr>
            <a:t>ranging from 5 MT up to</a:t>
          </a:r>
          <a:r>
            <a:rPr lang="en-US" sz="2200" kern="1200" dirty="0">
              <a:solidFill>
                <a:schemeClr val="tx1"/>
              </a:solidFill>
            </a:rPr>
            <a:t> </a:t>
          </a:r>
          <a:r>
            <a:rPr lang="en-US" sz="2200" kern="1200" spc="-5" dirty="0">
              <a:solidFill>
                <a:schemeClr val="tx1"/>
              </a:solidFill>
            </a:rPr>
            <a:t>50 </a:t>
          </a:r>
          <a:r>
            <a:rPr lang="en-US" sz="2200" kern="1200" dirty="0">
              <a:solidFill>
                <a:schemeClr val="tx1"/>
              </a:solidFill>
            </a:rPr>
            <a:t>MT</a:t>
          </a:r>
          <a:r>
            <a:rPr lang="en-US" sz="2200" kern="1200" spc="-45" dirty="0">
              <a:solidFill>
                <a:schemeClr val="tx1"/>
              </a:solidFill>
            </a:rPr>
            <a:t> </a:t>
          </a:r>
          <a:endParaRPr lang="en-US" sz="2200" kern="1200" dirty="0">
            <a:solidFill>
              <a:schemeClr val="tx1"/>
            </a:solidFill>
          </a:endParaRPr>
        </a:p>
      </dsp:txBody>
      <dsp:txXfrm>
        <a:off x="59399" y="2047821"/>
        <a:ext cx="6415133" cy="1098002"/>
      </dsp:txXfrm>
    </dsp:sp>
    <dsp:sp modelId="{9D82FC82-880D-4916-8491-67D4A2C8B129}">
      <dsp:nvSpPr>
        <dsp:cNvPr id="0" name=""/>
        <dsp:cNvSpPr/>
      </dsp:nvSpPr>
      <dsp:spPr>
        <a:xfrm>
          <a:off x="0" y="3965140"/>
          <a:ext cx="6533931" cy="12168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spc="-5" dirty="0">
              <a:solidFill>
                <a:schemeClr val="tx1"/>
              </a:solidFill>
            </a:rPr>
            <a:t>Hydraulic </a:t>
          </a:r>
          <a:r>
            <a:rPr lang="en-US" sz="2200" kern="1200" spc="-10" dirty="0">
              <a:solidFill>
                <a:schemeClr val="tx1"/>
              </a:solidFill>
            </a:rPr>
            <a:t>Mobile </a:t>
          </a:r>
          <a:r>
            <a:rPr lang="en-US" sz="2200" kern="1200" dirty="0">
              <a:solidFill>
                <a:schemeClr val="tx1"/>
              </a:solidFill>
            </a:rPr>
            <a:t>Cranes of </a:t>
          </a:r>
          <a:r>
            <a:rPr lang="en-US" sz="2200" kern="1200" spc="-5" dirty="0">
              <a:solidFill>
                <a:schemeClr val="tx1"/>
              </a:solidFill>
            </a:rPr>
            <a:t>9 </a:t>
          </a:r>
          <a:r>
            <a:rPr lang="en-US" sz="2200" kern="1200" dirty="0">
              <a:solidFill>
                <a:schemeClr val="tx1"/>
              </a:solidFill>
            </a:rPr>
            <a:t>MT to </a:t>
          </a:r>
          <a:r>
            <a:rPr lang="en-US" sz="2200" kern="1200" spc="-5" dirty="0">
              <a:solidFill>
                <a:schemeClr val="tx1"/>
              </a:solidFill>
            </a:rPr>
            <a:t>14 </a:t>
          </a:r>
          <a:r>
            <a:rPr lang="en-US" sz="2200" kern="1200" dirty="0">
              <a:solidFill>
                <a:schemeClr val="tx1"/>
              </a:solidFill>
            </a:rPr>
            <a:t>MT</a:t>
          </a:r>
          <a:r>
            <a:rPr lang="en-US" sz="2200" kern="1200" spc="-5" dirty="0">
              <a:solidFill>
                <a:schemeClr val="tx1"/>
              </a:solidFill>
            </a:rPr>
            <a:t> </a:t>
          </a:r>
          <a:r>
            <a:rPr lang="en-US" sz="2200" kern="1200" spc="-25" dirty="0">
              <a:solidFill>
                <a:schemeClr val="tx1"/>
              </a:solidFill>
            </a:rPr>
            <a:t>capacity.</a:t>
          </a:r>
          <a:endParaRPr lang="en-US" sz="2200" kern="1200" dirty="0">
            <a:solidFill>
              <a:schemeClr val="tx1"/>
            </a:solidFill>
          </a:endParaRPr>
        </a:p>
      </dsp:txBody>
      <dsp:txXfrm>
        <a:off x="59399" y="4024539"/>
        <a:ext cx="6415133"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49C41-D417-4581-B2E5-E78286B35D33}">
      <dsp:nvSpPr>
        <dsp:cNvPr id="0" name=""/>
        <dsp:cNvSpPr/>
      </dsp:nvSpPr>
      <dsp:spPr>
        <a:xfrm>
          <a:off x="661227" y="442"/>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IN" sz="2600" kern="1200" dirty="0"/>
            <a:t>Super FRS fragment separator</a:t>
          </a:r>
        </a:p>
      </dsp:txBody>
      <dsp:txXfrm>
        <a:off x="661227" y="442"/>
        <a:ext cx="6315075" cy="574097"/>
      </dsp:txXfrm>
    </dsp:sp>
    <dsp:sp modelId="{C7ACBC68-0D38-4893-BD89-0E9A6EDE0724}">
      <dsp:nvSpPr>
        <dsp:cNvPr id="0" name=""/>
        <dsp:cNvSpPr/>
      </dsp:nvSpPr>
      <dsp:spPr>
        <a:xfrm>
          <a:off x="661227" y="574540"/>
          <a:ext cx="1477727" cy="1169458"/>
        </a:xfrm>
        <a:prstGeom prst="chevron">
          <a:avLst>
            <a:gd name="adj" fmla="val 7061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w="6350" cap="flat" cmpd="sng" algn="ctr">
          <a:solidFill>
            <a:schemeClr val="accent1">
              <a:shade val="5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4947518-F29A-4519-81A3-AEC1DF7BACA9}">
      <dsp:nvSpPr>
        <dsp:cNvPr id="0" name=""/>
        <dsp:cNvSpPr/>
      </dsp:nvSpPr>
      <dsp:spPr>
        <a:xfrm>
          <a:off x="1548845" y="574540"/>
          <a:ext cx="1477727" cy="1169458"/>
        </a:xfrm>
        <a:prstGeom prst="chevron">
          <a:avLst>
            <a:gd name="adj" fmla="val 70610"/>
          </a:avLst>
        </a:prstGeom>
        <a:gradFill rotWithShape="0">
          <a:gsLst>
            <a:gs pos="0">
              <a:schemeClr val="accent1">
                <a:shade val="50000"/>
                <a:hueOff val="31834"/>
                <a:satOff val="853"/>
                <a:lumOff val="3757"/>
                <a:alphaOff val="0"/>
                <a:satMod val="103000"/>
                <a:lumMod val="102000"/>
                <a:tint val="94000"/>
              </a:schemeClr>
            </a:gs>
            <a:gs pos="50000">
              <a:schemeClr val="accent1">
                <a:shade val="50000"/>
                <a:hueOff val="31834"/>
                <a:satOff val="853"/>
                <a:lumOff val="3757"/>
                <a:alphaOff val="0"/>
                <a:satMod val="110000"/>
                <a:lumMod val="100000"/>
                <a:shade val="100000"/>
              </a:schemeClr>
            </a:gs>
            <a:gs pos="100000">
              <a:schemeClr val="accent1">
                <a:shade val="50000"/>
                <a:hueOff val="31834"/>
                <a:satOff val="853"/>
                <a:lumOff val="3757"/>
                <a:alphaOff val="0"/>
                <a:lumMod val="99000"/>
                <a:satMod val="120000"/>
                <a:shade val="78000"/>
              </a:schemeClr>
            </a:gs>
          </a:gsLst>
          <a:lin ang="5400000" scaled="0"/>
        </a:gradFill>
        <a:ln w="6350" cap="flat" cmpd="sng" algn="ctr">
          <a:solidFill>
            <a:schemeClr val="accent1">
              <a:shade val="50000"/>
              <a:hueOff val="31834"/>
              <a:satOff val="853"/>
              <a:lumOff val="37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549D5F2-62CB-4794-8B2A-836DFFCDD1C5}">
      <dsp:nvSpPr>
        <dsp:cNvPr id="0" name=""/>
        <dsp:cNvSpPr/>
      </dsp:nvSpPr>
      <dsp:spPr>
        <a:xfrm>
          <a:off x="2437166" y="574540"/>
          <a:ext cx="1477727" cy="1169458"/>
        </a:xfrm>
        <a:prstGeom prst="chevron">
          <a:avLst>
            <a:gd name="adj" fmla="val 70610"/>
          </a:avLst>
        </a:prstGeom>
        <a:gradFill rotWithShape="0">
          <a:gsLst>
            <a:gs pos="0">
              <a:schemeClr val="accent1">
                <a:shade val="50000"/>
                <a:hueOff val="63668"/>
                <a:satOff val="1706"/>
                <a:lumOff val="7515"/>
                <a:alphaOff val="0"/>
                <a:satMod val="103000"/>
                <a:lumMod val="102000"/>
                <a:tint val="94000"/>
              </a:schemeClr>
            </a:gs>
            <a:gs pos="50000">
              <a:schemeClr val="accent1">
                <a:shade val="50000"/>
                <a:hueOff val="63668"/>
                <a:satOff val="1706"/>
                <a:lumOff val="7515"/>
                <a:alphaOff val="0"/>
                <a:satMod val="110000"/>
                <a:lumMod val="100000"/>
                <a:shade val="100000"/>
              </a:schemeClr>
            </a:gs>
            <a:gs pos="100000">
              <a:schemeClr val="accent1">
                <a:shade val="50000"/>
                <a:hueOff val="63668"/>
                <a:satOff val="1706"/>
                <a:lumOff val="7515"/>
                <a:alphaOff val="0"/>
                <a:lumMod val="99000"/>
                <a:satMod val="120000"/>
                <a:shade val="78000"/>
              </a:schemeClr>
            </a:gs>
          </a:gsLst>
          <a:lin ang="5400000" scaled="0"/>
        </a:gradFill>
        <a:ln w="6350" cap="flat" cmpd="sng" algn="ctr">
          <a:solidFill>
            <a:schemeClr val="accent1">
              <a:shade val="50000"/>
              <a:hueOff val="63668"/>
              <a:satOff val="1706"/>
              <a:lumOff val="751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9843C83-4D4D-4AA6-8B5D-EC1A273B5916}">
      <dsp:nvSpPr>
        <dsp:cNvPr id="0" name=""/>
        <dsp:cNvSpPr/>
      </dsp:nvSpPr>
      <dsp:spPr>
        <a:xfrm>
          <a:off x="3324785" y="574540"/>
          <a:ext cx="1477727" cy="1169458"/>
        </a:xfrm>
        <a:prstGeom prst="chevron">
          <a:avLst>
            <a:gd name="adj" fmla="val 70610"/>
          </a:avLst>
        </a:prstGeom>
        <a:gradFill rotWithShape="0">
          <a:gsLst>
            <a:gs pos="0">
              <a:schemeClr val="accent1">
                <a:shade val="50000"/>
                <a:hueOff val="95502"/>
                <a:satOff val="2559"/>
                <a:lumOff val="11272"/>
                <a:alphaOff val="0"/>
                <a:satMod val="103000"/>
                <a:lumMod val="102000"/>
                <a:tint val="94000"/>
              </a:schemeClr>
            </a:gs>
            <a:gs pos="50000">
              <a:schemeClr val="accent1">
                <a:shade val="50000"/>
                <a:hueOff val="95502"/>
                <a:satOff val="2559"/>
                <a:lumOff val="11272"/>
                <a:alphaOff val="0"/>
                <a:satMod val="110000"/>
                <a:lumMod val="100000"/>
                <a:shade val="100000"/>
              </a:schemeClr>
            </a:gs>
            <a:gs pos="100000">
              <a:schemeClr val="accent1">
                <a:shade val="50000"/>
                <a:hueOff val="95502"/>
                <a:satOff val="2559"/>
                <a:lumOff val="11272"/>
                <a:alphaOff val="0"/>
                <a:lumMod val="99000"/>
                <a:satMod val="120000"/>
                <a:shade val="78000"/>
              </a:schemeClr>
            </a:gs>
          </a:gsLst>
          <a:lin ang="5400000" scaled="0"/>
        </a:gradFill>
        <a:ln w="6350" cap="flat" cmpd="sng" algn="ctr">
          <a:solidFill>
            <a:schemeClr val="accent1">
              <a:shade val="50000"/>
              <a:hueOff val="95502"/>
              <a:satOff val="2559"/>
              <a:lumOff val="1127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DFAADC8-8AFB-45E2-B839-8898FC8F5B0D}">
      <dsp:nvSpPr>
        <dsp:cNvPr id="0" name=""/>
        <dsp:cNvSpPr/>
      </dsp:nvSpPr>
      <dsp:spPr>
        <a:xfrm>
          <a:off x="4213105" y="574540"/>
          <a:ext cx="1477727" cy="1169458"/>
        </a:xfrm>
        <a:prstGeom prst="chevron">
          <a:avLst>
            <a:gd name="adj" fmla="val 70610"/>
          </a:avLst>
        </a:prstGeom>
        <a:gradFill rotWithShape="0">
          <a:gsLst>
            <a:gs pos="0">
              <a:schemeClr val="accent1">
                <a:shade val="50000"/>
                <a:hueOff val="127336"/>
                <a:satOff val="3411"/>
                <a:lumOff val="15030"/>
                <a:alphaOff val="0"/>
                <a:satMod val="103000"/>
                <a:lumMod val="102000"/>
                <a:tint val="94000"/>
              </a:schemeClr>
            </a:gs>
            <a:gs pos="50000">
              <a:schemeClr val="accent1">
                <a:shade val="50000"/>
                <a:hueOff val="127336"/>
                <a:satOff val="3411"/>
                <a:lumOff val="15030"/>
                <a:alphaOff val="0"/>
                <a:satMod val="110000"/>
                <a:lumMod val="100000"/>
                <a:shade val="100000"/>
              </a:schemeClr>
            </a:gs>
            <a:gs pos="100000">
              <a:schemeClr val="accent1">
                <a:shade val="50000"/>
                <a:hueOff val="127336"/>
                <a:satOff val="3411"/>
                <a:lumOff val="15030"/>
                <a:alphaOff val="0"/>
                <a:lumMod val="99000"/>
                <a:satMod val="120000"/>
                <a:shade val="78000"/>
              </a:schemeClr>
            </a:gs>
          </a:gsLst>
          <a:lin ang="5400000" scaled="0"/>
        </a:gradFill>
        <a:ln w="6350" cap="flat" cmpd="sng" algn="ctr">
          <a:solidFill>
            <a:schemeClr val="accent1">
              <a:shade val="50000"/>
              <a:hueOff val="127336"/>
              <a:satOff val="3411"/>
              <a:lumOff val="1503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A842219-442E-4C95-85A5-F7C322C9C748}">
      <dsp:nvSpPr>
        <dsp:cNvPr id="0" name=""/>
        <dsp:cNvSpPr/>
      </dsp:nvSpPr>
      <dsp:spPr>
        <a:xfrm>
          <a:off x="5100724" y="574540"/>
          <a:ext cx="1477727" cy="1169458"/>
        </a:xfrm>
        <a:prstGeom prst="chevron">
          <a:avLst>
            <a:gd name="adj" fmla="val 70610"/>
          </a:avLst>
        </a:prstGeom>
        <a:gradFill rotWithShape="0">
          <a:gsLst>
            <a:gs pos="0">
              <a:schemeClr val="accent1">
                <a:shade val="50000"/>
                <a:hueOff val="159171"/>
                <a:satOff val="4264"/>
                <a:lumOff val="18787"/>
                <a:alphaOff val="0"/>
                <a:satMod val="103000"/>
                <a:lumMod val="102000"/>
                <a:tint val="94000"/>
              </a:schemeClr>
            </a:gs>
            <a:gs pos="50000">
              <a:schemeClr val="accent1">
                <a:shade val="50000"/>
                <a:hueOff val="159171"/>
                <a:satOff val="4264"/>
                <a:lumOff val="18787"/>
                <a:alphaOff val="0"/>
                <a:satMod val="110000"/>
                <a:lumMod val="100000"/>
                <a:shade val="100000"/>
              </a:schemeClr>
            </a:gs>
            <a:gs pos="100000">
              <a:schemeClr val="accent1">
                <a:shade val="50000"/>
                <a:hueOff val="159171"/>
                <a:satOff val="4264"/>
                <a:lumOff val="18787"/>
                <a:alphaOff val="0"/>
                <a:lumMod val="99000"/>
                <a:satMod val="120000"/>
                <a:shade val="78000"/>
              </a:schemeClr>
            </a:gs>
          </a:gsLst>
          <a:lin ang="5400000" scaled="0"/>
        </a:gradFill>
        <a:ln w="6350" cap="flat" cmpd="sng" algn="ctr">
          <a:solidFill>
            <a:schemeClr val="accent1">
              <a:shade val="50000"/>
              <a:hueOff val="159171"/>
              <a:satOff val="4264"/>
              <a:lumOff val="1878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10A6AEEB-E786-44DF-AFDA-70921978CBCF}">
      <dsp:nvSpPr>
        <dsp:cNvPr id="0" name=""/>
        <dsp:cNvSpPr/>
      </dsp:nvSpPr>
      <dsp:spPr>
        <a:xfrm>
          <a:off x="5989045" y="574540"/>
          <a:ext cx="1477727" cy="1169458"/>
        </a:xfrm>
        <a:prstGeom prst="chevron">
          <a:avLst>
            <a:gd name="adj" fmla="val 70610"/>
          </a:avLst>
        </a:prstGeom>
        <a:gradFill rotWithShape="0">
          <a:gsLst>
            <a:gs pos="0">
              <a:schemeClr val="accent1">
                <a:shade val="50000"/>
                <a:hueOff val="191005"/>
                <a:satOff val="5117"/>
                <a:lumOff val="22545"/>
                <a:alphaOff val="0"/>
                <a:satMod val="103000"/>
                <a:lumMod val="102000"/>
                <a:tint val="94000"/>
              </a:schemeClr>
            </a:gs>
            <a:gs pos="50000">
              <a:schemeClr val="accent1">
                <a:shade val="50000"/>
                <a:hueOff val="191005"/>
                <a:satOff val="5117"/>
                <a:lumOff val="22545"/>
                <a:alphaOff val="0"/>
                <a:satMod val="110000"/>
                <a:lumMod val="100000"/>
                <a:shade val="100000"/>
              </a:schemeClr>
            </a:gs>
            <a:gs pos="100000">
              <a:schemeClr val="accent1">
                <a:shade val="50000"/>
                <a:hueOff val="191005"/>
                <a:satOff val="5117"/>
                <a:lumOff val="22545"/>
                <a:alphaOff val="0"/>
                <a:lumMod val="99000"/>
                <a:satMod val="120000"/>
                <a:shade val="78000"/>
              </a:schemeClr>
            </a:gs>
          </a:gsLst>
          <a:lin ang="5400000" scaled="0"/>
        </a:gradFill>
        <a:ln w="6350" cap="flat" cmpd="sng" algn="ctr">
          <a:solidFill>
            <a:schemeClr val="accent1">
              <a:shade val="50000"/>
              <a:hueOff val="191005"/>
              <a:satOff val="5117"/>
              <a:lumOff val="2254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08025DD-5435-4DD3-B619-84B2D8F7071C}">
      <dsp:nvSpPr>
        <dsp:cNvPr id="0" name=""/>
        <dsp:cNvSpPr/>
      </dsp:nvSpPr>
      <dsp:spPr>
        <a:xfrm>
          <a:off x="661227" y="691486"/>
          <a:ext cx="6397170" cy="935566"/>
        </a:xfrm>
        <a:prstGeom prst="rect">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6040"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t>The beam stoppers are a part of the Super-FRS fragment separator</a:t>
          </a:r>
          <a:endParaRPr lang="en-IN" sz="2600" kern="1200" dirty="0"/>
        </a:p>
      </dsp:txBody>
      <dsp:txXfrm>
        <a:off x="661227" y="691486"/>
        <a:ext cx="6397170" cy="935566"/>
      </dsp:txXfrm>
    </dsp:sp>
    <dsp:sp modelId="{1F1DE1C5-1E6C-4DA8-BF34-55798EDB7133}">
      <dsp:nvSpPr>
        <dsp:cNvPr id="0" name=""/>
        <dsp:cNvSpPr/>
      </dsp:nvSpPr>
      <dsp:spPr>
        <a:xfrm>
          <a:off x="661227" y="1837555"/>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IN" sz="2600" kern="1200" dirty="0"/>
            <a:t>Scope of Beam Stopper</a:t>
          </a:r>
        </a:p>
      </dsp:txBody>
      <dsp:txXfrm>
        <a:off x="661227" y="1837555"/>
        <a:ext cx="6315075" cy="574097"/>
      </dsp:txXfrm>
    </dsp:sp>
    <dsp:sp modelId="{7988E627-A700-4D86-932A-4FB390B0547D}">
      <dsp:nvSpPr>
        <dsp:cNvPr id="0" name=""/>
        <dsp:cNvSpPr/>
      </dsp:nvSpPr>
      <dsp:spPr>
        <a:xfrm>
          <a:off x="661227" y="2411653"/>
          <a:ext cx="1477727" cy="1169458"/>
        </a:xfrm>
        <a:prstGeom prst="chevron">
          <a:avLst>
            <a:gd name="adj" fmla="val 70610"/>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w="6350" cap="flat" cmpd="sng" algn="ctr">
          <a:solidFill>
            <a:schemeClr val="accent1">
              <a:shade val="50000"/>
              <a:hueOff val="222839"/>
              <a:satOff val="5970"/>
              <a:lumOff val="2630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94C6385-9B72-4937-BDB0-73878736AE0C}">
      <dsp:nvSpPr>
        <dsp:cNvPr id="0" name=""/>
        <dsp:cNvSpPr/>
      </dsp:nvSpPr>
      <dsp:spPr>
        <a:xfrm>
          <a:off x="1548845" y="2411653"/>
          <a:ext cx="1477727" cy="1169458"/>
        </a:xfrm>
        <a:prstGeom prst="chevron">
          <a:avLst>
            <a:gd name="adj" fmla="val 70610"/>
          </a:avLst>
        </a:prstGeom>
        <a:gradFill rotWithShape="0">
          <a:gsLst>
            <a:gs pos="0">
              <a:schemeClr val="accent1">
                <a:shade val="50000"/>
                <a:hueOff val="254673"/>
                <a:satOff val="6823"/>
                <a:lumOff val="30059"/>
                <a:alphaOff val="0"/>
                <a:satMod val="103000"/>
                <a:lumMod val="102000"/>
                <a:tint val="94000"/>
              </a:schemeClr>
            </a:gs>
            <a:gs pos="50000">
              <a:schemeClr val="accent1">
                <a:shade val="50000"/>
                <a:hueOff val="254673"/>
                <a:satOff val="6823"/>
                <a:lumOff val="30059"/>
                <a:alphaOff val="0"/>
                <a:satMod val="110000"/>
                <a:lumMod val="100000"/>
                <a:shade val="100000"/>
              </a:schemeClr>
            </a:gs>
            <a:gs pos="100000">
              <a:schemeClr val="accent1">
                <a:shade val="50000"/>
                <a:hueOff val="254673"/>
                <a:satOff val="6823"/>
                <a:lumOff val="30059"/>
                <a:alphaOff val="0"/>
                <a:lumMod val="99000"/>
                <a:satMod val="120000"/>
                <a:shade val="78000"/>
              </a:schemeClr>
            </a:gs>
          </a:gsLst>
          <a:lin ang="5400000" scaled="0"/>
        </a:gradFill>
        <a:ln w="6350" cap="flat" cmpd="sng" algn="ctr">
          <a:solidFill>
            <a:schemeClr val="accent1">
              <a:shade val="50000"/>
              <a:hueOff val="254673"/>
              <a:satOff val="6823"/>
              <a:lumOff val="3005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FF6C5AE-3E12-47C4-8409-B265B759992B}">
      <dsp:nvSpPr>
        <dsp:cNvPr id="0" name=""/>
        <dsp:cNvSpPr/>
      </dsp:nvSpPr>
      <dsp:spPr>
        <a:xfrm>
          <a:off x="2437166" y="2411653"/>
          <a:ext cx="1477727" cy="1169458"/>
        </a:xfrm>
        <a:prstGeom prst="chevron">
          <a:avLst>
            <a:gd name="adj" fmla="val 70610"/>
          </a:avLst>
        </a:prstGeom>
        <a:gradFill rotWithShape="0">
          <a:gsLst>
            <a:gs pos="0">
              <a:schemeClr val="accent1">
                <a:shade val="50000"/>
                <a:hueOff val="286507"/>
                <a:satOff val="7676"/>
                <a:lumOff val="33817"/>
                <a:alphaOff val="0"/>
                <a:satMod val="103000"/>
                <a:lumMod val="102000"/>
                <a:tint val="94000"/>
              </a:schemeClr>
            </a:gs>
            <a:gs pos="50000">
              <a:schemeClr val="accent1">
                <a:shade val="50000"/>
                <a:hueOff val="286507"/>
                <a:satOff val="7676"/>
                <a:lumOff val="33817"/>
                <a:alphaOff val="0"/>
                <a:satMod val="110000"/>
                <a:lumMod val="100000"/>
                <a:shade val="100000"/>
              </a:schemeClr>
            </a:gs>
            <a:gs pos="100000">
              <a:schemeClr val="accent1">
                <a:shade val="50000"/>
                <a:hueOff val="286507"/>
                <a:satOff val="7676"/>
                <a:lumOff val="33817"/>
                <a:alphaOff val="0"/>
                <a:lumMod val="99000"/>
                <a:satMod val="120000"/>
                <a:shade val="78000"/>
              </a:schemeClr>
            </a:gs>
          </a:gsLst>
          <a:lin ang="5400000" scaled="0"/>
        </a:gradFill>
        <a:ln w="6350" cap="flat" cmpd="sng" algn="ctr">
          <a:solidFill>
            <a:schemeClr val="accent1">
              <a:shade val="50000"/>
              <a:hueOff val="286507"/>
              <a:satOff val="7676"/>
              <a:lumOff val="3381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10DB061-075B-457D-82B5-749103A10C9F}">
      <dsp:nvSpPr>
        <dsp:cNvPr id="0" name=""/>
        <dsp:cNvSpPr/>
      </dsp:nvSpPr>
      <dsp:spPr>
        <a:xfrm>
          <a:off x="3324785" y="2411653"/>
          <a:ext cx="1477727" cy="1169458"/>
        </a:xfrm>
        <a:prstGeom prst="chevron">
          <a:avLst>
            <a:gd name="adj" fmla="val 70610"/>
          </a:avLst>
        </a:prstGeom>
        <a:gradFill rotWithShape="0">
          <a:gsLst>
            <a:gs pos="0">
              <a:schemeClr val="accent1">
                <a:shade val="50000"/>
                <a:hueOff val="318341"/>
                <a:satOff val="8529"/>
                <a:lumOff val="37574"/>
                <a:alphaOff val="0"/>
                <a:satMod val="103000"/>
                <a:lumMod val="102000"/>
                <a:tint val="94000"/>
              </a:schemeClr>
            </a:gs>
            <a:gs pos="50000">
              <a:schemeClr val="accent1">
                <a:shade val="50000"/>
                <a:hueOff val="318341"/>
                <a:satOff val="8529"/>
                <a:lumOff val="37574"/>
                <a:alphaOff val="0"/>
                <a:satMod val="110000"/>
                <a:lumMod val="100000"/>
                <a:shade val="100000"/>
              </a:schemeClr>
            </a:gs>
            <a:gs pos="100000">
              <a:schemeClr val="accent1">
                <a:shade val="50000"/>
                <a:hueOff val="318341"/>
                <a:satOff val="8529"/>
                <a:lumOff val="37574"/>
                <a:alphaOff val="0"/>
                <a:lumMod val="99000"/>
                <a:satMod val="120000"/>
                <a:shade val="78000"/>
              </a:schemeClr>
            </a:gs>
          </a:gsLst>
          <a:lin ang="5400000" scaled="0"/>
        </a:gradFill>
        <a:ln w="6350" cap="flat" cmpd="sng" algn="ctr">
          <a:solidFill>
            <a:schemeClr val="accent1">
              <a:shade val="50000"/>
              <a:hueOff val="318341"/>
              <a:satOff val="8529"/>
              <a:lumOff val="3757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DA336FA-475C-45C9-9344-3DA73D0B7825}">
      <dsp:nvSpPr>
        <dsp:cNvPr id="0" name=""/>
        <dsp:cNvSpPr/>
      </dsp:nvSpPr>
      <dsp:spPr>
        <a:xfrm>
          <a:off x="4213105" y="2411653"/>
          <a:ext cx="1477727" cy="1169458"/>
        </a:xfrm>
        <a:prstGeom prst="chevron">
          <a:avLst>
            <a:gd name="adj" fmla="val 70610"/>
          </a:avLst>
        </a:prstGeom>
        <a:gradFill rotWithShape="0">
          <a:gsLst>
            <a:gs pos="0">
              <a:schemeClr val="accent1">
                <a:shade val="50000"/>
                <a:hueOff val="318341"/>
                <a:satOff val="8529"/>
                <a:lumOff val="37574"/>
                <a:alphaOff val="0"/>
                <a:satMod val="103000"/>
                <a:lumMod val="102000"/>
                <a:tint val="94000"/>
              </a:schemeClr>
            </a:gs>
            <a:gs pos="50000">
              <a:schemeClr val="accent1">
                <a:shade val="50000"/>
                <a:hueOff val="318341"/>
                <a:satOff val="8529"/>
                <a:lumOff val="37574"/>
                <a:alphaOff val="0"/>
                <a:satMod val="110000"/>
                <a:lumMod val="100000"/>
                <a:shade val="100000"/>
              </a:schemeClr>
            </a:gs>
            <a:gs pos="100000">
              <a:schemeClr val="accent1">
                <a:shade val="50000"/>
                <a:hueOff val="318341"/>
                <a:satOff val="8529"/>
                <a:lumOff val="37574"/>
                <a:alphaOff val="0"/>
                <a:lumMod val="99000"/>
                <a:satMod val="120000"/>
                <a:shade val="78000"/>
              </a:schemeClr>
            </a:gs>
          </a:gsLst>
          <a:lin ang="5400000" scaled="0"/>
        </a:gradFill>
        <a:ln w="6350" cap="flat" cmpd="sng" algn="ctr">
          <a:solidFill>
            <a:schemeClr val="accent1">
              <a:shade val="50000"/>
              <a:hueOff val="318341"/>
              <a:satOff val="8529"/>
              <a:lumOff val="3757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EB4C600-B34E-4598-A199-063258AC55B2}">
      <dsp:nvSpPr>
        <dsp:cNvPr id="0" name=""/>
        <dsp:cNvSpPr/>
      </dsp:nvSpPr>
      <dsp:spPr>
        <a:xfrm>
          <a:off x="5100724" y="2411653"/>
          <a:ext cx="1477727" cy="1169458"/>
        </a:xfrm>
        <a:prstGeom prst="chevron">
          <a:avLst>
            <a:gd name="adj" fmla="val 70610"/>
          </a:avLst>
        </a:prstGeom>
        <a:gradFill rotWithShape="0">
          <a:gsLst>
            <a:gs pos="0">
              <a:schemeClr val="accent1">
                <a:shade val="50000"/>
                <a:hueOff val="286507"/>
                <a:satOff val="7676"/>
                <a:lumOff val="33817"/>
                <a:alphaOff val="0"/>
                <a:satMod val="103000"/>
                <a:lumMod val="102000"/>
                <a:tint val="94000"/>
              </a:schemeClr>
            </a:gs>
            <a:gs pos="50000">
              <a:schemeClr val="accent1">
                <a:shade val="50000"/>
                <a:hueOff val="286507"/>
                <a:satOff val="7676"/>
                <a:lumOff val="33817"/>
                <a:alphaOff val="0"/>
                <a:satMod val="110000"/>
                <a:lumMod val="100000"/>
                <a:shade val="100000"/>
              </a:schemeClr>
            </a:gs>
            <a:gs pos="100000">
              <a:schemeClr val="accent1">
                <a:shade val="50000"/>
                <a:hueOff val="286507"/>
                <a:satOff val="7676"/>
                <a:lumOff val="33817"/>
                <a:alphaOff val="0"/>
                <a:lumMod val="99000"/>
                <a:satMod val="120000"/>
                <a:shade val="78000"/>
              </a:schemeClr>
            </a:gs>
          </a:gsLst>
          <a:lin ang="5400000" scaled="0"/>
        </a:gradFill>
        <a:ln w="6350" cap="flat" cmpd="sng" algn="ctr">
          <a:solidFill>
            <a:schemeClr val="accent1">
              <a:shade val="50000"/>
              <a:hueOff val="286507"/>
              <a:satOff val="7676"/>
              <a:lumOff val="3381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B2ECB39-FF12-4FA9-8A39-95258CA8674D}">
      <dsp:nvSpPr>
        <dsp:cNvPr id="0" name=""/>
        <dsp:cNvSpPr/>
      </dsp:nvSpPr>
      <dsp:spPr>
        <a:xfrm>
          <a:off x="5989045" y="2411653"/>
          <a:ext cx="1477727" cy="1169458"/>
        </a:xfrm>
        <a:prstGeom prst="chevron">
          <a:avLst>
            <a:gd name="adj" fmla="val 70610"/>
          </a:avLst>
        </a:prstGeom>
        <a:gradFill rotWithShape="0">
          <a:gsLst>
            <a:gs pos="0">
              <a:schemeClr val="accent1">
                <a:shade val="50000"/>
                <a:hueOff val="254673"/>
                <a:satOff val="6823"/>
                <a:lumOff val="30059"/>
                <a:alphaOff val="0"/>
                <a:satMod val="103000"/>
                <a:lumMod val="102000"/>
                <a:tint val="94000"/>
              </a:schemeClr>
            </a:gs>
            <a:gs pos="50000">
              <a:schemeClr val="accent1">
                <a:shade val="50000"/>
                <a:hueOff val="254673"/>
                <a:satOff val="6823"/>
                <a:lumOff val="30059"/>
                <a:alphaOff val="0"/>
                <a:satMod val="110000"/>
                <a:lumMod val="100000"/>
                <a:shade val="100000"/>
              </a:schemeClr>
            </a:gs>
            <a:gs pos="100000">
              <a:schemeClr val="accent1">
                <a:shade val="50000"/>
                <a:hueOff val="254673"/>
                <a:satOff val="6823"/>
                <a:lumOff val="30059"/>
                <a:alphaOff val="0"/>
                <a:lumMod val="99000"/>
                <a:satMod val="120000"/>
                <a:shade val="78000"/>
              </a:schemeClr>
            </a:gs>
          </a:gsLst>
          <a:lin ang="5400000" scaled="0"/>
        </a:gradFill>
        <a:ln w="6350" cap="flat" cmpd="sng" algn="ctr">
          <a:solidFill>
            <a:schemeClr val="accent1">
              <a:shade val="50000"/>
              <a:hueOff val="254673"/>
              <a:satOff val="6823"/>
              <a:lumOff val="3005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0202117-C8C8-4DBB-ADE7-A360F2F12B2C}">
      <dsp:nvSpPr>
        <dsp:cNvPr id="0" name=""/>
        <dsp:cNvSpPr/>
      </dsp:nvSpPr>
      <dsp:spPr>
        <a:xfrm>
          <a:off x="661227" y="2528599"/>
          <a:ext cx="6397170" cy="935566"/>
        </a:xfrm>
        <a:prstGeom prst="rect">
          <a:avLst/>
        </a:prstGeom>
        <a:solidFill>
          <a:schemeClr val="lt1">
            <a:hueOff val="0"/>
            <a:satOff val="0"/>
            <a:lumOff val="0"/>
            <a:alphaOff val="0"/>
          </a:schemeClr>
        </a:solidFill>
        <a:ln w="6350" cap="flat" cmpd="sng" algn="ctr">
          <a:solidFill>
            <a:schemeClr val="accent1">
              <a:shade val="50000"/>
              <a:hueOff val="222839"/>
              <a:satOff val="5970"/>
              <a:lumOff val="2630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6040" tIns="66040" rIns="66040" bIns="66040" numCol="1" spcCol="1270" anchor="ctr" anchorCtr="0">
          <a:noAutofit/>
        </a:bodyPr>
        <a:lstStyle/>
        <a:p>
          <a:pPr marL="0" lvl="0" indent="0" algn="l" defTabSz="1155700">
            <a:lnSpc>
              <a:spcPct val="90000"/>
            </a:lnSpc>
            <a:spcBef>
              <a:spcPct val="0"/>
            </a:spcBef>
            <a:spcAft>
              <a:spcPct val="35000"/>
            </a:spcAft>
            <a:buNone/>
          </a:pPr>
          <a:r>
            <a:rPr lang="en-IN" sz="2600" kern="1200" dirty="0"/>
            <a:t>The scope of the Beam Stopper is to stop high intensity beam with proper cooling.</a:t>
          </a:r>
        </a:p>
      </dsp:txBody>
      <dsp:txXfrm>
        <a:off x="661227" y="2528599"/>
        <a:ext cx="6397170" cy="935566"/>
      </dsp:txXfrm>
    </dsp:sp>
    <dsp:sp modelId="{AD5AB718-2E24-45A8-BC11-E965B8855AB5}">
      <dsp:nvSpPr>
        <dsp:cNvPr id="0" name=""/>
        <dsp:cNvSpPr/>
      </dsp:nvSpPr>
      <dsp:spPr>
        <a:xfrm>
          <a:off x="661227" y="3674668"/>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IN" sz="2600" kern="1200" dirty="0"/>
            <a:t>Requirement of Beam Stopper</a:t>
          </a:r>
        </a:p>
      </dsp:txBody>
      <dsp:txXfrm>
        <a:off x="661227" y="3674668"/>
        <a:ext cx="6315075" cy="574097"/>
      </dsp:txXfrm>
    </dsp:sp>
    <dsp:sp modelId="{5E5FBBDB-A673-4EE0-8729-CE8A0B38AFDF}">
      <dsp:nvSpPr>
        <dsp:cNvPr id="0" name=""/>
        <dsp:cNvSpPr/>
      </dsp:nvSpPr>
      <dsp:spPr>
        <a:xfrm>
          <a:off x="661227" y="4248765"/>
          <a:ext cx="1477727" cy="1169458"/>
        </a:xfrm>
        <a:prstGeom prst="chevron">
          <a:avLst>
            <a:gd name="adj" fmla="val 70610"/>
          </a:avLst>
        </a:prstGeom>
        <a:gradFill rotWithShape="0">
          <a:gsLst>
            <a:gs pos="0">
              <a:schemeClr val="accent1">
                <a:shade val="50000"/>
                <a:hueOff val="222839"/>
                <a:satOff val="5970"/>
                <a:lumOff val="26302"/>
                <a:alphaOff val="0"/>
                <a:satMod val="103000"/>
                <a:lumMod val="102000"/>
                <a:tint val="94000"/>
              </a:schemeClr>
            </a:gs>
            <a:gs pos="50000">
              <a:schemeClr val="accent1">
                <a:shade val="50000"/>
                <a:hueOff val="222839"/>
                <a:satOff val="5970"/>
                <a:lumOff val="26302"/>
                <a:alphaOff val="0"/>
                <a:satMod val="110000"/>
                <a:lumMod val="100000"/>
                <a:shade val="100000"/>
              </a:schemeClr>
            </a:gs>
            <a:gs pos="100000">
              <a:schemeClr val="accent1">
                <a:shade val="50000"/>
                <a:hueOff val="222839"/>
                <a:satOff val="5970"/>
                <a:lumOff val="26302"/>
                <a:alphaOff val="0"/>
                <a:lumMod val="99000"/>
                <a:satMod val="120000"/>
                <a:shade val="78000"/>
              </a:schemeClr>
            </a:gs>
          </a:gsLst>
          <a:lin ang="5400000" scaled="0"/>
        </a:gradFill>
        <a:ln w="6350" cap="flat" cmpd="sng" algn="ctr">
          <a:solidFill>
            <a:schemeClr val="accent1">
              <a:shade val="50000"/>
              <a:hueOff val="222839"/>
              <a:satOff val="5970"/>
              <a:lumOff val="2630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A803F31-252D-4A7C-9B1F-5BBFD4C64E0F}">
      <dsp:nvSpPr>
        <dsp:cNvPr id="0" name=""/>
        <dsp:cNvSpPr/>
      </dsp:nvSpPr>
      <dsp:spPr>
        <a:xfrm>
          <a:off x="1548845" y="4248765"/>
          <a:ext cx="1477727" cy="1169458"/>
        </a:xfrm>
        <a:prstGeom prst="chevron">
          <a:avLst>
            <a:gd name="adj" fmla="val 70610"/>
          </a:avLst>
        </a:prstGeom>
        <a:gradFill rotWithShape="0">
          <a:gsLst>
            <a:gs pos="0">
              <a:schemeClr val="accent1">
                <a:shade val="50000"/>
                <a:hueOff val="191005"/>
                <a:satOff val="5117"/>
                <a:lumOff val="22545"/>
                <a:alphaOff val="0"/>
                <a:satMod val="103000"/>
                <a:lumMod val="102000"/>
                <a:tint val="94000"/>
              </a:schemeClr>
            </a:gs>
            <a:gs pos="50000">
              <a:schemeClr val="accent1">
                <a:shade val="50000"/>
                <a:hueOff val="191005"/>
                <a:satOff val="5117"/>
                <a:lumOff val="22545"/>
                <a:alphaOff val="0"/>
                <a:satMod val="110000"/>
                <a:lumMod val="100000"/>
                <a:shade val="100000"/>
              </a:schemeClr>
            </a:gs>
            <a:gs pos="100000">
              <a:schemeClr val="accent1">
                <a:shade val="50000"/>
                <a:hueOff val="191005"/>
                <a:satOff val="5117"/>
                <a:lumOff val="22545"/>
                <a:alphaOff val="0"/>
                <a:lumMod val="99000"/>
                <a:satMod val="120000"/>
                <a:shade val="78000"/>
              </a:schemeClr>
            </a:gs>
          </a:gsLst>
          <a:lin ang="5400000" scaled="0"/>
        </a:gradFill>
        <a:ln w="6350" cap="flat" cmpd="sng" algn="ctr">
          <a:solidFill>
            <a:schemeClr val="accent1">
              <a:shade val="50000"/>
              <a:hueOff val="191005"/>
              <a:satOff val="5117"/>
              <a:lumOff val="2254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682FFCD-9877-4C0E-A0EC-4DEF7F3D2EDA}">
      <dsp:nvSpPr>
        <dsp:cNvPr id="0" name=""/>
        <dsp:cNvSpPr/>
      </dsp:nvSpPr>
      <dsp:spPr>
        <a:xfrm>
          <a:off x="2437166" y="4248765"/>
          <a:ext cx="1477727" cy="1169458"/>
        </a:xfrm>
        <a:prstGeom prst="chevron">
          <a:avLst>
            <a:gd name="adj" fmla="val 70610"/>
          </a:avLst>
        </a:prstGeom>
        <a:gradFill rotWithShape="0">
          <a:gsLst>
            <a:gs pos="0">
              <a:schemeClr val="accent1">
                <a:shade val="50000"/>
                <a:hueOff val="159171"/>
                <a:satOff val="4264"/>
                <a:lumOff val="18787"/>
                <a:alphaOff val="0"/>
                <a:satMod val="103000"/>
                <a:lumMod val="102000"/>
                <a:tint val="94000"/>
              </a:schemeClr>
            </a:gs>
            <a:gs pos="50000">
              <a:schemeClr val="accent1">
                <a:shade val="50000"/>
                <a:hueOff val="159171"/>
                <a:satOff val="4264"/>
                <a:lumOff val="18787"/>
                <a:alphaOff val="0"/>
                <a:satMod val="110000"/>
                <a:lumMod val="100000"/>
                <a:shade val="100000"/>
              </a:schemeClr>
            </a:gs>
            <a:gs pos="100000">
              <a:schemeClr val="accent1">
                <a:shade val="50000"/>
                <a:hueOff val="159171"/>
                <a:satOff val="4264"/>
                <a:lumOff val="18787"/>
                <a:alphaOff val="0"/>
                <a:lumMod val="99000"/>
                <a:satMod val="120000"/>
                <a:shade val="78000"/>
              </a:schemeClr>
            </a:gs>
          </a:gsLst>
          <a:lin ang="5400000" scaled="0"/>
        </a:gradFill>
        <a:ln w="6350" cap="flat" cmpd="sng" algn="ctr">
          <a:solidFill>
            <a:schemeClr val="accent1">
              <a:shade val="50000"/>
              <a:hueOff val="159171"/>
              <a:satOff val="4264"/>
              <a:lumOff val="1878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873E922B-0883-4C93-B9C3-922393BE3610}">
      <dsp:nvSpPr>
        <dsp:cNvPr id="0" name=""/>
        <dsp:cNvSpPr/>
      </dsp:nvSpPr>
      <dsp:spPr>
        <a:xfrm>
          <a:off x="3324785" y="4248765"/>
          <a:ext cx="1477727" cy="1169458"/>
        </a:xfrm>
        <a:prstGeom prst="chevron">
          <a:avLst>
            <a:gd name="adj" fmla="val 70610"/>
          </a:avLst>
        </a:prstGeom>
        <a:gradFill rotWithShape="0">
          <a:gsLst>
            <a:gs pos="0">
              <a:schemeClr val="accent1">
                <a:shade val="50000"/>
                <a:hueOff val="127336"/>
                <a:satOff val="3411"/>
                <a:lumOff val="15030"/>
                <a:alphaOff val="0"/>
                <a:satMod val="103000"/>
                <a:lumMod val="102000"/>
                <a:tint val="94000"/>
              </a:schemeClr>
            </a:gs>
            <a:gs pos="50000">
              <a:schemeClr val="accent1">
                <a:shade val="50000"/>
                <a:hueOff val="127336"/>
                <a:satOff val="3411"/>
                <a:lumOff val="15030"/>
                <a:alphaOff val="0"/>
                <a:satMod val="110000"/>
                <a:lumMod val="100000"/>
                <a:shade val="100000"/>
              </a:schemeClr>
            </a:gs>
            <a:gs pos="100000">
              <a:schemeClr val="accent1">
                <a:shade val="50000"/>
                <a:hueOff val="127336"/>
                <a:satOff val="3411"/>
                <a:lumOff val="15030"/>
                <a:alphaOff val="0"/>
                <a:lumMod val="99000"/>
                <a:satMod val="120000"/>
                <a:shade val="78000"/>
              </a:schemeClr>
            </a:gs>
          </a:gsLst>
          <a:lin ang="5400000" scaled="0"/>
        </a:gradFill>
        <a:ln w="6350" cap="flat" cmpd="sng" algn="ctr">
          <a:solidFill>
            <a:schemeClr val="accent1">
              <a:shade val="50000"/>
              <a:hueOff val="127336"/>
              <a:satOff val="3411"/>
              <a:lumOff val="1503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313A55C-B2B1-4CBC-B901-01230C59B1C1}">
      <dsp:nvSpPr>
        <dsp:cNvPr id="0" name=""/>
        <dsp:cNvSpPr/>
      </dsp:nvSpPr>
      <dsp:spPr>
        <a:xfrm>
          <a:off x="4213105" y="4248765"/>
          <a:ext cx="1477727" cy="1169458"/>
        </a:xfrm>
        <a:prstGeom prst="chevron">
          <a:avLst>
            <a:gd name="adj" fmla="val 70610"/>
          </a:avLst>
        </a:prstGeom>
        <a:gradFill rotWithShape="0">
          <a:gsLst>
            <a:gs pos="0">
              <a:schemeClr val="accent1">
                <a:shade val="50000"/>
                <a:hueOff val="95502"/>
                <a:satOff val="2559"/>
                <a:lumOff val="11272"/>
                <a:alphaOff val="0"/>
                <a:satMod val="103000"/>
                <a:lumMod val="102000"/>
                <a:tint val="94000"/>
              </a:schemeClr>
            </a:gs>
            <a:gs pos="50000">
              <a:schemeClr val="accent1">
                <a:shade val="50000"/>
                <a:hueOff val="95502"/>
                <a:satOff val="2559"/>
                <a:lumOff val="11272"/>
                <a:alphaOff val="0"/>
                <a:satMod val="110000"/>
                <a:lumMod val="100000"/>
                <a:shade val="100000"/>
              </a:schemeClr>
            </a:gs>
            <a:gs pos="100000">
              <a:schemeClr val="accent1">
                <a:shade val="50000"/>
                <a:hueOff val="95502"/>
                <a:satOff val="2559"/>
                <a:lumOff val="11272"/>
                <a:alphaOff val="0"/>
                <a:lumMod val="99000"/>
                <a:satMod val="120000"/>
                <a:shade val="78000"/>
              </a:schemeClr>
            </a:gs>
          </a:gsLst>
          <a:lin ang="5400000" scaled="0"/>
        </a:gradFill>
        <a:ln w="6350" cap="flat" cmpd="sng" algn="ctr">
          <a:solidFill>
            <a:schemeClr val="accent1">
              <a:shade val="50000"/>
              <a:hueOff val="95502"/>
              <a:satOff val="2559"/>
              <a:lumOff val="1127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A6E6CF4-0528-408B-9008-44EA2855F94D}">
      <dsp:nvSpPr>
        <dsp:cNvPr id="0" name=""/>
        <dsp:cNvSpPr/>
      </dsp:nvSpPr>
      <dsp:spPr>
        <a:xfrm>
          <a:off x="5100724" y="4248765"/>
          <a:ext cx="1477727" cy="1169458"/>
        </a:xfrm>
        <a:prstGeom prst="chevron">
          <a:avLst>
            <a:gd name="adj" fmla="val 70610"/>
          </a:avLst>
        </a:prstGeom>
        <a:gradFill rotWithShape="0">
          <a:gsLst>
            <a:gs pos="0">
              <a:schemeClr val="accent1">
                <a:shade val="50000"/>
                <a:hueOff val="63668"/>
                <a:satOff val="1706"/>
                <a:lumOff val="7515"/>
                <a:alphaOff val="0"/>
                <a:satMod val="103000"/>
                <a:lumMod val="102000"/>
                <a:tint val="94000"/>
              </a:schemeClr>
            </a:gs>
            <a:gs pos="50000">
              <a:schemeClr val="accent1">
                <a:shade val="50000"/>
                <a:hueOff val="63668"/>
                <a:satOff val="1706"/>
                <a:lumOff val="7515"/>
                <a:alphaOff val="0"/>
                <a:satMod val="110000"/>
                <a:lumMod val="100000"/>
                <a:shade val="100000"/>
              </a:schemeClr>
            </a:gs>
            <a:gs pos="100000">
              <a:schemeClr val="accent1">
                <a:shade val="50000"/>
                <a:hueOff val="63668"/>
                <a:satOff val="1706"/>
                <a:lumOff val="7515"/>
                <a:alphaOff val="0"/>
                <a:lumMod val="99000"/>
                <a:satMod val="120000"/>
                <a:shade val="78000"/>
              </a:schemeClr>
            </a:gs>
          </a:gsLst>
          <a:lin ang="5400000" scaled="0"/>
        </a:gradFill>
        <a:ln w="6350" cap="flat" cmpd="sng" algn="ctr">
          <a:solidFill>
            <a:schemeClr val="accent1">
              <a:shade val="50000"/>
              <a:hueOff val="63668"/>
              <a:satOff val="1706"/>
              <a:lumOff val="751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2464D83-1048-45CC-A4BA-4A23C2BD2025}">
      <dsp:nvSpPr>
        <dsp:cNvPr id="0" name=""/>
        <dsp:cNvSpPr/>
      </dsp:nvSpPr>
      <dsp:spPr>
        <a:xfrm>
          <a:off x="5989045" y="4248765"/>
          <a:ext cx="1477727" cy="1169458"/>
        </a:xfrm>
        <a:prstGeom prst="chevron">
          <a:avLst>
            <a:gd name="adj" fmla="val 70610"/>
          </a:avLst>
        </a:prstGeom>
        <a:gradFill rotWithShape="0">
          <a:gsLst>
            <a:gs pos="0">
              <a:schemeClr val="accent1">
                <a:shade val="50000"/>
                <a:hueOff val="31834"/>
                <a:satOff val="853"/>
                <a:lumOff val="3757"/>
                <a:alphaOff val="0"/>
                <a:satMod val="103000"/>
                <a:lumMod val="102000"/>
                <a:tint val="94000"/>
              </a:schemeClr>
            </a:gs>
            <a:gs pos="50000">
              <a:schemeClr val="accent1">
                <a:shade val="50000"/>
                <a:hueOff val="31834"/>
                <a:satOff val="853"/>
                <a:lumOff val="3757"/>
                <a:alphaOff val="0"/>
                <a:satMod val="110000"/>
                <a:lumMod val="100000"/>
                <a:shade val="100000"/>
              </a:schemeClr>
            </a:gs>
            <a:gs pos="100000">
              <a:schemeClr val="accent1">
                <a:shade val="50000"/>
                <a:hueOff val="31834"/>
                <a:satOff val="853"/>
                <a:lumOff val="3757"/>
                <a:alphaOff val="0"/>
                <a:lumMod val="99000"/>
                <a:satMod val="120000"/>
                <a:shade val="78000"/>
              </a:schemeClr>
            </a:gs>
          </a:gsLst>
          <a:lin ang="5400000" scaled="0"/>
        </a:gradFill>
        <a:ln w="6350" cap="flat" cmpd="sng" algn="ctr">
          <a:solidFill>
            <a:schemeClr val="accent1">
              <a:shade val="50000"/>
              <a:hueOff val="31834"/>
              <a:satOff val="853"/>
              <a:lumOff val="375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B90867E-A2E2-4B48-9FCB-1B348F45D011}">
      <dsp:nvSpPr>
        <dsp:cNvPr id="0" name=""/>
        <dsp:cNvSpPr/>
      </dsp:nvSpPr>
      <dsp:spPr>
        <a:xfrm>
          <a:off x="661227" y="4365711"/>
          <a:ext cx="6397170" cy="935566"/>
        </a:xfrm>
        <a:prstGeom prst="rect">
          <a:avLst/>
        </a:prstGeom>
        <a:solidFill>
          <a:schemeClr val="lt1">
            <a:hueOff val="0"/>
            <a:satOff val="0"/>
            <a:lumOff val="0"/>
            <a:alphaOff val="0"/>
          </a:schemeClr>
        </a:solidFill>
        <a:ln w="6350" cap="flat" cmpd="sng" algn="ctr">
          <a:solidFill>
            <a:schemeClr val="accent1">
              <a:shade val="50000"/>
              <a:hueOff val="222839"/>
              <a:satOff val="5970"/>
              <a:lumOff val="2630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6040" tIns="66040" rIns="66040" bIns="66040" numCol="1" spcCol="1270" anchor="ctr" anchorCtr="0">
          <a:noAutofit/>
        </a:bodyPr>
        <a:lstStyle/>
        <a:p>
          <a:pPr marL="0" lvl="0" indent="0" algn="l" defTabSz="1155700">
            <a:lnSpc>
              <a:spcPct val="90000"/>
            </a:lnSpc>
            <a:spcBef>
              <a:spcPct val="0"/>
            </a:spcBef>
            <a:spcAft>
              <a:spcPct val="35000"/>
            </a:spcAft>
            <a:buNone/>
          </a:pPr>
          <a:r>
            <a:rPr lang="en-IN" sz="2600" kern="1200" dirty="0"/>
            <a:t>Total 3 nos. of Beam Stopper shall be manufactured for the Super-FRS FAIR project</a:t>
          </a:r>
        </a:p>
      </dsp:txBody>
      <dsp:txXfrm>
        <a:off x="661227" y="4365711"/>
        <a:ext cx="6397170" cy="935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49C41-D417-4581-B2E5-E78286B35D33}">
      <dsp:nvSpPr>
        <dsp:cNvPr id="0" name=""/>
        <dsp:cNvSpPr/>
      </dsp:nvSpPr>
      <dsp:spPr>
        <a:xfrm>
          <a:off x="661227" y="442"/>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US" sz="2600" b="1" kern="1200" dirty="0">
              <a:latin typeface="Calibri Light" panose="020F0302020204030204" pitchFamily="34" charset="0"/>
              <a:ea typeface="Calibri Light" panose="020F0302020204030204" pitchFamily="34" charset="0"/>
              <a:cs typeface="Calibri Light" panose="020F0302020204030204" pitchFamily="34" charset="0"/>
            </a:rPr>
            <a:t>Order Placed</a:t>
          </a:r>
          <a:endParaRPr lang="en-IN" sz="2600" kern="1200" dirty="0"/>
        </a:p>
      </dsp:txBody>
      <dsp:txXfrm>
        <a:off x="661227" y="442"/>
        <a:ext cx="6315075" cy="574097"/>
      </dsp:txXfrm>
    </dsp:sp>
    <dsp:sp modelId="{A3D31FD8-7B03-4DE0-8E0A-22A05DA0C07D}">
      <dsp:nvSpPr>
        <dsp:cNvPr id="0" name=""/>
        <dsp:cNvSpPr/>
      </dsp:nvSpPr>
      <dsp:spPr>
        <a:xfrm>
          <a:off x="661227" y="574540"/>
          <a:ext cx="1477727" cy="1169458"/>
        </a:xfrm>
        <a:prstGeom prst="chevron">
          <a:avLst>
            <a:gd name="adj" fmla="val 70610"/>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w="6350" cap="flat" cmpd="sng" algn="ctr">
          <a:solidFill>
            <a:schemeClr val="accent1">
              <a:alpha val="9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E263A04-17E2-4044-BBA8-3D6F20248CF9}">
      <dsp:nvSpPr>
        <dsp:cNvPr id="0" name=""/>
        <dsp:cNvSpPr/>
      </dsp:nvSpPr>
      <dsp:spPr>
        <a:xfrm>
          <a:off x="1548845" y="574540"/>
          <a:ext cx="1477727" cy="1169458"/>
        </a:xfrm>
        <a:prstGeom prst="chevron">
          <a:avLst>
            <a:gd name="adj" fmla="val 70610"/>
          </a:avLst>
        </a:prstGeom>
        <a:gradFill rotWithShape="0">
          <a:gsLst>
            <a:gs pos="0">
              <a:schemeClr val="accent1">
                <a:alpha val="90000"/>
                <a:hueOff val="0"/>
                <a:satOff val="0"/>
                <a:lumOff val="0"/>
                <a:alphaOff val="-2000"/>
                <a:satMod val="103000"/>
                <a:lumMod val="102000"/>
                <a:tint val="94000"/>
              </a:schemeClr>
            </a:gs>
            <a:gs pos="50000">
              <a:schemeClr val="accent1">
                <a:alpha val="90000"/>
                <a:hueOff val="0"/>
                <a:satOff val="0"/>
                <a:lumOff val="0"/>
                <a:alphaOff val="-2000"/>
                <a:satMod val="110000"/>
                <a:lumMod val="100000"/>
                <a:shade val="100000"/>
              </a:schemeClr>
            </a:gs>
            <a:gs pos="100000">
              <a:schemeClr val="accent1">
                <a:alpha val="90000"/>
                <a:hueOff val="0"/>
                <a:satOff val="0"/>
                <a:lumOff val="0"/>
                <a:alphaOff val="-2000"/>
                <a:lumMod val="99000"/>
                <a:satMod val="120000"/>
                <a:shade val="78000"/>
              </a:schemeClr>
            </a:gs>
          </a:gsLst>
          <a:lin ang="5400000" scaled="0"/>
        </a:gradFill>
        <a:ln w="6350" cap="flat" cmpd="sng" algn="ctr">
          <a:solidFill>
            <a:schemeClr val="accent1">
              <a:alpha val="90000"/>
              <a:hueOff val="0"/>
              <a:satOff val="0"/>
              <a:lumOff val="0"/>
              <a:alphaOff val="-2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8ED235D-F107-475E-82C8-931E42F212CB}">
      <dsp:nvSpPr>
        <dsp:cNvPr id="0" name=""/>
        <dsp:cNvSpPr/>
      </dsp:nvSpPr>
      <dsp:spPr>
        <a:xfrm>
          <a:off x="2437166" y="574540"/>
          <a:ext cx="1477727" cy="1169458"/>
        </a:xfrm>
        <a:prstGeom prst="chevron">
          <a:avLst>
            <a:gd name="adj" fmla="val 70610"/>
          </a:avLst>
        </a:prstGeom>
        <a:gradFill rotWithShape="0">
          <a:gsLst>
            <a:gs pos="0">
              <a:schemeClr val="accent1">
                <a:alpha val="90000"/>
                <a:hueOff val="0"/>
                <a:satOff val="0"/>
                <a:lumOff val="0"/>
                <a:alphaOff val="-4000"/>
                <a:satMod val="103000"/>
                <a:lumMod val="102000"/>
                <a:tint val="94000"/>
              </a:schemeClr>
            </a:gs>
            <a:gs pos="50000">
              <a:schemeClr val="accent1">
                <a:alpha val="90000"/>
                <a:hueOff val="0"/>
                <a:satOff val="0"/>
                <a:lumOff val="0"/>
                <a:alphaOff val="-4000"/>
                <a:satMod val="110000"/>
                <a:lumMod val="100000"/>
                <a:shade val="100000"/>
              </a:schemeClr>
            </a:gs>
            <a:gs pos="100000">
              <a:schemeClr val="accent1">
                <a:alpha val="90000"/>
                <a:hueOff val="0"/>
                <a:satOff val="0"/>
                <a:lumOff val="0"/>
                <a:alphaOff val="-4000"/>
                <a:lumMod val="99000"/>
                <a:satMod val="120000"/>
                <a:shade val="78000"/>
              </a:schemeClr>
            </a:gs>
          </a:gsLst>
          <a:lin ang="5400000" scaled="0"/>
        </a:gradFill>
        <a:ln w="6350" cap="flat" cmpd="sng" algn="ctr">
          <a:solidFill>
            <a:schemeClr val="accent1">
              <a:alpha val="90000"/>
              <a:hueOff val="0"/>
              <a:satOff val="0"/>
              <a:lumOff val="0"/>
              <a:alphaOff val="-4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2315211-081F-44B6-AF5D-C586DC21986F}">
      <dsp:nvSpPr>
        <dsp:cNvPr id="0" name=""/>
        <dsp:cNvSpPr/>
      </dsp:nvSpPr>
      <dsp:spPr>
        <a:xfrm>
          <a:off x="3324785" y="574540"/>
          <a:ext cx="1477727" cy="1169458"/>
        </a:xfrm>
        <a:prstGeom prst="chevron">
          <a:avLst>
            <a:gd name="adj" fmla="val 70610"/>
          </a:avLst>
        </a:prstGeom>
        <a:gradFill rotWithShape="0">
          <a:gsLst>
            <a:gs pos="0">
              <a:schemeClr val="accent1">
                <a:alpha val="90000"/>
                <a:hueOff val="0"/>
                <a:satOff val="0"/>
                <a:lumOff val="0"/>
                <a:alphaOff val="-6000"/>
                <a:satMod val="103000"/>
                <a:lumMod val="102000"/>
                <a:tint val="94000"/>
              </a:schemeClr>
            </a:gs>
            <a:gs pos="50000">
              <a:schemeClr val="accent1">
                <a:alpha val="90000"/>
                <a:hueOff val="0"/>
                <a:satOff val="0"/>
                <a:lumOff val="0"/>
                <a:alphaOff val="-6000"/>
                <a:satMod val="110000"/>
                <a:lumMod val="100000"/>
                <a:shade val="100000"/>
              </a:schemeClr>
            </a:gs>
            <a:gs pos="100000">
              <a:schemeClr val="accent1">
                <a:alpha val="90000"/>
                <a:hueOff val="0"/>
                <a:satOff val="0"/>
                <a:lumOff val="0"/>
                <a:alphaOff val="-6000"/>
                <a:lumMod val="99000"/>
                <a:satMod val="120000"/>
                <a:shade val="78000"/>
              </a:schemeClr>
            </a:gs>
          </a:gsLst>
          <a:lin ang="5400000" scaled="0"/>
        </a:gradFill>
        <a:ln w="6350" cap="flat" cmpd="sng" algn="ctr">
          <a:solidFill>
            <a:schemeClr val="accent1">
              <a:alpha val="90000"/>
              <a:hueOff val="0"/>
              <a:satOff val="0"/>
              <a:lumOff val="0"/>
              <a:alphaOff val="-6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C1C5CA8-530D-4B07-8EF8-146C80D42BDA}">
      <dsp:nvSpPr>
        <dsp:cNvPr id="0" name=""/>
        <dsp:cNvSpPr/>
      </dsp:nvSpPr>
      <dsp:spPr>
        <a:xfrm>
          <a:off x="4213105" y="574540"/>
          <a:ext cx="1477727" cy="1169458"/>
        </a:xfrm>
        <a:prstGeom prst="chevron">
          <a:avLst>
            <a:gd name="adj" fmla="val 70610"/>
          </a:avLst>
        </a:prstGeom>
        <a:gradFill rotWithShape="0">
          <a:gsLst>
            <a:gs pos="0">
              <a:schemeClr val="accent1">
                <a:alpha val="90000"/>
                <a:hueOff val="0"/>
                <a:satOff val="0"/>
                <a:lumOff val="0"/>
                <a:alphaOff val="-8000"/>
                <a:satMod val="103000"/>
                <a:lumMod val="102000"/>
                <a:tint val="94000"/>
              </a:schemeClr>
            </a:gs>
            <a:gs pos="50000">
              <a:schemeClr val="accent1">
                <a:alpha val="90000"/>
                <a:hueOff val="0"/>
                <a:satOff val="0"/>
                <a:lumOff val="0"/>
                <a:alphaOff val="-8000"/>
                <a:satMod val="110000"/>
                <a:lumMod val="100000"/>
                <a:shade val="100000"/>
              </a:schemeClr>
            </a:gs>
            <a:gs pos="100000">
              <a:schemeClr val="accent1">
                <a:alpha val="90000"/>
                <a:hueOff val="0"/>
                <a:satOff val="0"/>
                <a:lumOff val="0"/>
                <a:alphaOff val="-8000"/>
                <a:lumMod val="99000"/>
                <a:satMod val="120000"/>
                <a:shade val="78000"/>
              </a:schemeClr>
            </a:gs>
          </a:gsLst>
          <a:lin ang="5400000" scaled="0"/>
        </a:gradFill>
        <a:ln w="6350" cap="flat" cmpd="sng" algn="ctr">
          <a:solidFill>
            <a:schemeClr val="accent1">
              <a:alpha val="90000"/>
              <a:hueOff val="0"/>
              <a:satOff val="0"/>
              <a:lumOff val="0"/>
              <a:alphaOff val="-8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CC2D769-2457-4156-9616-A0F93E3CA1E4}">
      <dsp:nvSpPr>
        <dsp:cNvPr id="0" name=""/>
        <dsp:cNvSpPr/>
      </dsp:nvSpPr>
      <dsp:spPr>
        <a:xfrm>
          <a:off x="5100724" y="574540"/>
          <a:ext cx="1477727" cy="1169458"/>
        </a:xfrm>
        <a:prstGeom prst="chevron">
          <a:avLst>
            <a:gd name="adj" fmla="val 70610"/>
          </a:avLst>
        </a:prstGeom>
        <a:gradFill rotWithShape="0">
          <a:gsLst>
            <a:gs pos="0">
              <a:schemeClr val="accent1">
                <a:alpha val="90000"/>
                <a:hueOff val="0"/>
                <a:satOff val="0"/>
                <a:lumOff val="0"/>
                <a:alphaOff val="-10000"/>
                <a:satMod val="103000"/>
                <a:lumMod val="102000"/>
                <a:tint val="94000"/>
              </a:schemeClr>
            </a:gs>
            <a:gs pos="50000">
              <a:schemeClr val="accent1">
                <a:alpha val="90000"/>
                <a:hueOff val="0"/>
                <a:satOff val="0"/>
                <a:lumOff val="0"/>
                <a:alphaOff val="-10000"/>
                <a:satMod val="110000"/>
                <a:lumMod val="100000"/>
                <a:shade val="100000"/>
              </a:schemeClr>
            </a:gs>
            <a:gs pos="100000">
              <a:schemeClr val="accent1">
                <a:alpha val="90000"/>
                <a:hueOff val="0"/>
                <a:satOff val="0"/>
                <a:lumOff val="0"/>
                <a:alphaOff val="-10000"/>
                <a:lumMod val="99000"/>
                <a:satMod val="120000"/>
                <a:shade val="78000"/>
              </a:schemeClr>
            </a:gs>
          </a:gsLst>
          <a:lin ang="5400000" scaled="0"/>
        </a:gradFill>
        <a:ln w="6350" cap="flat" cmpd="sng" algn="ctr">
          <a:solidFill>
            <a:schemeClr val="accent1">
              <a:alpha val="90000"/>
              <a:hueOff val="0"/>
              <a:satOff val="0"/>
              <a:lumOff val="0"/>
              <a:alphaOff val="-10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C7FC32F-A428-4613-9275-91B7FBBBCF13}">
      <dsp:nvSpPr>
        <dsp:cNvPr id="0" name=""/>
        <dsp:cNvSpPr/>
      </dsp:nvSpPr>
      <dsp:spPr>
        <a:xfrm>
          <a:off x="5989045" y="574540"/>
          <a:ext cx="1477727" cy="1169458"/>
        </a:xfrm>
        <a:prstGeom prst="chevron">
          <a:avLst>
            <a:gd name="adj" fmla="val 70610"/>
          </a:avLst>
        </a:prstGeom>
        <a:gradFill rotWithShape="0">
          <a:gsLst>
            <a:gs pos="0">
              <a:schemeClr val="accent1">
                <a:alpha val="90000"/>
                <a:hueOff val="0"/>
                <a:satOff val="0"/>
                <a:lumOff val="0"/>
                <a:alphaOff val="-12000"/>
                <a:satMod val="103000"/>
                <a:lumMod val="102000"/>
                <a:tint val="94000"/>
              </a:schemeClr>
            </a:gs>
            <a:gs pos="50000">
              <a:schemeClr val="accent1">
                <a:alpha val="90000"/>
                <a:hueOff val="0"/>
                <a:satOff val="0"/>
                <a:lumOff val="0"/>
                <a:alphaOff val="-12000"/>
                <a:satMod val="110000"/>
                <a:lumMod val="100000"/>
                <a:shade val="100000"/>
              </a:schemeClr>
            </a:gs>
            <a:gs pos="100000">
              <a:schemeClr val="accent1">
                <a:alpha val="90000"/>
                <a:hueOff val="0"/>
                <a:satOff val="0"/>
                <a:lumOff val="0"/>
                <a:alphaOff val="-12000"/>
                <a:lumMod val="99000"/>
                <a:satMod val="120000"/>
                <a:shade val="78000"/>
              </a:schemeClr>
            </a:gs>
          </a:gsLst>
          <a:lin ang="5400000" scaled="0"/>
        </a:gradFill>
        <a:ln w="6350" cap="flat" cmpd="sng" algn="ctr">
          <a:solidFill>
            <a:schemeClr val="accent1">
              <a:alpha val="90000"/>
              <a:hueOff val="0"/>
              <a:satOff val="0"/>
              <a:lumOff val="0"/>
              <a:alphaOff val="-12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DDE517D-1245-4A7C-9AE4-14B6E9E7C8CF}">
      <dsp:nvSpPr>
        <dsp:cNvPr id="0" name=""/>
        <dsp:cNvSpPr/>
      </dsp:nvSpPr>
      <dsp:spPr>
        <a:xfrm>
          <a:off x="661227" y="691486"/>
          <a:ext cx="6397170" cy="935566"/>
        </a:xfrm>
        <a:prstGeom prst="rect">
          <a:avLst/>
        </a:prstGeom>
        <a:solidFill>
          <a:schemeClr val="lt1">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n-US" sz="1400" kern="1200" dirty="0">
              <a:solidFill>
                <a:prstClr val="black">
                  <a:hueOff val="0"/>
                  <a:satOff val="0"/>
                  <a:lumOff val="0"/>
                  <a:alphaOff val="0"/>
                </a:prstClr>
              </a:solidFill>
              <a:latin typeface="Calibri" panose="020F0502020204030204"/>
              <a:ea typeface="+mn-ea"/>
              <a:cs typeface="+mn-cs"/>
            </a:rPr>
            <a:t>Project</a:t>
          </a:r>
          <a:r>
            <a:rPr lang="en-US" sz="1400" b="1" kern="1200" dirty="0">
              <a:latin typeface="Calibri Light" panose="020F0302020204030204" pitchFamily="34" charset="0"/>
              <a:ea typeface="Calibri Light" panose="020F0302020204030204" pitchFamily="34" charset="0"/>
              <a:cs typeface="Calibri Light" panose="020F0302020204030204" pitchFamily="34" charset="0"/>
            </a:rPr>
            <a:t> </a:t>
          </a:r>
          <a:r>
            <a:rPr lang="en-US" sz="1400" kern="1200" dirty="0">
              <a:solidFill>
                <a:prstClr val="black">
                  <a:hueOff val="0"/>
                  <a:satOff val="0"/>
                  <a:lumOff val="0"/>
                  <a:alphaOff val="0"/>
                </a:prstClr>
              </a:solidFill>
              <a:latin typeface="Calibri" panose="020F0502020204030204"/>
              <a:ea typeface="+mn-ea"/>
              <a:cs typeface="+mn-cs"/>
            </a:rPr>
            <a:t>was awarded to M/s Trident Auto Components Private Limited on – December-2022</a:t>
          </a:r>
          <a:r>
            <a:rPr lang="en-US" sz="1400" kern="1200" dirty="0"/>
            <a:t>.</a:t>
          </a:r>
          <a:endParaRPr lang="en-IN" sz="1400" kern="1200" dirty="0"/>
        </a:p>
        <a:p>
          <a:pPr marL="0" lvl="0" indent="0" algn="l" defTabSz="622300">
            <a:lnSpc>
              <a:spcPct val="90000"/>
            </a:lnSpc>
            <a:spcBef>
              <a:spcPct val="0"/>
            </a:spcBef>
            <a:spcAft>
              <a:spcPct val="35000"/>
            </a:spcAft>
            <a:buNone/>
          </a:pPr>
          <a:r>
            <a:rPr lang="en-IN" sz="1400" kern="1200" dirty="0"/>
            <a:t>Detailed study of drawings completed and Manufacturing Process initiated. </a:t>
          </a:r>
        </a:p>
      </dsp:txBody>
      <dsp:txXfrm>
        <a:off x="661227" y="691486"/>
        <a:ext cx="6397170" cy="935566"/>
      </dsp:txXfrm>
    </dsp:sp>
    <dsp:sp modelId="{1F1DE1C5-1E6C-4DA8-BF34-55798EDB7133}">
      <dsp:nvSpPr>
        <dsp:cNvPr id="0" name=""/>
        <dsp:cNvSpPr/>
      </dsp:nvSpPr>
      <dsp:spPr>
        <a:xfrm>
          <a:off x="661227" y="1837555"/>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IN" sz="2600" kern="1200" dirty="0"/>
            <a:t>Process</a:t>
          </a:r>
        </a:p>
      </dsp:txBody>
      <dsp:txXfrm>
        <a:off x="661227" y="1837555"/>
        <a:ext cx="6315075" cy="574097"/>
      </dsp:txXfrm>
    </dsp:sp>
    <dsp:sp modelId="{7988E627-A700-4D86-932A-4FB390B0547D}">
      <dsp:nvSpPr>
        <dsp:cNvPr id="0" name=""/>
        <dsp:cNvSpPr/>
      </dsp:nvSpPr>
      <dsp:spPr>
        <a:xfrm>
          <a:off x="661227" y="2411653"/>
          <a:ext cx="1477727" cy="1169458"/>
        </a:xfrm>
        <a:prstGeom prst="chevron">
          <a:avLst>
            <a:gd name="adj" fmla="val 70610"/>
          </a:avLst>
        </a:prstGeom>
        <a:gradFill rotWithShape="0">
          <a:gsLst>
            <a:gs pos="0">
              <a:schemeClr val="accent1">
                <a:alpha val="90000"/>
                <a:hueOff val="0"/>
                <a:satOff val="0"/>
                <a:lumOff val="0"/>
                <a:alphaOff val="-14000"/>
                <a:satMod val="103000"/>
                <a:lumMod val="102000"/>
                <a:tint val="94000"/>
              </a:schemeClr>
            </a:gs>
            <a:gs pos="50000">
              <a:schemeClr val="accent1">
                <a:alpha val="90000"/>
                <a:hueOff val="0"/>
                <a:satOff val="0"/>
                <a:lumOff val="0"/>
                <a:alphaOff val="-14000"/>
                <a:satMod val="110000"/>
                <a:lumMod val="100000"/>
                <a:shade val="100000"/>
              </a:schemeClr>
            </a:gs>
            <a:gs pos="100000">
              <a:schemeClr val="accent1">
                <a:alpha val="90000"/>
                <a:hueOff val="0"/>
                <a:satOff val="0"/>
                <a:lumOff val="0"/>
                <a:alphaOff val="-14000"/>
                <a:lumMod val="99000"/>
                <a:satMod val="120000"/>
                <a:shade val="78000"/>
              </a:schemeClr>
            </a:gs>
          </a:gsLst>
          <a:lin ang="5400000" scaled="0"/>
        </a:gradFill>
        <a:ln w="6350" cap="flat" cmpd="sng" algn="ctr">
          <a:solidFill>
            <a:schemeClr val="accent1">
              <a:alpha val="90000"/>
              <a:hueOff val="0"/>
              <a:satOff val="0"/>
              <a:lumOff val="0"/>
              <a:alphaOff val="-14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94C6385-9B72-4937-BDB0-73878736AE0C}">
      <dsp:nvSpPr>
        <dsp:cNvPr id="0" name=""/>
        <dsp:cNvSpPr/>
      </dsp:nvSpPr>
      <dsp:spPr>
        <a:xfrm>
          <a:off x="1548845" y="2411653"/>
          <a:ext cx="1477727" cy="1169458"/>
        </a:xfrm>
        <a:prstGeom prst="chevron">
          <a:avLst>
            <a:gd name="adj" fmla="val 70610"/>
          </a:avLst>
        </a:prstGeom>
        <a:gradFill rotWithShape="0">
          <a:gsLst>
            <a:gs pos="0">
              <a:schemeClr val="accent1">
                <a:alpha val="90000"/>
                <a:hueOff val="0"/>
                <a:satOff val="0"/>
                <a:lumOff val="0"/>
                <a:alphaOff val="-16000"/>
                <a:satMod val="103000"/>
                <a:lumMod val="102000"/>
                <a:tint val="94000"/>
              </a:schemeClr>
            </a:gs>
            <a:gs pos="50000">
              <a:schemeClr val="accent1">
                <a:alpha val="90000"/>
                <a:hueOff val="0"/>
                <a:satOff val="0"/>
                <a:lumOff val="0"/>
                <a:alphaOff val="-16000"/>
                <a:satMod val="110000"/>
                <a:lumMod val="100000"/>
                <a:shade val="100000"/>
              </a:schemeClr>
            </a:gs>
            <a:gs pos="100000">
              <a:schemeClr val="accent1">
                <a:alpha val="90000"/>
                <a:hueOff val="0"/>
                <a:satOff val="0"/>
                <a:lumOff val="0"/>
                <a:alphaOff val="-16000"/>
                <a:lumMod val="99000"/>
                <a:satMod val="120000"/>
                <a:shade val="78000"/>
              </a:schemeClr>
            </a:gs>
          </a:gsLst>
          <a:lin ang="5400000" scaled="0"/>
        </a:gradFill>
        <a:ln w="6350" cap="flat" cmpd="sng" algn="ctr">
          <a:solidFill>
            <a:schemeClr val="accent1">
              <a:alpha val="90000"/>
              <a:hueOff val="0"/>
              <a:satOff val="0"/>
              <a:lumOff val="0"/>
              <a:alphaOff val="-16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FF6C5AE-3E12-47C4-8409-B265B759992B}">
      <dsp:nvSpPr>
        <dsp:cNvPr id="0" name=""/>
        <dsp:cNvSpPr/>
      </dsp:nvSpPr>
      <dsp:spPr>
        <a:xfrm>
          <a:off x="2437166" y="2411653"/>
          <a:ext cx="1477727" cy="1169458"/>
        </a:xfrm>
        <a:prstGeom prst="chevron">
          <a:avLst>
            <a:gd name="adj" fmla="val 70610"/>
          </a:avLst>
        </a:prstGeom>
        <a:gradFill rotWithShape="0">
          <a:gsLst>
            <a:gs pos="0">
              <a:schemeClr val="accent1">
                <a:alpha val="90000"/>
                <a:hueOff val="0"/>
                <a:satOff val="0"/>
                <a:lumOff val="0"/>
                <a:alphaOff val="-18000"/>
                <a:satMod val="103000"/>
                <a:lumMod val="102000"/>
                <a:tint val="94000"/>
              </a:schemeClr>
            </a:gs>
            <a:gs pos="50000">
              <a:schemeClr val="accent1">
                <a:alpha val="90000"/>
                <a:hueOff val="0"/>
                <a:satOff val="0"/>
                <a:lumOff val="0"/>
                <a:alphaOff val="-18000"/>
                <a:satMod val="110000"/>
                <a:lumMod val="100000"/>
                <a:shade val="100000"/>
              </a:schemeClr>
            </a:gs>
            <a:gs pos="100000">
              <a:schemeClr val="accent1">
                <a:alpha val="90000"/>
                <a:hueOff val="0"/>
                <a:satOff val="0"/>
                <a:lumOff val="0"/>
                <a:alphaOff val="-18000"/>
                <a:lumMod val="99000"/>
                <a:satMod val="120000"/>
                <a:shade val="78000"/>
              </a:schemeClr>
            </a:gs>
          </a:gsLst>
          <a:lin ang="5400000" scaled="0"/>
        </a:gradFill>
        <a:ln w="6350" cap="flat" cmpd="sng" algn="ctr">
          <a:solidFill>
            <a:schemeClr val="accent1">
              <a:alpha val="90000"/>
              <a:hueOff val="0"/>
              <a:satOff val="0"/>
              <a:lumOff val="0"/>
              <a:alphaOff val="-18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10DB061-075B-457D-82B5-749103A10C9F}">
      <dsp:nvSpPr>
        <dsp:cNvPr id="0" name=""/>
        <dsp:cNvSpPr/>
      </dsp:nvSpPr>
      <dsp:spPr>
        <a:xfrm>
          <a:off x="3324785" y="2411653"/>
          <a:ext cx="1477727" cy="1169458"/>
        </a:xfrm>
        <a:prstGeom prst="chevron">
          <a:avLst>
            <a:gd name="adj" fmla="val 70610"/>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w="6350" cap="flat" cmpd="sng" algn="ctr">
          <a:solidFill>
            <a:schemeClr val="accent1">
              <a:alpha val="90000"/>
              <a:hueOff val="0"/>
              <a:satOff val="0"/>
              <a:lumOff val="0"/>
              <a:alphaOff val="-20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DA336FA-475C-45C9-9344-3DA73D0B7825}">
      <dsp:nvSpPr>
        <dsp:cNvPr id="0" name=""/>
        <dsp:cNvSpPr/>
      </dsp:nvSpPr>
      <dsp:spPr>
        <a:xfrm>
          <a:off x="4213105" y="2411653"/>
          <a:ext cx="1477727" cy="1169458"/>
        </a:xfrm>
        <a:prstGeom prst="chevron">
          <a:avLst>
            <a:gd name="adj" fmla="val 70610"/>
          </a:avLst>
        </a:prstGeom>
        <a:gradFill rotWithShape="0">
          <a:gsLst>
            <a:gs pos="0">
              <a:schemeClr val="accent1">
                <a:alpha val="90000"/>
                <a:hueOff val="0"/>
                <a:satOff val="0"/>
                <a:lumOff val="0"/>
                <a:alphaOff val="-22000"/>
                <a:satMod val="103000"/>
                <a:lumMod val="102000"/>
                <a:tint val="94000"/>
              </a:schemeClr>
            </a:gs>
            <a:gs pos="50000">
              <a:schemeClr val="accent1">
                <a:alpha val="90000"/>
                <a:hueOff val="0"/>
                <a:satOff val="0"/>
                <a:lumOff val="0"/>
                <a:alphaOff val="-22000"/>
                <a:satMod val="110000"/>
                <a:lumMod val="100000"/>
                <a:shade val="100000"/>
              </a:schemeClr>
            </a:gs>
            <a:gs pos="100000">
              <a:schemeClr val="accent1">
                <a:alpha val="90000"/>
                <a:hueOff val="0"/>
                <a:satOff val="0"/>
                <a:lumOff val="0"/>
                <a:alphaOff val="-22000"/>
                <a:lumMod val="99000"/>
                <a:satMod val="120000"/>
                <a:shade val="78000"/>
              </a:schemeClr>
            </a:gs>
          </a:gsLst>
          <a:lin ang="5400000" scaled="0"/>
        </a:gradFill>
        <a:ln w="6350" cap="flat" cmpd="sng" algn="ctr">
          <a:solidFill>
            <a:schemeClr val="accent1">
              <a:alpha val="90000"/>
              <a:hueOff val="0"/>
              <a:satOff val="0"/>
              <a:lumOff val="0"/>
              <a:alphaOff val="-22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EB4C600-B34E-4598-A199-063258AC55B2}">
      <dsp:nvSpPr>
        <dsp:cNvPr id="0" name=""/>
        <dsp:cNvSpPr/>
      </dsp:nvSpPr>
      <dsp:spPr>
        <a:xfrm>
          <a:off x="5100724" y="2411653"/>
          <a:ext cx="1477727" cy="1169458"/>
        </a:xfrm>
        <a:prstGeom prst="chevron">
          <a:avLst>
            <a:gd name="adj" fmla="val 70610"/>
          </a:avLst>
        </a:prstGeom>
        <a:gradFill rotWithShape="0">
          <a:gsLst>
            <a:gs pos="0">
              <a:schemeClr val="accent1">
                <a:alpha val="90000"/>
                <a:hueOff val="0"/>
                <a:satOff val="0"/>
                <a:lumOff val="0"/>
                <a:alphaOff val="-24000"/>
                <a:satMod val="103000"/>
                <a:lumMod val="102000"/>
                <a:tint val="94000"/>
              </a:schemeClr>
            </a:gs>
            <a:gs pos="50000">
              <a:schemeClr val="accent1">
                <a:alpha val="90000"/>
                <a:hueOff val="0"/>
                <a:satOff val="0"/>
                <a:lumOff val="0"/>
                <a:alphaOff val="-24000"/>
                <a:satMod val="110000"/>
                <a:lumMod val="100000"/>
                <a:shade val="100000"/>
              </a:schemeClr>
            </a:gs>
            <a:gs pos="100000">
              <a:schemeClr val="accent1">
                <a:alpha val="90000"/>
                <a:hueOff val="0"/>
                <a:satOff val="0"/>
                <a:lumOff val="0"/>
                <a:alphaOff val="-24000"/>
                <a:lumMod val="99000"/>
                <a:satMod val="120000"/>
                <a:shade val="78000"/>
              </a:schemeClr>
            </a:gs>
          </a:gsLst>
          <a:lin ang="5400000" scaled="0"/>
        </a:gradFill>
        <a:ln w="6350" cap="flat" cmpd="sng" algn="ctr">
          <a:solidFill>
            <a:schemeClr val="accent1">
              <a:alpha val="90000"/>
              <a:hueOff val="0"/>
              <a:satOff val="0"/>
              <a:lumOff val="0"/>
              <a:alphaOff val="-24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6B2ECB39-FF12-4FA9-8A39-95258CA8674D}">
      <dsp:nvSpPr>
        <dsp:cNvPr id="0" name=""/>
        <dsp:cNvSpPr/>
      </dsp:nvSpPr>
      <dsp:spPr>
        <a:xfrm>
          <a:off x="5989045" y="2411653"/>
          <a:ext cx="1477727" cy="1169458"/>
        </a:xfrm>
        <a:prstGeom prst="chevron">
          <a:avLst>
            <a:gd name="adj" fmla="val 70610"/>
          </a:avLst>
        </a:prstGeom>
        <a:gradFill rotWithShape="0">
          <a:gsLst>
            <a:gs pos="0">
              <a:schemeClr val="accent1">
                <a:alpha val="90000"/>
                <a:hueOff val="0"/>
                <a:satOff val="0"/>
                <a:lumOff val="0"/>
                <a:alphaOff val="-26000"/>
                <a:satMod val="103000"/>
                <a:lumMod val="102000"/>
                <a:tint val="94000"/>
              </a:schemeClr>
            </a:gs>
            <a:gs pos="50000">
              <a:schemeClr val="accent1">
                <a:alpha val="90000"/>
                <a:hueOff val="0"/>
                <a:satOff val="0"/>
                <a:lumOff val="0"/>
                <a:alphaOff val="-26000"/>
                <a:satMod val="110000"/>
                <a:lumMod val="100000"/>
                <a:shade val="100000"/>
              </a:schemeClr>
            </a:gs>
            <a:gs pos="100000">
              <a:schemeClr val="accent1">
                <a:alpha val="90000"/>
                <a:hueOff val="0"/>
                <a:satOff val="0"/>
                <a:lumOff val="0"/>
                <a:alphaOff val="-26000"/>
                <a:lumMod val="99000"/>
                <a:satMod val="120000"/>
                <a:shade val="78000"/>
              </a:schemeClr>
            </a:gs>
          </a:gsLst>
          <a:lin ang="5400000" scaled="0"/>
        </a:gradFill>
        <a:ln w="6350" cap="flat" cmpd="sng" algn="ctr">
          <a:solidFill>
            <a:schemeClr val="accent1">
              <a:alpha val="90000"/>
              <a:hueOff val="0"/>
              <a:satOff val="0"/>
              <a:lumOff val="0"/>
              <a:alphaOff val="-26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0202117-C8C8-4DBB-ADE7-A360F2F12B2C}">
      <dsp:nvSpPr>
        <dsp:cNvPr id="0" name=""/>
        <dsp:cNvSpPr/>
      </dsp:nvSpPr>
      <dsp:spPr>
        <a:xfrm>
          <a:off x="661227" y="2528599"/>
          <a:ext cx="6397170" cy="935566"/>
        </a:xfrm>
        <a:prstGeom prst="rect">
          <a:avLst/>
        </a:prstGeom>
        <a:solidFill>
          <a:schemeClr val="lt1">
            <a:hueOff val="0"/>
            <a:satOff val="0"/>
            <a:lumOff val="0"/>
            <a:alphaOff val="0"/>
          </a:schemeClr>
        </a:solidFill>
        <a:ln w="6350" cap="flat" cmpd="sng" algn="ctr">
          <a:solidFill>
            <a:schemeClr val="accent1">
              <a:alpha val="90000"/>
              <a:hueOff val="0"/>
              <a:satOff val="0"/>
              <a:lumOff val="0"/>
              <a:alphaOff val="-2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t>Bill of material completed</a:t>
          </a:r>
        </a:p>
        <a:p>
          <a:pPr marL="0" lvl="0" indent="0" algn="l" defTabSz="622300">
            <a:lnSpc>
              <a:spcPct val="90000"/>
            </a:lnSpc>
            <a:spcBef>
              <a:spcPct val="0"/>
            </a:spcBef>
            <a:spcAft>
              <a:spcPct val="35000"/>
            </a:spcAft>
            <a:buNone/>
          </a:pPr>
          <a:r>
            <a:rPr lang="en-IN" sz="1400" kern="1200" dirty="0"/>
            <a:t>Process plan for parts and sub-assembly completed</a:t>
          </a:r>
        </a:p>
        <a:p>
          <a:pPr marL="0" lvl="0" indent="0" algn="l" defTabSz="622300">
            <a:lnSpc>
              <a:spcPct val="90000"/>
            </a:lnSpc>
            <a:spcBef>
              <a:spcPct val="0"/>
            </a:spcBef>
            <a:spcAft>
              <a:spcPct val="35000"/>
            </a:spcAft>
            <a:buNone/>
          </a:pPr>
          <a:r>
            <a:rPr lang="en-IN" sz="1400" kern="1200" dirty="0"/>
            <a:t>Procurement of specified raw material is initiated</a:t>
          </a:r>
        </a:p>
      </dsp:txBody>
      <dsp:txXfrm>
        <a:off x="661227" y="2528599"/>
        <a:ext cx="6397170" cy="935566"/>
      </dsp:txXfrm>
    </dsp:sp>
    <dsp:sp modelId="{AD5AB718-2E24-45A8-BC11-E965B8855AB5}">
      <dsp:nvSpPr>
        <dsp:cNvPr id="0" name=""/>
        <dsp:cNvSpPr/>
      </dsp:nvSpPr>
      <dsp:spPr>
        <a:xfrm>
          <a:off x="661227" y="3674668"/>
          <a:ext cx="6315075" cy="574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marL="0" lvl="0" indent="0" algn="l" defTabSz="1155700">
            <a:lnSpc>
              <a:spcPct val="90000"/>
            </a:lnSpc>
            <a:spcBef>
              <a:spcPct val="0"/>
            </a:spcBef>
            <a:spcAft>
              <a:spcPct val="35000"/>
            </a:spcAft>
            <a:buNone/>
          </a:pPr>
          <a:r>
            <a:rPr lang="en-IN" sz="2600" kern="1200" dirty="0"/>
            <a:t>Manufacturing</a:t>
          </a:r>
        </a:p>
      </dsp:txBody>
      <dsp:txXfrm>
        <a:off x="661227" y="3674668"/>
        <a:ext cx="6315075" cy="574097"/>
      </dsp:txXfrm>
    </dsp:sp>
    <dsp:sp modelId="{6D792169-834C-415F-B9E8-8EFE0970D067}">
      <dsp:nvSpPr>
        <dsp:cNvPr id="0" name=""/>
        <dsp:cNvSpPr/>
      </dsp:nvSpPr>
      <dsp:spPr>
        <a:xfrm>
          <a:off x="661227" y="4248765"/>
          <a:ext cx="1477727" cy="1169458"/>
        </a:xfrm>
        <a:prstGeom prst="chevron">
          <a:avLst>
            <a:gd name="adj" fmla="val 70610"/>
          </a:avLst>
        </a:prstGeom>
        <a:gradFill rotWithShape="0">
          <a:gsLst>
            <a:gs pos="0">
              <a:schemeClr val="accent1">
                <a:alpha val="90000"/>
                <a:hueOff val="0"/>
                <a:satOff val="0"/>
                <a:lumOff val="0"/>
                <a:alphaOff val="-28000"/>
                <a:satMod val="103000"/>
                <a:lumMod val="102000"/>
                <a:tint val="94000"/>
              </a:schemeClr>
            </a:gs>
            <a:gs pos="50000">
              <a:schemeClr val="accent1">
                <a:alpha val="90000"/>
                <a:hueOff val="0"/>
                <a:satOff val="0"/>
                <a:lumOff val="0"/>
                <a:alphaOff val="-28000"/>
                <a:satMod val="110000"/>
                <a:lumMod val="100000"/>
                <a:shade val="100000"/>
              </a:schemeClr>
            </a:gs>
            <a:gs pos="100000">
              <a:schemeClr val="accent1">
                <a:alpha val="90000"/>
                <a:hueOff val="0"/>
                <a:satOff val="0"/>
                <a:lumOff val="0"/>
                <a:alphaOff val="-28000"/>
                <a:lumMod val="99000"/>
                <a:satMod val="120000"/>
                <a:shade val="78000"/>
              </a:schemeClr>
            </a:gs>
          </a:gsLst>
          <a:lin ang="5400000" scaled="0"/>
        </a:gradFill>
        <a:ln w="6350" cap="flat" cmpd="sng" algn="ctr">
          <a:solidFill>
            <a:schemeClr val="accent1">
              <a:alpha val="90000"/>
              <a:hueOff val="0"/>
              <a:satOff val="0"/>
              <a:lumOff val="0"/>
              <a:alphaOff val="-28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EB85D223-25E4-42C9-9707-34483026E7DF}">
      <dsp:nvSpPr>
        <dsp:cNvPr id="0" name=""/>
        <dsp:cNvSpPr/>
      </dsp:nvSpPr>
      <dsp:spPr>
        <a:xfrm>
          <a:off x="1548845" y="4248765"/>
          <a:ext cx="1477727" cy="1169458"/>
        </a:xfrm>
        <a:prstGeom prst="chevron">
          <a:avLst>
            <a:gd name="adj" fmla="val 70610"/>
          </a:avLst>
        </a:prstGeom>
        <a:gradFill rotWithShape="0">
          <a:gsLst>
            <a:gs pos="0">
              <a:schemeClr val="accent1">
                <a:alpha val="90000"/>
                <a:hueOff val="0"/>
                <a:satOff val="0"/>
                <a:lumOff val="0"/>
                <a:alphaOff val="-30000"/>
                <a:satMod val="103000"/>
                <a:lumMod val="102000"/>
                <a:tint val="94000"/>
              </a:schemeClr>
            </a:gs>
            <a:gs pos="50000">
              <a:schemeClr val="accent1">
                <a:alpha val="90000"/>
                <a:hueOff val="0"/>
                <a:satOff val="0"/>
                <a:lumOff val="0"/>
                <a:alphaOff val="-30000"/>
                <a:satMod val="110000"/>
                <a:lumMod val="100000"/>
                <a:shade val="100000"/>
              </a:schemeClr>
            </a:gs>
            <a:gs pos="100000">
              <a:schemeClr val="accent1">
                <a:alpha val="90000"/>
                <a:hueOff val="0"/>
                <a:satOff val="0"/>
                <a:lumOff val="0"/>
                <a:alphaOff val="-30000"/>
                <a:lumMod val="99000"/>
                <a:satMod val="120000"/>
                <a:shade val="78000"/>
              </a:schemeClr>
            </a:gs>
          </a:gsLst>
          <a:lin ang="5400000" scaled="0"/>
        </a:gradFill>
        <a:ln w="6350" cap="flat" cmpd="sng" algn="ctr">
          <a:solidFill>
            <a:schemeClr val="accent1">
              <a:alpha val="90000"/>
              <a:hueOff val="0"/>
              <a:satOff val="0"/>
              <a:lumOff val="0"/>
              <a:alphaOff val="-30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444CF1E-57D3-451F-AB87-219F3CB2BABD}">
      <dsp:nvSpPr>
        <dsp:cNvPr id="0" name=""/>
        <dsp:cNvSpPr/>
      </dsp:nvSpPr>
      <dsp:spPr>
        <a:xfrm>
          <a:off x="2437166" y="4248765"/>
          <a:ext cx="1477727" cy="1169458"/>
        </a:xfrm>
        <a:prstGeom prst="chevron">
          <a:avLst>
            <a:gd name="adj" fmla="val 70610"/>
          </a:avLst>
        </a:prstGeom>
        <a:gradFill rotWithShape="0">
          <a:gsLst>
            <a:gs pos="0">
              <a:schemeClr val="accent1">
                <a:alpha val="90000"/>
                <a:hueOff val="0"/>
                <a:satOff val="0"/>
                <a:lumOff val="0"/>
                <a:alphaOff val="-32000"/>
                <a:satMod val="103000"/>
                <a:lumMod val="102000"/>
                <a:tint val="94000"/>
              </a:schemeClr>
            </a:gs>
            <a:gs pos="50000">
              <a:schemeClr val="accent1">
                <a:alpha val="90000"/>
                <a:hueOff val="0"/>
                <a:satOff val="0"/>
                <a:lumOff val="0"/>
                <a:alphaOff val="-32000"/>
                <a:satMod val="110000"/>
                <a:lumMod val="100000"/>
                <a:shade val="100000"/>
              </a:schemeClr>
            </a:gs>
            <a:gs pos="100000">
              <a:schemeClr val="accent1">
                <a:alpha val="90000"/>
                <a:hueOff val="0"/>
                <a:satOff val="0"/>
                <a:lumOff val="0"/>
                <a:alphaOff val="-32000"/>
                <a:lumMod val="99000"/>
                <a:satMod val="120000"/>
                <a:shade val="78000"/>
              </a:schemeClr>
            </a:gs>
          </a:gsLst>
          <a:lin ang="5400000" scaled="0"/>
        </a:gradFill>
        <a:ln w="6350" cap="flat" cmpd="sng" algn="ctr">
          <a:solidFill>
            <a:schemeClr val="accent1">
              <a:alpha val="90000"/>
              <a:hueOff val="0"/>
              <a:satOff val="0"/>
              <a:lumOff val="0"/>
              <a:alphaOff val="-32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E27DA0A-71A4-455C-8DC1-5DF4277C495B}">
      <dsp:nvSpPr>
        <dsp:cNvPr id="0" name=""/>
        <dsp:cNvSpPr/>
      </dsp:nvSpPr>
      <dsp:spPr>
        <a:xfrm>
          <a:off x="3324785" y="4248765"/>
          <a:ext cx="1477727" cy="1169458"/>
        </a:xfrm>
        <a:prstGeom prst="chevron">
          <a:avLst>
            <a:gd name="adj" fmla="val 70610"/>
          </a:avLst>
        </a:prstGeom>
        <a:gradFill rotWithShape="0">
          <a:gsLst>
            <a:gs pos="0">
              <a:schemeClr val="accent1">
                <a:alpha val="90000"/>
                <a:hueOff val="0"/>
                <a:satOff val="0"/>
                <a:lumOff val="0"/>
                <a:alphaOff val="-34000"/>
                <a:satMod val="103000"/>
                <a:lumMod val="102000"/>
                <a:tint val="94000"/>
              </a:schemeClr>
            </a:gs>
            <a:gs pos="50000">
              <a:schemeClr val="accent1">
                <a:alpha val="90000"/>
                <a:hueOff val="0"/>
                <a:satOff val="0"/>
                <a:lumOff val="0"/>
                <a:alphaOff val="-34000"/>
                <a:satMod val="110000"/>
                <a:lumMod val="100000"/>
                <a:shade val="100000"/>
              </a:schemeClr>
            </a:gs>
            <a:gs pos="100000">
              <a:schemeClr val="accent1">
                <a:alpha val="90000"/>
                <a:hueOff val="0"/>
                <a:satOff val="0"/>
                <a:lumOff val="0"/>
                <a:alphaOff val="-34000"/>
                <a:lumMod val="99000"/>
                <a:satMod val="120000"/>
                <a:shade val="78000"/>
              </a:schemeClr>
            </a:gs>
          </a:gsLst>
          <a:lin ang="5400000" scaled="0"/>
        </a:gradFill>
        <a:ln w="6350" cap="flat" cmpd="sng" algn="ctr">
          <a:solidFill>
            <a:schemeClr val="accent1">
              <a:alpha val="90000"/>
              <a:hueOff val="0"/>
              <a:satOff val="0"/>
              <a:lumOff val="0"/>
              <a:alphaOff val="-34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1B76B76-3D36-4AA8-AA92-30DB243EB9CF}">
      <dsp:nvSpPr>
        <dsp:cNvPr id="0" name=""/>
        <dsp:cNvSpPr/>
      </dsp:nvSpPr>
      <dsp:spPr>
        <a:xfrm>
          <a:off x="4213105" y="4248765"/>
          <a:ext cx="1477727" cy="1169458"/>
        </a:xfrm>
        <a:prstGeom prst="chevron">
          <a:avLst>
            <a:gd name="adj" fmla="val 70610"/>
          </a:avLst>
        </a:prstGeom>
        <a:gradFill rotWithShape="0">
          <a:gsLst>
            <a:gs pos="0">
              <a:schemeClr val="accent1">
                <a:alpha val="90000"/>
                <a:hueOff val="0"/>
                <a:satOff val="0"/>
                <a:lumOff val="0"/>
                <a:alphaOff val="-36000"/>
                <a:satMod val="103000"/>
                <a:lumMod val="102000"/>
                <a:tint val="94000"/>
              </a:schemeClr>
            </a:gs>
            <a:gs pos="50000">
              <a:schemeClr val="accent1">
                <a:alpha val="90000"/>
                <a:hueOff val="0"/>
                <a:satOff val="0"/>
                <a:lumOff val="0"/>
                <a:alphaOff val="-36000"/>
                <a:satMod val="110000"/>
                <a:lumMod val="100000"/>
                <a:shade val="100000"/>
              </a:schemeClr>
            </a:gs>
            <a:gs pos="100000">
              <a:schemeClr val="accent1">
                <a:alpha val="90000"/>
                <a:hueOff val="0"/>
                <a:satOff val="0"/>
                <a:lumOff val="0"/>
                <a:alphaOff val="-36000"/>
                <a:lumMod val="99000"/>
                <a:satMod val="120000"/>
                <a:shade val="78000"/>
              </a:schemeClr>
            </a:gs>
          </a:gsLst>
          <a:lin ang="5400000" scaled="0"/>
        </a:gradFill>
        <a:ln w="6350" cap="flat" cmpd="sng" algn="ctr">
          <a:solidFill>
            <a:schemeClr val="accent1">
              <a:alpha val="90000"/>
              <a:hueOff val="0"/>
              <a:satOff val="0"/>
              <a:lumOff val="0"/>
              <a:alphaOff val="-36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8E6185D-26D9-416D-908D-A365AE7BF3ED}">
      <dsp:nvSpPr>
        <dsp:cNvPr id="0" name=""/>
        <dsp:cNvSpPr/>
      </dsp:nvSpPr>
      <dsp:spPr>
        <a:xfrm>
          <a:off x="5100724" y="4248765"/>
          <a:ext cx="1477727" cy="1169458"/>
        </a:xfrm>
        <a:prstGeom prst="chevron">
          <a:avLst>
            <a:gd name="adj" fmla="val 70610"/>
          </a:avLst>
        </a:prstGeom>
        <a:gradFill rotWithShape="0">
          <a:gsLst>
            <a:gs pos="0">
              <a:schemeClr val="accent1">
                <a:alpha val="90000"/>
                <a:hueOff val="0"/>
                <a:satOff val="0"/>
                <a:lumOff val="0"/>
                <a:alphaOff val="-38000"/>
                <a:satMod val="103000"/>
                <a:lumMod val="102000"/>
                <a:tint val="94000"/>
              </a:schemeClr>
            </a:gs>
            <a:gs pos="50000">
              <a:schemeClr val="accent1">
                <a:alpha val="90000"/>
                <a:hueOff val="0"/>
                <a:satOff val="0"/>
                <a:lumOff val="0"/>
                <a:alphaOff val="-38000"/>
                <a:satMod val="110000"/>
                <a:lumMod val="100000"/>
                <a:shade val="100000"/>
              </a:schemeClr>
            </a:gs>
            <a:gs pos="100000">
              <a:schemeClr val="accent1">
                <a:alpha val="90000"/>
                <a:hueOff val="0"/>
                <a:satOff val="0"/>
                <a:lumOff val="0"/>
                <a:alphaOff val="-38000"/>
                <a:lumMod val="99000"/>
                <a:satMod val="120000"/>
                <a:shade val="78000"/>
              </a:schemeClr>
            </a:gs>
          </a:gsLst>
          <a:lin ang="5400000" scaled="0"/>
        </a:gradFill>
        <a:ln w="6350" cap="flat" cmpd="sng" algn="ctr">
          <a:solidFill>
            <a:schemeClr val="accent1">
              <a:alpha val="90000"/>
              <a:hueOff val="0"/>
              <a:satOff val="0"/>
              <a:lumOff val="0"/>
              <a:alphaOff val="-38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3DBFBD61-B0EC-47EC-A5A3-B587CD2F36DD}">
      <dsp:nvSpPr>
        <dsp:cNvPr id="0" name=""/>
        <dsp:cNvSpPr/>
      </dsp:nvSpPr>
      <dsp:spPr>
        <a:xfrm>
          <a:off x="5989045" y="4248765"/>
          <a:ext cx="1477727" cy="1169458"/>
        </a:xfrm>
        <a:prstGeom prst="chevron">
          <a:avLst>
            <a:gd name="adj" fmla="val 70610"/>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w="6350" cap="flat" cmpd="sng" algn="ctr">
          <a:solidFill>
            <a:schemeClr val="accent1">
              <a:alpha val="90000"/>
              <a:hueOff val="0"/>
              <a:satOff val="0"/>
              <a:lumOff val="0"/>
              <a:alphaOff val="-4000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9AEBB60-78E2-44C5-ADAF-9D4D0A07295B}">
      <dsp:nvSpPr>
        <dsp:cNvPr id="0" name=""/>
        <dsp:cNvSpPr/>
      </dsp:nvSpPr>
      <dsp:spPr>
        <a:xfrm>
          <a:off x="661227" y="4365711"/>
          <a:ext cx="6397170" cy="935566"/>
        </a:xfrm>
        <a:prstGeom prst="rect">
          <a:avLst/>
        </a:prstGeom>
        <a:solidFill>
          <a:schemeClr val="lt1">
            <a:hueOff val="0"/>
            <a:satOff val="0"/>
            <a:lumOff val="0"/>
            <a:alphaOff val="0"/>
          </a:schemeClr>
        </a:solidFill>
        <a:ln w="6350" cap="flat" cmpd="sng" algn="ctr">
          <a:solidFill>
            <a:schemeClr val="accent1">
              <a:alpha val="90000"/>
              <a:hueOff val="0"/>
              <a:satOff val="0"/>
              <a:lumOff val="0"/>
              <a:alpha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t>Vacuum cavity development is in process for the validation of geometrical and dimensional measurements</a:t>
          </a:r>
        </a:p>
        <a:p>
          <a:pPr marL="0" lvl="0" indent="0" algn="l" defTabSz="622300">
            <a:lnSpc>
              <a:spcPct val="90000"/>
            </a:lnSpc>
            <a:spcBef>
              <a:spcPct val="0"/>
            </a:spcBef>
            <a:spcAft>
              <a:spcPct val="35000"/>
            </a:spcAft>
            <a:buNone/>
          </a:pPr>
          <a:r>
            <a:rPr lang="en-IN" sz="1400" kern="1200" dirty="0"/>
            <a:t>Inline production of Vacuum Cavity is expected to be initiated by the end of this month.</a:t>
          </a:r>
        </a:p>
      </dsp:txBody>
      <dsp:txXfrm>
        <a:off x="661227" y="4365711"/>
        <a:ext cx="6397170" cy="9355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N"/>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EC84380-4294-487C-A620-AD73FC8DCFB7}" type="datetimeFigureOut">
              <a:rPr lang="en-IN" smtClean="0"/>
              <a:t>12-04-2023</a:t>
            </a:fld>
            <a:endParaRPr lang="en-IN"/>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IN"/>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IN"/>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D826FE9-E526-4477-89EB-8844ED315886}" type="slidenum">
              <a:rPr lang="en-IN" smtClean="0"/>
              <a:t>‹#›</a:t>
            </a:fld>
            <a:endParaRPr lang="en-IN"/>
          </a:p>
        </p:txBody>
      </p:sp>
    </p:spTree>
    <p:extLst>
      <p:ext uri="{BB962C8B-B14F-4D97-AF65-F5344CB8AC3E}">
        <p14:creationId xmlns:p14="http://schemas.microsoft.com/office/powerpoint/2010/main" val="4043519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CD826FE9-E526-4477-89EB-8844ED315886}" type="slidenum">
              <a:rPr lang="en-IN" smtClean="0"/>
              <a:t>1</a:t>
            </a:fld>
            <a:endParaRPr lang="en-IN"/>
          </a:p>
        </p:txBody>
      </p:sp>
    </p:spTree>
    <p:extLst>
      <p:ext uri="{BB962C8B-B14F-4D97-AF65-F5344CB8AC3E}">
        <p14:creationId xmlns:p14="http://schemas.microsoft.com/office/powerpoint/2010/main" val="278798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CD826FE9-E526-4477-89EB-8844ED315886}" type="slidenum">
              <a:rPr lang="en-IN" smtClean="0"/>
              <a:t>3</a:t>
            </a:fld>
            <a:endParaRPr lang="en-IN"/>
          </a:p>
        </p:txBody>
      </p:sp>
    </p:spTree>
    <p:extLst>
      <p:ext uri="{BB962C8B-B14F-4D97-AF65-F5344CB8AC3E}">
        <p14:creationId xmlns:p14="http://schemas.microsoft.com/office/powerpoint/2010/main" val="46164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57F0CD-72E3-4A40-B49E-96439077BA8B}" type="datetime1">
              <a:rPr lang="en-US" smtClean="0"/>
              <a:t>4/12/2023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1000641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98B768-CA21-43D1-850F-1B44B4127E99}" type="datetime1">
              <a:rPr lang="en-US" smtClean="0"/>
              <a:t>4/12/2023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422029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AE8FB4-B3ED-4A59-A861-B7CE0377C0AA}" type="datetime1">
              <a:rPr lang="en-US" smtClean="0"/>
              <a:t>4/12/2023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2829511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A87353-1B2B-4B80-84B1-C26D3146F80A}" type="datetime1">
              <a:rPr lang="en-US" smtClean="0"/>
              <a:t>4/12/2023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42510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746BAC-78AF-456A-BBF2-3C27F3B93952}" type="datetime1">
              <a:rPr lang="en-US" smtClean="0"/>
              <a:t>4/12/2023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3063540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943040-3034-44FC-B6A9-96034124ECCB}" type="datetime1">
              <a:rPr lang="en-US" smtClean="0"/>
              <a:t>4/12/2023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3228352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072F9D-37A3-4987-922E-0A35CA3C6F26}" type="datetime1">
              <a:rPr lang="en-US" smtClean="0"/>
              <a:t>4/12/2023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777049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59DAFC-7E84-4465-81D0-F26C106E4BD3}" type="datetime1">
              <a:rPr lang="en-US" smtClean="0"/>
              <a:t>4/12/2023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17180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0B8C7-E086-41FE-B8B9-98B483204454}" type="datetime1">
              <a:rPr lang="en-US" smtClean="0"/>
              <a:t>4/12/2023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326423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C0CF3E-7C95-4BF6-98AA-AA189997F01E}" type="datetime1">
              <a:rPr lang="en-US" smtClean="0"/>
              <a:t>4/12/2023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3451529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AF4966-D7B0-41DF-866C-5C9948170431}" type="datetime1">
              <a:rPr lang="en-US" smtClean="0"/>
              <a:t>4/12/2023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FD695-C429-4746-85C4-B6C91D027F6A}" type="slidenum">
              <a:rPr lang="en-US" smtClean="0"/>
              <a:t>‹#›</a:t>
            </a:fld>
            <a:endParaRPr lang="en-US" dirty="0"/>
          </a:p>
        </p:txBody>
      </p:sp>
    </p:spTree>
    <p:extLst>
      <p:ext uri="{BB962C8B-B14F-4D97-AF65-F5344CB8AC3E}">
        <p14:creationId xmlns:p14="http://schemas.microsoft.com/office/powerpoint/2010/main" val="3772420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accent1">
                <a:lumMod val="0"/>
                <a:lumOff val="100000"/>
                <a:alpha val="84000"/>
              </a:schemeClr>
            </a:gs>
            <a:gs pos="100000">
              <a:schemeClr val="accent1">
                <a:lumMod val="45000"/>
                <a:lumOff val="55000"/>
              </a:schemeClr>
            </a:gs>
            <a:gs pos="91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995D6-E19C-4ADD-B5D4-62672F42DD22}" type="datetime1">
              <a:rPr lang="en-US" smtClean="0"/>
              <a:t>4/12/2023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FD695-C429-4746-85C4-B6C91D027F6A}" type="slidenum">
              <a:rPr lang="en-US" smtClean="0"/>
              <a:t>‹#›</a:t>
            </a:fld>
            <a:endParaRPr lang="en-US" dirty="0"/>
          </a:p>
        </p:txBody>
      </p:sp>
    </p:spTree>
    <p:extLst>
      <p:ext uri="{BB962C8B-B14F-4D97-AF65-F5344CB8AC3E}">
        <p14:creationId xmlns:p14="http://schemas.microsoft.com/office/powerpoint/2010/main" val="178667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31.jp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7.jpeg"/><Relationship Id="rId5" Type="http://schemas.openxmlformats.org/officeDocument/2006/relationships/image" Target="../media/image33.jpeg"/><Relationship Id="rId10" Type="http://schemas.microsoft.com/office/2007/relationships/hdphoto" Target="../media/hdphoto2.wdp"/><Relationship Id="rId4" Type="http://schemas.openxmlformats.org/officeDocument/2006/relationships/image" Target="../media/image32.jpe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7.jp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8.jp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70.jpeg"/><Relationship Id="rId4" Type="http://schemas.openxmlformats.org/officeDocument/2006/relationships/diagramData" Target="../diagrams/data1.xml"/><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7.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u="sng" dirty="0">
                <a:latin typeface="Arial" panose="020B0604020202020204" pitchFamily="34" charset="0"/>
                <a:cs typeface="Arial" panose="020B0604020202020204" pitchFamily="34" charset="0"/>
              </a:rPr>
              <a:t>Welcome</a:t>
            </a:r>
          </a:p>
        </p:txBody>
      </p:sp>
      <p:pic>
        <p:nvPicPr>
          <p:cNvPr id="12" name="Picture 11"/>
          <p:cNvPicPr>
            <a:picLocks noChangeAspect="1"/>
          </p:cNvPicPr>
          <p:nvPr/>
        </p:nvPicPr>
        <p:blipFill>
          <a:blip r:embed="rId3"/>
          <a:stretch>
            <a:fillRect/>
          </a:stretch>
        </p:blipFill>
        <p:spPr>
          <a:xfrm>
            <a:off x="11157816" y="65315"/>
            <a:ext cx="973224" cy="879566"/>
          </a:xfrm>
          <a:prstGeom prst="rect">
            <a:avLst/>
          </a:prstGeom>
        </p:spPr>
      </p:pic>
      <p:sp>
        <p:nvSpPr>
          <p:cNvPr id="6" name="Rectangle 5"/>
          <p:cNvSpPr/>
          <p:nvPr/>
        </p:nvSpPr>
        <p:spPr>
          <a:xfrm>
            <a:off x="197951" y="1904411"/>
            <a:ext cx="11655706" cy="1754326"/>
          </a:xfrm>
          <a:prstGeom prst="rect">
            <a:avLst/>
          </a:prstGeom>
          <a:noFill/>
        </p:spPr>
        <p:txBody>
          <a:bodyPr wrap="square" lIns="91440" tIns="45720" rIns="91440" bIns="45720">
            <a:spAutoFit/>
          </a:bodyPr>
          <a:lstStyle/>
          <a:p>
            <a:pPr algn="ctr"/>
            <a:r>
              <a:rPr lang="en-US" sz="4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TRIDENT AUTO COMPONENTS PVT. LTD.</a:t>
            </a:r>
          </a:p>
          <a:p>
            <a:pPr algn="ctr"/>
            <a:r>
              <a:rPr lang="en-US" sz="4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WARMLY WELCOMES ALL DELEGATES</a:t>
            </a:r>
            <a:endParaRPr lang="en-US" sz="5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marL="838200"/>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p:cNvSpPr txBox="1"/>
          <p:nvPr/>
        </p:nvSpPr>
        <p:spPr>
          <a:xfrm>
            <a:off x="9306806" y="6091836"/>
            <a:ext cx="3088639" cy="477054"/>
          </a:xfrm>
          <a:prstGeom prst="rect">
            <a:avLst/>
          </a:prstGeom>
          <a:noFill/>
        </p:spPr>
        <p:txBody>
          <a:bodyPr wrap="square" rtlCol="0">
            <a:spAutoFit/>
          </a:bodyPr>
          <a:lstStyle/>
          <a:p>
            <a:r>
              <a:rPr lang="en-US" sz="2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Dt.- 12</a:t>
            </a:r>
            <a:r>
              <a:rPr lang="en-US" sz="2500" b="1" baseline="300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t>
            </a:r>
            <a:r>
              <a:rPr lang="en-US" sz="2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APR 2023</a:t>
            </a:r>
          </a:p>
        </p:txBody>
      </p:sp>
    </p:spTree>
    <p:extLst>
      <p:ext uri="{BB962C8B-B14F-4D97-AF65-F5344CB8AC3E}">
        <p14:creationId xmlns:p14="http://schemas.microsoft.com/office/powerpoint/2010/main" val="576509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(Machine Shop)</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2" name="TextBox 1"/>
          <p:cNvSpPr txBox="1"/>
          <p:nvPr/>
        </p:nvSpPr>
        <p:spPr>
          <a:xfrm>
            <a:off x="486137" y="1207282"/>
            <a:ext cx="4404701" cy="646331"/>
          </a:xfrm>
          <a:prstGeom prst="rect">
            <a:avLst/>
          </a:prstGeom>
          <a:noFill/>
        </p:spPr>
        <p:txBody>
          <a:bodyPr wrap="square" rtlCol="0">
            <a:spAutoFit/>
          </a:bodyPr>
          <a:lstStyle/>
          <a:p>
            <a:pPr algn="ctr"/>
            <a:r>
              <a:rPr lang="en-IN" b="1" u="sng" dirty="0"/>
              <a:t>CNC Plano Miller with Horizontal </a:t>
            </a:r>
            <a:r>
              <a:rPr lang="en-US" b="1" u="sng" dirty="0"/>
              <a:t>attachment</a:t>
            </a:r>
          </a:p>
        </p:txBody>
      </p:sp>
      <p:graphicFrame>
        <p:nvGraphicFramePr>
          <p:cNvPr id="4" name="Table 3"/>
          <p:cNvGraphicFramePr>
            <a:graphicFrameLocks noGrp="1"/>
          </p:cNvGraphicFramePr>
          <p:nvPr>
            <p:extLst>
              <p:ext uri="{D42A27DB-BD31-4B8C-83A1-F6EECF244321}">
                <p14:modId xmlns:p14="http://schemas.microsoft.com/office/powerpoint/2010/main" val="2057315492"/>
              </p:ext>
            </p:extLst>
          </p:nvPr>
        </p:nvGraphicFramePr>
        <p:xfrm>
          <a:off x="573602" y="4891238"/>
          <a:ext cx="4800599" cy="1831192"/>
        </p:xfrm>
        <a:graphic>
          <a:graphicData uri="http://schemas.openxmlformats.org/drawingml/2006/table">
            <a:tbl>
              <a:tblPr firstRow="1" bandRow="1">
                <a:tableStyleId>{5C22544A-7EE6-4342-B048-85BDC9FD1C3A}</a:tableStyleId>
              </a:tblPr>
              <a:tblGrid>
                <a:gridCol w="726878">
                  <a:extLst>
                    <a:ext uri="{9D8B030D-6E8A-4147-A177-3AD203B41FA5}">
                      <a16:colId xmlns:a16="http://schemas.microsoft.com/office/drawing/2014/main" val="287973614"/>
                    </a:ext>
                  </a:extLst>
                </a:gridCol>
                <a:gridCol w="1612160">
                  <a:extLst>
                    <a:ext uri="{9D8B030D-6E8A-4147-A177-3AD203B41FA5}">
                      <a16:colId xmlns:a16="http://schemas.microsoft.com/office/drawing/2014/main" val="4036498941"/>
                    </a:ext>
                  </a:extLst>
                </a:gridCol>
                <a:gridCol w="2461561">
                  <a:extLst>
                    <a:ext uri="{9D8B030D-6E8A-4147-A177-3AD203B41FA5}">
                      <a16:colId xmlns:a16="http://schemas.microsoft.com/office/drawing/2014/main" val="1132423226"/>
                    </a:ext>
                  </a:extLst>
                </a:gridCol>
              </a:tblGrid>
              <a:tr h="370840">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32592">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marL="0" algn="l" defTabSz="914400" rtl="0" eaLnBrk="1" latinLnBrk="0" hangingPunct="1"/>
                      <a:r>
                        <a:rPr lang="en-US" sz="1400" b="0" i="0" u="none" strike="noStrike" kern="1200" baseline="0" dirty="0" err="1">
                          <a:solidFill>
                            <a:schemeClr val="dk1"/>
                          </a:solidFill>
                          <a:latin typeface="+mn-lt"/>
                          <a:ea typeface="+mn-ea"/>
                          <a:cs typeface="+mn-cs"/>
                        </a:rPr>
                        <a:t>Nungen</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70840">
                <a:tc>
                  <a:txBody>
                    <a:bodyPr/>
                    <a:lstStyle/>
                    <a:p>
                      <a:pPr algn="ctr"/>
                      <a:r>
                        <a:rPr lang="en-US" sz="1400" dirty="0">
                          <a:latin typeface="+mn-lt"/>
                        </a:rPr>
                        <a:t>1.</a:t>
                      </a:r>
                    </a:p>
                  </a:txBody>
                  <a:tcPr anchor="ctr"/>
                </a:tc>
                <a:tc>
                  <a:txBody>
                    <a:bodyPr/>
                    <a:lstStyle/>
                    <a:p>
                      <a:r>
                        <a:rPr lang="en-US" sz="1400" dirty="0">
                          <a:latin typeface="+mn-lt"/>
                        </a:rPr>
                        <a:t>Make</a:t>
                      </a:r>
                    </a:p>
                  </a:txBody>
                  <a:tcPr anchor="ctr"/>
                </a:tc>
                <a:tc>
                  <a:txBody>
                    <a:bodyPr/>
                    <a:lstStyle/>
                    <a:p>
                      <a:r>
                        <a:rPr lang="en-US" sz="1400" b="0" i="0" u="none" strike="noStrike" kern="1200" baseline="0" dirty="0">
                          <a:solidFill>
                            <a:schemeClr val="dk1"/>
                          </a:solidFill>
                          <a:latin typeface="+mn-lt"/>
                          <a:ea typeface="+mn-ea"/>
                          <a:cs typeface="+mn-cs"/>
                        </a:rPr>
                        <a:t>BFW </a:t>
                      </a:r>
                      <a:endParaRPr lang="en-US" sz="1400" dirty="0">
                        <a:latin typeface="+mn-lt"/>
                      </a:endParaRPr>
                    </a:p>
                  </a:txBody>
                  <a:tcPr anchor="ctr"/>
                </a:tc>
                <a:extLst>
                  <a:ext uri="{0D108BD9-81ED-4DB2-BD59-A6C34878D82A}">
                    <a16:rowId xmlns:a16="http://schemas.microsoft.com/office/drawing/2014/main" val="3453214492"/>
                  </a:ext>
                </a:extLst>
              </a:tr>
              <a:tr h="370840">
                <a:tc>
                  <a:txBody>
                    <a:bodyPr/>
                    <a:lstStyle/>
                    <a:p>
                      <a:pPr algn="ctr"/>
                      <a:r>
                        <a:rPr lang="en-US" sz="1400" dirty="0">
                          <a:latin typeface="+mn-lt"/>
                        </a:rPr>
                        <a:t>2.</a:t>
                      </a:r>
                    </a:p>
                  </a:txBody>
                  <a:tcPr anchor="ctr"/>
                </a:tc>
                <a:tc>
                  <a:txBody>
                    <a:bodyPr/>
                    <a:lstStyle/>
                    <a:p>
                      <a:r>
                        <a:rPr lang="en-US" sz="1400" dirty="0">
                          <a:latin typeface="+mn-lt"/>
                        </a:rPr>
                        <a:t>Range</a:t>
                      </a:r>
                      <a:r>
                        <a:rPr lang="en-US" sz="1400" baseline="0" dirty="0">
                          <a:latin typeface="+mn-lt"/>
                        </a:rPr>
                        <a:t> Capacity</a:t>
                      </a:r>
                      <a:endParaRPr lang="en-US" sz="1400" dirty="0">
                        <a:latin typeface="+mn-lt"/>
                      </a:endParaRP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In X Axis- 8000 mm</a:t>
                      </a:r>
                    </a:p>
                    <a:p>
                      <a:pPr marL="0" algn="l" defTabSz="914400" rtl="0" eaLnBrk="1" latinLnBrk="0" hangingPunct="1"/>
                      <a:r>
                        <a:rPr lang="en-US" sz="1400" b="0" i="0" u="none" strike="noStrike" kern="1200" baseline="0" dirty="0">
                          <a:solidFill>
                            <a:schemeClr val="dk1"/>
                          </a:solidFill>
                          <a:latin typeface="+mn-lt"/>
                          <a:ea typeface="+mn-ea"/>
                          <a:cs typeface="+mn-cs"/>
                        </a:rPr>
                        <a:t>In Y Axis- 3000 mm</a:t>
                      </a:r>
                    </a:p>
                    <a:p>
                      <a:pPr marL="0" algn="l" defTabSz="914400" rtl="0" eaLnBrk="1" latinLnBrk="0" hangingPunct="1"/>
                      <a:r>
                        <a:rPr lang="en-US" sz="1400" b="0" i="0" u="none" strike="noStrike" kern="1200" baseline="0" dirty="0">
                          <a:solidFill>
                            <a:schemeClr val="dk1"/>
                          </a:solidFill>
                          <a:latin typeface="+mn-lt"/>
                          <a:ea typeface="+mn-ea"/>
                          <a:cs typeface="+mn-cs"/>
                        </a:rPr>
                        <a:t>In Z Axis- 1300 mm</a:t>
                      </a:r>
                    </a:p>
                  </a:txBody>
                  <a:tcPr anchor="ctr"/>
                </a:tc>
                <a:extLst>
                  <a:ext uri="{0D108BD9-81ED-4DB2-BD59-A6C34878D82A}">
                    <a16:rowId xmlns:a16="http://schemas.microsoft.com/office/drawing/2014/main" val="152599346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07552414"/>
              </p:ext>
            </p:extLst>
          </p:nvPr>
        </p:nvGraphicFramePr>
        <p:xfrm>
          <a:off x="6978770" y="4891238"/>
          <a:ext cx="4771697" cy="1470512"/>
        </p:xfrm>
        <a:graphic>
          <a:graphicData uri="http://schemas.openxmlformats.org/drawingml/2006/table">
            <a:tbl>
              <a:tblPr firstRow="1" bandRow="1">
                <a:tableStyleId>{5C22544A-7EE6-4342-B048-85BDC9FD1C3A}</a:tableStyleId>
              </a:tblPr>
              <a:tblGrid>
                <a:gridCol w="813950">
                  <a:extLst>
                    <a:ext uri="{9D8B030D-6E8A-4147-A177-3AD203B41FA5}">
                      <a16:colId xmlns:a16="http://schemas.microsoft.com/office/drawing/2014/main" val="287973614"/>
                    </a:ext>
                  </a:extLst>
                </a:gridCol>
                <a:gridCol w="1511006">
                  <a:extLst>
                    <a:ext uri="{9D8B030D-6E8A-4147-A177-3AD203B41FA5}">
                      <a16:colId xmlns:a16="http://schemas.microsoft.com/office/drawing/2014/main" val="4036498941"/>
                    </a:ext>
                  </a:extLst>
                </a:gridCol>
                <a:gridCol w="2446741">
                  <a:extLst>
                    <a:ext uri="{9D8B030D-6E8A-4147-A177-3AD203B41FA5}">
                      <a16:colId xmlns:a16="http://schemas.microsoft.com/office/drawing/2014/main" val="1132423226"/>
                    </a:ext>
                  </a:extLst>
                </a:gridCol>
              </a:tblGrid>
              <a:tr h="370840">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32592">
                <a:tc>
                  <a:txBody>
                    <a:bodyPr/>
                    <a:lstStyle/>
                    <a:p>
                      <a:pPr algn="ctr"/>
                      <a:r>
                        <a:rPr lang="en-US" sz="1400" dirty="0">
                          <a:latin typeface="+mn-lt"/>
                        </a:rPr>
                        <a:t>Sr. No.</a:t>
                      </a:r>
                    </a:p>
                  </a:txBody>
                  <a:tcPr anchor="ctr"/>
                </a:tc>
                <a:tc>
                  <a:txBody>
                    <a:bodyPr/>
                    <a:lstStyle/>
                    <a:p>
                      <a:r>
                        <a:rPr lang="en-US" sz="1400" dirty="0">
                          <a:latin typeface="+mn-lt"/>
                        </a:rPr>
                        <a:t>Make</a:t>
                      </a:r>
                    </a:p>
                  </a:txBody>
                  <a:tcPr anchor="ctr"/>
                </a:tc>
                <a:tc>
                  <a:txBody>
                    <a:bodyPr/>
                    <a:lstStyle/>
                    <a:p>
                      <a:pPr marL="0" algn="l" defTabSz="914400" rtl="0" eaLnBrk="1" latinLnBrk="0" hangingPunct="1"/>
                      <a:r>
                        <a:rPr lang="en-US" sz="1400" kern="1200" dirty="0" err="1">
                          <a:solidFill>
                            <a:schemeClr val="dk1"/>
                          </a:solidFill>
                          <a:latin typeface="+mn-lt"/>
                          <a:ea typeface="+mn-ea"/>
                          <a:cs typeface="+mn-cs"/>
                        </a:rPr>
                        <a:t>Wadkin</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70840">
                <a:tc>
                  <a:txBody>
                    <a:bodyPr/>
                    <a:lstStyle/>
                    <a:p>
                      <a:pPr algn="ctr"/>
                      <a:r>
                        <a:rPr lang="en-US" sz="1400" dirty="0">
                          <a:latin typeface="+mn-lt"/>
                        </a:rPr>
                        <a:t>1.</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Table Size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4000x3000mm</a:t>
                      </a:r>
                    </a:p>
                  </a:txBody>
                  <a:tcPr anchor="ctr"/>
                </a:tc>
                <a:extLst>
                  <a:ext uri="{0D108BD9-81ED-4DB2-BD59-A6C34878D82A}">
                    <a16:rowId xmlns:a16="http://schemas.microsoft.com/office/drawing/2014/main" val="1525993466"/>
                  </a:ext>
                </a:extLst>
              </a:tr>
              <a:tr h="370840">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Spindle Speed</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20-1250 RPM</a:t>
                      </a:r>
                    </a:p>
                  </a:txBody>
                  <a:tcPr anchor="ctr"/>
                </a:tc>
                <a:extLst>
                  <a:ext uri="{0D108BD9-81ED-4DB2-BD59-A6C34878D82A}">
                    <a16:rowId xmlns:a16="http://schemas.microsoft.com/office/drawing/2014/main" val="2849410180"/>
                  </a:ext>
                </a:extLst>
              </a:tr>
            </a:tbl>
          </a:graphicData>
        </a:graphic>
      </p:graphicFrame>
      <p:sp>
        <p:nvSpPr>
          <p:cNvPr id="13" name="TextBox 12"/>
          <p:cNvSpPr txBox="1"/>
          <p:nvPr/>
        </p:nvSpPr>
        <p:spPr>
          <a:xfrm>
            <a:off x="7361076" y="1141968"/>
            <a:ext cx="4476849" cy="646331"/>
          </a:xfrm>
          <a:prstGeom prst="rect">
            <a:avLst/>
          </a:prstGeom>
          <a:noFill/>
        </p:spPr>
        <p:txBody>
          <a:bodyPr wrap="square" rtlCol="0">
            <a:spAutoFit/>
          </a:bodyPr>
          <a:lstStyle/>
          <a:p>
            <a:r>
              <a:rPr lang="en-IN" b="1" u="sng" dirty="0"/>
              <a:t>CNC Vertical </a:t>
            </a:r>
            <a:r>
              <a:rPr lang="en-US" b="1" u="sng" dirty="0"/>
              <a:t>Machining Center with Horizontal</a:t>
            </a:r>
            <a:r>
              <a:rPr lang="en-IN" b="1" u="sng" dirty="0"/>
              <a:t> Boring Swivel Arrangement </a:t>
            </a:r>
            <a:endParaRPr lang="en-US" b="1" u="sng" dirty="0"/>
          </a:p>
        </p:txBody>
      </p:sp>
      <p:pic>
        <p:nvPicPr>
          <p:cNvPr id="11" name="Picture 10">
            <a:extLst>
              <a:ext uri="{FF2B5EF4-FFF2-40B4-BE49-F238E27FC236}">
                <a16:creationId xmlns:a16="http://schemas.microsoft.com/office/drawing/2014/main" id="{5F24516E-E2DE-405F-A1D6-7FED9598A2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916"/>
          <a:stretch/>
        </p:blipFill>
        <p:spPr>
          <a:xfrm>
            <a:off x="7084810" y="1785835"/>
            <a:ext cx="4559618" cy="3055716"/>
          </a:xfrm>
          <a:prstGeom prst="rect">
            <a:avLst/>
          </a:prstGeom>
          <a:ln w="19050">
            <a:solidFill>
              <a:schemeClr val="tx1"/>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598"/>
          <a:stretch/>
        </p:blipFill>
        <p:spPr>
          <a:xfrm>
            <a:off x="770367" y="1785835"/>
            <a:ext cx="4407067" cy="3055716"/>
          </a:xfrm>
          <a:prstGeom prst="rect">
            <a:avLst/>
          </a:prstGeom>
          <a:ln w="19050">
            <a:solidFill>
              <a:schemeClr val="tx1"/>
            </a:solidFill>
          </a:ln>
        </p:spPr>
      </p:pic>
    </p:spTree>
    <p:extLst>
      <p:ext uri="{BB962C8B-B14F-4D97-AF65-F5344CB8AC3E}">
        <p14:creationId xmlns:p14="http://schemas.microsoft.com/office/powerpoint/2010/main" val="2376900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(Machine Shop)</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pic>
        <p:nvPicPr>
          <p:cNvPr id="3" name="Picture 2"/>
          <p:cNvPicPr>
            <a:picLocks/>
          </p:cNvPicPr>
          <p:nvPr/>
        </p:nvPicPr>
        <p:blipFill>
          <a:blip r:embed="rId3"/>
          <a:stretch>
            <a:fillRect/>
          </a:stretch>
        </p:blipFill>
        <p:spPr>
          <a:xfrm>
            <a:off x="138222" y="1153712"/>
            <a:ext cx="3886200" cy="2286000"/>
          </a:xfrm>
          <a:prstGeom prst="rect">
            <a:avLst/>
          </a:prstGeom>
          <a:ln w="19050">
            <a:solidFill>
              <a:schemeClr val="tx1"/>
            </a:solidFill>
          </a:ln>
        </p:spPr>
      </p:pic>
      <p:sp>
        <p:nvSpPr>
          <p:cNvPr id="6" name="TextBox 5"/>
          <p:cNvSpPr txBox="1"/>
          <p:nvPr/>
        </p:nvSpPr>
        <p:spPr>
          <a:xfrm>
            <a:off x="1649374" y="3545783"/>
            <a:ext cx="653988" cy="338554"/>
          </a:xfrm>
          <a:prstGeom prst="rect">
            <a:avLst/>
          </a:prstGeom>
          <a:noFill/>
          <a:ln w="9525">
            <a:solidFill>
              <a:schemeClr val="tx1"/>
            </a:solidFill>
          </a:ln>
        </p:spPr>
        <p:txBody>
          <a:bodyPr wrap="square" rtlCol="0">
            <a:spAutoFit/>
          </a:bodyPr>
          <a:lstStyle/>
          <a:p>
            <a:pPr algn="ctr"/>
            <a:r>
              <a:rPr lang="en-US" sz="1600" b="1" dirty="0"/>
              <a:t>VMC</a:t>
            </a:r>
          </a:p>
        </p:txBody>
      </p:sp>
      <p:sp>
        <p:nvSpPr>
          <p:cNvPr id="11" name="TextBox 10"/>
          <p:cNvSpPr txBox="1"/>
          <p:nvPr/>
        </p:nvSpPr>
        <p:spPr>
          <a:xfrm>
            <a:off x="9005067" y="3545783"/>
            <a:ext cx="2445489" cy="338554"/>
          </a:xfrm>
          <a:prstGeom prst="rect">
            <a:avLst/>
          </a:prstGeom>
          <a:noFill/>
          <a:ln w="9525">
            <a:solidFill>
              <a:schemeClr val="tx1"/>
            </a:solidFill>
          </a:ln>
        </p:spPr>
        <p:txBody>
          <a:bodyPr wrap="square" rtlCol="0">
            <a:spAutoFit/>
          </a:bodyPr>
          <a:lstStyle>
            <a:defPPr>
              <a:defRPr lang="en-US"/>
            </a:defPPr>
            <a:lvl1pPr>
              <a:defRPr sz="1600"/>
            </a:lvl1pPr>
          </a:lstStyle>
          <a:p>
            <a:r>
              <a:rPr lang="en-US" b="1" dirty="0"/>
              <a:t>Radial Drill Machine</a:t>
            </a:r>
          </a:p>
        </p:txBody>
      </p:sp>
      <p:pic>
        <p:nvPicPr>
          <p:cNvPr id="7" name="Picture 6"/>
          <p:cNvPicPr>
            <a:picLocks/>
          </p:cNvPicPr>
          <p:nvPr/>
        </p:nvPicPr>
        <p:blipFill>
          <a:blip r:embed="rId4"/>
          <a:stretch>
            <a:fillRect/>
          </a:stretch>
        </p:blipFill>
        <p:spPr>
          <a:xfrm>
            <a:off x="8399012" y="1153712"/>
            <a:ext cx="3657600" cy="2286000"/>
          </a:xfrm>
          <a:prstGeom prst="rect">
            <a:avLst/>
          </a:prstGeom>
          <a:ln w="19050">
            <a:solidFill>
              <a:schemeClr val="tx1"/>
            </a:solidFill>
          </a:ln>
        </p:spPr>
      </p:pic>
      <p:pic>
        <p:nvPicPr>
          <p:cNvPr id="9" name="Picture 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38222" y="3990408"/>
            <a:ext cx="3886200" cy="2286000"/>
          </a:xfrm>
          <a:prstGeom prst="rect">
            <a:avLst/>
          </a:prstGeom>
          <a:ln w="19050">
            <a:solidFill>
              <a:schemeClr val="tx1"/>
            </a:solidFill>
          </a:ln>
        </p:spPr>
      </p:pic>
      <p:sp>
        <p:nvSpPr>
          <p:cNvPr id="14" name="TextBox 13"/>
          <p:cNvSpPr txBox="1"/>
          <p:nvPr/>
        </p:nvSpPr>
        <p:spPr>
          <a:xfrm>
            <a:off x="861219" y="6360963"/>
            <a:ext cx="2230297" cy="338554"/>
          </a:xfrm>
          <a:prstGeom prst="rect">
            <a:avLst/>
          </a:prstGeom>
          <a:noFill/>
          <a:ln w="9525">
            <a:solidFill>
              <a:schemeClr val="tx1"/>
            </a:solidFill>
          </a:ln>
        </p:spPr>
        <p:txBody>
          <a:bodyPr wrap="square" rtlCol="0">
            <a:spAutoFit/>
          </a:bodyPr>
          <a:lstStyle/>
          <a:p>
            <a:pPr algn="ctr"/>
            <a:r>
              <a:rPr lang="en-US" sz="1600" b="1" dirty="0"/>
              <a:t>CNC Lathe Machine</a:t>
            </a:r>
          </a:p>
        </p:txBody>
      </p:sp>
      <p:pic>
        <p:nvPicPr>
          <p:cNvPr id="15" name="Picture 14"/>
          <p:cNvPicPr>
            <a:picLocks/>
          </p:cNvPicPr>
          <p:nvPr/>
        </p:nvPicPr>
        <p:blipFill>
          <a:blip r:embed="rId6"/>
          <a:stretch>
            <a:fillRect/>
          </a:stretch>
        </p:blipFill>
        <p:spPr>
          <a:xfrm>
            <a:off x="4264045" y="3976064"/>
            <a:ext cx="3886200" cy="2286000"/>
          </a:xfrm>
          <a:prstGeom prst="rect">
            <a:avLst/>
          </a:prstGeom>
          <a:ln w="19050">
            <a:solidFill>
              <a:schemeClr val="tx1"/>
            </a:solidFill>
          </a:ln>
        </p:spPr>
      </p:pic>
      <p:sp>
        <p:nvSpPr>
          <p:cNvPr id="16" name="TextBox 15"/>
          <p:cNvSpPr txBox="1"/>
          <p:nvPr/>
        </p:nvSpPr>
        <p:spPr>
          <a:xfrm>
            <a:off x="5696819" y="6360963"/>
            <a:ext cx="1082804" cy="338554"/>
          </a:xfrm>
          <a:prstGeom prst="rect">
            <a:avLst/>
          </a:prstGeom>
          <a:noFill/>
          <a:ln w="9525">
            <a:solidFill>
              <a:schemeClr val="tx1"/>
            </a:solidFill>
          </a:ln>
        </p:spPr>
        <p:txBody>
          <a:bodyPr wrap="square" rtlCol="0">
            <a:spAutoFit/>
          </a:bodyPr>
          <a:lstStyle/>
          <a:p>
            <a:pPr algn="ctr"/>
            <a:r>
              <a:rPr lang="en-US" sz="1600" b="1" dirty="0"/>
              <a:t>VMC</a:t>
            </a:r>
          </a:p>
        </p:txBody>
      </p:sp>
      <p:pic>
        <p:nvPicPr>
          <p:cNvPr id="17" name="Picture 16"/>
          <p:cNvPicPr>
            <a:picLocks/>
          </p:cNvPicPr>
          <p:nvPr/>
        </p:nvPicPr>
        <p:blipFill>
          <a:blip r:embed="rId7"/>
          <a:stretch>
            <a:fillRect/>
          </a:stretch>
        </p:blipFill>
        <p:spPr>
          <a:xfrm>
            <a:off x="8389868" y="3965533"/>
            <a:ext cx="3666744" cy="2286000"/>
          </a:xfrm>
          <a:prstGeom prst="rect">
            <a:avLst/>
          </a:prstGeom>
          <a:ln w="19050">
            <a:solidFill>
              <a:schemeClr val="tx1"/>
            </a:solidFill>
          </a:ln>
        </p:spPr>
      </p:pic>
      <p:sp>
        <p:nvSpPr>
          <p:cNvPr id="18" name="TextBox 17"/>
          <p:cNvSpPr txBox="1"/>
          <p:nvPr/>
        </p:nvSpPr>
        <p:spPr>
          <a:xfrm>
            <a:off x="9175285" y="6360963"/>
            <a:ext cx="2095909" cy="338554"/>
          </a:xfrm>
          <a:prstGeom prst="rect">
            <a:avLst/>
          </a:prstGeom>
          <a:noFill/>
          <a:ln w="9525">
            <a:solidFill>
              <a:schemeClr val="tx1"/>
            </a:solidFill>
          </a:ln>
        </p:spPr>
        <p:txBody>
          <a:bodyPr wrap="square" rtlCol="0">
            <a:spAutoFit/>
          </a:bodyPr>
          <a:lstStyle/>
          <a:p>
            <a:pPr algn="ctr"/>
            <a:r>
              <a:rPr lang="en-US" sz="1600" b="1" dirty="0"/>
              <a:t>Band Saw Machine</a:t>
            </a:r>
          </a:p>
        </p:txBody>
      </p:sp>
      <p:sp>
        <p:nvSpPr>
          <p:cNvPr id="20" name="TextBox 19"/>
          <p:cNvSpPr txBox="1"/>
          <p:nvPr/>
        </p:nvSpPr>
        <p:spPr>
          <a:xfrm>
            <a:off x="4957504" y="3545783"/>
            <a:ext cx="2499282" cy="338554"/>
          </a:xfrm>
          <a:prstGeom prst="rect">
            <a:avLst/>
          </a:prstGeom>
          <a:noFill/>
          <a:ln w="9525">
            <a:solidFill>
              <a:schemeClr val="tx1"/>
            </a:solidFill>
          </a:ln>
        </p:spPr>
        <p:txBody>
          <a:bodyPr wrap="square" rtlCol="0">
            <a:spAutoFit/>
          </a:bodyPr>
          <a:lstStyle>
            <a:defPPr>
              <a:defRPr lang="en-US"/>
            </a:defPPr>
            <a:lvl1pPr>
              <a:defRPr sz="1600"/>
            </a:lvl1pPr>
          </a:lstStyle>
          <a:p>
            <a:pPr algn="ctr"/>
            <a:r>
              <a:rPr lang="en-US" b="1" dirty="0"/>
              <a:t>CNC Pipe Bending Machine</a:t>
            </a:r>
          </a:p>
        </p:txBody>
      </p:sp>
      <p:pic>
        <p:nvPicPr>
          <p:cNvPr id="4" name="Picture 3"/>
          <p:cNvPicPr>
            <a:picLocks noChangeAspect="1"/>
          </p:cNvPicPr>
          <p:nvPr/>
        </p:nvPicPr>
        <p:blipFill>
          <a:blip r:embed="rId8"/>
          <a:stretch>
            <a:fillRect/>
          </a:stretch>
        </p:blipFill>
        <p:spPr>
          <a:xfrm>
            <a:off x="4264044" y="1153713"/>
            <a:ext cx="3886201" cy="2300344"/>
          </a:xfrm>
          <a:prstGeom prst="rect">
            <a:avLst/>
          </a:prstGeom>
          <a:ln w="19050">
            <a:solidFill>
              <a:schemeClr val="tx1"/>
            </a:solidFill>
          </a:ln>
        </p:spPr>
      </p:pic>
    </p:spTree>
    <p:extLst>
      <p:ext uri="{BB962C8B-B14F-4D97-AF65-F5344CB8AC3E}">
        <p14:creationId xmlns:p14="http://schemas.microsoft.com/office/powerpoint/2010/main" val="54381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Equipment's(Conventional Machines)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pic>
        <p:nvPicPr>
          <p:cNvPr id="2" name="Picture 1"/>
          <p:cNvPicPr>
            <a:picLocks/>
          </p:cNvPicPr>
          <p:nvPr/>
        </p:nvPicPr>
        <p:blipFill rotWithShape="1">
          <a:blip r:embed="rId3" cstate="print">
            <a:extLst>
              <a:ext uri="{28A0092B-C50C-407E-A947-70E740481C1C}">
                <a14:useLocalDpi xmlns:a14="http://schemas.microsoft.com/office/drawing/2010/main" val="0"/>
              </a:ext>
            </a:extLst>
          </a:blip>
          <a:srcRect l="19826" t="19301"/>
          <a:stretch/>
        </p:blipFill>
        <p:spPr>
          <a:xfrm>
            <a:off x="290649" y="3956660"/>
            <a:ext cx="2520000" cy="2160000"/>
          </a:xfrm>
          <a:prstGeom prst="rect">
            <a:avLst/>
          </a:prstGeom>
          <a:ln w="19050">
            <a:solidFill>
              <a:schemeClr val="tx1"/>
            </a:solidFill>
          </a:ln>
        </p:spPr>
      </p:pic>
      <p:pic>
        <p:nvPicPr>
          <p:cNvPr id="4" name="Picture 3"/>
          <p:cNvPicPr>
            <a:picLocks/>
          </p:cNvPicPr>
          <p:nvPr/>
        </p:nvPicPr>
        <p:blipFill rotWithShape="1">
          <a:blip r:embed="rId4" cstate="print">
            <a:extLst>
              <a:ext uri="{28A0092B-C50C-407E-A947-70E740481C1C}">
                <a14:useLocalDpi xmlns:a14="http://schemas.microsoft.com/office/drawing/2010/main" val="0"/>
              </a:ext>
            </a:extLst>
          </a:blip>
          <a:srcRect t="13546"/>
          <a:stretch/>
        </p:blipFill>
        <p:spPr>
          <a:xfrm>
            <a:off x="6246911" y="1330150"/>
            <a:ext cx="2520000" cy="2160000"/>
          </a:xfrm>
          <a:prstGeom prst="rect">
            <a:avLst/>
          </a:prstGeom>
          <a:ln w="19050">
            <a:solidFill>
              <a:schemeClr val="tx1"/>
            </a:solidFill>
          </a:ln>
        </p:spPr>
      </p:pic>
      <p:pic>
        <p:nvPicPr>
          <p:cNvPr id="5" name="Picture 4"/>
          <p:cNvPicPr>
            <a:picLocks/>
          </p:cNvPicPr>
          <p:nvPr/>
        </p:nvPicPr>
        <p:blipFill rotWithShape="1">
          <a:blip r:embed="rId5" cstate="print">
            <a:extLst>
              <a:ext uri="{28A0092B-C50C-407E-A947-70E740481C1C}">
                <a14:useLocalDpi xmlns:a14="http://schemas.microsoft.com/office/drawing/2010/main" val="0"/>
              </a:ext>
            </a:extLst>
          </a:blip>
          <a:srcRect l="12859" t="23779"/>
          <a:stretch/>
        </p:blipFill>
        <p:spPr>
          <a:xfrm>
            <a:off x="3252334" y="1330150"/>
            <a:ext cx="2520000" cy="2160000"/>
          </a:xfrm>
          <a:prstGeom prst="rect">
            <a:avLst/>
          </a:prstGeom>
          <a:ln w="19050">
            <a:solidFill>
              <a:schemeClr val="tx1"/>
            </a:solidFill>
          </a:ln>
        </p:spPr>
      </p:pic>
      <p:pic>
        <p:nvPicPr>
          <p:cNvPr id="10" name="Picture 9"/>
          <p:cNvPicPr>
            <a:picLocks/>
          </p:cNvPicPr>
          <p:nvPr/>
        </p:nvPicPr>
        <p:blipFill rotWithShape="1">
          <a:blip r:embed="rId6" cstate="print">
            <a:extLst>
              <a:ext uri="{28A0092B-C50C-407E-A947-70E740481C1C}">
                <a14:useLocalDpi xmlns:a14="http://schemas.microsoft.com/office/drawing/2010/main" val="0"/>
              </a:ext>
            </a:extLst>
          </a:blip>
          <a:srcRect l="10767" t="40667" b="142"/>
          <a:stretch/>
        </p:blipFill>
        <p:spPr>
          <a:xfrm>
            <a:off x="9241488" y="1330150"/>
            <a:ext cx="2520000" cy="2160000"/>
          </a:xfrm>
          <a:prstGeom prst="rect">
            <a:avLst/>
          </a:prstGeom>
          <a:ln w="19050">
            <a:solidFill>
              <a:schemeClr val="tx1"/>
            </a:solidFill>
          </a:ln>
        </p:spPr>
      </p:pic>
      <p:pic>
        <p:nvPicPr>
          <p:cNvPr id="13" name="Picture 12"/>
          <p:cNvPicPr>
            <a:picLocks/>
          </p:cNvPicPr>
          <p:nvPr/>
        </p:nvPicPr>
        <p:blipFill rotWithShape="1">
          <a:blip r:embed="rId7" cstate="print">
            <a:extLst>
              <a:ext uri="{28A0092B-C50C-407E-A947-70E740481C1C}">
                <a14:useLocalDpi xmlns:a14="http://schemas.microsoft.com/office/drawing/2010/main" val="0"/>
              </a:ext>
            </a:extLst>
          </a:blip>
          <a:srcRect l="5666" t="16400" b="18933"/>
          <a:stretch/>
        </p:blipFill>
        <p:spPr>
          <a:xfrm>
            <a:off x="290649" y="1330150"/>
            <a:ext cx="2520000" cy="2160000"/>
          </a:xfrm>
          <a:prstGeom prst="rect">
            <a:avLst/>
          </a:prstGeom>
          <a:ln w="19050">
            <a:solidFill>
              <a:schemeClr val="tx1"/>
            </a:solidFill>
          </a:ln>
        </p:spPr>
      </p:pic>
      <p:pic>
        <p:nvPicPr>
          <p:cNvPr id="3" name="Picture 2"/>
          <p:cNvPicPr>
            <a:picLocks noChangeAspect="1"/>
          </p:cNvPicPr>
          <p:nvPr/>
        </p:nvPicPr>
        <p:blipFill>
          <a:blip r:embed="rId8"/>
          <a:stretch>
            <a:fillRect/>
          </a:stretch>
        </p:blipFill>
        <p:spPr>
          <a:xfrm>
            <a:off x="3252334" y="3956660"/>
            <a:ext cx="2520000" cy="2160000"/>
          </a:xfrm>
          <a:prstGeom prst="rect">
            <a:avLst/>
          </a:prstGeom>
          <a:ln w="19050">
            <a:solidFill>
              <a:schemeClr val="tx1"/>
            </a:solidFill>
          </a:ln>
        </p:spPr>
      </p:pic>
      <p:pic>
        <p:nvPicPr>
          <p:cNvPr id="6" name="Picture 5"/>
          <p:cNvPicPr>
            <a:picLocks noChangeAspect="1"/>
          </p:cNvPicPr>
          <p:nvPr/>
        </p:nvPicPr>
        <p:blipFill>
          <a:blip r:embed="rId9"/>
          <a:stretch>
            <a:fillRect/>
          </a:stretch>
        </p:blipFill>
        <p:spPr>
          <a:xfrm>
            <a:off x="6246911" y="3956661"/>
            <a:ext cx="2520000" cy="2160000"/>
          </a:xfrm>
          <a:prstGeom prst="rect">
            <a:avLst/>
          </a:prstGeom>
          <a:ln w="19050">
            <a:solidFill>
              <a:schemeClr val="tx1"/>
            </a:solidFill>
          </a:ln>
        </p:spPr>
      </p:pic>
      <p:pic>
        <p:nvPicPr>
          <p:cNvPr id="7" name="Picture 6"/>
          <p:cNvPicPr>
            <a:picLocks noChangeAspect="1"/>
          </p:cNvPicPr>
          <p:nvPr/>
        </p:nvPicPr>
        <p:blipFill>
          <a:blip r:embed="rId10"/>
          <a:stretch>
            <a:fillRect/>
          </a:stretch>
        </p:blipFill>
        <p:spPr>
          <a:xfrm>
            <a:off x="9208597" y="3956660"/>
            <a:ext cx="2552892" cy="2160000"/>
          </a:xfrm>
          <a:prstGeom prst="rect">
            <a:avLst/>
          </a:prstGeom>
          <a:ln w="19050">
            <a:solidFill>
              <a:schemeClr val="tx1"/>
            </a:solidFill>
          </a:ln>
        </p:spPr>
      </p:pic>
    </p:spTree>
    <p:extLst>
      <p:ext uri="{BB962C8B-B14F-4D97-AF65-F5344CB8AC3E}">
        <p14:creationId xmlns:p14="http://schemas.microsoft.com/office/powerpoint/2010/main" val="2945239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(Welding Type)</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pic>
        <p:nvPicPr>
          <p:cNvPr id="3" name="Picture 2"/>
          <p:cNvPicPr>
            <a:picLocks/>
          </p:cNvPicPr>
          <p:nvPr/>
        </p:nvPicPr>
        <p:blipFill>
          <a:blip r:embed="rId3"/>
          <a:stretch>
            <a:fillRect/>
          </a:stretch>
        </p:blipFill>
        <p:spPr>
          <a:xfrm>
            <a:off x="982340" y="1711503"/>
            <a:ext cx="3562228" cy="2851352"/>
          </a:xfrm>
          <a:prstGeom prst="rect">
            <a:avLst/>
          </a:prstGeom>
          <a:ln w="19050">
            <a:solidFill>
              <a:schemeClr val="tx1"/>
            </a:solidFill>
          </a:ln>
        </p:spPr>
      </p:pic>
      <p:graphicFrame>
        <p:nvGraphicFramePr>
          <p:cNvPr id="10" name="Table 9"/>
          <p:cNvGraphicFramePr>
            <a:graphicFrameLocks noGrp="1"/>
          </p:cNvGraphicFramePr>
          <p:nvPr>
            <p:extLst>
              <p:ext uri="{D42A27DB-BD31-4B8C-83A1-F6EECF244321}">
                <p14:modId xmlns:p14="http://schemas.microsoft.com/office/powerpoint/2010/main" val="2182024021"/>
              </p:ext>
            </p:extLst>
          </p:nvPr>
        </p:nvGraphicFramePr>
        <p:xfrm>
          <a:off x="906065" y="4800600"/>
          <a:ext cx="3638503" cy="1631842"/>
        </p:xfrm>
        <a:graphic>
          <a:graphicData uri="http://schemas.openxmlformats.org/drawingml/2006/table">
            <a:tbl>
              <a:tblPr firstRow="1" bandRow="1">
                <a:tableStyleId>{5C22544A-7EE6-4342-B048-85BDC9FD1C3A}</a:tableStyleId>
              </a:tblPr>
              <a:tblGrid>
                <a:gridCol w="470456">
                  <a:extLst>
                    <a:ext uri="{9D8B030D-6E8A-4147-A177-3AD203B41FA5}">
                      <a16:colId xmlns:a16="http://schemas.microsoft.com/office/drawing/2014/main" val="287973614"/>
                    </a:ext>
                  </a:extLst>
                </a:gridCol>
                <a:gridCol w="1023755">
                  <a:extLst>
                    <a:ext uri="{9D8B030D-6E8A-4147-A177-3AD203B41FA5}">
                      <a16:colId xmlns:a16="http://schemas.microsoft.com/office/drawing/2014/main" val="4036498941"/>
                    </a:ext>
                  </a:extLst>
                </a:gridCol>
                <a:gridCol w="2144292">
                  <a:extLst>
                    <a:ext uri="{9D8B030D-6E8A-4147-A177-3AD203B41FA5}">
                      <a16:colId xmlns:a16="http://schemas.microsoft.com/office/drawing/2014/main" val="1132423226"/>
                    </a:ext>
                  </a:extLst>
                </a:gridCol>
              </a:tblGrid>
              <a:tr h="454799">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524769">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US" sz="1400" b="0" i="0" u="none" strike="noStrike" kern="1200" baseline="0" dirty="0">
                          <a:solidFill>
                            <a:schemeClr val="dk1"/>
                          </a:solidFill>
                          <a:latin typeface="+mn-lt"/>
                          <a:ea typeface="+mn-ea"/>
                          <a:cs typeface="+mn-cs"/>
                        </a:rPr>
                        <a:t>ESAB, MOGRA, ADOR </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26137">
                <a:tc>
                  <a:txBody>
                    <a:bodyPr/>
                    <a:lstStyle/>
                    <a:p>
                      <a:pPr algn="ctr"/>
                      <a:r>
                        <a:rPr lang="en-US" sz="1400" dirty="0">
                          <a:latin typeface="+mn-lt"/>
                        </a:rPr>
                        <a:t>1.</a:t>
                      </a:r>
                    </a:p>
                  </a:txBody>
                  <a:tcPr anchor="ctr"/>
                </a:tc>
                <a:tc>
                  <a:txBody>
                    <a:bodyPr/>
                    <a:lstStyle/>
                    <a:p>
                      <a:r>
                        <a:rPr lang="en-US" sz="1400" dirty="0">
                          <a:latin typeface="+mn-lt"/>
                        </a:rPr>
                        <a:t>Capacity</a:t>
                      </a:r>
                    </a:p>
                  </a:txBody>
                  <a:tcPr anchor="ctr"/>
                </a:tc>
                <a:tc>
                  <a:txBody>
                    <a:bodyPr/>
                    <a:lstStyle/>
                    <a:p>
                      <a:r>
                        <a:rPr lang="en-US" sz="1400" b="0" i="0" u="none" strike="noStrike" kern="1200" baseline="0" dirty="0">
                          <a:solidFill>
                            <a:schemeClr val="dk1"/>
                          </a:solidFill>
                          <a:latin typeface="+mn-lt"/>
                          <a:ea typeface="+mn-ea"/>
                          <a:cs typeface="+mn-cs"/>
                        </a:rPr>
                        <a:t>Up to 500Amps</a:t>
                      </a:r>
                      <a:endParaRPr lang="en-US" sz="1400" dirty="0">
                        <a:latin typeface="+mn-lt"/>
                      </a:endParaRPr>
                    </a:p>
                  </a:txBody>
                  <a:tcPr anchor="ctr"/>
                </a:tc>
                <a:extLst>
                  <a:ext uri="{0D108BD9-81ED-4DB2-BD59-A6C34878D82A}">
                    <a16:rowId xmlns:a16="http://schemas.microsoft.com/office/drawing/2014/main" val="3453214492"/>
                  </a:ext>
                </a:extLst>
              </a:tr>
              <a:tr h="326137">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75Nos.</a:t>
                      </a:r>
                    </a:p>
                  </a:txBody>
                  <a:tcPr anchor="ctr"/>
                </a:tc>
                <a:extLst>
                  <a:ext uri="{0D108BD9-81ED-4DB2-BD59-A6C34878D82A}">
                    <a16:rowId xmlns:a16="http://schemas.microsoft.com/office/drawing/2014/main" val="2849410180"/>
                  </a:ext>
                </a:extLst>
              </a:tr>
            </a:tbl>
          </a:graphicData>
        </a:graphic>
      </p:graphicFrame>
      <p:sp>
        <p:nvSpPr>
          <p:cNvPr id="11" name="TextBox 10"/>
          <p:cNvSpPr txBox="1"/>
          <p:nvPr/>
        </p:nvSpPr>
        <p:spPr>
          <a:xfrm>
            <a:off x="1603863" y="1216779"/>
            <a:ext cx="2040927" cy="369332"/>
          </a:xfrm>
          <a:prstGeom prst="rect">
            <a:avLst/>
          </a:prstGeom>
          <a:noFill/>
        </p:spPr>
        <p:txBody>
          <a:bodyPr wrap="square" rtlCol="0">
            <a:spAutoFit/>
          </a:bodyPr>
          <a:lstStyle/>
          <a:p>
            <a:r>
              <a:rPr lang="en-US" b="1" u="sng" dirty="0"/>
              <a:t>MIG/MAG Welding</a:t>
            </a:r>
          </a:p>
        </p:txBody>
      </p:sp>
      <p:sp>
        <p:nvSpPr>
          <p:cNvPr id="15" name="object 9"/>
          <p:cNvSpPr/>
          <p:nvPr/>
        </p:nvSpPr>
        <p:spPr>
          <a:xfrm>
            <a:off x="7012057" y="1700806"/>
            <a:ext cx="3576695" cy="2862049"/>
          </a:xfrm>
          <a:prstGeom prst="rect">
            <a:avLst/>
          </a:prstGeom>
          <a:blipFill>
            <a:blip r:embed="rId4" cstate="print"/>
            <a:stretch>
              <a:fillRect/>
            </a:stretch>
          </a:blipFill>
          <a:ln w="19050">
            <a:solidFill>
              <a:schemeClr val="tx1"/>
            </a:solidFill>
          </a:ln>
        </p:spPr>
        <p:txBody>
          <a:bodyPr wrap="square" lIns="0" tIns="0" rIns="0" bIns="0" rtlCol="0"/>
          <a:lstStyle/>
          <a:p>
            <a:endParaRPr/>
          </a:p>
        </p:txBody>
      </p:sp>
      <p:graphicFrame>
        <p:nvGraphicFramePr>
          <p:cNvPr id="16" name="Table 15"/>
          <p:cNvGraphicFramePr>
            <a:graphicFrameLocks noGrp="1"/>
          </p:cNvGraphicFramePr>
          <p:nvPr>
            <p:extLst>
              <p:ext uri="{D42A27DB-BD31-4B8C-83A1-F6EECF244321}">
                <p14:modId xmlns:p14="http://schemas.microsoft.com/office/powerpoint/2010/main" val="3940375713"/>
              </p:ext>
            </p:extLst>
          </p:nvPr>
        </p:nvGraphicFramePr>
        <p:xfrm>
          <a:off x="7012057" y="4744851"/>
          <a:ext cx="3594983" cy="1878996"/>
        </p:xfrm>
        <a:graphic>
          <a:graphicData uri="http://schemas.openxmlformats.org/drawingml/2006/table">
            <a:tbl>
              <a:tblPr firstRow="1" bandRow="1">
                <a:tableStyleId>{5C22544A-7EE6-4342-B048-85BDC9FD1C3A}</a:tableStyleId>
              </a:tblPr>
              <a:tblGrid>
                <a:gridCol w="646043">
                  <a:extLst>
                    <a:ext uri="{9D8B030D-6E8A-4147-A177-3AD203B41FA5}">
                      <a16:colId xmlns:a16="http://schemas.microsoft.com/office/drawing/2014/main" val="287973614"/>
                    </a:ext>
                  </a:extLst>
                </a:gridCol>
                <a:gridCol w="1678940">
                  <a:extLst>
                    <a:ext uri="{9D8B030D-6E8A-4147-A177-3AD203B41FA5}">
                      <a16:colId xmlns:a16="http://schemas.microsoft.com/office/drawing/2014/main" val="4036498941"/>
                    </a:ext>
                  </a:extLst>
                </a:gridCol>
                <a:gridCol w="1270000">
                  <a:extLst>
                    <a:ext uri="{9D8B030D-6E8A-4147-A177-3AD203B41FA5}">
                      <a16:colId xmlns:a16="http://schemas.microsoft.com/office/drawing/2014/main" val="1132423226"/>
                    </a:ext>
                  </a:extLst>
                </a:gridCol>
              </a:tblGrid>
              <a:tr h="378367">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436578">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US" sz="1400" b="0" i="0" u="none" strike="noStrike" kern="1200" baseline="0" dirty="0" err="1">
                          <a:solidFill>
                            <a:schemeClr val="dk1"/>
                          </a:solidFill>
                          <a:latin typeface="+mn-lt"/>
                          <a:ea typeface="+mn-ea"/>
                          <a:cs typeface="+mn-cs"/>
                        </a:rPr>
                        <a:t>Mogra</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261947">
                <a:tc>
                  <a:txBody>
                    <a:bodyPr/>
                    <a:lstStyle/>
                    <a:p>
                      <a:pPr algn="ctr"/>
                      <a:r>
                        <a:rPr lang="en-US" sz="1400" dirty="0">
                          <a:latin typeface="+mn-lt"/>
                        </a:rPr>
                        <a:t>1.</a:t>
                      </a:r>
                    </a:p>
                  </a:txBody>
                  <a:tcPr anchor="ctr"/>
                </a:tc>
                <a:tc>
                  <a:txBody>
                    <a:bodyPr/>
                    <a:lstStyle/>
                    <a:p>
                      <a:r>
                        <a:rPr lang="en-US" sz="1400" dirty="0">
                          <a:latin typeface="+mn-lt"/>
                        </a:rPr>
                        <a:t>Amps.</a:t>
                      </a:r>
                      <a:r>
                        <a:rPr lang="en-US" sz="1400" baseline="0" dirty="0">
                          <a:latin typeface="+mn-lt"/>
                        </a:rPr>
                        <a:t> </a:t>
                      </a:r>
                      <a:endParaRPr lang="en-US" sz="1400" dirty="0">
                        <a:latin typeface="+mn-lt"/>
                      </a:endParaRPr>
                    </a:p>
                  </a:txBody>
                  <a:tcPr anchor="ctr"/>
                </a:tc>
                <a:tc>
                  <a:txBody>
                    <a:bodyPr/>
                    <a:lstStyle/>
                    <a:p>
                      <a:r>
                        <a:rPr lang="en-US" sz="1400" b="0" i="0" u="none" strike="noStrike" kern="1200" baseline="0" dirty="0">
                          <a:solidFill>
                            <a:schemeClr val="dk1"/>
                          </a:solidFill>
                          <a:latin typeface="+mn-lt"/>
                          <a:ea typeface="+mn-ea"/>
                          <a:cs typeface="+mn-cs"/>
                        </a:rPr>
                        <a:t>1200</a:t>
                      </a:r>
                      <a:endParaRPr lang="en-US" sz="1400" dirty="0">
                        <a:latin typeface="+mn-lt"/>
                      </a:endParaRPr>
                    </a:p>
                  </a:txBody>
                  <a:tcPr anchor="ctr"/>
                </a:tc>
                <a:extLst>
                  <a:ext uri="{0D108BD9-81ED-4DB2-BD59-A6C34878D82A}">
                    <a16:rowId xmlns:a16="http://schemas.microsoft.com/office/drawing/2014/main" val="3453214492"/>
                  </a:ext>
                </a:extLst>
              </a:tr>
              <a:tr h="436578">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Electrode Wire Dia.</a:t>
                      </a:r>
                    </a:p>
                  </a:txBody>
                  <a:tcPr anchor="ctr"/>
                </a:tc>
                <a:tc>
                  <a:txBody>
                    <a:bodyPr/>
                    <a:lstStyle/>
                    <a:p>
                      <a:pPr marL="0" algn="l" defTabSz="914400" rtl="0" eaLnBrk="1" latinLnBrk="0" hangingPunct="1"/>
                      <a:r>
                        <a:rPr lang="en-US" sz="1400" b="0" i="0" u="none" strike="noStrike" kern="1200" baseline="0" dirty="0" err="1">
                          <a:solidFill>
                            <a:schemeClr val="dk1"/>
                          </a:solidFill>
                          <a:latin typeface="+mn-lt"/>
                          <a:ea typeface="+mn-ea"/>
                          <a:cs typeface="+mn-cs"/>
                        </a:rPr>
                        <a:t>Upto</a:t>
                      </a:r>
                      <a:r>
                        <a:rPr lang="en-US" sz="1400" b="0" i="0" u="none" strike="noStrike" kern="1200" baseline="0" dirty="0">
                          <a:solidFill>
                            <a:schemeClr val="dk1"/>
                          </a:solidFill>
                          <a:latin typeface="+mn-lt"/>
                          <a:ea typeface="+mn-ea"/>
                          <a:cs typeface="+mn-cs"/>
                        </a:rPr>
                        <a:t> 5.4 mm </a:t>
                      </a:r>
                    </a:p>
                  </a:txBody>
                  <a:tcPr anchor="ctr"/>
                </a:tc>
                <a:extLst>
                  <a:ext uri="{0D108BD9-81ED-4DB2-BD59-A6C34878D82A}">
                    <a16:rowId xmlns:a16="http://schemas.microsoft.com/office/drawing/2014/main" val="1525993466"/>
                  </a:ext>
                </a:extLst>
              </a:tr>
              <a:tr h="261947">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Track Facility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10 mtrs</a:t>
                      </a:r>
                    </a:p>
                  </a:txBody>
                  <a:tcPr anchor="ctr"/>
                </a:tc>
                <a:extLst>
                  <a:ext uri="{0D108BD9-81ED-4DB2-BD59-A6C34878D82A}">
                    <a16:rowId xmlns:a16="http://schemas.microsoft.com/office/drawing/2014/main" val="2849410180"/>
                  </a:ext>
                </a:extLst>
              </a:tr>
            </a:tbl>
          </a:graphicData>
        </a:graphic>
      </p:graphicFrame>
      <p:sp>
        <p:nvSpPr>
          <p:cNvPr id="17" name="TextBox 16"/>
          <p:cNvSpPr txBox="1"/>
          <p:nvPr/>
        </p:nvSpPr>
        <p:spPr>
          <a:xfrm>
            <a:off x="7246835" y="1216779"/>
            <a:ext cx="2191248" cy="369332"/>
          </a:xfrm>
          <a:prstGeom prst="rect">
            <a:avLst/>
          </a:prstGeom>
          <a:noFill/>
        </p:spPr>
        <p:txBody>
          <a:bodyPr wrap="square" rtlCol="0">
            <a:spAutoFit/>
          </a:bodyPr>
          <a:lstStyle/>
          <a:p>
            <a:r>
              <a:rPr lang="en-US" b="1" u="sng" dirty="0"/>
              <a:t>Submerged Welding</a:t>
            </a:r>
          </a:p>
        </p:txBody>
      </p:sp>
    </p:spTree>
    <p:extLst>
      <p:ext uri="{BB962C8B-B14F-4D97-AF65-F5344CB8AC3E}">
        <p14:creationId xmlns:p14="http://schemas.microsoft.com/office/powerpoint/2010/main" val="2113243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Our Existing Products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5" name="TextBox 4"/>
          <p:cNvSpPr txBox="1"/>
          <p:nvPr/>
        </p:nvSpPr>
        <p:spPr>
          <a:xfrm>
            <a:off x="250808" y="1110256"/>
            <a:ext cx="4565032" cy="461665"/>
          </a:xfrm>
          <a:prstGeom prst="rect">
            <a:avLst/>
          </a:prstGeom>
          <a:noFill/>
        </p:spPr>
        <p:txBody>
          <a:bodyPr wrap="square" rtlCol="0">
            <a:spAutoFit/>
          </a:bodyPr>
          <a:lstStyle/>
          <a:p>
            <a:pPr fontAlgn="ctr"/>
            <a:r>
              <a:rPr lang="en-US" sz="2400" b="1" u="sng" dirty="0">
                <a:solidFill>
                  <a:srgbClr val="000000"/>
                </a:solidFill>
              </a:rPr>
              <a:t>Precision  Machined Components</a:t>
            </a:r>
          </a:p>
        </p:txBody>
      </p:sp>
      <p:sp>
        <p:nvSpPr>
          <p:cNvPr id="2" name="TextBox 1"/>
          <p:cNvSpPr txBox="1"/>
          <p:nvPr/>
        </p:nvSpPr>
        <p:spPr>
          <a:xfrm>
            <a:off x="323960" y="3727816"/>
            <a:ext cx="2911961" cy="338554"/>
          </a:xfrm>
          <a:prstGeom prst="rect">
            <a:avLst/>
          </a:prstGeom>
          <a:noFill/>
          <a:ln w="12700">
            <a:solidFill>
              <a:schemeClr val="tx1"/>
            </a:solidFill>
          </a:ln>
        </p:spPr>
        <p:txBody>
          <a:bodyPr wrap="square" rtlCol="0">
            <a:spAutoFit/>
          </a:bodyPr>
          <a:lstStyle/>
          <a:p>
            <a:pPr algn="ctr"/>
            <a:r>
              <a:rPr lang="en-US" sz="1600" dirty="0"/>
              <a:t>Axle Box (WAG-9HC &amp; WAP-7)</a:t>
            </a:r>
          </a:p>
        </p:txBody>
      </p:sp>
      <p:sp>
        <p:nvSpPr>
          <p:cNvPr id="10" name="TextBox 9"/>
          <p:cNvSpPr txBox="1"/>
          <p:nvPr/>
        </p:nvSpPr>
        <p:spPr>
          <a:xfrm>
            <a:off x="3598358" y="3782174"/>
            <a:ext cx="2296258" cy="338554"/>
          </a:xfrm>
          <a:prstGeom prst="rect">
            <a:avLst/>
          </a:prstGeom>
          <a:noFill/>
          <a:ln w="12700">
            <a:solidFill>
              <a:schemeClr val="tx1"/>
            </a:solidFill>
          </a:ln>
        </p:spPr>
        <p:txBody>
          <a:bodyPr wrap="square" rtlCol="0">
            <a:spAutoFit/>
          </a:bodyPr>
          <a:lstStyle/>
          <a:p>
            <a:r>
              <a:rPr lang="en-US" sz="1600" dirty="0"/>
              <a:t>Motor Suspension Tube</a:t>
            </a:r>
          </a:p>
        </p:txBody>
      </p:sp>
      <p:sp>
        <p:nvSpPr>
          <p:cNvPr id="9" name="object 15"/>
          <p:cNvSpPr/>
          <p:nvPr/>
        </p:nvSpPr>
        <p:spPr>
          <a:xfrm>
            <a:off x="6456101" y="1725770"/>
            <a:ext cx="2442211" cy="1874901"/>
          </a:xfrm>
          <a:prstGeom prst="rect">
            <a:avLst/>
          </a:prstGeom>
          <a:blipFill>
            <a:blip r:embed="rId3" cstate="print"/>
            <a:stretch>
              <a:fillRect/>
            </a:stretch>
          </a:blipFill>
          <a:ln w="19050">
            <a:solidFill>
              <a:schemeClr val="tx1"/>
            </a:solidFill>
          </a:ln>
        </p:spPr>
        <p:txBody>
          <a:bodyPr wrap="square" lIns="0" tIns="0" rIns="0" bIns="0" rtlCol="0"/>
          <a:lstStyle/>
          <a:p>
            <a:endParaRPr/>
          </a:p>
        </p:txBody>
      </p:sp>
      <p:sp>
        <p:nvSpPr>
          <p:cNvPr id="11" name="TextBox 10"/>
          <p:cNvSpPr txBox="1"/>
          <p:nvPr/>
        </p:nvSpPr>
        <p:spPr>
          <a:xfrm>
            <a:off x="6123402" y="3734295"/>
            <a:ext cx="3425427" cy="338554"/>
          </a:xfrm>
          <a:prstGeom prst="rect">
            <a:avLst/>
          </a:prstGeom>
          <a:noFill/>
          <a:ln w="12700">
            <a:solidFill>
              <a:schemeClr val="tx1"/>
            </a:solidFill>
          </a:ln>
        </p:spPr>
        <p:txBody>
          <a:bodyPr wrap="square" rtlCol="0">
            <a:spAutoFit/>
          </a:bodyPr>
          <a:lstStyle/>
          <a:p>
            <a:r>
              <a:rPr lang="en-US" sz="1600" dirty="0"/>
              <a:t>Closing Unit for Vacuum Circuit Breaker</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4987" b="3935"/>
          <a:stretch/>
        </p:blipFill>
        <p:spPr>
          <a:xfrm>
            <a:off x="323960" y="1726150"/>
            <a:ext cx="2911961" cy="1874521"/>
          </a:xfrm>
          <a:prstGeom prst="rect">
            <a:avLst/>
          </a:prstGeom>
          <a:ln w="19050">
            <a:solidFill>
              <a:schemeClr val="tx1"/>
            </a:solidFill>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833" t="4000" r="13333" b="2290"/>
          <a:stretch/>
        </p:blipFill>
        <p:spPr>
          <a:xfrm>
            <a:off x="693764" y="4264581"/>
            <a:ext cx="2172352" cy="1912436"/>
          </a:xfrm>
          <a:prstGeom prst="rect">
            <a:avLst/>
          </a:prstGeom>
          <a:ln w="19050">
            <a:solidFill>
              <a:schemeClr val="tx1"/>
            </a:solidFill>
          </a:ln>
        </p:spPr>
      </p:pic>
      <p:sp>
        <p:nvSpPr>
          <p:cNvPr id="14" name="TextBox 13"/>
          <p:cNvSpPr txBox="1"/>
          <p:nvPr/>
        </p:nvSpPr>
        <p:spPr>
          <a:xfrm>
            <a:off x="808399" y="6367946"/>
            <a:ext cx="1943081" cy="338554"/>
          </a:xfrm>
          <a:prstGeom prst="rect">
            <a:avLst/>
          </a:prstGeom>
          <a:noFill/>
          <a:ln w="12700">
            <a:solidFill>
              <a:schemeClr val="tx1"/>
            </a:solidFill>
          </a:ln>
        </p:spPr>
        <p:txBody>
          <a:bodyPr wrap="square" rtlCol="0">
            <a:spAutoFit/>
          </a:bodyPr>
          <a:lstStyle/>
          <a:p>
            <a:pPr algn="ctr"/>
            <a:r>
              <a:rPr lang="en-US" sz="1600" dirty="0"/>
              <a:t>Housing</a:t>
            </a: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5787" r="1908" b="7244"/>
          <a:stretch/>
        </p:blipFill>
        <p:spPr>
          <a:xfrm>
            <a:off x="3616244" y="4246819"/>
            <a:ext cx="2424728" cy="1888678"/>
          </a:xfrm>
          <a:prstGeom prst="rect">
            <a:avLst/>
          </a:prstGeom>
          <a:ln w="19050">
            <a:solidFill>
              <a:schemeClr val="tx1"/>
            </a:solidFill>
          </a:ln>
        </p:spPr>
      </p:pic>
      <p:sp>
        <p:nvSpPr>
          <p:cNvPr id="15" name="TextBox 14"/>
          <p:cNvSpPr txBox="1"/>
          <p:nvPr/>
        </p:nvSpPr>
        <p:spPr>
          <a:xfrm>
            <a:off x="3857068" y="6346540"/>
            <a:ext cx="1943081" cy="338554"/>
          </a:xfrm>
          <a:prstGeom prst="rect">
            <a:avLst/>
          </a:prstGeom>
          <a:noFill/>
          <a:ln w="12700">
            <a:solidFill>
              <a:schemeClr val="tx1"/>
            </a:solidFill>
          </a:ln>
        </p:spPr>
        <p:txBody>
          <a:bodyPr wrap="square" rtlCol="0">
            <a:spAutoFit/>
          </a:bodyPr>
          <a:lstStyle/>
          <a:p>
            <a:pPr algn="ctr"/>
            <a:r>
              <a:rPr lang="en-US" sz="1600" dirty="0"/>
              <a:t>Spring Guide</a:t>
            </a:r>
          </a:p>
        </p:txBody>
      </p:sp>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 contrast="28000"/>
                    </a14:imgEffect>
                  </a14:imgLayer>
                </a14:imgProps>
              </a:ext>
              <a:ext uri="{28A0092B-C50C-407E-A947-70E740481C1C}">
                <a14:useLocalDpi xmlns:a14="http://schemas.microsoft.com/office/drawing/2010/main" val="0"/>
              </a:ext>
            </a:extLst>
          </a:blip>
          <a:srcRect l="4333" t="11734" r="24967" b="7466"/>
          <a:stretch/>
        </p:blipFill>
        <p:spPr>
          <a:xfrm>
            <a:off x="3616244" y="1725770"/>
            <a:ext cx="2424728" cy="1874901"/>
          </a:xfrm>
          <a:prstGeom prst="rect">
            <a:avLst/>
          </a:prstGeom>
          <a:ln w="12700">
            <a:solidFill>
              <a:schemeClr val="tx1"/>
            </a:solidFill>
          </a:ln>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2000" contrast="36000"/>
                    </a14:imgEffect>
                  </a14:imgLayer>
                </a14:imgProps>
              </a:ext>
              <a:ext uri="{28A0092B-C50C-407E-A947-70E740481C1C}">
                <a14:useLocalDpi xmlns:a14="http://schemas.microsoft.com/office/drawing/2010/main" val="0"/>
              </a:ext>
            </a:extLst>
          </a:blip>
          <a:srcRect l="17234" t="2909" r="6948" b="24398"/>
          <a:stretch/>
        </p:blipFill>
        <p:spPr>
          <a:xfrm>
            <a:off x="6476059" y="4264581"/>
            <a:ext cx="2516927" cy="1809873"/>
          </a:xfrm>
          <a:prstGeom prst="rect">
            <a:avLst/>
          </a:prstGeom>
          <a:ln w="19050">
            <a:solidFill>
              <a:schemeClr val="tx1"/>
            </a:solidFill>
          </a:ln>
          <a:effectLst>
            <a:glow>
              <a:schemeClr val="accent1">
                <a:alpha val="40000"/>
              </a:schemeClr>
            </a:glow>
            <a:outerShdw blurRad="50800" dist="50800" dir="5400000" sx="1000" sy="1000" algn="ctr" rotWithShape="0">
              <a:srgbClr val="000000">
                <a:alpha val="43137"/>
              </a:srgbClr>
            </a:outerShdw>
            <a:reflection stA="45000" endPos="0" dist="50800" dir="5400000" sy="-100000" algn="bl" rotWithShape="0"/>
          </a:effectLst>
        </p:spPr>
      </p:pic>
      <p:sp>
        <p:nvSpPr>
          <p:cNvPr id="18" name="TextBox 17"/>
          <p:cNvSpPr txBox="1"/>
          <p:nvPr/>
        </p:nvSpPr>
        <p:spPr>
          <a:xfrm>
            <a:off x="6864577" y="6346540"/>
            <a:ext cx="1943081" cy="338554"/>
          </a:xfrm>
          <a:prstGeom prst="rect">
            <a:avLst/>
          </a:prstGeom>
          <a:noFill/>
          <a:ln w="12700">
            <a:solidFill>
              <a:schemeClr val="tx1"/>
            </a:solidFill>
          </a:ln>
        </p:spPr>
        <p:txBody>
          <a:bodyPr wrap="square" rtlCol="0">
            <a:spAutoFit/>
          </a:bodyPr>
          <a:lstStyle/>
          <a:p>
            <a:pPr algn="ctr"/>
            <a:r>
              <a:rPr lang="en-US" sz="1600" dirty="0"/>
              <a:t>Gear Case</a:t>
            </a:r>
          </a:p>
        </p:txBody>
      </p:sp>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t="10433" r="13642" b="12032"/>
          <a:stretch/>
        </p:blipFill>
        <p:spPr>
          <a:xfrm>
            <a:off x="9305077" y="1725230"/>
            <a:ext cx="2632923" cy="1846387"/>
          </a:xfrm>
          <a:prstGeom prst="rect">
            <a:avLst/>
          </a:prstGeom>
        </p:spPr>
      </p:pic>
      <p:sp>
        <p:nvSpPr>
          <p:cNvPr id="21" name="TextBox 20"/>
          <p:cNvSpPr txBox="1"/>
          <p:nvPr/>
        </p:nvSpPr>
        <p:spPr>
          <a:xfrm>
            <a:off x="9674381" y="3726912"/>
            <a:ext cx="2509927" cy="338554"/>
          </a:xfrm>
          <a:prstGeom prst="rect">
            <a:avLst/>
          </a:prstGeom>
          <a:noFill/>
          <a:ln w="12700">
            <a:solidFill>
              <a:schemeClr val="tx1"/>
            </a:solidFill>
          </a:ln>
        </p:spPr>
        <p:txBody>
          <a:bodyPr wrap="square" rtlCol="0">
            <a:spAutoFit/>
          </a:bodyPr>
          <a:lstStyle/>
          <a:p>
            <a:pPr algn="ctr"/>
            <a:r>
              <a:rPr lang="en-US" sz="1600" dirty="0"/>
              <a:t>Brake Rigging Kit</a:t>
            </a:r>
          </a:p>
        </p:txBody>
      </p:sp>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2000" contrast="46000"/>
                    </a14:imgEffect>
                  </a14:imgLayer>
                </a14:imgProps>
              </a:ext>
              <a:ext uri="{28A0092B-C50C-407E-A947-70E740481C1C}">
                <a14:useLocalDpi xmlns:a14="http://schemas.microsoft.com/office/drawing/2010/main" val="0"/>
              </a:ext>
            </a:extLst>
          </a:blip>
          <a:srcRect l="35284" b="3926"/>
          <a:stretch/>
        </p:blipFill>
        <p:spPr>
          <a:xfrm rot="5400000">
            <a:off x="9780865" y="3671013"/>
            <a:ext cx="1827636" cy="2979249"/>
          </a:xfrm>
          <a:prstGeom prst="rect">
            <a:avLst/>
          </a:prstGeom>
        </p:spPr>
      </p:pic>
      <p:sp>
        <p:nvSpPr>
          <p:cNvPr id="23" name="TextBox 22"/>
          <p:cNvSpPr txBox="1"/>
          <p:nvPr/>
        </p:nvSpPr>
        <p:spPr>
          <a:xfrm>
            <a:off x="9548829" y="6346540"/>
            <a:ext cx="1943081" cy="338554"/>
          </a:xfrm>
          <a:prstGeom prst="rect">
            <a:avLst/>
          </a:prstGeom>
          <a:noFill/>
          <a:ln w="12700">
            <a:solidFill>
              <a:schemeClr val="tx1"/>
            </a:solidFill>
          </a:ln>
        </p:spPr>
        <p:txBody>
          <a:bodyPr wrap="square" rtlCol="0">
            <a:spAutoFit/>
          </a:bodyPr>
          <a:lstStyle/>
          <a:p>
            <a:pPr algn="ctr"/>
            <a:r>
              <a:rPr lang="en-US" sz="1600" dirty="0"/>
              <a:t>Wheel Set Guide</a:t>
            </a:r>
          </a:p>
        </p:txBody>
      </p:sp>
    </p:spTree>
    <p:extLst>
      <p:ext uri="{BB962C8B-B14F-4D97-AF65-F5344CB8AC3E}">
        <p14:creationId xmlns:p14="http://schemas.microsoft.com/office/powerpoint/2010/main" val="2685818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Our Existing Products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18" name="TextBox 17"/>
          <p:cNvSpPr txBox="1"/>
          <p:nvPr/>
        </p:nvSpPr>
        <p:spPr>
          <a:xfrm>
            <a:off x="350520" y="1125583"/>
            <a:ext cx="2836817" cy="461665"/>
          </a:xfrm>
          <a:prstGeom prst="rect">
            <a:avLst/>
          </a:prstGeom>
          <a:noFill/>
        </p:spPr>
        <p:txBody>
          <a:bodyPr wrap="square" rtlCol="0">
            <a:spAutoFit/>
          </a:bodyPr>
          <a:lstStyle/>
          <a:p>
            <a:pPr fontAlgn="ctr"/>
            <a:r>
              <a:rPr lang="en-US" sz="2400" b="1" u="sng" dirty="0">
                <a:solidFill>
                  <a:srgbClr val="000000"/>
                </a:solidFill>
              </a:rPr>
              <a:t>Fabricated Products</a:t>
            </a:r>
            <a:endParaRPr lang="en-US" b="1" u="sng" dirty="0">
              <a:solidFill>
                <a:srgbClr val="000000"/>
              </a:solidFill>
            </a:endParaRPr>
          </a:p>
        </p:txBody>
      </p:sp>
      <p:sp>
        <p:nvSpPr>
          <p:cNvPr id="19" name="object 9">
            <a:extLst>
              <a:ext uri="{FF2B5EF4-FFF2-40B4-BE49-F238E27FC236}">
                <a16:creationId xmlns:a16="http://schemas.microsoft.com/office/drawing/2014/main" id="{116A65AC-980B-21A7-1F92-BE3ECC053A17}"/>
              </a:ext>
            </a:extLst>
          </p:cNvPr>
          <p:cNvSpPr/>
          <p:nvPr/>
        </p:nvSpPr>
        <p:spPr>
          <a:xfrm>
            <a:off x="152857" y="2178834"/>
            <a:ext cx="3652228" cy="2285011"/>
          </a:xfrm>
          <a:prstGeom prst="rect">
            <a:avLst/>
          </a:prstGeom>
          <a:blipFill>
            <a:blip r:embed="rId3" cstate="print">
              <a:extLst>
                <a:ext uri="{28A0092B-C50C-407E-A947-70E740481C1C}">
                  <a14:useLocalDpi xmlns:a14="http://schemas.microsoft.com/office/drawing/2010/main" val="0"/>
                </a:ext>
              </a:extLst>
            </a:blip>
            <a:stretch>
              <a:fillRect/>
            </a:stretch>
          </a:blipFill>
          <a:ln w="19050">
            <a:solidFill>
              <a:schemeClr val="tx1"/>
            </a:solidFill>
          </a:ln>
        </p:spPr>
        <p:txBody>
          <a:bodyPr wrap="square" lIns="0" tIns="0" rIns="0" bIns="0" rtlCol="0"/>
          <a:lstStyle/>
          <a:p>
            <a:endParaRPr/>
          </a:p>
        </p:txBody>
      </p:sp>
      <p:sp>
        <p:nvSpPr>
          <p:cNvPr id="20" name="object 10">
            <a:extLst>
              <a:ext uri="{FF2B5EF4-FFF2-40B4-BE49-F238E27FC236}">
                <a16:creationId xmlns:a16="http://schemas.microsoft.com/office/drawing/2014/main" id="{8F43B607-4EF2-6EA6-DFB3-9A5DF8ADCC9E}"/>
              </a:ext>
            </a:extLst>
          </p:cNvPr>
          <p:cNvSpPr/>
          <p:nvPr/>
        </p:nvSpPr>
        <p:spPr>
          <a:xfrm>
            <a:off x="4053881" y="2178834"/>
            <a:ext cx="3842616" cy="2285011"/>
          </a:xfrm>
          <a:prstGeom prst="rect">
            <a:avLst/>
          </a:prstGeom>
          <a:blipFill>
            <a:blip r:embed="rId4" cstate="print">
              <a:extLst>
                <a:ext uri="{28A0092B-C50C-407E-A947-70E740481C1C}">
                  <a14:useLocalDpi xmlns:a14="http://schemas.microsoft.com/office/drawing/2010/main" val="0"/>
                </a:ext>
              </a:extLst>
            </a:blip>
            <a:stretch>
              <a:fillRect/>
            </a:stretch>
          </a:blipFill>
          <a:ln w="19050">
            <a:solidFill>
              <a:schemeClr val="tx1"/>
            </a:solidFill>
          </a:ln>
        </p:spPr>
        <p:txBody>
          <a:bodyPr wrap="square" lIns="0" tIns="0" rIns="0" bIns="0" rtlCol="0"/>
          <a:lstStyle/>
          <a:p>
            <a:endParaRPr/>
          </a:p>
        </p:txBody>
      </p:sp>
      <p:sp>
        <p:nvSpPr>
          <p:cNvPr id="22" name="Rounded Rectangle 21"/>
          <p:cNvSpPr/>
          <p:nvPr/>
        </p:nvSpPr>
        <p:spPr>
          <a:xfrm>
            <a:off x="832708" y="4642479"/>
            <a:ext cx="2098990" cy="825903"/>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60070" y="4732264"/>
            <a:ext cx="2014082" cy="646331"/>
          </a:xfrm>
          <a:prstGeom prst="rect">
            <a:avLst/>
          </a:prstGeom>
          <a:noFill/>
        </p:spPr>
        <p:txBody>
          <a:bodyPr wrap="square" rtlCol="0">
            <a:spAutoFit/>
          </a:bodyPr>
          <a:lstStyle/>
          <a:p>
            <a:pPr algn="ctr"/>
            <a:r>
              <a:rPr lang="en-US" dirty="0"/>
              <a:t>Bogie frame for Coach</a:t>
            </a:r>
          </a:p>
        </p:txBody>
      </p:sp>
      <p:sp>
        <p:nvSpPr>
          <p:cNvPr id="10" name="Rounded Rectangle 9"/>
          <p:cNvSpPr/>
          <p:nvPr/>
        </p:nvSpPr>
        <p:spPr>
          <a:xfrm>
            <a:off x="4749832" y="4659110"/>
            <a:ext cx="2692336" cy="75495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Bogie frame for Locomotive</a:t>
            </a:r>
          </a:p>
        </p:txBody>
      </p:sp>
      <p:pic>
        <p:nvPicPr>
          <p:cNvPr id="2" name="Picture 1"/>
          <p:cNvPicPr>
            <a:picLocks noChangeAspect="1"/>
          </p:cNvPicPr>
          <p:nvPr/>
        </p:nvPicPr>
        <p:blipFill>
          <a:blip r:embed="rId5"/>
          <a:stretch>
            <a:fillRect/>
          </a:stretch>
        </p:blipFill>
        <p:spPr>
          <a:xfrm>
            <a:off x="8145293" y="2178834"/>
            <a:ext cx="3899224" cy="2285011"/>
          </a:xfrm>
          <a:prstGeom prst="rect">
            <a:avLst/>
          </a:prstGeom>
          <a:blipFill>
            <a:blip r:embed="rId4" cstate="print">
              <a:extLst>
                <a:ext uri="{28A0092B-C50C-407E-A947-70E740481C1C}">
                  <a14:useLocalDpi xmlns:a14="http://schemas.microsoft.com/office/drawing/2010/main" val="0"/>
                </a:ext>
              </a:extLst>
            </a:blip>
            <a:stretch>
              <a:fillRect/>
            </a:stretch>
          </a:blipFill>
          <a:ln w="19050">
            <a:solidFill>
              <a:schemeClr val="tx1"/>
            </a:solidFill>
          </a:ln>
        </p:spPr>
      </p:pic>
      <p:sp>
        <p:nvSpPr>
          <p:cNvPr id="13" name="Rounded Rectangle 12"/>
          <p:cNvSpPr/>
          <p:nvPr/>
        </p:nvSpPr>
        <p:spPr>
          <a:xfrm>
            <a:off x="9045410" y="4694582"/>
            <a:ext cx="2098990" cy="684014"/>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Bogie Bolster</a:t>
            </a:r>
          </a:p>
        </p:txBody>
      </p:sp>
    </p:spTree>
    <p:extLst>
      <p:ext uri="{BB962C8B-B14F-4D97-AF65-F5344CB8AC3E}">
        <p14:creationId xmlns:p14="http://schemas.microsoft.com/office/powerpoint/2010/main" val="3203059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(Inspection)</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2" name="TextBox 1"/>
          <p:cNvSpPr txBox="1"/>
          <p:nvPr/>
        </p:nvSpPr>
        <p:spPr>
          <a:xfrm>
            <a:off x="3655594" y="1354443"/>
            <a:ext cx="4482566" cy="400110"/>
          </a:xfrm>
          <a:prstGeom prst="rect">
            <a:avLst/>
          </a:prstGeom>
          <a:noFill/>
        </p:spPr>
        <p:txBody>
          <a:bodyPr wrap="square" rtlCol="0">
            <a:spAutoFit/>
          </a:bodyPr>
          <a:lstStyle/>
          <a:p>
            <a:r>
              <a:rPr lang="en-US" sz="2000" b="1" u="sng" dirty="0"/>
              <a:t>Coordinate Measuring Machine (CMM)</a:t>
            </a:r>
          </a:p>
        </p:txBody>
      </p:sp>
      <p:pic>
        <p:nvPicPr>
          <p:cNvPr id="6" name="Picture 5"/>
          <p:cNvPicPr>
            <a:picLocks/>
          </p:cNvPicPr>
          <p:nvPr/>
        </p:nvPicPr>
        <p:blipFill rotWithShape="1">
          <a:blip r:embed="rId3"/>
          <a:srcRect r="3499"/>
          <a:stretch/>
        </p:blipFill>
        <p:spPr>
          <a:xfrm>
            <a:off x="1481328" y="1865376"/>
            <a:ext cx="8631936" cy="4462271"/>
          </a:xfrm>
          <a:prstGeom prst="rect">
            <a:avLst/>
          </a:prstGeom>
          <a:ln w="12700">
            <a:solidFill>
              <a:schemeClr val="tx1"/>
            </a:solidFill>
          </a:ln>
        </p:spPr>
      </p:pic>
    </p:spTree>
    <p:extLst>
      <p:ext uri="{BB962C8B-B14F-4D97-AF65-F5344CB8AC3E}">
        <p14:creationId xmlns:p14="http://schemas.microsoft.com/office/powerpoint/2010/main" val="2833628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Details of Unit-II</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16" name="object 5"/>
          <p:cNvSpPr txBox="1"/>
          <p:nvPr/>
        </p:nvSpPr>
        <p:spPr>
          <a:xfrm>
            <a:off x="1170534" y="1238157"/>
            <a:ext cx="9987282" cy="5368136"/>
          </a:xfrm>
          <a:prstGeom prst="rect">
            <a:avLst/>
          </a:prstGeom>
        </p:spPr>
        <p:txBody>
          <a:bodyPr vert="horz" wrap="square" lIns="0" tIns="12700" rIns="0" bIns="0" rtlCol="0">
            <a:spAutoFit/>
          </a:bodyPr>
          <a:lstStyle/>
          <a:p>
            <a:pPr marL="12700" algn="ctr">
              <a:lnSpc>
                <a:spcPct val="100000"/>
              </a:lnSpc>
              <a:spcBef>
                <a:spcPts val="105"/>
              </a:spcBef>
            </a:pPr>
            <a:r>
              <a:rPr lang="en-US" sz="5000" b="1" spc="-5" dirty="0">
                <a:cs typeface="Calibri"/>
              </a:rPr>
              <a:t>TACPL Unit-II, </a:t>
            </a:r>
            <a:endParaRPr lang="en-US" sz="5000" b="1" dirty="0">
              <a:cs typeface="Calibri"/>
            </a:endParaRPr>
          </a:p>
          <a:p>
            <a:pPr algn="ctr"/>
            <a:r>
              <a:rPr lang="en-US" sz="5000" dirty="0"/>
              <a:t>ARAZI NO.-313, 317 &amp; 318 VILLAGE</a:t>
            </a:r>
          </a:p>
          <a:p>
            <a:pPr algn="ctr"/>
            <a:r>
              <a:rPr lang="en-US" sz="5000" dirty="0"/>
              <a:t>UMRAN, RANIA, KANPUR DEHAT (U.P.)</a:t>
            </a:r>
          </a:p>
          <a:p>
            <a:pPr algn="ctr"/>
            <a:endParaRPr lang="en-US" sz="5400" dirty="0"/>
          </a:p>
          <a:p>
            <a:pPr algn="ctr"/>
            <a:r>
              <a:rPr lang="en-US" sz="4500" spc="-5" dirty="0">
                <a:cs typeface="Calibri"/>
              </a:rPr>
              <a:t>Heavy Engineering Unit &amp; Self Propelled Vehicle Manufacturing Unit</a:t>
            </a:r>
            <a:endParaRPr lang="en-US" sz="4500" dirty="0">
              <a:cs typeface="Calibri"/>
            </a:endParaRPr>
          </a:p>
          <a:p>
            <a:pPr algn="ctr"/>
            <a:endParaRPr lang="en-US" sz="5400" dirty="0">
              <a:cs typeface="Calibri"/>
            </a:endParaRPr>
          </a:p>
        </p:txBody>
      </p:sp>
    </p:spTree>
    <p:extLst>
      <p:ext uri="{BB962C8B-B14F-4D97-AF65-F5344CB8AC3E}">
        <p14:creationId xmlns:p14="http://schemas.microsoft.com/office/powerpoint/2010/main" val="2141415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(Cutting Type)</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2" name="TextBox 1"/>
          <p:cNvSpPr txBox="1"/>
          <p:nvPr/>
        </p:nvSpPr>
        <p:spPr>
          <a:xfrm>
            <a:off x="1241786" y="1186576"/>
            <a:ext cx="3620513" cy="369332"/>
          </a:xfrm>
          <a:prstGeom prst="rect">
            <a:avLst/>
          </a:prstGeom>
          <a:noFill/>
        </p:spPr>
        <p:txBody>
          <a:bodyPr wrap="square" rtlCol="0">
            <a:spAutoFit/>
          </a:bodyPr>
          <a:lstStyle/>
          <a:p>
            <a:r>
              <a:rPr lang="en-US" b="1" u="sng" dirty="0"/>
              <a:t>CNC Fiber Laser Cutting Machine</a:t>
            </a:r>
          </a:p>
        </p:txBody>
      </p:sp>
      <p:graphicFrame>
        <p:nvGraphicFramePr>
          <p:cNvPr id="4" name="Table 3"/>
          <p:cNvGraphicFramePr>
            <a:graphicFrameLocks noGrp="1"/>
          </p:cNvGraphicFramePr>
          <p:nvPr>
            <p:extLst>
              <p:ext uri="{D42A27DB-BD31-4B8C-83A1-F6EECF244321}">
                <p14:modId xmlns:p14="http://schemas.microsoft.com/office/powerpoint/2010/main" val="958979335"/>
              </p:ext>
            </p:extLst>
          </p:nvPr>
        </p:nvGraphicFramePr>
        <p:xfrm>
          <a:off x="506775" y="4333337"/>
          <a:ext cx="4988696" cy="2523244"/>
        </p:xfrm>
        <a:graphic>
          <a:graphicData uri="http://schemas.openxmlformats.org/drawingml/2006/table">
            <a:tbl>
              <a:tblPr firstRow="1" bandRow="1">
                <a:tableStyleId>{5C22544A-7EE6-4342-B048-85BDC9FD1C3A}</a:tableStyleId>
              </a:tblPr>
              <a:tblGrid>
                <a:gridCol w="716097">
                  <a:extLst>
                    <a:ext uri="{9D8B030D-6E8A-4147-A177-3AD203B41FA5}">
                      <a16:colId xmlns:a16="http://schemas.microsoft.com/office/drawing/2014/main" val="287973614"/>
                    </a:ext>
                  </a:extLst>
                </a:gridCol>
                <a:gridCol w="1399142">
                  <a:extLst>
                    <a:ext uri="{9D8B030D-6E8A-4147-A177-3AD203B41FA5}">
                      <a16:colId xmlns:a16="http://schemas.microsoft.com/office/drawing/2014/main" val="4036498941"/>
                    </a:ext>
                  </a:extLst>
                </a:gridCol>
                <a:gridCol w="2873457">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Model</a:t>
                      </a:r>
                    </a:p>
                  </a:txBody>
                  <a:tcPr anchor="ctr"/>
                </a:tc>
                <a:tc>
                  <a:txBody>
                    <a:bodyPr/>
                    <a:lstStyle/>
                    <a:p>
                      <a:pPr algn="l"/>
                      <a:r>
                        <a:rPr lang="en-US" sz="1400" b="0" i="0" u="none" strike="noStrike" kern="1200" baseline="0" dirty="0">
                          <a:solidFill>
                            <a:schemeClr val="dk1"/>
                          </a:solidFill>
                          <a:latin typeface="+mn-lt"/>
                          <a:ea typeface="+mn-ea"/>
                          <a:cs typeface="+mn-cs"/>
                        </a:rPr>
                        <a:t> </a:t>
                      </a:r>
                      <a:r>
                        <a:rPr lang="en-US" sz="1400" kern="1200" dirty="0">
                          <a:solidFill>
                            <a:schemeClr val="dk1"/>
                          </a:solidFill>
                          <a:latin typeface="+mn-lt"/>
                          <a:ea typeface="+mn-ea"/>
                          <a:cs typeface="+mn-cs"/>
                        </a:rPr>
                        <a:t>PROARC Samurai Fiber </a:t>
                      </a: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Cutting</a:t>
                      </a:r>
                      <a:r>
                        <a:rPr lang="en-US" sz="1400" baseline="0" dirty="0">
                          <a:latin typeface="+mn-lt"/>
                        </a:rPr>
                        <a:t> Width</a:t>
                      </a:r>
                      <a:endParaRPr lang="en-US" sz="1400" dirty="0">
                        <a:latin typeface="+mn-lt"/>
                      </a:endParaRPr>
                    </a:p>
                  </a:txBody>
                  <a:tcPr anchor="ctr"/>
                </a:tc>
                <a:tc>
                  <a:txBody>
                    <a:bodyPr/>
                    <a:lstStyle/>
                    <a:p>
                      <a:r>
                        <a:rPr lang="en-US" sz="1400" b="0" i="0" u="none" strike="noStrike" kern="1200" baseline="0" dirty="0">
                          <a:solidFill>
                            <a:schemeClr val="dk1"/>
                          </a:solidFill>
                          <a:latin typeface="+mn-lt"/>
                          <a:ea typeface="+mn-ea"/>
                          <a:cs typeface="+mn-cs"/>
                        </a:rPr>
                        <a:t>Up to 2000mm</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r>
                        <a:rPr lang="en-US" sz="1400" dirty="0">
                          <a:latin typeface="+mn-lt"/>
                        </a:rPr>
                        <a:t>Cutting</a:t>
                      </a:r>
                      <a:r>
                        <a:rPr lang="en-US" sz="1400" baseline="0" dirty="0">
                          <a:latin typeface="+mn-lt"/>
                        </a:rPr>
                        <a:t> Length </a:t>
                      </a:r>
                      <a:endParaRPr lang="en-US" sz="1400" dirty="0">
                        <a:latin typeface="+mn-lt"/>
                      </a:endParaRP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Up to 3500mm</a:t>
                      </a:r>
                    </a:p>
                  </a:txBody>
                  <a:tcPr anchor="ctr"/>
                </a:tc>
                <a:extLst>
                  <a:ext uri="{0D108BD9-81ED-4DB2-BD59-A6C34878D82A}">
                    <a16:rowId xmlns:a16="http://schemas.microsoft.com/office/drawing/2014/main" val="1525993466"/>
                  </a:ext>
                </a:extLst>
              </a:tr>
              <a:tr h="355312">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Controller </a:t>
                      </a:r>
                    </a:p>
                  </a:txBody>
                  <a:tcPr anchor="ctr"/>
                </a:tc>
                <a:tc>
                  <a:txBody>
                    <a:bodyPr/>
                    <a:lstStyle/>
                    <a:p>
                      <a:pPr marL="0" algn="l" defTabSz="914400" rtl="0" eaLnBrk="1" latinLnBrk="0" hangingPunct="1"/>
                      <a:r>
                        <a:rPr lang="en-US" sz="1400" b="0" i="0" u="none" strike="noStrike" kern="1200" baseline="0" dirty="0" err="1">
                          <a:solidFill>
                            <a:schemeClr val="dk1"/>
                          </a:solidFill>
                          <a:latin typeface="+mn-lt"/>
                          <a:ea typeface="+mn-ea"/>
                          <a:cs typeface="+mn-cs"/>
                        </a:rPr>
                        <a:t>Cypcut</a:t>
                      </a:r>
                      <a:endParaRPr lang="en-US" sz="1400" b="0" i="0" u="none" strike="noStrike" kern="1200" baseline="0" dirty="0">
                        <a:solidFill>
                          <a:schemeClr val="dk1"/>
                        </a:solidFill>
                        <a:latin typeface="+mn-lt"/>
                        <a:ea typeface="+mn-ea"/>
                        <a:cs typeface="+mn-cs"/>
                      </a:endParaRPr>
                    </a:p>
                  </a:txBody>
                  <a:tcPr anchor="ctr"/>
                </a:tc>
                <a:extLst>
                  <a:ext uri="{0D108BD9-81ED-4DB2-BD59-A6C34878D82A}">
                    <a16:rowId xmlns:a16="http://schemas.microsoft.com/office/drawing/2014/main" val="2849410180"/>
                  </a:ext>
                </a:extLst>
              </a:tr>
              <a:tr h="355312">
                <a:tc>
                  <a:txBody>
                    <a:bodyPr/>
                    <a:lstStyle/>
                    <a:p>
                      <a:pPr algn="ctr"/>
                      <a:r>
                        <a:rPr lang="en-US" sz="1400" dirty="0">
                          <a:latin typeface="+mn-lt"/>
                        </a:rPr>
                        <a:t>4.</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Laser Head</a:t>
                      </a:r>
                    </a:p>
                  </a:txBody>
                  <a:tcPr anchor="ctr"/>
                </a:tc>
                <a:tc>
                  <a:txBody>
                    <a:bodyPr/>
                    <a:lstStyle/>
                    <a:p>
                      <a:pPr marL="0" algn="l" defTabSz="914400" rtl="0" eaLnBrk="1" latinLnBrk="0" hangingPunct="1"/>
                      <a:r>
                        <a:rPr lang="en-US" sz="1400" b="0" i="0" u="none" strike="noStrike" kern="1200" baseline="0" dirty="0" err="1">
                          <a:solidFill>
                            <a:schemeClr val="dk1"/>
                          </a:solidFill>
                          <a:latin typeface="+mn-lt"/>
                          <a:ea typeface="+mn-ea"/>
                          <a:cs typeface="+mn-cs"/>
                        </a:rPr>
                        <a:t>Raytools</a:t>
                      </a:r>
                      <a:r>
                        <a:rPr lang="en-US" sz="1400" b="0" i="0" u="none" strike="noStrike" kern="1200" baseline="0" dirty="0">
                          <a:solidFill>
                            <a:schemeClr val="dk1"/>
                          </a:solidFill>
                          <a:latin typeface="+mn-lt"/>
                          <a:ea typeface="+mn-ea"/>
                          <a:cs typeface="+mn-cs"/>
                        </a:rPr>
                        <a:t> Autofocus with Open table</a:t>
                      </a:r>
                    </a:p>
                  </a:txBody>
                  <a:tcPr anchor="ctr"/>
                </a:tc>
                <a:extLst>
                  <a:ext uri="{0D108BD9-81ED-4DB2-BD59-A6C34878D82A}">
                    <a16:rowId xmlns:a16="http://schemas.microsoft.com/office/drawing/2014/main" val="2981014896"/>
                  </a:ext>
                </a:extLst>
              </a:tr>
              <a:tr h="355312">
                <a:tc>
                  <a:txBody>
                    <a:bodyPr/>
                    <a:lstStyle/>
                    <a:p>
                      <a:pPr algn="ctr"/>
                      <a:r>
                        <a:rPr lang="en-US" sz="1400" dirty="0">
                          <a:latin typeface="+mn-lt"/>
                        </a:rPr>
                        <a:t>5.</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01 No.</a:t>
                      </a:r>
                    </a:p>
                  </a:txBody>
                  <a:tcPr anchor="ctr"/>
                </a:tc>
                <a:extLst>
                  <a:ext uri="{0D108BD9-81ED-4DB2-BD59-A6C34878D82A}">
                    <a16:rowId xmlns:a16="http://schemas.microsoft.com/office/drawing/2014/main" val="10006"/>
                  </a:ext>
                </a:extLst>
              </a:tr>
            </a:tbl>
          </a:graphicData>
        </a:graphic>
      </p:graphicFrame>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965" t="11250" r="8691" b="25413"/>
          <a:stretch/>
        </p:blipFill>
        <p:spPr>
          <a:xfrm>
            <a:off x="608617" y="1555908"/>
            <a:ext cx="4806664" cy="2696603"/>
          </a:xfrm>
          <a:prstGeom prst="rect">
            <a:avLst/>
          </a:prstGeom>
          <a:blipFill>
            <a:blip r:embed="rId4" cstate="print">
              <a:extLst>
                <a:ext uri="{28A0092B-C50C-407E-A947-70E740481C1C}">
                  <a14:useLocalDpi xmlns:a14="http://schemas.microsoft.com/office/drawing/2010/main" val="0"/>
                </a:ext>
              </a:extLst>
            </a:blip>
            <a:stretch>
              <a:fillRect/>
            </a:stretch>
          </a:blipFill>
          <a:ln w="12700">
            <a:solidFill>
              <a:schemeClr val="tx1"/>
            </a:solidFill>
          </a:ln>
        </p:spPr>
      </p:pic>
      <p:sp>
        <p:nvSpPr>
          <p:cNvPr id="9" name="TextBox 8"/>
          <p:cNvSpPr txBox="1"/>
          <p:nvPr/>
        </p:nvSpPr>
        <p:spPr>
          <a:xfrm>
            <a:off x="7072180" y="1186576"/>
            <a:ext cx="4253684" cy="369332"/>
          </a:xfrm>
          <a:prstGeom prst="rect">
            <a:avLst/>
          </a:prstGeom>
          <a:noFill/>
        </p:spPr>
        <p:txBody>
          <a:bodyPr wrap="square" rtlCol="0">
            <a:spAutoFit/>
          </a:bodyPr>
          <a:lstStyle/>
          <a:p>
            <a:r>
              <a:rPr lang="en-US" b="1" u="sng" dirty="0"/>
              <a:t>CNC Plasma/Oxy Fuel Cutting Machine</a:t>
            </a:r>
          </a:p>
        </p:txBody>
      </p:sp>
      <p:graphicFrame>
        <p:nvGraphicFramePr>
          <p:cNvPr id="10" name="Table 9"/>
          <p:cNvGraphicFramePr>
            <a:graphicFrameLocks noGrp="1"/>
          </p:cNvGraphicFramePr>
          <p:nvPr>
            <p:extLst>
              <p:ext uri="{D42A27DB-BD31-4B8C-83A1-F6EECF244321}">
                <p14:modId xmlns:p14="http://schemas.microsoft.com/office/powerpoint/2010/main" val="1588077017"/>
              </p:ext>
            </p:extLst>
          </p:nvPr>
        </p:nvGraphicFramePr>
        <p:xfrm>
          <a:off x="6245352" y="4334756"/>
          <a:ext cx="5474020" cy="2523244"/>
        </p:xfrm>
        <a:graphic>
          <a:graphicData uri="http://schemas.openxmlformats.org/drawingml/2006/table">
            <a:tbl>
              <a:tblPr firstRow="1" bandRow="1">
                <a:tableStyleId>{5C22544A-7EE6-4342-B048-85BDC9FD1C3A}</a:tableStyleId>
              </a:tblPr>
              <a:tblGrid>
                <a:gridCol w="685840">
                  <a:extLst>
                    <a:ext uri="{9D8B030D-6E8A-4147-A177-3AD203B41FA5}">
                      <a16:colId xmlns:a16="http://schemas.microsoft.com/office/drawing/2014/main" val="287973614"/>
                    </a:ext>
                  </a:extLst>
                </a:gridCol>
                <a:gridCol w="1981315">
                  <a:extLst>
                    <a:ext uri="{9D8B030D-6E8A-4147-A177-3AD203B41FA5}">
                      <a16:colId xmlns:a16="http://schemas.microsoft.com/office/drawing/2014/main" val="4036498941"/>
                    </a:ext>
                  </a:extLst>
                </a:gridCol>
                <a:gridCol w="2806865">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r>
                        <a:rPr lang="en-US" sz="1400" b="0" i="0" u="none" strike="noStrike" kern="1200" baseline="0" dirty="0">
                          <a:solidFill>
                            <a:schemeClr val="dk1"/>
                          </a:solidFill>
                          <a:latin typeface="+mn-lt"/>
                          <a:ea typeface="+mn-ea"/>
                          <a:cs typeface="+mn-cs"/>
                        </a:rPr>
                        <a:t>MESSER &amp; HYPERTHERM </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Bed Size</a:t>
                      </a:r>
                    </a:p>
                  </a:txBody>
                  <a:tcPr anchor="ctr"/>
                </a:tc>
                <a:tc>
                  <a:txBody>
                    <a:bodyPr/>
                    <a:lstStyle/>
                    <a:p>
                      <a:r>
                        <a:rPr lang="en-US" sz="1400" b="0" i="0" u="none" strike="noStrike" kern="1200" baseline="0" dirty="0">
                          <a:solidFill>
                            <a:schemeClr val="dk1"/>
                          </a:solidFill>
                          <a:latin typeface="+mn-lt"/>
                          <a:ea typeface="+mn-ea"/>
                          <a:cs typeface="+mn-cs"/>
                        </a:rPr>
                        <a:t>3500x12500mm</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r>
                        <a:rPr lang="en-US" sz="1400" dirty="0">
                          <a:latin typeface="+mn-lt"/>
                        </a:rPr>
                        <a:t>Cutting</a:t>
                      </a:r>
                      <a:r>
                        <a:rPr lang="en-US" sz="1400" baseline="0" dirty="0">
                          <a:latin typeface="+mn-lt"/>
                        </a:rPr>
                        <a:t> Length </a:t>
                      </a:r>
                      <a:endParaRPr lang="en-US" sz="1400" dirty="0">
                        <a:latin typeface="+mn-lt"/>
                      </a:endParaRP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Up to 12300mm</a:t>
                      </a:r>
                    </a:p>
                  </a:txBody>
                  <a:tcPr anchor="ctr"/>
                </a:tc>
                <a:extLst>
                  <a:ext uri="{0D108BD9-81ED-4DB2-BD59-A6C34878D82A}">
                    <a16:rowId xmlns:a16="http://schemas.microsoft.com/office/drawing/2014/main" val="1525993466"/>
                  </a:ext>
                </a:extLst>
              </a:tr>
              <a:tr h="355312">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Cutting by Plasma</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Up to 25mm</a:t>
                      </a:r>
                    </a:p>
                  </a:txBody>
                  <a:tcPr anchor="ctr"/>
                </a:tc>
                <a:extLst>
                  <a:ext uri="{0D108BD9-81ED-4DB2-BD59-A6C34878D82A}">
                    <a16:rowId xmlns:a16="http://schemas.microsoft.com/office/drawing/2014/main" val="2849410180"/>
                  </a:ext>
                </a:extLst>
              </a:tr>
              <a:tr h="355312">
                <a:tc>
                  <a:txBody>
                    <a:bodyPr/>
                    <a:lstStyle/>
                    <a:p>
                      <a:pPr algn="ctr"/>
                      <a:r>
                        <a:rPr lang="en-US" sz="1400" dirty="0">
                          <a:latin typeface="+mn-lt"/>
                        </a:rPr>
                        <a:t>4.</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Cutting by Flame</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Up to 150mm</a:t>
                      </a:r>
                    </a:p>
                  </a:txBody>
                  <a:tcPr anchor="ctr"/>
                </a:tc>
                <a:extLst>
                  <a:ext uri="{0D108BD9-81ED-4DB2-BD59-A6C34878D82A}">
                    <a16:rowId xmlns:a16="http://schemas.microsoft.com/office/drawing/2014/main" val="2981014896"/>
                  </a:ext>
                </a:extLst>
              </a:tr>
              <a:tr h="355312">
                <a:tc>
                  <a:txBody>
                    <a:bodyPr/>
                    <a:lstStyle/>
                    <a:p>
                      <a:pPr algn="ctr"/>
                      <a:r>
                        <a:rPr lang="en-US" sz="1400" dirty="0">
                          <a:latin typeface="+mn-lt"/>
                        </a:rPr>
                        <a:t>5.</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07 Nos.</a:t>
                      </a:r>
                    </a:p>
                  </a:txBody>
                  <a:tcPr anchor="ctr"/>
                </a:tc>
                <a:extLst>
                  <a:ext uri="{0D108BD9-81ED-4DB2-BD59-A6C34878D82A}">
                    <a16:rowId xmlns:a16="http://schemas.microsoft.com/office/drawing/2014/main" val="10006"/>
                  </a:ext>
                </a:extLst>
              </a:tr>
            </a:tbl>
          </a:graphicData>
        </a:graphic>
      </p:graphicFrame>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9000" t="18182" r="10182"/>
          <a:stretch/>
        </p:blipFill>
        <p:spPr>
          <a:xfrm>
            <a:off x="6245352" y="1555908"/>
            <a:ext cx="5499631" cy="2696603"/>
          </a:xfrm>
          <a:prstGeom prst="rect">
            <a:avLst/>
          </a:prstGeom>
          <a:ln w="19050">
            <a:solidFill>
              <a:schemeClr val="tx1"/>
            </a:solidFill>
          </a:ln>
        </p:spPr>
      </p:pic>
    </p:spTree>
    <p:extLst>
      <p:ext uri="{BB962C8B-B14F-4D97-AF65-F5344CB8AC3E}">
        <p14:creationId xmlns:p14="http://schemas.microsoft.com/office/powerpoint/2010/main" val="59805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(Cutting &amp; Rolling)</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21" name="object 18">
            <a:extLst>
              <a:ext uri="{FF2B5EF4-FFF2-40B4-BE49-F238E27FC236}">
                <a16:creationId xmlns:a16="http://schemas.microsoft.com/office/drawing/2014/main" id="{3EAD132C-C076-46CD-B4CC-59E9B8C62F72}"/>
              </a:ext>
            </a:extLst>
          </p:cNvPr>
          <p:cNvSpPr/>
          <p:nvPr/>
        </p:nvSpPr>
        <p:spPr>
          <a:xfrm>
            <a:off x="7109306" y="1648511"/>
            <a:ext cx="3924341" cy="2323446"/>
          </a:xfrm>
          <a:prstGeom prst="rect">
            <a:avLst/>
          </a:prstGeom>
          <a:blipFill>
            <a:blip r:embed="rId3" cstate="print"/>
            <a:stretch>
              <a:fillRect/>
            </a:stretch>
          </a:blipFill>
          <a:ln w="19050">
            <a:solidFill>
              <a:schemeClr val="tx1"/>
            </a:solidFill>
          </a:ln>
        </p:spPr>
        <p:txBody>
          <a:bodyPr wrap="square" lIns="0" tIns="0" rIns="0" bIns="0" rtlCol="0"/>
          <a:lstStyle/>
          <a:p>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776" t="14853" r="9198" b="22025"/>
          <a:stretch/>
        </p:blipFill>
        <p:spPr>
          <a:xfrm>
            <a:off x="780904" y="1648511"/>
            <a:ext cx="4209737" cy="2323446"/>
          </a:xfrm>
          <a:prstGeom prst="rect">
            <a:avLst/>
          </a:prstGeom>
          <a:ln w="19050">
            <a:solidFill>
              <a:schemeClr val="tx1"/>
            </a:solidFill>
          </a:ln>
        </p:spPr>
      </p:pic>
      <p:graphicFrame>
        <p:nvGraphicFramePr>
          <p:cNvPr id="13" name="Table 12"/>
          <p:cNvGraphicFramePr>
            <a:graphicFrameLocks noGrp="1"/>
          </p:cNvGraphicFramePr>
          <p:nvPr>
            <p:extLst>
              <p:ext uri="{D42A27DB-BD31-4B8C-83A1-F6EECF244321}">
                <p14:modId xmlns:p14="http://schemas.microsoft.com/office/powerpoint/2010/main" val="2782280053"/>
              </p:ext>
            </p:extLst>
          </p:nvPr>
        </p:nvGraphicFramePr>
        <p:xfrm>
          <a:off x="780903" y="4399438"/>
          <a:ext cx="4155842" cy="1812620"/>
        </p:xfrm>
        <a:graphic>
          <a:graphicData uri="http://schemas.openxmlformats.org/drawingml/2006/table">
            <a:tbl>
              <a:tblPr firstRow="1" bandRow="1">
                <a:tableStyleId>{5C22544A-7EE6-4342-B048-85BDC9FD1C3A}</a:tableStyleId>
              </a:tblPr>
              <a:tblGrid>
                <a:gridCol w="651626">
                  <a:extLst>
                    <a:ext uri="{9D8B030D-6E8A-4147-A177-3AD203B41FA5}">
                      <a16:colId xmlns:a16="http://schemas.microsoft.com/office/drawing/2014/main" val="287973614"/>
                    </a:ext>
                  </a:extLst>
                </a:gridCol>
                <a:gridCol w="1546651">
                  <a:extLst>
                    <a:ext uri="{9D8B030D-6E8A-4147-A177-3AD203B41FA5}">
                      <a16:colId xmlns:a16="http://schemas.microsoft.com/office/drawing/2014/main" val="4036498941"/>
                    </a:ext>
                  </a:extLst>
                </a:gridCol>
                <a:gridCol w="1957565">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US" sz="1400" b="0" i="0" u="none" strike="noStrike" kern="1200" baseline="0" dirty="0">
                          <a:solidFill>
                            <a:schemeClr val="dk1"/>
                          </a:solidFill>
                          <a:latin typeface="+mn-lt"/>
                          <a:ea typeface="+mn-ea"/>
                          <a:cs typeface="+mn-cs"/>
                        </a:rPr>
                        <a:t> Hugh Smith</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Cutting</a:t>
                      </a:r>
                      <a:r>
                        <a:rPr lang="en-US" sz="1400" baseline="0" dirty="0">
                          <a:latin typeface="+mn-lt"/>
                        </a:rPr>
                        <a:t> Width</a:t>
                      </a:r>
                      <a:endParaRPr lang="en-US" sz="1400" dirty="0">
                        <a:latin typeface="+mn-lt"/>
                      </a:endParaRPr>
                    </a:p>
                  </a:txBody>
                  <a:tcPr anchor="ctr"/>
                </a:tc>
                <a:tc>
                  <a:txBody>
                    <a:bodyPr/>
                    <a:lstStyle/>
                    <a:p>
                      <a:r>
                        <a:rPr lang="en-US" sz="1400" b="0" i="0" u="none" strike="noStrike" kern="1200" baseline="0" dirty="0">
                          <a:solidFill>
                            <a:schemeClr val="dk1"/>
                          </a:solidFill>
                          <a:latin typeface="+mn-lt"/>
                          <a:ea typeface="+mn-ea"/>
                          <a:cs typeface="+mn-cs"/>
                        </a:rPr>
                        <a:t>Up to 3000mm</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r>
                        <a:rPr lang="en-US" sz="1400" dirty="0">
                          <a:latin typeface="+mn-lt"/>
                        </a:rPr>
                        <a:t>Cutting</a:t>
                      </a:r>
                      <a:r>
                        <a:rPr lang="en-US" sz="1400" baseline="0" dirty="0">
                          <a:latin typeface="+mn-lt"/>
                        </a:rPr>
                        <a:t> Thickness </a:t>
                      </a:r>
                      <a:endParaRPr lang="en-US" sz="1400" dirty="0">
                        <a:latin typeface="+mn-lt"/>
                      </a:endParaRP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Up to 20 mm</a:t>
                      </a:r>
                    </a:p>
                  </a:txBody>
                  <a:tcPr anchor="ctr"/>
                </a:tc>
                <a:extLst>
                  <a:ext uri="{0D108BD9-81ED-4DB2-BD59-A6C34878D82A}">
                    <a16:rowId xmlns:a16="http://schemas.microsoft.com/office/drawing/2014/main" val="1525993466"/>
                  </a:ext>
                </a:extLst>
              </a:tr>
              <a:tr h="355312">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01 No.</a:t>
                      </a:r>
                    </a:p>
                  </a:txBody>
                  <a:tcPr anchor="ctr"/>
                </a:tc>
                <a:extLst>
                  <a:ext uri="{0D108BD9-81ED-4DB2-BD59-A6C34878D82A}">
                    <a16:rowId xmlns:a16="http://schemas.microsoft.com/office/drawing/2014/main" val="10004"/>
                  </a:ext>
                </a:extLst>
              </a:tr>
            </a:tbl>
          </a:graphicData>
        </a:graphic>
      </p:graphicFrame>
      <p:sp>
        <p:nvSpPr>
          <p:cNvPr id="14" name="TextBox 13"/>
          <p:cNvSpPr txBox="1"/>
          <p:nvPr/>
        </p:nvSpPr>
        <p:spPr>
          <a:xfrm>
            <a:off x="780904" y="1078586"/>
            <a:ext cx="3620513" cy="369332"/>
          </a:xfrm>
          <a:prstGeom prst="rect">
            <a:avLst/>
          </a:prstGeom>
          <a:noFill/>
        </p:spPr>
        <p:txBody>
          <a:bodyPr wrap="square" rtlCol="0">
            <a:spAutoFit/>
          </a:bodyPr>
          <a:lstStyle/>
          <a:p>
            <a:r>
              <a:rPr lang="en-US" b="1" u="sng" dirty="0"/>
              <a:t>Shearing Machine</a:t>
            </a:r>
          </a:p>
        </p:txBody>
      </p:sp>
      <p:sp>
        <p:nvSpPr>
          <p:cNvPr id="15" name="TextBox 14"/>
          <p:cNvSpPr txBox="1"/>
          <p:nvPr/>
        </p:nvSpPr>
        <p:spPr>
          <a:xfrm>
            <a:off x="7109306" y="1144738"/>
            <a:ext cx="3620513" cy="369332"/>
          </a:xfrm>
          <a:prstGeom prst="rect">
            <a:avLst/>
          </a:prstGeom>
          <a:noFill/>
        </p:spPr>
        <p:txBody>
          <a:bodyPr wrap="square" rtlCol="0">
            <a:spAutoFit/>
          </a:bodyPr>
          <a:lstStyle/>
          <a:p>
            <a:r>
              <a:rPr lang="en-US" b="1" u="sng" dirty="0"/>
              <a:t>Plate Rolling Machine</a:t>
            </a:r>
          </a:p>
        </p:txBody>
      </p:sp>
      <p:graphicFrame>
        <p:nvGraphicFramePr>
          <p:cNvPr id="16" name="Table 15"/>
          <p:cNvGraphicFramePr>
            <a:graphicFrameLocks noGrp="1"/>
          </p:cNvGraphicFramePr>
          <p:nvPr>
            <p:extLst>
              <p:ext uri="{D42A27DB-BD31-4B8C-83A1-F6EECF244321}">
                <p14:modId xmlns:p14="http://schemas.microsoft.com/office/powerpoint/2010/main" val="3346412582"/>
              </p:ext>
            </p:extLst>
          </p:nvPr>
        </p:nvGraphicFramePr>
        <p:xfrm>
          <a:off x="7109306" y="4341391"/>
          <a:ext cx="4155842" cy="1457308"/>
        </p:xfrm>
        <a:graphic>
          <a:graphicData uri="http://schemas.openxmlformats.org/drawingml/2006/table">
            <a:tbl>
              <a:tblPr firstRow="1" bandRow="1">
                <a:tableStyleId>{5C22544A-7EE6-4342-B048-85BDC9FD1C3A}</a:tableStyleId>
              </a:tblPr>
              <a:tblGrid>
                <a:gridCol w="651626">
                  <a:extLst>
                    <a:ext uri="{9D8B030D-6E8A-4147-A177-3AD203B41FA5}">
                      <a16:colId xmlns:a16="http://schemas.microsoft.com/office/drawing/2014/main" val="287973614"/>
                    </a:ext>
                  </a:extLst>
                </a:gridCol>
                <a:gridCol w="1546651">
                  <a:extLst>
                    <a:ext uri="{9D8B030D-6E8A-4147-A177-3AD203B41FA5}">
                      <a16:colId xmlns:a16="http://schemas.microsoft.com/office/drawing/2014/main" val="4036498941"/>
                    </a:ext>
                  </a:extLst>
                </a:gridCol>
                <a:gridCol w="1957565">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US" sz="1400" b="0" i="0" u="none" strike="noStrike" kern="1200" baseline="0" dirty="0">
                          <a:solidFill>
                            <a:schemeClr val="dk1"/>
                          </a:solidFill>
                          <a:latin typeface="+mn-lt"/>
                          <a:ea typeface="+mn-ea"/>
                          <a:cs typeface="+mn-cs"/>
                        </a:rPr>
                        <a:t> TMT</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Rolling</a:t>
                      </a:r>
                      <a:r>
                        <a:rPr lang="en-US" sz="1400" baseline="0" dirty="0">
                          <a:latin typeface="+mn-lt"/>
                        </a:rPr>
                        <a:t> Width</a:t>
                      </a:r>
                      <a:endParaRPr lang="en-US" sz="1400" dirty="0">
                        <a:latin typeface="+mn-lt"/>
                      </a:endParaRPr>
                    </a:p>
                  </a:txBody>
                  <a:tcPr anchor="ctr"/>
                </a:tc>
                <a:tc>
                  <a:txBody>
                    <a:bodyPr/>
                    <a:lstStyle/>
                    <a:p>
                      <a:r>
                        <a:rPr lang="en-US" sz="1400" b="0" i="0" u="none" strike="noStrike" kern="1200" baseline="0" dirty="0">
                          <a:solidFill>
                            <a:schemeClr val="dk1"/>
                          </a:solidFill>
                          <a:latin typeface="+mn-lt"/>
                          <a:ea typeface="+mn-ea"/>
                          <a:cs typeface="+mn-cs"/>
                        </a:rPr>
                        <a:t>Up to 2000mm</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01 No.</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237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4F9011-A15A-213E-E0EC-BCAACC045548}"/>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l="675" r="801" b="2177"/>
          <a:stretch/>
        </p:blipFill>
        <p:spPr>
          <a:xfrm>
            <a:off x="3504933" y="1222307"/>
            <a:ext cx="4757754" cy="5514392"/>
          </a:xfrm>
          <a:prstGeom prst="rect">
            <a:avLst/>
          </a:prstGeom>
        </p:spPr>
      </p:pic>
      <p:sp>
        <p:nvSpPr>
          <p:cNvPr id="2" name="Title 7">
            <a:extLst>
              <a:ext uri="{FF2B5EF4-FFF2-40B4-BE49-F238E27FC236}">
                <a16:creationId xmlns:a16="http://schemas.microsoft.com/office/drawing/2014/main" id="{56F15C69-7C10-45F3-FFD2-1C167AC6DC4B}"/>
              </a:ext>
            </a:extLst>
          </p:cNvPr>
          <p:cNvSpPr>
            <a:spLocks noGrp="1"/>
          </p:cNvSpPr>
          <p:nvPr>
            <p:ph type="title"/>
          </p:nvPr>
        </p:nvSpPr>
        <p:spPr>
          <a:xfrm>
            <a:off x="0" y="0"/>
            <a:ext cx="12192000" cy="1010194"/>
          </a:xfrm>
          <a:solidFill>
            <a:srgbClr val="00B0F0"/>
          </a:solidFill>
          <a:effectLst>
            <a:outerShdw blurRad="50800" dist="50800" dir="5400000" algn="ctr" rotWithShape="0">
              <a:srgbClr val="000000"/>
            </a:outerShdw>
          </a:effectLst>
        </p:spPr>
        <p:txBody>
          <a:bodyPr>
            <a:normAutofit/>
          </a:bodyPr>
          <a:lstStyle/>
          <a:p>
            <a:r>
              <a:rPr lang="en-US" sz="3200" b="1" u="sng" dirty="0">
                <a:latin typeface="Arial" panose="020B0604020202020204" pitchFamily="34" charset="0"/>
                <a:cs typeface="Arial" panose="020B0604020202020204" pitchFamily="34" charset="0"/>
              </a:rPr>
              <a:t>Company Profile</a:t>
            </a:r>
          </a:p>
        </p:txBody>
      </p:sp>
      <p:pic>
        <p:nvPicPr>
          <p:cNvPr id="12" name="Picture 11"/>
          <p:cNvPicPr>
            <a:picLocks noChangeAspect="1"/>
          </p:cNvPicPr>
          <p:nvPr/>
        </p:nvPicPr>
        <p:blipFill>
          <a:blip r:embed="rId3"/>
          <a:stretch>
            <a:fillRect/>
          </a:stretch>
        </p:blipFill>
        <p:spPr>
          <a:xfrm>
            <a:off x="11063919" y="18660"/>
            <a:ext cx="1093869" cy="991534"/>
          </a:xfrm>
          <a:prstGeom prst="rect">
            <a:avLst/>
          </a:prstGeom>
        </p:spPr>
      </p:pic>
    </p:spTree>
    <p:extLst>
      <p:ext uri="{BB962C8B-B14F-4D97-AF65-F5344CB8AC3E}">
        <p14:creationId xmlns:p14="http://schemas.microsoft.com/office/powerpoint/2010/main" val="2797383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(Bending)</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726" r="21503" b="20000"/>
          <a:stretch/>
        </p:blipFill>
        <p:spPr>
          <a:xfrm>
            <a:off x="780904" y="1623645"/>
            <a:ext cx="4011433" cy="2427789"/>
          </a:xfrm>
          <a:prstGeom prst="rect">
            <a:avLst/>
          </a:prstGeom>
          <a:ln w="19050">
            <a:solidFill>
              <a:schemeClr val="tx1"/>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3879"/>
          <a:stretch/>
        </p:blipFill>
        <p:spPr>
          <a:xfrm>
            <a:off x="6774079" y="1686479"/>
            <a:ext cx="4155842" cy="2364955"/>
          </a:xfrm>
          <a:prstGeom prst="rect">
            <a:avLst/>
          </a:prstGeom>
          <a:ln w="19050">
            <a:solidFill>
              <a:schemeClr val="tx1"/>
            </a:solidFill>
          </a:ln>
        </p:spPr>
      </p:pic>
      <p:sp>
        <p:nvSpPr>
          <p:cNvPr id="13" name="TextBox 12"/>
          <p:cNvSpPr txBox="1"/>
          <p:nvPr/>
        </p:nvSpPr>
        <p:spPr>
          <a:xfrm>
            <a:off x="780904" y="1078586"/>
            <a:ext cx="3620513" cy="369332"/>
          </a:xfrm>
          <a:prstGeom prst="rect">
            <a:avLst/>
          </a:prstGeom>
          <a:noFill/>
        </p:spPr>
        <p:txBody>
          <a:bodyPr wrap="square" rtlCol="0">
            <a:spAutoFit/>
          </a:bodyPr>
          <a:lstStyle/>
          <a:p>
            <a:r>
              <a:rPr lang="en-US" b="1" u="sng" dirty="0"/>
              <a:t>CNC Press Brake</a:t>
            </a:r>
          </a:p>
        </p:txBody>
      </p:sp>
      <p:graphicFrame>
        <p:nvGraphicFramePr>
          <p:cNvPr id="14" name="Table 13"/>
          <p:cNvGraphicFramePr>
            <a:graphicFrameLocks noGrp="1"/>
          </p:cNvGraphicFramePr>
          <p:nvPr>
            <p:extLst>
              <p:ext uri="{D42A27DB-BD31-4B8C-83A1-F6EECF244321}">
                <p14:modId xmlns:p14="http://schemas.microsoft.com/office/powerpoint/2010/main" val="1141668340"/>
              </p:ext>
            </p:extLst>
          </p:nvPr>
        </p:nvGraphicFramePr>
        <p:xfrm>
          <a:off x="780904" y="4624303"/>
          <a:ext cx="4155842" cy="1980336"/>
        </p:xfrm>
        <a:graphic>
          <a:graphicData uri="http://schemas.openxmlformats.org/drawingml/2006/table">
            <a:tbl>
              <a:tblPr firstRow="1" bandRow="1">
                <a:tableStyleId>{5C22544A-7EE6-4342-B048-85BDC9FD1C3A}</a:tableStyleId>
              </a:tblPr>
              <a:tblGrid>
                <a:gridCol w="651626">
                  <a:extLst>
                    <a:ext uri="{9D8B030D-6E8A-4147-A177-3AD203B41FA5}">
                      <a16:colId xmlns:a16="http://schemas.microsoft.com/office/drawing/2014/main" val="287973614"/>
                    </a:ext>
                  </a:extLst>
                </a:gridCol>
                <a:gridCol w="1546651">
                  <a:extLst>
                    <a:ext uri="{9D8B030D-6E8A-4147-A177-3AD203B41FA5}">
                      <a16:colId xmlns:a16="http://schemas.microsoft.com/office/drawing/2014/main" val="4036498941"/>
                    </a:ext>
                  </a:extLst>
                </a:gridCol>
                <a:gridCol w="1957565">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IN" sz="1400" b="0" i="0" u="none" strike="noStrike" kern="1200" baseline="0" dirty="0">
                          <a:solidFill>
                            <a:schemeClr val="dk1"/>
                          </a:solidFill>
                          <a:latin typeface="+mn-lt"/>
                          <a:ea typeface="+mn-ea"/>
                          <a:cs typeface="+mn-cs"/>
                        </a:rPr>
                        <a:t>AMADA &amp; HINDUSTAN HYDRAULICS </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Bed Size</a:t>
                      </a:r>
                    </a:p>
                  </a:txBody>
                  <a:tcPr anchor="ctr"/>
                </a:tc>
                <a:tc>
                  <a:txBody>
                    <a:bodyPr/>
                    <a:lstStyle/>
                    <a:p>
                      <a:r>
                        <a:rPr lang="en-US" sz="1400" b="0" i="0" u="none" strike="noStrike" kern="1200" baseline="0" dirty="0">
                          <a:solidFill>
                            <a:schemeClr val="dk1"/>
                          </a:solidFill>
                          <a:latin typeface="+mn-lt"/>
                          <a:ea typeface="+mn-ea"/>
                          <a:cs typeface="+mn-cs"/>
                        </a:rPr>
                        <a:t>3000mm</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r>
                        <a:rPr lang="en-US" sz="1400" dirty="0">
                          <a:latin typeface="+mn-lt"/>
                        </a:rPr>
                        <a:t>Capacity </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220 </a:t>
                      </a:r>
                      <a:r>
                        <a:rPr lang="en-US" sz="1400" b="0" i="0" u="none" strike="noStrike" kern="1200" baseline="0" dirty="0" err="1">
                          <a:solidFill>
                            <a:schemeClr val="dk1"/>
                          </a:solidFill>
                          <a:latin typeface="+mn-lt"/>
                          <a:ea typeface="+mn-ea"/>
                          <a:cs typeface="+mn-cs"/>
                        </a:rPr>
                        <a:t>Tonns</a:t>
                      </a:r>
                      <a:endParaRPr lang="en-US" sz="1400" b="0" i="0" u="none" strike="noStrike" kern="1200" baseline="0" dirty="0">
                        <a:solidFill>
                          <a:schemeClr val="dk1"/>
                        </a:solidFill>
                        <a:latin typeface="+mn-lt"/>
                        <a:ea typeface="+mn-ea"/>
                        <a:cs typeface="+mn-cs"/>
                      </a:endParaRPr>
                    </a:p>
                  </a:txBody>
                  <a:tcPr anchor="ctr"/>
                </a:tc>
                <a:extLst>
                  <a:ext uri="{0D108BD9-81ED-4DB2-BD59-A6C34878D82A}">
                    <a16:rowId xmlns:a16="http://schemas.microsoft.com/office/drawing/2014/main" val="1525993466"/>
                  </a:ext>
                </a:extLst>
              </a:tr>
              <a:tr h="355312">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02 No.</a:t>
                      </a:r>
                    </a:p>
                  </a:txBody>
                  <a:tcPr anchor="ctr"/>
                </a:tc>
                <a:extLst>
                  <a:ext uri="{0D108BD9-81ED-4DB2-BD59-A6C34878D82A}">
                    <a16:rowId xmlns:a16="http://schemas.microsoft.com/office/drawing/2014/main" val="10004"/>
                  </a:ext>
                </a:extLst>
              </a:tr>
            </a:tbl>
          </a:graphicData>
        </a:graphic>
      </p:graphicFrame>
      <p:sp>
        <p:nvSpPr>
          <p:cNvPr id="15" name="TextBox 14"/>
          <p:cNvSpPr txBox="1"/>
          <p:nvPr/>
        </p:nvSpPr>
        <p:spPr>
          <a:xfrm>
            <a:off x="7190884" y="1163671"/>
            <a:ext cx="3620513" cy="369332"/>
          </a:xfrm>
          <a:prstGeom prst="rect">
            <a:avLst/>
          </a:prstGeom>
          <a:noFill/>
        </p:spPr>
        <p:txBody>
          <a:bodyPr wrap="square" rtlCol="0">
            <a:spAutoFit/>
          </a:bodyPr>
          <a:lstStyle/>
          <a:p>
            <a:r>
              <a:rPr lang="en-US" b="1" u="sng" dirty="0"/>
              <a:t>Hydraulic Press</a:t>
            </a:r>
          </a:p>
        </p:txBody>
      </p:sp>
      <p:graphicFrame>
        <p:nvGraphicFramePr>
          <p:cNvPr id="16" name="Table 15"/>
          <p:cNvGraphicFramePr>
            <a:graphicFrameLocks noGrp="1"/>
          </p:cNvGraphicFramePr>
          <p:nvPr>
            <p:extLst>
              <p:ext uri="{D42A27DB-BD31-4B8C-83A1-F6EECF244321}">
                <p14:modId xmlns:p14="http://schemas.microsoft.com/office/powerpoint/2010/main" val="638538564"/>
              </p:ext>
            </p:extLst>
          </p:nvPr>
        </p:nvGraphicFramePr>
        <p:xfrm>
          <a:off x="6774079" y="4608326"/>
          <a:ext cx="4155842" cy="1812620"/>
        </p:xfrm>
        <a:graphic>
          <a:graphicData uri="http://schemas.openxmlformats.org/drawingml/2006/table">
            <a:tbl>
              <a:tblPr firstRow="1" bandRow="1">
                <a:tableStyleId>{5C22544A-7EE6-4342-B048-85BDC9FD1C3A}</a:tableStyleId>
              </a:tblPr>
              <a:tblGrid>
                <a:gridCol w="651626">
                  <a:extLst>
                    <a:ext uri="{9D8B030D-6E8A-4147-A177-3AD203B41FA5}">
                      <a16:colId xmlns:a16="http://schemas.microsoft.com/office/drawing/2014/main" val="287973614"/>
                    </a:ext>
                  </a:extLst>
                </a:gridCol>
                <a:gridCol w="1546651">
                  <a:extLst>
                    <a:ext uri="{9D8B030D-6E8A-4147-A177-3AD203B41FA5}">
                      <a16:colId xmlns:a16="http://schemas.microsoft.com/office/drawing/2014/main" val="4036498941"/>
                    </a:ext>
                  </a:extLst>
                </a:gridCol>
                <a:gridCol w="1957565">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US" sz="1400" b="0" i="0" u="none" strike="noStrike" kern="1200" baseline="0" dirty="0">
                          <a:solidFill>
                            <a:schemeClr val="dk1"/>
                          </a:solidFill>
                          <a:latin typeface="+mn-lt"/>
                          <a:ea typeface="+mn-ea"/>
                          <a:cs typeface="+mn-cs"/>
                        </a:rPr>
                        <a:t>RKF</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Bed</a:t>
                      </a:r>
                      <a:r>
                        <a:rPr lang="en-US" sz="1400" baseline="0" dirty="0">
                          <a:latin typeface="+mn-lt"/>
                        </a:rPr>
                        <a:t> Size </a:t>
                      </a:r>
                      <a:r>
                        <a:rPr lang="en-US" sz="1400" baseline="0" dirty="0" err="1">
                          <a:latin typeface="+mn-lt"/>
                        </a:rPr>
                        <a:t>Legth</a:t>
                      </a:r>
                      <a:endParaRPr lang="en-US" sz="1400" dirty="0">
                        <a:latin typeface="+mn-lt"/>
                      </a:endParaRPr>
                    </a:p>
                  </a:txBody>
                  <a:tcPr anchor="ctr"/>
                </a:tc>
                <a:tc>
                  <a:txBody>
                    <a:bodyPr/>
                    <a:lstStyle/>
                    <a:p>
                      <a:r>
                        <a:rPr lang="en-US" sz="1400" b="0" i="0" u="none" strike="noStrike" kern="1200" baseline="0" dirty="0">
                          <a:solidFill>
                            <a:schemeClr val="dk1"/>
                          </a:solidFill>
                          <a:latin typeface="+mn-lt"/>
                          <a:ea typeface="+mn-ea"/>
                          <a:cs typeface="+mn-cs"/>
                        </a:rPr>
                        <a:t>3000mm</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r>
                        <a:rPr lang="en-US" sz="1400" dirty="0">
                          <a:latin typeface="+mn-lt"/>
                        </a:rPr>
                        <a:t>Capacity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400 </a:t>
                      </a:r>
                      <a:r>
                        <a:rPr lang="en-US" sz="1400" b="0" i="0" u="none" strike="noStrike" kern="1200" baseline="0" dirty="0" err="1">
                          <a:solidFill>
                            <a:schemeClr val="dk1"/>
                          </a:solidFill>
                          <a:latin typeface="+mn-lt"/>
                          <a:ea typeface="+mn-ea"/>
                          <a:cs typeface="+mn-cs"/>
                        </a:rPr>
                        <a:t>Tonns</a:t>
                      </a:r>
                      <a:endParaRPr lang="en-US" sz="1400" b="0" i="0" u="none" strike="noStrike" kern="1200" baseline="0" dirty="0">
                        <a:solidFill>
                          <a:schemeClr val="dk1"/>
                        </a:solidFill>
                        <a:latin typeface="+mn-lt"/>
                        <a:ea typeface="+mn-ea"/>
                        <a:cs typeface="+mn-cs"/>
                      </a:endParaRPr>
                    </a:p>
                  </a:txBody>
                  <a:tcPr anchor="ctr"/>
                </a:tc>
                <a:extLst>
                  <a:ext uri="{0D108BD9-81ED-4DB2-BD59-A6C34878D82A}">
                    <a16:rowId xmlns:a16="http://schemas.microsoft.com/office/drawing/2014/main" val="1525993466"/>
                  </a:ext>
                </a:extLst>
              </a:tr>
              <a:tr h="355312">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02 Nos.</a:t>
                      </a: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83694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(Cold Rolled Formed {CRF})</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pic>
        <p:nvPicPr>
          <p:cNvPr id="6" name="Picture 5"/>
          <p:cNvPicPr>
            <a:picLocks noChangeAspect="1"/>
          </p:cNvPicPr>
          <p:nvPr/>
        </p:nvPicPr>
        <p:blipFill>
          <a:blip r:embed="rId3"/>
          <a:stretch>
            <a:fillRect/>
          </a:stretch>
        </p:blipFill>
        <p:spPr>
          <a:xfrm>
            <a:off x="8332318" y="1380325"/>
            <a:ext cx="3534562" cy="4630967"/>
          </a:xfrm>
          <a:prstGeom prst="rect">
            <a:avLst/>
          </a:prstGeom>
        </p:spPr>
      </p:pic>
      <p:pic>
        <p:nvPicPr>
          <p:cNvPr id="7" name="Picture 6"/>
          <p:cNvPicPr>
            <a:picLocks noChangeAspect="1"/>
          </p:cNvPicPr>
          <p:nvPr/>
        </p:nvPicPr>
        <p:blipFill>
          <a:blip r:embed="rId4"/>
          <a:stretch>
            <a:fillRect/>
          </a:stretch>
        </p:blipFill>
        <p:spPr>
          <a:xfrm>
            <a:off x="4215282" y="1380325"/>
            <a:ext cx="3800958" cy="4630967"/>
          </a:xfrm>
          <a:prstGeom prst="rect">
            <a:avLst/>
          </a:prstGeom>
        </p:spPr>
      </p:pic>
      <p:pic>
        <p:nvPicPr>
          <p:cNvPr id="15" name="Picture 14"/>
          <p:cNvPicPr>
            <a:picLocks noChangeAspect="1"/>
          </p:cNvPicPr>
          <p:nvPr/>
        </p:nvPicPr>
        <p:blipFill>
          <a:blip r:embed="rId5"/>
          <a:stretch>
            <a:fillRect/>
          </a:stretch>
        </p:blipFill>
        <p:spPr>
          <a:xfrm>
            <a:off x="431804" y="1380324"/>
            <a:ext cx="3467400" cy="4630967"/>
          </a:xfrm>
          <a:prstGeom prst="rect">
            <a:avLst/>
          </a:prstGeom>
        </p:spPr>
      </p:pic>
    </p:spTree>
    <p:extLst>
      <p:ext uri="{BB962C8B-B14F-4D97-AF65-F5344CB8AC3E}">
        <p14:creationId xmlns:p14="http://schemas.microsoft.com/office/powerpoint/2010/main" val="1704538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(Welding Type)</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9" name="TextBox 8"/>
          <p:cNvSpPr txBox="1"/>
          <p:nvPr/>
        </p:nvSpPr>
        <p:spPr>
          <a:xfrm>
            <a:off x="7690002" y="1250731"/>
            <a:ext cx="2869324" cy="369332"/>
          </a:xfrm>
          <a:prstGeom prst="rect">
            <a:avLst/>
          </a:prstGeom>
          <a:noFill/>
        </p:spPr>
        <p:txBody>
          <a:bodyPr wrap="square" rtlCol="0">
            <a:spAutoFit/>
          </a:bodyPr>
          <a:lstStyle/>
          <a:p>
            <a:r>
              <a:rPr lang="en-US" b="1" u="sng" dirty="0"/>
              <a:t>Spot Welding Machine</a:t>
            </a:r>
          </a:p>
        </p:txBody>
      </p:sp>
      <p:graphicFrame>
        <p:nvGraphicFramePr>
          <p:cNvPr id="10" name="Table 9"/>
          <p:cNvGraphicFramePr>
            <a:graphicFrameLocks noGrp="1"/>
          </p:cNvGraphicFramePr>
          <p:nvPr>
            <p:extLst>
              <p:ext uri="{D42A27DB-BD31-4B8C-83A1-F6EECF244321}">
                <p14:modId xmlns:p14="http://schemas.microsoft.com/office/powerpoint/2010/main" val="3270887010"/>
              </p:ext>
            </p:extLst>
          </p:nvPr>
        </p:nvGraphicFramePr>
        <p:xfrm>
          <a:off x="6738815" y="4655307"/>
          <a:ext cx="4771697" cy="2174240"/>
        </p:xfrm>
        <a:graphic>
          <a:graphicData uri="http://schemas.openxmlformats.org/drawingml/2006/table">
            <a:tbl>
              <a:tblPr firstRow="1" bandRow="1">
                <a:tableStyleId>{5C22544A-7EE6-4342-B048-85BDC9FD1C3A}</a:tableStyleId>
              </a:tblPr>
              <a:tblGrid>
                <a:gridCol w="597846">
                  <a:extLst>
                    <a:ext uri="{9D8B030D-6E8A-4147-A177-3AD203B41FA5}">
                      <a16:colId xmlns:a16="http://schemas.microsoft.com/office/drawing/2014/main" val="287973614"/>
                    </a:ext>
                  </a:extLst>
                </a:gridCol>
                <a:gridCol w="1727110">
                  <a:extLst>
                    <a:ext uri="{9D8B030D-6E8A-4147-A177-3AD203B41FA5}">
                      <a16:colId xmlns:a16="http://schemas.microsoft.com/office/drawing/2014/main" val="4036498941"/>
                    </a:ext>
                  </a:extLst>
                </a:gridCol>
                <a:gridCol w="2446741">
                  <a:extLst>
                    <a:ext uri="{9D8B030D-6E8A-4147-A177-3AD203B41FA5}">
                      <a16:colId xmlns:a16="http://schemas.microsoft.com/office/drawing/2014/main" val="1132423226"/>
                    </a:ext>
                  </a:extLst>
                </a:gridCol>
              </a:tblGrid>
              <a:tr h="370840">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32592">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Naga</a:t>
                      </a:r>
                      <a:r>
                        <a:rPr lang="en-US" sz="1400" kern="1200" baseline="0" dirty="0">
                          <a:solidFill>
                            <a:schemeClr val="dk1"/>
                          </a:solidFill>
                          <a:latin typeface="+mn-lt"/>
                          <a:ea typeface="+mn-ea"/>
                          <a:cs typeface="+mn-cs"/>
                        </a:rPr>
                        <a:t> Welders</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70840">
                <a:tc>
                  <a:txBody>
                    <a:bodyPr/>
                    <a:lstStyle/>
                    <a:p>
                      <a:pPr algn="ctr"/>
                      <a:r>
                        <a:rPr lang="en-US" sz="1400" dirty="0">
                          <a:latin typeface="+mn-lt"/>
                        </a:rPr>
                        <a:t>1.</a:t>
                      </a:r>
                    </a:p>
                  </a:txBody>
                  <a:tcPr anchor="ctr"/>
                </a:tc>
                <a:tc>
                  <a:txBody>
                    <a:bodyPr/>
                    <a:lstStyle/>
                    <a:p>
                      <a:r>
                        <a:rPr lang="en-US" sz="1400" dirty="0">
                          <a:latin typeface="+mn-lt"/>
                        </a:rPr>
                        <a:t>Type</a:t>
                      </a:r>
                    </a:p>
                  </a:txBody>
                  <a:tcPr anchor="ctr"/>
                </a:tc>
                <a:tc>
                  <a:txBody>
                    <a:bodyPr/>
                    <a:lstStyle/>
                    <a:p>
                      <a:r>
                        <a:rPr lang="en-US" sz="1400" b="0" i="0" u="none" strike="noStrike" kern="1200" baseline="0" dirty="0">
                          <a:solidFill>
                            <a:schemeClr val="dk1"/>
                          </a:solidFill>
                          <a:latin typeface="+mn-lt"/>
                          <a:ea typeface="+mn-ea"/>
                          <a:cs typeface="+mn-cs"/>
                        </a:rPr>
                        <a:t>PLC Based Auto/Manual Spot Welding </a:t>
                      </a:r>
                      <a:endParaRPr lang="en-US" sz="1400" dirty="0">
                        <a:latin typeface="+mn-lt"/>
                      </a:endParaRPr>
                    </a:p>
                  </a:txBody>
                  <a:tcPr anchor="ctr"/>
                </a:tc>
                <a:extLst>
                  <a:ext uri="{0D108BD9-81ED-4DB2-BD59-A6C34878D82A}">
                    <a16:rowId xmlns:a16="http://schemas.microsoft.com/office/drawing/2014/main" val="3453214492"/>
                  </a:ext>
                </a:extLst>
              </a:tr>
              <a:tr h="370840">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Machine X &amp; Y axis</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Up to 20M. &amp; 1.6M.</a:t>
                      </a:r>
                    </a:p>
                  </a:txBody>
                  <a:tcPr anchor="ctr"/>
                </a:tc>
                <a:extLst>
                  <a:ext uri="{0D108BD9-81ED-4DB2-BD59-A6C34878D82A}">
                    <a16:rowId xmlns:a16="http://schemas.microsoft.com/office/drawing/2014/main" val="1525993466"/>
                  </a:ext>
                </a:extLst>
              </a:tr>
              <a:tr h="370840">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Capacity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108~172 KVA</a:t>
                      </a:r>
                    </a:p>
                  </a:txBody>
                  <a:tcPr anchor="ctr"/>
                </a:tc>
                <a:extLst>
                  <a:ext uri="{0D108BD9-81ED-4DB2-BD59-A6C34878D82A}">
                    <a16:rowId xmlns:a16="http://schemas.microsoft.com/office/drawing/2014/main" val="2849410180"/>
                  </a:ext>
                </a:extLst>
              </a:tr>
            </a:tbl>
          </a:graphicData>
        </a:graphic>
      </p:graphicFrame>
      <p:pic>
        <p:nvPicPr>
          <p:cNvPr id="3" name="Picture 2"/>
          <p:cNvPicPr>
            <a:picLocks/>
          </p:cNvPicPr>
          <p:nvPr/>
        </p:nvPicPr>
        <p:blipFill>
          <a:blip r:embed="rId3"/>
          <a:stretch>
            <a:fillRect/>
          </a:stretch>
        </p:blipFill>
        <p:spPr>
          <a:xfrm>
            <a:off x="6703867" y="1620063"/>
            <a:ext cx="4800600" cy="2743200"/>
          </a:xfrm>
          <a:prstGeom prst="rect">
            <a:avLst/>
          </a:prstGeom>
          <a:blipFill>
            <a:blip r:embed="rId4" cstate="print">
              <a:extLst>
                <a:ext uri="{28A0092B-C50C-407E-A947-70E740481C1C}">
                  <a14:useLocalDpi xmlns:a14="http://schemas.microsoft.com/office/drawing/2010/main" val="0"/>
                </a:ext>
              </a:extLst>
            </a:blip>
            <a:stretch>
              <a:fillRect/>
            </a:stretch>
          </a:blipFill>
          <a:ln w="19050">
            <a:solidFill>
              <a:schemeClr val="tx1"/>
            </a:solidFill>
          </a:ln>
        </p:spPr>
      </p:pic>
      <p:graphicFrame>
        <p:nvGraphicFramePr>
          <p:cNvPr id="11" name="Table 10"/>
          <p:cNvGraphicFramePr>
            <a:graphicFrameLocks noGrp="1"/>
          </p:cNvGraphicFramePr>
          <p:nvPr>
            <p:extLst>
              <p:ext uri="{D42A27DB-BD31-4B8C-83A1-F6EECF244321}">
                <p14:modId xmlns:p14="http://schemas.microsoft.com/office/powerpoint/2010/main" val="2349922335"/>
              </p:ext>
            </p:extLst>
          </p:nvPr>
        </p:nvGraphicFramePr>
        <p:xfrm>
          <a:off x="611950" y="4637793"/>
          <a:ext cx="4886854" cy="2143184"/>
        </p:xfrm>
        <a:graphic>
          <a:graphicData uri="http://schemas.openxmlformats.org/drawingml/2006/table">
            <a:tbl>
              <a:tblPr firstRow="1" bandRow="1">
                <a:tableStyleId>{5C22544A-7EE6-4342-B048-85BDC9FD1C3A}</a:tableStyleId>
              </a:tblPr>
              <a:tblGrid>
                <a:gridCol w="612274">
                  <a:extLst>
                    <a:ext uri="{9D8B030D-6E8A-4147-A177-3AD203B41FA5}">
                      <a16:colId xmlns:a16="http://schemas.microsoft.com/office/drawing/2014/main" val="287973614"/>
                    </a:ext>
                  </a:extLst>
                </a:gridCol>
                <a:gridCol w="1768791">
                  <a:extLst>
                    <a:ext uri="{9D8B030D-6E8A-4147-A177-3AD203B41FA5}">
                      <a16:colId xmlns:a16="http://schemas.microsoft.com/office/drawing/2014/main" val="4036498941"/>
                    </a:ext>
                  </a:extLst>
                </a:gridCol>
                <a:gridCol w="2505789">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US" sz="1400" b="0" i="0" u="none" strike="noStrike" kern="1200" baseline="0" dirty="0">
                          <a:solidFill>
                            <a:schemeClr val="dk1"/>
                          </a:solidFill>
                          <a:latin typeface="+mn-lt"/>
                          <a:ea typeface="+mn-ea"/>
                          <a:cs typeface="+mn-cs"/>
                        </a:rPr>
                        <a:t>Naga Welders</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Type</a:t>
                      </a:r>
                    </a:p>
                  </a:txBody>
                  <a:tcPr anchor="ctr"/>
                </a:tc>
                <a:tc>
                  <a:txBody>
                    <a:bodyPr/>
                    <a:lstStyle/>
                    <a:p>
                      <a:r>
                        <a:rPr lang="en-US" sz="1400" b="0" i="0" u="none" strike="noStrike" kern="1200" baseline="0" dirty="0">
                          <a:solidFill>
                            <a:schemeClr val="dk1"/>
                          </a:solidFill>
                          <a:latin typeface="+mn-lt"/>
                          <a:ea typeface="+mn-ea"/>
                          <a:cs typeface="+mn-cs"/>
                        </a:rPr>
                        <a:t>PLC Based Auto/Manual Spot Welding </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Machine X &amp; Y axis</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Up to 15M. &amp; 2M.</a:t>
                      </a:r>
                    </a:p>
                  </a:txBody>
                  <a:tcPr anchor="ctr"/>
                </a:tc>
                <a:extLst>
                  <a:ext uri="{0D108BD9-81ED-4DB2-BD59-A6C34878D82A}">
                    <a16:rowId xmlns:a16="http://schemas.microsoft.com/office/drawing/2014/main" val="1525993466"/>
                  </a:ext>
                </a:extLst>
              </a:tr>
              <a:tr h="355312">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Capacity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Up to 4 mm</a:t>
                      </a:r>
                    </a:p>
                  </a:txBody>
                  <a:tcPr anchor="ctr"/>
                </a:tc>
                <a:extLst>
                  <a:ext uri="{0D108BD9-81ED-4DB2-BD59-A6C34878D82A}">
                    <a16:rowId xmlns:a16="http://schemas.microsoft.com/office/drawing/2014/main" val="2849410180"/>
                  </a:ext>
                </a:extLst>
              </a:tr>
            </a:tbl>
          </a:graphicData>
        </a:graphic>
      </p:graphicFrame>
      <p:sp>
        <p:nvSpPr>
          <p:cNvPr id="14" name="TextBox 13"/>
          <p:cNvSpPr txBox="1"/>
          <p:nvPr/>
        </p:nvSpPr>
        <p:spPr>
          <a:xfrm>
            <a:off x="1578488" y="1250731"/>
            <a:ext cx="2869324" cy="369332"/>
          </a:xfrm>
          <a:prstGeom prst="rect">
            <a:avLst/>
          </a:prstGeom>
          <a:noFill/>
        </p:spPr>
        <p:txBody>
          <a:bodyPr wrap="square" rtlCol="0">
            <a:spAutoFit/>
          </a:bodyPr>
          <a:lstStyle/>
          <a:p>
            <a:r>
              <a:rPr lang="en-US" b="1" u="sng" dirty="0"/>
              <a:t>Laser Welding Machine</a:t>
            </a:r>
          </a:p>
        </p:txBody>
      </p:sp>
      <p:pic>
        <p:nvPicPr>
          <p:cNvPr id="2" name="Picture 1"/>
          <p:cNvPicPr>
            <a:picLocks/>
          </p:cNvPicPr>
          <p:nvPr/>
        </p:nvPicPr>
        <p:blipFill rotWithShape="1">
          <a:blip r:embed="rId5">
            <a:extLst>
              <a:ext uri="{28A0092B-C50C-407E-A947-70E740481C1C}">
                <a14:useLocalDpi xmlns:a14="http://schemas.microsoft.com/office/drawing/2010/main" val="0"/>
              </a:ext>
            </a:extLst>
          </a:blip>
          <a:srcRect r="1144"/>
          <a:stretch/>
        </p:blipFill>
        <p:spPr>
          <a:xfrm>
            <a:off x="628883" y="1620063"/>
            <a:ext cx="4781317" cy="2743200"/>
          </a:xfrm>
          <a:prstGeom prst="rect">
            <a:avLst/>
          </a:prstGeom>
          <a:ln w="19050">
            <a:solidFill>
              <a:schemeClr val="tx1"/>
            </a:solidFill>
          </a:ln>
        </p:spPr>
      </p:pic>
    </p:spTree>
    <p:extLst>
      <p:ext uri="{BB962C8B-B14F-4D97-AF65-F5344CB8AC3E}">
        <p14:creationId xmlns:p14="http://schemas.microsoft.com/office/powerpoint/2010/main" val="76077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(Welding Type)</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pic>
        <p:nvPicPr>
          <p:cNvPr id="3" name="Picture 2"/>
          <p:cNvPicPr>
            <a:picLocks/>
          </p:cNvPicPr>
          <p:nvPr/>
        </p:nvPicPr>
        <p:blipFill>
          <a:blip r:embed="rId3"/>
          <a:stretch>
            <a:fillRect/>
          </a:stretch>
        </p:blipFill>
        <p:spPr>
          <a:xfrm>
            <a:off x="6631536" y="1555908"/>
            <a:ext cx="4800600" cy="2743200"/>
          </a:xfrm>
          <a:prstGeom prst="rect">
            <a:avLst/>
          </a:prstGeom>
          <a:ln w="19050">
            <a:solidFill>
              <a:schemeClr val="tx1"/>
            </a:solidFill>
          </a:ln>
        </p:spPr>
      </p:pic>
      <p:graphicFrame>
        <p:nvGraphicFramePr>
          <p:cNvPr id="10" name="Table 9"/>
          <p:cNvGraphicFramePr>
            <a:graphicFrameLocks noGrp="1"/>
          </p:cNvGraphicFramePr>
          <p:nvPr>
            <p:extLst>
              <p:ext uri="{D42A27DB-BD31-4B8C-83A1-F6EECF244321}">
                <p14:modId xmlns:p14="http://schemas.microsoft.com/office/powerpoint/2010/main" val="2520278884"/>
              </p:ext>
            </p:extLst>
          </p:nvPr>
        </p:nvGraphicFramePr>
        <p:xfrm>
          <a:off x="6545282" y="4537297"/>
          <a:ext cx="4886854" cy="1625024"/>
        </p:xfrm>
        <a:graphic>
          <a:graphicData uri="http://schemas.openxmlformats.org/drawingml/2006/table">
            <a:tbl>
              <a:tblPr firstRow="1" bandRow="1">
                <a:tableStyleId>{5C22544A-7EE6-4342-B048-85BDC9FD1C3A}</a:tableStyleId>
              </a:tblPr>
              <a:tblGrid>
                <a:gridCol w="612274">
                  <a:extLst>
                    <a:ext uri="{9D8B030D-6E8A-4147-A177-3AD203B41FA5}">
                      <a16:colId xmlns:a16="http://schemas.microsoft.com/office/drawing/2014/main" val="287973614"/>
                    </a:ext>
                  </a:extLst>
                </a:gridCol>
                <a:gridCol w="1768791">
                  <a:extLst>
                    <a:ext uri="{9D8B030D-6E8A-4147-A177-3AD203B41FA5}">
                      <a16:colId xmlns:a16="http://schemas.microsoft.com/office/drawing/2014/main" val="4036498941"/>
                    </a:ext>
                  </a:extLst>
                </a:gridCol>
                <a:gridCol w="2505789">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US" sz="1400" b="0" i="0" u="none" strike="noStrike" kern="1200" baseline="0" dirty="0">
                          <a:solidFill>
                            <a:schemeClr val="dk1"/>
                          </a:solidFill>
                          <a:latin typeface="+mn-lt"/>
                          <a:ea typeface="+mn-ea"/>
                          <a:cs typeface="+mn-cs"/>
                        </a:rPr>
                        <a:t>ESAB, MOGRA, ADOR </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Capacity</a:t>
                      </a:r>
                    </a:p>
                  </a:txBody>
                  <a:tcPr anchor="ctr"/>
                </a:tc>
                <a:tc>
                  <a:txBody>
                    <a:bodyPr/>
                    <a:lstStyle/>
                    <a:p>
                      <a:r>
                        <a:rPr lang="en-US" sz="1400" b="0" i="0" u="none" strike="noStrike" kern="1200" baseline="0" dirty="0">
                          <a:solidFill>
                            <a:schemeClr val="dk1"/>
                          </a:solidFill>
                          <a:latin typeface="+mn-lt"/>
                          <a:ea typeface="+mn-ea"/>
                          <a:cs typeface="+mn-cs"/>
                        </a:rPr>
                        <a:t>Up to 500Amps</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75 Nos.</a:t>
                      </a:r>
                    </a:p>
                  </a:txBody>
                  <a:tcPr anchor="ctr"/>
                </a:tc>
                <a:extLst>
                  <a:ext uri="{0D108BD9-81ED-4DB2-BD59-A6C34878D82A}">
                    <a16:rowId xmlns:a16="http://schemas.microsoft.com/office/drawing/2014/main" val="2849410180"/>
                  </a:ext>
                </a:extLst>
              </a:tr>
            </a:tbl>
          </a:graphicData>
        </a:graphic>
      </p:graphicFrame>
      <p:sp>
        <p:nvSpPr>
          <p:cNvPr id="11" name="TextBox 10"/>
          <p:cNvSpPr txBox="1"/>
          <p:nvPr/>
        </p:nvSpPr>
        <p:spPr>
          <a:xfrm>
            <a:off x="7708665" y="1186576"/>
            <a:ext cx="2646342" cy="369332"/>
          </a:xfrm>
          <a:prstGeom prst="rect">
            <a:avLst/>
          </a:prstGeom>
          <a:noFill/>
        </p:spPr>
        <p:txBody>
          <a:bodyPr wrap="square" rtlCol="0">
            <a:spAutoFit/>
          </a:bodyPr>
          <a:lstStyle/>
          <a:p>
            <a:r>
              <a:rPr lang="en-US" b="1" u="sng" dirty="0"/>
              <a:t>MIG/MAG Welding</a:t>
            </a:r>
          </a:p>
        </p:txBody>
      </p:sp>
      <p:graphicFrame>
        <p:nvGraphicFramePr>
          <p:cNvPr id="13" name="Table 12"/>
          <p:cNvGraphicFramePr>
            <a:graphicFrameLocks noGrp="1"/>
          </p:cNvGraphicFramePr>
          <p:nvPr>
            <p:extLst>
              <p:ext uri="{D42A27DB-BD31-4B8C-83A1-F6EECF244321}">
                <p14:modId xmlns:p14="http://schemas.microsoft.com/office/powerpoint/2010/main" val="2679047667"/>
              </p:ext>
            </p:extLst>
          </p:nvPr>
        </p:nvGraphicFramePr>
        <p:xfrm>
          <a:off x="761577" y="4567908"/>
          <a:ext cx="4886854" cy="1625024"/>
        </p:xfrm>
        <a:graphic>
          <a:graphicData uri="http://schemas.openxmlformats.org/drawingml/2006/table">
            <a:tbl>
              <a:tblPr firstRow="1" bandRow="1">
                <a:tableStyleId>{5C22544A-7EE6-4342-B048-85BDC9FD1C3A}</a:tableStyleId>
              </a:tblPr>
              <a:tblGrid>
                <a:gridCol w="612274">
                  <a:extLst>
                    <a:ext uri="{9D8B030D-6E8A-4147-A177-3AD203B41FA5}">
                      <a16:colId xmlns:a16="http://schemas.microsoft.com/office/drawing/2014/main" val="287973614"/>
                    </a:ext>
                  </a:extLst>
                </a:gridCol>
                <a:gridCol w="1768791">
                  <a:extLst>
                    <a:ext uri="{9D8B030D-6E8A-4147-A177-3AD203B41FA5}">
                      <a16:colId xmlns:a16="http://schemas.microsoft.com/office/drawing/2014/main" val="4036498941"/>
                    </a:ext>
                  </a:extLst>
                </a:gridCol>
                <a:gridCol w="2505789">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US" sz="1400" b="0" i="0" u="none" strike="noStrike" kern="1200" baseline="0" dirty="0">
                          <a:solidFill>
                            <a:schemeClr val="dk1"/>
                          </a:solidFill>
                          <a:latin typeface="+mn-lt"/>
                          <a:ea typeface="+mn-ea"/>
                          <a:cs typeface="+mn-cs"/>
                        </a:rPr>
                        <a:t>Super Sonic</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Capacity</a:t>
                      </a:r>
                    </a:p>
                  </a:txBody>
                  <a:tcPr anchor="ctr"/>
                </a:tc>
                <a:tc>
                  <a:txBody>
                    <a:bodyPr/>
                    <a:lstStyle/>
                    <a:p>
                      <a:r>
                        <a:rPr lang="en-US" sz="1400" b="0" i="0" u="none" strike="noStrike" kern="1200" baseline="0" dirty="0">
                          <a:solidFill>
                            <a:schemeClr val="dk1"/>
                          </a:solidFill>
                          <a:latin typeface="+mn-lt"/>
                          <a:ea typeface="+mn-ea"/>
                          <a:cs typeface="+mn-cs"/>
                        </a:rPr>
                        <a:t>Up to 300Amps</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10 Nos.</a:t>
                      </a:r>
                    </a:p>
                  </a:txBody>
                  <a:tcPr anchor="ctr"/>
                </a:tc>
                <a:extLst>
                  <a:ext uri="{0D108BD9-81ED-4DB2-BD59-A6C34878D82A}">
                    <a16:rowId xmlns:a16="http://schemas.microsoft.com/office/drawing/2014/main" val="10003"/>
                  </a:ext>
                </a:extLst>
              </a:tr>
            </a:tbl>
          </a:graphicData>
        </a:graphic>
      </p:graphicFrame>
      <p:sp>
        <p:nvSpPr>
          <p:cNvPr id="14" name="TextBox 13"/>
          <p:cNvSpPr txBox="1"/>
          <p:nvPr/>
        </p:nvSpPr>
        <p:spPr>
          <a:xfrm>
            <a:off x="2404817" y="1180384"/>
            <a:ext cx="1362525" cy="369332"/>
          </a:xfrm>
          <a:prstGeom prst="rect">
            <a:avLst/>
          </a:prstGeom>
          <a:noFill/>
        </p:spPr>
        <p:txBody>
          <a:bodyPr wrap="square" rtlCol="0">
            <a:spAutoFit/>
          </a:bodyPr>
          <a:lstStyle/>
          <a:p>
            <a:r>
              <a:rPr lang="en-US" b="1" u="sng" dirty="0"/>
              <a:t>TIG Welding</a:t>
            </a:r>
          </a:p>
        </p:txBody>
      </p:sp>
      <p:pic>
        <p:nvPicPr>
          <p:cNvPr id="15" name="Picture 14">
            <a:extLst>
              <a:ext uri="{FF2B5EF4-FFF2-40B4-BE49-F238E27FC236}">
                <a16:creationId xmlns:a16="http://schemas.microsoft.com/office/drawing/2014/main" id="{95E06C9B-4BB3-4474-A386-CB4FB5EB0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20" y="1549716"/>
            <a:ext cx="4542567" cy="2749392"/>
          </a:xfrm>
          <a:prstGeom prst="rect">
            <a:avLst/>
          </a:prstGeom>
          <a:ln w="19050">
            <a:solidFill>
              <a:schemeClr val="tx1"/>
            </a:solidFill>
          </a:ln>
        </p:spPr>
      </p:pic>
    </p:spTree>
    <p:extLst>
      <p:ext uri="{BB962C8B-B14F-4D97-AF65-F5344CB8AC3E}">
        <p14:creationId xmlns:p14="http://schemas.microsoft.com/office/powerpoint/2010/main" val="1349771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Furnace</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520188040"/>
              </p:ext>
            </p:extLst>
          </p:nvPr>
        </p:nvGraphicFramePr>
        <p:xfrm>
          <a:off x="4127378" y="4546848"/>
          <a:ext cx="4886854" cy="2167932"/>
        </p:xfrm>
        <a:graphic>
          <a:graphicData uri="http://schemas.openxmlformats.org/drawingml/2006/table">
            <a:tbl>
              <a:tblPr firstRow="1" bandRow="1">
                <a:tableStyleId>{5C22544A-7EE6-4342-B048-85BDC9FD1C3A}</a:tableStyleId>
              </a:tblPr>
              <a:tblGrid>
                <a:gridCol w="917098">
                  <a:extLst>
                    <a:ext uri="{9D8B030D-6E8A-4147-A177-3AD203B41FA5}">
                      <a16:colId xmlns:a16="http://schemas.microsoft.com/office/drawing/2014/main" val="287973614"/>
                    </a:ext>
                  </a:extLst>
                </a:gridCol>
                <a:gridCol w="1705970">
                  <a:extLst>
                    <a:ext uri="{9D8B030D-6E8A-4147-A177-3AD203B41FA5}">
                      <a16:colId xmlns:a16="http://schemas.microsoft.com/office/drawing/2014/main" val="4036498941"/>
                    </a:ext>
                  </a:extLst>
                </a:gridCol>
                <a:gridCol w="2263786">
                  <a:extLst>
                    <a:ext uri="{9D8B030D-6E8A-4147-A177-3AD203B41FA5}">
                      <a16:colId xmlns:a16="http://schemas.microsoft.com/office/drawing/2014/main" val="1132423226"/>
                    </a:ext>
                  </a:extLst>
                </a:gridCol>
              </a:tblGrid>
              <a:tr h="355312">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50444">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Make</a:t>
                      </a:r>
                    </a:p>
                  </a:txBody>
                  <a:tcPr anchor="ctr"/>
                </a:tc>
                <a:tc>
                  <a:txBody>
                    <a:bodyPr/>
                    <a:lstStyle/>
                    <a:p>
                      <a:pPr algn="l"/>
                      <a:r>
                        <a:rPr lang="en-US" sz="1400" b="0" i="0" u="none" strike="noStrike" kern="1200" baseline="0" dirty="0" err="1">
                          <a:solidFill>
                            <a:schemeClr val="dk1"/>
                          </a:solidFill>
                          <a:latin typeface="+mn-lt"/>
                          <a:ea typeface="+mn-ea"/>
                          <a:cs typeface="+mn-cs"/>
                        </a:rPr>
                        <a:t>Kashyap</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55312">
                <a:tc>
                  <a:txBody>
                    <a:bodyPr/>
                    <a:lstStyle/>
                    <a:p>
                      <a:pPr algn="ctr"/>
                      <a:r>
                        <a:rPr lang="en-US" sz="1400" dirty="0">
                          <a:latin typeface="+mn-lt"/>
                        </a:rPr>
                        <a:t>1.</a:t>
                      </a:r>
                    </a:p>
                  </a:txBody>
                  <a:tcPr anchor="ctr"/>
                </a:tc>
                <a:tc>
                  <a:txBody>
                    <a:bodyPr/>
                    <a:lstStyle/>
                    <a:p>
                      <a:r>
                        <a:rPr lang="en-US" sz="1400" dirty="0">
                          <a:latin typeface="+mn-lt"/>
                        </a:rPr>
                        <a:t>Capacity</a:t>
                      </a:r>
                    </a:p>
                  </a:txBody>
                  <a:tcPr anchor="ctr"/>
                </a:tc>
                <a:tc>
                  <a:txBody>
                    <a:bodyPr/>
                    <a:lstStyle/>
                    <a:p>
                      <a:r>
                        <a:rPr lang="en-US" sz="1400" b="0" i="0" u="none" strike="noStrike" kern="1200" baseline="0" dirty="0">
                          <a:solidFill>
                            <a:schemeClr val="dk1"/>
                          </a:solidFill>
                          <a:latin typeface="+mn-lt"/>
                          <a:ea typeface="+mn-ea"/>
                          <a:cs typeface="+mn-cs"/>
                        </a:rPr>
                        <a:t>700 °C</a:t>
                      </a:r>
                      <a:endParaRPr lang="en-US" sz="1400" dirty="0">
                        <a:latin typeface="+mn-lt"/>
                      </a:endParaRPr>
                    </a:p>
                  </a:txBody>
                  <a:tcPr anchor="ctr"/>
                </a:tc>
                <a:extLst>
                  <a:ext uri="{0D108BD9-81ED-4DB2-BD59-A6C34878D82A}">
                    <a16:rowId xmlns:a16="http://schemas.microsoft.com/office/drawing/2014/main" val="3453214492"/>
                  </a:ext>
                </a:extLst>
              </a:tr>
              <a:tr h="355312">
                <a:tc>
                  <a:txBody>
                    <a:bodyPr/>
                    <a:lstStyle/>
                    <a:p>
                      <a:pPr algn="ctr"/>
                      <a:r>
                        <a:rPr lang="en-US" sz="1400" dirty="0">
                          <a:latin typeface="+mn-lt"/>
                        </a:rPr>
                        <a:t>2</a:t>
                      </a:r>
                    </a:p>
                  </a:txBody>
                  <a:tcPr anchor="ctr"/>
                </a:tc>
                <a:tc>
                  <a:txBody>
                    <a:bodyPr/>
                    <a:lstStyle/>
                    <a:p>
                      <a:r>
                        <a:rPr lang="en-US" sz="1400" dirty="0">
                          <a:latin typeface="+mn-lt"/>
                        </a:rPr>
                        <a:t>Inner Size Length</a:t>
                      </a:r>
                    </a:p>
                  </a:txBody>
                  <a:tcPr anchor="ctr"/>
                </a:tc>
                <a:tc>
                  <a:txBody>
                    <a:bodyPr/>
                    <a:lstStyle/>
                    <a:p>
                      <a:r>
                        <a:rPr lang="en-US" sz="1400" dirty="0">
                          <a:latin typeface="+mn-lt"/>
                        </a:rPr>
                        <a:t>7000 mm</a:t>
                      </a:r>
                    </a:p>
                  </a:txBody>
                  <a:tcPr anchor="ctr"/>
                </a:tc>
                <a:extLst>
                  <a:ext uri="{0D108BD9-81ED-4DB2-BD59-A6C34878D82A}">
                    <a16:rowId xmlns:a16="http://schemas.microsoft.com/office/drawing/2014/main" val="10003"/>
                  </a:ext>
                </a:extLst>
              </a:tr>
              <a:tr h="355312">
                <a:tc>
                  <a:txBody>
                    <a:bodyPr/>
                    <a:lstStyle/>
                    <a:p>
                      <a:pPr algn="ctr"/>
                      <a:r>
                        <a:rPr lang="en-US" sz="1400" dirty="0">
                          <a:latin typeface="+mn-lt"/>
                        </a:rPr>
                        <a:t>3</a:t>
                      </a:r>
                    </a:p>
                  </a:txBody>
                  <a:tcPr anchor="ctr"/>
                </a:tc>
                <a:tc>
                  <a:txBody>
                    <a:bodyPr/>
                    <a:lstStyle/>
                    <a:p>
                      <a:r>
                        <a:rPr lang="en-US" sz="1400" dirty="0">
                          <a:latin typeface="+mn-lt"/>
                        </a:rPr>
                        <a:t>Inner Size Width</a:t>
                      </a:r>
                    </a:p>
                  </a:txBody>
                  <a:tcPr anchor="ctr"/>
                </a:tc>
                <a:tc>
                  <a:txBody>
                    <a:bodyPr/>
                    <a:lstStyle/>
                    <a:p>
                      <a:r>
                        <a:rPr lang="en-US" sz="1400" dirty="0">
                          <a:latin typeface="+mn-lt"/>
                        </a:rPr>
                        <a:t>4000 mm</a:t>
                      </a:r>
                    </a:p>
                  </a:txBody>
                  <a:tcPr anchor="ctr"/>
                </a:tc>
                <a:extLst>
                  <a:ext uri="{0D108BD9-81ED-4DB2-BD59-A6C34878D82A}">
                    <a16:rowId xmlns:a16="http://schemas.microsoft.com/office/drawing/2014/main" val="10004"/>
                  </a:ext>
                </a:extLst>
              </a:tr>
              <a:tr h="355312">
                <a:tc>
                  <a:txBody>
                    <a:bodyPr/>
                    <a:lstStyle/>
                    <a:p>
                      <a:pPr algn="ctr"/>
                      <a:r>
                        <a:rPr lang="en-US" sz="1400" dirty="0">
                          <a:latin typeface="+mn-lt"/>
                        </a:rPr>
                        <a:t>4</a:t>
                      </a:r>
                    </a:p>
                  </a:txBody>
                  <a:tcPr anchor="ctr"/>
                </a:tc>
                <a:tc>
                  <a:txBody>
                    <a:bodyPr/>
                    <a:lstStyle/>
                    <a:p>
                      <a:r>
                        <a:rPr lang="en-US" sz="1400" dirty="0">
                          <a:latin typeface="+mn-lt"/>
                        </a:rPr>
                        <a:t>Inner Size Height</a:t>
                      </a:r>
                    </a:p>
                  </a:txBody>
                  <a:tcPr anchor="ctr"/>
                </a:tc>
                <a:tc>
                  <a:txBody>
                    <a:bodyPr/>
                    <a:lstStyle/>
                    <a:p>
                      <a:r>
                        <a:rPr lang="en-US" sz="1400" dirty="0">
                          <a:latin typeface="+mn-lt"/>
                        </a:rPr>
                        <a:t>3000 mm</a:t>
                      </a:r>
                    </a:p>
                  </a:txBody>
                  <a:tcPr anchor="ctr"/>
                </a:tc>
                <a:extLst>
                  <a:ext uri="{0D108BD9-81ED-4DB2-BD59-A6C34878D82A}">
                    <a16:rowId xmlns:a16="http://schemas.microsoft.com/office/drawing/2014/main" val="10005"/>
                  </a:ext>
                </a:extLst>
              </a:tr>
            </a:tbl>
          </a:graphicData>
        </a:graphic>
      </p:graphicFrame>
      <p:sp>
        <p:nvSpPr>
          <p:cNvPr id="14" name="TextBox 13"/>
          <p:cNvSpPr txBox="1"/>
          <p:nvPr/>
        </p:nvSpPr>
        <p:spPr>
          <a:xfrm>
            <a:off x="642119" y="1202417"/>
            <a:ext cx="2751077" cy="369332"/>
          </a:xfrm>
          <a:prstGeom prst="rect">
            <a:avLst/>
          </a:prstGeom>
          <a:noFill/>
        </p:spPr>
        <p:txBody>
          <a:bodyPr wrap="square" rtlCol="0">
            <a:spAutoFit/>
          </a:bodyPr>
          <a:lstStyle/>
          <a:p>
            <a:r>
              <a:rPr lang="en-US" b="1" u="sng" dirty="0"/>
              <a:t>Stress Relieving Furnace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677" t="25897" r="43922" b="27176"/>
          <a:stretch/>
        </p:blipFill>
        <p:spPr>
          <a:xfrm>
            <a:off x="723669" y="1571748"/>
            <a:ext cx="4465321" cy="2846939"/>
          </a:xfrm>
          <a:prstGeom prst="rect">
            <a:avLst/>
          </a:prstGeom>
        </p:spPr>
      </p:pic>
      <p:pic>
        <p:nvPicPr>
          <p:cNvPr id="1026" name="Picture 2" descr="A complete guide on How Shot Blasting Machine Works? Shot blasting Machine  uses &amp; process">
            <a:extLst>
              <a:ext uri="{FF2B5EF4-FFF2-40B4-BE49-F238E27FC236}">
                <a16:creationId xmlns:a16="http://schemas.microsoft.com/office/drawing/2014/main" id="{FB729545-DCE8-9106-3A69-B2EB2901C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0049" y="1490565"/>
            <a:ext cx="4637313" cy="2960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115381-F324-D91A-4A15-4CB3E1841469}"/>
              </a:ext>
            </a:extLst>
          </p:cNvPr>
          <p:cNvSpPr txBox="1"/>
          <p:nvPr/>
        </p:nvSpPr>
        <p:spPr>
          <a:xfrm>
            <a:off x="6700793" y="1149538"/>
            <a:ext cx="2751077" cy="369332"/>
          </a:xfrm>
          <a:prstGeom prst="rect">
            <a:avLst/>
          </a:prstGeom>
          <a:noFill/>
        </p:spPr>
        <p:txBody>
          <a:bodyPr wrap="square" rtlCol="0">
            <a:spAutoFit/>
          </a:bodyPr>
          <a:lstStyle/>
          <a:p>
            <a:r>
              <a:rPr lang="en-US" b="1" u="sng" dirty="0"/>
              <a:t>Blasting Unit</a:t>
            </a:r>
          </a:p>
        </p:txBody>
      </p:sp>
    </p:spTree>
    <p:extLst>
      <p:ext uri="{BB962C8B-B14F-4D97-AF65-F5344CB8AC3E}">
        <p14:creationId xmlns:p14="http://schemas.microsoft.com/office/powerpoint/2010/main" val="4127727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Our Existing Products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5" name="TextBox 4"/>
          <p:cNvSpPr txBox="1"/>
          <p:nvPr/>
        </p:nvSpPr>
        <p:spPr>
          <a:xfrm>
            <a:off x="350520" y="1125583"/>
            <a:ext cx="2836817" cy="461665"/>
          </a:xfrm>
          <a:prstGeom prst="rect">
            <a:avLst/>
          </a:prstGeom>
          <a:noFill/>
        </p:spPr>
        <p:txBody>
          <a:bodyPr wrap="square" rtlCol="0">
            <a:spAutoFit/>
          </a:bodyPr>
          <a:lstStyle/>
          <a:p>
            <a:pPr fontAlgn="ctr"/>
            <a:r>
              <a:rPr lang="en-US" sz="2400" b="1" u="sng" dirty="0">
                <a:solidFill>
                  <a:srgbClr val="000000"/>
                </a:solidFill>
              </a:rPr>
              <a:t>Fabricated Products</a:t>
            </a:r>
            <a:endParaRPr lang="en-US" b="1" u="sng" dirty="0">
              <a:solidFill>
                <a:srgbClr val="000000"/>
              </a:solidFill>
            </a:endParaRPr>
          </a:p>
        </p:txBody>
      </p:sp>
      <p:sp>
        <p:nvSpPr>
          <p:cNvPr id="18" name="object 10">
            <a:extLst>
              <a:ext uri="{FF2B5EF4-FFF2-40B4-BE49-F238E27FC236}">
                <a16:creationId xmlns:a16="http://schemas.microsoft.com/office/drawing/2014/main" id="{4B402212-1BB6-D8D8-4F02-27BD1449D611}"/>
              </a:ext>
            </a:extLst>
          </p:cNvPr>
          <p:cNvSpPr/>
          <p:nvPr/>
        </p:nvSpPr>
        <p:spPr>
          <a:xfrm>
            <a:off x="350520" y="1702636"/>
            <a:ext cx="5251494" cy="3647130"/>
          </a:xfrm>
          <a:prstGeom prst="rect">
            <a:avLst/>
          </a:prstGeom>
          <a:blipFill>
            <a:blip r:embed="rId3" cstate="print">
              <a:extLst>
                <a:ext uri="{28A0092B-C50C-407E-A947-70E740481C1C}">
                  <a14:useLocalDpi xmlns:a14="http://schemas.microsoft.com/office/drawing/2010/main" val="0"/>
                </a:ext>
              </a:extLst>
            </a:blip>
            <a:stretch>
              <a:fillRect/>
            </a:stretch>
          </a:blipFill>
          <a:ln w="28575">
            <a:solidFill>
              <a:schemeClr val="tx1"/>
            </a:solidFill>
          </a:ln>
        </p:spPr>
        <p:txBody>
          <a:bodyPr wrap="square" lIns="0" tIns="0" rIns="0" bIns="0" rtlCol="0"/>
          <a:lstStyle/>
          <a:p>
            <a:endParaRPr/>
          </a:p>
        </p:txBody>
      </p:sp>
      <p:sp>
        <p:nvSpPr>
          <p:cNvPr id="4" name="Rounded Rectangle 3"/>
          <p:cNvSpPr/>
          <p:nvPr/>
        </p:nvSpPr>
        <p:spPr>
          <a:xfrm>
            <a:off x="2212090" y="5586736"/>
            <a:ext cx="1528354" cy="45547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Locomotive Car Body</a:t>
            </a:r>
          </a:p>
        </p:txBody>
      </p:sp>
      <p:pic>
        <p:nvPicPr>
          <p:cNvPr id="9" name="Picture 8">
            <a:extLst>
              <a:ext uri="{FF2B5EF4-FFF2-40B4-BE49-F238E27FC236}">
                <a16:creationId xmlns:a16="http://schemas.microsoft.com/office/drawing/2014/main" id="{F92E20A0-0BE8-4807-B5C9-9ED1966EB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401" y="1702636"/>
            <a:ext cx="6110692" cy="3647130"/>
          </a:xfrm>
          <a:prstGeom prst="rect">
            <a:avLst/>
          </a:prstGeom>
          <a:ln w="19050">
            <a:solidFill>
              <a:schemeClr val="tx1"/>
            </a:solidFill>
          </a:ln>
        </p:spPr>
      </p:pic>
      <p:sp>
        <p:nvSpPr>
          <p:cNvPr id="11" name="Rounded Rectangle 10"/>
          <p:cNvSpPr/>
          <p:nvPr/>
        </p:nvSpPr>
        <p:spPr>
          <a:xfrm>
            <a:off x="8252570" y="5586736"/>
            <a:ext cx="1528354" cy="45547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Coach Car Body</a:t>
            </a:r>
          </a:p>
        </p:txBody>
      </p:sp>
    </p:spTree>
    <p:extLst>
      <p:ext uri="{BB962C8B-B14F-4D97-AF65-F5344CB8AC3E}">
        <p14:creationId xmlns:p14="http://schemas.microsoft.com/office/powerpoint/2010/main" val="719786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Our Existing Products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18" name="TextBox 17"/>
          <p:cNvSpPr txBox="1"/>
          <p:nvPr/>
        </p:nvSpPr>
        <p:spPr>
          <a:xfrm>
            <a:off x="350520" y="1125583"/>
            <a:ext cx="2836817" cy="461665"/>
          </a:xfrm>
          <a:prstGeom prst="rect">
            <a:avLst/>
          </a:prstGeom>
          <a:noFill/>
        </p:spPr>
        <p:txBody>
          <a:bodyPr wrap="square" rtlCol="0">
            <a:spAutoFit/>
          </a:bodyPr>
          <a:lstStyle/>
          <a:p>
            <a:pPr fontAlgn="ctr"/>
            <a:r>
              <a:rPr lang="en-US" sz="2400" b="1" u="sng" dirty="0">
                <a:solidFill>
                  <a:srgbClr val="000000"/>
                </a:solidFill>
              </a:rPr>
              <a:t>Fabricated Products</a:t>
            </a:r>
            <a:endParaRPr lang="en-US" b="1" u="sng" dirty="0">
              <a:solidFill>
                <a:srgbClr val="000000"/>
              </a:solidFill>
            </a:endParaRPr>
          </a:p>
        </p:txBody>
      </p:sp>
      <p:sp>
        <p:nvSpPr>
          <p:cNvPr id="19" name="object 11"/>
          <p:cNvSpPr/>
          <p:nvPr/>
        </p:nvSpPr>
        <p:spPr>
          <a:xfrm>
            <a:off x="612775" y="1702636"/>
            <a:ext cx="3489960" cy="2286000"/>
          </a:xfrm>
          <a:prstGeom prst="rect">
            <a:avLst/>
          </a:prstGeom>
          <a:blipFill>
            <a:blip r:embed="rId3" cstate="print"/>
            <a:stretch>
              <a:fillRect/>
            </a:stretch>
          </a:blipFill>
          <a:ln w="19050">
            <a:solidFill>
              <a:schemeClr val="tx1"/>
            </a:solidFill>
          </a:ln>
        </p:spPr>
        <p:txBody>
          <a:bodyPr wrap="square" lIns="0" tIns="0" rIns="0" bIns="0" rtlCol="0"/>
          <a:lstStyle/>
          <a:p>
            <a:endParaRPr/>
          </a:p>
        </p:txBody>
      </p:sp>
      <p:sp>
        <p:nvSpPr>
          <p:cNvPr id="20" name="object 12"/>
          <p:cNvSpPr/>
          <p:nvPr/>
        </p:nvSpPr>
        <p:spPr>
          <a:xfrm>
            <a:off x="612775" y="4230832"/>
            <a:ext cx="3489960" cy="2246168"/>
          </a:xfrm>
          <a:prstGeom prst="rect">
            <a:avLst/>
          </a:prstGeom>
          <a:blipFill>
            <a:blip r:embed="rId4" cstate="print"/>
            <a:stretch>
              <a:fillRect/>
            </a:stretch>
          </a:blipFill>
          <a:ln w="19050">
            <a:solidFill>
              <a:schemeClr val="tx1"/>
            </a:solidFill>
          </a:ln>
        </p:spPr>
        <p:txBody>
          <a:bodyPr wrap="square" lIns="0" tIns="0" rIns="0" bIns="0" rtlCol="0"/>
          <a:lstStyle/>
          <a:p>
            <a:endParaRPr/>
          </a:p>
        </p:txBody>
      </p:sp>
      <p:sp>
        <p:nvSpPr>
          <p:cNvPr id="21" name="object 13"/>
          <p:cNvSpPr/>
          <p:nvPr/>
        </p:nvSpPr>
        <p:spPr>
          <a:xfrm>
            <a:off x="6661169" y="1697862"/>
            <a:ext cx="3568065" cy="2290774"/>
          </a:xfrm>
          <a:prstGeom prst="rect">
            <a:avLst/>
          </a:prstGeom>
          <a:blipFill>
            <a:blip r:embed="rId5" cstate="print"/>
            <a:stretch>
              <a:fillRect/>
            </a:stretch>
          </a:blipFill>
          <a:ln w="19050">
            <a:solidFill>
              <a:schemeClr val="tx1"/>
            </a:solidFill>
          </a:ln>
        </p:spPr>
        <p:txBody>
          <a:bodyPr wrap="square" lIns="0" tIns="0" rIns="0" bIns="0" rtlCol="0"/>
          <a:lstStyle/>
          <a:p>
            <a:endParaRPr/>
          </a:p>
        </p:txBody>
      </p:sp>
      <p:sp>
        <p:nvSpPr>
          <p:cNvPr id="3" name="AutoShape 2" descr="LHB &amp; Metro Coach Jigs and Fixtures | BOYD SMITH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LHB &amp; Metro Coach Jigs and Fixtures | BOYD SMITH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4949" t="9730" r="3500" b="28517"/>
          <a:stretch/>
        </p:blipFill>
        <p:spPr>
          <a:xfrm>
            <a:off x="6661169" y="4230832"/>
            <a:ext cx="3568066" cy="2246168"/>
          </a:xfrm>
          <a:prstGeom prst="rect">
            <a:avLst/>
          </a:prstGeom>
          <a:ln w="19050">
            <a:solidFill>
              <a:schemeClr val="tx1"/>
            </a:solidFill>
          </a:ln>
        </p:spPr>
      </p:pic>
      <p:sp>
        <p:nvSpPr>
          <p:cNvPr id="22" name="Rounded Rectangle 21"/>
          <p:cNvSpPr/>
          <p:nvPr/>
        </p:nvSpPr>
        <p:spPr>
          <a:xfrm>
            <a:off x="4208396" y="2575305"/>
            <a:ext cx="1402755" cy="56043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Coach Underframe</a:t>
            </a:r>
          </a:p>
        </p:txBody>
      </p:sp>
      <p:sp>
        <p:nvSpPr>
          <p:cNvPr id="24" name="Rounded Rectangle 23"/>
          <p:cNvSpPr/>
          <p:nvPr/>
        </p:nvSpPr>
        <p:spPr>
          <a:xfrm>
            <a:off x="4208396" y="4880425"/>
            <a:ext cx="1402755" cy="61686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Coach Side-Wall</a:t>
            </a:r>
          </a:p>
        </p:txBody>
      </p:sp>
      <p:sp>
        <p:nvSpPr>
          <p:cNvPr id="26" name="Rounded Rectangle 25"/>
          <p:cNvSpPr/>
          <p:nvPr/>
        </p:nvSpPr>
        <p:spPr>
          <a:xfrm>
            <a:off x="10337682" y="2575304"/>
            <a:ext cx="1640268" cy="56043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Coach End-Wall</a:t>
            </a:r>
          </a:p>
        </p:txBody>
      </p:sp>
      <p:sp>
        <p:nvSpPr>
          <p:cNvPr id="28" name="Rounded Rectangle 27"/>
          <p:cNvSpPr/>
          <p:nvPr/>
        </p:nvSpPr>
        <p:spPr>
          <a:xfrm>
            <a:off x="10337681" y="4880424"/>
            <a:ext cx="1640269" cy="61686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Coach Roof</a:t>
            </a:r>
          </a:p>
        </p:txBody>
      </p:sp>
    </p:spTree>
    <p:extLst>
      <p:ext uri="{BB962C8B-B14F-4D97-AF65-F5344CB8AC3E}">
        <p14:creationId xmlns:p14="http://schemas.microsoft.com/office/powerpoint/2010/main" val="4112927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Our Existing Products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18" name="TextBox 17"/>
          <p:cNvSpPr txBox="1"/>
          <p:nvPr/>
        </p:nvSpPr>
        <p:spPr>
          <a:xfrm>
            <a:off x="350520" y="1274683"/>
            <a:ext cx="4038600" cy="461665"/>
          </a:xfrm>
          <a:prstGeom prst="rect">
            <a:avLst/>
          </a:prstGeom>
          <a:noFill/>
        </p:spPr>
        <p:txBody>
          <a:bodyPr wrap="square" rtlCol="0">
            <a:spAutoFit/>
          </a:bodyPr>
          <a:lstStyle/>
          <a:p>
            <a:pPr fontAlgn="ctr"/>
            <a:r>
              <a:rPr lang="en-US" sz="2400" b="1" u="sng" spc="-5" dirty="0">
                <a:cs typeface="Trebuchet MS"/>
              </a:rPr>
              <a:t>Self Propelled Rail vehicles</a:t>
            </a:r>
            <a:endParaRPr lang="en-US" b="1" u="sng" dirty="0">
              <a:solidFill>
                <a:srgbClr val="000000"/>
              </a:solidFill>
            </a:endParaRPr>
          </a:p>
        </p:txBody>
      </p:sp>
      <p:sp>
        <p:nvSpPr>
          <p:cNvPr id="22" name="Rounded Rectangle 21"/>
          <p:cNvSpPr/>
          <p:nvPr/>
        </p:nvSpPr>
        <p:spPr>
          <a:xfrm>
            <a:off x="4829296" y="5683905"/>
            <a:ext cx="2922783" cy="577053"/>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Utility Track Vehicle (UTV)</a:t>
            </a:r>
          </a:p>
        </p:txBody>
      </p:sp>
      <p:sp>
        <p:nvSpPr>
          <p:cNvPr id="9" name="object 8"/>
          <p:cNvSpPr/>
          <p:nvPr/>
        </p:nvSpPr>
        <p:spPr>
          <a:xfrm>
            <a:off x="2486024" y="1816199"/>
            <a:ext cx="7219951" cy="3623136"/>
          </a:xfrm>
          <a:prstGeom prst="rect">
            <a:avLst/>
          </a:prstGeom>
          <a:blipFill>
            <a:blip r:embed="rId3" cstate="print"/>
            <a:stretch>
              <a:fillRect/>
            </a:stretch>
          </a:blipFill>
          <a:ln w="19050">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151001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24534" y="1368721"/>
            <a:ext cx="2287005" cy="369332"/>
          </a:xfrm>
          <a:prstGeom prst="rect">
            <a:avLst/>
          </a:prstGeom>
          <a:noFill/>
        </p:spPr>
        <p:txBody>
          <a:bodyPr wrap="square" rtlCol="0">
            <a:spAutoFit/>
          </a:bodyPr>
          <a:lstStyle/>
          <a:p>
            <a:r>
              <a:rPr lang="en-US" b="1" u="sng" dirty="0"/>
              <a:t>Ultrasonic Testing </a:t>
            </a:r>
          </a:p>
        </p:txBody>
      </p:sp>
      <p:sp>
        <p:nvSpPr>
          <p:cNvPr id="10" name="object 9"/>
          <p:cNvSpPr/>
          <p:nvPr/>
        </p:nvSpPr>
        <p:spPr>
          <a:xfrm>
            <a:off x="327586" y="2096579"/>
            <a:ext cx="3657600" cy="2743200"/>
          </a:xfrm>
          <a:prstGeom prst="rect">
            <a:avLst/>
          </a:prstGeom>
          <a:blipFill>
            <a:blip r:embed="rId2" cstate="print"/>
            <a:stretch>
              <a:fillRect/>
            </a:stretch>
          </a:blipFill>
          <a:ln w="12700">
            <a:solidFill>
              <a:schemeClr val="tx1"/>
            </a:solidFill>
          </a:ln>
        </p:spPr>
        <p:txBody>
          <a:bodyPr wrap="square" lIns="0" tIns="0" rIns="0" bIns="0" rtlCol="0"/>
          <a:lstStyle/>
          <a:p>
            <a:endParaRPr/>
          </a:p>
        </p:txBody>
      </p:sp>
      <p:sp>
        <p:nvSpPr>
          <p:cNvPr id="11" name="object 10"/>
          <p:cNvSpPr/>
          <p:nvPr/>
        </p:nvSpPr>
        <p:spPr>
          <a:xfrm>
            <a:off x="4348877" y="2096579"/>
            <a:ext cx="3657600" cy="2743200"/>
          </a:xfrm>
          <a:prstGeom prst="rect">
            <a:avLst/>
          </a:prstGeom>
          <a:blipFill>
            <a:blip r:embed="rId3" cstate="print"/>
            <a:stretch>
              <a:fillRect/>
            </a:stretch>
          </a:blipFill>
          <a:ln w="12700">
            <a:solidFill>
              <a:schemeClr val="tx1"/>
            </a:solidFill>
          </a:ln>
        </p:spPr>
        <p:txBody>
          <a:bodyPr wrap="square" lIns="0" tIns="0" rIns="0" bIns="0" rtlCol="0"/>
          <a:lstStyle/>
          <a:p>
            <a:endParaRPr/>
          </a:p>
        </p:txBody>
      </p:sp>
      <p:sp>
        <p:nvSpPr>
          <p:cNvPr id="14" name="object 11"/>
          <p:cNvSpPr/>
          <p:nvPr/>
        </p:nvSpPr>
        <p:spPr>
          <a:xfrm>
            <a:off x="8370168" y="2096579"/>
            <a:ext cx="3657600" cy="2743200"/>
          </a:xfrm>
          <a:prstGeom prst="rect">
            <a:avLst/>
          </a:prstGeom>
          <a:blipFill>
            <a:blip r:embed="rId4" cstate="print"/>
            <a:stretch>
              <a:fillRect/>
            </a:stretch>
          </a:blipFill>
          <a:ln w="12700">
            <a:solidFill>
              <a:schemeClr val="tx1"/>
            </a:solidFill>
          </a:ln>
        </p:spPr>
        <p:txBody>
          <a:bodyPr wrap="square" lIns="0" tIns="0" rIns="0" bIns="0" rtlCol="0"/>
          <a:lstStyle/>
          <a:p>
            <a:endParaRPr/>
          </a:p>
        </p:txBody>
      </p:sp>
      <p:sp>
        <p:nvSpPr>
          <p:cNvPr id="15" name="TextBox 14"/>
          <p:cNvSpPr txBox="1"/>
          <p:nvPr/>
        </p:nvSpPr>
        <p:spPr>
          <a:xfrm>
            <a:off x="4735731" y="1368721"/>
            <a:ext cx="2720538" cy="369332"/>
          </a:xfrm>
          <a:prstGeom prst="rect">
            <a:avLst/>
          </a:prstGeom>
          <a:noFill/>
        </p:spPr>
        <p:txBody>
          <a:bodyPr wrap="square" rtlCol="0">
            <a:spAutoFit/>
          </a:bodyPr>
          <a:lstStyle/>
          <a:p>
            <a:r>
              <a:rPr lang="en-US" b="1" u="sng" dirty="0"/>
              <a:t>Liquid Penetration Test  </a:t>
            </a:r>
          </a:p>
        </p:txBody>
      </p:sp>
      <p:sp>
        <p:nvSpPr>
          <p:cNvPr id="16" name="TextBox 15"/>
          <p:cNvSpPr txBox="1"/>
          <p:nvPr/>
        </p:nvSpPr>
        <p:spPr>
          <a:xfrm>
            <a:off x="8641550" y="1368721"/>
            <a:ext cx="3114836" cy="369332"/>
          </a:xfrm>
          <a:prstGeom prst="rect">
            <a:avLst/>
          </a:prstGeom>
          <a:noFill/>
        </p:spPr>
        <p:txBody>
          <a:bodyPr wrap="square" rtlCol="0">
            <a:spAutoFit/>
          </a:bodyPr>
          <a:lstStyle/>
          <a:p>
            <a:r>
              <a:rPr lang="en-US" b="1" u="sng" dirty="0"/>
              <a:t>Magnetic Particle Inspection </a:t>
            </a:r>
          </a:p>
        </p:txBody>
      </p:sp>
      <p:sp>
        <p:nvSpPr>
          <p:cNvPr id="17"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NDT Testing</a:t>
            </a:r>
          </a:p>
        </p:txBody>
      </p:sp>
      <p:pic>
        <p:nvPicPr>
          <p:cNvPr id="18" name="Picture 17"/>
          <p:cNvPicPr>
            <a:picLocks noChangeAspect="1"/>
          </p:cNvPicPr>
          <p:nvPr/>
        </p:nvPicPr>
        <p:blipFill>
          <a:blip r:embed="rId5"/>
          <a:stretch>
            <a:fillRect/>
          </a:stretch>
        </p:blipFill>
        <p:spPr>
          <a:xfrm>
            <a:off x="11157816" y="65315"/>
            <a:ext cx="973224" cy="879566"/>
          </a:xfrm>
          <a:prstGeom prst="rect">
            <a:avLst/>
          </a:prstGeom>
        </p:spPr>
      </p:pic>
      <p:sp>
        <p:nvSpPr>
          <p:cNvPr id="3" name="TextBox 2"/>
          <p:cNvSpPr txBox="1"/>
          <p:nvPr/>
        </p:nvSpPr>
        <p:spPr>
          <a:xfrm>
            <a:off x="629920" y="5293360"/>
            <a:ext cx="10342880" cy="369332"/>
          </a:xfrm>
          <a:prstGeom prst="rect">
            <a:avLst/>
          </a:prstGeom>
          <a:noFill/>
        </p:spPr>
        <p:txBody>
          <a:bodyPr wrap="square" rtlCol="0">
            <a:spAutoFit/>
          </a:bodyPr>
          <a:lstStyle/>
          <a:p>
            <a:pPr marL="285750" indent="-285750">
              <a:buFont typeface="Arial" panose="020B0604020202020204" pitchFamily="34" charset="0"/>
              <a:buChar char="•"/>
            </a:pPr>
            <a:r>
              <a:rPr lang="en-IN" dirty="0"/>
              <a:t>Radiographic Testing (RT) outsourced form </a:t>
            </a:r>
            <a:r>
              <a:rPr lang="en-IN" dirty="0" err="1"/>
              <a:t>Bhabha</a:t>
            </a:r>
            <a:r>
              <a:rPr lang="en-IN" dirty="0"/>
              <a:t> Atomic Research Centre (BRAC)  approved agencies.</a:t>
            </a:r>
          </a:p>
        </p:txBody>
      </p:sp>
    </p:spTree>
    <p:extLst>
      <p:ext uri="{BB962C8B-B14F-4D97-AF65-F5344CB8AC3E}">
        <p14:creationId xmlns:p14="http://schemas.microsoft.com/office/powerpoint/2010/main" val="1776882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Handling Facility</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16" name="object 10"/>
          <p:cNvSpPr/>
          <p:nvPr/>
        </p:nvSpPr>
        <p:spPr>
          <a:xfrm>
            <a:off x="7244316" y="2953578"/>
            <a:ext cx="3913350" cy="1854525"/>
          </a:xfrm>
          <a:prstGeom prst="rect">
            <a:avLst/>
          </a:prstGeom>
          <a:blipFill>
            <a:blip r:embed="rId3" cstate="print"/>
            <a:stretch>
              <a:fillRect/>
            </a:stretch>
          </a:blipFill>
          <a:ln w="12700">
            <a:solidFill>
              <a:schemeClr val="tx1"/>
            </a:solidFill>
          </a:ln>
        </p:spPr>
        <p:txBody>
          <a:bodyPr wrap="square" lIns="0" tIns="0" rIns="0" bIns="0" rtlCol="0"/>
          <a:lstStyle/>
          <a:p>
            <a:endParaRPr/>
          </a:p>
        </p:txBody>
      </p:sp>
      <p:graphicFrame>
        <p:nvGraphicFramePr>
          <p:cNvPr id="4" name="Diagram 3"/>
          <p:cNvGraphicFramePr/>
          <p:nvPr>
            <p:extLst>
              <p:ext uri="{D42A27DB-BD31-4B8C-83A1-F6EECF244321}">
                <p14:modId xmlns:p14="http://schemas.microsoft.com/office/powerpoint/2010/main" val="2300613939"/>
              </p:ext>
            </p:extLst>
          </p:nvPr>
        </p:nvGraphicFramePr>
        <p:xfrm>
          <a:off x="255751" y="1284018"/>
          <a:ext cx="6533931" cy="5410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p:cNvPicPr>
          <p:nvPr/>
        </p:nvPicPr>
        <p:blipFill>
          <a:blip r:embed="rId9"/>
          <a:stretch>
            <a:fillRect/>
          </a:stretch>
        </p:blipFill>
        <p:spPr>
          <a:xfrm>
            <a:off x="7244466" y="4930561"/>
            <a:ext cx="3913200" cy="1854000"/>
          </a:xfrm>
          <a:prstGeom prst="rect">
            <a:avLst/>
          </a:prstGeom>
          <a:ln w="12700">
            <a:solidFill>
              <a:schemeClr val="tx1"/>
            </a:solidFill>
          </a:ln>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t="160" r="884" b="12931"/>
          <a:stretch/>
        </p:blipFill>
        <p:spPr>
          <a:xfrm>
            <a:off x="7244316" y="1187813"/>
            <a:ext cx="3913350" cy="1643307"/>
          </a:xfrm>
          <a:prstGeom prst="rect">
            <a:avLst/>
          </a:prstGeom>
        </p:spPr>
      </p:pic>
    </p:spTree>
    <p:extLst>
      <p:ext uri="{BB962C8B-B14F-4D97-AF65-F5344CB8AC3E}">
        <p14:creationId xmlns:p14="http://schemas.microsoft.com/office/powerpoint/2010/main" val="3442484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u="sng" dirty="0">
                <a:latin typeface="Arial" panose="020B0604020202020204" pitchFamily="34" charset="0"/>
                <a:cs typeface="Arial" panose="020B0604020202020204" pitchFamily="34" charset="0"/>
              </a:rPr>
              <a:t>Company Profile</a:t>
            </a:r>
          </a:p>
        </p:txBody>
      </p:sp>
      <p:pic>
        <p:nvPicPr>
          <p:cNvPr id="12" name="Picture 11"/>
          <p:cNvPicPr>
            <a:picLocks noChangeAspect="1"/>
          </p:cNvPicPr>
          <p:nvPr/>
        </p:nvPicPr>
        <p:blipFill>
          <a:blip r:embed="rId3"/>
          <a:stretch>
            <a:fillRect/>
          </a:stretch>
        </p:blipFill>
        <p:spPr>
          <a:xfrm>
            <a:off x="11157816" y="65315"/>
            <a:ext cx="973224" cy="879566"/>
          </a:xfrm>
          <a:prstGeom prst="rect">
            <a:avLst/>
          </a:prstGeom>
        </p:spPr>
      </p:pic>
      <p:pic>
        <p:nvPicPr>
          <p:cNvPr id="6" name="image2.jpeg">
            <a:extLst>
              <a:ext uri="{FF2B5EF4-FFF2-40B4-BE49-F238E27FC236}">
                <a16:creationId xmlns:a16="http://schemas.microsoft.com/office/drawing/2014/main" id="{B7DE2364-18A5-CB2F-7EC3-E4140455CF7D}"/>
              </a:ext>
            </a:extLst>
          </p:cNvPr>
          <p:cNvPicPr>
            <a:picLocks noChangeAspect="1"/>
          </p:cNvPicPr>
          <p:nvPr/>
        </p:nvPicPr>
        <p:blipFill rotWithShape="1">
          <a:blip r:embed="rId4" cstate="print"/>
          <a:srcRect l="9525" t="4021" r="71756" b="79819"/>
          <a:stretch/>
        </p:blipFill>
        <p:spPr>
          <a:xfrm>
            <a:off x="407147" y="1304365"/>
            <a:ext cx="1782244" cy="2140708"/>
          </a:xfrm>
          <a:prstGeom prst="rect">
            <a:avLst/>
          </a:prstGeom>
          <a:ln w="12700">
            <a:solidFill>
              <a:schemeClr val="tx1"/>
            </a:solidFill>
          </a:ln>
        </p:spPr>
      </p:pic>
      <p:sp>
        <p:nvSpPr>
          <p:cNvPr id="4" name="TextBox 3"/>
          <p:cNvSpPr txBox="1"/>
          <p:nvPr/>
        </p:nvSpPr>
        <p:spPr>
          <a:xfrm>
            <a:off x="196239" y="3624943"/>
            <a:ext cx="2204059" cy="646331"/>
          </a:xfrm>
          <a:prstGeom prst="rect">
            <a:avLst/>
          </a:prstGeom>
          <a:noFill/>
        </p:spPr>
        <p:txBody>
          <a:bodyPr wrap="square" rtlCol="0">
            <a:spAutoFit/>
          </a:bodyPr>
          <a:lstStyle/>
          <a:p>
            <a:pPr algn="ctr"/>
            <a:r>
              <a:rPr lang="en-US" dirty="0"/>
              <a:t>Mr. </a:t>
            </a:r>
            <a:r>
              <a:rPr lang="en-US" dirty="0" err="1"/>
              <a:t>Shishir</a:t>
            </a:r>
            <a:r>
              <a:rPr lang="en-US" dirty="0"/>
              <a:t> Poddar</a:t>
            </a:r>
          </a:p>
          <a:p>
            <a:pPr algn="ctr"/>
            <a:r>
              <a:rPr lang="en-US" dirty="0"/>
              <a:t>(Managing Director)</a:t>
            </a:r>
          </a:p>
        </p:txBody>
      </p:sp>
      <p:sp>
        <p:nvSpPr>
          <p:cNvPr id="5" name="TextBox 4"/>
          <p:cNvSpPr txBox="1"/>
          <p:nvPr/>
        </p:nvSpPr>
        <p:spPr>
          <a:xfrm>
            <a:off x="2655065" y="1298549"/>
            <a:ext cx="9320270" cy="5088573"/>
          </a:xfrm>
          <a:prstGeom prst="rect">
            <a:avLst/>
          </a:prstGeom>
          <a:noFill/>
          <a:ln w="9525">
            <a:solidFill>
              <a:schemeClr val="tx1"/>
            </a:solidFill>
          </a:ln>
        </p:spPr>
        <p:txBody>
          <a:bodyPr wrap="square" rtlCol="0">
            <a:spAutoFit/>
          </a:bodyPr>
          <a:lstStyle/>
          <a:p>
            <a:pPr marL="12700" marR="5080" algn="just">
              <a:lnSpc>
                <a:spcPct val="100000"/>
              </a:lnSpc>
              <a:spcBef>
                <a:spcPts val="845"/>
              </a:spcBef>
            </a:pPr>
            <a:r>
              <a:rPr lang="en-US" sz="2200" spc="-25" dirty="0">
                <a:cs typeface="Calibri"/>
              </a:rPr>
              <a:t>Trident Auto Components Pvt. Ltd (TACPL) was established in the year 1997. Since then, over the last two decades, the organization has been continuously growing in the field of Precision Machining to Heavy Fabrication of Rail Products &amp; supplying to the Indian Railways. Manufacturing also persists for the Power Sector, Infrastructure and various other Verticals under the leadership of Mr. </a:t>
            </a:r>
            <a:r>
              <a:rPr lang="en-US" sz="2200" spc="-25" dirty="0" err="1">
                <a:cs typeface="Calibri"/>
              </a:rPr>
              <a:t>Shishir</a:t>
            </a:r>
            <a:r>
              <a:rPr lang="en-US" sz="2200" spc="-25" dirty="0">
                <a:cs typeface="Calibri"/>
              </a:rPr>
              <a:t> </a:t>
            </a:r>
            <a:r>
              <a:rPr lang="en-US" sz="2200" spc="-25" dirty="0" err="1">
                <a:cs typeface="Calibri"/>
              </a:rPr>
              <a:t>Poddar</a:t>
            </a:r>
            <a:r>
              <a:rPr lang="en-US" sz="2200" spc="-25" dirty="0">
                <a:cs typeface="Calibri"/>
              </a:rPr>
              <a:t>. The organization is now structured with a state-of-the-art Manufacturing facilities and powered by more than 75 Engineers &amp; Professional Management Team comprising of more than 400 Employees</a:t>
            </a:r>
          </a:p>
          <a:p>
            <a:pPr marL="12700" marR="5080" algn="just">
              <a:lnSpc>
                <a:spcPct val="100000"/>
              </a:lnSpc>
              <a:spcBef>
                <a:spcPts val="845"/>
              </a:spcBef>
            </a:pPr>
            <a:endParaRPr lang="en-US" sz="600" b="1" spc="-25" dirty="0">
              <a:cs typeface="Calibri"/>
            </a:endParaRPr>
          </a:p>
          <a:p>
            <a:pPr marL="12700" marR="5080" algn="just">
              <a:lnSpc>
                <a:spcPct val="100000"/>
              </a:lnSpc>
              <a:spcBef>
                <a:spcPts val="845"/>
              </a:spcBef>
            </a:pPr>
            <a:r>
              <a:rPr lang="en-US" sz="2200" b="1" spc="-25" dirty="0">
                <a:cs typeface="Calibri"/>
              </a:rPr>
              <a:t>Trident Auto Components Pvt. Ltd. </a:t>
            </a:r>
            <a:r>
              <a:rPr lang="en-US" sz="2200" spc="-25" dirty="0">
                <a:cs typeface="Calibri"/>
              </a:rPr>
              <a:t>is now all set to enter into the Indian </a:t>
            </a:r>
            <a:r>
              <a:rPr lang="en-US" sz="2200" spc="-25" dirty="0" err="1">
                <a:cs typeface="Calibri"/>
              </a:rPr>
              <a:t>Defence</a:t>
            </a:r>
            <a:r>
              <a:rPr lang="en-US" sz="2200" spc="-25" dirty="0">
                <a:cs typeface="Calibri"/>
              </a:rPr>
              <a:t>, Atomic Energy &amp; Aerospace sector to serve the nation for the decades to come.</a:t>
            </a:r>
          </a:p>
          <a:p>
            <a:pPr marL="12700" marR="5080" algn="just">
              <a:lnSpc>
                <a:spcPct val="100000"/>
              </a:lnSpc>
              <a:spcBef>
                <a:spcPts val="845"/>
              </a:spcBef>
            </a:pPr>
            <a:endParaRPr lang="en-US" sz="600" spc="-25" dirty="0">
              <a:cs typeface="Calibri"/>
            </a:endParaRPr>
          </a:p>
          <a:p>
            <a:pPr marL="12700" marR="5080" algn="just">
              <a:spcBef>
                <a:spcPts val="845"/>
              </a:spcBef>
            </a:pPr>
            <a:r>
              <a:rPr lang="en-US" sz="2200" spc="-20" dirty="0">
                <a:cs typeface="Franklin Gothic Book"/>
              </a:rPr>
              <a:t>Trident </a:t>
            </a:r>
            <a:r>
              <a:rPr lang="en-US" sz="2200" spc="-10" dirty="0">
                <a:cs typeface="Franklin Gothic Book"/>
              </a:rPr>
              <a:t>Promoters </a:t>
            </a:r>
            <a:r>
              <a:rPr lang="en-US" sz="2200" spc="10" dirty="0">
                <a:cs typeface="Franklin Gothic Book"/>
              </a:rPr>
              <a:t>also </a:t>
            </a:r>
            <a:r>
              <a:rPr lang="en-US" sz="2200" spc="-5" dirty="0">
                <a:cs typeface="Franklin Gothic Book"/>
              </a:rPr>
              <a:t>own </a:t>
            </a:r>
            <a:r>
              <a:rPr lang="en-US" sz="2200" dirty="0">
                <a:cs typeface="Franklin Gothic Book"/>
              </a:rPr>
              <a:t>M/s KTL </a:t>
            </a:r>
            <a:r>
              <a:rPr lang="en-US" sz="2200" spc="-5" dirty="0">
                <a:cs typeface="Franklin Gothic Book"/>
              </a:rPr>
              <a:t>Automobiles </a:t>
            </a:r>
            <a:r>
              <a:rPr lang="en-US" sz="2200" spc="5" dirty="0">
                <a:cs typeface="Franklin Gothic Book"/>
              </a:rPr>
              <a:t>Ltd. </a:t>
            </a:r>
            <a:r>
              <a:rPr lang="en-US" sz="2200" spc="-5" dirty="0">
                <a:cs typeface="Franklin Gothic Book"/>
              </a:rPr>
              <a:t>a</a:t>
            </a:r>
            <a:r>
              <a:rPr lang="en-US" sz="2200" spc="-350" dirty="0">
                <a:cs typeface="Franklin Gothic Book"/>
              </a:rPr>
              <a:t>  </a:t>
            </a:r>
            <a:r>
              <a:rPr lang="en-US" sz="2200" spc="-5" dirty="0">
                <a:cs typeface="Franklin Gothic Book"/>
              </a:rPr>
              <a:t>renowned</a:t>
            </a:r>
            <a:r>
              <a:rPr lang="en-US" sz="2200" dirty="0">
                <a:cs typeface="Franklin Gothic Book"/>
              </a:rPr>
              <a:t> </a:t>
            </a:r>
            <a:r>
              <a:rPr lang="en-US" sz="2200" spc="-15" dirty="0">
                <a:cs typeface="Franklin Gothic Book"/>
              </a:rPr>
              <a:t>Trading </a:t>
            </a:r>
            <a:r>
              <a:rPr lang="en-US" sz="2200" spc="5" dirty="0">
                <a:cs typeface="Franklin Gothic Book"/>
              </a:rPr>
              <a:t>House </a:t>
            </a:r>
            <a:r>
              <a:rPr lang="en-US" sz="2200" spc="-5" dirty="0">
                <a:cs typeface="Franklin Gothic Book"/>
              </a:rPr>
              <a:t>Group </a:t>
            </a:r>
            <a:r>
              <a:rPr lang="en-US" sz="2200" dirty="0">
                <a:cs typeface="Franklin Gothic Book"/>
              </a:rPr>
              <a:t>in different states of India viz. Uttar Pradesh, Madhya Pradesh, Rajasthan. </a:t>
            </a:r>
            <a:r>
              <a:rPr lang="en-US" sz="2200" spc="5" dirty="0"/>
              <a:t>The group turnover is all is approx. 1800 Crores INR (225 Million USD).</a:t>
            </a:r>
          </a:p>
        </p:txBody>
      </p:sp>
    </p:spTree>
    <p:extLst>
      <p:ext uri="{BB962C8B-B14F-4D97-AF65-F5344CB8AC3E}">
        <p14:creationId xmlns:p14="http://schemas.microsoft.com/office/powerpoint/2010/main" val="2409431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Reason to Choose Trident</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3" name="TextBox 2"/>
          <p:cNvSpPr txBox="1"/>
          <p:nvPr/>
        </p:nvSpPr>
        <p:spPr>
          <a:xfrm>
            <a:off x="452684" y="1195187"/>
            <a:ext cx="11414195" cy="5770811"/>
          </a:xfrm>
          <a:prstGeom prst="rect">
            <a:avLst/>
          </a:prstGeom>
          <a:noFill/>
        </p:spPr>
        <p:txBody>
          <a:bodyPr wrap="square" rtlCol="0">
            <a:spAutoFit/>
          </a:bodyPr>
          <a:lstStyle/>
          <a:p>
            <a:pPr marL="342900" indent="-342900" algn="just">
              <a:buFont typeface="Wingdings" panose="05000000000000000000" pitchFamily="2" charset="2"/>
              <a:buChar char="Ø"/>
              <a:tabLst>
                <a:tab pos="355600" algn="l"/>
              </a:tabLst>
            </a:pPr>
            <a:r>
              <a:rPr lang="en-US" sz="2300" b="1" dirty="0"/>
              <a:t>Engineering &amp; Development-:</a:t>
            </a:r>
            <a:r>
              <a:rPr lang="en-US" sz="2300" dirty="0"/>
              <a:t> TACPL has a dedicated Engineering Department responsible for QAP, Production Process Plan, Continual Development &amp; Implementation of changes, if required. TACPL over the years has grown from a small component manufacturer to largest Railway Car Body manufacturer for Indian Railways. TACPL has also designed and developed Diesel Hydraulic Self Propelled Track Maintenance Equipment which is working satisfactorily with Indian Railways from past 5 years. Our technical team has the intention and appetite to do much more. </a:t>
            </a:r>
          </a:p>
          <a:p>
            <a:pPr marL="342900" indent="-342900" algn="just">
              <a:buFont typeface="Wingdings" panose="05000000000000000000" pitchFamily="2" charset="2"/>
              <a:buChar char="Ø"/>
              <a:tabLst>
                <a:tab pos="355600" algn="l"/>
              </a:tabLst>
            </a:pPr>
            <a:endParaRPr lang="en-US" sz="1200" dirty="0"/>
          </a:p>
          <a:p>
            <a:pPr marL="342900" indent="-342900" algn="just">
              <a:buFont typeface="Wingdings" panose="05000000000000000000" pitchFamily="2" charset="2"/>
              <a:buChar char="Ø"/>
              <a:tabLst>
                <a:tab pos="355600" algn="l"/>
              </a:tabLst>
            </a:pPr>
            <a:r>
              <a:rPr lang="en-US" sz="2300" b="1" dirty="0"/>
              <a:t>Innovation and Versatility -:</a:t>
            </a:r>
            <a:r>
              <a:rPr lang="en-US" sz="2300" dirty="0"/>
              <a:t> TACPL has always been keen on Innovation and New Developments. TACPL is continuously upgrading and adding infrastructure to work on Projects where continual improvement and innovation is desired.  TACPL is focused to develop and manufacture critical components required by Ministry of Science and Technology procured through its subsidiaries in the field of Atomic Energy/Nuclear Energy. </a:t>
            </a:r>
          </a:p>
          <a:p>
            <a:pPr marL="342900" indent="-342900" algn="just">
              <a:buFont typeface="Wingdings" panose="05000000000000000000" pitchFamily="2" charset="2"/>
              <a:buChar char="Ø"/>
              <a:tabLst>
                <a:tab pos="355600" algn="l"/>
              </a:tabLst>
            </a:pPr>
            <a:endParaRPr lang="en-IN" sz="1200" dirty="0"/>
          </a:p>
          <a:p>
            <a:pPr marL="342900" indent="-342900" algn="just">
              <a:buFont typeface="Wingdings" panose="05000000000000000000" pitchFamily="2" charset="2"/>
              <a:buChar char="Ø"/>
              <a:tabLst>
                <a:tab pos="355600" algn="l"/>
              </a:tabLst>
            </a:pPr>
            <a:r>
              <a:rPr lang="en-US" sz="2300" b="1" dirty="0"/>
              <a:t>Infrastructure-:</a:t>
            </a:r>
            <a:r>
              <a:rPr lang="en-US" sz="2300" dirty="0"/>
              <a:t> TACPL is equipped with ample space, latest plant and machinery, professional young team guided by senior management, engineering software like solid works cad and cam, finance and back up of the same, etc. </a:t>
            </a:r>
            <a:endParaRPr lang="en-IN" sz="1200" dirty="0"/>
          </a:p>
        </p:txBody>
      </p:sp>
    </p:spTree>
    <p:extLst>
      <p:ext uri="{BB962C8B-B14F-4D97-AF65-F5344CB8AC3E}">
        <p14:creationId xmlns:p14="http://schemas.microsoft.com/office/powerpoint/2010/main" val="3839423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Reason to Choose Trident</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3" name="TextBox 2"/>
          <p:cNvSpPr txBox="1"/>
          <p:nvPr/>
        </p:nvSpPr>
        <p:spPr>
          <a:xfrm>
            <a:off x="609600" y="1235827"/>
            <a:ext cx="11145520" cy="5401479"/>
          </a:xfrm>
          <a:prstGeom prst="rect">
            <a:avLst/>
          </a:prstGeom>
          <a:noFill/>
        </p:spPr>
        <p:txBody>
          <a:bodyPr wrap="square" rtlCol="0">
            <a:spAutoFit/>
          </a:bodyPr>
          <a:lstStyle/>
          <a:p>
            <a:pPr marL="342900" indent="-342900" algn="just">
              <a:buFont typeface="Wingdings" panose="05000000000000000000" pitchFamily="2" charset="2"/>
              <a:buChar char="Ø"/>
            </a:pPr>
            <a:r>
              <a:rPr lang="en-US" sz="2300" b="1" dirty="0"/>
              <a:t>Capacity &amp; Capability-:</a:t>
            </a:r>
            <a:r>
              <a:rPr lang="en-US" sz="2300" dirty="0"/>
              <a:t> TACPL has the capacity to manufacture approx. 20000 MT per Annum of Fabrication and has a wide Precision Machining Facility too. TACPL has the capability to design and manufacture critical components for the Atomic Power/Nuclear Power Industry. </a:t>
            </a:r>
          </a:p>
          <a:p>
            <a:pPr marL="342900" indent="-342900" algn="just">
              <a:buFont typeface="Wingdings" panose="05000000000000000000" pitchFamily="2" charset="2"/>
              <a:buChar char="Ø"/>
            </a:pPr>
            <a:endParaRPr lang="en-US" sz="2300" b="1" dirty="0"/>
          </a:p>
          <a:p>
            <a:pPr marL="342900" indent="-342900" algn="just">
              <a:buFont typeface="Wingdings" panose="05000000000000000000" pitchFamily="2" charset="2"/>
              <a:buChar char="Ø"/>
            </a:pPr>
            <a:r>
              <a:rPr lang="en-US" sz="2300" b="1" dirty="0"/>
              <a:t>Reliability-:</a:t>
            </a:r>
            <a:r>
              <a:rPr lang="en-US" sz="2300" dirty="0"/>
              <a:t> TACPL has always won the trust of their customers ensuring secrecy of drawings, designs, etc. Moreover commitment honoring has always been a credential for us. TACPL is relied upon by its Valuable Customers for their commitments and trust. TACPL has a strong bonding with its Valuable Customers and is always appreciated for its reliability.  </a:t>
            </a:r>
          </a:p>
          <a:p>
            <a:pPr marL="342900" indent="-342900" algn="just">
              <a:buFont typeface="Wingdings" panose="05000000000000000000" pitchFamily="2" charset="2"/>
              <a:buChar char="Ø"/>
            </a:pPr>
            <a:endParaRPr lang="en-IN" sz="2300" dirty="0"/>
          </a:p>
          <a:p>
            <a:pPr marL="342900" indent="-342900" algn="just">
              <a:buFont typeface="Wingdings" panose="05000000000000000000" pitchFamily="2" charset="2"/>
              <a:buChar char="Ø"/>
            </a:pPr>
            <a:r>
              <a:rPr lang="en-US" sz="2300" b="1" dirty="0"/>
              <a:t>Dedicated Customer Support Service-:</a:t>
            </a:r>
            <a:r>
              <a:rPr lang="en-US" sz="2300" dirty="0"/>
              <a:t> TACPL has always been transparent with respect to their valued customers ensuring prompt actions towards their initiations and changes. Every Customer is backed by a dedicated nodal person responsible for all coordination and action. </a:t>
            </a:r>
            <a:endParaRPr lang="en-IN" sz="2300" dirty="0"/>
          </a:p>
        </p:txBody>
      </p:sp>
    </p:spTree>
    <p:extLst>
      <p:ext uri="{BB962C8B-B14F-4D97-AF65-F5344CB8AC3E}">
        <p14:creationId xmlns:p14="http://schemas.microsoft.com/office/powerpoint/2010/main" val="3839070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Awards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grpSp>
        <p:nvGrpSpPr>
          <p:cNvPr id="3" name="Group 2"/>
          <p:cNvGrpSpPr/>
          <p:nvPr/>
        </p:nvGrpSpPr>
        <p:grpSpPr>
          <a:xfrm>
            <a:off x="551786" y="1405102"/>
            <a:ext cx="5923411" cy="3610400"/>
            <a:chOff x="2622021" y="3975439"/>
            <a:chExt cx="4515367" cy="2030516"/>
          </a:xfrm>
        </p:grpSpPr>
        <p:pic>
          <p:nvPicPr>
            <p:cNvPr id="43" name="Picture 42">
              <a:extLst>
                <a:ext uri="{FF2B5EF4-FFF2-40B4-BE49-F238E27FC236}">
                  <a16:creationId xmlns:a16="http://schemas.microsoft.com/office/drawing/2014/main" id="{DFBC5B8E-7963-4E9B-8350-83F4B473B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6060" y="3975439"/>
              <a:ext cx="2671328" cy="2006383"/>
            </a:xfrm>
            <a:prstGeom prst="rect">
              <a:avLst/>
            </a:prstGeom>
            <a:ln w="28575">
              <a:solidFill>
                <a:schemeClr val="tx1"/>
              </a:solidFill>
            </a:ln>
          </p:spPr>
        </p:pic>
        <p:pic>
          <p:nvPicPr>
            <p:cNvPr id="44" name="Picture 43">
              <a:extLst>
                <a:ext uri="{FF2B5EF4-FFF2-40B4-BE49-F238E27FC236}">
                  <a16:creationId xmlns:a16="http://schemas.microsoft.com/office/drawing/2014/main" id="{8ADDE160-90B6-46FB-BDC6-5166FA704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2021" y="3975439"/>
              <a:ext cx="1844039" cy="2030516"/>
            </a:xfrm>
            <a:prstGeom prst="rect">
              <a:avLst/>
            </a:prstGeom>
            <a:ln w="28575">
              <a:solidFill>
                <a:schemeClr val="tx1"/>
              </a:solidFill>
            </a:ln>
          </p:spPr>
        </p:pic>
      </p:grpSp>
      <p:pic>
        <p:nvPicPr>
          <p:cNvPr id="47" name="Picture 46">
            <a:extLst>
              <a:ext uri="{FF2B5EF4-FFF2-40B4-BE49-F238E27FC236}">
                <a16:creationId xmlns:a16="http://schemas.microsoft.com/office/drawing/2014/main" id="{55AB72F3-AB67-4ABD-A45B-071DBAADB5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8080" y="1405102"/>
            <a:ext cx="5385598" cy="3576878"/>
          </a:xfrm>
          <a:prstGeom prst="rect">
            <a:avLst/>
          </a:prstGeom>
          <a:ln w="19050">
            <a:solidFill>
              <a:schemeClr val="tx1"/>
            </a:solidFill>
          </a:ln>
        </p:spPr>
      </p:pic>
      <p:sp>
        <p:nvSpPr>
          <p:cNvPr id="48" name="TextBox 47"/>
          <p:cNvSpPr txBox="1"/>
          <p:nvPr/>
        </p:nvSpPr>
        <p:spPr>
          <a:xfrm>
            <a:off x="1370652" y="5410410"/>
            <a:ext cx="4490135" cy="338554"/>
          </a:xfrm>
          <a:prstGeom prst="rect">
            <a:avLst/>
          </a:prstGeom>
          <a:noFill/>
          <a:ln w="12700">
            <a:solidFill>
              <a:schemeClr val="tx1"/>
            </a:solidFill>
          </a:ln>
        </p:spPr>
        <p:txBody>
          <a:bodyPr wrap="square" rtlCol="0">
            <a:spAutoFit/>
          </a:bodyPr>
          <a:lstStyle/>
          <a:p>
            <a:pPr algn="ctr"/>
            <a:r>
              <a:rPr lang="en-US" sz="1600" b="1" spc="-70" dirty="0">
                <a:cs typeface="Trebuchet MS"/>
              </a:rPr>
              <a:t>High Performance in Vendor Rating received From BHEL</a:t>
            </a:r>
            <a:endParaRPr lang="en-US" b="1" dirty="0"/>
          </a:p>
        </p:txBody>
      </p:sp>
      <p:sp>
        <p:nvSpPr>
          <p:cNvPr id="49" name="TextBox 48"/>
          <p:cNvSpPr txBox="1"/>
          <p:nvPr/>
        </p:nvSpPr>
        <p:spPr>
          <a:xfrm>
            <a:off x="8563304" y="5410410"/>
            <a:ext cx="2204779" cy="338554"/>
          </a:xfrm>
          <a:prstGeom prst="rect">
            <a:avLst/>
          </a:prstGeom>
          <a:noFill/>
          <a:ln w="12700">
            <a:solidFill>
              <a:schemeClr val="tx1"/>
            </a:solidFill>
          </a:ln>
        </p:spPr>
        <p:txBody>
          <a:bodyPr wrap="square" rtlCol="0">
            <a:spAutoFit/>
          </a:bodyPr>
          <a:lstStyle/>
          <a:p>
            <a:pPr algn="ctr"/>
            <a:r>
              <a:rPr lang="en-US" sz="1600" b="1" spc="-70" dirty="0"/>
              <a:t>World Business  Conclave</a:t>
            </a:r>
            <a:endParaRPr lang="en-US" b="1" dirty="0"/>
          </a:p>
        </p:txBody>
      </p:sp>
    </p:spTree>
    <p:extLst>
      <p:ext uri="{BB962C8B-B14F-4D97-AF65-F5344CB8AC3E}">
        <p14:creationId xmlns:p14="http://schemas.microsoft.com/office/powerpoint/2010/main" val="357481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Awards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37" name="object 6"/>
          <p:cNvSpPr/>
          <p:nvPr/>
        </p:nvSpPr>
        <p:spPr>
          <a:xfrm>
            <a:off x="569569" y="1267826"/>
            <a:ext cx="3552031" cy="4136687"/>
          </a:xfrm>
          <a:prstGeom prst="rect">
            <a:avLst/>
          </a:prstGeom>
          <a:blipFill>
            <a:blip r:embed="rId3" cstate="print"/>
            <a:stretch>
              <a:fillRect/>
            </a:stretch>
          </a:blipFill>
          <a:ln w="19050">
            <a:solidFill>
              <a:schemeClr val="tx1"/>
            </a:solidFill>
          </a:ln>
        </p:spPr>
        <p:txBody>
          <a:bodyPr wrap="square" lIns="0" tIns="0" rIns="0" bIns="0" rtlCol="0"/>
          <a:lstStyle/>
          <a:p>
            <a:endParaRPr/>
          </a:p>
        </p:txBody>
      </p:sp>
      <p:sp>
        <p:nvSpPr>
          <p:cNvPr id="38" name="object 7"/>
          <p:cNvSpPr/>
          <p:nvPr/>
        </p:nvSpPr>
        <p:spPr>
          <a:xfrm>
            <a:off x="4350799" y="1267825"/>
            <a:ext cx="3264652" cy="4136688"/>
          </a:xfrm>
          <a:prstGeom prst="rect">
            <a:avLst/>
          </a:prstGeom>
          <a:blipFill>
            <a:blip r:embed="rId4" cstate="print"/>
            <a:stretch>
              <a:fillRect/>
            </a:stretch>
          </a:blipFill>
          <a:ln w="19050">
            <a:solidFill>
              <a:schemeClr val="tx1"/>
            </a:solidFill>
          </a:ln>
        </p:spPr>
        <p:txBody>
          <a:bodyPr wrap="square" lIns="0" tIns="0" rIns="0" bIns="0" rtlCol="0"/>
          <a:lstStyle/>
          <a:p>
            <a:endParaRPr/>
          </a:p>
        </p:txBody>
      </p:sp>
      <p:sp>
        <p:nvSpPr>
          <p:cNvPr id="39" name="object 8"/>
          <p:cNvSpPr/>
          <p:nvPr/>
        </p:nvSpPr>
        <p:spPr>
          <a:xfrm>
            <a:off x="8019915" y="1267825"/>
            <a:ext cx="3253136" cy="4136688"/>
          </a:xfrm>
          <a:prstGeom prst="rect">
            <a:avLst/>
          </a:prstGeom>
          <a:blipFill>
            <a:blip r:embed="rId5" cstate="print"/>
            <a:stretch>
              <a:fillRect/>
            </a:stretch>
          </a:blipFill>
          <a:ln w="19050">
            <a:solidFill>
              <a:schemeClr val="tx1"/>
            </a:solidFill>
          </a:ln>
        </p:spPr>
        <p:txBody>
          <a:bodyPr wrap="square" lIns="0" tIns="0" rIns="0" bIns="0" rtlCol="0"/>
          <a:lstStyle/>
          <a:p>
            <a:endParaRPr/>
          </a:p>
        </p:txBody>
      </p:sp>
      <p:sp>
        <p:nvSpPr>
          <p:cNvPr id="50" name="TextBox 49"/>
          <p:cNvSpPr txBox="1"/>
          <p:nvPr/>
        </p:nvSpPr>
        <p:spPr>
          <a:xfrm>
            <a:off x="8293523" y="5726809"/>
            <a:ext cx="2538744" cy="553998"/>
          </a:xfrm>
          <a:prstGeom prst="rect">
            <a:avLst/>
          </a:prstGeom>
          <a:noFill/>
          <a:ln w="12700">
            <a:solidFill>
              <a:schemeClr val="tx1"/>
            </a:solidFill>
          </a:ln>
        </p:spPr>
        <p:txBody>
          <a:bodyPr wrap="square" rtlCol="0">
            <a:spAutoFit/>
          </a:bodyPr>
          <a:lstStyle/>
          <a:p>
            <a:pPr algn="ctr">
              <a:lnSpc>
                <a:spcPts val="1839"/>
              </a:lnSpc>
              <a:spcBef>
                <a:spcPts val="100"/>
              </a:spcBef>
            </a:pPr>
            <a:r>
              <a:rPr lang="en-US" sz="1600" b="1" spc="-70" dirty="0"/>
              <a:t>Young</a:t>
            </a:r>
            <a:r>
              <a:rPr lang="en-US" sz="1600" b="1" spc="-60" dirty="0">
                <a:solidFill>
                  <a:srgbClr val="4E3A2F"/>
                </a:solidFill>
                <a:latin typeface="Trebuchet MS"/>
                <a:cs typeface="Trebuchet MS"/>
              </a:rPr>
              <a:t> </a:t>
            </a:r>
            <a:r>
              <a:rPr lang="en-US" sz="1600" b="1" spc="-70" dirty="0"/>
              <a:t>Entrepreneur Awards</a:t>
            </a:r>
          </a:p>
          <a:p>
            <a:pPr algn="ctr">
              <a:lnSpc>
                <a:spcPts val="1839"/>
              </a:lnSpc>
            </a:pPr>
            <a:r>
              <a:rPr lang="en-US" sz="1600" b="1" spc="-70" dirty="0"/>
              <a:t>received form TIE UP</a:t>
            </a:r>
          </a:p>
        </p:txBody>
      </p:sp>
      <p:sp>
        <p:nvSpPr>
          <p:cNvPr id="51" name="TextBox 50"/>
          <p:cNvSpPr txBox="1"/>
          <p:nvPr/>
        </p:nvSpPr>
        <p:spPr>
          <a:xfrm>
            <a:off x="4713753" y="5743294"/>
            <a:ext cx="2538744" cy="323165"/>
          </a:xfrm>
          <a:prstGeom prst="rect">
            <a:avLst/>
          </a:prstGeom>
          <a:noFill/>
          <a:ln w="12700">
            <a:solidFill>
              <a:schemeClr val="tx1"/>
            </a:solidFill>
          </a:ln>
        </p:spPr>
        <p:txBody>
          <a:bodyPr wrap="square" rtlCol="0">
            <a:spAutoFit/>
          </a:bodyPr>
          <a:lstStyle/>
          <a:p>
            <a:pPr algn="ctr">
              <a:lnSpc>
                <a:spcPts val="1839"/>
              </a:lnSpc>
              <a:spcBef>
                <a:spcPts val="100"/>
              </a:spcBef>
            </a:pPr>
            <a:r>
              <a:rPr lang="en-US" sz="1600" b="1" spc="-70" dirty="0"/>
              <a:t>Awards received  from MSME</a:t>
            </a:r>
          </a:p>
        </p:txBody>
      </p:sp>
      <p:sp>
        <p:nvSpPr>
          <p:cNvPr id="52" name="TextBox 51"/>
          <p:cNvSpPr txBox="1"/>
          <p:nvPr/>
        </p:nvSpPr>
        <p:spPr>
          <a:xfrm>
            <a:off x="1133983" y="5726809"/>
            <a:ext cx="2538744" cy="323165"/>
          </a:xfrm>
          <a:prstGeom prst="rect">
            <a:avLst/>
          </a:prstGeom>
          <a:noFill/>
          <a:ln w="12700">
            <a:solidFill>
              <a:schemeClr val="tx1"/>
            </a:solidFill>
          </a:ln>
        </p:spPr>
        <p:txBody>
          <a:bodyPr wrap="square" rtlCol="0">
            <a:spAutoFit/>
          </a:bodyPr>
          <a:lstStyle/>
          <a:p>
            <a:pPr algn="ctr">
              <a:lnSpc>
                <a:spcPts val="1839"/>
              </a:lnSpc>
              <a:spcBef>
                <a:spcPts val="100"/>
              </a:spcBef>
            </a:pPr>
            <a:r>
              <a:rPr lang="en-US" sz="1600" b="1" spc="-70" dirty="0"/>
              <a:t>Awards received  from MSME</a:t>
            </a:r>
          </a:p>
        </p:txBody>
      </p:sp>
    </p:spTree>
    <p:extLst>
      <p:ext uri="{BB962C8B-B14F-4D97-AF65-F5344CB8AC3E}">
        <p14:creationId xmlns:p14="http://schemas.microsoft.com/office/powerpoint/2010/main" val="1019126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Word of Thanks-Beam Stopper</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3" name="TextBox 2">
            <a:extLst>
              <a:ext uri="{FF2B5EF4-FFF2-40B4-BE49-F238E27FC236}">
                <a16:creationId xmlns:a16="http://schemas.microsoft.com/office/drawing/2014/main" id="{36D5C575-42CB-92B2-66B8-08B2841FFBA0}"/>
              </a:ext>
            </a:extLst>
          </p:cNvPr>
          <p:cNvSpPr txBox="1"/>
          <p:nvPr/>
        </p:nvSpPr>
        <p:spPr>
          <a:xfrm>
            <a:off x="318366" y="1508452"/>
            <a:ext cx="10839450" cy="4247317"/>
          </a:xfrm>
          <a:prstGeom prst="rect">
            <a:avLst/>
          </a:prstGeom>
          <a:noFill/>
        </p:spPr>
        <p:txBody>
          <a:bodyPr wrap="square" rtlCol="0">
            <a:spAutoFit/>
          </a:bodyPr>
          <a:lstStyle/>
          <a:p>
            <a:pPr marL="342900" indent="-342900">
              <a:buFont typeface="+mj-lt"/>
              <a:buAutoNum type="arabicPeriod"/>
            </a:pPr>
            <a:r>
              <a:rPr lang="en-IN" dirty="0"/>
              <a:t>We would like to thank the Government of India for providing us the opportunity to manufacture the Beam Stopper which is a part of the FAIR Project. </a:t>
            </a:r>
          </a:p>
          <a:p>
            <a:pPr marL="342900" indent="-342900">
              <a:buFont typeface="+mj-lt"/>
              <a:buAutoNum type="arabicPeriod"/>
            </a:pPr>
            <a:endParaRPr lang="en-IN" dirty="0"/>
          </a:p>
          <a:p>
            <a:pPr marL="342900" indent="-342900">
              <a:buFont typeface="+mj-lt"/>
              <a:buAutoNum type="arabicPeriod"/>
            </a:pPr>
            <a:endParaRPr lang="en-IN" dirty="0"/>
          </a:p>
          <a:p>
            <a:pPr marL="342900" indent="-342900">
              <a:buFont typeface="+mj-lt"/>
              <a:buAutoNum type="arabicPeriod"/>
            </a:pPr>
            <a:r>
              <a:rPr lang="en-IN" dirty="0"/>
              <a:t>We are highly obliged to GSI/FAIR for considering us, a part of such a prestigious project </a:t>
            </a:r>
          </a:p>
          <a:p>
            <a:pPr marL="342900" indent="-342900">
              <a:buFont typeface="+mj-lt"/>
              <a:buAutoNum type="arabicPeriod"/>
            </a:pPr>
            <a:endParaRPr lang="en-IN" dirty="0"/>
          </a:p>
          <a:p>
            <a:pPr marL="342900" indent="-342900">
              <a:buFont typeface="+mj-lt"/>
              <a:buAutoNum type="arabicPeriod"/>
            </a:pPr>
            <a:endParaRPr lang="en-IN" dirty="0"/>
          </a:p>
          <a:p>
            <a:pPr marL="342900" indent="-342900">
              <a:buFont typeface="+mj-lt"/>
              <a:buAutoNum type="arabicPeriod"/>
            </a:pPr>
            <a:r>
              <a:rPr lang="en-IN" dirty="0"/>
              <a:t>A special thanks to BOSE institute for rewarding us the Project-BEAM CATCHER</a:t>
            </a:r>
          </a:p>
          <a:p>
            <a:pPr marL="342900" indent="-342900">
              <a:buFont typeface="+mj-lt"/>
              <a:buAutoNum type="arabicPeriod"/>
            </a:pPr>
            <a:endParaRPr lang="en-IN" dirty="0"/>
          </a:p>
          <a:p>
            <a:pPr marL="342900" indent="-342900">
              <a:buFont typeface="+mj-lt"/>
              <a:buAutoNum type="arabicPeriod"/>
            </a:pPr>
            <a:endParaRPr lang="en-IN" dirty="0"/>
          </a:p>
          <a:p>
            <a:pPr marL="342900" indent="-342900">
              <a:buFont typeface="+mj-lt"/>
              <a:buAutoNum type="arabicPeriod"/>
            </a:pPr>
            <a:r>
              <a:rPr lang="en-IN" dirty="0"/>
              <a:t>Further we would like to appreciate efforts of  CMERI for guiding us in the development of project.</a:t>
            </a:r>
          </a:p>
          <a:p>
            <a:pPr marL="342900" indent="-342900">
              <a:buFont typeface="+mj-lt"/>
              <a:buAutoNum type="arabicPeriod"/>
            </a:pPr>
            <a:endParaRPr lang="en-IN" dirty="0"/>
          </a:p>
          <a:p>
            <a:pPr marL="342900" indent="-342900">
              <a:buFont typeface="+mj-lt"/>
              <a:buAutoNum type="arabicPeriod"/>
            </a:pPr>
            <a:endParaRPr lang="en-IN" dirty="0"/>
          </a:p>
          <a:p>
            <a:pPr marL="342900" indent="-342900">
              <a:buFont typeface="+mj-lt"/>
              <a:buAutoNum type="arabicPeriod"/>
            </a:pPr>
            <a:r>
              <a:rPr lang="en-IN" dirty="0"/>
              <a:t>We assure GSI/FAIR for the timely completion of BEAM CATCHER project with installation at GSI site within stipulated time</a:t>
            </a:r>
          </a:p>
        </p:txBody>
      </p:sp>
    </p:spTree>
    <p:extLst>
      <p:ext uri="{BB962C8B-B14F-4D97-AF65-F5344CB8AC3E}">
        <p14:creationId xmlns:p14="http://schemas.microsoft.com/office/powerpoint/2010/main" val="3394915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Our Special Project-Beam Stopper</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pic>
        <p:nvPicPr>
          <p:cNvPr id="4" name="Picture 3">
            <a:extLst>
              <a:ext uri="{FF2B5EF4-FFF2-40B4-BE49-F238E27FC236}">
                <a16:creationId xmlns:a16="http://schemas.microsoft.com/office/drawing/2014/main" id="{84E1E34F-2A1D-A4DD-F18E-8E664C05BD1A}"/>
              </a:ext>
            </a:extLst>
          </p:cNvPr>
          <p:cNvPicPr>
            <a:picLocks noChangeAspect="1"/>
          </p:cNvPicPr>
          <p:nvPr/>
        </p:nvPicPr>
        <p:blipFill rotWithShape="1">
          <a:blip r:embed="rId3"/>
          <a:srcRect t="829" r="1681" b="1007"/>
          <a:stretch/>
        </p:blipFill>
        <p:spPr>
          <a:xfrm>
            <a:off x="155761" y="1259631"/>
            <a:ext cx="3259249" cy="5131837"/>
          </a:xfrm>
          <a:prstGeom prst="rect">
            <a:avLst/>
          </a:prstGeom>
        </p:spPr>
      </p:pic>
      <p:sp>
        <p:nvSpPr>
          <p:cNvPr id="5" name="TextBox 4">
            <a:extLst>
              <a:ext uri="{FF2B5EF4-FFF2-40B4-BE49-F238E27FC236}">
                <a16:creationId xmlns:a16="http://schemas.microsoft.com/office/drawing/2014/main" id="{D0BB17EF-C037-D809-87EB-40A6D2566477}"/>
              </a:ext>
            </a:extLst>
          </p:cNvPr>
          <p:cNvSpPr txBox="1"/>
          <p:nvPr/>
        </p:nvSpPr>
        <p:spPr>
          <a:xfrm>
            <a:off x="224781" y="6405792"/>
            <a:ext cx="2462438" cy="369332"/>
          </a:xfrm>
          <a:prstGeom prst="rect">
            <a:avLst/>
          </a:prstGeom>
          <a:noFill/>
          <a:ln w="12700">
            <a:solidFill>
              <a:schemeClr val="tx1"/>
            </a:solidFill>
          </a:ln>
        </p:spPr>
        <p:txBody>
          <a:bodyPr wrap="square" rtlCol="0">
            <a:spAutoFit/>
          </a:bodyPr>
          <a:lstStyle/>
          <a:p>
            <a:r>
              <a:rPr lang="en-US" dirty="0"/>
              <a:t>Beam Stopper</a:t>
            </a:r>
          </a:p>
        </p:txBody>
      </p:sp>
      <p:graphicFrame>
        <p:nvGraphicFramePr>
          <p:cNvPr id="14" name="Diagram 13">
            <a:extLst>
              <a:ext uri="{FF2B5EF4-FFF2-40B4-BE49-F238E27FC236}">
                <a16:creationId xmlns:a16="http://schemas.microsoft.com/office/drawing/2014/main" id="{B6D99CA7-63CF-079C-6978-EA62CC6DB035}"/>
              </a:ext>
            </a:extLst>
          </p:cNvPr>
          <p:cNvGraphicFramePr/>
          <p:nvPr>
            <p:extLst>
              <p:ext uri="{D42A27DB-BD31-4B8C-83A1-F6EECF244321}">
                <p14:modId xmlns:p14="http://schemas.microsoft.com/office/powerpoint/2010/main" val="290366132"/>
              </p:ext>
            </p:extLst>
          </p:nvPr>
        </p:nvGraphicFramePr>
        <p:xfrm>
          <a:off x="3842138" y="113954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2994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Beam Stopper Project Status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graphicFrame>
        <p:nvGraphicFramePr>
          <p:cNvPr id="7" name="Diagram 6">
            <a:extLst>
              <a:ext uri="{FF2B5EF4-FFF2-40B4-BE49-F238E27FC236}">
                <a16:creationId xmlns:a16="http://schemas.microsoft.com/office/drawing/2014/main" id="{19BA2565-A51C-5B14-F46A-D96454BD3D8A}"/>
              </a:ext>
            </a:extLst>
          </p:cNvPr>
          <p:cNvGraphicFramePr/>
          <p:nvPr>
            <p:extLst>
              <p:ext uri="{D42A27DB-BD31-4B8C-83A1-F6EECF244321}">
                <p14:modId xmlns:p14="http://schemas.microsoft.com/office/powerpoint/2010/main" val="2400899028"/>
              </p:ext>
            </p:extLst>
          </p:nvPr>
        </p:nvGraphicFramePr>
        <p:xfrm>
          <a:off x="2280038" y="120621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360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u="sng" dirty="0">
                <a:latin typeface="Arial" panose="020B0604020202020204" pitchFamily="34" charset="0"/>
                <a:cs typeface="Arial" panose="020B0604020202020204" pitchFamily="34" charset="0"/>
              </a:rPr>
              <a:t>Thank You</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6" name="TextBox 5"/>
          <p:cNvSpPr txBox="1"/>
          <p:nvPr/>
        </p:nvSpPr>
        <p:spPr>
          <a:xfrm>
            <a:off x="5559972" y="2974427"/>
            <a:ext cx="65" cy="276999"/>
          </a:xfrm>
          <a:prstGeom prst="rect">
            <a:avLst/>
          </a:prstGeom>
          <a:noFill/>
        </p:spPr>
        <p:txBody>
          <a:bodyPr wrap="none" lIns="0" tIns="0" rIns="0" bIns="0" rtlCol="0">
            <a:spAutoFit/>
          </a:bodyPr>
          <a:lstStyle/>
          <a:p>
            <a:endParaRPr lang="en-US" dirty="0"/>
          </a:p>
        </p:txBody>
      </p:sp>
      <p:pic>
        <p:nvPicPr>
          <p:cNvPr id="11" name="Picture 10"/>
          <p:cNvPicPr>
            <a:picLocks noChangeAspect="1"/>
          </p:cNvPicPr>
          <p:nvPr/>
        </p:nvPicPr>
        <p:blipFill>
          <a:blip r:embed="rId3"/>
          <a:stretch>
            <a:fillRect/>
          </a:stretch>
        </p:blipFill>
        <p:spPr>
          <a:xfrm>
            <a:off x="3479507" y="1307983"/>
            <a:ext cx="5657262" cy="3332887"/>
          </a:xfrm>
          <a:prstGeom prst="rect">
            <a:avLst/>
          </a:prstGeom>
          <a:ln w="9525">
            <a:solidFill>
              <a:schemeClr val="tx1"/>
            </a:solidFill>
          </a:ln>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052" y="4789885"/>
            <a:ext cx="1576629" cy="1576629"/>
          </a:xfrm>
          <a:prstGeom prst="rect">
            <a:avLst/>
          </a:prstGeom>
        </p:spPr>
      </p:pic>
      <p:sp>
        <p:nvSpPr>
          <p:cNvPr id="17" name="TextBox 16"/>
          <p:cNvSpPr txBox="1"/>
          <p:nvPr/>
        </p:nvSpPr>
        <p:spPr>
          <a:xfrm>
            <a:off x="5559972" y="5258404"/>
            <a:ext cx="3218344" cy="861774"/>
          </a:xfrm>
          <a:prstGeom prst="rect">
            <a:avLst/>
          </a:prstGeom>
          <a:noFill/>
        </p:spPr>
        <p:txBody>
          <a:bodyPr wrap="square" rtlCol="0">
            <a:spAutoFit/>
          </a:bodyPr>
          <a:lstStyle/>
          <a:p>
            <a:r>
              <a:rPr lang="en-IN" sz="5000" b="1" i="1" dirty="0">
                <a:solidFill>
                  <a:schemeClr val="accent5">
                    <a:lumMod val="50000"/>
                  </a:schemeClr>
                </a:solidFill>
              </a:rPr>
              <a:t>NAMASTE</a:t>
            </a:r>
          </a:p>
        </p:txBody>
      </p:sp>
    </p:spTree>
    <p:extLst>
      <p:ext uri="{BB962C8B-B14F-4D97-AF65-F5344CB8AC3E}">
        <p14:creationId xmlns:p14="http://schemas.microsoft.com/office/powerpoint/2010/main" val="3416078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Manufacturing &amp; Our Customer Footprints in Pan India</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6" name="object 6"/>
          <p:cNvSpPr/>
          <p:nvPr/>
        </p:nvSpPr>
        <p:spPr>
          <a:xfrm>
            <a:off x="4065211" y="2264242"/>
            <a:ext cx="3358343" cy="3935468"/>
          </a:xfrm>
          <a:prstGeom prst="rect">
            <a:avLst/>
          </a:prstGeom>
          <a:blipFill>
            <a:blip r:embed="rId3" cstate="print"/>
            <a:stretch>
              <a:fillRect/>
            </a:stretch>
          </a:blipFill>
        </p:spPr>
        <p:txBody>
          <a:bodyPr wrap="square" lIns="0" tIns="0" rIns="0" bIns="0" rtlCol="0"/>
          <a:lstStyle/>
          <a:p>
            <a:endParaRPr/>
          </a:p>
        </p:txBody>
      </p:sp>
      <p:cxnSp>
        <p:nvCxnSpPr>
          <p:cNvPr id="4" name="Straight Arrow Connector 3"/>
          <p:cNvCxnSpPr>
            <a:stCxn id="24" idx="3"/>
            <a:endCxn id="22" idx="3"/>
          </p:cNvCxnSpPr>
          <p:nvPr/>
        </p:nvCxnSpPr>
        <p:spPr>
          <a:xfrm flipV="1">
            <a:off x="3354325" y="3914029"/>
            <a:ext cx="2121914" cy="9153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Flowchart: Connector 18"/>
          <p:cNvSpPr/>
          <p:nvPr/>
        </p:nvSpPr>
        <p:spPr>
          <a:xfrm>
            <a:off x="5443853" y="3772520"/>
            <a:ext cx="70729" cy="69128"/>
          </a:xfrm>
          <a:prstGeom prst="flowChartConnector">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p:cNvSpPr/>
          <p:nvPr/>
        </p:nvSpPr>
        <p:spPr>
          <a:xfrm>
            <a:off x="5378622" y="3824157"/>
            <a:ext cx="75873" cy="76156"/>
          </a:xfrm>
          <a:prstGeom prst="flowChartConnector">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26" idx="3"/>
            <a:endCxn id="20" idx="2"/>
          </p:cNvCxnSpPr>
          <p:nvPr/>
        </p:nvCxnSpPr>
        <p:spPr>
          <a:xfrm>
            <a:off x="3265787" y="3852664"/>
            <a:ext cx="2112835" cy="95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 idx="3"/>
            <a:endCxn id="19" idx="1"/>
          </p:cNvCxnSpPr>
          <p:nvPr/>
        </p:nvCxnSpPr>
        <p:spPr>
          <a:xfrm>
            <a:off x="2902504" y="2900992"/>
            <a:ext cx="2551707" cy="8816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Flowchart: Connector 21"/>
          <p:cNvSpPr/>
          <p:nvPr/>
        </p:nvSpPr>
        <p:spPr>
          <a:xfrm>
            <a:off x="5465119" y="3853078"/>
            <a:ext cx="75934" cy="71409"/>
          </a:xfrm>
          <a:prstGeom prst="flowChartConnector">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ject 13"/>
          <p:cNvSpPr txBox="1"/>
          <p:nvPr/>
        </p:nvSpPr>
        <p:spPr>
          <a:xfrm>
            <a:off x="852245" y="1094771"/>
            <a:ext cx="10759184" cy="718787"/>
          </a:xfrm>
          <a:prstGeom prst="rect">
            <a:avLst/>
          </a:prstGeom>
        </p:spPr>
        <p:txBody>
          <a:bodyPr vert="horz" wrap="square" lIns="0" tIns="13335" rIns="0" bIns="0" rtlCol="0">
            <a:spAutoFit/>
          </a:bodyPr>
          <a:lstStyle/>
          <a:p>
            <a:pPr marL="12700" algn="just">
              <a:lnSpc>
                <a:spcPct val="100000"/>
              </a:lnSpc>
              <a:spcBef>
                <a:spcPts val="105"/>
              </a:spcBef>
            </a:pPr>
            <a:r>
              <a:rPr lang="en-US" sz="1500" dirty="0"/>
              <a:t>TACPL is a professionally managed company having its reg. office at B-16 Udyog Kunj, UPSIDC Industrial Area, Site-5, </a:t>
            </a:r>
            <a:r>
              <a:rPr lang="en-US" sz="1500" dirty="0" err="1"/>
              <a:t>Panki</a:t>
            </a:r>
            <a:r>
              <a:rPr lang="en-US" sz="1500" dirty="0"/>
              <a:t> Kanpur.</a:t>
            </a:r>
          </a:p>
          <a:p>
            <a:pPr marL="12700" algn="just">
              <a:lnSpc>
                <a:spcPct val="100000"/>
              </a:lnSpc>
              <a:spcBef>
                <a:spcPts val="105"/>
              </a:spcBef>
            </a:pPr>
            <a:r>
              <a:rPr lang="en-US" sz="1500" dirty="0"/>
              <a:t>Due to its commendable performance, the org. made further development and established its new manufacturing units at village </a:t>
            </a:r>
            <a:r>
              <a:rPr lang="en-US" sz="1500" dirty="0" err="1"/>
              <a:t>Umran</a:t>
            </a:r>
            <a:r>
              <a:rPr lang="en-US" sz="1500" dirty="0"/>
              <a:t>, Rania Kanpur </a:t>
            </a:r>
            <a:r>
              <a:rPr lang="en-US" sz="1500" dirty="0" err="1"/>
              <a:t>Dehat</a:t>
            </a:r>
            <a:r>
              <a:rPr lang="en-US" sz="1500" dirty="0"/>
              <a:t> in the year 2012. Thereafter, the org. got another opportunity to grow and it established a new unit in the year 2017.</a:t>
            </a:r>
          </a:p>
        </p:txBody>
      </p:sp>
      <p:sp>
        <p:nvSpPr>
          <p:cNvPr id="2" name="Rounded Rectangle 1"/>
          <p:cNvSpPr/>
          <p:nvPr/>
        </p:nvSpPr>
        <p:spPr>
          <a:xfrm>
            <a:off x="478971" y="2501665"/>
            <a:ext cx="2423533" cy="798653"/>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chemeClr val="tx1"/>
                </a:solidFill>
              </a:rPr>
              <a:t>Registered Office</a:t>
            </a:r>
          </a:p>
          <a:p>
            <a:pPr algn="ctr"/>
            <a:r>
              <a:rPr lang="en-IN" sz="1400" dirty="0">
                <a:solidFill>
                  <a:schemeClr val="tx1"/>
                </a:solidFill>
              </a:rPr>
              <a:t>B-16, UDYOG KUNJ UPSIDC SITE-V, Kanpur(U.P.)-208022</a:t>
            </a:r>
          </a:p>
        </p:txBody>
      </p:sp>
      <p:sp>
        <p:nvSpPr>
          <p:cNvPr id="24" name="Rounded Rectangle 23"/>
          <p:cNvSpPr/>
          <p:nvPr/>
        </p:nvSpPr>
        <p:spPr>
          <a:xfrm>
            <a:off x="530528" y="4401416"/>
            <a:ext cx="2823797" cy="855957"/>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spcBef>
                <a:spcPts val="105"/>
              </a:spcBef>
            </a:pPr>
            <a:r>
              <a:rPr lang="en-US" sz="1400" b="1" spc="-5" dirty="0">
                <a:solidFill>
                  <a:schemeClr val="tx1"/>
                </a:solidFill>
                <a:cs typeface="Calibri"/>
              </a:rPr>
              <a:t>TACPL Unit-II, </a:t>
            </a:r>
            <a:endParaRPr lang="en-US" sz="1400" b="1" dirty="0">
              <a:solidFill>
                <a:schemeClr val="tx1"/>
              </a:solidFill>
              <a:cs typeface="Calibri"/>
            </a:endParaRPr>
          </a:p>
          <a:p>
            <a:pPr algn="ctr"/>
            <a:r>
              <a:rPr lang="en-US" sz="1400" dirty="0">
                <a:solidFill>
                  <a:schemeClr val="tx1"/>
                </a:solidFill>
              </a:rPr>
              <a:t>ARAZI NO.-313, 317 &amp; 318 VILLAGE</a:t>
            </a:r>
          </a:p>
          <a:p>
            <a:pPr algn="ctr"/>
            <a:r>
              <a:rPr lang="en-US" sz="1400" dirty="0">
                <a:solidFill>
                  <a:schemeClr val="tx1"/>
                </a:solidFill>
              </a:rPr>
              <a:t>UMRAN, RANIA, KANPUR DEHAT (U.P.)– 209311</a:t>
            </a:r>
            <a:r>
              <a:rPr lang="en-US" sz="1400" dirty="0">
                <a:solidFill>
                  <a:schemeClr val="tx1"/>
                </a:solidFill>
                <a:cs typeface="Calibri"/>
              </a:rPr>
              <a:t>.</a:t>
            </a:r>
          </a:p>
        </p:txBody>
      </p:sp>
      <p:sp>
        <p:nvSpPr>
          <p:cNvPr id="26" name="Rounded Rectangle 25"/>
          <p:cNvSpPr/>
          <p:nvPr/>
        </p:nvSpPr>
        <p:spPr>
          <a:xfrm>
            <a:off x="441990" y="3424685"/>
            <a:ext cx="2823797" cy="855957"/>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spcBef>
                <a:spcPts val="105"/>
              </a:spcBef>
            </a:pPr>
            <a:r>
              <a:rPr lang="en-US" sz="1400" b="1" spc="-5" dirty="0">
                <a:solidFill>
                  <a:schemeClr val="tx1"/>
                </a:solidFill>
                <a:cs typeface="Calibri"/>
              </a:rPr>
              <a:t>TACPL Unit-I, </a:t>
            </a:r>
            <a:endParaRPr lang="en-US" sz="1400" b="1" dirty="0">
              <a:solidFill>
                <a:schemeClr val="tx1"/>
              </a:solidFill>
              <a:cs typeface="Calibri"/>
            </a:endParaRPr>
          </a:p>
          <a:p>
            <a:pPr marL="12700" algn="ctr">
              <a:lnSpc>
                <a:spcPct val="100000"/>
              </a:lnSpc>
              <a:spcBef>
                <a:spcPts val="105"/>
              </a:spcBef>
            </a:pPr>
            <a:r>
              <a:rPr lang="en-US" sz="1400" dirty="0" err="1">
                <a:solidFill>
                  <a:schemeClr val="tx1"/>
                </a:solidFill>
                <a:cs typeface="Calibri"/>
              </a:rPr>
              <a:t>Chak</a:t>
            </a:r>
            <a:r>
              <a:rPr lang="en-US" sz="1400" dirty="0">
                <a:solidFill>
                  <a:schemeClr val="tx1"/>
                </a:solidFill>
                <a:cs typeface="Calibri"/>
              </a:rPr>
              <a:t> No. -235, Village </a:t>
            </a:r>
            <a:r>
              <a:rPr lang="en-US" sz="1400" dirty="0" err="1">
                <a:solidFill>
                  <a:schemeClr val="tx1"/>
                </a:solidFill>
                <a:cs typeface="Calibri"/>
              </a:rPr>
              <a:t>Umran</a:t>
            </a:r>
            <a:r>
              <a:rPr lang="en-US" sz="1400" dirty="0">
                <a:solidFill>
                  <a:schemeClr val="tx1"/>
                </a:solidFill>
                <a:cs typeface="Calibri"/>
              </a:rPr>
              <a:t>, Rania, Kanpur </a:t>
            </a:r>
            <a:r>
              <a:rPr lang="en-US" sz="1400" dirty="0" err="1">
                <a:solidFill>
                  <a:schemeClr val="tx1"/>
                </a:solidFill>
                <a:cs typeface="Calibri"/>
              </a:rPr>
              <a:t>Dehat</a:t>
            </a:r>
            <a:r>
              <a:rPr lang="en-US" sz="1400" dirty="0">
                <a:solidFill>
                  <a:schemeClr val="tx1"/>
                </a:solidFill>
                <a:cs typeface="Calibri"/>
              </a:rPr>
              <a:t> (U. P.) -209311</a:t>
            </a:r>
          </a:p>
        </p:txBody>
      </p:sp>
      <p:sp>
        <p:nvSpPr>
          <p:cNvPr id="35" name="Oval 34"/>
          <p:cNvSpPr/>
          <p:nvPr/>
        </p:nvSpPr>
        <p:spPr>
          <a:xfrm>
            <a:off x="9977121" y="5751126"/>
            <a:ext cx="142239" cy="141039"/>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p:cNvSpPr/>
          <p:nvPr/>
        </p:nvSpPr>
        <p:spPr>
          <a:xfrm>
            <a:off x="5403272" y="5461001"/>
            <a:ext cx="72967" cy="45719"/>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p:cNvSpPr/>
          <p:nvPr/>
        </p:nvSpPr>
        <p:spPr>
          <a:xfrm>
            <a:off x="9977121" y="6320076"/>
            <a:ext cx="142239" cy="137393"/>
          </a:xfrm>
          <a:prstGeom prst="ellipse">
            <a:avLst/>
          </a:prstGeom>
          <a:solidFill>
            <a:srgbClr val="00206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ounded Rectangle 37"/>
          <p:cNvSpPr/>
          <p:nvPr/>
        </p:nvSpPr>
        <p:spPr>
          <a:xfrm>
            <a:off x="7711515" y="5151266"/>
            <a:ext cx="70666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spcBef>
                <a:spcPts val="105"/>
              </a:spcBef>
            </a:pPr>
            <a:r>
              <a:rPr lang="en-US" sz="1400" b="1" dirty="0">
                <a:solidFill>
                  <a:schemeClr val="tx1"/>
                </a:solidFill>
                <a:cs typeface="Calibri"/>
              </a:rPr>
              <a:t>IR</a:t>
            </a:r>
          </a:p>
        </p:txBody>
      </p:sp>
      <p:cxnSp>
        <p:nvCxnSpPr>
          <p:cNvPr id="39" name="Straight Arrow Connector 38"/>
          <p:cNvCxnSpPr>
            <a:cxnSpLocks/>
            <a:stCxn id="38" idx="1"/>
            <a:endCxn id="36" idx="5"/>
          </p:cNvCxnSpPr>
          <p:nvPr/>
        </p:nvCxnSpPr>
        <p:spPr>
          <a:xfrm flipH="1">
            <a:off x="5465553" y="5307345"/>
            <a:ext cx="2245962" cy="1926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5724099" y="3912312"/>
            <a:ext cx="66848" cy="69000"/>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Rounded Rectangle 43"/>
          <p:cNvSpPr/>
          <p:nvPr/>
        </p:nvSpPr>
        <p:spPr>
          <a:xfrm>
            <a:off x="7689828" y="3404361"/>
            <a:ext cx="70666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IR</a:t>
            </a:r>
          </a:p>
        </p:txBody>
      </p:sp>
      <p:cxnSp>
        <p:nvCxnSpPr>
          <p:cNvPr id="45" name="Straight Arrow Connector 44"/>
          <p:cNvCxnSpPr>
            <a:stCxn id="44" idx="1"/>
            <a:endCxn id="42" idx="6"/>
          </p:cNvCxnSpPr>
          <p:nvPr/>
        </p:nvCxnSpPr>
        <p:spPr>
          <a:xfrm flipH="1">
            <a:off x="5790947" y="3560440"/>
            <a:ext cx="1898881" cy="3863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5615014" y="3838978"/>
            <a:ext cx="54266" cy="58840"/>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Rounded Rectangle 50"/>
          <p:cNvSpPr/>
          <p:nvPr/>
        </p:nvSpPr>
        <p:spPr>
          <a:xfrm>
            <a:off x="7688110" y="2888060"/>
            <a:ext cx="70666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IR</a:t>
            </a:r>
          </a:p>
        </p:txBody>
      </p:sp>
      <p:cxnSp>
        <p:nvCxnSpPr>
          <p:cNvPr id="52" name="Straight Arrow Connector 51"/>
          <p:cNvCxnSpPr>
            <a:stCxn id="51" idx="1"/>
            <a:endCxn id="49" idx="7"/>
          </p:cNvCxnSpPr>
          <p:nvPr/>
        </p:nvCxnSpPr>
        <p:spPr>
          <a:xfrm flipH="1">
            <a:off x="5661333" y="3044139"/>
            <a:ext cx="2026777" cy="803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4916932" y="3310216"/>
            <a:ext cx="78568" cy="76433"/>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9" name="Straight Arrow Connector 58"/>
          <p:cNvCxnSpPr>
            <a:stCxn id="62" idx="3"/>
            <a:endCxn id="56" idx="2"/>
          </p:cNvCxnSpPr>
          <p:nvPr/>
        </p:nvCxnSpPr>
        <p:spPr>
          <a:xfrm>
            <a:off x="4711048" y="2056946"/>
            <a:ext cx="205884" cy="12914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4004388" y="1900867"/>
            <a:ext cx="70666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IR</a:t>
            </a:r>
          </a:p>
        </p:txBody>
      </p:sp>
      <p:sp>
        <p:nvSpPr>
          <p:cNvPr id="69" name="Oval 68"/>
          <p:cNvSpPr/>
          <p:nvPr/>
        </p:nvSpPr>
        <p:spPr>
          <a:xfrm>
            <a:off x="5019214" y="3290908"/>
            <a:ext cx="78568" cy="76433"/>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Rounded Rectangle 72"/>
          <p:cNvSpPr/>
          <p:nvPr/>
        </p:nvSpPr>
        <p:spPr>
          <a:xfrm>
            <a:off x="5308003" y="1896791"/>
            <a:ext cx="70666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IR</a:t>
            </a:r>
          </a:p>
        </p:txBody>
      </p:sp>
      <p:cxnSp>
        <p:nvCxnSpPr>
          <p:cNvPr id="74" name="Straight Arrow Connector 73"/>
          <p:cNvCxnSpPr>
            <a:cxnSpLocks/>
            <a:stCxn id="73" idx="1"/>
            <a:endCxn id="69" idx="0"/>
          </p:cNvCxnSpPr>
          <p:nvPr/>
        </p:nvCxnSpPr>
        <p:spPr>
          <a:xfrm flipH="1">
            <a:off x="5058498" y="2052870"/>
            <a:ext cx="249505" cy="12380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Oval 77"/>
          <p:cNvSpPr/>
          <p:nvPr/>
        </p:nvSpPr>
        <p:spPr>
          <a:xfrm>
            <a:off x="5527082" y="3930006"/>
            <a:ext cx="67611" cy="68393"/>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9" name="Straight Arrow Connector 78"/>
          <p:cNvCxnSpPr>
            <a:stCxn id="89" idx="1"/>
            <a:endCxn id="78" idx="5"/>
          </p:cNvCxnSpPr>
          <p:nvPr/>
        </p:nvCxnSpPr>
        <p:spPr>
          <a:xfrm flipH="1" flipV="1">
            <a:off x="5584792" y="3988383"/>
            <a:ext cx="2103318" cy="4215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ounded Rectangle 88"/>
          <p:cNvSpPr/>
          <p:nvPr/>
        </p:nvSpPr>
        <p:spPr>
          <a:xfrm>
            <a:off x="7688110" y="4253818"/>
            <a:ext cx="121205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spcBef>
                <a:spcPts val="105"/>
              </a:spcBef>
            </a:pPr>
            <a:r>
              <a:rPr lang="en-US" sz="1400" b="1" dirty="0">
                <a:solidFill>
                  <a:schemeClr val="tx1"/>
                </a:solidFill>
                <a:cs typeface="Calibri"/>
              </a:rPr>
              <a:t>BHEL</a:t>
            </a:r>
          </a:p>
        </p:txBody>
      </p:sp>
      <p:sp>
        <p:nvSpPr>
          <p:cNvPr id="93" name="Oval 92"/>
          <p:cNvSpPr/>
          <p:nvPr/>
        </p:nvSpPr>
        <p:spPr>
          <a:xfrm>
            <a:off x="6318000" y="4121179"/>
            <a:ext cx="67611" cy="68393"/>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Rounded Rectangle 94"/>
          <p:cNvSpPr/>
          <p:nvPr/>
        </p:nvSpPr>
        <p:spPr>
          <a:xfrm>
            <a:off x="7688110" y="3813391"/>
            <a:ext cx="70666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IR</a:t>
            </a:r>
          </a:p>
        </p:txBody>
      </p:sp>
      <p:cxnSp>
        <p:nvCxnSpPr>
          <p:cNvPr id="96" name="Straight Arrow Connector 95"/>
          <p:cNvCxnSpPr>
            <a:stCxn id="95" idx="1"/>
            <a:endCxn id="93" idx="7"/>
          </p:cNvCxnSpPr>
          <p:nvPr/>
        </p:nvCxnSpPr>
        <p:spPr>
          <a:xfrm flipH="1">
            <a:off x="6375710" y="3969470"/>
            <a:ext cx="1312400" cy="161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Rounded Rectangle 101"/>
          <p:cNvSpPr/>
          <p:nvPr/>
        </p:nvSpPr>
        <p:spPr>
          <a:xfrm>
            <a:off x="4191407" y="6349734"/>
            <a:ext cx="867092" cy="477865"/>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IR</a:t>
            </a:r>
          </a:p>
        </p:txBody>
      </p:sp>
      <p:sp>
        <p:nvSpPr>
          <p:cNvPr id="103" name="Oval 102"/>
          <p:cNvSpPr/>
          <p:nvPr/>
        </p:nvSpPr>
        <p:spPr>
          <a:xfrm>
            <a:off x="4711048" y="4308304"/>
            <a:ext cx="67611" cy="68393"/>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Rounded Rectangle 104"/>
          <p:cNvSpPr/>
          <p:nvPr/>
        </p:nvSpPr>
        <p:spPr>
          <a:xfrm>
            <a:off x="10305147" y="5576362"/>
            <a:ext cx="1705337" cy="407851"/>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spcBef>
                <a:spcPts val="105"/>
              </a:spcBef>
            </a:pPr>
            <a:r>
              <a:rPr lang="en-US" sz="1400" dirty="0">
                <a:solidFill>
                  <a:schemeClr val="tx1"/>
                </a:solidFill>
                <a:cs typeface="Calibri"/>
              </a:rPr>
              <a:t>Our Manufacturing Footprints</a:t>
            </a:r>
          </a:p>
        </p:txBody>
      </p:sp>
      <p:sp>
        <p:nvSpPr>
          <p:cNvPr id="106" name="Rounded Rectangle 105"/>
          <p:cNvSpPr/>
          <p:nvPr/>
        </p:nvSpPr>
        <p:spPr>
          <a:xfrm>
            <a:off x="10305147" y="6184848"/>
            <a:ext cx="1705337" cy="407851"/>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spcBef>
                <a:spcPts val="105"/>
              </a:spcBef>
            </a:pPr>
            <a:r>
              <a:rPr lang="en-US" sz="1400" dirty="0">
                <a:solidFill>
                  <a:schemeClr val="tx1"/>
                </a:solidFill>
                <a:cs typeface="Calibri"/>
              </a:rPr>
              <a:t>Our Customers</a:t>
            </a:r>
          </a:p>
        </p:txBody>
      </p:sp>
      <p:cxnSp>
        <p:nvCxnSpPr>
          <p:cNvPr id="107" name="Straight Arrow Connector 106"/>
          <p:cNvCxnSpPr>
            <a:cxnSpLocks/>
            <a:stCxn id="102" idx="0"/>
            <a:endCxn id="103" idx="3"/>
          </p:cNvCxnSpPr>
          <p:nvPr/>
        </p:nvCxnSpPr>
        <p:spPr>
          <a:xfrm flipV="1">
            <a:off x="4624953" y="4366681"/>
            <a:ext cx="95996" cy="1983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p:cNvSpPr/>
          <p:nvPr/>
        </p:nvSpPr>
        <p:spPr>
          <a:xfrm>
            <a:off x="5492107" y="3774426"/>
            <a:ext cx="66625" cy="63216"/>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Rounded Rectangle 115"/>
          <p:cNvSpPr/>
          <p:nvPr/>
        </p:nvSpPr>
        <p:spPr>
          <a:xfrm>
            <a:off x="7688110" y="2357468"/>
            <a:ext cx="1313650" cy="389804"/>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MHPL India Pvt. Ltd,</a:t>
            </a:r>
          </a:p>
        </p:txBody>
      </p:sp>
      <p:cxnSp>
        <p:nvCxnSpPr>
          <p:cNvPr id="124" name="Straight Arrow Connector 123"/>
          <p:cNvCxnSpPr>
            <a:stCxn id="116" idx="1"/>
            <a:endCxn id="112" idx="7"/>
          </p:cNvCxnSpPr>
          <p:nvPr/>
        </p:nvCxnSpPr>
        <p:spPr>
          <a:xfrm flipH="1">
            <a:off x="5548975" y="2552370"/>
            <a:ext cx="2139135" cy="12313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286879" y="5559393"/>
            <a:ext cx="67611" cy="68393"/>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0" name="Straight Arrow Connector 49"/>
          <p:cNvCxnSpPr>
            <a:stCxn id="57" idx="1"/>
            <a:endCxn id="48" idx="5"/>
          </p:cNvCxnSpPr>
          <p:nvPr/>
        </p:nvCxnSpPr>
        <p:spPr>
          <a:xfrm flipH="1" flipV="1">
            <a:off x="5344589" y="5617770"/>
            <a:ext cx="2343521" cy="944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253074" y="5680331"/>
            <a:ext cx="67611" cy="68393"/>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4" name="Straight Arrow Connector 53"/>
          <p:cNvCxnSpPr>
            <a:stCxn id="55" idx="1"/>
            <a:endCxn id="53" idx="5"/>
          </p:cNvCxnSpPr>
          <p:nvPr/>
        </p:nvCxnSpPr>
        <p:spPr>
          <a:xfrm flipH="1" flipV="1">
            <a:off x="5310784" y="5738708"/>
            <a:ext cx="2377326" cy="4461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7688110" y="6028769"/>
            <a:ext cx="121205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spcBef>
                <a:spcPts val="105"/>
              </a:spcBef>
            </a:pPr>
            <a:r>
              <a:rPr lang="en-US" sz="1400" b="1" dirty="0">
                <a:solidFill>
                  <a:schemeClr val="tx1"/>
                </a:solidFill>
                <a:cs typeface="Calibri"/>
              </a:rPr>
              <a:t>BHEL</a:t>
            </a:r>
          </a:p>
        </p:txBody>
      </p:sp>
      <p:sp>
        <p:nvSpPr>
          <p:cNvPr id="57" name="Rounded Rectangle 56"/>
          <p:cNvSpPr/>
          <p:nvPr/>
        </p:nvSpPr>
        <p:spPr>
          <a:xfrm>
            <a:off x="7688110" y="5556168"/>
            <a:ext cx="129358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spcBef>
                <a:spcPts val="105"/>
              </a:spcBef>
            </a:pPr>
            <a:r>
              <a:rPr lang="en-US" sz="1400" b="1" dirty="0">
                <a:solidFill>
                  <a:schemeClr val="tx1"/>
                </a:solidFill>
                <a:cs typeface="Calibri"/>
              </a:rPr>
              <a:t>BHEL</a:t>
            </a:r>
          </a:p>
        </p:txBody>
      </p:sp>
      <p:sp>
        <p:nvSpPr>
          <p:cNvPr id="61" name="Oval 60"/>
          <p:cNvSpPr/>
          <p:nvPr/>
        </p:nvSpPr>
        <p:spPr>
          <a:xfrm>
            <a:off x="5404234" y="4272605"/>
            <a:ext cx="67611" cy="68393"/>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3" name="Straight Arrow Connector 62"/>
          <p:cNvCxnSpPr>
            <a:stCxn id="64" idx="1"/>
            <a:endCxn id="61" idx="5"/>
          </p:cNvCxnSpPr>
          <p:nvPr/>
        </p:nvCxnSpPr>
        <p:spPr>
          <a:xfrm flipH="1" flipV="1">
            <a:off x="5461944" y="4330982"/>
            <a:ext cx="2232928" cy="4879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7694872" y="4662848"/>
            <a:ext cx="1212050" cy="312157"/>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lnSpc>
                <a:spcPct val="100000"/>
              </a:lnSpc>
              <a:spcBef>
                <a:spcPts val="105"/>
              </a:spcBef>
            </a:pPr>
            <a:r>
              <a:rPr lang="en-US" sz="1400" b="1" dirty="0">
                <a:solidFill>
                  <a:schemeClr val="tx1"/>
                </a:solidFill>
                <a:cs typeface="Calibri"/>
              </a:rPr>
              <a:t>BHEL</a:t>
            </a:r>
          </a:p>
        </p:txBody>
      </p:sp>
      <p:sp>
        <p:nvSpPr>
          <p:cNvPr id="18" name="Rounded Rectangle 101">
            <a:extLst>
              <a:ext uri="{FF2B5EF4-FFF2-40B4-BE49-F238E27FC236}">
                <a16:creationId xmlns:a16="http://schemas.microsoft.com/office/drawing/2014/main" id="{FEA23D3E-8BB6-7FFB-D576-4B2875A78612}"/>
              </a:ext>
            </a:extLst>
          </p:cNvPr>
          <p:cNvSpPr/>
          <p:nvPr/>
        </p:nvSpPr>
        <p:spPr>
          <a:xfrm>
            <a:off x="5268368" y="6374258"/>
            <a:ext cx="867092" cy="477865"/>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DST</a:t>
            </a:r>
          </a:p>
        </p:txBody>
      </p:sp>
      <p:cxnSp>
        <p:nvCxnSpPr>
          <p:cNvPr id="25" name="Straight Arrow Connector 24">
            <a:extLst>
              <a:ext uri="{FF2B5EF4-FFF2-40B4-BE49-F238E27FC236}">
                <a16:creationId xmlns:a16="http://schemas.microsoft.com/office/drawing/2014/main" id="{F6C3859C-EC2B-ACD8-FCC7-6EE052B53ADF}"/>
              </a:ext>
            </a:extLst>
          </p:cNvPr>
          <p:cNvCxnSpPr>
            <a:cxnSpLocks/>
          </p:cNvCxnSpPr>
          <p:nvPr/>
        </p:nvCxnSpPr>
        <p:spPr>
          <a:xfrm flipH="1" flipV="1">
            <a:off x="5279775" y="4901776"/>
            <a:ext cx="402364" cy="15052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101">
            <a:extLst>
              <a:ext uri="{FF2B5EF4-FFF2-40B4-BE49-F238E27FC236}">
                <a16:creationId xmlns:a16="http://schemas.microsoft.com/office/drawing/2014/main" id="{F1C0061B-693E-CF3F-3D7E-029E5C5DEB43}"/>
              </a:ext>
            </a:extLst>
          </p:cNvPr>
          <p:cNvSpPr/>
          <p:nvPr/>
        </p:nvSpPr>
        <p:spPr>
          <a:xfrm>
            <a:off x="6411300" y="6303172"/>
            <a:ext cx="867092" cy="477865"/>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DRDO</a:t>
            </a:r>
          </a:p>
        </p:txBody>
      </p:sp>
      <p:cxnSp>
        <p:nvCxnSpPr>
          <p:cNvPr id="28" name="Straight Arrow Connector 27">
            <a:extLst>
              <a:ext uri="{FF2B5EF4-FFF2-40B4-BE49-F238E27FC236}">
                <a16:creationId xmlns:a16="http://schemas.microsoft.com/office/drawing/2014/main" id="{5C88FACA-FAF4-C140-118D-224112C8AD2D}"/>
              </a:ext>
            </a:extLst>
          </p:cNvPr>
          <p:cNvCxnSpPr>
            <a:cxnSpLocks/>
            <a:stCxn id="27" idx="0"/>
          </p:cNvCxnSpPr>
          <p:nvPr/>
        </p:nvCxnSpPr>
        <p:spPr>
          <a:xfrm flipH="1" flipV="1">
            <a:off x="5419304" y="4800598"/>
            <a:ext cx="1425542" cy="15025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101">
            <a:extLst>
              <a:ext uri="{FF2B5EF4-FFF2-40B4-BE49-F238E27FC236}">
                <a16:creationId xmlns:a16="http://schemas.microsoft.com/office/drawing/2014/main" id="{7AFB9AD8-0E78-FF5F-C9B8-5947DB777403}"/>
              </a:ext>
            </a:extLst>
          </p:cNvPr>
          <p:cNvSpPr/>
          <p:nvPr/>
        </p:nvSpPr>
        <p:spPr>
          <a:xfrm>
            <a:off x="2967579" y="6011356"/>
            <a:ext cx="867092" cy="477865"/>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algn="ctr">
              <a:spcBef>
                <a:spcPts val="105"/>
              </a:spcBef>
            </a:pPr>
            <a:r>
              <a:rPr lang="en-US" sz="1400" b="1" dirty="0">
                <a:solidFill>
                  <a:schemeClr val="tx1"/>
                </a:solidFill>
                <a:cs typeface="Calibri"/>
              </a:rPr>
              <a:t>DRDO</a:t>
            </a:r>
          </a:p>
        </p:txBody>
      </p:sp>
      <p:cxnSp>
        <p:nvCxnSpPr>
          <p:cNvPr id="30" name="Straight Arrow Connector 29">
            <a:extLst>
              <a:ext uri="{FF2B5EF4-FFF2-40B4-BE49-F238E27FC236}">
                <a16:creationId xmlns:a16="http://schemas.microsoft.com/office/drawing/2014/main" id="{BD0ED18E-4D2B-3052-6955-3182CFAAD892}"/>
              </a:ext>
            </a:extLst>
          </p:cNvPr>
          <p:cNvCxnSpPr>
            <a:cxnSpLocks/>
            <a:stCxn id="29" idx="0"/>
          </p:cNvCxnSpPr>
          <p:nvPr/>
        </p:nvCxnSpPr>
        <p:spPr>
          <a:xfrm flipV="1">
            <a:off x="3401125" y="4689060"/>
            <a:ext cx="2051984" cy="13222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5E8CDF35-DCA3-EBFA-146E-5E7226C2C46F}"/>
              </a:ext>
            </a:extLst>
          </p:cNvPr>
          <p:cNvSpPr/>
          <p:nvPr/>
        </p:nvSpPr>
        <p:spPr>
          <a:xfrm>
            <a:off x="5232400" y="4800598"/>
            <a:ext cx="72967" cy="45719"/>
          </a:xfrm>
          <a:prstGeom prst="ellipse">
            <a:avLst/>
          </a:prstGeom>
          <a:solidFill>
            <a:srgbClr val="00206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2057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chemeClr val="accent1">
                <a:lumMod val="0"/>
                <a:lumOff val="100000"/>
                <a:alpha val="84000"/>
              </a:schemeClr>
            </a:gs>
            <a:gs pos="100000">
              <a:schemeClr val="accent1">
                <a:lumMod val="45000"/>
                <a:lumOff val="55000"/>
              </a:schemeClr>
            </a:gs>
            <a:gs pos="91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ACCREDITATIONS AND STANDARDS</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6" name="object 5"/>
          <p:cNvSpPr txBox="1"/>
          <p:nvPr/>
        </p:nvSpPr>
        <p:spPr>
          <a:xfrm>
            <a:off x="4077208" y="1646651"/>
            <a:ext cx="3593580" cy="505267"/>
          </a:xfrm>
          <a:prstGeom prst="rect">
            <a:avLst/>
          </a:prstGeom>
        </p:spPr>
        <p:txBody>
          <a:bodyPr vert="horz" wrap="square" lIns="0" tIns="12700" rIns="0" bIns="0" rtlCol="0">
            <a:spAutoFit/>
          </a:bodyPr>
          <a:lstStyle/>
          <a:p>
            <a:pPr marL="248920" indent="-236220">
              <a:spcBef>
                <a:spcPts val="600"/>
              </a:spcBef>
              <a:buFont typeface="Wingdings"/>
              <a:buChar char=""/>
              <a:tabLst>
                <a:tab pos="248285" algn="l"/>
                <a:tab pos="248920" algn="l"/>
              </a:tabLst>
            </a:pPr>
            <a:r>
              <a:rPr lang="en-US" sz="1600" spc="-5" dirty="0">
                <a:cs typeface="Arial"/>
              </a:rPr>
              <a:t>Quality </a:t>
            </a:r>
            <a:r>
              <a:rPr lang="en-US" sz="1600" spc="-20" dirty="0">
                <a:cs typeface="Arial"/>
              </a:rPr>
              <a:t>Management </a:t>
            </a:r>
            <a:r>
              <a:rPr lang="en-US" sz="1600" spc="-5" dirty="0">
                <a:cs typeface="Arial"/>
              </a:rPr>
              <a:t>System in line </a:t>
            </a:r>
            <a:r>
              <a:rPr lang="en-US" sz="1600" spc="-25" dirty="0">
                <a:cs typeface="Arial"/>
              </a:rPr>
              <a:t>with </a:t>
            </a:r>
            <a:r>
              <a:rPr lang="en-US" sz="1600" dirty="0">
                <a:cs typeface="Arial"/>
              </a:rPr>
              <a:t>the </a:t>
            </a:r>
            <a:r>
              <a:rPr lang="en-US" sz="1600" spc="-5" dirty="0">
                <a:cs typeface="Arial"/>
              </a:rPr>
              <a:t>requirement </a:t>
            </a:r>
            <a:r>
              <a:rPr lang="en-US" sz="1600" dirty="0">
                <a:cs typeface="Arial"/>
              </a:rPr>
              <a:t>of AS 9100 Rev. D</a:t>
            </a:r>
            <a:endParaRPr sz="1600" dirty="0">
              <a:cs typeface="Arial"/>
            </a:endParaRPr>
          </a:p>
        </p:txBody>
      </p:sp>
      <p:sp>
        <p:nvSpPr>
          <p:cNvPr id="9" name="object 15"/>
          <p:cNvSpPr txBox="1"/>
          <p:nvPr/>
        </p:nvSpPr>
        <p:spPr>
          <a:xfrm>
            <a:off x="4438917" y="1156056"/>
            <a:ext cx="3380304" cy="321242"/>
          </a:xfrm>
          <a:prstGeom prst="rect">
            <a:avLst/>
          </a:prstGeom>
        </p:spPr>
        <p:txBody>
          <a:bodyPr vert="horz" wrap="square" lIns="0" tIns="13335" rIns="0" bIns="0" rtlCol="0">
            <a:spAutoFit/>
          </a:bodyPr>
          <a:lstStyle/>
          <a:p>
            <a:pPr marL="12700">
              <a:lnSpc>
                <a:spcPct val="100000"/>
              </a:lnSpc>
              <a:spcBef>
                <a:spcPts val="105"/>
              </a:spcBef>
            </a:pPr>
            <a:r>
              <a:rPr lang="en-US" sz="2000" b="1" u="sng" dirty="0">
                <a:cs typeface="Arial"/>
              </a:rPr>
              <a:t>Quality</a:t>
            </a:r>
            <a:r>
              <a:rPr sz="2000" b="1" u="sng" dirty="0">
                <a:cs typeface="Arial"/>
              </a:rPr>
              <a:t> Management</a:t>
            </a:r>
            <a:r>
              <a:rPr sz="2000" b="1" u="sng" spc="-75" dirty="0">
                <a:cs typeface="Arial"/>
              </a:rPr>
              <a:t> </a:t>
            </a:r>
            <a:r>
              <a:rPr lang="en-IN" sz="2000" b="1" u="sng" spc="-75" dirty="0">
                <a:cs typeface="Arial"/>
              </a:rPr>
              <a:t>System</a:t>
            </a:r>
            <a:endParaRPr sz="2000" u="sng" dirty="0">
              <a:cs typeface="Arial"/>
            </a:endParaRPr>
          </a:p>
        </p:txBody>
      </p:sp>
      <p:sp>
        <p:nvSpPr>
          <p:cNvPr id="14" name="object 15"/>
          <p:cNvSpPr txBox="1"/>
          <p:nvPr/>
        </p:nvSpPr>
        <p:spPr>
          <a:xfrm>
            <a:off x="8532749" y="1094842"/>
            <a:ext cx="3111679" cy="629018"/>
          </a:xfrm>
          <a:prstGeom prst="rect">
            <a:avLst/>
          </a:prstGeom>
        </p:spPr>
        <p:txBody>
          <a:bodyPr vert="horz" wrap="square" lIns="0" tIns="13335" rIns="0" bIns="0" rtlCol="0">
            <a:spAutoFit/>
          </a:bodyPr>
          <a:lstStyle/>
          <a:p>
            <a:pPr marL="12700">
              <a:lnSpc>
                <a:spcPct val="100000"/>
              </a:lnSpc>
              <a:spcBef>
                <a:spcPts val="105"/>
              </a:spcBef>
            </a:pPr>
            <a:r>
              <a:rPr lang="en-US" sz="2000" b="1" u="sng" dirty="0">
                <a:cs typeface="Arial"/>
              </a:rPr>
              <a:t>Quality</a:t>
            </a:r>
            <a:r>
              <a:rPr sz="2000" b="1" u="sng" dirty="0">
                <a:cs typeface="Arial"/>
              </a:rPr>
              <a:t> Management</a:t>
            </a:r>
            <a:r>
              <a:rPr sz="2000" b="1" u="sng" spc="-75" dirty="0">
                <a:cs typeface="Arial"/>
              </a:rPr>
              <a:t> </a:t>
            </a:r>
            <a:r>
              <a:rPr lang="en-IN" sz="2000" b="1" u="sng" spc="-75" dirty="0">
                <a:cs typeface="Arial"/>
              </a:rPr>
              <a:t>System for Welding</a:t>
            </a:r>
            <a:endParaRPr sz="2000" u="sng" dirty="0">
              <a:cs typeface="Arial"/>
            </a:endParaRPr>
          </a:p>
        </p:txBody>
      </p:sp>
      <p:sp>
        <p:nvSpPr>
          <p:cNvPr id="2" name="Flowchart: Connector 1"/>
          <p:cNvSpPr/>
          <p:nvPr/>
        </p:nvSpPr>
        <p:spPr>
          <a:xfrm>
            <a:off x="3931358" y="1183606"/>
            <a:ext cx="426141" cy="425302"/>
          </a:xfrm>
          <a:prstGeom prst="flowChartConnec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2.</a:t>
            </a:r>
          </a:p>
        </p:txBody>
      </p:sp>
      <p:sp>
        <p:nvSpPr>
          <p:cNvPr id="15" name="Flowchart: Connector 14"/>
          <p:cNvSpPr/>
          <p:nvPr/>
        </p:nvSpPr>
        <p:spPr>
          <a:xfrm>
            <a:off x="7769272" y="1156056"/>
            <a:ext cx="426141" cy="425302"/>
          </a:xfrm>
          <a:prstGeom prst="flowChartConnec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3.</a:t>
            </a:r>
          </a:p>
        </p:txBody>
      </p:sp>
      <p:pic>
        <p:nvPicPr>
          <p:cNvPr id="3" name="Picture 2"/>
          <p:cNvPicPr>
            <a:picLocks noChangeAspect="1"/>
          </p:cNvPicPr>
          <p:nvPr/>
        </p:nvPicPr>
        <p:blipFill>
          <a:blip r:embed="rId3"/>
          <a:stretch>
            <a:fillRect/>
          </a:stretch>
        </p:blipFill>
        <p:spPr>
          <a:xfrm>
            <a:off x="4334622" y="2327996"/>
            <a:ext cx="3078752" cy="3699836"/>
          </a:xfrm>
          <a:prstGeom prst="rect">
            <a:avLst/>
          </a:prstGeom>
          <a:ln w="9525">
            <a:solidFill>
              <a:schemeClr val="tx1"/>
            </a:solidFill>
          </a:ln>
        </p:spPr>
      </p:pic>
      <p:sp>
        <p:nvSpPr>
          <p:cNvPr id="16" name="object 5"/>
          <p:cNvSpPr txBox="1"/>
          <p:nvPr/>
        </p:nvSpPr>
        <p:spPr>
          <a:xfrm>
            <a:off x="8270240" y="1732237"/>
            <a:ext cx="3593948" cy="505267"/>
          </a:xfrm>
          <a:prstGeom prst="rect">
            <a:avLst/>
          </a:prstGeom>
        </p:spPr>
        <p:txBody>
          <a:bodyPr vert="horz" wrap="square" lIns="0" tIns="12700" rIns="0" bIns="0" rtlCol="0">
            <a:spAutoFit/>
          </a:bodyPr>
          <a:lstStyle/>
          <a:p>
            <a:pPr marL="285750" indent="-285750">
              <a:buFont typeface="Arial" panose="020B0604020202020204" pitchFamily="34" charset="0"/>
              <a:buChar char="•"/>
            </a:pPr>
            <a:r>
              <a:rPr lang="en-US" sz="1600" dirty="0"/>
              <a:t> Quality Requirement for Fusion Welding of Metallic Material ISO 3834 </a:t>
            </a:r>
            <a:endParaRPr sz="1600" dirty="0">
              <a:cs typeface="Arial"/>
            </a:endParaRPr>
          </a:p>
        </p:txBody>
      </p:sp>
      <p:pic>
        <p:nvPicPr>
          <p:cNvPr id="17" name="Picture 16"/>
          <p:cNvPicPr>
            <a:picLocks noChangeAspect="1"/>
          </p:cNvPicPr>
          <p:nvPr/>
        </p:nvPicPr>
        <p:blipFill>
          <a:blip r:embed="rId4"/>
          <a:stretch>
            <a:fillRect/>
          </a:stretch>
        </p:blipFill>
        <p:spPr>
          <a:xfrm>
            <a:off x="8532749" y="2327996"/>
            <a:ext cx="2812550" cy="3699836"/>
          </a:xfrm>
          <a:prstGeom prst="rect">
            <a:avLst/>
          </a:prstGeom>
          <a:ln w="9525">
            <a:solidFill>
              <a:schemeClr val="tx1"/>
            </a:solidFill>
          </a:ln>
        </p:spPr>
      </p:pic>
      <p:pic>
        <p:nvPicPr>
          <p:cNvPr id="4" name="Picture 3"/>
          <p:cNvPicPr>
            <a:picLocks/>
          </p:cNvPicPr>
          <p:nvPr/>
        </p:nvPicPr>
        <p:blipFill>
          <a:blip r:embed="rId5"/>
          <a:stretch>
            <a:fillRect/>
          </a:stretch>
        </p:blipFill>
        <p:spPr>
          <a:xfrm>
            <a:off x="497615" y="2398139"/>
            <a:ext cx="3081528" cy="3629693"/>
          </a:xfrm>
          <a:prstGeom prst="rect">
            <a:avLst/>
          </a:prstGeom>
          <a:ln w="12700">
            <a:solidFill>
              <a:schemeClr val="tx1"/>
            </a:solidFill>
          </a:ln>
        </p:spPr>
      </p:pic>
      <p:sp>
        <p:nvSpPr>
          <p:cNvPr id="13" name="object 5"/>
          <p:cNvSpPr txBox="1"/>
          <p:nvPr/>
        </p:nvSpPr>
        <p:spPr>
          <a:xfrm>
            <a:off x="497615" y="1646651"/>
            <a:ext cx="3332252" cy="751488"/>
          </a:xfrm>
          <a:prstGeom prst="rect">
            <a:avLst/>
          </a:prstGeom>
        </p:spPr>
        <p:txBody>
          <a:bodyPr vert="horz" wrap="square" lIns="0" tIns="12700" rIns="0" bIns="0" rtlCol="0">
            <a:spAutoFit/>
          </a:bodyPr>
          <a:lstStyle/>
          <a:p>
            <a:pPr marL="248920" indent="-236220">
              <a:spcBef>
                <a:spcPts val="600"/>
              </a:spcBef>
              <a:buFont typeface="Wingdings"/>
              <a:buChar char=""/>
              <a:tabLst>
                <a:tab pos="248285" algn="l"/>
                <a:tab pos="248920" algn="l"/>
              </a:tabLst>
            </a:pPr>
            <a:r>
              <a:rPr lang="en-US" sz="1600" spc="-5" dirty="0">
                <a:cs typeface="Arial"/>
              </a:rPr>
              <a:t>Quality </a:t>
            </a:r>
            <a:r>
              <a:rPr lang="en-US" sz="1600" spc="-20" dirty="0">
                <a:cs typeface="Arial"/>
              </a:rPr>
              <a:t>Management </a:t>
            </a:r>
            <a:r>
              <a:rPr lang="en-US" sz="1600" spc="-5" dirty="0">
                <a:cs typeface="Arial"/>
              </a:rPr>
              <a:t>System in line </a:t>
            </a:r>
            <a:r>
              <a:rPr lang="en-US" sz="1600" spc="-25" dirty="0">
                <a:cs typeface="Arial"/>
              </a:rPr>
              <a:t>with </a:t>
            </a:r>
            <a:r>
              <a:rPr lang="en-US" sz="1600" dirty="0">
                <a:cs typeface="Arial"/>
              </a:rPr>
              <a:t>the </a:t>
            </a:r>
            <a:r>
              <a:rPr lang="en-US" sz="1600" spc="-5" dirty="0">
                <a:cs typeface="Arial"/>
              </a:rPr>
              <a:t>requirement </a:t>
            </a:r>
            <a:r>
              <a:rPr lang="en-US" sz="1600" dirty="0">
                <a:cs typeface="Arial"/>
              </a:rPr>
              <a:t>of ISO 9001:2015</a:t>
            </a:r>
            <a:endParaRPr sz="1600" dirty="0">
              <a:cs typeface="Arial"/>
            </a:endParaRPr>
          </a:p>
        </p:txBody>
      </p:sp>
      <p:sp>
        <p:nvSpPr>
          <p:cNvPr id="18" name="object 15"/>
          <p:cNvSpPr txBox="1"/>
          <p:nvPr/>
        </p:nvSpPr>
        <p:spPr>
          <a:xfrm>
            <a:off x="545771" y="1206164"/>
            <a:ext cx="3056336" cy="321242"/>
          </a:xfrm>
          <a:prstGeom prst="rect">
            <a:avLst/>
          </a:prstGeom>
        </p:spPr>
        <p:txBody>
          <a:bodyPr vert="horz" wrap="square" lIns="0" tIns="13335" rIns="0" bIns="0" rtlCol="0">
            <a:spAutoFit/>
          </a:bodyPr>
          <a:lstStyle/>
          <a:p>
            <a:pPr marL="12700">
              <a:lnSpc>
                <a:spcPct val="100000"/>
              </a:lnSpc>
              <a:spcBef>
                <a:spcPts val="105"/>
              </a:spcBef>
            </a:pPr>
            <a:r>
              <a:rPr lang="en-US" sz="2000" b="1" u="sng" dirty="0">
                <a:cs typeface="Arial"/>
              </a:rPr>
              <a:t>Quality</a:t>
            </a:r>
            <a:r>
              <a:rPr sz="2000" b="1" u="sng" dirty="0">
                <a:cs typeface="Arial"/>
              </a:rPr>
              <a:t> Management</a:t>
            </a:r>
            <a:r>
              <a:rPr sz="2000" b="1" u="sng" spc="-75" dirty="0">
                <a:cs typeface="Arial"/>
              </a:rPr>
              <a:t> </a:t>
            </a:r>
            <a:r>
              <a:rPr lang="en-IN" sz="2000" b="1" u="sng" spc="-75" dirty="0">
                <a:cs typeface="Arial"/>
              </a:rPr>
              <a:t>System</a:t>
            </a:r>
            <a:endParaRPr sz="2000" u="sng" dirty="0">
              <a:cs typeface="Arial"/>
            </a:endParaRPr>
          </a:p>
        </p:txBody>
      </p:sp>
      <p:sp>
        <p:nvSpPr>
          <p:cNvPr id="19" name="Flowchart: Connector 18"/>
          <p:cNvSpPr/>
          <p:nvPr/>
        </p:nvSpPr>
        <p:spPr>
          <a:xfrm>
            <a:off x="93445" y="1200133"/>
            <a:ext cx="426141" cy="425302"/>
          </a:xfrm>
          <a:prstGeom prst="flowChartConnec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1.</a:t>
            </a:r>
          </a:p>
        </p:txBody>
      </p:sp>
      <p:sp>
        <p:nvSpPr>
          <p:cNvPr id="7" name="TextBox 6"/>
          <p:cNvSpPr txBox="1"/>
          <p:nvPr/>
        </p:nvSpPr>
        <p:spPr>
          <a:xfrm>
            <a:off x="497614" y="6203910"/>
            <a:ext cx="7499973" cy="400110"/>
          </a:xfrm>
          <a:prstGeom prst="rect">
            <a:avLst/>
          </a:prstGeom>
          <a:noFill/>
        </p:spPr>
        <p:txBody>
          <a:bodyPr wrap="square" rtlCol="0">
            <a:spAutoFit/>
          </a:bodyPr>
          <a:lstStyle/>
          <a:p>
            <a:pPr marL="285750" indent="-285750">
              <a:buFont typeface="Wingdings" panose="05000000000000000000" pitchFamily="2" charset="2"/>
              <a:buChar char="Ø"/>
            </a:pPr>
            <a:r>
              <a:rPr lang="en-IN" sz="2000" b="1" dirty="0"/>
              <a:t>In Process to seek EN:15085 Certification.</a:t>
            </a:r>
          </a:p>
        </p:txBody>
      </p:sp>
    </p:spTree>
    <p:extLst>
      <p:ext uri="{BB962C8B-B14F-4D97-AF65-F5344CB8AC3E}">
        <p14:creationId xmlns:p14="http://schemas.microsoft.com/office/powerpoint/2010/main" val="1072289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Information</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16" name="object 5"/>
          <p:cNvSpPr txBox="1"/>
          <p:nvPr/>
        </p:nvSpPr>
        <p:spPr>
          <a:xfrm>
            <a:off x="569467" y="1388525"/>
            <a:ext cx="11097396" cy="5493812"/>
          </a:xfrm>
          <a:prstGeom prst="rect">
            <a:avLst/>
          </a:prstGeom>
        </p:spPr>
        <p:txBody>
          <a:bodyPr vert="horz" wrap="square" lIns="0" tIns="12700" rIns="0" bIns="0" rtlCol="0">
            <a:spAutoFit/>
          </a:bodyPr>
          <a:lstStyle/>
          <a:p>
            <a:pPr marL="298450" indent="-285750" algn="just">
              <a:lnSpc>
                <a:spcPct val="100000"/>
              </a:lnSpc>
              <a:spcBef>
                <a:spcPts val="105"/>
              </a:spcBef>
              <a:buFont typeface="Wingdings" panose="05000000000000000000" pitchFamily="2" charset="2"/>
              <a:buChar char="Ø"/>
            </a:pPr>
            <a:r>
              <a:rPr lang="en-US" sz="2200" spc="-5" dirty="0">
                <a:cs typeface="Calibri"/>
              </a:rPr>
              <a:t>The Registered-office is located at </a:t>
            </a:r>
            <a:r>
              <a:rPr lang="en-US" sz="2200" dirty="0"/>
              <a:t>B-16 Udyog Kunj, UPSIDC Industrial Area, Site-5, </a:t>
            </a:r>
            <a:r>
              <a:rPr lang="en-US" sz="2200" dirty="0" err="1"/>
              <a:t>Panki</a:t>
            </a:r>
            <a:r>
              <a:rPr lang="en-US" sz="2200" dirty="0"/>
              <a:t> Kanpur. </a:t>
            </a:r>
          </a:p>
          <a:p>
            <a:pPr marL="298450" indent="-285750" algn="just">
              <a:lnSpc>
                <a:spcPct val="100000"/>
              </a:lnSpc>
              <a:spcBef>
                <a:spcPts val="105"/>
              </a:spcBef>
              <a:buFont typeface="Wingdings" panose="05000000000000000000" pitchFamily="2" charset="2"/>
              <a:buChar char="Ø"/>
            </a:pPr>
            <a:endParaRPr lang="en-US" sz="2200" spc="-5" dirty="0">
              <a:cs typeface="Calibri"/>
            </a:endParaRPr>
          </a:p>
          <a:p>
            <a:pPr marL="298450" indent="-285750" algn="just">
              <a:lnSpc>
                <a:spcPct val="100000"/>
              </a:lnSpc>
              <a:spcBef>
                <a:spcPts val="105"/>
              </a:spcBef>
              <a:buFont typeface="Wingdings" panose="05000000000000000000" pitchFamily="2" charset="2"/>
              <a:buChar char="Ø"/>
            </a:pPr>
            <a:r>
              <a:rPr lang="en-US" sz="2200" spc="-5" dirty="0">
                <a:cs typeface="Calibri"/>
              </a:rPr>
              <a:t>TACPL Manufacturing Unit-I is spread within 10000 sq. mtr. area approx. equipped with latest Plant &amp; Machineries for manufacturing of  precision machined components and a dedicated bogie manufacturing shop. The Unit 1 is well equipped with a Office Block comprising of various departments like Engineering, Finance, Human Resource, Administration, Marketing as well as Customer Support Team, etc.</a:t>
            </a:r>
          </a:p>
          <a:p>
            <a:pPr marL="298450" indent="-285750" algn="just">
              <a:lnSpc>
                <a:spcPct val="100000"/>
              </a:lnSpc>
              <a:spcBef>
                <a:spcPts val="105"/>
              </a:spcBef>
              <a:buFont typeface="Wingdings" panose="05000000000000000000" pitchFamily="2" charset="2"/>
              <a:buChar char="Ø"/>
            </a:pPr>
            <a:endParaRPr lang="en-US" sz="2200" spc="-5" dirty="0">
              <a:cs typeface="Calibri"/>
            </a:endParaRPr>
          </a:p>
          <a:p>
            <a:pPr marL="298450" indent="-285750" algn="just">
              <a:lnSpc>
                <a:spcPct val="100000"/>
              </a:lnSpc>
              <a:spcBef>
                <a:spcPts val="105"/>
              </a:spcBef>
              <a:buFont typeface="Wingdings" panose="05000000000000000000" pitchFamily="2" charset="2"/>
              <a:buChar char="Ø"/>
            </a:pPr>
            <a:r>
              <a:rPr lang="en-US" sz="2200" spc="-5" dirty="0">
                <a:cs typeface="Calibri"/>
              </a:rPr>
              <a:t>TACPL Manufacturing Unit-II is spread within 30000 sq. mtr. area. The Unit is under expansion where cumulative area shall be approx. 55000 sq. mtrs. The Unit is a dedicated Car Body Manufacturing Unit (Complete Shell Assy.). This unit is a Heavy Fabrication Unit equipped with material cutting, bending, welding machines supported by motorized manipulators, calibrated beds, customized fixturing and special purpose machines all meant to manufacture locomotive shells, coach shells, track machines, etc. </a:t>
            </a:r>
          </a:p>
          <a:p>
            <a:pPr marL="12700" algn="just">
              <a:lnSpc>
                <a:spcPct val="100000"/>
              </a:lnSpc>
              <a:spcBef>
                <a:spcPts val="105"/>
              </a:spcBef>
            </a:pPr>
            <a:endParaRPr lang="en-US" sz="2200" spc="-5" dirty="0">
              <a:cs typeface="Calibri"/>
            </a:endParaRPr>
          </a:p>
        </p:txBody>
      </p:sp>
    </p:spTree>
    <p:extLst>
      <p:ext uri="{BB962C8B-B14F-4D97-AF65-F5344CB8AC3E}">
        <p14:creationId xmlns:p14="http://schemas.microsoft.com/office/powerpoint/2010/main" val="130269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Details Of Unit-I</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16" name="object 5"/>
          <p:cNvSpPr txBox="1"/>
          <p:nvPr/>
        </p:nvSpPr>
        <p:spPr>
          <a:xfrm>
            <a:off x="1279649" y="1561245"/>
            <a:ext cx="9446407" cy="4514056"/>
          </a:xfrm>
          <a:prstGeom prst="rect">
            <a:avLst/>
          </a:prstGeom>
        </p:spPr>
        <p:txBody>
          <a:bodyPr vert="horz" wrap="square" lIns="0" tIns="12700" rIns="0" bIns="0" rtlCol="0">
            <a:spAutoFit/>
          </a:bodyPr>
          <a:lstStyle/>
          <a:p>
            <a:pPr marL="12700" algn="ctr">
              <a:lnSpc>
                <a:spcPct val="100000"/>
              </a:lnSpc>
              <a:spcBef>
                <a:spcPts val="105"/>
              </a:spcBef>
            </a:pPr>
            <a:r>
              <a:rPr lang="en-US" sz="5000" b="1" spc="-5" dirty="0">
                <a:cs typeface="Calibri"/>
              </a:rPr>
              <a:t>TACPL Unit-I, </a:t>
            </a:r>
            <a:endParaRPr lang="en-US" sz="5000" b="1" dirty="0">
              <a:cs typeface="Calibri"/>
            </a:endParaRPr>
          </a:p>
          <a:p>
            <a:pPr marL="12700" algn="ctr">
              <a:lnSpc>
                <a:spcPct val="100000"/>
              </a:lnSpc>
              <a:spcBef>
                <a:spcPts val="105"/>
              </a:spcBef>
            </a:pPr>
            <a:r>
              <a:rPr lang="en-US" sz="5000" dirty="0" err="1">
                <a:cs typeface="Calibri"/>
              </a:rPr>
              <a:t>Chak</a:t>
            </a:r>
            <a:r>
              <a:rPr lang="en-US" sz="5000" dirty="0">
                <a:cs typeface="Calibri"/>
              </a:rPr>
              <a:t> No. -235, Village </a:t>
            </a:r>
            <a:r>
              <a:rPr lang="en-US" sz="5000" dirty="0" err="1">
                <a:cs typeface="Calibri"/>
              </a:rPr>
              <a:t>Umran</a:t>
            </a:r>
            <a:r>
              <a:rPr lang="en-US" sz="5000" dirty="0">
                <a:cs typeface="Calibri"/>
              </a:rPr>
              <a:t>, Rania, Kanpur </a:t>
            </a:r>
            <a:r>
              <a:rPr lang="en-US" sz="5000" dirty="0" err="1">
                <a:cs typeface="Calibri"/>
              </a:rPr>
              <a:t>Dehat</a:t>
            </a:r>
            <a:r>
              <a:rPr lang="en-US" sz="5000" dirty="0">
                <a:cs typeface="Calibri"/>
              </a:rPr>
              <a:t> (U. P.) </a:t>
            </a:r>
          </a:p>
          <a:p>
            <a:pPr marL="12700" algn="ctr">
              <a:lnSpc>
                <a:spcPct val="100000"/>
              </a:lnSpc>
              <a:spcBef>
                <a:spcPts val="105"/>
              </a:spcBef>
            </a:pPr>
            <a:endParaRPr lang="en-US" sz="5000" dirty="0">
              <a:cs typeface="Calibri"/>
            </a:endParaRPr>
          </a:p>
          <a:p>
            <a:pPr marL="12700" algn="ctr">
              <a:lnSpc>
                <a:spcPct val="100000"/>
              </a:lnSpc>
              <a:spcBef>
                <a:spcPts val="105"/>
              </a:spcBef>
            </a:pPr>
            <a:r>
              <a:rPr lang="en-US" sz="4500" dirty="0">
                <a:cs typeface="Calibri"/>
              </a:rPr>
              <a:t>Precision Machining Unit &amp; Medium Fabrication Manufacturing Unit</a:t>
            </a:r>
          </a:p>
        </p:txBody>
      </p:sp>
    </p:spTree>
    <p:extLst>
      <p:ext uri="{BB962C8B-B14F-4D97-AF65-F5344CB8AC3E}">
        <p14:creationId xmlns:p14="http://schemas.microsoft.com/office/powerpoint/2010/main" val="1909681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Equipment’s-Precision Machining with Fabrication</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2" name="TextBox 1"/>
          <p:cNvSpPr txBox="1"/>
          <p:nvPr/>
        </p:nvSpPr>
        <p:spPr>
          <a:xfrm>
            <a:off x="1381057" y="1207282"/>
            <a:ext cx="3831023" cy="369332"/>
          </a:xfrm>
          <a:prstGeom prst="rect">
            <a:avLst/>
          </a:prstGeom>
          <a:noFill/>
        </p:spPr>
        <p:txBody>
          <a:bodyPr wrap="square" rtlCol="0">
            <a:spAutoFit/>
          </a:bodyPr>
          <a:lstStyle/>
          <a:p>
            <a:r>
              <a:rPr lang="en-IN" b="1" u="sng" dirty="0"/>
              <a:t>CNC 5-Axis Vertical </a:t>
            </a:r>
            <a:r>
              <a:rPr lang="en-US" b="1" u="sng" dirty="0"/>
              <a:t>Machining Centre</a:t>
            </a:r>
          </a:p>
        </p:txBody>
      </p:sp>
      <p:graphicFrame>
        <p:nvGraphicFramePr>
          <p:cNvPr id="4" name="Table 3"/>
          <p:cNvGraphicFramePr>
            <a:graphicFrameLocks noGrp="1"/>
          </p:cNvGraphicFramePr>
          <p:nvPr>
            <p:extLst>
              <p:ext uri="{D42A27DB-BD31-4B8C-83A1-F6EECF244321}">
                <p14:modId xmlns:p14="http://schemas.microsoft.com/office/powerpoint/2010/main" val="1285557838"/>
              </p:ext>
            </p:extLst>
          </p:nvPr>
        </p:nvGraphicFramePr>
        <p:xfrm>
          <a:off x="735649" y="4629843"/>
          <a:ext cx="4800599" cy="2202032"/>
        </p:xfrm>
        <a:graphic>
          <a:graphicData uri="http://schemas.openxmlformats.org/drawingml/2006/table">
            <a:tbl>
              <a:tblPr firstRow="1" bandRow="1">
                <a:tableStyleId>{5C22544A-7EE6-4342-B048-85BDC9FD1C3A}</a:tableStyleId>
              </a:tblPr>
              <a:tblGrid>
                <a:gridCol w="696911">
                  <a:extLst>
                    <a:ext uri="{9D8B030D-6E8A-4147-A177-3AD203B41FA5}">
                      <a16:colId xmlns:a16="http://schemas.microsoft.com/office/drawing/2014/main" val="287973614"/>
                    </a:ext>
                  </a:extLst>
                </a:gridCol>
                <a:gridCol w="1642127">
                  <a:extLst>
                    <a:ext uri="{9D8B030D-6E8A-4147-A177-3AD203B41FA5}">
                      <a16:colId xmlns:a16="http://schemas.microsoft.com/office/drawing/2014/main" val="4036498941"/>
                    </a:ext>
                  </a:extLst>
                </a:gridCol>
                <a:gridCol w="2461561">
                  <a:extLst>
                    <a:ext uri="{9D8B030D-6E8A-4147-A177-3AD203B41FA5}">
                      <a16:colId xmlns:a16="http://schemas.microsoft.com/office/drawing/2014/main" val="1132423226"/>
                    </a:ext>
                  </a:extLst>
                </a:gridCol>
              </a:tblGrid>
              <a:tr h="370840">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32592">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Model</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SD-3670+SF </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70840">
                <a:tc>
                  <a:txBody>
                    <a:bodyPr/>
                    <a:lstStyle/>
                    <a:p>
                      <a:pPr algn="ctr"/>
                      <a:r>
                        <a:rPr lang="en-US" sz="1400" dirty="0">
                          <a:latin typeface="+mn-lt"/>
                        </a:rPr>
                        <a:t>1.</a:t>
                      </a:r>
                    </a:p>
                  </a:txBody>
                  <a:tcPr anchor="ctr"/>
                </a:tc>
                <a:tc>
                  <a:txBody>
                    <a:bodyPr/>
                    <a:lstStyle/>
                    <a:p>
                      <a:r>
                        <a:rPr lang="en-US" sz="1400" dirty="0">
                          <a:latin typeface="+mn-lt"/>
                        </a:rPr>
                        <a:t>Make</a:t>
                      </a:r>
                    </a:p>
                  </a:txBody>
                  <a:tcPr anchor="ctr"/>
                </a:tc>
                <a:tc>
                  <a:txBody>
                    <a:bodyPr/>
                    <a:lstStyle/>
                    <a:p>
                      <a:r>
                        <a:rPr lang="en-US" sz="1400" b="0" i="0" u="none" strike="noStrike" kern="1200" baseline="0" dirty="0" err="1">
                          <a:solidFill>
                            <a:schemeClr val="dk1"/>
                          </a:solidFill>
                          <a:latin typeface="+mn-lt"/>
                          <a:ea typeface="+mn-ea"/>
                          <a:cs typeface="+mn-cs"/>
                        </a:rPr>
                        <a:t>Hosabettu</a:t>
                      </a:r>
                      <a:r>
                        <a:rPr lang="en-US" sz="1400" b="0" i="0" u="none" strike="noStrike" kern="1200" baseline="0" dirty="0">
                          <a:solidFill>
                            <a:schemeClr val="dk1"/>
                          </a:solidFill>
                          <a:latin typeface="+mn-lt"/>
                          <a:ea typeface="+mn-ea"/>
                          <a:cs typeface="+mn-cs"/>
                        </a:rPr>
                        <a:t> Four Star </a:t>
                      </a:r>
                      <a:endParaRPr lang="en-US" sz="1400" dirty="0">
                        <a:latin typeface="+mn-lt"/>
                      </a:endParaRPr>
                    </a:p>
                  </a:txBody>
                  <a:tcPr anchor="ctr"/>
                </a:tc>
                <a:extLst>
                  <a:ext uri="{0D108BD9-81ED-4DB2-BD59-A6C34878D82A}">
                    <a16:rowId xmlns:a16="http://schemas.microsoft.com/office/drawing/2014/main" val="3453214492"/>
                  </a:ext>
                </a:extLst>
              </a:tr>
              <a:tr h="370840">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Bed Size</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6x2.8M</a:t>
                      </a:r>
                    </a:p>
                  </a:txBody>
                  <a:tcPr anchor="ctr"/>
                </a:tc>
                <a:extLst>
                  <a:ext uri="{0D108BD9-81ED-4DB2-BD59-A6C34878D82A}">
                    <a16:rowId xmlns:a16="http://schemas.microsoft.com/office/drawing/2014/main" val="1525993466"/>
                  </a:ext>
                </a:extLst>
              </a:tr>
              <a:tr h="587104">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Range Capacity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In X Axis-6.5M</a:t>
                      </a:r>
                    </a:p>
                    <a:p>
                      <a:pPr marL="0" algn="l" defTabSz="914400" rtl="0" eaLnBrk="1" latinLnBrk="0" hangingPunct="1"/>
                      <a:r>
                        <a:rPr lang="en-US" sz="1400" b="0" i="0" u="none" strike="noStrike" kern="1200" baseline="0" dirty="0">
                          <a:solidFill>
                            <a:schemeClr val="dk1"/>
                          </a:solidFill>
                          <a:latin typeface="+mn-lt"/>
                          <a:ea typeface="+mn-ea"/>
                          <a:cs typeface="+mn-cs"/>
                        </a:rPr>
                        <a:t>In Y Axis-3.6M</a:t>
                      </a:r>
                    </a:p>
                    <a:p>
                      <a:pPr marL="0" algn="l" defTabSz="914400" rtl="0" eaLnBrk="1" latinLnBrk="0" hangingPunct="1"/>
                      <a:r>
                        <a:rPr lang="en-US" sz="1400" b="0" i="0" u="none" strike="noStrike" kern="1200" baseline="0" dirty="0">
                          <a:solidFill>
                            <a:schemeClr val="dk1"/>
                          </a:solidFill>
                          <a:latin typeface="+mn-lt"/>
                          <a:ea typeface="+mn-ea"/>
                          <a:cs typeface="+mn-cs"/>
                        </a:rPr>
                        <a:t>In Z Axis-1.4M</a:t>
                      </a:r>
                    </a:p>
                  </a:txBody>
                  <a:tcPr anchor="ctr"/>
                </a:tc>
                <a:extLst>
                  <a:ext uri="{0D108BD9-81ED-4DB2-BD59-A6C34878D82A}">
                    <a16:rowId xmlns:a16="http://schemas.microsoft.com/office/drawing/2014/main" val="2849410180"/>
                  </a:ext>
                </a:extLst>
              </a:tr>
            </a:tbl>
          </a:graphicData>
        </a:graphic>
      </p:graphicFrame>
      <p:pic>
        <p:nvPicPr>
          <p:cNvPr id="3" name="Picture 2"/>
          <p:cNvPicPr>
            <a:picLocks noChangeAspect="1"/>
          </p:cNvPicPr>
          <p:nvPr/>
        </p:nvPicPr>
        <p:blipFill>
          <a:blip r:embed="rId3"/>
          <a:stretch>
            <a:fillRect/>
          </a:stretch>
        </p:blipFill>
        <p:spPr>
          <a:xfrm>
            <a:off x="735648" y="1646484"/>
            <a:ext cx="4800599" cy="2913488"/>
          </a:xfrm>
          <a:prstGeom prst="rect">
            <a:avLst/>
          </a:prstGeom>
          <a:ln w="19050">
            <a:solidFill>
              <a:schemeClr val="tx1"/>
            </a:solidFill>
          </a:ln>
        </p:spPr>
      </p:pic>
      <p:sp>
        <p:nvSpPr>
          <p:cNvPr id="13" name="TextBox 12"/>
          <p:cNvSpPr txBox="1"/>
          <p:nvPr/>
        </p:nvSpPr>
        <p:spPr>
          <a:xfrm>
            <a:off x="7061201" y="1207282"/>
            <a:ext cx="4326270" cy="369332"/>
          </a:xfrm>
          <a:prstGeom prst="rect">
            <a:avLst/>
          </a:prstGeom>
          <a:noFill/>
        </p:spPr>
        <p:txBody>
          <a:bodyPr wrap="square" rtlCol="0">
            <a:spAutoFit/>
          </a:bodyPr>
          <a:lstStyle/>
          <a:p>
            <a:r>
              <a:rPr lang="en-IN" b="1" u="sng" dirty="0"/>
              <a:t>Robotic Welding Machine with Laser Eye</a:t>
            </a:r>
            <a:endParaRPr lang="en-US" b="1" u="sng" dirty="0"/>
          </a:p>
        </p:txBody>
      </p:sp>
      <p:sp>
        <p:nvSpPr>
          <p:cNvPr id="11" name="object 11">
            <a:extLst>
              <a:ext uri="{FF2B5EF4-FFF2-40B4-BE49-F238E27FC236}">
                <a16:creationId xmlns:a16="http://schemas.microsoft.com/office/drawing/2014/main" id="{AB811A32-E4EF-C6B8-267A-4A831DF59614}"/>
              </a:ext>
            </a:extLst>
          </p:cNvPr>
          <p:cNvSpPr/>
          <p:nvPr/>
        </p:nvSpPr>
        <p:spPr>
          <a:xfrm>
            <a:off x="6654274" y="1576614"/>
            <a:ext cx="4803157" cy="2983358"/>
          </a:xfrm>
          <a:prstGeom prst="rect">
            <a:avLst/>
          </a:prstGeom>
          <a:blipFill>
            <a:blip r:embed="rId4" cstate="print">
              <a:extLst>
                <a:ext uri="{28A0092B-C50C-407E-A947-70E740481C1C}">
                  <a14:useLocalDpi xmlns:a14="http://schemas.microsoft.com/office/drawing/2010/main" val="0"/>
                </a:ext>
              </a:extLst>
            </a:blip>
            <a:stretch>
              <a:fillRect/>
            </a:stretch>
          </a:blipFill>
          <a:ln w="19050">
            <a:solidFill>
              <a:schemeClr val="tx1"/>
            </a:solidFill>
          </a:ln>
        </p:spPr>
        <p:txBody>
          <a:bodyPr wrap="square" lIns="0" tIns="0" rIns="0" bIns="0" rtlCol="0"/>
          <a:lstStyle/>
          <a:p>
            <a:endParaRPr>
              <a:solidFill>
                <a:schemeClr val="accent1"/>
              </a:solidFill>
              <a:latin typeface="Calibri Light" panose="020F0302020204030204" pitchFamily="34" charset="0"/>
              <a:cs typeface="Calibri Light" panose="020F030202020403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418136248"/>
              </p:ext>
            </p:extLst>
          </p:nvPr>
        </p:nvGraphicFramePr>
        <p:xfrm>
          <a:off x="6914435" y="4736305"/>
          <a:ext cx="4088845" cy="1999905"/>
        </p:xfrm>
        <a:graphic>
          <a:graphicData uri="http://schemas.openxmlformats.org/drawingml/2006/table">
            <a:tbl>
              <a:tblPr firstRow="1" bandRow="1">
                <a:tableStyleId>{5C22544A-7EE6-4342-B048-85BDC9FD1C3A}</a:tableStyleId>
              </a:tblPr>
              <a:tblGrid>
                <a:gridCol w="512291">
                  <a:extLst>
                    <a:ext uri="{9D8B030D-6E8A-4147-A177-3AD203B41FA5}">
                      <a16:colId xmlns:a16="http://schemas.microsoft.com/office/drawing/2014/main" val="287973614"/>
                    </a:ext>
                  </a:extLst>
                </a:gridCol>
                <a:gridCol w="1479952">
                  <a:extLst>
                    <a:ext uri="{9D8B030D-6E8A-4147-A177-3AD203B41FA5}">
                      <a16:colId xmlns:a16="http://schemas.microsoft.com/office/drawing/2014/main" val="4036498941"/>
                    </a:ext>
                  </a:extLst>
                </a:gridCol>
                <a:gridCol w="2096602">
                  <a:extLst>
                    <a:ext uri="{9D8B030D-6E8A-4147-A177-3AD203B41FA5}">
                      <a16:colId xmlns:a16="http://schemas.microsoft.com/office/drawing/2014/main" val="1132423226"/>
                    </a:ext>
                  </a:extLst>
                </a:gridCol>
              </a:tblGrid>
              <a:tr h="386618">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24516">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Model</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N86L1-CEFN </a:t>
                      </a:r>
                    </a:p>
                  </a:txBody>
                  <a:tcPr anchor="ctr"/>
                </a:tc>
                <a:extLst>
                  <a:ext uri="{0D108BD9-81ED-4DB2-BD59-A6C34878D82A}">
                    <a16:rowId xmlns:a16="http://schemas.microsoft.com/office/drawing/2014/main" val="901203622"/>
                  </a:ext>
                </a:extLst>
              </a:tr>
              <a:tr h="361835">
                <a:tc>
                  <a:txBody>
                    <a:bodyPr/>
                    <a:lstStyle/>
                    <a:p>
                      <a:pPr algn="ctr"/>
                      <a:r>
                        <a:rPr lang="en-US" sz="1400" dirty="0">
                          <a:latin typeface="+mn-lt"/>
                        </a:rPr>
                        <a:t>1.</a:t>
                      </a:r>
                    </a:p>
                  </a:txBody>
                  <a:tcPr anchor="ctr"/>
                </a:tc>
                <a:tc>
                  <a:txBody>
                    <a:bodyPr/>
                    <a:lstStyle/>
                    <a:p>
                      <a:r>
                        <a:rPr lang="en-US" sz="1400" dirty="0">
                          <a:latin typeface="+mn-lt"/>
                        </a:rPr>
                        <a:t>Make</a:t>
                      </a:r>
                    </a:p>
                  </a:txBody>
                  <a:tcPr anchor="ctr"/>
                </a:tc>
                <a:tc>
                  <a:txBody>
                    <a:bodyPr/>
                    <a:lstStyle/>
                    <a:p>
                      <a:r>
                        <a:rPr lang="en-US" sz="1400" b="0" i="0" u="none" strike="noStrike" kern="1200" baseline="0" dirty="0">
                          <a:solidFill>
                            <a:schemeClr val="dk1"/>
                          </a:solidFill>
                          <a:latin typeface="+mn-lt"/>
                          <a:ea typeface="+mn-ea"/>
                          <a:cs typeface="+mn-cs"/>
                        </a:rPr>
                        <a:t>OTC DAHEN Corporation </a:t>
                      </a:r>
                      <a:endParaRPr lang="en-US" sz="1400" dirty="0">
                        <a:latin typeface="+mn-lt"/>
                      </a:endParaRPr>
                    </a:p>
                  </a:txBody>
                  <a:tcPr anchor="ctr"/>
                </a:tc>
                <a:extLst>
                  <a:ext uri="{0D108BD9-81ED-4DB2-BD59-A6C34878D82A}">
                    <a16:rowId xmlns:a16="http://schemas.microsoft.com/office/drawing/2014/main" val="3453214492"/>
                  </a:ext>
                </a:extLst>
              </a:tr>
              <a:tr h="361835">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Machine</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Z543821918 </a:t>
                      </a:r>
                    </a:p>
                  </a:txBody>
                  <a:tcPr anchor="ctr"/>
                </a:tc>
                <a:extLst>
                  <a:ext uri="{0D108BD9-81ED-4DB2-BD59-A6C34878D82A}">
                    <a16:rowId xmlns:a16="http://schemas.microsoft.com/office/drawing/2014/main" val="1525993466"/>
                  </a:ext>
                </a:extLst>
              </a:tr>
              <a:tr h="361835">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Qty.</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01Nos.</a:t>
                      </a:r>
                    </a:p>
                  </a:txBody>
                  <a:tcPr anchor="ctr"/>
                </a:tc>
                <a:extLst>
                  <a:ext uri="{0D108BD9-81ED-4DB2-BD59-A6C34878D82A}">
                    <a16:rowId xmlns:a16="http://schemas.microsoft.com/office/drawing/2014/main" val="2849410180"/>
                  </a:ext>
                </a:extLst>
              </a:tr>
            </a:tbl>
          </a:graphicData>
        </a:graphic>
      </p:graphicFrame>
    </p:spTree>
    <p:extLst>
      <p:ext uri="{BB962C8B-B14F-4D97-AF65-F5344CB8AC3E}">
        <p14:creationId xmlns:p14="http://schemas.microsoft.com/office/powerpoint/2010/main" val="3191704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1"/>
            <a:ext cx="12192000" cy="1010194"/>
          </a:xfrm>
          <a:solidFill>
            <a:srgbClr val="00B0F0"/>
          </a:solidFill>
          <a:effectLst>
            <a:outerShdw blurRad="50800" dist="50800" dir="5400000" algn="ctr" rotWithShape="0">
              <a:srgbClr val="000000"/>
            </a:outerShdw>
          </a:effectLst>
        </p:spPr>
        <p:txBody>
          <a:bodyPr>
            <a:normAutofit/>
          </a:bodyPr>
          <a:lstStyle/>
          <a:p>
            <a:r>
              <a:rPr lang="en-US" sz="3200" b="1" dirty="0">
                <a:latin typeface="Arial" panose="020B0604020202020204" pitchFamily="34" charset="0"/>
                <a:cs typeface="Arial" panose="020B0604020202020204" pitchFamily="34" charset="0"/>
              </a:rPr>
              <a:t>Plant Equipment's (Machine Shop)</a:t>
            </a:r>
          </a:p>
        </p:txBody>
      </p:sp>
      <p:pic>
        <p:nvPicPr>
          <p:cNvPr id="12" name="Picture 11"/>
          <p:cNvPicPr>
            <a:picLocks noChangeAspect="1"/>
          </p:cNvPicPr>
          <p:nvPr/>
        </p:nvPicPr>
        <p:blipFill>
          <a:blip r:embed="rId2"/>
          <a:stretch>
            <a:fillRect/>
          </a:stretch>
        </p:blipFill>
        <p:spPr>
          <a:xfrm>
            <a:off x="11157816" y="65315"/>
            <a:ext cx="973224" cy="879566"/>
          </a:xfrm>
          <a:prstGeom prst="rect">
            <a:avLst/>
          </a:prstGeom>
        </p:spPr>
      </p:pic>
      <p:sp>
        <p:nvSpPr>
          <p:cNvPr id="2" name="TextBox 1"/>
          <p:cNvSpPr txBox="1"/>
          <p:nvPr/>
        </p:nvSpPr>
        <p:spPr>
          <a:xfrm>
            <a:off x="247201" y="1151375"/>
            <a:ext cx="3509781" cy="369332"/>
          </a:xfrm>
          <a:prstGeom prst="rect">
            <a:avLst/>
          </a:prstGeom>
          <a:noFill/>
        </p:spPr>
        <p:txBody>
          <a:bodyPr wrap="square" rtlCol="0">
            <a:spAutoFit/>
          </a:bodyPr>
          <a:lstStyle/>
          <a:p>
            <a:r>
              <a:rPr lang="en-IN" b="1" u="sng" dirty="0"/>
              <a:t>CNC Horizontal </a:t>
            </a:r>
            <a:r>
              <a:rPr lang="en-US" b="1" u="sng" dirty="0"/>
              <a:t>Machining Center</a:t>
            </a:r>
          </a:p>
        </p:txBody>
      </p:sp>
      <p:graphicFrame>
        <p:nvGraphicFramePr>
          <p:cNvPr id="4" name="Table 3"/>
          <p:cNvGraphicFramePr>
            <a:graphicFrameLocks noGrp="1"/>
          </p:cNvGraphicFramePr>
          <p:nvPr>
            <p:extLst>
              <p:ext uri="{D42A27DB-BD31-4B8C-83A1-F6EECF244321}">
                <p14:modId xmlns:p14="http://schemas.microsoft.com/office/powerpoint/2010/main" val="3146254019"/>
              </p:ext>
            </p:extLst>
          </p:nvPr>
        </p:nvGraphicFramePr>
        <p:xfrm>
          <a:off x="247201" y="4553643"/>
          <a:ext cx="3735768" cy="1656080"/>
        </p:xfrm>
        <a:graphic>
          <a:graphicData uri="http://schemas.openxmlformats.org/drawingml/2006/table">
            <a:tbl>
              <a:tblPr firstRow="1" bandRow="1">
                <a:tableStyleId>{5C22544A-7EE6-4342-B048-85BDC9FD1C3A}</a:tableStyleId>
              </a:tblPr>
              <a:tblGrid>
                <a:gridCol w="468054">
                  <a:extLst>
                    <a:ext uri="{9D8B030D-6E8A-4147-A177-3AD203B41FA5}">
                      <a16:colId xmlns:a16="http://schemas.microsoft.com/office/drawing/2014/main" val="287973614"/>
                    </a:ext>
                  </a:extLst>
                </a:gridCol>
                <a:gridCol w="1352157">
                  <a:extLst>
                    <a:ext uri="{9D8B030D-6E8A-4147-A177-3AD203B41FA5}">
                      <a16:colId xmlns:a16="http://schemas.microsoft.com/office/drawing/2014/main" val="4036498941"/>
                    </a:ext>
                  </a:extLst>
                </a:gridCol>
                <a:gridCol w="1915557">
                  <a:extLst>
                    <a:ext uri="{9D8B030D-6E8A-4147-A177-3AD203B41FA5}">
                      <a16:colId xmlns:a16="http://schemas.microsoft.com/office/drawing/2014/main" val="1132423226"/>
                    </a:ext>
                  </a:extLst>
                </a:gridCol>
              </a:tblGrid>
              <a:tr h="370840">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32592">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Model</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ORION H8800</a:t>
                      </a: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901203622"/>
                  </a:ext>
                </a:extLst>
              </a:tr>
              <a:tr h="370840">
                <a:tc>
                  <a:txBody>
                    <a:bodyPr/>
                    <a:lstStyle/>
                    <a:p>
                      <a:pPr algn="ctr"/>
                      <a:r>
                        <a:rPr lang="en-US" sz="1400" dirty="0">
                          <a:latin typeface="+mn-lt"/>
                        </a:rPr>
                        <a:t>1.</a:t>
                      </a:r>
                    </a:p>
                  </a:txBody>
                  <a:tcPr anchor="ctr"/>
                </a:tc>
                <a:tc>
                  <a:txBody>
                    <a:bodyPr/>
                    <a:lstStyle/>
                    <a:p>
                      <a:r>
                        <a:rPr lang="en-US" sz="1400" dirty="0">
                          <a:latin typeface="+mn-lt"/>
                        </a:rPr>
                        <a:t>Make</a:t>
                      </a:r>
                    </a:p>
                  </a:txBody>
                  <a:tcPr anchor="ctr"/>
                </a:tc>
                <a:tc>
                  <a:txBody>
                    <a:bodyPr/>
                    <a:lstStyle/>
                    <a:p>
                      <a:r>
                        <a:rPr lang="en-US" sz="1400" b="0" i="0" u="none" strike="noStrike" kern="1200" baseline="0" dirty="0">
                          <a:solidFill>
                            <a:schemeClr val="dk1"/>
                          </a:solidFill>
                          <a:latin typeface="+mn-lt"/>
                          <a:ea typeface="+mn-ea"/>
                          <a:cs typeface="+mn-cs"/>
                        </a:rPr>
                        <a:t>BFW </a:t>
                      </a:r>
                      <a:endParaRPr lang="en-US" sz="1400" dirty="0">
                        <a:latin typeface="+mn-lt"/>
                      </a:endParaRPr>
                    </a:p>
                  </a:txBody>
                  <a:tcPr anchor="ctr"/>
                </a:tc>
                <a:extLst>
                  <a:ext uri="{0D108BD9-81ED-4DB2-BD59-A6C34878D82A}">
                    <a16:rowId xmlns:a16="http://schemas.microsoft.com/office/drawing/2014/main" val="3453214492"/>
                  </a:ext>
                </a:extLst>
              </a:tr>
              <a:tr h="370840">
                <a:tc>
                  <a:txBody>
                    <a:bodyPr/>
                    <a:lstStyle/>
                    <a:p>
                      <a:pPr algn="ctr"/>
                      <a:r>
                        <a:rPr lang="en-US" sz="1400" dirty="0">
                          <a:latin typeface="+mn-lt"/>
                        </a:rPr>
                        <a:t>2.</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Bed Size</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800X800 MM</a:t>
                      </a:r>
                    </a:p>
                  </a:txBody>
                  <a:tcPr anchor="ctr"/>
                </a:tc>
                <a:extLst>
                  <a:ext uri="{0D108BD9-81ED-4DB2-BD59-A6C34878D82A}">
                    <a16:rowId xmlns:a16="http://schemas.microsoft.com/office/drawing/2014/main" val="1525993466"/>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248096531"/>
              </p:ext>
            </p:extLst>
          </p:nvPr>
        </p:nvGraphicFramePr>
        <p:xfrm>
          <a:off x="8188961" y="4439920"/>
          <a:ext cx="3942079" cy="2318214"/>
        </p:xfrm>
        <a:graphic>
          <a:graphicData uri="http://schemas.openxmlformats.org/drawingml/2006/table">
            <a:tbl>
              <a:tblPr firstRow="1" bandRow="1">
                <a:tableStyleId>{5C22544A-7EE6-4342-B048-85BDC9FD1C3A}</a:tableStyleId>
              </a:tblPr>
              <a:tblGrid>
                <a:gridCol w="493903">
                  <a:extLst>
                    <a:ext uri="{9D8B030D-6E8A-4147-A177-3AD203B41FA5}">
                      <a16:colId xmlns:a16="http://schemas.microsoft.com/office/drawing/2014/main" val="287973614"/>
                    </a:ext>
                  </a:extLst>
                </a:gridCol>
                <a:gridCol w="1426831">
                  <a:extLst>
                    <a:ext uri="{9D8B030D-6E8A-4147-A177-3AD203B41FA5}">
                      <a16:colId xmlns:a16="http://schemas.microsoft.com/office/drawing/2014/main" val="4036498941"/>
                    </a:ext>
                  </a:extLst>
                </a:gridCol>
                <a:gridCol w="2021345">
                  <a:extLst>
                    <a:ext uri="{9D8B030D-6E8A-4147-A177-3AD203B41FA5}">
                      <a16:colId xmlns:a16="http://schemas.microsoft.com/office/drawing/2014/main" val="1132423226"/>
                    </a:ext>
                  </a:extLst>
                </a:gridCol>
              </a:tblGrid>
              <a:tr h="388485">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508018">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Model</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Vajra BMV70TC20+</a:t>
                      </a:r>
                    </a:p>
                  </a:txBody>
                  <a:tcPr anchor="ctr"/>
                </a:tc>
                <a:extLst>
                  <a:ext uri="{0D108BD9-81ED-4DB2-BD59-A6C34878D82A}">
                    <a16:rowId xmlns:a16="http://schemas.microsoft.com/office/drawing/2014/main" val="901203622"/>
                  </a:ext>
                </a:extLst>
              </a:tr>
              <a:tr h="717202">
                <a:tc>
                  <a:txBody>
                    <a:bodyPr/>
                    <a:lstStyle/>
                    <a:p>
                      <a:pPr algn="ctr"/>
                      <a:r>
                        <a:rPr lang="en-US" sz="1400" dirty="0">
                          <a:latin typeface="+mn-lt"/>
                        </a:rPr>
                        <a:t>1.</a:t>
                      </a:r>
                    </a:p>
                  </a:txBody>
                  <a:tcPr anchor="ctr"/>
                </a:tc>
                <a:tc>
                  <a:txBody>
                    <a:bodyPr/>
                    <a:lstStyle/>
                    <a:p>
                      <a:r>
                        <a:rPr lang="en-US" sz="1400" dirty="0">
                          <a:latin typeface="+mn-lt"/>
                        </a:rPr>
                        <a:t>Range</a:t>
                      </a:r>
                      <a:r>
                        <a:rPr lang="en-US" sz="1400" baseline="0" dirty="0">
                          <a:latin typeface="+mn-lt"/>
                        </a:rPr>
                        <a:t> Capacity</a:t>
                      </a:r>
                      <a:endParaRPr lang="en-US" sz="1400" dirty="0">
                        <a:latin typeface="+mn-lt"/>
                      </a:endParaRP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In X Axis- 1.6M</a:t>
                      </a:r>
                    </a:p>
                    <a:p>
                      <a:pPr marL="0" algn="l" defTabSz="914400" rtl="0" eaLnBrk="1" latinLnBrk="0" hangingPunct="1"/>
                      <a:r>
                        <a:rPr lang="en-US" sz="1400" b="0" i="0" u="none" strike="noStrike" kern="1200" baseline="0" dirty="0">
                          <a:solidFill>
                            <a:schemeClr val="dk1"/>
                          </a:solidFill>
                          <a:latin typeface="+mn-lt"/>
                          <a:ea typeface="+mn-ea"/>
                          <a:cs typeface="+mn-cs"/>
                        </a:rPr>
                        <a:t>In Y Axis- 0.91M</a:t>
                      </a:r>
                    </a:p>
                    <a:p>
                      <a:pPr marL="0" algn="l" defTabSz="914400" rtl="0" eaLnBrk="1" latinLnBrk="0" hangingPunct="1"/>
                      <a:r>
                        <a:rPr lang="en-US" sz="1400" b="0" i="0" u="none" strike="noStrike" kern="1200" baseline="0" dirty="0">
                          <a:solidFill>
                            <a:schemeClr val="dk1"/>
                          </a:solidFill>
                          <a:latin typeface="+mn-lt"/>
                          <a:ea typeface="+mn-ea"/>
                          <a:cs typeface="+mn-cs"/>
                        </a:rPr>
                        <a:t>In Z Axis- 0.81M</a:t>
                      </a:r>
                    </a:p>
                  </a:txBody>
                  <a:tcPr anchor="ctr"/>
                </a:tc>
                <a:extLst>
                  <a:ext uri="{0D108BD9-81ED-4DB2-BD59-A6C34878D82A}">
                    <a16:rowId xmlns:a16="http://schemas.microsoft.com/office/drawing/2014/main" val="3453214492"/>
                  </a:ext>
                </a:extLst>
              </a:tr>
              <a:tr h="336147">
                <a:tc>
                  <a:txBody>
                    <a:bodyPr/>
                    <a:lstStyle/>
                    <a:p>
                      <a:pPr algn="ctr"/>
                      <a:r>
                        <a:rPr lang="en-US" sz="1400" dirty="0">
                          <a:latin typeface="+mn-lt"/>
                        </a:rPr>
                        <a:t>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Table Size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1700x710mm</a:t>
                      </a:r>
                    </a:p>
                  </a:txBody>
                  <a:tcPr anchor="ctr"/>
                </a:tc>
                <a:extLst>
                  <a:ext uri="{0D108BD9-81ED-4DB2-BD59-A6C34878D82A}">
                    <a16:rowId xmlns:a16="http://schemas.microsoft.com/office/drawing/2014/main" val="1525993466"/>
                  </a:ext>
                </a:extLst>
              </a:tr>
              <a:tr h="336147">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Spindle Speed</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6000RPM</a:t>
                      </a:r>
                    </a:p>
                  </a:txBody>
                  <a:tcPr anchor="ctr"/>
                </a:tc>
                <a:extLst>
                  <a:ext uri="{0D108BD9-81ED-4DB2-BD59-A6C34878D82A}">
                    <a16:rowId xmlns:a16="http://schemas.microsoft.com/office/drawing/2014/main" val="2849410180"/>
                  </a:ext>
                </a:extLst>
              </a:tr>
            </a:tbl>
          </a:graphicData>
        </a:graphic>
      </p:graphicFrame>
      <p:sp>
        <p:nvSpPr>
          <p:cNvPr id="13" name="TextBox 12"/>
          <p:cNvSpPr txBox="1"/>
          <p:nvPr/>
        </p:nvSpPr>
        <p:spPr>
          <a:xfrm>
            <a:off x="8337500" y="1148021"/>
            <a:ext cx="3100967" cy="369332"/>
          </a:xfrm>
          <a:prstGeom prst="rect">
            <a:avLst/>
          </a:prstGeom>
          <a:noFill/>
        </p:spPr>
        <p:txBody>
          <a:bodyPr wrap="square" rtlCol="0">
            <a:spAutoFit/>
          </a:bodyPr>
          <a:lstStyle/>
          <a:p>
            <a:r>
              <a:rPr lang="en-IN" b="1" u="sng" dirty="0"/>
              <a:t>CNC Vertical </a:t>
            </a:r>
            <a:r>
              <a:rPr lang="en-US" b="1" u="sng" dirty="0"/>
              <a:t>Machining Center</a:t>
            </a:r>
          </a:p>
        </p:txBody>
      </p:sp>
      <p:pic>
        <p:nvPicPr>
          <p:cNvPr id="6" name="Picture 5"/>
          <p:cNvPicPr>
            <a:picLocks/>
          </p:cNvPicPr>
          <p:nvPr/>
        </p:nvPicPr>
        <p:blipFill>
          <a:blip r:embed="rId3"/>
          <a:stretch>
            <a:fillRect/>
          </a:stretch>
        </p:blipFill>
        <p:spPr>
          <a:xfrm>
            <a:off x="320995" y="1517353"/>
            <a:ext cx="3717479" cy="2800384"/>
          </a:xfrm>
          <a:prstGeom prst="rect">
            <a:avLst/>
          </a:prstGeom>
          <a:ln w="19050">
            <a:solidFill>
              <a:schemeClr val="tx1"/>
            </a:solidFill>
          </a:ln>
        </p:spPr>
      </p:pic>
      <p:pic>
        <p:nvPicPr>
          <p:cNvPr id="7" name="Picture 6"/>
          <p:cNvPicPr>
            <a:picLocks/>
          </p:cNvPicPr>
          <p:nvPr/>
        </p:nvPicPr>
        <p:blipFill>
          <a:blip r:embed="rId4"/>
          <a:stretch>
            <a:fillRect/>
          </a:stretch>
        </p:blipFill>
        <p:spPr>
          <a:xfrm>
            <a:off x="8066024" y="1524061"/>
            <a:ext cx="3940751" cy="2800384"/>
          </a:xfrm>
          <a:prstGeom prst="rect">
            <a:avLst/>
          </a:prstGeom>
          <a:ln w="19050">
            <a:solidFill>
              <a:schemeClr val="tx1"/>
            </a:solidFill>
          </a:ln>
        </p:spPr>
      </p:pic>
      <p:pic>
        <p:nvPicPr>
          <p:cNvPr id="11" name="Picture 10"/>
          <p:cNvPicPr>
            <a:picLocks/>
          </p:cNvPicPr>
          <p:nvPr/>
        </p:nvPicPr>
        <p:blipFill rotWithShape="1">
          <a:blip r:embed="rId5"/>
          <a:srcRect l="8665" r="14384"/>
          <a:stretch/>
        </p:blipFill>
        <p:spPr>
          <a:xfrm>
            <a:off x="4334255" y="1524062"/>
            <a:ext cx="3498025" cy="2800383"/>
          </a:xfrm>
          <a:prstGeom prst="rect">
            <a:avLst/>
          </a:prstGeom>
          <a:ln w="19050">
            <a:solidFill>
              <a:schemeClr val="tx1"/>
            </a:solidFill>
          </a:ln>
        </p:spPr>
      </p:pic>
      <p:graphicFrame>
        <p:nvGraphicFramePr>
          <p:cNvPr id="14" name="Table 13"/>
          <p:cNvGraphicFramePr>
            <a:graphicFrameLocks noGrp="1"/>
          </p:cNvGraphicFramePr>
          <p:nvPr>
            <p:extLst>
              <p:ext uri="{D42A27DB-BD31-4B8C-83A1-F6EECF244321}">
                <p14:modId xmlns:p14="http://schemas.microsoft.com/office/powerpoint/2010/main" val="2510848755"/>
              </p:ext>
            </p:extLst>
          </p:nvPr>
        </p:nvGraphicFramePr>
        <p:xfrm>
          <a:off x="4412425" y="4486656"/>
          <a:ext cx="3419855" cy="2177219"/>
        </p:xfrm>
        <a:graphic>
          <a:graphicData uri="http://schemas.openxmlformats.org/drawingml/2006/table">
            <a:tbl>
              <a:tblPr firstRow="1" bandRow="1">
                <a:tableStyleId>{5C22544A-7EE6-4342-B048-85BDC9FD1C3A}</a:tableStyleId>
              </a:tblPr>
              <a:tblGrid>
                <a:gridCol w="545165">
                  <a:extLst>
                    <a:ext uri="{9D8B030D-6E8A-4147-A177-3AD203B41FA5}">
                      <a16:colId xmlns:a16="http://schemas.microsoft.com/office/drawing/2014/main" val="287973614"/>
                    </a:ext>
                  </a:extLst>
                </a:gridCol>
                <a:gridCol w="1121121">
                  <a:extLst>
                    <a:ext uri="{9D8B030D-6E8A-4147-A177-3AD203B41FA5}">
                      <a16:colId xmlns:a16="http://schemas.microsoft.com/office/drawing/2014/main" val="4036498941"/>
                    </a:ext>
                  </a:extLst>
                </a:gridCol>
                <a:gridCol w="1753569">
                  <a:extLst>
                    <a:ext uri="{9D8B030D-6E8A-4147-A177-3AD203B41FA5}">
                      <a16:colId xmlns:a16="http://schemas.microsoft.com/office/drawing/2014/main" val="1132423226"/>
                    </a:ext>
                  </a:extLst>
                </a:gridCol>
              </a:tblGrid>
              <a:tr h="399219">
                <a:tc gridSpan="3">
                  <a:txBody>
                    <a:bodyPr/>
                    <a:lstStyle/>
                    <a:p>
                      <a:pPr algn="ctr"/>
                      <a:r>
                        <a:rPr lang="en-US" sz="2000" dirty="0">
                          <a:solidFill>
                            <a:schemeClr val="tx1"/>
                          </a:solidFill>
                          <a:latin typeface="+mn-lt"/>
                        </a:rPr>
                        <a:t>Key Specification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26383578"/>
                  </a:ext>
                </a:extLst>
              </a:tr>
              <a:tr h="332592">
                <a:tc>
                  <a:txBody>
                    <a:bodyPr/>
                    <a:lstStyle/>
                    <a:p>
                      <a:pPr algn="ctr"/>
                      <a:r>
                        <a:rPr lang="en-US" sz="1400" dirty="0">
                          <a:latin typeface="+mn-lt"/>
                        </a:rPr>
                        <a:t>Sr. No.</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Model</a:t>
                      </a:r>
                    </a:p>
                  </a:txBody>
                  <a:tcPr anchor="ctr"/>
                </a:tc>
                <a:tc>
                  <a:txBody>
                    <a:bodyPr/>
                    <a:lstStyle/>
                    <a:p>
                      <a:pPr marL="0" algn="l" defTabSz="914400" rtl="0" eaLnBrk="1" latinLnBrk="0" hangingPunct="1"/>
                      <a:r>
                        <a:rPr lang="en-US" sz="1400" kern="1200" dirty="0">
                          <a:solidFill>
                            <a:schemeClr val="dk1"/>
                          </a:solidFill>
                          <a:latin typeface="+mn-lt"/>
                          <a:ea typeface="+mn-ea"/>
                          <a:cs typeface="+mn-cs"/>
                        </a:rPr>
                        <a:t>BVL 1250H</a:t>
                      </a:r>
                    </a:p>
                  </a:txBody>
                  <a:tcPr anchor="ctr"/>
                </a:tc>
                <a:extLst>
                  <a:ext uri="{0D108BD9-81ED-4DB2-BD59-A6C34878D82A}">
                    <a16:rowId xmlns:a16="http://schemas.microsoft.com/office/drawing/2014/main" val="901203622"/>
                  </a:ext>
                </a:extLst>
              </a:tr>
              <a:tr h="370840">
                <a:tc>
                  <a:txBody>
                    <a:bodyPr/>
                    <a:lstStyle/>
                    <a:p>
                      <a:pPr algn="ctr"/>
                      <a:r>
                        <a:rPr lang="en-US" sz="1400" dirty="0">
                          <a:latin typeface="+mn-lt"/>
                        </a:rPr>
                        <a:t>1.</a:t>
                      </a:r>
                    </a:p>
                  </a:txBody>
                  <a:tcPr anchor="ctr"/>
                </a:tc>
                <a:tc>
                  <a:txBody>
                    <a:bodyPr/>
                    <a:lstStyle/>
                    <a:p>
                      <a:r>
                        <a:rPr lang="en-US" sz="1400" dirty="0">
                          <a:latin typeface="+mn-lt"/>
                        </a:rPr>
                        <a:t>Make</a:t>
                      </a:r>
                    </a:p>
                  </a:txBody>
                  <a:tcPr anchor="ctr"/>
                </a:tc>
                <a:tc>
                  <a:txBody>
                    <a:bodyPr/>
                    <a:lstStyle/>
                    <a:p>
                      <a:r>
                        <a:rPr lang="en-US" sz="1400" b="0" i="0" u="none" strike="noStrike" kern="1200" baseline="0" dirty="0">
                          <a:solidFill>
                            <a:schemeClr val="dk1"/>
                          </a:solidFill>
                          <a:latin typeface="+mn-lt"/>
                          <a:ea typeface="+mn-ea"/>
                          <a:cs typeface="+mn-cs"/>
                        </a:rPr>
                        <a:t>BFW</a:t>
                      </a:r>
                      <a:endParaRPr lang="en-US" sz="1400" dirty="0">
                        <a:latin typeface="+mn-lt"/>
                      </a:endParaRPr>
                    </a:p>
                  </a:txBody>
                  <a:tcPr anchor="ctr"/>
                </a:tc>
                <a:extLst>
                  <a:ext uri="{0D108BD9-81ED-4DB2-BD59-A6C34878D82A}">
                    <a16:rowId xmlns:a16="http://schemas.microsoft.com/office/drawing/2014/main" val="3453214492"/>
                  </a:ext>
                </a:extLst>
              </a:tr>
              <a:tr h="370840">
                <a:tc>
                  <a:txBody>
                    <a:bodyPr/>
                    <a:lstStyle/>
                    <a:p>
                      <a:pPr algn="ctr"/>
                      <a:r>
                        <a:rPr lang="en-US" sz="1400" dirty="0">
                          <a:latin typeface="+mn-lt"/>
                        </a:rPr>
                        <a:t>2.</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Spindle Speed</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50-250RPM</a:t>
                      </a:r>
                    </a:p>
                  </a:txBody>
                  <a:tcPr anchor="ctr"/>
                </a:tc>
                <a:extLst>
                  <a:ext uri="{0D108BD9-81ED-4DB2-BD59-A6C34878D82A}">
                    <a16:rowId xmlns:a16="http://schemas.microsoft.com/office/drawing/2014/main" val="1525993466"/>
                  </a:ext>
                </a:extLst>
              </a:tr>
              <a:tr h="370840">
                <a:tc>
                  <a:txBody>
                    <a:bodyPr/>
                    <a:lstStyle/>
                    <a:p>
                      <a:pPr algn="ctr"/>
                      <a:r>
                        <a:rPr lang="en-US" sz="1400" dirty="0">
                          <a:latin typeface="+mn-lt"/>
                        </a:rPr>
                        <a:t>3.</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Chuck Dia.</a:t>
                      </a:r>
                    </a:p>
                  </a:txBody>
                  <a:tcPr anchor="ctr"/>
                </a:tc>
                <a:tc>
                  <a:txBody>
                    <a:bodyPr/>
                    <a:lstStyle/>
                    <a:p>
                      <a:pPr marL="0" algn="l" defTabSz="914400" rtl="0" eaLnBrk="1" latinLnBrk="0" hangingPunct="1"/>
                      <a:r>
                        <a:rPr lang="en-US" sz="1400" b="0" i="0" u="none" strike="noStrike" kern="1200" baseline="0" dirty="0">
                          <a:solidFill>
                            <a:schemeClr val="dk1"/>
                          </a:solidFill>
                          <a:latin typeface="+mn-lt"/>
                          <a:ea typeface="+mn-ea"/>
                          <a:cs typeface="+mn-cs"/>
                        </a:rPr>
                        <a:t>Up  to Ø1250mm</a:t>
                      </a:r>
                    </a:p>
                  </a:txBody>
                  <a:tcPr anchor="ctr"/>
                </a:tc>
                <a:extLst>
                  <a:ext uri="{0D108BD9-81ED-4DB2-BD59-A6C34878D82A}">
                    <a16:rowId xmlns:a16="http://schemas.microsoft.com/office/drawing/2014/main" val="2849410180"/>
                  </a:ext>
                </a:extLst>
              </a:tr>
            </a:tbl>
          </a:graphicData>
        </a:graphic>
      </p:graphicFrame>
      <p:sp>
        <p:nvSpPr>
          <p:cNvPr id="15" name="TextBox 14"/>
          <p:cNvSpPr txBox="1"/>
          <p:nvPr/>
        </p:nvSpPr>
        <p:spPr>
          <a:xfrm>
            <a:off x="4334255" y="1151375"/>
            <a:ext cx="4003245" cy="369332"/>
          </a:xfrm>
          <a:prstGeom prst="rect">
            <a:avLst/>
          </a:prstGeom>
          <a:noFill/>
        </p:spPr>
        <p:txBody>
          <a:bodyPr wrap="square" rtlCol="0">
            <a:spAutoFit/>
          </a:bodyPr>
          <a:lstStyle/>
          <a:p>
            <a:r>
              <a:rPr lang="en-IN" b="1" u="sng" dirty="0"/>
              <a:t>CNC Vertical Turret Lathe </a:t>
            </a:r>
            <a:r>
              <a:rPr lang="en-US" b="1" u="sng" dirty="0"/>
              <a:t>Machine</a:t>
            </a:r>
          </a:p>
        </p:txBody>
      </p:sp>
    </p:spTree>
    <p:extLst>
      <p:ext uri="{BB962C8B-B14F-4D97-AF65-F5344CB8AC3E}">
        <p14:creationId xmlns:p14="http://schemas.microsoft.com/office/powerpoint/2010/main" val="2936785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4901</TotalTime>
  <Words>2244</Words>
  <Application>Microsoft Office PowerPoint</Application>
  <PresentationFormat>Widescreen</PresentationFormat>
  <Paragraphs>464</Paragraphs>
  <Slides>37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Trebuchet MS</vt:lpstr>
      <vt:lpstr>Wingdings</vt:lpstr>
      <vt:lpstr>Office Theme</vt:lpstr>
      <vt:lpstr>Welcome</vt:lpstr>
      <vt:lpstr>Company Profile</vt:lpstr>
      <vt:lpstr>Company Profile</vt:lpstr>
      <vt:lpstr>Manufacturing &amp; Our Customer Footprints in Pan India</vt:lpstr>
      <vt:lpstr>ACCREDITATIONS AND STANDARDS</vt:lpstr>
      <vt:lpstr>Plant Information</vt:lpstr>
      <vt:lpstr>Details Of Unit-I</vt:lpstr>
      <vt:lpstr>Plant Equipment’s-Precision Machining with Fabrication</vt:lpstr>
      <vt:lpstr>Plant Equipment's (Machine Shop)</vt:lpstr>
      <vt:lpstr>Plant Equipment's (Machine Shop)</vt:lpstr>
      <vt:lpstr>Plant Equipment's (Machine Shop)</vt:lpstr>
      <vt:lpstr>Plant Equipment's(Conventional Machines)</vt:lpstr>
      <vt:lpstr>Plant Equipment's (Welding Type)</vt:lpstr>
      <vt:lpstr>Our Existing Products</vt:lpstr>
      <vt:lpstr>Our Existing Products</vt:lpstr>
      <vt:lpstr>Plant Equipment's (Inspection)</vt:lpstr>
      <vt:lpstr>Details of Unit-II</vt:lpstr>
      <vt:lpstr>Plant Equipment's (Cutting Type)</vt:lpstr>
      <vt:lpstr>Plant Equipment's (Cutting &amp; Rolling)</vt:lpstr>
      <vt:lpstr>Plant Equipment's (Bending)</vt:lpstr>
      <vt:lpstr>Plant Equipment's (Cold Rolled Formed {CRF})</vt:lpstr>
      <vt:lpstr>Plant Equipment's (Welding Type)</vt:lpstr>
      <vt:lpstr>Plant Equipment's (Welding Type)</vt:lpstr>
      <vt:lpstr>Furnace</vt:lpstr>
      <vt:lpstr>Our Existing Products</vt:lpstr>
      <vt:lpstr>Our Existing Products</vt:lpstr>
      <vt:lpstr>Our Existing Products</vt:lpstr>
      <vt:lpstr>NDT Testing</vt:lpstr>
      <vt:lpstr>Handling Facility</vt:lpstr>
      <vt:lpstr>Reason to Choose Trident</vt:lpstr>
      <vt:lpstr>Reason to Choose Trident</vt:lpstr>
      <vt:lpstr>Awards</vt:lpstr>
      <vt:lpstr>Awards</vt:lpstr>
      <vt:lpstr>Word of Thanks-Beam Stopper</vt:lpstr>
      <vt:lpstr>Our Special Project-Beam Stopper</vt:lpstr>
      <vt:lpstr>Beam Stopper Project Status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of Department</dc:title>
  <dc:creator>Engg</dc:creator>
  <cp:lastModifiedBy>Avishek Singh</cp:lastModifiedBy>
  <cp:revision>407</cp:revision>
  <cp:lastPrinted>2023-02-13T05:16:12Z</cp:lastPrinted>
  <dcterms:created xsi:type="dcterms:W3CDTF">2022-11-05T04:34:25Z</dcterms:created>
  <dcterms:modified xsi:type="dcterms:W3CDTF">2023-04-12T06:29:10Z</dcterms:modified>
</cp:coreProperties>
</file>