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2" r:id="rId3"/>
    <p:sldId id="315" r:id="rId4"/>
    <p:sldId id="305" r:id="rId5"/>
    <p:sldId id="309" r:id="rId6"/>
    <p:sldId id="314" r:id="rId7"/>
    <p:sldId id="307" r:id="rId8"/>
    <p:sldId id="306" r:id="rId9"/>
    <p:sldId id="312" r:id="rId10"/>
    <p:sldId id="313" r:id="rId11"/>
    <p:sldId id="281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A1DD"/>
    <a:srgbClr val="598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197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FBCC9-0824-464C-8F43-06A164054E20}" type="datetimeFigureOut">
              <a:rPr lang="de-DE" smtClean="0"/>
              <a:pPr/>
              <a:t>08.03.2023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3F3BA-5307-49D6-9300-89D01C3A36FA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D73-B9E6-46A6-8BC1-62CC909ED3DA}" type="datetimeFigureOut">
              <a:rPr lang="de-DE" smtClean="0"/>
              <a:pPr/>
              <a:t>08.03.2023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3B1-2F53-4391-BEF2-9C362519DFC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D73-B9E6-46A6-8BC1-62CC909ED3DA}" type="datetimeFigureOut">
              <a:rPr lang="de-DE" smtClean="0"/>
              <a:pPr/>
              <a:t>08.03.2023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3B1-2F53-4391-BEF2-9C362519DFC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D73-B9E6-46A6-8BC1-62CC909ED3DA}" type="datetimeFigureOut">
              <a:rPr lang="de-DE" smtClean="0"/>
              <a:pPr/>
              <a:t>08.03.2023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3B1-2F53-4391-BEF2-9C362519DFC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D73-B9E6-46A6-8BC1-62CC909ED3DA}" type="datetimeFigureOut">
              <a:rPr lang="de-DE" smtClean="0"/>
              <a:pPr/>
              <a:t>08.03.2023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3B1-2F53-4391-BEF2-9C362519DFC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D73-B9E6-46A6-8BC1-62CC909ED3DA}" type="datetimeFigureOut">
              <a:rPr lang="de-DE" smtClean="0"/>
              <a:pPr/>
              <a:t>08.03.2023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3B1-2F53-4391-BEF2-9C362519DFC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D73-B9E6-46A6-8BC1-62CC909ED3DA}" type="datetimeFigureOut">
              <a:rPr lang="de-DE" smtClean="0"/>
              <a:pPr/>
              <a:t>08.03.2023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3B1-2F53-4391-BEF2-9C362519DFC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D73-B9E6-46A6-8BC1-62CC909ED3DA}" type="datetimeFigureOut">
              <a:rPr lang="de-DE" smtClean="0"/>
              <a:pPr/>
              <a:t>08.03.2023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3B1-2F53-4391-BEF2-9C362519DFC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D73-B9E6-46A6-8BC1-62CC909ED3DA}" type="datetimeFigureOut">
              <a:rPr lang="de-DE" smtClean="0"/>
              <a:pPr/>
              <a:t>08.03.2023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3B1-2F53-4391-BEF2-9C362519DFC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D73-B9E6-46A6-8BC1-62CC909ED3DA}" type="datetimeFigureOut">
              <a:rPr lang="de-DE" smtClean="0"/>
              <a:pPr/>
              <a:t>08.03.2023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3B1-2F53-4391-BEF2-9C362519DFC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D73-B9E6-46A6-8BC1-62CC909ED3DA}" type="datetimeFigureOut">
              <a:rPr lang="de-DE" smtClean="0"/>
              <a:pPr/>
              <a:t>08.03.2023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3B1-2F53-4391-BEF2-9C362519DFC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8D73-B9E6-46A6-8BC1-62CC909ED3DA}" type="datetimeFigureOut">
              <a:rPr lang="de-DE" smtClean="0"/>
              <a:pPr/>
              <a:t>08.03.2023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B3B1-2F53-4391-BEF2-9C362519DFC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985D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68D73-B9E6-46A6-8BC1-62CC909ED3DA}" type="datetimeFigureOut">
              <a:rPr lang="de-DE" smtClean="0"/>
              <a:pPr/>
              <a:t>08.03.2023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3B3B1-2F53-4391-BEF2-9C362519DFC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476672"/>
            <a:ext cx="914400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Status report about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PWO production at CRYTUR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866056" y="4313826"/>
            <a:ext cx="70262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zh-CN" b="1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Valerii</a:t>
            </a:r>
            <a:r>
              <a:rPr lang="en-GB" altLang="zh-CN" b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Dormenev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zh-CN" b="1" dirty="0" smtClean="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zh-CN" b="1" i="1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Justus-Liebig-Universität</a:t>
            </a:r>
            <a:r>
              <a:rPr lang="de-DE" altLang="zh-CN" b="1" i="1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II. Physikalisches Institut, Giessen, Germany</a:t>
            </a:r>
            <a:endParaRPr lang="de-DE" altLang="zh-CN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9"/>
          <p:cNvSpPr txBox="1">
            <a:spLocks noChangeArrowheads="1"/>
          </p:cNvSpPr>
          <p:nvPr/>
        </p:nvSpPr>
        <p:spPr bwMode="auto">
          <a:xfrm>
            <a:off x="0" y="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Crystal production status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16803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9528" y="653093"/>
            <a:ext cx="88880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for </a:t>
            </a:r>
            <a:r>
              <a:rPr lang="en-GB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slices is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129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crystals (3L, 4L/R, 5L/R, 6L/R, 7L/R types) are needed to complete </a:t>
            </a:r>
            <a:r>
              <a:rPr lang="en-GB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GB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402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crystals (3L, 4L/R, 5L/R, 6L/R, 7L/R,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8L/R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types) are needed to complete </a:t>
            </a:r>
            <a:r>
              <a:rPr lang="en-GB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needed crystals </a:t>
            </a: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complete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slices :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2158</a:t>
            </a:r>
            <a:r>
              <a:rPr lang="en-GB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/2225</a:t>
            </a:r>
            <a:endParaRPr lang="en-GB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complete 12 slices : 3962</a:t>
            </a:r>
            <a:r>
              <a:rPr lang="en-GB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/4073</a:t>
            </a: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slices : </a:t>
            </a:r>
            <a:r>
              <a:rPr lang="en-GB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6091</a:t>
            </a:r>
            <a:endParaRPr lang="en-GB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1" y="3068960"/>
            <a:ext cx="9070467" cy="275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7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27847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0" y="9807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Textfeld 3"/>
          <p:cNvSpPr txBox="1"/>
          <p:nvPr/>
        </p:nvSpPr>
        <p:spPr>
          <a:xfrm>
            <a:off x="107504" y="830997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824 crystals with PANDA EMC geometry (3L/R-11L/R) were produced by CRYTUR and tested in Giessen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809 are satisfied to PANDA specification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15 crystals were rejected due to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dk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(420 nm) values. All other parameters satisfied to PANDA specification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Production of 23 crystals as a compensation for raw materials is in progress. After that production for PANDA EMC will be stopped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slices is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129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crystals (3L, 4L/R, 5L/R, 6L/R, 7L/R, 8L) are needed to complete 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402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crystals (3L, 4L/R, 5L/R, 6L/R, 7L/R, 8L/R types) are needed to complete 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20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needed crystals </a:t>
            </a:r>
          </a:p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complete 8 slices : </a:t>
            </a:r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2225</a:t>
            </a:r>
            <a:endParaRPr lang="en-GB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complete 12 slices : </a:t>
            </a:r>
            <a:r>
              <a:rPr lang="en-GB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4073</a:t>
            </a:r>
            <a:endParaRPr lang="en-GB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complete 16 slices : </a:t>
            </a:r>
            <a:r>
              <a:rPr lang="en-GB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6091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contract with CRYTUR is needed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9"/>
          <p:cNvSpPr txBox="1">
            <a:spLocks noChangeArrowheads="1"/>
          </p:cNvSpPr>
          <p:nvPr/>
        </p:nvSpPr>
        <p:spPr bwMode="auto">
          <a:xfrm>
            <a:off x="0" y="1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16803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0" y="446762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CRYTUR starts PWO production in summer 2014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June 2016: The production of crystals with geometry of PANDA EMC was started</a:t>
            </a: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824 samples with PANDA geometries were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produced by CRYTUR,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809 samples were accepted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660835"/>
              </p:ext>
            </p:extLst>
          </p:nvPr>
        </p:nvGraphicFramePr>
        <p:xfrm>
          <a:off x="6084168" y="2780928"/>
          <a:ext cx="2932898" cy="3638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1461884499"/>
                    </a:ext>
                  </a:extLst>
                </a:gridCol>
                <a:gridCol w="790512">
                  <a:extLst>
                    <a:ext uri="{9D8B030D-6E8A-4147-A177-3AD203B41FA5}">
                      <a16:colId xmlns:a16="http://schemas.microsoft.com/office/drawing/2014/main" val="1283477433"/>
                    </a:ext>
                  </a:extLst>
                </a:gridCol>
                <a:gridCol w="790512">
                  <a:extLst>
                    <a:ext uri="{9D8B030D-6E8A-4147-A177-3AD203B41FA5}">
                      <a16:colId xmlns:a16="http://schemas.microsoft.com/office/drawing/2014/main" val="2902710465"/>
                    </a:ext>
                  </a:extLst>
                </a:gridCol>
                <a:gridCol w="775810">
                  <a:extLst>
                    <a:ext uri="{9D8B030D-6E8A-4147-A177-3AD203B41FA5}">
                      <a16:colId xmlns:a16="http://schemas.microsoft.com/office/drawing/2014/main" val="3159742919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TYPE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Produced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Rejected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030929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733396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86002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062206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3494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26504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15321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29511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06425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198569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14301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74553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30109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574965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81216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37333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82249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</a:rPr>
                        <a:t>809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397845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9"/>
          <p:cNvSpPr txBox="1">
            <a:spLocks noChangeArrowheads="1"/>
          </p:cNvSpPr>
          <p:nvPr/>
        </p:nvSpPr>
        <p:spPr bwMode="auto">
          <a:xfrm>
            <a:off x="0" y="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Distribution of the transmittance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16803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168" y="1340768"/>
            <a:ext cx="7434682" cy="480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4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9"/>
          <p:cNvSpPr txBox="1">
            <a:spLocks noChangeArrowheads="1"/>
          </p:cNvSpPr>
          <p:nvPr/>
        </p:nvSpPr>
        <p:spPr bwMode="auto">
          <a:xfrm>
            <a:off x="0" y="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Distribution of the transmittance @ 360 nm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16803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803" y="1274719"/>
            <a:ext cx="7440778" cy="4810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9"/>
          <p:cNvSpPr txBox="1">
            <a:spLocks noChangeArrowheads="1"/>
          </p:cNvSpPr>
          <p:nvPr/>
        </p:nvSpPr>
        <p:spPr bwMode="auto">
          <a:xfrm>
            <a:off x="0" y="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Distribution of the transmittance @ 420 nm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16803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69" y="1268760"/>
            <a:ext cx="7440778" cy="4810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9"/>
          <p:cNvSpPr txBox="1">
            <a:spLocks noChangeArrowheads="1"/>
          </p:cNvSpPr>
          <p:nvPr/>
        </p:nvSpPr>
        <p:spPr bwMode="auto">
          <a:xfrm>
            <a:off x="0" y="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Distribution of the transmittance @ 620 nm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16803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049" y="1340768"/>
            <a:ext cx="7435901" cy="480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9"/>
          <p:cNvSpPr txBox="1">
            <a:spLocks noChangeArrowheads="1"/>
          </p:cNvSpPr>
          <p:nvPr/>
        </p:nvSpPr>
        <p:spPr bwMode="auto">
          <a:xfrm>
            <a:off x="0" y="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Distribution of radiation induced absorption coefficient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16803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473277"/>
            <a:ext cx="7440778" cy="4810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9"/>
          <p:cNvSpPr txBox="1">
            <a:spLocks noChangeArrowheads="1"/>
          </p:cNvSpPr>
          <p:nvPr/>
        </p:nvSpPr>
        <p:spPr bwMode="auto">
          <a:xfrm>
            <a:off x="0" y="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Distribution of the Light Yield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16803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155" y="1268760"/>
            <a:ext cx="7435901" cy="4801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9"/>
          <p:cNvSpPr txBox="1">
            <a:spLocks noChangeArrowheads="1"/>
          </p:cNvSpPr>
          <p:nvPr/>
        </p:nvSpPr>
        <p:spPr bwMode="auto">
          <a:xfrm>
            <a:off x="0" y="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Crystal production status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16803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528" y="653093"/>
            <a:ext cx="88880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for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slices is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129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crystals (3L, 4L/R, 5L/R, 6L/R, 7L/R types) are needed to complete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402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crystals (3L, 4L/R, 5L/R, 6L/R, 7L/R, 8L/R types) are needed to complete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needed crystals </a:t>
            </a: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complete 8 slices : 2158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/2225</a:t>
            </a: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complete 12 slices : 3962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/4073</a:t>
            </a: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complete 16 slices : </a:t>
            </a:r>
            <a:r>
              <a:rPr lang="en-GB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6091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64" y="3212976"/>
            <a:ext cx="8643938" cy="335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9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460</Words>
  <Application>Microsoft Office PowerPoint</Application>
  <PresentationFormat>On-screen Show (4:3)</PresentationFormat>
  <Paragraphs>124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SimSun</vt:lpstr>
      <vt:lpstr>SimSun</vt:lpstr>
      <vt:lpstr>Arial</vt:lpstr>
      <vt:lpstr>Calibri</vt:lpstr>
      <vt:lpstr>Times New Roman</vt:lpstr>
      <vt:lpstr>Larissa-Design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rainer</dc:creator>
  <cp:lastModifiedBy>Dormenev, Valery</cp:lastModifiedBy>
  <cp:revision>304</cp:revision>
  <dcterms:created xsi:type="dcterms:W3CDTF">2015-10-19T09:55:50Z</dcterms:created>
  <dcterms:modified xsi:type="dcterms:W3CDTF">2023-03-08T08:26:18Z</dcterms:modified>
</cp:coreProperties>
</file>