
<file path=[Content_Types].xml><?xml version="1.0" encoding="utf-8"?>
<Types xmlns="http://schemas.openxmlformats.org/package/2006/content-types">
  <Default Extension="png" ContentType="image/png"/>
  <Default Extension="bin" ContentType="application/vnd.openxmlformats-officedocument.oleObject"/>
  <Default Extension="tmp" ContentType="image/png"/>
  <Default Extension="emf" ContentType="image/x-emf"/>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gif" ContentType="image/gif"/>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media/image71.JPG" ContentType="image/jpeg"/>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57" r:id="rId2"/>
    <p:sldId id="281" r:id="rId3"/>
    <p:sldId id="283" r:id="rId4"/>
    <p:sldId id="285" r:id="rId5"/>
    <p:sldId id="331" r:id="rId6"/>
    <p:sldId id="334" r:id="rId7"/>
    <p:sldId id="333" r:id="rId8"/>
    <p:sldId id="335" r:id="rId9"/>
    <p:sldId id="307" r:id="rId10"/>
    <p:sldId id="340" r:id="rId11"/>
    <p:sldId id="271" r:id="rId12"/>
    <p:sldId id="346" r:id="rId13"/>
    <p:sldId id="291" r:id="rId14"/>
    <p:sldId id="292" r:id="rId15"/>
    <p:sldId id="323" r:id="rId16"/>
    <p:sldId id="293" r:id="rId17"/>
    <p:sldId id="317" r:id="rId18"/>
    <p:sldId id="294" r:id="rId19"/>
    <p:sldId id="258" r:id="rId20"/>
    <p:sldId id="343" r:id="rId21"/>
    <p:sldId id="332" r:id="rId22"/>
    <p:sldId id="336" r:id="rId23"/>
    <p:sldId id="337" r:id="rId24"/>
    <p:sldId id="338" r:id="rId25"/>
    <p:sldId id="339" r:id="rId26"/>
    <p:sldId id="341" r:id="rId27"/>
    <p:sldId id="342" r:id="rId28"/>
    <p:sldId id="316" r:id="rId29"/>
    <p:sldId id="320" r:id="rId30"/>
    <p:sldId id="319" r:id="rId31"/>
    <p:sldId id="347" r:id="rId32"/>
    <p:sldId id="348" r:id="rId33"/>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94" autoAdjust="0"/>
    <p:restoredTop sz="94660"/>
  </p:normalViewPr>
  <p:slideViewPr>
    <p:cSldViewPr snapToGrid="0">
      <p:cViewPr>
        <p:scale>
          <a:sx n="57" d="100"/>
          <a:sy n="57" d="100"/>
        </p:scale>
        <p:origin x="152" y="196"/>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77.emf"/><Relationship Id="rId1" Type="http://schemas.openxmlformats.org/officeDocument/2006/relationships/image" Target="../media/image76.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80.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8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42CE7CE2-EC00-4773-90E8-894369767F98}" type="datetimeFigureOut">
              <a:rPr lang="en-US" smtClean="0"/>
              <a:t>9/16/2023</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A4C6F3F3-C171-4FF2-911A-D001042AF8E6}" type="slidenum">
              <a:rPr lang="en-US" smtClean="0"/>
              <a:t>‹#›</a:t>
            </a:fld>
            <a:endParaRPr lang="en-US"/>
          </a:p>
        </p:txBody>
      </p:sp>
    </p:spTree>
    <p:extLst>
      <p:ext uri="{BB962C8B-B14F-4D97-AF65-F5344CB8AC3E}">
        <p14:creationId xmlns:p14="http://schemas.microsoft.com/office/powerpoint/2010/main" val="20115850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D42F116-55AE-4C6F-BC40-67F6354BA86B}" type="slidenum">
              <a:rPr lang="en-US" smtClean="0"/>
              <a:pPr/>
              <a:t>4</a:t>
            </a:fld>
            <a:endParaRPr lang="en-US"/>
          </a:p>
        </p:txBody>
      </p:sp>
    </p:spTree>
    <p:extLst>
      <p:ext uri="{BB962C8B-B14F-4D97-AF65-F5344CB8AC3E}">
        <p14:creationId xmlns:p14="http://schemas.microsoft.com/office/powerpoint/2010/main" val="25208291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D42F116-55AE-4C6F-BC40-67F6354BA86B}" type="slidenum">
              <a:rPr lang="en-US" smtClean="0"/>
              <a:pPr/>
              <a:t>5</a:t>
            </a:fld>
            <a:endParaRPr lang="en-US"/>
          </a:p>
        </p:txBody>
      </p:sp>
    </p:spTree>
    <p:extLst>
      <p:ext uri="{BB962C8B-B14F-4D97-AF65-F5344CB8AC3E}">
        <p14:creationId xmlns:p14="http://schemas.microsoft.com/office/powerpoint/2010/main" val="19799537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7B6F4E7-1EFE-4846-9E12-FF96E0B14BE5}" type="slidenum">
              <a:rPr kumimoji="1" lang="ja-JP" altLang="en-US" smtClean="0"/>
              <a:t>9</a:t>
            </a:fld>
            <a:endParaRPr kumimoji="1" lang="ja-JP" altLang="en-US"/>
          </a:p>
        </p:txBody>
      </p:sp>
    </p:spTree>
    <p:extLst>
      <p:ext uri="{BB962C8B-B14F-4D97-AF65-F5344CB8AC3E}">
        <p14:creationId xmlns:p14="http://schemas.microsoft.com/office/powerpoint/2010/main" val="39359880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FOr lack of time, I will present the data in terms of the double ratio that i discussed earlier. At energies less than 40 MeV check this value, we have an increasing contribution from light bound clusters such as d,t 3h3 and alphas that the imquand theory does not predict accurately beaue it deos not have the correct QM binding energies for example. So to extend our comparison to theory to lower energies we combined both theory and experiment in coalexcenc invariant neutron adn proton spectra.  we see that we have small enough error bards to distinquish the effets of the effective masses. Let’ s see what other calculations provide</a:t>
            </a:r>
          </a:p>
          <a:p>
            <a:endParaRPr lang="en-US" altLang="en-US" smtClean="0"/>
          </a:p>
          <a:p>
            <a:endParaRPr lang="en-US" altLang="en-US" smtClean="0"/>
          </a:p>
          <a:p>
            <a:endParaRPr lang="en-US" altLang="en-US" smtClean="0"/>
          </a:p>
          <a:p>
            <a:endParaRPr lang="en-US" altLang="en-US" smtClean="0"/>
          </a:p>
          <a:p>
            <a:r>
              <a:rPr lang="en-US" altLang="en-US" smtClean="0"/>
              <a:t>Add key for regions of effective mass. </a:t>
            </a:r>
          </a:p>
          <a:p>
            <a:endParaRPr lang="en-US" altLang="en-US" smtClean="0"/>
          </a:p>
        </p:txBody>
      </p:sp>
      <p:sp>
        <p:nvSpPr>
          <p:cNvPr id="15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600">
                <a:solidFill>
                  <a:schemeClr val="tx1"/>
                </a:solidFill>
                <a:latin typeface="Times New Roman" panose="02020603050405020304" pitchFamily="18" charset="0"/>
              </a:defRPr>
            </a:lvl1pPr>
            <a:lvl2pPr marL="830217" indent="-319314">
              <a:defRPr sz="2600">
                <a:solidFill>
                  <a:schemeClr val="tx1"/>
                </a:solidFill>
                <a:latin typeface="Times New Roman" panose="02020603050405020304" pitchFamily="18" charset="0"/>
              </a:defRPr>
            </a:lvl2pPr>
            <a:lvl3pPr marL="1277257" indent="-255451">
              <a:defRPr sz="2600">
                <a:solidFill>
                  <a:schemeClr val="tx1"/>
                </a:solidFill>
                <a:latin typeface="Times New Roman" panose="02020603050405020304" pitchFamily="18" charset="0"/>
              </a:defRPr>
            </a:lvl3pPr>
            <a:lvl4pPr marL="1788160" indent="-255451">
              <a:defRPr sz="2600">
                <a:solidFill>
                  <a:schemeClr val="tx1"/>
                </a:solidFill>
                <a:latin typeface="Times New Roman" panose="02020603050405020304" pitchFamily="18" charset="0"/>
              </a:defRPr>
            </a:lvl4pPr>
            <a:lvl5pPr marL="2299064" indent="-255451">
              <a:defRPr sz="2600">
                <a:solidFill>
                  <a:schemeClr val="tx1"/>
                </a:solidFill>
                <a:latin typeface="Times New Roman" panose="02020603050405020304" pitchFamily="18" charset="0"/>
              </a:defRPr>
            </a:lvl5pPr>
            <a:lvl6pPr marL="2809966" indent="-255451" eaLnBrk="0" fontAlgn="base" hangingPunct="0">
              <a:spcBef>
                <a:spcPct val="0"/>
              </a:spcBef>
              <a:spcAft>
                <a:spcPct val="0"/>
              </a:spcAft>
              <a:defRPr sz="2600">
                <a:solidFill>
                  <a:schemeClr val="tx1"/>
                </a:solidFill>
                <a:latin typeface="Times New Roman" panose="02020603050405020304" pitchFamily="18" charset="0"/>
              </a:defRPr>
            </a:lvl6pPr>
            <a:lvl7pPr marL="3320869" indent="-255451" eaLnBrk="0" fontAlgn="base" hangingPunct="0">
              <a:spcBef>
                <a:spcPct val="0"/>
              </a:spcBef>
              <a:spcAft>
                <a:spcPct val="0"/>
              </a:spcAft>
              <a:defRPr sz="2600">
                <a:solidFill>
                  <a:schemeClr val="tx1"/>
                </a:solidFill>
                <a:latin typeface="Times New Roman" panose="02020603050405020304" pitchFamily="18" charset="0"/>
              </a:defRPr>
            </a:lvl7pPr>
            <a:lvl8pPr marL="3831772" indent="-255451" eaLnBrk="0" fontAlgn="base" hangingPunct="0">
              <a:spcBef>
                <a:spcPct val="0"/>
              </a:spcBef>
              <a:spcAft>
                <a:spcPct val="0"/>
              </a:spcAft>
              <a:defRPr sz="2600">
                <a:solidFill>
                  <a:schemeClr val="tx1"/>
                </a:solidFill>
                <a:latin typeface="Times New Roman" panose="02020603050405020304" pitchFamily="18" charset="0"/>
              </a:defRPr>
            </a:lvl8pPr>
            <a:lvl9pPr marL="4342675" indent="-255451" eaLnBrk="0" fontAlgn="base" hangingPunct="0">
              <a:spcBef>
                <a:spcPct val="0"/>
              </a:spcBef>
              <a:spcAft>
                <a:spcPct val="0"/>
              </a:spcAft>
              <a:defRPr sz="2600">
                <a:solidFill>
                  <a:schemeClr val="tx1"/>
                </a:solidFill>
                <a:latin typeface="Times New Roman" panose="02020603050405020304" pitchFamily="18" charset="0"/>
              </a:defRPr>
            </a:lvl9pPr>
          </a:lstStyle>
          <a:p>
            <a:fld id="{EA729B5D-8333-4463-B2ED-FE0775F0930E}" type="slidenum">
              <a:rPr lang="en-US" altLang="en-US" sz="1400"/>
              <a:pPr/>
              <a:t>30</a:t>
            </a:fld>
            <a:endParaRPr lang="en-US" altLang="en-US" sz="1400"/>
          </a:p>
        </p:txBody>
      </p:sp>
    </p:spTree>
    <p:extLst>
      <p:ext uri="{BB962C8B-B14F-4D97-AF65-F5344CB8AC3E}">
        <p14:creationId xmlns:p14="http://schemas.microsoft.com/office/powerpoint/2010/main" val="18247971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014C649-20A4-4110-8C9B-94B46BFB49F5}" type="datetimeFigureOut">
              <a:rPr lang="en-US" smtClean="0"/>
              <a:t>9/16/2023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9C4E1D-C692-45EC-A009-E275949EA143}" type="slidenum">
              <a:rPr lang="en-US" smtClean="0"/>
              <a:t>‹#›</a:t>
            </a:fld>
            <a:endParaRPr lang="en-US"/>
          </a:p>
        </p:txBody>
      </p:sp>
    </p:spTree>
    <p:extLst>
      <p:ext uri="{BB962C8B-B14F-4D97-AF65-F5344CB8AC3E}">
        <p14:creationId xmlns:p14="http://schemas.microsoft.com/office/powerpoint/2010/main" val="4384802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014C649-20A4-4110-8C9B-94B46BFB49F5}" type="datetimeFigureOut">
              <a:rPr lang="en-US" smtClean="0"/>
              <a:t>9/16/2023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9C4E1D-C692-45EC-A009-E275949EA143}" type="slidenum">
              <a:rPr lang="en-US" smtClean="0"/>
              <a:t>‹#›</a:t>
            </a:fld>
            <a:endParaRPr lang="en-US"/>
          </a:p>
        </p:txBody>
      </p:sp>
    </p:spTree>
    <p:extLst>
      <p:ext uri="{BB962C8B-B14F-4D97-AF65-F5344CB8AC3E}">
        <p14:creationId xmlns:p14="http://schemas.microsoft.com/office/powerpoint/2010/main" val="11627352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014C649-20A4-4110-8C9B-94B46BFB49F5}" type="datetimeFigureOut">
              <a:rPr lang="en-US" smtClean="0"/>
              <a:t>9/16/2023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9C4E1D-C692-45EC-A009-E275949EA143}" type="slidenum">
              <a:rPr lang="en-US" smtClean="0"/>
              <a:t>‹#›</a:t>
            </a:fld>
            <a:endParaRPr lang="en-US"/>
          </a:p>
        </p:txBody>
      </p:sp>
    </p:spTree>
    <p:extLst>
      <p:ext uri="{BB962C8B-B14F-4D97-AF65-F5344CB8AC3E}">
        <p14:creationId xmlns:p14="http://schemas.microsoft.com/office/powerpoint/2010/main" val="28583350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812800" y="0"/>
            <a:ext cx="103632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948267" y="1422400"/>
            <a:ext cx="508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6231467" y="1422400"/>
            <a:ext cx="5080000" cy="4114800"/>
          </a:xfrm>
        </p:spPr>
        <p:txBody>
          <a:bodyPr/>
          <a:lstStyle/>
          <a:p>
            <a:endParaRPr lang="en-US"/>
          </a:p>
        </p:txBody>
      </p:sp>
      <p:sp>
        <p:nvSpPr>
          <p:cNvPr id="5" name="Date Placeholder 4"/>
          <p:cNvSpPr>
            <a:spLocks noGrp="1"/>
          </p:cNvSpPr>
          <p:nvPr>
            <p:ph type="dt" sz="half" idx="10"/>
          </p:nvPr>
        </p:nvSpPr>
        <p:spPr>
          <a:xfrm>
            <a:off x="914400" y="6248400"/>
            <a:ext cx="2540000" cy="457200"/>
          </a:xfrm>
        </p:spPr>
        <p:txBody>
          <a:bodyPr/>
          <a:lstStyle>
            <a:lvl1pPr>
              <a:defRPr/>
            </a:lvl1pPr>
          </a:lstStyle>
          <a:p>
            <a:endParaRPr lang="en-US"/>
          </a:p>
        </p:txBody>
      </p:sp>
      <p:sp>
        <p:nvSpPr>
          <p:cNvPr id="6" name="Footer Placeholder 5"/>
          <p:cNvSpPr>
            <a:spLocks noGrp="1"/>
          </p:cNvSpPr>
          <p:nvPr>
            <p:ph type="ftr" sz="quarter" idx="11"/>
          </p:nvPr>
        </p:nvSpPr>
        <p:spPr>
          <a:xfrm>
            <a:off x="4165600" y="6248400"/>
            <a:ext cx="38608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8737600" y="6248400"/>
            <a:ext cx="2540000" cy="457200"/>
          </a:xfrm>
        </p:spPr>
        <p:txBody>
          <a:bodyPr/>
          <a:lstStyle>
            <a:lvl1pPr>
              <a:defRPr/>
            </a:lvl1pPr>
          </a:lstStyle>
          <a:p>
            <a:fld id="{79B40EF9-A9BB-4F8E-A7D4-39FB9CBDE217}" type="slidenum">
              <a:rPr lang="en-US"/>
              <a:pPr/>
              <a:t>‹#›</a:t>
            </a:fld>
            <a:endParaRPr lang="en-US"/>
          </a:p>
        </p:txBody>
      </p:sp>
    </p:spTree>
    <p:extLst>
      <p:ext uri="{BB962C8B-B14F-4D97-AF65-F5344CB8AC3E}">
        <p14:creationId xmlns:p14="http://schemas.microsoft.com/office/powerpoint/2010/main" val="60840392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200" baseline="0">
                <a:solidFill>
                  <a:schemeClr val="accent6">
                    <a:lumMod val="75000"/>
                  </a:schemeClr>
                </a:solidFill>
                <a:latin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sz="2400">
                <a:solidFill>
                  <a:schemeClr val="tx1"/>
                </a:solidFill>
              </a:defRPr>
            </a:lvl1pPr>
            <a:lvl2pPr>
              <a:defRPr sz="2000">
                <a:solidFill>
                  <a:schemeClr val="tx2"/>
                </a:solidFill>
              </a:defRPr>
            </a:lvl2pPr>
            <a:lvl3pPr>
              <a:defRPr>
                <a:solidFill>
                  <a:srgbClr val="FF0000"/>
                </a:solidFill>
              </a:defRPr>
            </a:lvl3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8014C649-20A4-4110-8C9B-94B46BFB49F5}" type="datetimeFigureOut">
              <a:rPr lang="en-US" smtClean="0"/>
              <a:t>9/16/2023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9C4E1D-C692-45EC-A009-E275949EA143}" type="slidenum">
              <a:rPr lang="en-US" smtClean="0"/>
              <a:t>‹#›</a:t>
            </a:fld>
            <a:endParaRPr lang="en-US"/>
          </a:p>
        </p:txBody>
      </p:sp>
    </p:spTree>
    <p:extLst>
      <p:ext uri="{BB962C8B-B14F-4D97-AF65-F5344CB8AC3E}">
        <p14:creationId xmlns:p14="http://schemas.microsoft.com/office/powerpoint/2010/main" val="23086028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014C649-20A4-4110-8C9B-94B46BFB49F5}" type="datetimeFigureOut">
              <a:rPr lang="en-US" smtClean="0"/>
              <a:t>9/16/2023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9C4E1D-C692-45EC-A009-E275949EA143}" type="slidenum">
              <a:rPr lang="en-US" smtClean="0"/>
              <a:t>‹#›</a:t>
            </a:fld>
            <a:endParaRPr lang="en-US"/>
          </a:p>
        </p:txBody>
      </p:sp>
    </p:spTree>
    <p:extLst>
      <p:ext uri="{BB962C8B-B14F-4D97-AF65-F5344CB8AC3E}">
        <p14:creationId xmlns:p14="http://schemas.microsoft.com/office/powerpoint/2010/main" val="14951646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200">
                <a:solidFill>
                  <a:schemeClr val="accent6">
                    <a:lumMod val="75000"/>
                  </a:schemeClr>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lvl1pPr>
              <a:defRPr sz="2400" baseline="0">
                <a:latin typeface="Calibri" panose="020F0502020204030204" pitchFamily="34" charset="0"/>
              </a:defRPr>
            </a:lvl1pPr>
            <a:lvl2pPr>
              <a:defRPr sz="2000">
                <a:solidFill>
                  <a:schemeClr val="accent1">
                    <a:lumMod val="75000"/>
                  </a:schemeClr>
                </a:solidFill>
              </a:defRPr>
            </a:lvl2pPr>
            <a:lvl3pPr>
              <a:defRPr>
                <a:solidFill>
                  <a:srgbClr val="FF0000"/>
                </a:solidFill>
              </a:defRPr>
            </a:lvl3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lvl1pPr>
              <a:defRPr sz="2400">
                <a:latin typeface="Calibri" panose="020F0502020204030204" pitchFamily="34" charset="0"/>
                <a:cs typeface="Calibri" panose="020F0502020204030204" pitchFamily="34" charset="0"/>
              </a:defRPr>
            </a:lvl1pPr>
            <a:lvl2pPr>
              <a:defRPr sz="2000">
                <a:solidFill>
                  <a:schemeClr val="accent1">
                    <a:lumMod val="75000"/>
                  </a:schemeClr>
                </a:solidFill>
                <a:latin typeface="+mn-lt"/>
              </a:defRPr>
            </a:lvl2pPr>
            <a:lvl3pPr>
              <a:defRPr>
                <a:solidFill>
                  <a:srgbClr val="FF0000"/>
                </a:solidFill>
              </a:defRPr>
            </a:lvl3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fld id="{8014C649-20A4-4110-8C9B-94B46BFB49F5}" type="datetimeFigureOut">
              <a:rPr lang="en-US" smtClean="0"/>
              <a:t>9/16/2023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9C4E1D-C692-45EC-A009-E275949EA143}" type="slidenum">
              <a:rPr lang="en-US" smtClean="0"/>
              <a:t>‹#›</a:t>
            </a:fld>
            <a:endParaRPr lang="en-US"/>
          </a:p>
        </p:txBody>
      </p:sp>
    </p:spTree>
    <p:extLst>
      <p:ext uri="{BB962C8B-B14F-4D97-AF65-F5344CB8AC3E}">
        <p14:creationId xmlns:p14="http://schemas.microsoft.com/office/powerpoint/2010/main" val="23772156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014C649-20A4-4110-8C9B-94B46BFB49F5}" type="datetimeFigureOut">
              <a:rPr lang="en-US" smtClean="0"/>
              <a:t>9/16/2023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E9C4E1D-C692-45EC-A009-E275949EA143}" type="slidenum">
              <a:rPr lang="en-US" smtClean="0"/>
              <a:t>‹#›</a:t>
            </a:fld>
            <a:endParaRPr lang="en-US"/>
          </a:p>
        </p:txBody>
      </p:sp>
    </p:spTree>
    <p:extLst>
      <p:ext uri="{BB962C8B-B14F-4D97-AF65-F5344CB8AC3E}">
        <p14:creationId xmlns:p14="http://schemas.microsoft.com/office/powerpoint/2010/main" val="12578192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014C649-20A4-4110-8C9B-94B46BFB49F5}" type="datetimeFigureOut">
              <a:rPr lang="en-US" smtClean="0"/>
              <a:t>9/16/2023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E9C4E1D-C692-45EC-A009-E275949EA143}" type="slidenum">
              <a:rPr lang="en-US" smtClean="0"/>
              <a:t>‹#›</a:t>
            </a:fld>
            <a:endParaRPr lang="en-US"/>
          </a:p>
        </p:txBody>
      </p:sp>
    </p:spTree>
    <p:extLst>
      <p:ext uri="{BB962C8B-B14F-4D97-AF65-F5344CB8AC3E}">
        <p14:creationId xmlns:p14="http://schemas.microsoft.com/office/powerpoint/2010/main" val="39171038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14C649-20A4-4110-8C9B-94B46BFB49F5}" type="datetimeFigureOut">
              <a:rPr lang="en-US" smtClean="0"/>
              <a:t>9/16/2023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E9C4E1D-C692-45EC-A009-E275949EA143}" type="slidenum">
              <a:rPr lang="en-US" smtClean="0"/>
              <a:t>‹#›</a:t>
            </a:fld>
            <a:endParaRPr lang="en-US"/>
          </a:p>
        </p:txBody>
      </p:sp>
    </p:spTree>
    <p:extLst>
      <p:ext uri="{BB962C8B-B14F-4D97-AF65-F5344CB8AC3E}">
        <p14:creationId xmlns:p14="http://schemas.microsoft.com/office/powerpoint/2010/main" val="21303398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014C649-20A4-4110-8C9B-94B46BFB49F5}" type="datetimeFigureOut">
              <a:rPr lang="en-US" smtClean="0"/>
              <a:t>9/16/2023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9C4E1D-C692-45EC-A009-E275949EA143}" type="slidenum">
              <a:rPr lang="en-US" smtClean="0"/>
              <a:t>‹#›</a:t>
            </a:fld>
            <a:endParaRPr lang="en-US"/>
          </a:p>
        </p:txBody>
      </p:sp>
    </p:spTree>
    <p:extLst>
      <p:ext uri="{BB962C8B-B14F-4D97-AF65-F5344CB8AC3E}">
        <p14:creationId xmlns:p14="http://schemas.microsoft.com/office/powerpoint/2010/main" val="39797590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014C649-20A4-4110-8C9B-94B46BFB49F5}" type="datetimeFigureOut">
              <a:rPr lang="en-US" smtClean="0"/>
              <a:t>9/16/2023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9C4E1D-C692-45EC-A009-E275949EA143}" type="slidenum">
              <a:rPr lang="en-US" smtClean="0"/>
              <a:t>‹#›</a:t>
            </a:fld>
            <a:endParaRPr lang="en-US"/>
          </a:p>
        </p:txBody>
      </p:sp>
    </p:spTree>
    <p:extLst>
      <p:ext uri="{BB962C8B-B14F-4D97-AF65-F5344CB8AC3E}">
        <p14:creationId xmlns:p14="http://schemas.microsoft.com/office/powerpoint/2010/main" val="27180788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14C649-20A4-4110-8C9B-94B46BFB49F5}" type="datetimeFigureOut">
              <a:rPr lang="en-US" smtClean="0"/>
              <a:t>9/16/2023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9C4E1D-C692-45EC-A009-E275949EA143}" type="slidenum">
              <a:rPr lang="en-US" smtClean="0"/>
              <a:t>‹#›</a:t>
            </a:fld>
            <a:endParaRPr lang="en-US"/>
          </a:p>
        </p:txBody>
      </p:sp>
    </p:spTree>
    <p:extLst>
      <p:ext uri="{BB962C8B-B14F-4D97-AF65-F5344CB8AC3E}">
        <p14:creationId xmlns:p14="http://schemas.microsoft.com/office/powerpoint/2010/main" val="13245589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emf"/><Relationship Id="rId1" Type="http://schemas.openxmlformats.org/officeDocument/2006/relationships/slideLayout" Target="../slideLayouts/slideLayout7.xml"/><Relationship Id="rId5" Type="http://schemas.openxmlformats.org/officeDocument/2006/relationships/image" Target="../media/image26.emf"/><Relationship Id="rId4" Type="http://schemas.openxmlformats.org/officeDocument/2006/relationships/image" Target="../media/image25.emf"/></Relationships>
</file>

<file path=ppt/slides/_rels/slide11.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7.tmp"/><Relationship Id="rId1" Type="http://schemas.openxmlformats.org/officeDocument/2006/relationships/slideLayout" Target="../slideLayouts/slideLayout7.xml"/><Relationship Id="rId5" Type="http://schemas.openxmlformats.org/officeDocument/2006/relationships/image" Target="../media/image28.tmp"/><Relationship Id="rId4" Type="http://schemas.openxmlformats.org/officeDocument/2006/relationships/image" Target="../media/image24.jpeg"/></Relationships>
</file>

<file path=ppt/slides/_rels/slide1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30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30.emf"/><Relationship Id="rId1" Type="http://schemas.openxmlformats.org/officeDocument/2006/relationships/slideLayout" Target="../slideLayouts/slideLayout2.xml"/><Relationship Id="rId4" Type="http://schemas.openxmlformats.org/officeDocument/2006/relationships/image" Target="../media/image32.emf"/></Relationships>
</file>

<file path=ppt/slides/_rels/slide15.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30.emf"/><Relationship Id="rId1" Type="http://schemas.openxmlformats.org/officeDocument/2006/relationships/slideLayout" Target="../slideLayouts/slideLayout2.xml"/><Relationship Id="rId5" Type="http://schemas.openxmlformats.org/officeDocument/2006/relationships/image" Target="../media/image33.emf"/><Relationship Id="rId4" Type="http://schemas.openxmlformats.org/officeDocument/2006/relationships/image" Target="../media/image32.emf"/></Relationships>
</file>

<file path=ppt/slides/_rels/slide16.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6.png"/><Relationship Id="rId1" Type="http://schemas.openxmlformats.org/officeDocument/2006/relationships/slideLayout" Target="../slideLayouts/slideLayout4.xml"/><Relationship Id="rId4" Type="http://schemas.openxmlformats.org/officeDocument/2006/relationships/image" Target="../media/image1.e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3" Type="http://schemas.openxmlformats.org/officeDocument/2006/relationships/image" Target="../media/image43.png"/><Relationship Id="rId18" Type="http://schemas.microsoft.com/office/2007/relationships/hdphoto" Target="../media/hdphoto8.wdp"/><Relationship Id="rId26" Type="http://schemas.openxmlformats.org/officeDocument/2006/relationships/image" Target="../media/image52.png"/><Relationship Id="rId39" Type="http://schemas.openxmlformats.org/officeDocument/2006/relationships/image" Target="../media/image62.jpeg"/><Relationship Id="rId21" Type="http://schemas.openxmlformats.org/officeDocument/2006/relationships/image" Target="../media/image47.emf"/><Relationship Id="rId34" Type="http://schemas.openxmlformats.org/officeDocument/2006/relationships/image" Target="../media/image59.png"/><Relationship Id="rId42" Type="http://schemas.openxmlformats.org/officeDocument/2006/relationships/image" Target="../media/image65.jpeg"/><Relationship Id="rId47" Type="http://schemas.openxmlformats.org/officeDocument/2006/relationships/image" Target="../media/image69.jpeg"/><Relationship Id="rId7" Type="http://schemas.openxmlformats.org/officeDocument/2006/relationships/image" Target="../media/image40.png"/><Relationship Id="rId2" Type="http://schemas.openxmlformats.org/officeDocument/2006/relationships/image" Target="../media/image23.emf"/><Relationship Id="rId16" Type="http://schemas.microsoft.com/office/2007/relationships/hdphoto" Target="../media/hdphoto7.wdp"/><Relationship Id="rId29" Type="http://schemas.openxmlformats.org/officeDocument/2006/relationships/image" Target="../media/image55.jpeg"/><Relationship Id="rId1" Type="http://schemas.openxmlformats.org/officeDocument/2006/relationships/slideLayout" Target="../slideLayouts/slideLayout7.xml"/><Relationship Id="rId6" Type="http://schemas.microsoft.com/office/2007/relationships/hdphoto" Target="../media/hdphoto2.wdp"/><Relationship Id="rId11" Type="http://schemas.openxmlformats.org/officeDocument/2006/relationships/image" Target="../media/image42.png"/><Relationship Id="rId24" Type="http://schemas.openxmlformats.org/officeDocument/2006/relationships/image" Target="../media/image50.gif"/><Relationship Id="rId32" Type="http://schemas.openxmlformats.org/officeDocument/2006/relationships/image" Target="../media/image58.png"/><Relationship Id="rId37" Type="http://schemas.microsoft.com/office/2007/relationships/hdphoto" Target="../media/hdphoto12.wdp"/><Relationship Id="rId40" Type="http://schemas.openxmlformats.org/officeDocument/2006/relationships/image" Target="../media/image63.jpeg"/><Relationship Id="rId45" Type="http://schemas.openxmlformats.org/officeDocument/2006/relationships/hyperlink" Target="https://groups.nscl.msu.edu/hira/cosmic/SpiritTPC.html" TargetMode="External"/><Relationship Id="rId5" Type="http://schemas.openxmlformats.org/officeDocument/2006/relationships/image" Target="../media/image39.png"/><Relationship Id="rId15" Type="http://schemas.openxmlformats.org/officeDocument/2006/relationships/image" Target="../media/image44.png"/><Relationship Id="rId23" Type="http://schemas.openxmlformats.org/officeDocument/2006/relationships/image" Target="../media/image49.jpeg"/><Relationship Id="rId28" Type="http://schemas.openxmlformats.org/officeDocument/2006/relationships/image" Target="../media/image54.jpeg"/><Relationship Id="rId36" Type="http://schemas.openxmlformats.org/officeDocument/2006/relationships/image" Target="../media/image60.png"/><Relationship Id="rId10" Type="http://schemas.microsoft.com/office/2007/relationships/hdphoto" Target="../media/hdphoto4.wdp"/><Relationship Id="rId19" Type="http://schemas.openxmlformats.org/officeDocument/2006/relationships/image" Target="../media/image46.png"/><Relationship Id="rId31" Type="http://schemas.openxmlformats.org/officeDocument/2006/relationships/image" Target="../media/image57.gif"/><Relationship Id="rId44" Type="http://schemas.openxmlformats.org/officeDocument/2006/relationships/image" Target="../media/image67.gif"/><Relationship Id="rId4" Type="http://schemas.openxmlformats.org/officeDocument/2006/relationships/image" Target="../media/image38.jpeg"/><Relationship Id="rId9" Type="http://schemas.openxmlformats.org/officeDocument/2006/relationships/image" Target="../media/image41.png"/><Relationship Id="rId14" Type="http://schemas.microsoft.com/office/2007/relationships/hdphoto" Target="../media/hdphoto6.wdp"/><Relationship Id="rId22" Type="http://schemas.openxmlformats.org/officeDocument/2006/relationships/image" Target="../media/image48.png"/><Relationship Id="rId27" Type="http://schemas.openxmlformats.org/officeDocument/2006/relationships/image" Target="../media/image53.jpeg"/><Relationship Id="rId30" Type="http://schemas.openxmlformats.org/officeDocument/2006/relationships/image" Target="../media/image56.png"/><Relationship Id="rId35" Type="http://schemas.microsoft.com/office/2007/relationships/hdphoto" Target="../media/hdphoto11.wdp"/><Relationship Id="rId43" Type="http://schemas.openxmlformats.org/officeDocument/2006/relationships/image" Target="../media/image66.png"/><Relationship Id="rId48" Type="http://schemas.openxmlformats.org/officeDocument/2006/relationships/image" Target="../media/image70.png"/><Relationship Id="rId8" Type="http://schemas.microsoft.com/office/2007/relationships/hdphoto" Target="../media/hdphoto3.wdp"/><Relationship Id="rId3" Type="http://schemas.openxmlformats.org/officeDocument/2006/relationships/image" Target="../media/image37.jpeg"/><Relationship Id="rId12" Type="http://schemas.microsoft.com/office/2007/relationships/hdphoto" Target="../media/hdphoto5.wdp"/><Relationship Id="rId17" Type="http://schemas.openxmlformats.org/officeDocument/2006/relationships/image" Target="../media/image45.png"/><Relationship Id="rId25" Type="http://schemas.openxmlformats.org/officeDocument/2006/relationships/image" Target="../media/image51.gif"/><Relationship Id="rId33" Type="http://schemas.microsoft.com/office/2007/relationships/hdphoto" Target="../media/hdphoto10.wdp"/><Relationship Id="rId38" Type="http://schemas.openxmlformats.org/officeDocument/2006/relationships/image" Target="../media/image61.jpeg"/><Relationship Id="rId46" Type="http://schemas.openxmlformats.org/officeDocument/2006/relationships/image" Target="../media/image68.jpeg"/><Relationship Id="rId20" Type="http://schemas.microsoft.com/office/2007/relationships/hdphoto" Target="../media/hdphoto9.wdp"/><Relationship Id="rId41" Type="http://schemas.openxmlformats.org/officeDocument/2006/relationships/image" Target="../media/image64.png"/></Relationships>
</file>

<file path=ppt/slides/_rels/slide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71.JP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12.wmf"/><Relationship Id="rId4" Type="http://schemas.openxmlformats.org/officeDocument/2006/relationships/oleObject" Target="../embeddings/oleObject2.bin"/></Relationships>
</file>

<file path=ppt/slides/_rels/slide23.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75.emf"/><Relationship Id="rId2" Type="http://schemas.openxmlformats.org/officeDocument/2006/relationships/image" Target="../media/image74.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15.png"/><Relationship Id="rId4" Type="http://schemas.openxmlformats.org/officeDocument/2006/relationships/image" Target="../media/image12.wmf"/></Relationships>
</file>

<file path=ppt/slides/_rels/slide26.xml.rels><?xml version="1.0" encoding="UTF-8" standalone="yes"?>
<Relationships xmlns="http://schemas.openxmlformats.org/package/2006/relationships"><Relationship Id="rId3" Type="http://schemas.openxmlformats.org/officeDocument/2006/relationships/image" Target="../media/image75.emf"/><Relationship Id="rId2" Type="http://schemas.openxmlformats.org/officeDocument/2006/relationships/image" Target="../media/image74.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8" Type="http://schemas.openxmlformats.org/officeDocument/2006/relationships/image" Target="../media/image77.emf"/><Relationship Id="rId3" Type="http://schemas.openxmlformats.org/officeDocument/2006/relationships/image" Target="../media/image78.emf"/><Relationship Id="rId7"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76.wmf"/><Relationship Id="rId5" Type="http://schemas.openxmlformats.org/officeDocument/2006/relationships/oleObject" Target="../embeddings/oleObject3.bin"/><Relationship Id="rId4" Type="http://schemas.openxmlformats.org/officeDocument/2006/relationships/image" Target="../media/image79.emf"/></Relationships>
</file>

<file path=ppt/slides/_rels/slide28.xml.rels><?xml version="1.0" encoding="UTF-8" standalone="yes"?>
<Relationships xmlns="http://schemas.openxmlformats.org/package/2006/relationships"><Relationship Id="rId3" Type="http://schemas.openxmlformats.org/officeDocument/2006/relationships/image" Target="../media/image81.emf"/><Relationship Id="rId2" Type="http://schemas.openxmlformats.org/officeDocument/2006/relationships/slideLayout" Target="../slideLayouts/slideLayout5.xml"/><Relationship Id="rId1" Type="http://schemas.openxmlformats.org/officeDocument/2006/relationships/vmlDrawing" Target="../drawings/vmlDrawing6.vml"/><Relationship Id="rId6" Type="http://schemas.openxmlformats.org/officeDocument/2006/relationships/image" Target="../media/image80.wmf"/><Relationship Id="rId5" Type="http://schemas.openxmlformats.org/officeDocument/2006/relationships/oleObject" Target="../embeddings/oleObject5.bin"/><Relationship Id="rId4" Type="http://schemas.openxmlformats.org/officeDocument/2006/relationships/image" Target="../media/image82.emf"/></Relationships>
</file>

<file path=ppt/slides/_rels/slide29.xml.rels><?xml version="1.0" encoding="UTF-8" standalone="yes"?>
<Relationships xmlns="http://schemas.openxmlformats.org/package/2006/relationships"><Relationship Id="rId3" Type="http://schemas.openxmlformats.org/officeDocument/2006/relationships/image" Target="../media/image84.emf"/><Relationship Id="rId2" Type="http://schemas.openxmlformats.org/officeDocument/2006/relationships/image" Target="../media/image83.tmp"/><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85.wmf"/><Relationship Id="rId5" Type="http://schemas.openxmlformats.org/officeDocument/2006/relationships/oleObject" Target="../embeddings/oleObject6.bin"/><Relationship Id="rId4" Type="http://schemas.openxmlformats.org/officeDocument/2006/relationships/image" Target="../media/image86.emf"/></Relationships>
</file>

<file path=ppt/slides/_rels/slide3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7.wmf"/><Relationship Id="rId2" Type="http://schemas.openxmlformats.org/officeDocument/2006/relationships/slideLayout" Target="../slideLayouts/slideLayout12.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9.wmf"/><Relationship Id="rId4" Type="http://schemas.openxmlformats.org/officeDocument/2006/relationships/image" Target="../media/image8.wmf"/></Relationships>
</file>

<file path=ppt/slides/_rels/slide5.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11.wmf"/></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13.emf"/><Relationship Id="rId4" Type="http://schemas.openxmlformats.org/officeDocument/2006/relationships/image" Target="../media/image12.wmf"/></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jpeg"/><Relationship Id="rId7"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 Id="rId9" Type="http://schemas.openxmlformats.org/officeDocument/2006/relationships/image" Target="../media/image2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6754" name="Rectangle 2"/>
          <p:cNvSpPr>
            <a:spLocks noGrp="1" noChangeArrowheads="1"/>
          </p:cNvSpPr>
          <p:nvPr>
            <p:ph type="title"/>
          </p:nvPr>
        </p:nvSpPr>
        <p:spPr>
          <a:xfrm>
            <a:off x="472977" y="373285"/>
            <a:ext cx="10789920" cy="1803401"/>
          </a:xfrm>
          <a:ln/>
        </p:spPr>
        <p:txBody>
          <a:bodyPr>
            <a:normAutofit/>
          </a:bodyPr>
          <a:lstStyle/>
          <a:p>
            <a:pPr algn="ctr"/>
            <a:r>
              <a:rPr lang="en-US" dirty="0"/>
              <a:t>Probing the Equation of State of Neutron-rich Matter</a:t>
            </a:r>
            <a:br>
              <a:rPr lang="en-US" dirty="0"/>
            </a:br>
            <a:r>
              <a:rPr lang="en-US" altLang="ja-JP" sz="2200" dirty="0">
                <a:solidFill>
                  <a:schemeClr val="tx1"/>
                </a:solidFill>
                <a:ea typeface="MS Mincho" pitchFamily="49" charset="-128"/>
              </a:rPr>
              <a:t/>
            </a:r>
            <a:br>
              <a:rPr lang="en-US" altLang="ja-JP" sz="2200" dirty="0">
                <a:solidFill>
                  <a:schemeClr val="tx1"/>
                </a:solidFill>
                <a:ea typeface="MS Mincho" pitchFamily="49" charset="-128"/>
              </a:rPr>
            </a:br>
            <a:r>
              <a:rPr lang="en-US" altLang="ja-JP" sz="1800" dirty="0">
                <a:solidFill>
                  <a:schemeClr val="tx1"/>
                </a:solidFill>
                <a:ea typeface="MS Mincho" pitchFamily="49" charset="-128"/>
              </a:rPr>
              <a:t>.</a:t>
            </a:r>
            <a:br>
              <a:rPr lang="en-US" altLang="ja-JP" sz="1800" dirty="0">
                <a:solidFill>
                  <a:schemeClr val="tx1"/>
                </a:solidFill>
                <a:ea typeface="MS Mincho" pitchFamily="49" charset="-128"/>
              </a:rPr>
            </a:br>
            <a:r>
              <a:rPr lang="en-US" altLang="ja-JP" sz="1800" dirty="0">
                <a:solidFill>
                  <a:schemeClr val="tx1"/>
                </a:solidFill>
                <a:ea typeface="MS Mincho" pitchFamily="49" charset="-128"/>
              </a:rPr>
              <a:t/>
            </a:r>
            <a:br>
              <a:rPr lang="en-US" altLang="ja-JP" sz="1800" dirty="0">
                <a:solidFill>
                  <a:schemeClr val="tx1"/>
                </a:solidFill>
                <a:ea typeface="MS Mincho" pitchFamily="49" charset="-128"/>
              </a:rPr>
            </a:br>
            <a:endParaRPr lang="en-US" sz="1800" i="1" dirty="0">
              <a:solidFill>
                <a:schemeClr val="tx1"/>
              </a:solidFill>
              <a:ea typeface="MS Mincho" pitchFamily="49" charset="-128"/>
            </a:endParaRPr>
          </a:p>
        </p:txBody>
      </p:sp>
      <p:sp>
        <p:nvSpPr>
          <p:cNvPr id="586758" name="Rectangle 6"/>
          <p:cNvSpPr>
            <a:spLocks noGrp="1" noChangeArrowheads="1"/>
          </p:cNvSpPr>
          <p:nvPr>
            <p:ph type="body" idx="1"/>
          </p:nvPr>
        </p:nvSpPr>
        <p:spPr>
          <a:xfrm>
            <a:off x="6542798" y="3167286"/>
            <a:ext cx="5841999" cy="1114426"/>
          </a:xfrm>
        </p:spPr>
        <p:txBody>
          <a:bodyPr>
            <a:noAutofit/>
          </a:bodyPr>
          <a:lstStyle/>
          <a:p>
            <a:r>
              <a:rPr lang="en-US" altLang="ja-JP" sz="2800" dirty="0" smtClean="0">
                <a:ea typeface="ＭＳ Ｐゴシック" pitchFamily="28" charset="-128"/>
                <a:cs typeface="Times New Roman" pitchFamily="18" charset="0"/>
              </a:rPr>
              <a:t>Motivation for </a:t>
            </a:r>
            <a:r>
              <a:rPr lang="en-US" altLang="ja-JP" sz="2800" dirty="0" err="1" smtClean="0">
                <a:ea typeface="ＭＳ Ｐゴシック" pitchFamily="28" charset="-128"/>
                <a:cs typeface="Times New Roman" pitchFamily="18" charset="0"/>
              </a:rPr>
              <a:t>EoS</a:t>
            </a:r>
            <a:r>
              <a:rPr lang="en-US" altLang="ja-JP" sz="2800" dirty="0" smtClean="0">
                <a:ea typeface="ＭＳ Ｐゴシック" pitchFamily="28" charset="-128"/>
                <a:cs typeface="Times New Roman" pitchFamily="18" charset="0"/>
              </a:rPr>
              <a:t> studies</a:t>
            </a:r>
          </a:p>
          <a:p>
            <a:r>
              <a:rPr lang="en-US" altLang="ja-JP" sz="2800" dirty="0" smtClean="0">
                <a:ea typeface="ＭＳ Ｐゴシック" pitchFamily="28" charset="-128"/>
                <a:cs typeface="Times New Roman" pitchFamily="18" charset="0"/>
              </a:rPr>
              <a:t>Observables  </a:t>
            </a:r>
          </a:p>
          <a:p>
            <a:r>
              <a:rPr lang="en-US" altLang="ja-JP" sz="2800" dirty="0" smtClean="0">
                <a:ea typeface="ＭＳ Ｐゴシック" pitchFamily="28" charset="-128"/>
                <a:cs typeface="Times New Roman" pitchFamily="18" charset="0"/>
              </a:rPr>
              <a:t>Results from previous </a:t>
            </a:r>
            <a:r>
              <a:rPr lang="en-US" altLang="ja-JP" sz="2800" dirty="0" smtClean="0">
                <a:ea typeface="ＭＳ Ｐゴシック" pitchFamily="28" charset="-128"/>
                <a:cs typeface="Times New Roman" pitchFamily="18" charset="0"/>
              </a:rPr>
              <a:t>experiments observations.</a:t>
            </a:r>
            <a:endParaRPr lang="en-US" altLang="ja-JP" sz="2800" dirty="0" smtClean="0">
              <a:ea typeface="ＭＳ Ｐゴシック" pitchFamily="28" charset="-128"/>
              <a:cs typeface="Times New Roman" pitchFamily="18" charset="0"/>
            </a:endParaRPr>
          </a:p>
          <a:p>
            <a:r>
              <a:rPr lang="en-US" altLang="ja-JP" sz="2800" dirty="0" smtClean="0">
                <a:ea typeface="ＭＳ Ｐゴシック" pitchFamily="28" charset="-128"/>
                <a:cs typeface="Times New Roman" pitchFamily="18" charset="0"/>
              </a:rPr>
              <a:t>What may be </a:t>
            </a:r>
            <a:r>
              <a:rPr lang="en-US" altLang="ja-JP" sz="2800" dirty="0" smtClean="0">
                <a:ea typeface="ＭＳ Ｐゴシック" pitchFamily="28" charset="-128"/>
                <a:cs typeface="Times New Roman" pitchFamily="18" charset="0"/>
              </a:rPr>
              <a:t>next?</a:t>
            </a:r>
            <a:endParaRPr lang="en-US" altLang="ja-JP" sz="2800" dirty="0">
              <a:ea typeface="ＭＳ Ｐゴシック" pitchFamily="28" charset="-128"/>
              <a:cs typeface="Times New Roman" pitchFamily="18" charset="0"/>
            </a:endParaRPr>
          </a:p>
        </p:txBody>
      </p:sp>
      <p:sp>
        <p:nvSpPr>
          <p:cNvPr id="4" name="タイトル 1"/>
          <p:cNvSpPr txBox="1">
            <a:spLocks/>
          </p:cNvSpPr>
          <p:nvPr/>
        </p:nvSpPr>
        <p:spPr bwMode="auto">
          <a:xfrm>
            <a:off x="1552100" y="1132652"/>
            <a:ext cx="9981396" cy="1066800"/>
          </a:xfrm>
          <a:prstGeom prst="rect">
            <a:avLst/>
          </a:prstGeom>
          <a:noFill/>
          <a:ln w="15875">
            <a:noFill/>
            <a:miter lim="800000"/>
            <a:headEnd/>
            <a:tailEnd/>
          </a:ln>
          <a:effectLst/>
        </p:spPr>
        <p:txBody>
          <a:bodyPr vert="horz" wrap="square" lIns="91440" tIns="45720" rIns="91440" bIns="45720" numCol="1" anchor="ctr" anchorCtr="0" compatLnSpc="1">
            <a:prstTxWarp prst="textNoShape">
              <a:avLst/>
            </a:prstTxWarp>
            <a:noAutofit/>
          </a:bodyPr>
          <a:lstStyle>
            <a:lvl1pPr algn="ctr" rtl="0" fontAlgn="base">
              <a:spcBef>
                <a:spcPct val="0"/>
              </a:spcBef>
              <a:spcAft>
                <a:spcPct val="0"/>
              </a:spcAft>
              <a:defRPr sz="2800">
                <a:solidFill>
                  <a:srgbClr val="CC00CC"/>
                </a:solidFill>
                <a:latin typeface="+mj-lt"/>
                <a:ea typeface="+mj-ea"/>
                <a:cs typeface="+mj-cs"/>
              </a:defRPr>
            </a:lvl1pPr>
            <a:lvl2pPr algn="ctr" rtl="0" fontAlgn="base">
              <a:spcBef>
                <a:spcPct val="0"/>
              </a:spcBef>
              <a:spcAft>
                <a:spcPct val="0"/>
              </a:spcAft>
              <a:defRPr sz="2800">
                <a:solidFill>
                  <a:srgbClr val="CC00CC"/>
                </a:solidFill>
                <a:latin typeface="Times New Roman" pitchFamily="18" charset="0"/>
              </a:defRPr>
            </a:lvl2pPr>
            <a:lvl3pPr algn="ctr" rtl="0" fontAlgn="base">
              <a:spcBef>
                <a:spcPct val="0"/>
              </a:spcBef>
              <a:spcAft>
                <a:spcPct val="0"/>
              </a:spcAft>
              <a:defRPr sz="2800">
                <a:solidFill>
                  <a:srgbClr val="CC00CC"/>
                </a:solidFill>
                <a:latin typeface="Times New Roman" pitchFamily="18" charset="0"/>
              </a:defRPr>
            </a:lvl3pPr>
            <a:lvl4pPr algn="ctr" rtl="0" fontAlgn="base">
              <a:spcBef>
                <a:spcPct val="0"/>
              </a:spcBef>
              <a:spcAft>
                <a:spcPct val="0"/>
              </a:spcAft>
              <a:defRPr sz="2800">
                <a:solidFill>
                  <a:srgbClr val="CC00CC"/>
                </a:solidFill>
                <a:latin typeface="Times New Roman" pitchFamily="18" charset="0"/>
              </a:defRPr>
            </a:lvl4pPr>
            <a:lvl5pPr algn="ctr" rtl="0" fontAlgn="base">
              <a:spcBef>
                <a:spcPct val="0"/>
              </a:spcBef>
              <a:spcAft>
                <a:spcPct val="0"/>
              </a:spcAft>
              <a:defRPr sz="2800">
                <a:solidFill>
                  <a:srgbClr val="CC00CC"/>
                </a:solidFill>
                <a:latin typeface="Times New Roman" pitchFamily="18" charset="0"/>
              </a:defRPr>
            </a:lvl5pPr>
            <a:lvl6pPr marL="457200" algn="ctr" rtl="0" fontAlgn="base">
              <a:spcBef>
                <a:spcPct val="0"/>
              </a:spcBef>
              <a:spcAft>
                <a:spcPct val="0"/>
              </a:spcAft>
              <a:defRPr sz="2800">
                <a:solidFill>
                  <a:srgbClr val="CC00CC"/>
                </a:solidFill>
                <a:latin typeface="Times New Roman" pitchFamily="18" charset="0"/>
              </a:defRPr>
            </a:lvl6pPr>
            <a:lvl7pPr marL="914400" algn="ctr" rtl="0" fontAlgn="base">
              <a:spcBef>
                <a:spcPct val="0"/>
              </a:spcBef>
              <a:spcAft>
                <a:spcPct val="0"/>
              </a:spcAft>
              <a:defRPr sz="2800">
                <a:solidFill>
                  <a:srgbClr val="CC00CC"/>
                </a:solidFill>
                <a:latin typeface="Times New Roman" pitchFamily="18" charset="0"/>
              </a:defRPr>
            </a:lvl7pPr>
            <a:lvl8pPr marL="1371600" algn="ctr" rtl="0" fontAlgn="base">
              <a:spcBef>
                <a:spcPct val="0"/>
              </a:spcBef>
              <a:spcAft>
                <a:spcPct val="0"/>
              </a:spcAft>
              <a:defRPr sz="2800">
                <a:solidFill>
                  <a:srgbClr val="CC00CC"/>
                </a:solidFill>
                <a:latin typeface="Times New Roman" pitchFamily="18" charset="0"/>
              </a:defRPr>
            </a:lvl8pPr>
            <a:lvl9pPr marL="1828800" algn="ctr" rtl="0" fontAlgn="base">
              <a:spcBef>
                <a:spcPct val="0"/>
              </a:spcBef>
              <a:spcAft>
                <a:spcPct val="0"/>
              </a:spcAft>
              <a:defRPr sz="2800">
                <a:solidFill>
                  <a:srgbClr val="CC00CC"/>
                </a:solidFill>
                <a:latin typeface="Times New Roman" pitchFamily="18" charset="0"/>
              </a:defRPr>
            </a:lvl9pPr>
          </a:lstStyle>
          <a:p>
            <a:pPr algn="l">
              <a:buNone/>
            </a:pPr>
            <a:r>
              <a:rPr lang="en-US" altLang="ja-JP" dirty="0" smtClean="0">
                <a:solidFill>
                  <a:srgbClr val="7030A0"/>
                </a:solidFill>
              </a:rPr>
              <a:t>William Lynch </a:t>
            </a:r>
            <a:endParaRPr lang="en-US" altLang="ja-JP" dirty="0">
              <a:solidFill>
                <a:srgbClr val="7030A0"/>
              </a:solidFill>
            </a:endParaRPr>
          </a:p>
          <a:p>
            <a:pPr algn="l">
              <a:buNone/>
            </a:pPr>
            <a:r>
              <a:rPr kumimoji="1" lang="en-US" altLang="ja-JP" dirty="0" smtClean="0">
                <a:solidFill>
                  <a:srgbClr val="7030A0"/>
                </a:solidFill>
              </a:rPr>
              <a:t>FRIB and MSU Department of Physics and Astronomy</a:t>
            </a:r>
            <a:endParaRPr kumimoji="1" lang="ja-JP" altLang="en-US" dirty="0">
              <a:solidFill>
                <a:srgbClr val="7030A0"/>
              </a:solidFill>
            </a:endParaRPr>
          </a:p>
        </p:txBody>
      </p:sp>
      <p:pic>
        <p:nvPicPr>
          <p:cNvPr id="7" name="Picture 6"/>
          <p:cNvPicPr>
            <a:picLocks noChangeAspect="1"/>
          </p:cNvPicPr>
          <p:nvPr/>
        </p:nvPicPr>
        <p:blipFill>
          <a:blip r:embed="rId2"/>
          <a:stretch>
            <a:fillRect/>
          </a:stretch>
        </p:blipFill>
        <p:spPr>
          <a:xfrm>
            <a:off x="913255" y="2445926"/>
            <a:ext cx="5284086" cy="4154769"/>
          </a:xfrm>
          <a:prstGeom prst="rect">
            <a:avLst/>
          </a:prstGeom>
        </p:spPr>
      </p:pic>
      <p:sp>
        <p:nvSpPr>
          <p:cNvPr id="8" name="TextBox 7"/>
          <p:cNvSpPr txBox="1"/>
          <p:nvPr/>
        </p:nvSpPr>
        <p:spPr>
          <a:xfrm>
            <a:off x="3709075" y="2199452"/>
            <a:ext cx="2335866" cy="369332"/>
          </a:xfrm>
          <a:prstGeom prst="rect">
            <a:avLst/>
          </a:prstGeom>
          <a:noFill/>
        </p:spPr>
        <p:txBody>
          <a:bodyPr wrap="square" rtlCol="0">
            <a:spAutoFit/>
          </a:bodyPr>
          <a:lstStyle/>
          <a:p>
            <a:r>
              <a:rPr lang="en-US" dirty="0" smtClean="0"/>
              <a:t>C.Y. Tsang et al., (2023) </a:t>
            </a:r>
            <a:endParaRPr lang="en-US" dirty="0"/>
          </a:p>
        </p:txBody>
      </p:sp>
    </p:spTree>
    <p:extLst>
      <p:ext uri="{BB962C8B-B14F-4D97-AF65-F5344CB8AC3E}">
        <p14:creationId xmlns:p14="http://schemas.microsoft.com/office/powerpoint/2010/main" val="34319759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922004" y="1194603"/>
            <a:ext cx="3177858" cy="338554"/>
          </a:xfrm>
          <a:prstGeom prst="rect">
            <a:avLst/>
          </a:prstGeom>
        </p:spPr>
        <p:txBody>
          <a:bodyPr wrap="none">
            <a:spAutoFit/>
          </a:bodyPr>
          <a:lstStyle/>
          <a:p>
            <a:r>
              <a:rPr lang="en-US" sz="1600" dirty="0">
                <a:solidFill>
                  <a:srgbClr val="4D5156"/>
                </a:solidFill>
                <a:latin typeface="Times New Roman" panose="02020603050405020304" pitchFamily="18" charset="0"/>
                <a:cs typeface="Times New Roman" panose="02020603050405020304" pitchFamily="18" charset="0"/>
              </a:rPr>
              <a:t>Estee et al, PRL </a:t>
            </a:r>
            <a:r>
              <a:rPr lang="en-US" sz="1600" b="1" dirty="0">
                <a:solidFill>
                  <a:srgbClr val="4D5156"/>
                </a:solidFill>
                <a:latin typeface="Times New Roman" panose="02020603050405020304" pitchFamily="18" charset="0"/>
                <a:cs typeface="Times New Roman" panose="02020603050405020304" pitchFamily="18" charset="0"/>
              </a:rPr>
              <a:t>126</a:t>
            </a:r>
            <a:r>
              <a:rPr lang="en-US" sz="1600" dirty="0">
                <a:solidFill>
                  <a:srgbClr val="4D5156"/>
                </a:solidFill>
                <a:latin typeface="Times New Roman" panose="02020603050405020304" pitchFamily="18" charset="0"/>
                <a:cs typeface="Times New Roman" panose="02020603050405020304" pitchFamily="18" charset="0"/>
              </a:rPr>
              <a:t>, 162701 (2021)</a:t>
            </a:r>
            <a:endParaRPr lang="en-US" sz="1600" dirty="0">
              <a:latin typeface="Times New Roman" panose="02020603050405020304" pitchFamily="18" charset="0"/>
              <a:cs typeface="Times New Roman" panose="02020603050405020304" pitchFamily="18" charset="0"/>
            </a:endParaRPr>
          </a:p>
        </p:txBody>
      </p:sp>
      <p:sp>
        <p:nvSpPr>
          <p:cNvPr id="10" name="Rectangle 9"/>
          <p:cNvSpPr/>
          <p:nvPr/>
        </p:nvSpPr>
        <p:spPr>
          <a:xfrm>
            <a:off x="9629011" y="6334153"/>
            <a:ext cx="1203226" cy="338554"/>
          </a:xfrm>
          <a:prstGeom prst="rect">
            <a:avLst/>
          </a:prstGeom>
        </p:spPr>
        <p:txBody>
          <a:bodyPr wrap="square">
            <a:spAutoFit/>
          </a:bodyPr>
          <a:lstStyle/>
          <a:p>
            <a:r>
              <a:rPr lang="en-US" sz="1600" dirty="0" smtClean="0">
                <a:solidFill>
                  <a:srgbClr val="FF33CC"/>
                </a:solidFill>
                <a:latin typeface="Times New Roman" panose="02020603050405020304" pitchFamily="18" charset="0"/>
                <a:cs typeface="Times New Roman" panose="02020603050405020304" pitchFamily="18" charset="0"/>
              </a:rPr>
              <a:t>Dan </a:t>
            </a:r>
            <a:r>
              <a:rPr lang="en-US" sz="1600" dirty="0" err="1" smtClean="0">
                <a:solidFill>
                  <a:srgbClr val="FF33CC"/>
                </a:solidFill>
                <a:latin typeface="Times New Roman" panose="02020603050405020304" pitchFamily="18" charset="0"/>
                <a:cs typeface="Times New Roman" panose="02020603050405020304" pitchFamily="18" charset="0"/>
              </a:rPr>
              <a:t>Cozma</a:t>
            </a:r>
            <a:endParaRPr lang="en-US" sz="1600" dirty="0" smtClean="0">
              <a:solidFill>
                <a:srgbClr val="FF33CC"/>
              </a:solidFill>
              <a:latin typeface="Times New Roman" panose="02020603050405020304" pitchFamily="18" charset="0"/>
              <a:cs typeface="Times New Roman" panose="02020603050405020304" pitchFamily="18" charset="0"/>
            </a:endParaRPr>
          </a:p>
        </p:txBody>
      </p:sp>
      <p:pic>
        <p:nvPicPr>
          <p:cNvPr id="22" name="Picture 21"/>
          <p:cNvPicPr>
            <a:picLocks noChangeAspect="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4985" t="14568" r="9061" b="19767"/>
          <a:stretch/>
        </p:blipFill>
        <p:spPr>
          <a:xfrm>
            <a:off x="470511" y="98154"/>
            <a:ext cx="2040422" cy="1020211"/>
          </a:xfrm>
          <a:prstGeom prst="rect">
            <a:avLst/>
          </a:prstGeom>
        </p:spPr>
      </p:pic>
      <p:sp>
        <p:nvSpPr>
          <p:cNvPr id="23" name="Rectangle 22"/>
          <p:cNvSpPr/>
          <p:nvPr/>
        </p:nvSpPr>
        <p:spPr>
          <a:xfrm>
            <a:off x="2493406" y="298433"/>
            <a:ext cx="3481081" cy="584775"/>
          </a:xfrm>
          <a:prstGeom prst="rect">
            <a:avLst/>
          </a:prstGeom>
        </p:spPr>
        <p:txBody>
          <a:bodyPr wrap="none">
            <a:spAutoFit/>
          </a:bodyPr>
          <a:lstStyle/>
          <a:p>
            <a:r>
              <a:rPr lang="en-US" sz="3200" dirty="0" smtClean="0">
                <a:solidFill>
                  <a:srgbClr val="FF0000"/>
                </a:solidFill>
              </a:rPr>
              <a:t>Pion Spectral Ratios</a:t>
            </a:r>
            <a:endParaRPr lang="en-US" sz="3200" dirty="0"/>
          </a:p>
        </p:txBody>
      </p:sp>
      <p:pic>
        <p:nvPicPr>
          <p:cNvPr id="24" name="Picture 23"/>
          <p:cNvPicPr>
            <a:picLocks noChangeAspect="1"/>
          </p:cNvPicPr>
          <p:nvPr/>
        </p:nvPicPr>
        <p:blipFill rotWithShape="1">
          <a:blip r:embed="rId3" cstate="print">
            <a:extLst>
              <a:ext uri="{28A0092B-C50C-407E-A947-70E740481C1C}">
                <a14:useLocalDpi xmlns:a14="http://schemas.microsoft.com/office/drawing/2010/main" val="0"/>
              </a:ext>
            </a:extLst>
          </a:blip>
          <a:srcRect l="67927" t="47327" r="22982" b="25852"/>
          <a:stretch/>
        </p:blipFill>
        <p:spPr>
          <a:xfrm>
            <a:off x="8528929" y="5772716"/>
            <a:ext cx="914400" cy="753735"/>
          </a:xfrm>
          <a:prstGeom prst="rect">
            <a:avLst/>
          </a:prstGeom>
        </p:spPr>
      </p:pic>
      <p:pic>
        <p:nvPicPr>
          <p:cNvPr id="2" name="Picture 1"/>
          <p:cNvPicPr>
            <a:picLocks noChangeAspect="1"/>
          </p:cNvPicPr>
          <p:nvPr/>
        </p:nvPicPr>
        <p:blipFill>
          <a:blip r:embed="rId4"/>
          <a:stretch>
            <a:fillRect/>
          </a:stretch>
        </p:blipFill>
        <p:spPr>
          <a:xfrm>
            <a:off x="-62470" y="1483241"/>
            <a:ext cx="4074399" cy="5304766"/>
          </a:xfrm>
          <a:prstGeom prst="rect">
            <a:avLst/>
          </a:prstGeom>
        </p:spPr>
      </p:pic>
      <p:sp>
        <p:nvSpPr>
          <p:cNvPr id="11" name="Rectangle 10"/>
          <p:cNvSpPr/>
          <p:nvPr/>
        </p:nvSpPr>
        <p:spPr>
          <a:xfrm>
            <a:off x="961374" y="3571196"/>
            <a:ext cx="2336910" cy="338554"/>
          </a:xfrm>
          <a:prstGeom prst="rect">
            <a:avLst/>
          </a:prstGeom>
        </p:spPr>
        <p:txBody>
          <a:bodyPr wrap="square">
            <a:spAutoFit/>
          </a:bodyPr>
          <a:lstStyle/>
          <a:p>
            <a:r>
              <a:rPr lang="en-US" sz="1600" dirty="0" smtClean="0">
                <a:solidFill>
                  <a:srgbClr val="FF33CC"/>
                </a:solidFill>
                <a:latin typeface="Times New Roman" panose="02020603050405020304" pitchFamily="18" charset="0"/>
                <a:cs typeface="Times New Roman" panose="02020603050405020304" pitchFamily="18" charset="0"/>
              </a:rPr>
              <a:t>Dan </a:t>
            </a:r>
            <a:r>
              <a:rPr lang="en-US" sz="1600" dirty="0" err="1" smtClean="0">
                <a:solidFill>
                  <a:srgbClr val="FF33CC"/>
                </a:solidFill>
                <a:latin typeface="Times New Roman" panose="02020603050405020304" pitchFamily="18" charset="0"/>
                <a:cs typeface="Times New Roman" panose="02020603050405020304" pitchFamily="18" charset="0"/>
              </a:rPr>
              <a:t>Cozma</a:t>
            </a:r>
            <a:r>
              <a:rPr lang="en-US" sz="1600" dirty="0" smtClean="0">
                <a:solidFill>
                  <a:srgbClr val="FF33CC"/>
                </a:solidFill>
                <a:latin typeface="Times New Roman" panose="02020603050405020304" pitchFamily="18" charset="0"/>
                <a:cs typeface="Times New Roman" panose="02020603050405020304" pitchFamily="18" charset="0"/>
              </a:rPr>
              <a:t>: </a:t>
            </a:r>
            <a:r>
              <a:rPr lang="en-US" sz="1600" dirty="0" err="1" smtClean="0">
                <a:solidFill>
                  <a:srgbClr val="FF33CC"/>
                </a:solidFill>
                <a:latin typeface="Times New Roman" panose="02020603050405020304" pitchFamily="18" charset="0"/>
                <a:cs typeface="Times New Roman" panose="02020603050405020304" pitchFamily="18" charset="0"/>
              </a:rPr>
              <a:t>dcQMD</a:t>
            </a:r>
            <a:endParaRPr lang="en-US" sz="1600" dirty="0" smtClean="0">
              <a:solidFill>
                <a:srgbClr val="FF33CC"/>
              </a:solidFill>
              <a:latin typeface="Times New Roman" panose="02020603050405020304" pitchFamily="18" charset="0"/>
              <a:cs typeface="Times New Roman" panose="02020603050405020304" pitchFamily="18" charset="0"/>
            </a:endParaRPr>
          </a:p>
        </p:txBody>
      </p:sp>
      <p:sp>
        <p:nvSpPr>
          <p:cNvPr id="25" name="TextBox 24"/>
          <p:cNvSpPr txBox="1"/>
          <p:nvPr/>
        </p:nvSpPr>
        <p:spPr>
          <a:xfrm>
            <a:off x="3994917" y="1533157"/>
            <a:ext cx="4534012" cy="5355312"/>
          </a:xfrm>
          <a:prstGeom prst="rect">
            <a:avLst/>
          </a:prstGeom>
          <a:noFill/>
        </p:spPr>
        <p:txBody>
          <a:bodyPr wrap="square" rtlCol="0">
            <a:spAutoFit/>
          </a:bodyPr>
          <a:lstStyle/>
          <a:p>
            <a:r>
              <a:rPr lang="en-US" dirty="0" smtClean="0"/>
              <a:t>The pion spectra at high </a:t>
            </a:r>
            <a:r>
              <a:rPr lang="en-US" dirty="0" err="1" smtClean="0"/>
              <a:t>p</a:t>
            </a:r>
            <a:r>
              <a:rPr lang="en-US" baseline="-25000" dirty="0" err="1" smtClean="0"/>
              <a:t>T</a:t>
            </a:r>
            <a:r>
              <a:rPr lang="en-US" dirty="0" smtClean="0"/>
              <a:t> reflect the accelerations of the nucleons due to the </a:t>
            </a:r>
            <a:r>
              <a:rPr lang="en-US" dirty="0" smtClean="0"/>
              <a:t>local and non-local </a:t>
            </a:r>
            <a:r>
              <a:rPr lang="en-US" dirty="0" err="1" smtClean="0"/>
              <a:t>isovector</a:t>
            </a:r>
            <a:r>
              <a:rPr lang="en-US" dirty="0" smtClean="0"/>
              <a:t> </a:t>
            </a:r>
            <a:r>
              <a:rPr lang="en-US" dirty="0" smtClean="0"/>
              <a:t>mean field potentials that control the symmetry energy.</a:t>
            </a:r>
          </a:p>
          <a:p>
            <a:endParaRPr lang="en-US" dirty="0"/>
          </a:p>
          <a:p>
            <a:r>
              <a:rPr lang="en-US" dirty="0"/>
              <a:t>The discrepancy may reflect the contribution of non-resonant pion production that is neglected in the current calculations. The discrepancy is independent of the asymmetry of the system. This discrepancy is absent in the pion spectral double ratio. </a:t>
            </a:r>
            <a:endParaRPr lang="en-US" dirty="0" smtClean="0"/>
          </a:p>
          <a:p>
            <a:endParaRPr lang="en-US" dirty="0"/>
          </a:p>
          <a:p>
            <a:r>
              <a:rPr lang="en-US" dirty="0" smtClean="0"/>
              <a:t>Raising the bombarding energy is an important test of this interpretation because it will decrease the relative contributions of non-resonant pion production and check and reduce the role of the </a:t>
            </a:r>
            <a:r>
              <a:rPr lang="en-US" dirty="0" smtClean="0">
                <a:sym typeface="Symbol" panose="05050102010706020507" pitchFamily="18" charset="2"/>
              </a:rPr>
              <a:t> potentials. </a:t>
            </a:r>
          </a:p>
          <a:p>
            <a:endParaRPr lang="en-US" dirty="0" smtClean="0"/>
          </a:p>
          <a:p>
            <a:endParaRPr lang="en-US" dirty="0"/>
          </a:p>
        </p:txBody>
      </p:sp>
      <p:pic>
        <p:nvPicPr>
          <p:cNvPr id="26" name="Picture 25"/>
          <p:cNvPicPr>
            <a:picLocks noChangeAspect="1"/>
          </p:cNvPicPr>
          <p:nvPr/>
        </p:nvPicPr>
        <p:blipFill>
          <a:blip r:embed="rId5"/>
          <a:stretch>
            <a:fillRect/>
          </a:stretch>
        </p:blipFill>
        <p:spPr>
          <a:xfrm>
            <a:off x="8644213" y="1866059"/>
            <a:ext cx="3333192" cy="2845225"/>
          </a:xfrm>
          <a:prstGeom prst="rect">
            <a:avLst/>
          </a:prstGeom>
        </p:spPr>
      </p:pic>
      <p:sp>
        <p:nvSpPr>
          <p:cNvPr id="27" name="TextBox 26"/>
          <p:cNvSpPr txBox="1"/>
          <p:nvPr/>
        </p:nvSpPr>
        <p:spPr>
          <a:xfrm>
            <a:off x="8745659" y="4870811"/>
            <a:ext cx="3333192" cy="646331"/>
          </a:xfrm>
          <a:prstGeom prst="rect">
            <a:avLst/>
          </a:prstGeom>
          <a:noFill/>
        </p:spPr>
        <p:txBody>
          <a:bodyPr wrap="square" rtlCol="0">
            <a:spAutoFit/>
          </a:bodyPr>
          <a:lstStyle/>
          <a:p>
            <a:r>
              <a:rPr lang="en-US" dirty="0" smtClean="0"/>
              <a:t>Shaded </a:t>
            </a:r>
            <a:r>
              <a:rPr lang="en-US" dirty="0" smtClean="0"/>
              <a:t>region  show calculated double ratio for </a:t>
            </a:r>
            <a:r>
              <a:rPr lang="en-US" dirty="0" err="1" smtClean="0"/>
              <a:t>for</a:t>
            </a:r>
            <a:r>
              <a:rPr lang="en-US" dirty="0" smtClean="0"/>
              <a:t> L=77</a:t>
            </a:r>
            <a:r>
              <a:rPr lang="en-US" dirty="0" smtClean="0">
                <a:sym typeface="Symbol" panose="05050102010706020507" pitchFamily="18" charset="2"/>
              </a:rPr>
              <a:t>28 MeV</a:t>
            </a:r>
            <a:endParaRPr lang="en-US" dirty="0"/>
          </a:p>
        </p:txBody>
      </p:sp>
      <p:sp>
        <p:nvSpPr>
          <p:cNvPr id="12" name="TextBox 11"/>
          <p:cNvSpPr txBox="1"/>
          <p:nvPr/>
        </p:nvSpPr>
        <p:spPr>
          <a:xfrm>
            <a:off x="10710648" y="5676669"/>
            <a:ext cx="1266757" cy="923330"/>
          </a:xfrm>
          <a:prstGeom prst="rect">
            <a:avLst/>
          </a:prstGeom>
          <a:noFill/>
        </p:spPr>
        <p:txBody>
          <a:bodyPr wrap="none" rtlCol="0">
            <a:spAutoFit/>
          </a:bodyPr>
          <a:lstStyle/>
          <a:p>
            <a:r>
              <a:rPr lang="en-US" dirty="0" smtClean="0"/>
              <a:t>See Talk by </a:t>
            </a:r>
          </a:p>
          <a:p>
            <a:r>
              <a:rPr lang="en-US" dirty="0" smtClean="0"/>
              <a:t>D. </a:t>
            </a:r>
            <a:r>
              <a:rPr lang="en-US" dirty="0" err="1" smtClean="0"/>
              <a:t>Cozma</a:t>
            </a:r>
            <a:endParaRPr lang="en-US" dirty="0" smtClean="0"/>
          </a:p>
          <a:p>
            <a:r>
              <a:rPr lang="en-US" dirty="0" smtClean="0"/>
              <a:t>on </a:t>
            </a:r>
            <a:r>
              <a:rPr lang="en-US" dirty="0" smtClean="0"/>
              <a:t>Tues. </a:t>
            </a:r>
            <a:endParaRPr lang="en-US" dirty="0"/>
          </a:p>
        </p:txBody>
      </p:sp>
    </p:spTree>
    <p:extLst>
      <p:ext uri="{BB962C8B-B14F-4D97-AF65-F5344CB8AC3E}">
        <p14:creationId xmlns:p14="http://schemas.microsoft.com/office/powerpoint/2010/main" val="30228460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Screen Clippi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67451" y="1535133"/>
            <a:ext cx="6311400" cy="5322867"/>
          </a:xfrm>
          <a:prstGeom prst="rect">
            <a:avLst/>
          </a:prstGeom>
        </p:spPr>
      </p:pic>
      <p:sp>
        <p:nvSpPr>
          <p:cNvPr id="9" name="Oval 8"/>
          <p:cNvSpPr/>
          <p:nvPr/>
        </p:nvSpPr>
        <p:spPr>
          <a:xfrm>
            <a:off x="10028602" y="2194918"/>
            <a:ext cx="902970" cy="2183130"/>
          </a:xfrm>
          <a:prstGeom prst="ellipse">
            <a:avLst/>
          </a:prstGeom>
          <a:noFill/>
          <a:ln w="571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954490" y="1665237"/>
            <a:ext cx="3177858" cy="338554"/>
          </a:xfrm>
          <a:prstGeom prst="rect">
            <a:avLst/>
          </a:prstGeom>
        </p:spPr>
        <p:txBody>
          <a:bodyPr wrap="none">
            <a:spAutoFit/>
          </a:bodyPr>
          <a:lstStyle/>
          <a:p>
            <a:r>
              <a:rPr lang="en-US" sz="1600" dirty="0">
                <a:solidFill>
                  <a:srgbClr val="4D5156"/>
                </a:solidFill>
                <a:latin typeface="Times New Roman" panose="02020603050405020304" pitchFamily="18" charset="0"/>
                <a:cs typeface="Times New Roman" panose="02020603050405020304" pitchFamily="18" charset="0"/>
              </a:rPr>
              <a:t>Estee et al, PRL </a:t>
            </a:r>
            <a:r>
              <a:rPr lang="en-US" sz="1600" b="1" dirty="0">
                <a:solidFill>
                  <a:srgbClr val="4D5156"/>
                </a:solidFill>
                <a:latin typeface="Times New Roman" panose="02020603050405020304" pitchFamily="18" charset="0"/>
                <a:cs typeface="Times New Roman" panose="02020603050405020304" pitchFamily="18" charset="0"/>
              </a:rPr>
              <a:t>126</a:t>
            </a:r>
            <a:r>
              <a:rPr lang="en-US" sz="1600" dirty="0">
                <a:solidFill>
                  <a:srgbClr val="4D5156"/>
                </a:solidFill>
                <a:latin typeface="Times New Roman" panose="02020603050405020304" pitchFamily="18" charset="0"/>
                <a:cs typeface="Times New Roman" panose="02020603050405020304" pitchFamily="18" charset="0"/>
              </a:rPr>
              <a:t>, 162701 (2021)</a:t>
            </a:r>
            <a:endParaRPr lang="en-US" sz="1600" dirty="0">
              <a:latin typeface="Times New Roman" panose="02020603050405020304" pitchFamily="18" charset="0"/>
              <a:cs typeface="Times New Roman" panose="02020603050405020304" pitchFamily="18" charset="0"/>
            </a:endParaRPr>
          </a:p>
        </p:txBody>
      </p:sp>
      <p:sp>
        <p:nvSpPr>
          <p:cNvPr id="11" name="Rectangle 10"/>
          <p:cNvSpPr/>
          <p:nvPr/>
        </p:nvSpPr>
        <p:spPr>
          <a:xfrm>
            <a:off x="10083469" y="5226245"/>
            <a:ext cx="2336910" cy="338554"/>
          </a:xfrm>
          <a:prstGeom prst="rect">
            <a:avLst/>
          </a:prstGeom>
        </p:spPr>
        <p:txBody>
          <a:bodyPr wrap="square">
            <a:spAutoFit/>
          </a:bodyPr>
          <a:lstStyle/>
          <a:p>
            <a:r>
              <a:rPr lang="en-US" sz="1600" dirty="0" smtClean="0">
                <a:solidFill>
                  <a:srgbClr val="FF33CC"/>
                </a:solidFill>
                <a:latin typeface="Times New Roman" panose="02020603050405020304" pitchFamily="18" charset="0"/>
                <a:cs typeface="Times New Roman" panose="02020603050405020304" pitchFamily="18" charset="0"/>
              </a:rPr>
              <a:t>Dan </a:t>
            </a:r>
            <a:r>
              <a:rPr lang="en-US" sz="1600" dirty="0" err="1" smtClean="0">
                <a:solidFill>
                  <a:srgbClr val="FF33CC"/>
                </a:solidFill>
                <a:latin typeface="Times New Roman" panose="02020603050405020304" pitchFamily="18" charset="0"/>
                <a:cs typeface="Times New Roman" panose="02020603050405020304" pitchFamily="18" charset="0"/>
              </a:rPr>
              <a:t>Cozma</a:t>
            </a:r>
            <a:r>
              <a:rPr lang="en-US" sz="1600" dirty="0" smtClean="0">
                <a:solidFill>
                  <a:srgbClr val="FF33CC"/>
                </a:solidFill>
                <a:latin typeface="Times New Roman" panose="02020603050405020304" pitchFamily="18" charset="0"/>
                <a:cs typeface="Times New Roman" panose="02020603050405020304" pitchFamily="18" charset="0"/>
              </a:rPr>
              <a:t>: </a:t>
            </a:r>
            <a:r>
              <a:rPr lang="en-US" sz="1600" dirty="0" err="1" smtClean="0">
                <a:solidFill>
                  <a:srgbClr val="FF33CC"/>
                </a:solidFill>
                <a:latin typeface="Times New Roman" panose="02020603050405020304" pitchFamily="18" charset="0"/>
                <a:cs typeface="Times New Roman" panose="02020603050405020304" pitchFamily="18" charset="0"/>
              </a:rPr>
              <a:t>dcQMD</a:t>
            </a:r>
            <a:endParaRPr lang="en-US" sz="1600" dirty="0" smtClean="0">
              <a:solidFill>
                <a:srgbClr val="FF33CC"/>
              </a:solidFill>
              <a:latin typeface="Times New Roman" panose="02020603050405020304" pitchFamily="18" charset="0"/>
              <a:cs typeface="Times New Roman" panose="02020603050405020304" pitchFamily="18" charset="0"/>
            </a:endParaRPr>
          </a:p>
        </p:txBody>
      </p:sp>
      <p:pic>
        <p:nvPicPr>
          <p:cNvPr id="22" name="Picture 21"/>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4985" t="14568" r="9061" b="19767"/>
          <a:stretch/>
        </p:blipFill>
        <p:spPr>
          <a:xfrm>
            <a:off x="470511" y="98154"/>
            <a:ext cx="2040422" cy="1020211"/>
          </a:xfrm>
          <a:prstGeom prst="rect">
            <a:avLst/>
          </a:prstGeom>
        </p:spPr>
      </p:pic>
      <p:pic>
        <p:nvPicPr>
          <p:cNvPr id="24" name="Picture 23"/>
          <p:cNvPicPr>
            <a:picLocks noChangeAspect="1"/>
          </p:cNvPicPr>
          <p:nvPr/>
        </p:nvPicPr>
        <p:blipFill rotWithShape="1">
          <a:blip r:embed="rId4" cstate="print">
            <a:extLst>
              <a:ext uri="{28A0092B-C50C-407E-A947-70E740481C1C}">
                <a14:useLocalDpi xmlns:a14="http://schemas.microsoft.com/office/drawing/2010/main" val="0"/>
              </a:ext>
            </a:extLst>
          </a:blip>
          <a:srcRect l="67927" t="47327" r="22982" b="25852"/>
          <a:stretch/>
        </p:blipFill>
        <p:spPr>
          <a:xfrm>
            <a:off x="8918439" y="4849377"/>
            <a:ext cx="914400" cy="753735"/>
          </a:xfrm>
          <a:prstGeom prst="rect">
            <a:avLst/>
          </a:prstGeom>
        </p:spPr>
      </p:pic>
      <p:pic>
        <p:nvPicPr>
          <p:cNvPr id="2" name="Picture 1" descr="Screen Clipping"/>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15320" y="1900394"/>
            <a:ext cx="5423301" cy="4592344"/>
          </a:xfrm>
          <a:prstGeom prst="rect">
            <a:avLst/>
          </a:prstGeom>
        </p:spPr>
      </p:pic>
      <p:sp>
        <p:nvSpPr>
          <p:cNvPr id="23" name="Rectangle 22"/>
          <p:cNvSpPr/>
          <p:nvPr/>
        </p:nvSpPr>
        <p:spPr>
          <a:xfrm>
            <a:off x="2493406" y="298433"/>
            <a:ext cx="6661227" cy="584775"/>
          </a:xfrm>
          <a:prstGeom prst="rect">
            <a:avLst/>
          </a:prstGeom>
        </p:spPr>
        <p:txBody>
          <a:bodyPr wrap="square">
            <a:spAutoFit/>
          </a:bodyPr>
          <a:lstStyle/>
          <a:p>
            <a:r>
              <a:rPr lang="en-US" sz="3200" dirty="0" smtClean="0">
                <a:solidFill>
                  <a:srgbClr val="FF0000"/>
                </a:solidFill>
              </a:rPr>
              <a:t>Constraints from pion spectral ratios</a:t>
            </a:r>
            <a:endParaRPr lang="en-US" sz="3200" dirty="0"/>
          </a:p>
        </p:txBody>
      </p:sp>
    </p:spTree>
    <p:extLst>
      <p:ext uri="{BB962C8B-B14F-4D97-AF65-F5344CB8AC3E}">
        <p14:creationId xmlns:p14="http://schemas.microsoft.com/office/powerpoint/2010/main" val="44693068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7" y="-92075"/>
            <a:ext cx="10515600" cy="1325563"/>
          </a:xfrm>
        </p:spPr>
        <p:txBody>
          <a:bodyPr>
            <a:normAutofit/>
          </a:bodyPr>
          <a:lstStyle/>
          <a:p>
            <a:r>
              <a:rPr lang="en-US" sz="3600" dirty="0" smtClean="0">
                <a:solidFill>
                  <a:srgbClr val="92D050"/>
                </a:solidFill>
              </a:rPr>
              <a:t>Bayesian Determination of pressure</a:t>
            </a:r>
            <a:endParaRPr lang="en-US" sz="3600" dirty="0">
              <a:solidFill>
                <a:srgbClr val="92D050"/>
              </a:solidFill>
            </a:endParaRPr>
          </a:p>
        </p:txBody>
      </p:sp>
      <p:sp>
        <p:nvSpPr>
          <p:cNvPr id="7" name="Content Placeholder 6"/>
          <p:cNvSpPr>
            <a:spLocks noGrp="1"/>
          </p:cNvSpPr>
          <p:nvPr>
            <p:ph sz="half" idx="2"/>
          </p:nvPr>
        </p:nvSpPr>
        <p:spPr>
          <a:xfrm>
            <a:off x="220448" y="1351818"/>
            <a:ext cx="5700958" cy="3624219"/>
          </a:xfrm>
        </p:spPr>
        <p:txBody>
          <a:bodyPr>
            <a:normAutofit/>
          </a:bodyPr>
          <a:lstStyle/>
          <a:p>
            <a:r>
              <a:rPr lang="en-US" sz="2000" dirty="0" smtClean="0"/>
              <a:t>Some observables like neutron skins or collective flows are sensitive to L or the pressure. </a:t>
            </a:r>
            <a:endParaRPr lang="en-US" sz="2000" dirty="0"/>
          </a:p>
          <a:p>
            <a:endParaRPr lang="en-US" sz="2000" dirty="0" smtClean="0"/>
          </a:p>
          <a:p>
            <a:r>
              <a:rPr lang="en-US" sz="2000" dirty="0" smtClean="0"/>
              <a:t>In our analyses, these were the neutron skins of nuclei, flows and,  to some extent, pion production. </a:t>
            </a:r>
          </a:p>
          <a:p>
            <a:pPr marL="0" indent="0">
              <a:buNone/>
            </a:pPr>
            <a:endParaRPr lang="en-US" sz="2000" dirty="0" smtClean="0"/>
          </a:p>
          <a:p>
            <a:r>
              <a:rPr lang="en-US" sz="2000" dirty="0" smtClean="0"/>
              <a:t>To compare to representative values for symmetry pressures consistent with NICER radii or  LIGO </a:t>
            </a:r>
            <a:r>
              <a:rPr lang="en-US" sz="2000" dirty="0" err="1" smtClean="0"/>
              <a:t>deformabilities</a:t>
            </a:r>
            <a:r>
              <a:rPr lang="en-US" sz="2000" dirty="0" smtClean="0"/>
              <a:t>, we took their Neutron star </a:t>
            </a:r>
            <a:r>
              <a:rPr lang="en-US" sz="2000" dirty="0" err="1" smtClean="0"/>
              <a:t>EoS</a:t>
            </a:r>
            <a:r>
              <a:rPr lang="en-US" sz="2000" dirty="0" smtClean="0"/>
              <a:t> and subtracted the experimental symmetric matter </a:t>
            </a:r>
            <a:r>
              <a:rPr lang="en-US" sz="2000" dirty="0" err="1" smtClean="0"/>
              <a:t>EoS</a:t>
            </a:r>
            <a:r>
              <a:rPr lang="en-US" sz="2000" dirty="0" smtClean="0"/>
              <a:t>. These neutron star densities and pressures are rough and included only for illustration. </a:t>
            </a:r>
            <a:endParaRPr lang="en-US" sz="2000" dirty="0"/>
          </a:p>
        </p:txBody>
      </p:sp>
      <p:pic>
        <p:nvPicPr>
          <p:cNvPr id="4" name="Content Placeholder 3"/>
          <p:cNvPicPr>
            <a:picLocks noGrp="1" noChangeAspect="1"/>
          </p:cNvPicPr>
          <p:nvPr>
            <p:ph idx="4294967295"/>
          </p:nvPr>
        </p:nvPicPr>
        <p:blipFill>
          <a:blip r:embed="rId2" cstate="print">
            <a:extLst>
              <a:ext uri="{28A0092B-C50C-407E-A947-70E740481C1C}">
                <a14:useLocalDpi xmlns:a14="http://schemas.microsoft.com/office/drawing/2010/main" val="0"/>
              </a:ext>
            </a:extLst>
          </a:blip>
          <a:stretch>
            <a:fillRect/>
          </a:stretch>
        </p:blipFill>
        <p:spPr>
          <a:xfrm>
            <a:off x="6456764" y="1918224"/>
            <a:ext cx="5241925" cy="4351338"/>
          </a:xfrm>
        </p:spPr>
      </p:pic>
      <p:sp>
        <p:nvSpPr>
          <p:cNvPr id="8" name="TextBox 7"/>
          <p:cNvSpPr txBox="1"/>
          <p:nvPr/>
        </p:nvSpPr>
        <p:spPr>
          <a:xfrm>
            <a:off x="6718652" y="1468993"/>
            <a:ext cx="5066643" cy="369332"/>
          </a:xfrm>
          <a:prstGeom prst="rect">
            <a:avLst/>
          </a:prstGeom>
          <a:noFill/>
        </p:spPr>
        <p:txBody>
          <a:bodyPr wrap="none" rtlCol="0">
            <a:spAutoFit/>
          </a:bodyPr>
          <a:lstStyle/>
          <a:p>
            <a:r>
              <a:rPr lang="en-US" dirty="0" smtClean="0"/>
              <a:t>W.G. Lynch and M.B. </a:t>
            </a:r>
            <a:r>
              <a:rPr lang="en-US" dirty="0"/>
              <a:t>Tsang PLB  830, </a:t>
            </a:r>
            <a:r>
              <a:rPr lang="en-US" dirty="0" smtClean="0"/>
              <a:t>137098 (2022) </a:t>
            </a:r>
            <a:endParaRPr lang="en-US" dirty="0"/>
          </a:p>
        </p:txBody>
      </p:sp>
    </p:spTree>
    <p:extLst>
      <p:ext uri="{BB962C8B-B14F-4D97-AF65-F5344CB8AC3E}">
        <p14:creationId xmlns:p14="http://schemas.microsoft.com/office/powerpoint/2010/main" val="81296981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noFill/>
          </a:ln>
        </p:spPr>
        <p:txBody>
          <a:bodyPr>
            <a:normAutofit/>
          </a:bodyPr>
          <a:lstStyle/>
          <a:p>
            <a:r>
              <a:rPr lang="en-US" sz="2800" dirty="0" smtClean="0"/>
              <a:t>Applying constraints from neutron stars and flow from the symmetric matter </a:t>
            </a:r>
            <a:r>
              <a:rPr lang="en-US" sz="2800" dirty="0" err="1" smtClean="0"/>
              <a:t>EoS</a:t>
            </a:r>
            <a:r>
              <a:rPr lang="en-US" sz="2800" dirty="0" smtClean="0"/>
              <a:t> </a:t>
            </a:r>
            <a:endParaRPr lang="en-US" sz="2800" dirty="0"/>
          </a:p>
        </p:txBody>
      </p:sp>
      <p:sp>
        <p:nvSpPr>
          <p:cNvPr id="3" name="Content Placeholder 2"/>
          <p:cNvSpPr>
            <a:spLocks noGrp="1"/>
          </p:cNvSpPr>
          <p:nvPr>
            <p:ph idx="1"/>
          </p:nvPr>
        </p:nvSpPr>
        <p:spPr>
          <a:xfrm>
            <a:off x="838200" y="1404520"/>
            <a:ext cx="10515600" cy="4351338"/>
          </a:xfrm>
        </p:spPr>
        <p:txBody>
          <a:bodyPr/>
          <a:lstStyle/>
          <a:p>
            <a:r>
              <a:rPr lang="en-US" dirty="0" smtClean="0"/>
              <a:t>What happens when you combine such Symmetry Energy constraints with symmetric matter, NICER and LIGO-VIRGO constraints?</a:t>
            </a:r>
          </a:p>
        </p:txBody>
      </p:sp>
      <mc:AlternateContent xmlns:mc="http://schemas.openxmlformats.org/markup-compatibility/2006" xmlns:a14="http://schemas.microsoft.com/office/drawing/2010/main">
        <mc:Choice Requires="a14">
          <p:graphicFrame>
            <p:nvGraphicFramePr>
              <p:cNvPr id="6" name="Table 5"/>
              <p:cNvGraphicFramePr>
                <a:graphicFrameLocks noGrp="1"/>
              </p:cNvGraphicFramePr>
              <p:nvPr>
                <p:extLst/>
              </p:nvPr>
            </p:nvGraphicFramePr>
            <p:xfrm>
              <a:off x="1569030" y="3951962"/>
              <a:ext cx="8128000" cy="2246949"/>
            </p:xfrm>
            <a:graphic>
              <a:graphicData uri="http://schemas.openxmlformats.org/drawingml/2006/table">
                <a:tbl>
                  <a:tblPr firstRow="1" bandRow="1">
                    <a:tableStyleId>{5940675A-B579-460E-94D1-54222C63F5DA}</a:tableStyleId>
                  </a:tblPr>
                  <a:tblGrid>
                    <a:gridCol w="2246897">
                      <a:extLst>
                        <a:ext uri="{9D8B030D-6E8A-4147-A177-3AD203B41FA5}">
                          <a16:colId xmlns:a16="http://schemas.microsoft.com/office/drawing/2014/main" val="188900236"/>
                        </a:ext>
                      </a:extLst>
                    </a:gridCol>
                    <a:gridCol w="1817103">
                      <a:extLst>
                        <a:ext uri="{9D8B030D-6E8A-4147-A177-3AD203B41FA5}">
                          <a16:colId xmlns:a16="http://schemas.microsoft.com/office/drawing/2014/main" val="3840878739"/>
                        </a:ext>
                      </a:extLst>
                    </a:gridCol>
                    <a:gridCol w="2032000">
                      <a:extLst>
                        <a:ext uri="{9D8B030D-6E8A-4147-A177-3AD203B41FA5}">
                          <a16:colId xmlns:a16="http://schemas.microsoft.com/office/drawing/2014/main" val="1185368639"/>
                        </a:ext>
                      </a:extLst>
                    </a:gridCol>
                    <a:gridCol w="2032000">
                      <a:extLst>
                        <a:ext uri="{9D8B030D-6E8A-4147-A177-3AD203B41FA5}">
                          <a16:colId xmlns:a16="http://schemas.microsoft.com/office/drawing/2014/main" val="68356339"/>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Source of</a:t>
                          </a:r>
                          <a:r>
                            <a:rPr lang="en-US" baseline="0" dirty="0" smtClean="0"/>
                            <a:t> c</a:t>
                          </a:r>
                          <a:r>
                            <a:rPr lang="en-US" dirty="0" smtClean="0"/>
                            <a:t>onstraint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smtClean="0"/>
                            <a:t>M/</a:t>
                          </a:r>
                          <a:r>
                            <a:rPr lang="en-US" dirty="0" err="1" smtClean="0"/>
                            <a:t>M</a:t>
                          </a:r>
                          <a:r>
                            <a:rPr lang="en-US" baseline="-25000" dirty="0" err="1" smtClean="0"/>
                            <a:t>Earth</a:t>
                          </a:r>
                          <a:endParaRPr lang="en-US" dirty="0" smtClean="0"/>
                        </a:p>
                      </a:txBody>
                      <a:tcPr/>
                    </a:tc>
                    <a:tc>
                      <a:txBody>
                        <a:bodyPr/>
                        <a:lstStyle/>
                        <a:p>
                          <a:pPr algn="ctr"/>
                          <a:r>
                            <a:rPr lang="en-US" dirty="0" smtClean="0"/>
                            <a:t>R</a:t>
                          </a:r>
                          <a:r>
                            <a:rPr lang="en-US" baseline="0" dirty="0" smtClean="0"/>
                            <a:t>  </a:t>
                          </a:r>
                          <a:r>
                            <a:rPr lang="en-US" dirty="0" smtClean="0"/>
                            <a:t> (km)</a:t>
                          </a:r>
                          <a:endParaRPr 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smtClean="0">
                              <a:sym typeface="Symbol" panose="05050102010706020507" pitchFamily="18" charset="2"/>
                            </a:rPr>
                            <a:t></a:t>
                          </a:r>
                          <a:endParaRPr lang="en-US" dirty="0" smtClean="0"/>
                        </a:p>
                      </a:txBody>
                      <a:tcPr/>
                    </a:tc>
                    <a:extLst>
                      <a:ext uri="{0D108BD9-81ED-4DB2-BD59-A6C34878D82A}">
                        <a16:rowId xmlns:a16="http://schemas.microsoft.com/office/drawing/2014/main" val="87474629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kern="1200" dirty="0" smtClean="0">
                              <a:solidFill>
                                <a:schemeClr val="tx1"/>
                              </a:solidFill>
                              <a:effectLst/>
                              <a:latin typeface="+mn-lt"/>
                              <a:ea typeface="+mn-ea"/>
                              <a:cs typeface="+mn-cs"/>
                            </a:rPr>
                            <a:t>LIGO</a:t>
                          </a:r>
                          <a:endParaRPr lang="en-US" dirty="0" smtClean="0"/>
                        </a:p>
                      </a:txBody>
                      <a:tcPr/>
                    </a:tc>
                    <a:tc>
                      <a:txBody>
                        <a:bodyPr/>
                        <a:lstStyle/>
                        <a:p>
                          <a:pPr algn="ctr"/>
                          <a:r>
                            <a:rPr lang="en-US" dirty="0" smtClean="0"/>
                            <a:t>1.4</a:t>
                          </a:r>
                          <a:endParaRPr lang="en-US" dirty="0"/>
                        </a:p>
                      </a:txBody>
                      <a:tcPr/>
                    </a:tc>
                    <a:tc>
                      <a:txBody>
                        <a:bodyPr/>
                        <a:lstStyle/>
                        <a:p>
                          <a:endParaRPr lang="en-US" dirty="0"/>
                        </a:p>
                      </a:txBody>
                      <a:tcPr/>
                    </a:tc>
                    <a:tc>
                      <a:txBody>
                        <a:bodyPr/>
                        <a:lstStyle/>
                        <a:p>
                          <a:pPr/>
                          <a14:m>
                            <m:oMathPara xmlns:m="http://schemas.openxmlformats.org/officeDocument/2006/math">
                              <m:oMathParaPr>
                                <m:jc m:val="centerGroup"/>
                              </m:oMathParaPr>
                              <m:oMath xmlns:m="http://schemas.openxmlformats.org/officeDocument/2006/math">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190</m:t>
                                    </m:r>
                                  </m:e>
                                  <m:sub>
                                    <m:r>
                                      <a:rPr lang="en-US" b="0" i="1" smtClean="0">
                                        <a:latin typeface="Cambria Math" panose="02040503050406030204" pitchFamily="18" charset="0"/>
                                      </a:rPr>
                                      <m:t>−120</m:t>
                                    </m:r>
                                  </m:sub>
                                  <m:sup>
                                    <m:r>
                                      <a:rPr lang="en-US" b="0" i="1" smtClean="0">
                                        <a:latin typeface="Cambria Math" panose="02040503050406030204" pitchFamily="18" charset="0"/>
                                      </a:rPr>
                                      <m:t>+390</m:t>
                                    </m:r>
                                  </m:sup>
                                </m:sSubSup>
                              </m:oMath>
                            </m:oMathPara>
                          </a14:m>
                          <a:endParaRPr lang="en-US" dirty="0"/>
                        </a:p>
                      </a:txBody>
                      <a:tcPr/>
                    </a:tc>
                    <a:extLst>
                      <a:ext uri="{0D108BD9-81ED-4DB2-BD59-A6C34878D82A}">
                        <a16:rowId xmlns:a16="http://schemas.microsoft.com/office/drawing/2014/main" val="3054110079"/>
                      </a:ext>
                    </a:extLst>
                  </a:tr>
                  <a:tr h="370840">
                    <a:tc>
                      <a:txBody>
                        <a:bodyPr/>
                        <a:lstStyle/>
                        <a:p>
                          <a:r>
                            <a:rPr lang="en-US" sz="1800" b="0" i="0" kern="1200" dirty="0" smtClean="0">
                              <a:solidFill>
                                <a:schemeClr val="tx1"/>
                              </a:solidFill>
                              <a:effectLst/>
                              <a:latin typeface="+mn-lt"/>
                              <a:ea typeface="+mn-ea"/>
                              <a:cs typeface="+mn-cs"/>
                            </a:rPr>
                            <a:t>Riley J0030+0451</a:t>
                          </a:r>
                          <a:endParaRPr lang="en-US" dirty="0"/>
                        </a:p>
                      </a:txBody>
                      <a:tcPr/>
                    </a:tc>
                    <a:tc>
                      <a:txBody>
                        <a:bodyPr/>
                        <a:lstStyle/>
                        <a:p>
                          <a:pPr/>
                          <a14:m>
                            <m:oMathPara xmlns:m="http://schemas.openxmlformats.org/officeDocument/2006/math">
                              <m:oMathParaPr>
                                <m:jc m:val="centerGroup"/>
                              </m:oMathParaPr>
                              <m:oMath xmlns:m="http://schemas.openxmlformats.org/officeDocument/2006/math">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1.34</m:t>
                                    </m:r>
                                  </m:e>
                                  <m:sub>
                                    <m:r>
                                      <a:rPr lang="en-US" b="0" i="1" smtClean="0">
                                        <a:latin typeface="Cambria Math" panose="02040503050406030204" pitchFamily="18" charset="0"/>
                                      </a:rPr>
                                      <m:t>−0.16</m:t>
                                    </m:r>
                                  </m:sub>
                                  <m:sup>
                                    <m:r>
                                      <a:rPr lang="en-US" b="0" i="1" smtClean="0">
                                        <a:latin typeface="Cambria Math" panose="02040503050406030204" pitchFamily="18" charset="0"/>
                                      </a:rPr>
                                      <m:t>+0.15</m:t>
                                    </m:r>
                                  </m:sup>
                                </m:sSubSup>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12.71</m:t>
                                    </m:r>
                                  </m:e>
                                  <m:sub>
                                    <m:r>
                                      <a:rPr lang="en-US" b="0" i="1" smtClean="0">
                                        <a:latin typeface="Cambria Math" panose="02040503050406030204" pitchFamily="18" charset="0"/>
                                      </a:rPr>
                                      <m:t>−1.19</m:t>
                                    </m:r>
                                  </m:sub>
                                  <m:sup>
                                    <m:r>
                                      <a:rPr lang="en-US" b="0" i="1" smtClean="0">
                                        <a:latin typeface="Cambria Math" panose="02040503050406030204" pitchFamily="18" charset="0"/>
                                      </a:rPr>
                                      <m:t>+1.14</m:t>
                                    </m:r>
                                  </m:sup>
                                </m:sSubSup>
                              </m:oMath>
                            </m:oMathPara>
                          </a14:m>
                          <a:endParaRPr lang="en-US" dirty="0"/>
                        </a:p>
                      </a:txBody>
                      <a:tcPr/>
                    </a:tc>
                    <a:tc>
                      <a:txBody>
                        <a:bodyPr/>
                        <a:lstStyle/>
                        <a:p>
                          <a:endParaRPr lang="en-US"/>
                        </a:p>
                      </a:txBody>
                      <a:tcPr/>
                    </a:tc>
                    <a:extLst>
                      <a:ext uri="{0D108BD9-81ED-4DB2-BD59-A6C34878D82A}">
                        <a16:rowId xmlns:a16="http://schemas.microsoft.com/office/drawing/2014/main" val="392312985"/>
                      </a:ext>
                    </a:extLst>
                  </a:tr>
                  <a:tr h="370840">
                    <a:tc>
                      <a:txBody>
                        <a:bodyPr/>
                        <a:lstStyle/>
                        <a:p>
                          <a:r>
                            <a:rPr lang="en-US" sz="1800" b="0" i="0" kern="1200" dirty="0" smtClean="0">
                              <a:solidFill>
                                <a:schemeClr val="tx1"/>
                              </a:solidFill>
                              <a:effectLst/>
                              <a:latin typeface="+mn-lt"/>
                              <a:ea typeface="+mn-ea"/>
                              <a:cs typeface="+mn-cs"/>
                            </a:rPr>
                            <a:t>Miller J0030+0451</a:t>
                          </a:r>
                          <a:endParaRPr lang="en-US" dirty="0"/>
                        </a:p>
                      </a:txBody>
                      <a:tcPr/>
                    </a:tc>
                    <a:tc>
                      <a:txBody>
                        <a:bodyPr/>
                        <a:lstStyle/>
                        <a:p>
                          <a:pPr/>
                          <a14:m>
                            <m:oMathPara xmlns:m="http://schemas.openxmlformats.org/officeDocument/2006/math">
                              <m:oMathParaPr>
                                <m:jc m:val="centerGroup"/>
                              </m:oMathParaPr>
                              <m:oMath xmlns:m="http://schemas.openxmlformats.org/officeDocument/2006/math">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1.44</m:t>
                                    </m:r>
                                  </m:e>
                                  <m:sub>
                                    <m:r>
                                      <a:rPr lang="en-US" b="0" i="1" smtClean="0">
                                        <a:latin typeface="Cambria Math" panose="02040503050406030204" pitchFamily="18" charset="0"/>
                                      </a:rPr>
                                      <m:t>−0.14</m:t>
                                    </m:r>
                                  </m:sub>
                                  <m:sup>
                                    <m:r>
                                      <a:rPr lang="en-US" b="0" i="1" smtClean="0">
                                        <a:latin typeface="Cambria Math" panose="02040503050406030204" pitchFamily="18" charset="0"/>
                                      </a:rPr>
                                      <m:t>+0.15</m:t>
                                    </m:r>
                                  </m:sup>
                                </m:sSubSup>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13.02</m:t>
                                    </m:r>
                                  </m:e>
                                  <m:sub>
                                    <m:r>
                                      <a:rPr lang="en-US" b="0" i="1" smtClean="0">
                                        <a:latin typeface="Cambria Math" panose="02040503050406030204" pitchFamily="18" charset="0"/>
                                      </a:rPr>
                                      <m:t>−1.06</m:t>
                                    </m:r>
                                  </m:sub>
                                  <m:sup>
                                    <m:r>
                                      <a:rPr lang="en-US" b="0" i="1" smtClean="0">
                                        <a:latin typeface="Cambria Math" panose="02040503050406030204" pitchFamily="18" charset="0"/>
                                      </a:rPr>
                                      <m:t>+1.24</m:t>
                                    </m:r>
                                  </m:sup>
                                </m:sSubSup>
                              </m:oMath>
                            </m:oMathPara>
                          </a14:m>
                          <a:endParaRPr lang="en-US" dirty="0"/>
                        </a:p>
                      </a:txBody>
                      <a:tcPr/>
                    </a:tc>
                    <a:tc>
                      <a:txBody>
                        <a:bodyPr/>
                        <a:lstStyle/>
                        <a:p>
                          <a:endParaRPr lang="en-US" dirty="0"/>
                        </a:p>
                      </a:txBody>
                      <a:tcPr/>
                    </a:tc>
                    <a:extLst>
                      <a:ext uri="{0D108BD9-81ED-4DB2-BD59-A6C34878D82A}">
                        <a16:rowId xmlns:a16="http://schemas.microsoft.com/office/drawing/2014/main" val="3614923588"/>
                      </a:ext>
                    </a:extLst>
                  </a:tr>
                  <a:tr h="370840">
                    <a:tc>
                      <a:txBody>
                        <a:bodyPr/>
                        <a:lstStyle/>
                        <a:p>
                          <a:r>
                            <a:rPr lang="en-US" sz="1800" b="0" i="0" kern="1200" dirty="0" smtClean="0">
                              <a:solidFill>
                                <a:schemeClr val="tx1"/>
                              </a:solidFill>
                              <a:effectLst/>
                              <a:latin typeface="+mn-lt"/>
                              <a:ea typeface="+mn-ea"/>
                              <a:cs typeface="+mn-cs"/>
                            </a:rPr>
                            <a:t>Riley J0740+6620</a:t>
                          </a:r>
                          <a:endParaRPr lang="en-US" dirty="0"/>
                        </a:p>
                      </a:txBody>
                      <a:tcPr/>
                    </a:tc>
                    <a:tc>
                      <a:txBody>
                        <a:bodyPr/>
                        <a:lstStyle/>
                        <a:p>
                          <a:pPr/>
                          <a14:m>
                            <m:oMathPara xmlns:m="http://schemas.openxmlformats.org/officeDocument/2006/math">
                              <m:oMathParaPr>
                                <m:jc m:val="centerGroup"/>
                              </m:oMathParaPr>
                              <m:oMath xmlns:m="http://schemas.openxmlformats.org/officeDocument/2006/math">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2.07</m:t>
                                    </m:r>
                                  </m:e>
                                  <m:sub>
                                    <m:r>
                                      <a:rPr lang="en-US" b="0" i="1" smtClean="0">
                                        <a:latin typeface="Cambria Math" panose="02040503050406030204" pitchFamily="18" charset="0"/>
                                      </a:rPr>
                                      <m:t>−0.07</m:t>
                                    </m:r>
                                  </m:sub>
                                  <m:sup>
                                    <m:r>
                                      <a:rPr lang="en-US" b="0" i="1" smtClean="0">
                                        <a:latin typeface="Cambria Math" panose="02040503050406030204" pitchFamily="18" charset="0"/>
                                      </a:rPr>
                                      <m:t>+0.07</m:t>
                                    </m:r>
                                  </m:sup>
                                </m:sSubSup>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12.39</m:t>
                                    </m:r>
                                  </m:e>
                                  <m:sub>
                                    <m:r>
                                      <a:rPr lang="en-US" b="0" i="1" smtClean="0">
                                        <a:latin typeface="Cambria Math" panose="02040503050406030204" pitchFamily="18" charset="0"/>
                                      </a:rPr>
                                      <m:t>−0.98</m:t>
                                    </m:r>
                                  </m:sub>
                                  <m:sup>
                                    <m:r>
                                      <a:rPr lang="en-US" b="0" i="1" smtClean="0">
                                        <a:latin typeface="Cambria Math" panose="02040503050406030204" pitchFamily="18" charset="0"/>
                                      </a:rPr>
                                      <m:t>+1.30</m:t>
                                    </m:r>
                                  </m:sup>
                                </m:sSubSup>
                              </m:oMath>
                            </m:oMathPara>
                          </a14:m>
                          <a:endParaRPr lang="en-US" dirty="0"/>
                        </a:p>
                      </a:txBody>
                      <a:tcPr/>
                    </a:tc>
                    <a:tc>
                      <a:txBody>
                        <a:bodyPr/>
                        <a:lstStyle/>
                        <a:p>
                          <a:endParaRPr lang="en-US" dirty="0"/>
                        </a:p>
                      </a:txBody>
                      <a:tcPr/>
                    </a:tc>
                    <a:extLst>
                      <a:ext uri="{0D108BD9-81ED-4DB2-BD59-A6C34878D82A}">
                        <a16:rowId xmlns:a16="http://schemas.microsoft.com/office/drawing/2014/main" val="241049154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kern="1200" dirty="0" smtClean="0">
                              <a:solidFill>
                                <a:schemeClr val="tx1"/>
                              </a:solidFill>
                              <a:effectLst/>
                              <a:latin typeface="+mn-lt"/>
                              <a:ea typeface="+mn-ea"/>
                              <a:cs typeface="+mn-cs"/>
                            </a:rPr>
                            <a:t>Miller J0740+6620</a:t>
                          </a:r>
                          <a:endParaRPr lang="en-US" dirty="0" smtClean="0"/>
                        </a:p>
                      </a:txBody>
                      <a:tcPr/>
                    </a:tc>
                    <a:tc>
                      <a:txBody>
                        <a:bodyPr/>
                        <a:lstStyle/>
                        <a:p>
                          <a:pPr/>
                          <a14:m>
                            <m:oMathPara xmlns:m="http://schemas.openxmlformats.org/officeDocument/2006/math">
                              <m:oMathParaPr>
                                <m:jc m:val="centerGroup"/>
                              </m:oMathParaPr>
                              <m:oMath xmlns:m="http://schemas.openxmlformats.org/officeDocument/2006/math">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2.08</m:t>
                                    </m:r>
                                  </m:e>
                                  <m:sub>
                                    <m:r>
                                      <a:rPr lang="en-US" b="0" i="1" smtClean="0">
                                        <a:latin typeface="Cambria Math" panose="02040503050406030204" pitchFamily="18" charset="0"/>
                                      </a:rPr>
                                      <m:t>−0.07</m:t>
                                    </m:r>
                                  </m:sub>
                                  <m:sup>
                                    <m:r>
                                      <a:rPr lang="en-US" b="0" i="1" smtClean="0">
                                        <a:latin typeface="Cambria Math" panose="02040503050406030204" pitchFamily="18" charset="0"/>
                                      </a:rPr>
                                      <m:t>+0.07</m:t>
                                    </m:r>
                                  </m:sup>
                                </m:sSubSup>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13.7</m:t>
                                    </m:r>
                                  </m:e>
                                  <m:sub>
                                    <m:r>
                                      <a:rPr lang="en-US" b="0" i="1" smtClean="0">
                                        <a:latin typeface="Cambria Math" panose="02040503050406030204" pitchFamily="18" charset="0"/>
                                      </a:rPr>
                                      <m:t>−1.5</m:t>
                                    </m:r>
                                  </m:sub>
                                  <m:sup>
                                    <m:r>
                                      <a:rPr lang="en-US" b="0" i="1" smtClean="0">
                                        <a:latin typeface="Cambria Math" panose="02040503050406030204" pitchFamily="18" charset="0"/>
                                      </a:rPr>
                                      <m:t>+2.6</m:t>
                                    </m:r>
                                  </m:sup>
                                </m:sSubSup>
                              </m:oMath>
                            </m:oMathPara>
                          </a14:m>
                          <a:endParaRPr lang="en-US" dirty="0"/>
                        </a:p>
                      </a:txBody>
                      <a:tcPr/>
                    </a:tc>
                    <a:tc>
                      <a:txBody>
                        <a:bodyPr/>
                        <a:lstStyle/>
                        <a:p>
                          <a:endParaRPr lang="en-US" dirty="0"/>
                        </a:p>
                      </a:txBody>
                      <a:tcPr/>
                    </a:tc>
                    <a:extLst>
                      <a:ext uri="{0D108BD9-81ED-4DB2-BD59-A6C34878D82A}">
                        <a16:rowId xmlns:a16="http://schemas.microsoft.com/office/drawing/2014/main" val="3759907993"/>
                      </a:ext>
                    </a:extLst>
                  </a:tr>
                </a:tbl>
              </a:graphicData>
            </a:graphic>
          </p:graphicFrame>
        </mc:Choice>
        <mc:Fallback xmlns="">
          <p:graphicFrame>
            <p:nvGraphicFramePr>
              <p:cNvPr id="6" name="Table 5"/>
              <p:cNvGraphicFramePr>
                <a:graphicFrameLocks noGrp="1"/>
              </p:cNvGraphicFramePr>
              <p:nvPr>
                <p:extLst>
                  <p:ext uri="{D42A27DB-BD31-4B8C-83A1-F6EECF244321}">
                    <p14:modId xmlns:p14="http://schemas.microsoft.com/office/powerpoint/2010/main" val="2595722937"/>
                  </p:ext>
                </p:extLst>
              </p:nvPr>
            </p:nvGraphicFramePr>
            <p:xfrm>
              <a:off x="1569030" y="3951962"/>
              <a:ext cx="8128000" cy="2246949"/>
            </p:xfrm>
            <a:graphic>
              <a:graphicData uri="http://schemas.openxmlformats.org/drawingml/2006/table">
                <a:tbl>
                  <a:tblPr firstRow="1" bandRow="1">
                    <a:tableStyleId>{5940675A-B579-460E-94D1-54222C63F5DA}</a:tableStyleId>
                  </a:tblPr>
                  <a:tblGrid>
                    <a:gridCol w="2246897">
                      <a:extLst>
                        <a:ext uri="{9D8B030D-6E8A-4147-A177-3AD203B41FA5}">
                          <a16:colId xmlns:a16="http://schemas.microsoft.com/office/drawing/2014/main" val="188900236"/>
                        </a:ext>
                      </a:extLst>
                    </a:gridCol>
                    <a:gridCol w="1817103">
                      <a:extLst>
                        <a:ext uri="{9D8B030D-6E8A-4147-A177-3AD203B41FA5}">
                          <a16:colId xmlns:a16="http://schemas.microsoft.com/office/drawing/2014/main" val="3840878739"/>
                        </a:ext>
                      </a:extLst>
                    </a:gridCol>
                    <a:gridCol w="2032000">
                      <a:extLst>
                        <a:ext uri="{9D8B030D-6E8A-4147-A177-3AD203B41FA5}">
                          <a16:colId xmlns:a16="http://schemas.microsoft.com/office/drawing/2014/main" val="1185368639"/>
                        </a:ext>
                      </a:extLst>
                    </a:gridCol>
                    <a:gridCol w="2032000">
                      <a:extLst>
                        <a:ext uri="{9D8B030D-6E8A-4147-A177-3AD203B41FA5}">
                          <a16:colId xmlns:a16="http://schemas.microsoft.com/office/drawing/2014/main" val="68356339"/>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Source of</a:t>
                          </a:r>
                          <a:r>
                            <a:rPr lang="en-US" baseline="0" dirty="0" smtClean="0"/>
                            <a:t> c</a:t>
                          </a:r>
                          <a:r>
                            <a:rPr lang="en-US" dirty="0" smtClean="0"/>
                            <a:t>onstraint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smtClean="0"/>
                            <a:t>M/</a:t>
                          </a:r>
                          <a:r>
                            <a:rPr lang="en-US" dirty="0" err="1" smtClean="0"/>
                            <a:t>M</a:t>
                          </a:r>
                          <a:r>
                            <a:rPr lang="en-US" baseline="-25000" dirty="0" err="1" smtClean="0"/>
                            <a:t>Earth</a:t>
                          </a:r>
                          <a:endParaRPr lang="en-US" dirty="0" smtClean="0"/>
                        </a:p>
                      </a:txBody>
                      <a:tcPr/>
                    </a:tc>
                    <a:tc>
                      <a:txBody>
                        <a:bodyPr/>
                        <a:lstStyle/>
                        <a:p>
                          <a:pPr algn="ctr"/>
                          <a:r>
                            <a:rPr lang="en-US" dirty="0" smtClean="0"/>
                            <a:t>R</a:t>
                          </a:r>
                          <a:r>
                            <a:rPr lang="en-US" baseline="0" dirty="0" smtClean="0"/>
                            <a:t>  </a:t>
                          </a:r>
                          <a:r>
                            <a:rPr lang="en-US" dirty="0" smtClean="0"/>
                            <a:t> (km)</a:t>
                          </a:r>
                          <a:endParaRPr 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smtClean="0">
                              <a:sym typeface="Symbol" panose="05050102010706020507" pitchFamily="18" charset="2"/>
                            </a:rPr>
                            <a:t></a:t>
                          </a:r>
                          <a:endParaRPr lang="en-US" dirty="0" smtClean="0"/>
                        </a:p>
                      </a:txBody>
                      <a:tcPr/>
                    </a:tc>
                    <a:extLst>
                      <a:ext uri="{0D108BD9-81ED-4DB2-BD59-A6C34878D82A}">
                        <a16:rowId xmlns:a16="http://schemas.microsoft.com/office/drawing/2014/main" val="874746291"/>
                      </a:ext>
                    </a:extLst>
                  </a:tr>
                  <a:tr h="37287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kern="1200" dirty="0" smtClean="0">
                              <a:solidFill>
                                <a:schemeClr val="tx1"/>
                              </a:solidFill>
                              <a:effectLst/>
                              <a:latin typeface="+mn-lt"/>
                              <a:ea typeface="+mn-ea"/>
                              <a:cs typeface="+mn-cs"/>
                            </a:rPr>
                            <a:t>LIGO</a:t>
                          </a:r>
                          <a:endParaRPr lang="en-US" dirty="0" smtClean="0"/>
                        </a:p>
                      </a:txBody>
                      <a:tcPr/>
                    </a:tc>
                    <a:tc>
                      <a:txBody>
                        <a:bodyPr/>
                        <a:lstStyle/>
                        <a:p>
                          <a:pPr algn="ctr"/>
                          <a:r>
                            <a:rPr lang="en-US" dirty="0" smtClean="0"/>
                            <a:t>1.4</a:t>
                          </a:r>
                          <a:endParaRPr lang="en-US" dirty="0"/>
                        </a:p>
                      </a:txBody>
                      <a:tcPr/>
                    </a:tc>
                    <a:tc>
                      <a:txBody>
                        <a:bodyPr/>
                        <a:lstStyle/>
                        <a:p>
                          <a:endParaRPr lang="en-US" dirty="0"/>
                        </a:p>
                      </a:txBody>
                      <a:tcPr/>
                    </a:tc>
                    <a:tc>
                      <a:txBody>
                        <a:bodyPr/>
                        <a:lstStyle/>
                        <a:p>
                          <a:endParaRPr lang="en-US"/>
                        </a:p>
                      </a:txBody>
                      <a:tcPr>
                        <a:blipFill>
                          <a:blip r:embed="rId2"/>
                          <a:stretch>
                            <a:fillRect l="-300901" t="-111475" r="-601" b="-427869"/>
                          </a:stretch>
                        </a:blipFill>
                      </a:tcPr>
                    </a:tc>
                    <a:extLst>
                      <a:ext uri="{0D108BD9-81ED-4DB2-BD59-A6C34878D82A}">
                        <a16:rowId xmlns:a16="http://schemas.microsoft.com/office/drawing/2014/main" val="3054110079"/>
                      </a:ext>
                    </a:extLst>
                  </a:tr>
                  <a:tr h="376746">
                    <a:tc>
                      <a:txBody>
                        <a:bodyPr/>
                        <a:lstStyle/>
                        <a:p>
                          <a:r>
                            <a:rPr lang="en-US" sz="1800" b="0" i="0" kern="1200" dirty="0" smtClean="0">
                              <a:solidFill>
                                <a:schemeClr val="tx1"/>
                              </a:solidFill>
                              <a:effectLst/>
                              <a:latin typeface="+mn-lt"/>
                              <a:ea typeface="+mn-ea"/>
                              <a:cs typeface="+mn-cs"/>
                            </a:rPr>
                            <a:t>Riley J0030+0451</a:t>
                          </a:r>
                          <a:endParaRPr lang="en-US" dirty="0"/>
                        </a:p>
                      </a:txBody>
                      <a:tcPr/>
                    </a:tc>
                    <a:tc>
                      <a:txBody>
                        <a:bodyPr/>
                        <a:lstStyle/>
                        <a:p>
                          <a:endParaRPr lang="en-US"/>
                        </a:p>
                      </a:txBody>
                      <a:tcPr>
                        <a:blipFill>
                          <a:blip r:embed="rId2"/>
                          <a:stretch>
                            <a:fillRect l="-124161" t="-208065" r="-224497" b="-320968"/>
                          </a:stretch>
                        </a:blipFill>
                      </a:tcPr>
                    </a:tc>
                    <a:tc>
                      <a:txBody>
                        <a:bodyPr/>
                        <a:lstStyle/>
                        <a:p>
                          <a:endParaRPr lang="en-US"/>
                        </a:p>
                      </a:txBody>
                      <a:tcPr>
                        <a:blipFill>
                          <a:blip r:embed="rId2"/>
                          <a:stretch>
                            <a:fillRect l="-200000" t="-208065" r="-100299" b="-320968"/>
                          </a:stretch>
                        </a:blipFill>
                      </a:tcPr>
                    </a:tc>
                    <a:tc>
                      <a:txBody>
                        <a:bodyPr/>
                        <a:lstStyle/>
                        <a:p>
                          <a:endParaRPr lang="en-US"/>
                        </a:p>
                      </a:txBody>
                      <a:tcPr/>
                    </a:tc>
                    <a:extLst>
                      <a:ext uri="{0D108BD9-81ED-4DB2-BD59-A6C34878D82A}">
                        <a16:rowId xmlns:a16="http://schemas.microsoft.com/office/drawing/2014/main" val="392312985"/>
                      </a:ext>
                    </a:extLst>
                  </a:tr>
                  <a:tr h="376746">
                    <a:tc>
                      <a:txBody>
                        <a:bodyPr/>
                        <a:lstStyle/>
                        <a:p>
                          <a:r>
                            <a:rPr lang="en-US" sz="1800" b="0" i="0" kern="1200" dirty="0" smtClean="0">
                              <a:solidFill>
                                <a:schemeClr val="tx1"/>
                              </a:solidFill>
                              <a:effectLst/>
                              <a:latin typeface="+mn-lt"/>
                              <a:ea typeface="+mn-ea"/>
                              <a:cs typeface="+mn-cs"/>
                            </a:rPr>
                            <a:t>Miller J0030+0451</a:t>
                          </a:r>
                          <a:endParaRPr lang="en-US" dirty="0"/>
                        </a:p>
                      </a:txBody>
                      <a:tcPr/>
                    </a:tc>
                    <a:tc>
                      <a:txBody>
                        <a:bodyPr/>
                        <a:lstStyle/>
                        <a:p>
                          <a:endParaRPr lang="en-US"/>
                        </a:p>
                      </a:txBody>
                      <a:tcPr>
                        <a:blipFill>
                          <a:blip r:embed="rId2"/>
                          <a:stretch>
                            <a:fillRect l="-124161" t="-308065" r="-224497" b="-220968"/>
                          </a:stretch>
                        </a:blipFill>
                      </a:tcPr>
                    </a:tc>
                    <a:tc>
                      <a:txBody>
                        <a:bodyPr/>
                        <a:lstStyle/>
                        <a:p>
                          <a:endParaRPr lang="en-US"/>
                        </a:p>
                      </a:txBody>
                      <a:tcPr>
                        <a:blipFill>
                          <a:blip r:embed="rId2"/>
                          <a:stretch>
                            <a:fillRect l="-200000" t="-308065" r="-100299" b="-220968"/>
                          </a:stretch>
                        </a:blipFill>
                      </a:tcPr>
                    </a:tc>
                    <a:tc>
                      <a:txBody>
                        <a:bodyPr/>
                        <a:lstStyle/>
                        <a:p>
                          <a:endParaRPr lang="en-US" dirty="0"/>
                        </a:p>
                      </a:txBody>
                      <a:tcPr/>
                    </a:tc>
                    <a:extLst>
                      <a:ext uri="{0D108BD9-81ED-4DB2-BD59-A6C34878D82A}">
                        <a16:rowId xmlns:a16="http://schemas.microsoft.com/office/drawing/2014/main" val="3614923588"/>
                      </a:ext>
                    </a:extLst>
                  </a:tr>
                  <a:tr h="372999">
                    <a:tc>
                      <a:txBody>
                        <a:bodyPr/>
                        <a:lstStyle/>
                        <a:p>
                          <a:r>
                            <a:rPr lang="en-US" sz="1800" b="0" i="0" kern="1200" dirty="0" smtClean="0">
                              <a:solidFill>
                                <a:schemeClr val="tx1"/>
                              </a:solidFill>
                              <a:effectLst/>
                              <a:latin typeface="+mn-lt"/>
                              <a:ea typeface="+mn-ea"/>
                              <a:cs typeface="+mn-cs"/>
                            </a:rPr>
                            <a:t>Riley J0740+6620</a:t>
                          </a:r>
                          <a:endParaRPr lang="en-US" dirty="0"/>
                        </a:p>
                      </a:txBody>
                      <a:tcPr/>
                    </a:tc>
                    <a:tc>
                      <a:txBody>
                        <a:bodyPr/>
                        <a:lstStyle/>
                        <a:p>
                          <a:endParaRPr lang="en-US"/>
                        </a:p>
                      </a:txBody>
                      <a:tcPr>
                        <a:blipFill>
                          <a:blip r:embed="rId2"/>
                          <a:stretch>
                            <a:fillRect l="-124161" t="-414754" r="-224497" b="-124590"/>
                          </a:stretch>
                        </a:blipFill>
                      </a:tcPr>
                    </a:tc>
                    <a:tc>
                      <a:txBody>
                        <a:bodyPr/>
                        <a:lstStyle/>
                        <a:p>
                          <a:endParaRPr lang="en-US"/>
                        </a:p>
                      </a:txBody>
                      <a:tcPr>
                        <a:blipFill>
                          <a:blip r:embed="rId2"/>
                          <a:stretch>
                            <a:fillRect l="-200000" t="-414754" r="-100299" b="-124590"/>
                          </a:stretch>
                        </a:blipFill>
                      </a:tcPr>
                    </a:tc>
                    <a:tc>
                      <a:txBody>
                        <a:bodyPr/>
                        <a:lstStyle/>
                        <a:p>
                          <a:endParaRPr lang="en-US" dirty="0"/>
                        </a:p>
                      </a:txBody>
                      <a:tcPr/>
                    </a:tc>
                    <a:extLst>
                      <a:ext uri="{0D108BD9-81ED-4DB2-BD59-A6C34878D82A}">
                        <a16:rowId xmlns:a16="http://schemas.microsoft.com/office/drawing/2014/main" val="2410491545"/>
                      </a:ext>
                    </a:extLst>
                  </a:tr>
                  <a:tr h="37674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kern="1200" dirty="0" smtClean="0">
                              <a:solidFill>
                                <a:schemeClr val="tx1"/>
                              </a:solidFill>
                              <a:effectLst/>
                              <a:latin typeface="+mn-lt"/>
                              <a:ea typeface="+mn-ea"/>
                              <a:cs typeface="+mn-cs"/>
                            </a:rPr>
                            <a:t>Miller J0740+6620</a:t>
                          </a:r>
                          <a:endParaRPr lang="en-US" dirty="0" smtClean="0"/>
                        </a:p>
                      </a:txBody>
                      <a:tcPr/>
                    </a:tc>
                    <a:tc>
                      <a:txBody>
                        <a:bodyPr/>
                        <a:lstStyle/>
                        <a:p>
                          <a:endParaRPr lang="en-US"/>
                        </a:p>
                      </a:txBody>
                      <a:tcPr>
                        <a:blipFill>
                          <a:blip r:embed="rId2"/>
                          <a:stretch>
                            <a:fillRect l="-124161" t="-506452" r="-224497" b="-22581"/>
                          </a:stretch>
                        </a:blipFill>
                      </a:tcPr>
                    </a:tc>
                    <a:tc>
                      <a:txBody>
                        <a:bodyPr/>
                        <a:lstStyle/>
                        <a:p>
                          <a:endParaRPr lang="en-US"/>
                        </a:p>
                      </a:txBody>
                      <a:tcPr>
                        <a:blipFill>
                          <a:blip r:embed="rId2"/>
                          <a:stretch>
                            <a:fillRect l="-200000" t="-506452" r="-100299" b="-22581"/>
                          </a:stretch>
                        </a:blipFill>
                      </a:tcPr>
                    </a:tc>
                    <a:tc>
                      <a:txBody>
                        <a:bodyPr/>
                        <a:lstStyle/>
                        <a:p>
                          <a:endParaRPr lang="en-US" dirty="0"/>
                        </a:p>
                      </a:txBody>
                      <a:tcPr/>
                    </a:tc>
                    <a:extLst>
                      <a:ext uri="{0D108BD9-81ED-4DB2-BD59-A6C34878D82A}">
                        <a16:rowId xmlns:a16="http://schemas.microsoft.com/office/drawing/2014/main" val="3759907993"/>
                      </a:ext>
                    </a:extLst>
                  </a:tr>
                </a:tbl>
              </a:graphicData>
            </a:graphic>
          </p:graphicFrame>
        </mc:Fallback>
      </mc:AlternateContent>
      <p:graphicFrame>
        <p:nvGraphicFramePr>
          <p:cNvPr id="7" name="Table 6"/>
          <p:cNvGraphicFramePr>
            <a:graphicFrameLocks noGrp="1"/>
          </p:cNvGraphicFramePr>
          <p:nvPr>
            <p:extLst/>
          </p:nvPr>
        </p:nvGraphicFramePr>
        <p:xfrm>
          <a:off x="1569030" y="2327521"/>
          <a:ext cx="8128000" cy="1483360"/>
        </p:xfrm>
        <a:graphic>
          <a:graphicData uri="http://schemas.openxmlformats.org/drawingml/2006/table">
            <a:tbl>
              <a:tblPr firstRow="1" bandRow="1">
                <a:tableStyleId>{5940675A-B579-460E-94D1-54222C63F5DA}</a:tableStyleId>
              </a:tblPr>
              <a:tblGrid>
                <a:gridCol w="2246897">
                  <a:extLst>
                    <a:ext uri="{9D8B030D-6E8A-4147-A177-3AD203B41FA5}">
                      <a16:colId xmlns:a16="http://schemas.microsoft.com/office/drawing/2014/main" val="188900236"/>
                    </a:ext>
                  </a:extLst>
                </a:gridCol>
                <a:gridCol w="1817103">
                  <a:extLst>
                    <a:ext uri="{9D8B030D-6E8A-4147-A177-3AD203B41FA5}">
                      <a16:colId xmlns:a16="http://schemas.microsoft.com/office/drawing/2014/main" val="3840878739"/>
                    </a:ext>
                  </a:extLst>
                </a:gridCol>
                <a:gridCol w="2032000">
                  <a:extLst>
                    <a:ext uri="{9D8B030D-6E8A-4147-A177-3AD203B41FA5}">
                      <a16:colId xmlns:a16="http://schemas.microsoft.com/office/drawing/2014/main" val="1185368639"/>
                    </a:ext>
                  </a:extLst>
                </a:gridCol>
                <a:gridCol w="2032000">
                  <a:extLst>
                    <a:ext uri="{9D8B030D-6E8A-4147-A177-3AD203B41FA5}">
                      <a16:colId xmlns:a16="http://schemas.microsoft.com/office/drawing/2014/main" val="68356339"/>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Source of</a:t>
                      </a:r>
                      <a:r>
                        <a:rPr lang="en-US" baseline="0" dirty="0" smtClean="0"/>
                        <a:t> c</a:t>
                      </a:r>
                      <a:r>
                        <a:rPr lang="en-US" dirty="0" smtClean="0"/>
                        <a:t>onstraint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smtClean="0">
                          <a:sym typeface="Symbol" panose="05050102010706020507" pitchFamily="18" charset="2"/>
                        </a:rPr>
                        <a:t> (fm</a:t>
                      </a:r>
                      <a:r>
                        <a:rPr lang="en-US" baseline="30000" dirty="0" smtClean="0">
                          <a:sym typeface="Symbol" panose="05050102010706020507" pitchFamily="18" charset="2"/>
                        </a:rPr>
                        <a:t>-3</a:t>
                      </a:r>
                      <a:r>
                        <a:rPr lang="en-US" baseline="0" dirty="0" smtClean="0">
                          <a:sym typeface="Symbol" panose="05050102010706020507" pitchFamily="18" charset="2"/>
                        </a:rPr>
                        <a:t>)</a:t>
                      </a:r>
                      <a:endParaRPr lang="en-US" dirty="0" smtClean="0"/>
                    </a:p>
                  </a:txBody>
                  <a:tcPr/>
                </a:tc>
                <a:tc>
                  <a:txBody>
                    <a:bodyPr/>
                    <a:lstStyle/>
                    <a:p>
                      <a:pPr algn="ctr"/>
                      <a:r>
                        <a:rPr lang="en-US" dirty="0" smtClean="0"/>
                        <a:t>P</a:t>
                      </a:r>
                      <a:r>
                        <a:rPr lang="en-US" baseline="-25000" dirty="0" smtClean="0"/>
                        <a:t>SM</a:t>
                      </a:r>
                      <a:r>
                        <a:rPr lang="en-US" baseline="0" dirty="0" smtClean="0"/>
                        <a:t> (MeV/fm</a:t>
                      </a:r>
                      <a:r>
                        <a:rPr lang="en-US" baseline="30000" dirty="0" smtClean="0"/>
                        <a:t>3</a:t>
                      </a:r>
                      <a:r>
                        <a:rPr lang="en-US" baseline="0" dirty="0" smtClean="0"/>
                        <a:t>)</a:t>
                      </a:r>
                      <a:endParaRPr 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err="1" smtClean="0">
                          <a:sym typeface="Symbol" panose="05050102010706020507" pitchFamily="18" charset="2"/>
                        </a:rPr>
                        <a:t>K</a:t>
                      </a:r>
                      <a:r>
                        <a:rPr lang="en-US" baseline="-25000" dirty="0" err="1" smtClean="0">
                          <a:sym typeface="Symbol" panose="05050102010706020507" pitchFamily="18" charset="2"/>
                        </a:rPr>
                        <a:t>nm</a:t>
                      </a:r>
                      <a:endParaRPr lang="en-US" dirty="0" smtClean="0"/>
                    </a:p>
                  </a:txBody>
                  <a:tcPr/>
                </a:tc>
                <a:extLst>
                  <a:ext uri="{0D108BD9-81ED-4DB2-BD59-A6C34878D82A}">
                    <a16:rowId xmlns:a16="http://schemas.microsoft.com/office/drawing/2014/main" val="874746291"/>
                  </a:ext>
                </a:extLst>
              </a:tr>
              <a:tr h="370840">
                <a:tc>
                  <a:txBody>
                    <a:bodyPr/>
                    <a:lstStyle/>
                    <a:p>
                      <a:r>
                        <a:rPr lang="en-US" dirty="0" smtClean="0"/>
                        <a:t>Flow (Science)</a:t>
                      </a:r>
                      <a:endParaRPr lang="en-US" dirty="0"/>
                    </a:p>
                  </a:txBody>
                  <a:tcPr/>
                </a:tc>
                <a:tc>
                  <a:txBody>
                    <a:bodyPr/>
                    <a:lstStyle/>
                    <a:p>
                      <a:pPr algn="ctr"/>
                      <a:r>
                        <a:rPr lang="en-US" dirty="0" smtClean="0"/>
                        <a:t>0.32</a:t>
                      </a:r>
                      <a:endParaRPr lang="en-US" dirty="0"/>
                    </a:p>
                  </a:txBody>
                  <a:tcPr/>
                </a:tc>
                <a:tc>
                  <a:txBody>
                    <a:bodyPr/>
                    <a:lstStyle/>
                    <a:p>
                      <a:pPr algn="ctr"/>
                      <a:r>
                        <a:rPr lang="en-US" dirty="0" smtClean="0"/>
                        <a:t>10.1</a:t>
                      </a:r>
                      <a:r>
                        <a:rPr lang="en-US" dirty="0" smtClean="0">
                          <a:sym typeface="Symbol" panose="05050102010706020507" pitchFamily="18" charset="2"/>
                        </a:rPr>
                        <a:t>3.0</a:t>
                      </a:r>
                      <a:endParaRPr lang="en-US" dirty="0"/>
                    </a:p>
                  </a:txBody>
                  <a:tcPr/>
                </a:tc>
                <a:tc>
                  <a:txBody>
                    <a:bodyPr/>
                    <a:lstStyle/>
                    <a:p>
                      <a:endParaRPr lang="en-US" dirty="0"/>
                    </a:p>
                  </a:txBody>
                  <a:tcPr/>
                </a:tc>
                <a:extLst>
                  <a:ext uri="{0D108BD9-81ED-4DB2-BD59-A6C34878D82A}">
                    <a16:rowId xmlns:a16="http://schemas.microsoft.com/office/drawing/2014/main" val="3054110079"/>
                  </a:ext>
                </a:extLst>
              </a:tr>
              <a:tr h="370840">
                <a:tc>
                  <a:txBody>
                    <a:bodyPr/>
                    <a:lstStyle/>
                    <a:p>
                      <a:r>
                        <a:rPr lang="en-US" dirty="0" smtClean="0"/>
                        <a:t>Flow (</a:t>
                      </a:r>
                      <a:r>
                        <a:rPr lang="en-US" dirty="0" err="1" smtClean="0"/>
                        <a:t>Fopi</a:t>
                      </a:r>
                      <a:r>
                        <a:rPr lang="en-US" dirty="0" smtClean="0"/>
                        <a:t>)</a:t>
                      </a:r>
                      <a:endParaRPr lang="en-US" dirty="0"/>
                    </a:p>
                  </a:txBody>
                  <a:tcPr/>
                </a:tc>
                <a:tc>
                  <a:txBody>
                    <a:bodyPr/>
                    <a:lstStyle/>
                    <a:p>
                      <a:pPr algn="ctr"/>
                      <a:r>
                        <a:rPr lang="en-US" dirty="0" smtClean="0"/>
                        <a:t>0.32</a:t>
                      </a:r>
                      <a:endParaRPr 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smtClean="0"/>
                        <a:t>10.1</a:t>
                      </a:r>
                      <a:r>
                        <a:rPr lang="en-US" dirty="0" smtClean="0">
                          <a:sym typeface="Symbol" panose="05050102010706020507" pitchFamily="18" charset="2"/>
                        </a:rPr>
                        <a:t>2.8</a:t>
                      </a:r>
                      <a:endParaRPr lang="en-US" dirty="0" smtClean="0"/>
                    </a:p>
                  </a:txBody>
                  <a:tcPr/>
                </a:tc>
                <a:tc>
                  <a:txBody>
                    <a:bodyPr/>
                    <a:lstStyle/>
                    <a:p>
                      <a:endParaRPr lang="en-US"/>
                    </a:p>
                  </a:txBody>
                  <a:tcPr/>
                </a:tc>
                <a:extLst>
                  <a:ext uri="{0D108BD9-81ED-4DB2-BD59-A6C34878D82A}">
                    <a16:rowId xmlns:a16="http://schemas.microsoft.com/office/drawing/2014/main" val="392312985"/>
                  </a:ext>
                </a:extLst>
              </a:tr>
              <a:tr h="370840">
                <a:tc>
                  <a:txBody>
                    <a:bodyPr/>
                    <a:lstStyle/>
                    <a:p>
                      <a:r>
                        <a:rPr lang="en-US" dirty="0" smtClean="0"/>
                        <a:t>GMR systematics</a:t>
                      </a:r>
                      <a:endParaRPr lang="en-US" dirty="0"/>
                    </a:p>
                  </a:txBody>
                  <a:tcPr/>
                </a:tc>
                <a:tc>
                  <a:txBody>
                    <a:bodyPr/>
                    <a:lstStyle/>
                    <a:p>
                      <a:pPr algn="ctr"/>
                      <a:r>
                        <a:rPr lang="en-US" dirty="0" smtClean="0"/>
                        <a:t>0.16</a:t>
                      </a:r>
                      <a:endParaRPr lang="en-US" dirty="0"/>
                    </a:p>
                  </a:txBody>
                  <a:tcPr/>
                </a:tc>
                <a:tc>
                  <a:txBody>
                    <a:bodyPr/>
                    <a:lstStyle/>
                    <a:p>
                      <a:endParaRPr lang="en-US" dirty="0"/>
                    </a:p>
                  </a:txBody>
                  <a:tcPr/>
                </a:tc>
                <a:tc>
                  <a:txBody>
                    <a:bodyPr/>
                    <a:lstStyle/>
                    <a:p>
                      <a:pPr algn="ctr"/>
                      <a:r>
                        <a:rPr lang="en-US" dirty="0" smtClean="0"/>
                        <a:t>230</a:t>
                      </a:r>
                      <a:r>
                        <a:rPr lang="en-US" dirty="0" smtClean="0">
                          <a:sym typeface="Symbol" panose="05050102010706020507" pitchFamily="18" charset="2"/>
                        </a:rPr>
                        <a:t>30 MeV</a:t>
                      </a:r>
                      <a:endParaRPr lang="en-US" dirty="0"/>
                    </a:p>
                  </a:txBody>
                  <a:tcPr/>
                </a:tc>
                <a:extLst>
                  <a:ext uri="{0D108BD9-81ED-4DB2-BD59-A6C34878D82A}">
                    <a16:rowId xmlns:a16="http://schemas.microsoft.com/office/drawing/2014/main" val="3614923588"/>
                  </a:ext>
                </a:extLst>
              </a:tr>
            </a:tbl>
          </a:graphicData>
        </a:graphic>
      </p:graphicFrame>
      <p:sp>
        <p:nvSpPr>
          <p:cNvPr id="8" name="TextBox 7"/>
          <p:cNvSpPr txBox="1"/>
          <p:nvPr/>
        </p:nvSpPr>
        <p:spPr>
          <a:xfrm>
            <a:off x="7891203" y="1958189"/>
            <a:ext cx="2357697" cy="369332"/>
          </a:xfrm>
          <a:prstGeom prst="rect">
            <a:avLst/>
          </a:prstGeom>
          <a:noFill/>
        </p:spPr>
        <p:txBody>
          <a:bodyPr wrap="none" rtlCol="0">
            <a:spAutoFit/>
          </a:bodyPr>
          <a:lstStyle/>
          <a:p>
            <a:r>
              <a:rPr lang="en-US" dirty="0" smtClean="0"/>
              <a:t>C.Y. Tsang et al., (2023) </a:t>
            </a:r>
            <a:endParaRPr lang="en-US" dirty="0"/>
          </a:p>
        </p:txBody>
      </p:sp>
    </p:spTree>
    <p:extLst>
      <p:ext uri="{BB962C8B-B14F-4D97-AF65-F5344CB8AC3E}">
        <p14:creationId xmlns:p14="http://schemas.microsoft.com/office/powerpoint/2010/main" val="44884460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6745" y="279959"/>
            <a:ext cx="11065544" cy="1325563"/>
          </a:xfrm>
          <a:ln>
            <a:noFill/>
          </a:ln>
        </p:spPr>
        <p:txBody>
          <a:bodyPr/>
          <a:lstStyle/>
          <a:p>
            <a:r>
              <a:rPr lang="en-US" dirty="0" smtClean="0"/>
              <a:t>Results of  combined Bayesian analysis for nuclear and neutron star data:</a:t>
            </a:r>
            <a:endParaRPr lang="en-US" dirty="0"/>
          </a:p>
        </p:txBody>
      </p:sp>
      <p:pic>
        <p:nvPicPr>
          <p:cNvPr id="4" name="Content Placeholder 3"/>
          <p:cNvPicPr>
            <a:picLocks noGrp="1" noChangeAspect="1"/>
          </p:cNvPicPr>
          <p:nvPr>
            <p:ph idx="1"/>
          </p:nvPr>
        </p:nvPicPr>
        <p:blipFill>
          <a:blip r:embed="rId2"/>
          <a:stretch>
            <a:fillRect/>
          </a:stretch>
        </p:blipFill>
        <p:spPr>
          <a:xfrm>
            <a:off x="383390" y="2021148"/>
            <a:ext cx="3718859" cy="3100241"/>
          </a:xfrm>
          <a:prstGeom prst="rect">
            <a:avLst/>
          </a:prstGeom>
        </p:spPr>
      </p:pic>
      <p:pic>
        <p:nvPicPr>
          <p:cNvPr id="5" name="Picture 4"/>
          <p:cNvPicPr>
            <a:picLocks noChangeAspect="1"/>
          </p:cNvPicPr>
          <p:nvPr/>
        </p:nvPicPr>
        <p:blipFill>
          <a:blip r:embed="rId3"/>
          <a:stretch>
            <a:fillRect/>
          </a:stretch>
        </p:blipFill>
        <p:spPr>
          <a:xfrm>
            <a:off x="4102249" y="2008558"/>
            <a:ext cx="3814614" cy="3100241"/>
          </a:xfrm>
          <a:prstGeom prst="rect">
            <a:avLst/>
          </a:prstGeom>
        </p:spPr>
      </p:pic>
      <p:pic>
        <p:nvPicPr>
          <p:cNvPr id="6" name="Picture 5"/>
          <p:cNvPicPr>
            <a:picLocks noChangeAspect="1"/>
          </p:cNvPicPr>
          <p:nvPr/>
        </p:nvPicPr>
        <p:blipFill>
          <a:blip r:embed="rId4"/>
          <a:stretch>
            <a:fillRect/>
          </a:stretch>
        </p:blipFill>
        <p:spPr>
          <a:xfrm>
            <a:off x="7956925" y="2104171"/>
            <a:ext cx="3732587" cy="3077938"/>
          </a:xfrm>
          <a:prstGeom prst="rect">
            <a:avLst/>
          </a:prstGeom>
        </p:spPr>
      </p:pic>
      <p:sp>
        <p:nvSpPr>
          <p:cNvPr id="7" name="TextBox 6"/>
          <p:cNvSpPr txBox="1"/>
          <p:nvPr/>
        </p:nvSpPr>
        <p:spPr>
          <a:xfrm>
            <a:off x="1109222" y="1690688"/>
            <a:ext cx="2763534" cy="369332"/>
          </a:xfrm>
          <a:prstGeom prst="rect">
            <a:avLst/>
          </a:prstGeom>
          <a:noFill/>
        </p:spPr>
        <p:txBody>
          <a:bodyPr wrap="square" rtlCol="0">
            <a:spAutoFit/>
          </a:bodyPr>
          <a:lstStyle/>
          <a:p>
            <a:pPr>
              <a:buNone/>
            </a:pPr>
            <a:r>
              <a:rPr lang="en-US" dirty="0" smtClean="0"/>
              <a:t>Symmetric matter pressure</a:t>
            </a:r>
            <a:endParaRPr lang="en-US" dirty="0"/>
          </a:p>
        </p:txBody>
      </p:sp>
      <p:sp>
        <p:nvSpPr>
          <p:cNvPr id="8" name="TextBox 7"/>
          <p:cNvSpPr txBox="1"/>
          <p:nvPr/>
        </p:nvSpPr>
        <p:spPr>
          <a:xfrm>
            <a:off x="5292454" y="1690688"/>
            <a:ext cx="2299161" cy="369332"/>
          </a:xfrm>
          <a:prstGeom prst="rect">
            <a:avLst/>
          </a:prstGeom>
          <a:noFill/>
        </p:spPr>
        <p:txBody>
          <a:bodyPr wrap="square" rtlCol="0">
            <a:spAutoFit/>
          </a:bodyPr>
          <a:lstStyle/>
          <a:p>
            <a:pPr>
              <a:buNone/>
            </a:pPr>
            <a:r>
              <a:rPr lang="en-US" dirty="0" smtClean="0"/>
              <a:t>Symmetry energy</a:t>
            </a:r>
            <a:endParaRPr lang="en-US" dirty="0"/>
          </a:p>
        </p:txBody>
      </p:sp>
      <p:sp>
        <p:nvSpPr>
          <p:cNvPr id="9" name="TextBox 8"/>
          <p:cNvSpPr txBox="1"/>
          <p:nvPr/>
        </p:nvSpPr>
        <p:spPr>
          <a:xfrm>
            <a:off x="9104840" y="1764457"/>
            <a:ext cx="2299161" cy="369332"/>
          </a:xfrm>
          <a:prstGeom prst="rect">
            <a:avLst/>
          </a:prstGeom>
          <a:noFill/>
        </p:spPr>
        <p:txBody>
          <a:bodyPr wrap="square" rtlCol="0">
            <a:spAutoFit/>
          </a:bodyPr>
          <a:lstStyle/>
          <a:p>
            <a:pPr>
              <a:buNone/>
            </a:pPr>
            <a:r>
              <a:rPr lang="en-US" dirty="0" smtClean="0"/>
              <a:t>Symmetry pressure</a:t>
            </a:r>
            <a:endParaRPr lang="en-US" dirty="0"/>
          </a:p>
        </p:txBody>
      </p:sp>
      <p:sp>
        <p:nvSpPr>
          <p:cNvPr id="10" name="TextBox 9"/>
          <p:cNvSpPr txBox="1"/>
          <p:nvPr/>
        </p:nvSpPr>
        <p:spPr>
          <a:xfrm>
            <a:off x="2806692" y="5275405"/>
            <a:ext cx="6325514" cy="523220"/>
          </a:xfrm>
          <a:prstGeom prst="rect">
            <a:avLst/>
          </a:prstGeom>
          <a:noFill/>
        </p:spPr>
        <p:txBody>
          <a:bodyPr wrap="none" rtlCol="0">
            <a:spAutoFit/>
          </a:bodyPr>
          <a:lstStyle/>
          <a:p>
            <a:pPr>
              <a:buNone/>
            </a:pPr>
            <a:r>
              <a:rPr lang="en-US" sz="2800" dirty="0" smtClean="0"/>
              <a:t>Trends </a:t>
            </a:r>
            <a:r>
              <a:rPr lang="en-US" sz="2800" dirty="0" smtClean="0"/>
              <a:t>of the </a:t>
            </a:r>
            <a:r>
              <a:rPr lang="en-US" sz="2800" dirty="0" smtClean="0"/>
              <a:t>nuclear data are </a:t>
            </a:r>
            <a:r>
              <a:rPr lang="en-US" sz="2800" dirty="0" smtClean="0"/>
              <a:t>reproduced</a:t>
            </a:r>
            <a:endParaRPr lang="en-US" sz="2800" dirty="0"/>
          </a:p>
        </p:txBody>
      </p:sp>
      <p:sp>
        <p:nvSpPr>
          <p:cNvPr id="11" name="TextBox 10"/>
          <p:cNvSpPr txBox="1"/>
          <p:nvPr/>
        </p:nvSpPr>
        <p:spPr>
          <a:xfrm>
            <a:off x="9011313" y="1533143"/>
            <a:ext cx="2357697" cy="369332"/>
          </a:xfrm>
          <a:prstGeom prst="rect">
            <a:avLst/>
          </a:prstGeom>
          <a:noFill/>
        </p:spPr>
        <p:txBody>
          <a:bodyPr wrap="none" rtlCol="0">
            <a:spAutoFit/>
          </a:bodyPr>
          <a:lstStyle/>
          <a:p>
            <a:r>
              <a:rPr lang="en-US" dirty="0" smtClean="0"/>
              <a:t>C.Y. Tsang et al., (2023) </a:t>
            </a:r>
            <a:endParaRPr lang="en-US" dirty="0"/>
          </a:p>
        </p:txBody>
      </p:sp>
    </p:spTree>
    <p:extLst>
      <p:ext uri="{BB962C8B-B14F-4D97-AF65-F5344CB8AC3E}">
        <p14:creationId xmlns:p14="http://schemas.microsoft.com/office/powerpoint/2010/main" val="185948896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6745" y="279959"/>
            <a:ext cx="11065544" cy="1325563"/>
          </a:xfrm>
          <a:ln>
            <a:noFill/>
          </a:ln>
        </p:spPr>
        <p:txBody>
          <a:bodyPr/>
          <a:lstStyle/>
          <a:p>
            <a:r>
              <a:rPr lang="en-US" dirty="0" smtClean="0"/>
              <a:t>Results of  combined Bayesian analysis for nuclear and neutron star data:</a:t>
            </a:r>
            <a:endParaRPr lang="en-US" dirty="0"/>
          </a:p>
        </p:txBody>
      </p:sp>
      <p:pic>
        <p:nvPicPr>
          <p:cNvPr id="4" name="Content Placeholder 3"/>
          <p:cNvPicPr>
            <a:picLocks noGrp="1" noChangeAspect="1"/>
          </p:cNvPicPr>
          <p:nvPr>
            <p:ph idx="1"/>
          </p:nvPr>
        </p:nvPicPr>
        <p:blipFill>
          <a:blip r:embed="rId2"/>
          <a:stretch>
            <a:fillRect/>
          </a:stretch>
        </p:blipFill>
        <p:spPr>
          <a:xfrm>
            <a:off x="383390" y="2021148"/>
            <a:ext cx="3718859" cy="3100241"/>
          </a:xfrm>
          <a:prstGeom prst="rect">
            <a:avLst/>
          </a:prstGeom>
        </p:spPr>
      </p:pic>
      <p:pic>
        <p:nvPicPr>
          <p:cNvPr id="5" name="Picture 4"/>
          <p:cNvPicPr>
            <a:picLocks noChangeAspect="1"/>
          </p:cNvPicPr>
          <p:nvPr/>
        </p:nvPicPr>
        <p:blipFill>
          <a:blip r:embed="rId3"/>
          <a:stretch>
            <a:fillRect/>
          </a:stretch>
        </p:blipFill>
        <p:spPr>
          <a:xfrm>
            <a:off x="4102249" y="2008558"/>
            <a:ext cx="3814614" cy="3100241"/>
          </a:xfrm>
          <a:prstGeom prst="rect">
            <a:avLst/>
          </a:prstGeom>
        </p:spPr>
      </p:pic>
      <p:pic>
        <p:nvPicPr>
          <p:cNvPr id="6" name="Picture 5"/>
          <p:cNvPicPr>
            <a:picLocks noChangeAspect="1"/>
          </p:cNvPicPr>
          <p:nvPr/>
        </p:nvPicPr>
        <p:blipFill>
          <a:blip r:embed="rId4"/>
          <a:stretch>
            <a:fillRect/>
          </a:stretch>
        </p:blipFill>
        <p:spPr>
          <a:xfrm>
            <a:off x="7956925" y="2104171"/>
            <a:ext cx="3732587" cy="3077938"/>
          </a:xfrm>
          <a:prstGeom prst="rect">
            <a:avLst/>
          </a:prstGeom>
        </p:spPr>
      </p:pic>
      <p:sp>
        <p:nvSpPr>
          <p:cNvPr id="7" name="TextBox 6"/>
          <p:cNvSpPr txBox="1"/>
          <p:nvPr/>
        </p:nvSpPr>
        <p:spPr>
          <a:xfrm>
            <a:off x="1109222" y="1690688"/>
            <a:ext cx="2763534" cy="369332"/>
          </a:xfrm>
          <a:prstGeom prst="rect">
            <a:avLst/>
          </a:prstGeom>
          <a:noFill/>
        </p:spPr>
        <p:txBody>
          <a:bodyPr wrap="square" rtlCol="0">
            <a:spAutoFit/>
          </a:bodyPr>
          <a:lstStyle/>
          <a:p>
            <a:pPr>
              <a:buNone/>
            </a:pPr>
            <a:r>
              <a:rPr lang="en-US" dirty="0" smtClean="0"/>
              <a:t>Symmetric matter pressure</a:t>
            </a:r>
            <a:endParaRPr lang="en-US" dirty="0"/>
          </a:p>
        </p:txBody>
      </p:sp>
      <p:sp>
        <p:nvSpPr>
          <p:cNvPr id="8" name="TextBox 7"/>
          <p:cNvSpPr txBox="1"/>
          <p:nvPr/>
        </p:nvSpPr>
        <p:spPr>
          <a:xfrm>
            <a:off x="5292454" y="1712516"/>
            <a:ext cx="2299161" cy="369332"/>
          </a:xfrm>
          <a:prstGeom prst="rect">
            <a:avLst/>
          </a:prstGeom>
          <a:noFill/>
        </p:spPr>
        <p:txBody>
          <a:bodyPr wrap="square" rtlCol="0">
            <a:spAutoFit/>
          </a:bodyPr>
          <a:lstStyle/>
          <a:p>
            <a:pPr>
              <a:buNone/>
            </a:pPr>
            <a:r>
              <a:rPr lang="en-US" dirty="0" smtClean="0"/>
              <a:t>Symmetry energy</a:t>
            </a:r>
            <a:endParaRPr lang="en-US" dirty="0"/>
          </a:p>
        </p:txBody>
      </p:sp>
      <p:sp>
        <p:nvSpPr>
          <p:cNvPr id="9" name="TextBox 8"/>
          <p:cNvSpPr txBox="1"/>
          <p:nvPr/>
        </p:nvSpPr>
        <p:spPr>
          <a:xfrm>
            <a:off x="9104840" y="1764457"/>
            <a:ext cx="2299161" cy="369332"/>
          </a:xfrm>
          <a:prstGeom prst="rect">
            <a:avLst/>
          </a:prstGeom>
          <a:noFill/>
        </p:spPr>
        <p:txBody>
          <a:bodyPr wrap="square" rtlCol="0">
            <a:spAutoFit/>
          </a:bodyPr>
          <a:lstStyle/>
          <a:p>
            <a:pPr>
              <a:buNone/>
            </a:pPr>
            <a:r>
              <a:rPr lang="en-US" dirty="0" smtClean="0"/>
              <a:t>Symmetry pressure</a:t>
            </a:r>
            <a:endParaRPr lang="en-US" dirty="0"/>
          </a:p>
        </p:txBody>
      </p:sp>
      <p:sp>
        <p:nvSpPr>
          <p:cNvPr id="10" name="TextBox 9"/>
          <p:cNvSpPr txBox="1"/>
          <p:nvPr/>
        </p:nvSpPr>
        <p:spPr>
          <a:xfrm>
            <a:off x="757116" y="5339587"/>
            <a:ext cx="11285174" cy="1323439"/>
          </a:xfrm>
          <a:prstGeom prst="rect">
            <a:avLst/>
          </a:prstGeom>
          <a:noFill/>
        </p:spPr>
        <p:txBody>
          <a:bodyPr wrap="square" rtlCol="0">
            <a:spAutoFit/>
          </a:bodyPr>
          <a:lstStyle/>
          <a:p>
            <a:pPr>
              <a:buNone/>
            </a:pPr>
            <a:r>
              <a:rPr lang="en-US" sz="2000" dirty="0" smtClean="0"/>
              <a:t>The experimental  and astronomical trends are well reproduced. </a:t>
            </a:r>
            <a:endParaRPr lang="en-US" sz="2000" dirty="0"/>
          </a:p>
          <a:p>
            <a:pPr>
              <a:buNone/>
            </a:pPr>
            <a:r>
              <a:rPr lang="en-US" sz="2000" dirty="0"/>
              <a:t>W</a:t>
            </a:r>
            <a:r>
              <a:rPr lang="en-US" sz="2000" dirty="0" smtClean="0"/>
              <a:t>hile uncertainties of </a:t>
            </a:r>
            <a:r>
              <a:rPr lang="en-US" sz="2000" dirty="0"/>
              <a:t>experimentally constrained symmetry energy</a:t>
            </a:r>
            <a:r>
              <a:rPr lang="en-US" sz="2000" dirty="0" smtClean="0"/>
              <a:t> remain large, it  allows for direct </a:t>
            </a:r>
            <a:r>
              <a:rPr lang="en-US" sz="2000" dirty="0" err="1" smtClean="0"/>
              <a:t>Urca</a:t>
            </a:r>
            <a:r>
              <a:rPr lang="en-US" sz="2000" dirty="0" smtClean="0"/>
              <a:t> Cooling, which is a possible explanation of the rapid cooling.</a:t>
            </a:r>
          </a:p>
          <a:p>
            <a:pPr>
              <a:buNone/>
            </a:pPr>
            <a:r>
              <a:rPr lang="en-US" sz="2000" dirty="0" err="1" smtClean="0"/>
              <a:t>Cassiopia</a:t>
            </a:r>
            <a:r>
              <a:rPr lang="en-US" sz="2000" dirty="0" smtClean="0"/>
              <a:t> A. (L, B. </a:t>
            </a:r>
            <a:r>
              <a:rPr lang="en-US" sz="2000" dirty="0" err="1" smtClean="0"/>
              <a:t>Leinson</a:t>
            </a:r>
            <a:r>
              <a:rPr lang="en-US" sz="2000" dirty="0" smtClean="0"/>
              <a:t>, MNRAS 511, 5843-5848 (2022)) .</a:t>
            </a:r>
          </a:p>
        </p:txBody>
      </p:sp>
      <p:sp>
        <p:nvSpPr>
          <p:cNvPr id="11" name="TextBox 10"/>
          <p:cNvSpPr txBox="1"/>
          <p:nvPr/>
        </p:nvSpPr>
        <p:spPr>
          <a:xfrm>
            <a:off x="9011313" y="1533143"/>
            <a:ext cx="2357697" cy="369332"/>
          </a:xfrm>
          <a:prstGeom prst="rect">
            <a:avLst/>
          </a:prstGeom>
          <a:noFill/>
        </p:spPr>
        <p:txBody>
          <a:bodyPr wrap="none" rtlCol="0">
            <a:spAutoFit/>
          </a:bodyPr>
          <a:lstStyle/>
          <a:p>
            <a:r>
              <a:rPr lang="en-US" dirty="0" smtClean="0"/>
              <a:t>C.Y. Tsang et al., (2023) </a:t>
            </a:r>
            <a:endParaRPr lang="en-US" dirty="0"/>
          </a:p>
        </p:txBody>
      </p:sp>
      <p:pic>
        <p:nvPicPr>
          <p:cNvPr id="3" name="Picture 2"/>
          <p:cNvPicPr>
            <a:picLocks noChangeAspect="1"/>
          </p:cNvPicPr>
          <p:nvPr/>
        </p:nvPicPr>
        <p:blipFill rotWithShape="1">
          <a:blip r:embed="rId5"/>
          <a:srcRect l="7314" r="-2209"/>
          <a:stretch/>
        </p:blipFill>
        <p:spPr>
          <a:xfrm>
            <a:off x="4363478" y="1968256"/>
            <a:ext cx="3644410" cy="3229905"/>
          </a:xfrm>
          <a:prstGeom prst="rect">
            <a:avLst/>
          </a:prstGeom>
        </p:spPr>
      </p:pic>
      <p:sp>
        <p:nvSpPr>
          <p:cNvPr id="13" name="Rectangle 12"/>
          <p:cNvSpPr/>
          <p:nvPr/>
        </p:nvSpPr>
        <p:spPr>
          <a:xfrm>
            <a:off x="8356001" y="6001306"/>
            <a:ext cx="6096000" cy="646331"/>
          </a:xfrm>
          <a:prstGeom prst="rect">
            <a:avLst/>
          </a:prstGeom>
        </p:spPr>
        <p:txBody>
          <a:bodyPr>
            <a:spAutoFit/>
          </a:bodyPr>
          <a:lstStyle/>
          <a:p>
            <a:r>
              <a:rPr lang="en-US" dirty="0"/>
              <a:t>Talk by </a:t>
            </a:r>
          </a:p>
          <a:p>
            <a:r>
              <a:rPr lang="en-US" dirty="0" smtClean="0"/>
              <a:t>L. Suleiman tomorrow</a:t>
            </a:r>
            <a:endParaRPr lang="en-US" dirty="0"/>
          </a:p>
        </p:txBody>
      </p:sp>
    </p:spTree>
    <p:extLst>
      <p:ext uri="{BB962C8B-B14F-4D97-AF65-F5344CB8AC3E}">
        <p14:creationId xmlns:p14="http://schemas.microsoft.com/office/powerpoint/2010/main" val="1561182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0445" y="0"/>
            <a:ext cx="10515600" cy="1325563"/>
          </a:xfrm>
          <a:ln>
            <a:noFill/>
          </a:ln>
        </p:spPr>
        <p:txBody>
          <a:bodyPr/>
          <a:lstStyle/>
          <a:p>
            <a:r>
              <a:rPr lang="en-US" dirty="0" smtClean="0"/>
              <a:t>Results for Astrophysical Data</a:t>
            </a:r>
            <a:endParaRPr lang="en-US"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451822" y="1077928"/>
                <a:ext cx="5320682" cy="4351338"/>
              </a:xfrm>
            </p:spPr>
            <p:txBody>
              <a:bodyPr/>
              <a:lstStyle/>
              <a:p>
                <a:r>
                  <a:rPr lang="en-US" sz="2400" dirty="0" smtClean="0"/>
                  <a:t>NS radii are also very well reproduced. The value for the deformability, </a:t>
                </a:r>
                <a14:m>
                  <m:oMath xmlns:m="http://schemas.openxmlformats.org/officeDocument/2006/math">
                    <m:sSubSup>
                      <m:sSubSupPr>
                        <m:ctrlPr>
                          <a:rPr lang="en-US" sz="2400" i="1">
                            <a:latin typeface="Cambria Math" panose="02040503050406030204" pitchFamily="18" charset="0"/>
                          </a:rPr>
                        </m:ctrlPr>
                      </m:sSubSupPr>
                      <m:e>
                        <m:r>
                          <a:rPr lang="en-US" sz="2400" b="0" i="1" smtClean="0">
                            <a:latin typeface="Cambria Math" panose="02040503050406030204" pitchFamily="18" charset="0"/>
                          </a:rPr>
                          <m:t>566</m:t>
                        </m:r>
                      </m:e>
                      <m:sub>
                        <m:r>
                          <a:rPr lang="en-US" sz="2400" i="1">
                            <a:latin typeface="Cambria Math" panose="02040503050406030204" pitchFamily="18" charset="0"/>
                          </a:rPr>
                          <m:t>−1</m:t>
                        </m:r>
                        <m:r>
                          <a:rPr lang="en-US" sz="2400" b="0" i="1" smtClean="0">
                            <a:latin typeface="Cambria Math" panose="02040503050406030204" pitchFamily="18" charset="0"/>
                          </a:rPr>
                          <m:t>45</m:t>
                        </m:r>
                      </m:sub>
                      <m:sup>
                        <m:r>
                          <a:rPr lang="en-US" sz="2400" i="1">
                            <a:latin typeface="Cambria Math" panose="02040503050406030204" pitchFamily="18" charset="0"/>
                          </a:rPr>
                          <m:t>+</m:t>
                        </m:r>
                        <m:r>
                          <a:rPr lang="en-US" sz="2400" b="0" i="1" smtClean="0">
                            <a:latin typeface="Cambria Math" panose="02040503050406030204" pitchFamily="18" charset="0"/>
                          </a:rPr>
                          <m:t>182</m:t>
                        </m:r>
                      </m:sup>
                    </m:sSubSup>
                  </m:oMath>
                </a14:m>
                <a:r>
                  <a:rPr lang="en-US" sz="2400" dirty="0" smtClean="0"/>
                  <a:t>, is larger but statistically consistent with the measured value: </a:t>
                </a:r>
                <a14:m>
                  <m:oMath xmlns:m="http://schemas.openxmlformats.org/officeDocument/2006/math">
                    <m:sSubSup>
                      <m:sSubSupPr>
                        <m:ctrlPr>
                          <a:rPr lang="en-US" sz="2400" i="1">
                            <a:latin typeface="Cambria Math" panose="02040503050406030204" pitchFamily="18" charset="0"/>
                          </a:rPr>
                        </m:ctrlPr>
                      </m:sSubSupPr>
                      <m:e>
                        <m:r>
                          <a:rPr lang="en-US" sz="2400" i="1">
                            <a:latin typeface="Cambria Math" panose="02040503050406030204" pitchFamily="18" charset="0"/>
                          </a:rPr>
                          <m:t>190</m:t>
                        </m:r>
                      </m:e>
                      <m:sub>
                        <m:r>
                          <a:rPr lang="en-US" sz="2400" i="1">
                            <a:latin typeface="Cambria Math" panose="02040503050406030204" pitchFamily="18" charset="0"/>
                          </a:rPr>
                          <m:t>−120</m:t>
                        </m:r>
                      </m:sub>
                      <m:sup>
                        <m:r>
                          <a:rPr lang="en-US" sz="2400" i="1">
                            <a:latin typeface="Cambria Math" panose="02040503050406030204" pitchFamily="18" charset="0"/>
                          </a:rPr>
                          <m:t>+390</m:t>
                        </m:r>
                      </m:sup>
                    </m:sSubSup>
                  </m:oMath>
                </a14:m>
                <a:r>
                  <a:rPr lang="en-US" sz="2400" dirty="0" smtClean="0"/>
                  <a:t>. </a:t>
                </a:r>
              </a:p>
              <a:p>
                <a:r>
                  <a:rPr lang="en-US" sz="2400" dirty="0" smtClean="0"/>
                  <a:t>The result is an </a:t>
                </a:r>
                <a:r>
                  <a:rPr lang="en-US" sz="2400" dirty="0" err="1" smtClean="0"/>
                  <a:t>EoS</a:t>
                </a:r>
                <a:r>
                  <a:rPr lang="en-US" sz="2400" dirty="0" smtClean="0"/>
                  <a:t> that </a:t>
                </a:r>
                <a:r>
                  <a:rPr lang="en-US" sz="2400" dirty="0" smtClean="0"/>
                  <a:t>can be </a:t>
                </a:r>
                <a:r>
                  <a:rPr lang="en-US" sz="2400" dirty="0" smtClean="0"/>
                  <a:t>used to predict properties of matter at </a:t>
                </a:r>
                <a:r>
                  <a:rPr lang="en-US" sz="2400" dirty="0" smtClean="0">
                    <a:sym typeface="Symbol" panose="05050102010706020507" pitchFamily="18" charset="2"/>
                  </a:rPr>
                  <a:t>&lt;2</a:t>
                </a:r>
                <a:r>
                  <a:rPr lang="en-US" sz="2400" baseline="-25000" dirty="0" smtClean="0">
                    <a:sym typeface="Symbol" panose="05050102010706020507" pitchFamily="18" charset="2"/>
                  </a:rPr>
                  <a:t>0</a:t>
                </a:r>
                <a:r>
                  <a:rPr lang="en-US" sz="2400" dirty="0" smtClean="0">
                    <a:sym typeface="Symbol" panose="05050102010706020507" pitchFamily="18" charset="2"/>
                  </a:rPr>
                  <a:t>. </a:t>
                </a:r>
                <a:r>
                  <a:rPr lang="en-US" sz="2400" dirty="0" smtClean="0"/>
                  <a:t>properties. </a:t>
                </a:r>
                <a:endParaRPr lang="en-US" sz="2400" dirty="0" smtClean="0"/>
              </a:p>
              <a:p>
                <a:r>
                  <a:rPr lang="en-US" dirty="0" smtClean="0"/>
                  <a:t>We do predict that URCA super-cooling may occur, which has been offered as an explanation for the observed fast cooling rate of </a:t>
                </a:r>
                <a:r>
                  <a:rPr lang="en-US" dirty="0" err="1" smtClean="0"/>
                  <a:t>Cassiopia</a:t>
                </a:r>
                <a:r>
                  <a:rPr lang="en-US" dirty="0" smtClean="0"/>
                  <a:t> A</a:t>
                </a:r>
                <a:endParaRPr lang="en-US" sz="2400" dirty="0" smtClean="0"/>
              </a:p>
              <a:p>
                <a:r>
                  <a:rPr lang="en-US" sz="2400" dirty="0" smtClean="0"/>
                  <a:t>We are entering a new era of interdisciplinary research into the properties of dense matter.</a:t>
                </a:r>
              </a:p>
              <a:p>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451822" y="1077928"/>
                <a:ext cx="5320682" cy="4351338"/>
              </a:xfrm>
              <a:blipFill>
                <a:blip r:embed="rId2"/>
                <a:stretch>
                  <a:fillRect l="-1489" t="-1961" r="-1718" b="-28011"/>
                </a:stretch>
              </a:blipFill>
            </p:spPr>
            <p:txBody>
              <a:bodyPr/>
              <a:lstStyle/>
              <a:p>
                <a:r>
                  <a:rPr lang="en-US">
                    <a:noFill/>
                  </a:rPr>
                  <a:t> </a:t>
                </a:r>
              </a:p>
            </p:txBody>
          </p:sp>
        </mc:Fallback>
      </mc:AlternateContent>
      <p:pic>
        <p:nvPicPr>
          <p:cNvPr id="4" name="Picture 3"/>
          <p:cNvPicPr>
            <a:picLocks noChangeAspect="1"/>
          </p:cNvPicPr>
          <p:nvPr/>
        </p:nvPicPr>
        <p:blipFill>
          <a:blip r:embed="rId3"/>
          <a:stretch>
            <a:fillRect/>
          </a:stretch>
        </p:blipFill>
        <p:spPr>
          <a:xfrm>
            <a:off x="5772504" y="1496770"/>
            <a:ext cx="6159452" cy="5033121"/>
          </a:xfrm>
          <a:prstGeom prst="rect">
            <a:avLst/>
          </a:prstGeom>
        </p:spPr>
      </p:pic>
      <p:sp>
        <p:nvSpPr>
          <p:cNvPr id="5" name="TextBox 4"/>
          <p:cNvSpPr txBox="1"/>
          <p:nvPr/>
        </p:nvSpPr>
        <p:spPr>
          <a:xfrm>
            <a:off x="9062778" y="1312104"/>
            <a:ext cx="2357697" cy="369332"/>
          </a:xfrm>
          <a:prstGeom prst="rect">
            <a:avLst/>
          </a:prstGeom>
          <a:noFill/>
        </p:spPr>
        <p:txBody>
          <a:bodyPr wrap="none" rtlCol="0">
            <a:spAutoFit/>
          </a:bodyPr>
          <a:lstStyle/>
          <a:p>
            <a:r>
              <a:rPr lang="en-US" dirty="0" smtClean="0"/>
              <a:t>C.Y. Tsang et al., (2023) </a:t>
            </a:r>
            <a:endParaRPr lang="en-US" dirty="0"/>
          </a:p>
        </p:txBody>
      </p:sp>
    </p:spTree>
    <p:extLst>
      <p:ext uri="{BB962C8B-B14F-4D97-AF65-F5344CB8AC3E}">
        <p14:creationId xmlns:p14="http://schemas.microsoft.com/office/powerpoint/2010/main" val="74540676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5684" y="102854"/>
            <a:ext cx="10515600" cy="743744"/>
          </a:xfrm>
        </p:spPr>
        <p:txBody>
          <a:bodyPr/>
          <a:lstStyle/>
          <a:p>
            <a:r>
              <a:rPr lang="en-US" dirty="0" smtClean="0"/>
              <a:t>Difference between our NS </a:t>
            </a:r>
            <a:r>
              <a:rPr lang="en-US" dirty="0" err="1" smtClean="0"/>
              <a:t>EoS</a:t>
            </a:r>
            <a:r>
              <a:rPr lang="en-US" dirty="0" smtClean="0"/>
              <a:t> and that of </a:t>
            </a:r>
            <a:r>
              <a:rPr lang="en-US" dirty="0" err="1" smtClean="0"/>
              <a:t>Huth</a:t>
            </a:r>
            <a:r>
              <a:rPr lang="en-US" dirty="0" smtClean="0"/>
              <a:t> et al., </a:t>
            </a:r>
            <a:endParaRPr lang="en-US" dirty="0"/>
          </a:p>
        </p:txBody>
      </p:sp>
      <p:sp>
        <p:nvSpPr>
          <p:cNvPr id="4" name="Title 1"/>
          <p:cNvSpPr txBox="1">
            <a:spLocks/>
          </p:cNvSpPr>
          <p:nvPr/>
        </p:nvSpPr>
        <p:spPr>
          <a:xfrm>
            <a:off x="838200" y="911225"/>
            <a:ext cx="10515600" cy="66357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kern="1200" baseline="0">
                <a:solidFill>
                  <a:schemeClr val="accent6">
                    <a:lumMod val="75000"/>
                  </a:schemeClr>
                </a:solidFill>
                <a:latin typeface="Times New Roman" panose="02020603050405020304" pitchFamily="18" charset="0"/>
                <a:ea typeface="+mj-ea"/>
                <a:cs typeface="+mj-cs"/>
              </a:defRPr>
            </a:lvl1pPr>
          </a:lstStyle>
          <a:p>
            <a:endParaRPr lang="en-US" dirty="0"/>
          </a:p>
        </p:txBody>
      </p:sp>
      <p:sp>
        <p:nvSpPr>
          <p:cNvPr id="5" name="Title 1"/>
          <p:cNvSpPr txBox="1">
            <a:spLocks/>
          </p:cNvSpPr>
          <p:nvPr/>
        </p:nvSpPr>
        <p:spPr>
          <a:xfrm>
            <a:off x="342900" y="911225"/>
            <a:ext cx="11087100" cy="102800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200" kern="1200" baseline="0">
                <a:solidFill>
                  <a:schemeClr val="accent6">
                    <a:lumMod val="75000"/>
                  </a:schemeClr>
                </a:solidFill>
                <a:latin typeface="Times New Roman" panose="02020603050405020304" pitchFamily="18" charset="0"/>
                <a:ea typeface="+mj-ea"/>
                <a:cs typeface="+mj-cs"/>
              </a:defRPr>
            </a:lvl1pPr>
          </a:lstStyle>
          <a:p>
            <a:r>
              <a:rPr lang="en-US" sz="2400" dirty="0" err="1" smtClean="0">
                <a:solidFill>
                  <a:schemeClr val="tx1"/>
                </a:solidFill>
              </a:rPr>
              <a:t>Huth</a:t>
            </a:r>
            <a:r>
              <a:rPr lang="en-US" sz="2400" dirty="0" smtClean="0">
                <a:solidFill>
                  <a:schemeClr val="tx1"/>
                </a:solidFill>
              </a:rPr>
              <a:t> et al. chose the prior distribution given by </a:t>
            </a:r>
            <a:r>
              <a:rPr lang="en-US" sz="2400" dirty="0" smtClean="0">
                <a:solidFill>
                  <a:schemeClr val="tx1"/>
                </a:solidFill>
                <a:sym typeface="Symbol" panose="05050102010706020507" pitchFamily="18" charset="2"/>
              </a:rPr>
              <a:t>EFT. That prior distribution completely excludes the stiffer </a:t>
            </a:r>
            <a:r>
              <a:rPr lang="en-US" sz="2400" dirty="0" err="1" smtClean="0">
                <a:solidFill>
                  <a:schemeClr val="tx1"/>
                </a:solidFill>
                <a:sym typeface="Symbol" panose="05050102010706020507" pitchFamily="18" charset="2"/>
              </a:rPr>
              <a:t>EoS’s</a:t>
            </a:r>
            <a:r>
              <a:rPr lang="en-US" sz="2400" dirty="0" smtClean="0">
                <a:solidFill>
                  <a:schemeClr val="tx1"/>
                </a:solidFill>
                <a:sym typeface="Symbol" panose="05050102010706020507" pitchFamily="18" charset="2"/>
              </a:rPr>
              <a:t> preferred by the flow data at 0.5&lt;/</a:t>
            </a:r>
            <a:r>
              <a:rPr lang="en-US" sz="2400" baseline="-25000" dirty="0" smtClean="0">
                <a:solidFill>
                  <a:schemeClr val="tx1"/>
                </a:solidFill>
                <a:sym typeface="Symbol" panose="05050102010706020507" pitchFamily="18" charset="2"/>
              </a:rPr>
              <a:t>0</a:t>
            </a:r>
            <a:r>
              <a:rPr lang="en-US" sz="2400" dirty="0" smtClean="0">
                <a:solidFill>
                  <a:schemeClr val="tx1"/>
                </a:solidFill>
                <a:sym typeface="Symbol" panose="05050102010706020507" pitchFamily="18" charset="2"/>
              </a:rPr>
              <a:t>&lt;1.5 included in the Bayesian Analysis. Without their restrictive prior, the results would be more similar at all densities </a:t>
            </a:r>
            <a:endParaRPr lang="en-US" sz="2400" dirty="0">
              <a:solidFill>
                <a:schemeClr val="tx1"/>
              </a:solidFill>
            </a:endParaRPr>
          </a:p>
        </p:txBody>
      </p:sp>
      <p:grpSp>
        <p:nvGrpSpPr>
          <p:cNvPr id="8" name="Group 7"/>
          <p:cNvGrpSpPr/>
          <p:nvPr/>
        </p:nvGrpSpPr>
        <p:grpSpPr>
          <a:xfrm>
            <a:off x="-140976" y="2100391"/>
            <a:ext cx="6384460" cy="4757609"/>
            <a:chOff x="2147482" y="307440"/>
            <a:chExt cx="7926114" cy="6168909"/>
          </a:xfrm>
        </p:grpSpPr>
        <p:pic>
          <p:nvPicPr>
            <p:cNvPr id="9" name="Picture 8"/>
            <p:cNvPicPr>
              <a:picLocks noChangeAspect="1"/>
            </p:cNvPicPr>
            <p:nvPr/>
          </p:nvPicPr>
          <p:blipFill>
            <a:blip r:embed="rId2">
              <a:extLst>
                <a:ext uri="{BEBA8EAE-BF5A-486C-A8C5-ECC9F3942E4B}">
                  <a14:imgProps xmlns:a14="http://schemas.microsoft.com/office/drawing/2010/main">
                    <a14:imgLayer r:embed="rId3">
                      <a14:imgEffect>
                        <a14:saturation sat="52000"/>
                      </a14:imgEffect>
                    </a14:imgLayer>
                  </a14:imgProps>
                </a:ext>
              </a:extLst>
            </a:blip>
            <a:stretch>
              <a:fillRect/>
            </a:stretch>
          </p:blipFill>
          <p:spPr>
            <a:xfrm>
              <a:off x="2147482" y="307440"/>
              <a:ext cx="7926114" cy="6168909"/>
            </a:xfrm>
            <a:prstGeom prst="rect">
              <a:avLst/>
            </a:prstGeom>
          </p:spPr>
        </p:pic>
        <p:grpSp>
          <p:nvGrpSpPr>
            <p:cNvPr id="10" name="Group 9"/>
            <p:cNvGrpSpPr/>
            <p:nvPr/>
          </p:nvGrpSpPr>
          <p:grpSpPr>
            <a:xfrm>
              <a:off x="3672139" y="847039"/>
              <a:ext cx="5918029" cy="4429811"/>
              <a:chOff x="2513618" y="514399"/>
              <a:chExt cx="5199727" cy="3865997"/>
            </a:xfrm>
          </p:grpSpPr>
          <p:sp>
            <p:nvSpPr>
              <p:cNvPr id="11" name="Rectangle 10"/>
              <p:cNvSpPr/>
              <p:nvPr/>
            </p:nvSpPr>
            <p:spPr>
              <a:xfrm>
                <a:off x="2564223" y="563296"/>
                <a:ext cx="5149122" cy="3817100"/>
              </a:xfrm>
              <a:prstGeom prst="rect">
                <a:avLst/>
              </a:prstGeom>
              <a:noFill/>
              <a:ln w="2857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2513618" y="514399"/>
                <a:ext cx="5198844" cy="3769676"/>
              </a:xfrm>
              <a:custGeom>
                <a:avLst/>
                <a:gdLst>
                  <a:gd name="connsiteX0" fmla="*/ 8445 w 5198844"/>
                  <a:gd name="connsiteY0" fmla="*/ 3645219 h 3769676"/>
                  <a:gd name="connsiteX1" fmla="*/ 127974 w 5198844"/>
                  <a:gd name="connsiteY1" fmla="*/ 3555572 h 3769676"/>
                  <a:gd name="connsiteX2" fmla="*/ 253480 w 5198844"/>
                  <a:gd name="connsiteY2" fmla="*/ 3418113 h 3769676"/>
                  <a:gd name="connsiteX3" fmla="*/ 325198 w 5198844"/>
                  <a:gd name="connsiteY3" fmla="*/ 3304561 h 3769676"/>
                  <a:gd name="connsiteX4" fmla="*/ 468633 w 5198844"/>
                  <a:gd name="connsiteY4" fmla="*/ 3161125 h 3769676"/>
                  <a:gd name="connsiteX5" fmla="*/ 522421 w 5198844"/>
                  <a:gd name="connsiteY5" fmla="*/ 3089408 h 3769676"/>
                  <a:gd name="connsiteX6" fmla="*/ 659880 w 5198844"/>
                  <a:gd name="connsiteY6" fmla="*/ 2945972 h 3769676"/>
                  <a:gd name="connsiteX7" fmla="*/ 761480 w 5198844"/>
                  <a:gd name="connsiteY7" fmla="*/ 2868278 h 3769676"/>
                  <a:gd name="connsiteX8" fmla="*/ 881010 w 5198844"/>
                  <a:gd name="connsiteY8" fmla="*/ 2760702 h 3769676"/>
                  <a:gd name="connsiteX9" fmla="*/ 976633 w 5198844"/>
                  <a:gd name="connsiteY9" fmla="*/ 2718866 h 3769676"/>
                  <a:gd name="connsiteX10" fmla="*/ 1084210 w 5198844"/>
                  <a:gd name="connsiteY10" fmla="*/ 2629219 h 3769676"/>
                  <a:gd name="connsiteX11" fmla="*/ 1233621 w 5198844"/>
                  <a:gd name="connsiteY11" fmla="*/ 2515666 h 3769676"/>
                  <a:gd name="connsiteX12" fmla="*/ 1400963 w 5198844"/>
                  <a:gd name="connsiteY12" fmla="*/ 2390161 h 3769676"/>
                  <a:gd name="connsiteX13" fmla="*/ 1538421 w 5198844"/>
                  <a:gd name="connsiteY13" fmla="*/ 2312466 h 3769676"/>
                  <a:gd name="connsiteX14" fmla="*/ 1657951 w 5198844"/>
                  <a:gd name="connsiteY14" fmla="*/ 2222819 h 3769676"/>
                  <a:gd name="connsiteX15" fmla="*/ 1813339 w 5198844"/>
                  <a:gd name="connsiteY15" fmla="*/ 2163055 h 3769676"/>
                  <a:gd name="connsiteX16" fmla="*/ 1932868 w 5198844"/>
                  <a:gd name="connsiteY16" fmla="*/ 2061455 h 3769676"/>
                  <a:gd name="connsiteX17" fmla="*/ 2106186 w 5198844"/>
                  <a:gd name="connsiteY17" fmla="*/ 1983761 h 3769676"/>
                  <a:gd name="connsiteX18" fmla="*/ 2231692 w 5198844"/>
                  <a:gd name="connsiteY18" fmla="*/ 1894113 h 3769676"/>
                  <a:gd name="connsiteX19" fmla="*/ 2315363 w 5198844"/>
                  <a:gd name="connsiteY19" fmla="*/ 1786537 h 3769676"/>
                  <a:gd name="connsiteX20" fmla="*/ 2405010 w 5198844"/>
                  <a:gd name="connsiteY20" fmla="*/ 1589313 h 3769676"/>
                  <a:gd name="connsiteX21" fmla="*/ 2518563 w 5198844"/>
                  <a:gd name="connsiteY21" fmla="*/ 1421972 h 3769676"/>
                  <a:gd name="connsiteX22" fmla="*/ 2650045 w 5198844"/>
                  <a:gd name="connsiteY22" fmla="*/ 1218772 h 3769676"/>
                  <a:gd name="connsiteX23" fmla="*/ 2769574 w 5198844"/>
                  <a:gd name="connsiteY23" fmla="*/ 1141078 h 3769676"/>
                  <a:gd name="connsiteX24" fmla="*/ 2954845 w 5198844"/>
                  <a:gd name="connsiteY24" fmla="*/ 961784 h 3769676"/>
                  <a:gd name="connsiteX25" fmla="*/ 3122186 w 5198844"/>
                  <a:gd name="connsiteY25" fmla="*/ 836278 h 3769676"/>
                  <a:gd name="connsiteX26" fmla="*/ 3313433 w 5198844"/>
                  <a:gd name="connsiteY26" fmla="*/ 710772 h 3769676"/>
                  <a:gd name="connsiteX27" fmla="*/ 3492727 w 5198844"/>
                  <a:gd name="connsiteY27" fmla="*/ 609172 h 3769676"/>
                  <a:gd name="connsiteX28" fmla="*/ 3683974 w 5198844"/>
                  <a:gd name="connsiteY28" fmla="*/ 519525 h 3769676"/>
                  <a:gd name="connsiteX29" fmla="*/ 3899127 w 5198844"/>
                  <a:gd name="connsiteY29" fmla="*/ 429878 h 3769676"/>
                  <a:gd name="connsiteX30" fmla="*/ 4138186 w 5198844"/>
                  <a:gd name="connsiteY30" fmla="*/ 328278 h 3769676"/>
                  <a:gd name="connsiteX31" fmla="*/ 4520680 w 5198844"/>
                  <a:gd name="connsiteY31" fmla="*/ 232655 h 3769676"/>
                  <a:gd name="connsiteX32" fmla="*/ 4747786 w 5198844"/>
                  <a:gd name="connsiteY32" fmla="*/ 143008 h 3769676"/>
                  <a:gd name="connsiteX33" fmla="*/ 4945010 w 5198844"/>
                  <a:gd name="connsiteY33" fmla="*/ 95196 h 3769676"/>
                  <a:gd name="connsiteX34" fmla="*/ 5148210 w 5198844"/>
                  <a:gd name="connsiteY34" fmla="*/ 83243 h 3769676"/>
                  <a:gd name="connsiteX35" fmla="*/ 5172116 w 5198844"/>
                  <a:gd name="connsiteY35" fmla="*/ 1230725 h 3769676"/>
                  <a:gd name="connsiteX36" fmla="*/ 4962939 w 5198844"/>
                  <a:gd name="connsiteY36" fmla="*/ 1344278 h 3769676"/>
                  <a:gd name="connsiteX37" fmla="*/ 4634233 w 5198844"/>
                  <a:gd name="connsiteY37" fmla="*/ 1481737 h 3769676"/>
                  <a:gd name="connsiteX38" fmla="*/ 4407127 w 5198844"/>
                  <a:gd name="connsiteY38" fmla="*/ 1565408 h 3769676"/>
                  <a:gd name="connsiteX39" fmla="*/ 4114280 w 5198844"/>
                  <a:gd name="connsiteY39" fmla="*/ 1661031 h 3769676"/>
                  <a:gd name="connsiteX40" fmla="*/ 3934986 w 5198844"/>
                  <a:gd name="connsiteY40" fmla="*/ 1756655 h 3769676"/>
                  <a:gd name="connsiteX41" fmla="*/ 3743739 w 5198844"/>
                  <a:gd name="connsiteY41" fmla="*/ 1780561 h 3769676"/>
                  <a:gd name="connsiteX42" fmla="*/ 3546516 w 5198844"/>
                  <a:gd name="connsiteY42" fmla="*/ 1894113 h 3769676"/>
                  <a:gd name="connsiteX43" fmla="*/ 3164021 w 5198844"/>
                  <a:gd name="connsiteY43" fmla="*/ 2007666 h 3769676"/>
                  <a:gd name="connsiteX44" fmla="*/ 2913010 w 5198844"/>
                  <a:gd name="connsiteY44" fmla="*/ 2109266 h 3769676"/>
                  <a:gd name="connsiteX45" fmla="*/ 2602233 w 5198844"/>
                  <a:gd name="connsiteY45" fmla="*/ 2228796 h 3769676"/>
                  <a:gd name="connsiteX46" fmla="*/ 2333292 w 5198844"/>
                  <a:gd name="connsiteY46" fmla="*/ 2312466 h 3769676"/>
                  <a:gd name="connsiteX47" fmla="*/ 2136068 w 5198844"/>
                  <a:gd name="connsiteY47" fmla="*/ 2396137 h 3769676"/>
                  <a:gd name="connsiteX48" fmla="*/ 1831268 w 5198844"/>
                  <a:gd name="connsiteY48" fmla="*/ 2551525 h 3769676"/>
                  <a:gd name="connsiteX49" fmla="*/ 1663927 w 5198844"/>
                  <a:gd name="connsiteY49" fmla="*/ 2617266 h 3769676"/>
                  <a:gd name="connsiteX50" fmla="*/ 1394986 w 5198844"/>
                  <a:gd name="connsiteY50" fmla="*/ 2766678 h 3769676"/>
                  <a:gd name="connsiteX51" fmla="*/ 1132021 w 5198844"/>
                  <a:gd name="connsiteY51" fmla="*/ 2928043 h 3769676"/>
                  <a:gd name="connsiteX52" fmla="*/ 940774 w 5198844"/>
                  <a:gd name="connsiteY52" fmla="*/ 3047572 h 3769676"/>
                  <a:gd name="connsiteX53" fmla="*/ 731598 w 5198844"/>
                  <a:gd name="connsiteY53" fmla="*/ 3185031 h 3769676"/>
                  <a:gd name="connsiteX54" fmla="*/ 444727 w 5198844"/>
                  <a:gd name="connsiteY54" fmla="*/ 3394208 h 3769676"/>
                  <a:gd name="connsiteX55" fmla="*/ 235551 w 5198844"/>
                  <a:gd name="connsiteY55" fmla="*/ 3567525 h 3769676"/>
                  <a:gd name="connsiteX56" fmla="*/ 80163 w 5198844"/>
                  <a:gd name="connsiteY56" fmla="*/ 3752796 h 3769676"/>
                  <a:gd name="connsiteX57" fmla="*/ 8445 w 5198844"/>
                  <a:gd name="connsiteY57" fmla="*/ 3740843 h 3769676"/>
                  <a:gd name="connsiteX58" fmla="*/ 38327 w 5198844"/>
                  <a:gd name="connsiteY58" fmla="*/ 3573502 h 3769676"/>
                  <a:gd name="connsiteX59" fmla="*/ 337151 w 5198844"/>
                  <a:gd name="connsiteY59" fmla="*/ 3364325 h 3769676"/>
                  <a:gd name="connsiteX60" fmla="*/ 498516 w 5198844"/>
                  <a:gd name="connsiteY60" fmla="*/ 3226866 h 3769676"/>
                  <a:gd name="connsiteX61" fmla="*/ 665857 w 5198844"/>
                  <a:gd name="connsiteY61" fmla="*/ 3059525 h 3769676"/>
                  <a:gd name="connsiteX62" fmla="*/ 809292 w 5198844"/>
                  <a:gd name="connsiteY62" fmla="*/ 2934019 h 3769676"/>
                  <a:gd name="connsiteX63" fmla="*/ 946751 w 5198844"/>
                  <a:gd name="connsiteY63" fmla="*/ 2844372 h 3769676"/>
                  <a:gd name="connsiteX64" fmla="*/ 1066280 w 5198844"/>
                  <a:gd name="connsiteY64" fmla="*/ 2700937 h 3769676"/>
                  <a:gd name="connsiteX65" fmla="*/ 1233621 w 5198844"/>
                  <a:gd name="connsiteY65" fmla="*/ 2617266 h 3769676"/>
                  <a:gd name="connsiteX66" fmla="*/ 1335221 w 5198844"/>
                  <a:gd name="connsiteY66" fmla="*/ 2521643 h 3769676"/>
                  <a:gd name="connsiteX67" fmla="*/ 1496586 w 5198844"/>
                  <a:gd name="connsiteY67" fmla="*/ 2437972 h 3769676"/>
                  <a:gd name="connsiteX68" fmla="*/ 1622092 w 5198844"/>
                  <a:gd name="connsiteY68" fmla="*/ 2348325 h 3769676"/>
                  <a:gd name="connsiteX69" fmla="*/ 1813339 w 5198844"/>
                  <a:gd name="connsiteY69" fmla="*/ 2228796 h 3769676"/>
                  <a:gd name="connsiteX70" fmla="*/ 2076304 w 5198844"/>
                  <a:gd name="connsiteY70" fmla="*/ 2103290 h 3769676"/>
                  <a:gd name="connsiteX71" fmla="*/ 2219739 w 5198844"/>
                  <a:gd name="connsiteY71" fmla="*/ 1995713 h 3769676"/>
                  <a:gd name="connsiteX72" fmla="*/ 2405010 w 5198844"/>
                  <a:gd name="connsiteY72" fmla="*/ 1810443 h 3769676"/>
                  <a:gd name="connsiteX73" fmla="*/ 2548445 w 5198844"/>
                  <a:gd name="connsiteY73" fmla="*/ 1738725 h 3769676"/>
                  <a:gd name="connsiteX74" fmla="*/ 2757621 w 5198844"/>
                  <a:gd name="connsiteY74" fmla="*/ 1595290 h 3769676"/>
                  <a:gd name="connsiteX75" fmla="*/ 2990704 w 5198844"/>
                  <a:gd name="connsiteY75" fmla="*/ 1415996 h 3769676"/>
                  <a:gd name="connsiteX76" fmla="*/ 3175974 w 5198844"/>
                  <a:gd name="connsiteY76" fmla="*/ 1296466 h 3769676"/>
                  <a:gd name="connsiteX77" fmla="*/ 3337339 w 5198844"/>
                  <a:gd name="connsiteY77" fmla="*/ 1129125 h 3769676"/>
                  <a:gd name="connsiteX78" fmla="*/ 3576398 w 5198844"/>
                  <a:gd name="connsiteY78" fmla="*/ 1033502 h 3769676"/>
                  <a:gd name="connsiteX79" fmla="*/ 3707880 w 5198844"/>
                  <a:gd name="connsiteY79" fmla="*/ 925925 h 3769676"/>
                  <a:gd name="connsiteX80" fmla="*/ 3923033 w 5198844"/>
                  <a:gd name="connsiteY80" fmla="*/ 812372 h 3769676"/>
                  <a:gd name="connsiteX81" fmla="*/ 4174045 w 5198844"/>
                  <a:gd name="connsiteY81" fmla="*/ 698819 h 3769676"/>
                  <a:gd name="connsiteX82" fmla="*/ 4413104 w 5198844"/>
                  <a:gd name="connsiteY82" fmla="*/ 609172 h 3769676"/>
                  <a:gd name="connsiteX83" fmla="*/ 4550563 w 5198844"/>
                  <a:gd name="connsiteY83" fmla="*/ 543431 h 3769676"/>
                  <a:gd name="connsiteX84" fmla="*/ 4711927 w 5198844"/>
                  <a:gd name="connsiteY84" fmla="*/ 483666 h 3769676"/>
                  <a:gd name="connsiteX85" fmla="*/ 4873292 w 5198844"/>
                  <a:gd name="connsiteY85" fmla="*/ 423902 h 3769676"/>
                  <a:gd name="connsiteX86" fmla="*/ 5028680 w 5198844"/>
                  <a:gd name="connsiteY86" fmla="*/ 376090 h 3769676"/>
                  <a:gd name="connsiteX87" fmla="*/ 5118327 w 5198844"/>
                  <a:gd name="connsiteY87" fmla="*/ 334255 h 3769676"/>
                  <a:gd name="connsiteX88" fmla="*/ 5184068 w 5198844"/>
                  <a:gd name="connsiteY88" fmla="*/ 346208 h 3769676"/>
                  <a:gd name="connsiteX89" fmla="*/ 5184068 w 5198844"/>
                  <a:gd name="connsiteY89" fmla="*/ 907996 h 3769676"/>
                  <a:gd name="connsiteX90" fmla="*/ 5022704 w 5198844"/>
                  <a:gd name="connsiteY90" fmla="*/ 949831 h 3769676"/>
                  <a:gd name="connsiteX91" fmla="*/ 4705951 w 5198844"/>
                  <a:gd name="connsiteY91" fmla="*/ 1075337 h 3769676"/>
                  <a:gd name="connsiteX92" fmla="*/ 4413104 w 5198844"/>
                  <a:gd name="connsiteY92" fmla="*/ 1182913 h 3769676"/>
                  <a:gd name="connsiteX93" fmla="*/ 4144163 w 5198844"/>
                  <a:gd name="connsiteY93" fmla="*/ 1290490 h 3769676"/>
                  <a:gd name="connsiteX94" fmla="*/ 3863268 w 5198844"/>
                  <a:gd name="connsiteY94" fmla="*/ 1427949 h 3769676"/>
                  <a:gd name="connsiteX95" fmla="*/ 3654092 w 5198844"/>
                  <a:gd name="connsiteY95" fmla="*/ 1535525 h 3769676"/>
                  <a:gd name="connsiteX96" fmla="*/ 3367221 w 5198844"/>
                  <a:gd name="connsiteY96" fmla="*/ 1667008 h 3769676"/>
                  <a:gd name="connsiteX97" fmla="*/ 3074374 w 5198844"/>
                  <a:gd name="connsiteY97" fmla="*/ 1804466 h 3769676"/>
                  <a:gd name="connsiteX98" fmla="*/ 2763598 w 5198844"/>
                  <a:gd name="connsiteY98" fmla="*/ 1959855 h 3769676"/>
                  <a:gd name="connsiteX99" fmla="*/ 2440868 w 5198844"/>
                  <a:gd name="connsiteY99" fmla="*/ 2133172 h 3769676"/>
                  <a:gd name="connsiteX100" fmla="*/ 2189857 w 5198844"/>
                  <a:gd name="connsiteY100" fmla="*/ 2246725 h 3769676"/>
                  <a:gd name="connsiteX101" fmla="*/ 1914939 w 5198844"/>
                  <a:gd name="connsiteY101" fmla="*/ 2396137 h 3769676"/>
                  <a:gd name="connsiteX102" fmla="*/ 1669904 w 5198844"/>
                  <a:gd name="connsiteY102" fmla="*/ 2533596 h 3769676"/>
                  <a:gd name="connsiteX103" fmla="*/ 1383033 w 5198844"/>
                  <a:gd name="connsiteY103" fmla="*/ 2706913 h 3769676"/>
                  <a:gd name="connsiteX104" fmla="*/ 1132021 w 5198844"/>
                  <a:gd name="connsiteY104" fmla="*/ 2898161 h 3769676"/>
                  <a:gd name="connsiteX105" fmla="*/ 904916 w 5198844"/>
                  <a:gd name="connsiteY105" fmla="*/ 3005737 h 3769676"/>
                  <a:gd name="connsiteX106" fmla="*/ 653904 w 5198844"/>
                  <a:gd name="connsiteY106" fmla="*/ 3185031 h 3769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5198844" h="3769676">
                    <a:moveTo>
                      <a:pt x="8445" y="3645219"/>
                    </a:moveTo>
                    <a:cubicBezTo>
                      <a:pt x="47790" y="3619321"/>
                      <a:pt x="87135" y="3593423"/>
                      <a:pt x="127974" y="3555572"/>
                    </a:cubicBezTo>
                    <a:cubicBezTo>
                      <a:pt x="168813" y="3517721"/>
                      <a:pt x="220609" y="3459948"/>
                      <a:pt x="253480" y="3418113"/>
                    </a:cubicBezTo>
                    <a:cubicBezTo>
                      <a:pt x="286351" y="3376278"/>
                      <a:pt x="289339" y="3347392"/>
                      <a:pt x="325198" y="3304561"/>
                    </a:cubicBezTo>
                    <a:cubicBezTo>
                      <a:pt x="361057" y="3261730"/>
                      <a:pt x="435763" y="3196984"/>
                      <a:pt x="468633" y="3161125"/>
                    </a:cubicBezTo>
                    <a:cubicBezTo>
                      <a:pt x="501503" y="3125266"/>
                      <a:pt x="490547" y="3125267"/>
                      <a:pt x="522421" y="3089408"/>
                    </a:cubicBezTo>
                    <a:cubicBezTo>
                      <a:pt x="554296" y="3053549"/>
                      <a:pt x="620037" y="2982827"/>
                      <a:pt x="659880" y="2945972"/>
                    </a:cubicBezTo>
                    <a:cubicBezTo>
                      <a:pt x="699723" y="2909117"/>
                      <a:pt x="724625" y="2899156"/>
                      <a:pt x="761480" y="2868278"/>
                    </a:cubicBezTo>
                    <a:cubicBezTo>
                      <a:pt x="798335" y="2837400"/>
                      <a:pt x="845151" y="2785604"/>
                      <a:pt x="881010" y="2760702"/>
                    </a:cubicBezTo>
                    <a:cubicBezTo>
                      <a:pt x="916869" y="2735800"/>
                      <a:pt x="942766" y="2740780"/>
                      <a:pt x="976633" y="2718866"/>
                    </a:cubicBezTo>
                    <a:cubicBezTo>
                      <a:pt x="1010500" y="2696952"/>
                      <a:pt x="1041379" y="2663086"/>
                      <a:pt x="1084210" y="2629219"/>
                    </a:cubicBezTo>
                    <a:cubicBezTo>
                      <a:pt x="1127041" y="2595352"/>
                      <a:pt x="1233621" y="2515666"/>
                      <a:pt x="1233621" y="2515666"/>
                    </a:cubicBezTo>
                    <a:cubicBezTo>
                      <a:pt x="1286413" y="2475823"/>
                      <a:pt x="1350163" y="2424028"/>
                      <a:pt x="1400963" y="2390161"/>
                    </a:cubicBezTo>
                    <a:cubicBezTo>
                      <a:pt x="1451763" y="2356294"/>
                      <a:pt x="1495590" y="2340356"/>
                      <a:pt x="1538421" y="2312466"/>
                    </a:cubicBezTo>
                    <a:cubicBezTo>
                      <a:pt x="1581252" y="2284576"/>
                      <a:pt x="1612131" y="2247721"/>
                      <a:pt x="1657951" y="2222819"/>
                    </a:cubicBezTo>
                    <a:cubicBezTo>
                      <a:pt x="1703771" y="2197917"/>
                      <a:pt x="1767520" y="2189949"/>
                      <a:pt x="1813339" y="2163055"/>
                    </a:cubicBezTo>
                    <a:cubicBezTo>
                      <a:pt x="1859159" y="2136161"/>
                      <a:pt x="1884060" y="2091337"/>
                      <a:pt x="1932868" y="2061455"/>
                    </a:cubicBezTo>
                    <a:cubicBezTo>
                      <a:pt x="1981676" y="2031573"/>
                      <a:pt x="2056382" y="2011651"/>
                      <a:pt x="2106186" y="1983761"/>
                    </a:cubicBezTo>
                    <a:cubicBezTo>
                      <a:pt x="2155990" y="1955871"/>
                      <a:pt x="2196829" y="1926984"/>
                      <a:pt x="2231692" y="1894113"/>
                    </a:cubicBezTo>
                    <a:cubicBezTo>
                      <a:pt x="2266555" y="1861242"/>
                      <a:pt x="2286477" y="1837337"/>
                      <a:pt x="2315363" y="1786537"/>
                    </a:cubicBezTo>
                    <a:cubicBezTo>
                      <a:pt x="2344249" y="1735737"/>
                      <a:pt x="2371143" y="1650074"/>
                      <a:pt x="2405010" y="1589313"/>
                    </a:cubicBezTo>
                    <a:cubicBezTo>
                      <a:pt x="2438877" y="1528552"/>
                      <a:pt x="2477724" y="1483729"/>
                      <a:pt x="2518563" y="1421972"/>
                    </a:cubicBezTo>
                    <a:cubicBezTo>
                      <a:pt x="2559402" y="1360215"/>
                      <a:pt x="2608210" y="1265588"/>
                      <a:pt x="2650045" y="1218772"/>
                    </a:cubicBezTo>
                    <a:cubicBezTo>
                      <a:pt x="2691880" y="1171956"/>
                      <a:pt x="2718774" y="1183909"/>
                      <a:pt x="2769574" y="1141078"/>
                    </a:cubicBezTo>
                    <a:cubicBezTo>
                      <a:pt x="2820374" y="1098247"/>
                      <a:pt x="2896076" y="1012584"/>
                      <a:pt x="2954845" y="961784"/>
                    </a:cubicBezTo>
                    <a:cubicBezTo>
                      <a:pt x="3013614" y="910984"/>
                      <a:pt x="3062421" y="878113"/>
                      <a:pt x="3122186" y="836278"/>
                    </a:cubicBezTo>
                    <a:cubicBezTo>
                      <a:pt x="3181951" y="794443"/>
                      <a:pt x="3251676" y="748623"/>
                      <a:pt x="3313433" y="710772"/>
                    </a:cubicBezTo>
                    <a:cubicBezTo>
                      <a:pt x="3375190" y="672921"/>
                      <a:pt x="3430970" y="641046"/>
                      <a:pt x="3492727" y="609172"/>
                    </a:cubicBezTo>
                    <a:cubicBezTo>
                      <a:pt x="3554484" y="577298"/>
                      <a:pt x="3616241" y="549407"/>
                      <a:pt x="3683974" y="519525"/>
                    </a:cubicBezTo>
                    <a:cubicBezTo>
                      <a:pt x="3751707" y="489643"/>
                      <a:pt x="3899127" y="429878"/>
                      <a:pt x="3899127" y="429878"/>
                    </a:cubicBezTo>
                    <a:cubicBezTo>
                      <a:pt x="3974829" y="398003"/>
                      <a:pt x="4034594" y="361148"/>
                      <a:pt x="4138186" y="328278"/>
                    </a:cubicBezTo>
                    <a:cubicBezTo>
                      <a:pt x="4241778" y="295407"/>
                      <a:pt x="4419080" y="263533"/>
                      <a:pt x="4520680" y="232655"/>
                    </a:cubicBezTo>
                    <a:cubicBezTo>
                      <a:pt x="4622280" y="201777"/>
                      <a:pt x="4677064" y="165918"/>
                      <a:pt x="4747786" y="143008"/>
                    </a:cubicBezTo>
                    <a:cubicBezTo>
                      <a:pt x="4818508" y="120098"/>
                      <a:pt x="4878273" y="105157"/>
                      <a:pt x="4945010" y="95196"/>
                    </a:cubicBezTo>
                    <a:cubicBezTo>
                      <a:pt x="5011747" y="85235"/>
                      <a:pt x="5110359" y="-106012"/>
                      <a:pt x="5148210" y="83243"/>
                    </a:cubicBezTo>
                    <a:cubicBezTo>
                      <a:pt x="5186061" y="272498"/>
                      <a:pt x="5202994" y="1020553"/>
                      <a:pt x="5172116" y="1230725"/>
                    </a:cubicBezTo>
                    <a:cubicBezTo>
                      <a:pt x="5141238" y="1440897"/>
                      <a:pt x="5052586" y="1302443"/>
                      <a:pt x="4962939" y="1344278"/>
                    </a:cubicBezTo>
                    <a:cubicBezTo>
                      <a:pt x="4873292" y="1386113"/>
                      <a:pt x="4726868" y="1444882"/>
                      <a:pt x="4634233" y="1481737"/>
                    </a:cubicBezTo>
                    <a:cubicBezTo>
                      <a:pt x="4541598" y="1518592"/>
                      <a:pt x="4493786" y="1535526"/>
                      <a:pt x="4407127" y="1565408"/>
                    </a:cubicBezTo>
                    <a:cubicBezTo>
                      <a:pt x="4320468" y="1595290"/>
                      <a:pt x="4192970" y="1629157"/>
                      <a:pt x="4114280" y="1661031"/>
                    </a:cubicBezTo>
                    <a:cubicBezTo>
                      <a:pt x="4035590" y="1692905"/>
                      <a:pt x="3996743" y="1736733"/>
                      <a:pt x="3934986" y="1756655"/>
                    </a:cubicBezTo>
                    <a:cubicBezTo>
                      <a:pt x="3873229" y="1776577"/>
                      <a:pt x="3808484" y="1757651"/>
                      <a:pt x="3743739" y="1780561"/>
                    </a:cubicBezTo>
                    <a:cubicBezTo>
                      <a:pt x="3678994" y="1803471"/>
                      <a:pt x="3643136" y="1856262"/>
                      <a:pt x="3546516" y="1894113"/>
                    </a:cubicBezTo>
                    <a:cubicBezTo>
                      <a:pt x="3449896" y="1931964"/>
                      <a:pt x="3269605" y="1971807"/>
                      <a:pt x="3164021" y="2007666"/>
                    </a:cubicBezTo>
                    <a:cubicBezTo>
                      <a:pt x="3058437" y="2043525"/>
                      <a:pt x="2913010" y="2109266"/>
                      <a:pt x="2913010" y="2109266"/>
                    </a:cubicBezTo>
                    <a:cubicBezTo>
                      <a:pt x="2819379" y="2146121"/>
                      <a:pt x="2698853" y="2194929"/>
                      <a:pt x="2602233" y="2228796"/>
                    </a:cubicBezTo>
                    <a:cubicBezTo>
                      <a:pt x="2505613" y="2262663"/>
                      <a:pt x="2410986" y="2284576"/>
                      <a:pt x="2333292" y="2312466"/>
                    </a:cubicBezTo>
                    <a:cubicBezTo>
                      <a:pt x="2255598" y="2340356"/>
                      <a:pt x="2219739" y="2356294"/>
                      <a:pt x="2136068" y="2396137"/>
                    </a:cubicBezTo>
                    <a:cubicBezTo>
                      <a:pt x="2052397" y="2435980"/>
                      <a:pt x="1909958" y="2514670"/>
                      <a:pt x="1831268" y="2551525"/>
                    </a:cubicBezTo>
                    <a:cubicBezTo>
                      <a:pt x="1752578" y="2588380"/>
                      <a:pt x="1736641" y="2581407"/>
                      <a:pt x="1663927" y="2617266"/>
                    </a:cubicBezTo>
                    <a:cubicBezTo>
                      <a:pt x="1591213" y="2653125"/>
                      <a:pt x="1483637" y="2714882"/>
                      <a:pt x="1394986" y="2766678"/>
                    </a:cubicBezTo>
                    <a:cubicBezTo>
                      <a:pt x="1306335" y="2818474"/>
                      <a:pt x="1132021" y="2928043"/>
                      <a:pt x="1132021" y="2928043"/>
                    </a:cubicBezTo>
                    <a:lnTo>
                      <a:pt x="940774" y="3047572"/>
                    </a:lnTo>
                    <a:cubicBezTo>
                      <a:pt x="874037" y="3090403"/>
                      <a:pt x="814273" y="3127258"/>
                      <a:pt x="731598" y="3185031"/>
                    </a:cubicBezTo>
                    <a:cubicBezTo>
                      <a:pt x="648924" y="3242804"/>
                      <a:pt x="527401" y="3330459"/>
                      <a:pt x="444727" y="3394208"/>
                    </a:cubicBezTo>
                    <a:cubicBezTo>
                      <a:pt x="362053" y="3457957"/>
                      <a:pt x="296312" y="3507760"/>
                      <a:pt x="235551" y="3567525"/>
                    </a:cubicBezTo>
                    <a:cubicBezTo>
                      <a:pt x="174790" y="3627290"/>
                      <a:pt x="118014" y="3723910"/>
                      <a:pt x="80163" y="3752796"/>
                    </a:cubicBezTo>
                    <a:cubicBezTo>
                      <a:pt x="42312" y="3781682"/>
                      <a:pt x="15418" y="3770725"/>
                      <a:pt x="8445" y="3740843"/>
                    </a:cubicBezTo>
                    <a:cubicBezTo>
                      <a:pt x="1472" y="3710961"/>
                      <a:pt x="-16457" y="3636255"/>
                      <a:pt x="38327" y="3573502"/>
                    </a:cubicBezTo>
                    <a:cubicBezTo>
                      <a:pt x="93111" y="3510749"/>
                      <a:pt x="260453" y="3422098"/>
                      <a:pt x="337151" y="3364325"/>
                    </a:cubicBezTo>
                    <a:cubicBezTo>
                      <a:pt x="413849" y="3306552"/>
                      <a:pt x="443732" y="3277666"/>
                      <a:pt x="498516" y="3226866"/>
                    </a:cubicBezTo>
                    <a:cubicBezTo>
                      <a:pt x="553300" y="3176066"/>
                      <a:pt x="614061" y="3108333"/>
                      <a:pt x="665857" y="3059525"/>
                    </a:cubicBezTo>
                    <a:cubicBezTo>
                      <a:pt x="717653" y="3010717"/>
                      <a:pt x="762476" y="2969878"/>
                      <a:pt x="809292" y="2934019"/>
                    </a:cubicBezTo>
                    <a:cubicBezTo>
                      <a:pt x="856108" y="2898160"/>
                      <a:pt x="903920" y="2883219"/>
                      <a:pt x="946751" y="2844372"/>
                    </a:cubicBezTo>
                    <a:cubicBezTo>
                      <a:pt x="989582" y="2805525"/>
                      <a:pt x="1018468" y="2738788"/>
                      <a:pt x="1066280" y="2700937"/>
                    </a:cubicBezTo>
                    <a:cubicBezTo>
                      <a:pt x="1114092" y="2663086"/>
                      <a:pt x="1188798" y="2647148"/>
                      <a:pt x="1233621" y="2617266"/>
                    </a:cubicBezTo>
                    <a:cubicBezTo>
                      <a:pt x="1278445" y="2587384"/>
                      <a:pt x="1291394" y="2551525"/>
                      <a:pt x="1335221" y="2521643"/>
                    </a:cubicBezTo>
                    <a:cubicBezTo>
                      <a:pt x="1379048" y="2491761"/>
                      <a:pt x="1448774" y="2466858"/>
                      <a:pt x="1496586" y="2437972"/>
                    </a:cubicBezTo>
                    <a:cubicBezTo>
                      <a:pt x="1544398" y="2409086"/>
                      <a:pt x="1569300" y="2383188"/>
                      <a:pt x="1622092" y="2348325"/>
                    </a:cubicBezTo>
                    <a:cubicBezTo>
                      <a:pt x="1674884" y="2313462"/>
                      <a:pt x="1737637" y="2269635"/>
                      <a:pt x="1813339" y="2228796"/>
                    </a:cubicBezTo>
                    <a:cubicBezTo>
                      <a:pt x="1889041" y="2187957"/>
                      <a:pt x="2008571" y="2142137"/>
                      <a:pt x="2076304" y="2103290"/>
                    </a:cubicBezTo>
                    <a:cubicBezTo>
                      <a:pt x="2144037" y="2064443"/>
                      <a:pt x="2164955" y="2044521"/>
                      <a:pt x="2219739" y="1995713"/>
                    </a:cubicBezTo>
                    <a:cubicBezTo>
                      <a:pt x="2274523" y="1946905"/>
                      <a:pt x="2350226" y="1853274"/>
                      <a:pt x="2405010" y="1810443"/>
                    </a:cubicBezTo>
                    <a:cubicBezTo>
                      <a:pt x="2459794" y="1767612"/>
                      <a:pt x="2489677" y="1774584"/>
                      <a:pt x="2548445" y="1738725"/>
                    </a:cubicBezTo>
                    <a:cubicBezTo>
                      <a:pt x="2607213" y="1702866"/>
                      <a:pt x="2683911" y="1649078"/>
                      <a:pt x="2757621" y="1595290"/>
                    </a:cubicBezTo>
                    <a:cubicBezTo>
                      <a:pt x="2831331" y="1541502"/>
                      <a:pt x="2920979" y="1465800"/>
                      <a:pt x="2990704" y="1415996"/>
                    </a:cubicBezTo>
                    <a:cubicBezTo>
                      <a:pt x="3060429" y="1366192"/>
                      <a:pt x="3118202" y="1344278"/>
                      <a:pt x="3175974" y="1296466"/>
                    </a:cubicBezTo>
                    <a:cubicBezTo>
                      <a:pt x="3233746" y="1248654"/>
                      <a:pt x="3270602" y="1172952"/>
                      <a:pt x="3337339" y="1129125"/>
                    </a:cubicBezTo>
                    <a:cubicBezTo>
                      <a:pt x="3404076" y="1085298"/>
                      <a:pt x="3514641" y="1067369"/>
                      <a:pt x="3576398" y="1033502"/>
                    </a:cubicBezTo>
                    <a:cubicBezTo>
                      <a:pt x="3638155" y="999635"/>
                      <a:pt x="3650108" y="962780"/>
                      <a:pt x="3707880" y="925925"/>
                    </a:cubicBezTo>
                    <a:cubicBezTo>
                      <a:pt x="3765653" y="889070"/>
                      <a:pt x="3845339" y="850223"/>
                      <a:pt x="3923033" y="812372"/>
                    </a:cubicBezTo>
                    <a:cubicBezTo>
                      <a:pt x="4000727" y="774521"/>
                      <a:pt x="4092367" y="732686"/>
                      <a:pt x="4174045" y="698819"/>
                    </a:cubicBezTo>
                    <a:cubicBezTo>
                      <a:pt x="4255723" y="664952"/>
                      <a:pt x="4350351" y="635070"/>
                      <a:pt x="4413104" y="609172"/>
                    </a:cubicBezTo>
                    <a:cubicBezTo>
                      <a:pt x="4475857" y="583274"/>
                      <a:pt x="4500759" y="564349"/>
                      <a:pt x="4550563" y="543431"/>
                    </a:cubicBezTo>
                    <a:cubicBezTo>
                      <a:pt x="4600367" y="522513"/>
                      <a:pt x="4711927" y="483666"/>
                      <a:pt x="4711927" y="483666"/>
                    </a:cubicBezTo>
                    <a:cubicBezTo>
                      <a:pt x="4765715" y="463744"/>
                      <a:pt x="4820500" y="441831"/>
                      <a:pt x="4873292" y="423902"/>
                    </a:cubicBezTo>
                    <a:cubicBezTo>
                      <a:pt x="4926084" y="405973"/>
                      <a:pt x="4987841" y="391031"/>
                      <a:pt x="5028680" y="376090"/>
                    </a:cubicBezTo>
                    <a:cubicBezTo>
                      <a:pt x="5069519" y="361149"/>
                      <a:pt x="5092429" y="339235"/>
                      <a:pt x="5118327" y="334255"/>
                    </a:cubicBezTo>
                    <a:cubicBezTo>
                      <a:pt x="5144225" y="329275"/>
                      <a:pt x="5173111" y="250584"/>
                      <a:pt x="5184068" y="346208"/>
                    </a:cubicBezTo>
                    <a:cubicBezTo>
                      <a:pt x="5195025" y="441832"/>
                      <a:pt x="5210962" y="807392"/>
                      <a:pt x="5184068" y="907996"/>
                    </a:cubicBezTo>
                    <a:cubicBezTo>
                      <a:pt x="5157174" y="1008600"/>
                      <a:pt x="5102390" y="921941"/>
                      <a:pt x="5022704" y="949831"/>
                    </a:cubicBezTo>
                    <a:cubicBezTo>
                      <a:pt x="4943018" y="977721"/>
                      <a:pt x="4807551" y="1036490"/>
                      <a:pt x="4705951" y="1075337"/>
                    </a:cubicBezTo>
                    <a:cubicBezTo>
                      <a:pt x="4604351" y="1114184"/>
                      <a:pt x="4506735" y="1147054"/>
                      <a:pt x="4413104" y="1182913"/>
                    </a:cubicBezTo>
                    <a:cubicBezTo>
                      <a:pt x="4319473" y="1218772"/>
                      <a:pt x="4235802" y="1249651"/>
                      <a:pt x="4144163" y="1290490"/>
                    </a:cubicBezTo>
                    <a:cubicBezTo>
                      <a:pt x="4052524" y="1331329"/>
                      <a:pt x="3944947" y="1387110"/>
                      <a:pt x="3863268" y="1427949"/>
                    </a:cubicBezTo>
                    <a:cubicBezTo>
                      <a:pt x="3781590" y="1468788"/>
                      <a:pt x="3736766" y="1495682"/>
                      <a:pt x="3654092" y="1535525"/>
                    </a:cubicBezTo>
                    <a:cubicBezTo>
                      <a:pt x="3571418" y="1575368"/>
                      <a:pt x="3367221" y="1667008"/>
                      <a:pt x="3367221" y="1667008"/>
                    </a:cubicBezTo>
                    <a:lnTo>
                      <a:pt x="3074374" y="1804466"/>
                    </a:lnTo>
                    <a:cubicBezTo>
                      <a:pt x="2973770" y="1853274"/>
                      <a:pt x="2869182" y="1905071"/>
                      <a:pt x="2763598" y="1959855"/>
                    </a:cubicBezTo>
                    <a:cubicBezTo>
                      <a:pt x="2658014" y="2014639"/>
                      <a:pt x="2536491" y="2085360"/>
                      <a:pt x="2440868" y="2133172"/>
                    </a:cubicBezTo>
                    <a:cubicBezTo>
                      <a:pt x="2345245" y="2180984"/>
                      <a:pt x="2277512" y="2202898"/>
                      <a:pt x="2189857" y="2246725"/>
                    </a:cubicBezTo>
                    <a:cubicBezTo>
                      <a:pt x="2102202" y="2290552"/>
                      <a:pt x="1914939" y="2396137"/>
                      <a:pt x="1914939" y="2396137"/>
                    </a:cubicBezTo>
                    <a:cubicBezTo>
                      <a:pt x="1828280" y="2443949"/>
                      <a:pt x="1758555" y="2481800"/>
                      <a:pt x="1669904" y="2533596"/>
                    </a:cubicBezTo>
                    <a:cubicBezTo>
                      <a:pt x="1581253" y="2585392"/>
                      <a:pt x="1472680" y="2646152"/>
                      <a:pt x="1383033" y="2706913"/>
                    </a:cubicBezTo>
                    <a:cubicBezTo>
                      <a:pt x="1293386" y="2767674"/>
                      <a:pt x="1211707" y="2848357"/>
                      <a:pt x="1132021" y="2898161"/>
                    </a:cubicBezTo>
                    <a:cubicBezTo>
                      <a:pt x="1052335" y="2947965"/>
                      <a:pt x="984602" y="2957925"/>
                      <a:pt x="904916" y="3005737"/>
                    </a:cubicBezTo>
                    <a:cubicBezTo>
                      <a:pt x="825230" y="3053549"/>
                      <a:pt x="739567" y="3119290"/>
                      <a:pt x="653904" y="3185031"/>
                    </a:cubicBezTo>
                  </a:path>
                </a:pathLst>
              </a:custGeom>
              <a:noFill/>
              <a:ln w="3492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 name="Rectangle 12"/>
          <p:cNvSpPr/>
          <p:nvPr/>
        </p:nvSpPr>
        <p:spPr>
          <a:xfrm>
            <a:off x="1122648" y="2556387"/>
            <a:ext cx="4727448" cy="3382296"/>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1425677" y="2723535"/>
            <a:ext cx="1327355" cy="2949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1917290" y="2670964"/>
            <a:ext cx="1273105" cy="400110"/>
          </a:xfrm>
          <a:prstGeom prst="rect">
            <a:avLst/>
          </a:prstGeom>
          <a:noFill/>
        </p:spPr>
        <p:txBody>
          <a:bodyPr wrap="none" rtlCol="0">
            <a:spAutoFit/>
          </a:bodyPr>
          <a:lstStyle/>
          <a:p>
            <a:r>
              <a:rPr lang="en-US" sz="2000" b="1" dirty="0" smtClean="0">
                <a:solidFill>
                  <a:srgbClr val="FF0000"/>
                </a:solidFill>
                <a:sym typeface="Symbol" panose="05050102010706020507" pitchFamily="18" charset="2"/>
              </a:rPr>
              <a:t>EFT prior</a:t>
            </a:r>
            <a:endParaRPr lang="en-US" sz="2000" b="1" dirty="0">
              <a:solidFill>
                <a:srgbClr val="FF0000"/>
              </a:solidFill>
            </a:endParaRPr>
          </a:p>
        </p:txBody>
      </p:sp>
      <p:sp>
        <p:nvSpPr>
          <p:cNvPr id="18" name="TextBox 17"/>
          <p:cNvSpPr txBox="1"/>
          <p:nvPr/>
        </p:nvSpPr>
        <p:spPr>
          <a:xfrm>
            <a:off x="2425406" y="3018503"/>
            <a:ext cx="705642" cy="400110"/>
          </a:xfrm>
          <a:prstGeom prst="rect">
            <a:avLst/>
          </a:prstGeom>
          <a:noFill/>
        </p:spPr>
        <p:txBody>
          <a:bodyPr wrap="none" rtlCol="0">
            <a:spAutoFit/>
          </a:bodyPr>
          <a:lstStyle/>
          <a:p>
            <a:r>
              <a:rPr lang="en-US" sz="2000" b="1" dirty="0" smtClean="0"/>
              <a:t>prior</a:t>
            </a:r>
            <a:endParaRPr lang="en-US" sz="2000" b="1" dirty="0"/>
          </a:p>
        </p:txBody>
      </p:sp>
      <p:sp>
        <p:nvSpPr>
          <p:cNvPr id="20" name="Rectangle 19"/>
          <p:cNvSpPr/>
          <p:nvPr/>
        </p:nvSpPr>
        <p:spPr>
          <a:xfrm>
            <a:off x="2507393" y="3402358"/>
            <a:ext cx="683002" cy="34753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2421418" y="3376072"/>
            <a:ext cx="648254" cy="400110"/>
          </a:xfrm>
          <a:prstGeom prst="rect">
            <a:avLst/>
          </a:prstGeom>
          <a:noFill/>
        </p:spPr>
        <p:txBody>
          <a:bodyPr wrap="none" rtlCol="0">
            <a:spAutoFit/>
          </a:bodyPr>
          <a:lstStyle/>
          <a:p>
            <a:r>
              <a:rPr lang="en-US" sz="2000" b="1" dirty="0" smtClean="0"/>
              <a:t>post</a:t>
            </a:r>
            <a:endParaRPr lang="en-US" sz="2000" b="1" dirty="0"/>
          </a:p>
        </p:txBody>
      </p:sp>
      <p:sp>
        <p:nvSpPr>
          <p:cNvPr id="21" name="TextBox 20"/>
          <p:cNvSpPr txBox="1"/>
          <p:nvPr/>
        </p:nvSpPr>
        <p:spPr>
          <a:xfrm>
            <a:off x="3552122" y="1920061"/>
            <a:ext cx="2418932" cy="646331"/>
          </a:xfrm>
          <a:prstGeom prst="rect">
            <a:avLst/>
          </a:prstGeom>
          <a:noFill/>
        </p:spPr>
        <p:txBody>
          <a:bodyPr wrap="none" rtlCol="0">
            <a:spAutoFit/>
          </a:bodyPr>
          <a:lstStyle/>
          <a:p>
            <a:r>
              <a:rPr lang="en-US" dirty="0" err="1" smtClean="0"/>
              <a:t>Huth</a:t>
            </a:r>
            <a:r>
              <a:rPr lang="en-US" dirty="0" smtClean="0"/>
              <a:t> et al.,</a:t>
            </a:r>
          </a:p>
          <a:p>
            <a:r>
              <a:rPr lang="en-US" dirty="0" smtClean="0"/>
              <a:t>Nature 606, 276 (2022).</a:t>
            </a:r>
            <a:endParaRPr lang="en-US" dirty="0"/>
          </a:p>
        </p:txBody>
      </p:sp>
      <p:pic>
        <p:nvPicPr>
          <p:cNvPr id="22" name="Picture 21"/>
          <p:cNvPicPr>
            <a:picLocks noChangeAspect="1"/>
          </p:cNvPicPr>
          <p:nvPr/>
        </p:nvPicPr>
        <p:blipFill>
          <a:blip r:embed="rId4"/>
          <a:stretch>
            <a:fillRect/>
          </a:stretch>
        </p:blipFill>
        <p:spPr>
          <a:xfrm>
            <a:off x="6096000" y="2229645"/>
            <a:ext cx="5542519" cy="4357970"/>
          </a:xfrm>
          <a:prstGeom prst="rect">
            <a:avLst/>
          </a:prstGeom>
        </p:spPr>
      </p:pic>
      <p:sp>
        <p:nvSpPr>
          <p:cNvPr id="23" name="TextBox 22"/>
          <p:cNvSpPr txBox="1"/>
          <p:nvPr/>
        </p:nvSpPr>
        <p:spPr>
          <a:xfrm>
            <a:off x="8996103" y="1920061"/>
            <a:ext cx="2357697" cy="369332"/>
          </a:xfrm>
          <a:prstGeom prst="rect">
            <a:avLst/>
          </a:prstGeom>
          <a:noFill/>
        </p:spPr>
        <p:txBody>
          <a:bodyPr wrap="none" rtlCol="0">
            <a:spAutoFit/>
          </a:bodyPr>
          <a:lstStyle/>
          <a:p>
            <a:r>
              <a:rPr lang="en-US" dirty="0" smtClean="0"/>
              <a:t>C.Y. Tsang et al., (2023) </a:t>
            </a:r>
            <a:endParaRPr lang="en-US" dirty="0"/>
          </a:p>
        </p:txBody>
      </p:sp>
      <p:sp>
        <p:nvSpPr>
          <p:cNvPr id="24" name="TextBox 23"/>
          <p:cNvSpPr txBox="1"/>
          <p:nvPr/>
        </p:nvSpPr>
        <p:spPr>
          <a:xfrm>
            <a:off x="3493803" y="5201468"/>
            <a:ext cx="2026472" cy="646331"/>
          </a:xfrm>
          <a:prstGeom prst="rect">
            <a:avLst/>
          </a:prstGeom>
          <a:noFill/>
        </p:spPr>
        <p:txBody>
          <a:bodyPr wrap="square" rtlCol="0">
            <a:spAutoFit/>
          </a:bodyPr>
          <a:lstStyle/>
          <a:p>
            <a:r>
              <a:rPr lang="en-US" dirty="0" smtClean="0"/>
              <a:t>Talk by A. Le </a:t>
            </a:r>
            <a:r>
              <a:rPr lang="en-US" dirty="0" err="1" smtClean="0"/>
              <a:t>Fevre</a:t>
            </a:r>
            <a:endParaRPr lang="en-US" dirty="0" smtClean="0"/>
          </a:p>
          <a:p>
            <a:r>
              <a:rPr lang="en-US" dirty="0" smtClean="0"/>
              <a:t>Tue. Afternoon</a:t>
            </a:r>
            <a:endParaRPr lang="en-US" dirty="0"/>
          </a:p>
        </p:txBody>
      </p:sp>
    </p:spTree>
    <p:extLst>
      <p:ext uri="{BB962C8B-B14F-4D97-AF65-F5344CB8AC3E}">
        <p14:creationId xmlns:p14="http://schemas.microsoft.com/office/powerpoint/2010/main" val="45350795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7093" y="0"/>
            <a:ext cx="10515600" cy="1325563"/>
          </a:xfrm>
          <a:ln>
            <a:noFill/>
          </a:ln>
        </p:spPr>
        <p:txBody>
          <a:bodyPr/>
          <a:lstStyle/>
          <a:p>
            <a:r>
              <a:rPr lang="en-US" dirty="0" smtClean="0"/>
              <a:t>Summary and Outlook</a:t>
            </a:r>
            <a:endParaRPr lang="en-US" dirty="0"/>
          </a:p>
        </p:txBody>
      </p:sp>
      <p:sp>
        <p:nvSpPr>
          <p:cNvPr id="3" name="Content Placeholder 2"/>
          <p:cNvSpPr>
            <a:spLocks noGrp="1"/>
          </p:cNvSpPr>
          <p:nvPr>
            <p:ph idx="1"/>
          </p:nvPr>
        </p:nvSpPr>
        <p:spPr>
          <a:xfrm>
            <a:off x="612943" y="1053098"/>
            <a:ext cx="10883900" cy="4351338"/>
          </a:xfrm>
        </p:spPr>
        <p:txBody>
          <a:bodyPr/>
          <a:lstStyle/>
          <a:p>
            <a:r>
              <a:rPr lang="en-US" sz="2400" dirty="0" smtClean="0"/>
              <a:t>Neutron star </a:t>
            </a:r>
          </a:p>
          <a:p>
            <a:endParaRPr lang="en-US" dirty="0"/>
          </a:p>
          <a:p>
            <a:r>
              <a:rPr lang="en-US" sz="2400" dirty="0" smtClean="0"/>
              <a:t>There are now several examples of how to combine experimental data, astrophysical data and theory to extract meaningful information about the nuclear </a:t>
            </a:r>
            <a:r>
              <a:rPr lang="en-US" sz="2400" dirty="0" err="1" smtClean="0"/>
              <a:t>EoS</a:t>
            </a:r>
            <a:r>
              <a:rPr lang="en-US" sz="2400" dirty="0" smtClean="0"/>
              <a:t>.</a:t>
            </a:r>
          </a:p>
          <a:p>
            <a:r>
              <a:rPr lang="en-US" dirty="0" smtClean="0"/>
              <a:t>Combining high </a:t>
            </a:r>
            <a:r>
              <a:rPr lang="en-US" dirty="0" smtClean="0"/>
              <a:t>density constraints with constraints at low density from nuclear structure, reactions and astronomy leads to a statistically consistent picture</a:t>
            </a:r>
            <a:r>
              <a:rPr lang="en-US" sz="2400" dirty="0" smtClean="0"/>
              <a:t>. </a:t>
            </a:r>
          </a:p>
          <a:p>
            <a:r>
              <a:rPr lang="en-US" sz="2400" dirty="0" smtClean="0"/>
              <a:t>Both our work and the recent work of [</a:t>
            </a:r>
            <a:r>
              <a:rPr lang="en-US" sz="2400" dirty="0" err="1" smtClean="0"/>
              <a:t>Huth</a:t>
            </a:r>
            <a:r>
              <a:rPr lang="en-US" sz="2400" dirty="0" smtClean="0"/>
              <a:t> et al, Nature 606, (2022) 275] illustrate the power of combining constraints involving nuclear reactions, nuclear structure, and neutron star observations</a:t>
            </a:r>
          </a:p>
          <a:p>
            <a:pPr marL="0" indent="0">
              <a:buNone/>
            </a:pPr>
            <a:endParaRPr lang="en-US" dirty="0"/>
          </a:p>
        </p:txBody>
      </p:sp>
    </p:spTree>
    <p:extLst>
      <p:ext uri="{BB962C8B-B14F-4D97-AF65-F5344CB8AC3E}">
        <p14:creationId xmlns:p14="http://schemas.microsoft.com/office/powerpoint/2010/main" val="821719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Picture 34"/>
          <p:cNvPicPr>
            <a:picLocks noChangeAspect="1"/>
          </p:cNvPicPr>
          <p:nvPr/>
        </p:nvPicPr>
        <p:blipFill rotWithShape="1">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rcRect l="4985" t="14568" r="9061" b="19767"/>
          <a:stretch/>
        </p:blipFill>
        <p:spPr>
          <a:xfrm>
            <a:off x="127611" y="166734"/>
            <a:ext cx="2040422" cy="1020211"/>
          </a:xfrm>
          <a:prstGeom prst="rect">
            <a:avLst/>
          </a:prstGeom>
        </p:spPr>
      </p:pic>
      <p:pic>
        <p:nvPicPr>
          <p:cNvPr id="38" name="Picture 6" descr="http://www.phy.ornl.gov/hribf/template/doe-logo-2.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753333" y="5810377"/>
            <a:ext cx="2199847" cy="857654"/>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2" descr="http://www.portalnikkei.com.br/wp-content/uploads/2013/02/MEXT_ES_iPS_cell.jpg"/>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9624577" y="5619741"/>
            <a:ext cx="1804136" cy="1048290"/>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6"/>
          <p:cNvGrpSpPr/>
          <p:nvPr/>
        </p:nvGrpSpPr>
        <p:grpSpPr>
          <a:xfrm>
            <a:off x="1726218" y="84717"/>
            <a:ext cx="8727713" cy="5866095"/>
            <a:chOff x="100621" y="168488"/>
            <a:chExt cx="8727713" cy="5866095"/>
          </a:xfrm>
        </p:grpSpPr>
        <p:pic>
          <p:nvPicPr>
            <p:cNvPr id="28" name="Content Placeholder 3"/>
            <p:cNvPicPr>
              <a:picLocks noChangeAspect="1"/>
            </p:cNvPicPr>
            <p:nvPr/>
          </p:nvPicPr>
          <p:blipFill rotWithShape="1">
            <a:blip r:embed="rId5" cstate="email">
              <a:extLst>
                <a:ext uri="{BEBA8EAE-BF5A-486C-A8C5-ECC9F3942E4B}">
                  <a14:imgProps xmlns:a14="http://schemas.microsoft.com/office/drawing/2010/main">
                    <a14:imgLayer r:embed="rId6">
                      <a14:imgEffect>
                        <a14:sharpenSoften amount="25000"/>
                      </a14:imgEffect>
                      <a14:imgEffect>
                        <a14:brightnessContrast contrast="20000"/>
                      </a14:imgEffect>
                    </a14:imgLayer>
                  </a14:imgProps>
                </a:ext>
                <a:ext uri="{28A0092B-C50C-407E-A947-70E740481C1C}">
                  <a14:useLocalDpi xmlns:a14="http://schemas.microsoft.com/office/drawing/2010/main"/>
                </a:ext>
              </a:extLst>
            </a:blip>
            <a:srcRect l="5404" r="8020" b="4201"/>
            <a:stretch/>
          </p:blipFill>
          <p:spPr>
            <a:xfrm>
              <a:off x="3800649" y="5177046"/>
              <a:ext cx="659747" cy="857537"/>
            </a:xfrm>
            <a:prstGeom prst="roundRect">
              <a:avLst>
                <a:gd name="adj" fmla="val 16667"/>
              </a:avLst>
            </a:prstGeom>
            <a:ln w="57150">
              <a:noFill/>
            </a:ln>
            <a:effectLst/>
            <a:scene3d>
              <a:camera prst="orthographicFront"/>
              <a:lightRig rig="contrasting" dir="t">
                <a:rot lat="0" lon="0" rev="4200000"/>
              </a:lightRig>
            </a:scene3d>
            <a:sp3d prstMaterial="plastic">
              <a:bevelT w="381000" h="114300" prst="relaxedInset"/>
              <a:contourClr>
                <a:srgbClr val="969696"/>
              </a:contourClr>
            </a:sp3d>
          </p:spPr>
        </p:pic>
        <p:pic>
          <p:nvPicPr>
            <p:cNvPr id="32" name="Picture 31"/>
            <p:cNvPicPr>
              <a:picLocks noChangeAspect="1"/>
            </p:cNvPicPr>
            <p:nvPr/>
          </p:nvPicPr>
          <p:blipFill rotWithShape="1">
            <a:blip r:embed="rId7" cstate="email">
              <a:extLst>
                <a:ext uri="{BEBA8EAE-BF5A-486C-A8C5-ECC9F3942E4B}">
                  <a14:imgProps xmlns:a14="http://schemas.microsoft.com/office/drawing/2010/main">
                    <a14:imgLayer r:embed="rId8">
                      <a14:imgEffect>
                        <a14:sharpenSoften amount="50000"/>
                      </a14:imgEffect>
                      <a14:imgEffect>
                        <a14:brightnessContrast bright="20000" contrast="20000"/>
                      </a14:imgEffect>
                    </a14:imgLayer>
                  </a14:imgProps>
                </a:ext>
                <a:ext uri="{28A0092B-C50C-407E-A947-70E740481C1C}">
                  <a14:useLocalDpi xmlns:a14="http://schemas.microsoft.com/office/drawing/2010/main"/>
                </a:ext>
              </a:extLst>
            </a:blip>
            <a:srcRect/>
            <a:stretch/>
          </p:blipFill>
          <p:spPr>
            <a:xfrm>
              <a:off x="8198649" y="2663549"/>
              <a:ext cx="629685" cy="839580"/>
            </a:xfrm>
            <a:prstGeom prst="roundRect">
              <a:avLst>
                <a:gd name="adj" fmla="val 16667"/>
              </a:avLst>
            </a:prstGeom>
            <a:ln w="57150">
              <a:solidFill>
                <a:srgbClr val="FF0000"/>
              </a:solidFill>
            </a:ln>
            <a:effectLst/>
            <a:scene3d>
              <a:camera prst="orthographicFront"/>
              <a:lightRig rig="contrasting" dir="t">
                <a:rot lat="0" lon="0" rev="4200000"/>
              </a:lightRig>
            </a:scene3d>
            <a:sp3d prstMaterial="plastic">
              <a:bevelT w="381000" h="114300" prst="relaxedInset"/>
              <a:contourClr>
                <a:srgbClr val="969696"/>
              </a:contourClr>
            </a:sp3d>
          </p:spPr>
        </p:pic>
        <p:pic>
          <p:nvPicPr>
            <p:cNvPr id="3" name="Picture 2"/>
            <p:cNvPicPr>
              <a:picLocks noChangeAspect="1"/>
            </p:cNvPicPr>
            <p:nvPr/>
          </p:nvPicPr>
          <p:blipFill rotWithShape="1">
            <a:blip r:embed="rId9" cstate="email">
              <a:extLst>
                <a:ext uri="{BEBA8EAE-BF5A-486C-A8C5-ECC9F3942E4B}">
                  <a14:imgProps xmlns:a14="http://schemas.microsoft.com/office/drawing/2010/main">
                    <a14:imgLayer r:embed="rId10">
                      <a14:imgEffect>
                        <a14:brightnessContrast bright="20000"/>
                      </a14:imgEffect>
                    </a14:imgLayer>
                  </a14:imgProps>
                </a:ext>
                <a:ext uri="{28A0092B-C50C-407E-A947-70E740481C1C}">
                  <a14:useLocalDpi xmlns:a14="http://schemas.microsoft.com/office/drawing/2010/main"/>
                </a:ext>
              </a:extLst>
            </a:blip>
            <a:srcRect/>
            <a:stretch/>
          </p:blipFill>
          <p:spPr>
            <a:xfrm>
              <a:off x="3798399" y="168488"/>
              <a:ext cx="685968" cy="914624"/>
            </a:xfrm>
            <a:prstGeom prst="roundRect">
              <a:avLst>
                <a:gd name="adj" fmla="val 16667"/>
              </a:avLst>
            </a:prstGeom>
            <a:ln w="57150">
              <a:noFill/>
            </a:ln>
            <a:effectLst/>
            <a:scene3d>
              <a:camera prst="orthographicFront"/>
              <a:lightRig rig="contrasting" dir="t">
                <a:rot lat="0" lon="0" rev="4200000"/>
              </a:lightRig>
            </a:scene3d>
            <a:sp3d prstMaterial="plastic">
              <a:bevelT w="381000" h="114300" prst="relaxedInset"/>
              <a:contourClr>
                <a:srgbClr val="969696"/>
              </a:contourClr>
            </a:sp3d>
          </p:spPr>
        </p:pic>
        <p:pic>
          <p:nvPicPr>
            <p:cNvPr id="14" name="Picture 13"/>
            <p:cNvPicPr>
              <a:picLocks noChangeAspect="1"/>
            </p:cNvPicPr>
            <p:nvPr/>
          </p:nvPicPr>
          <p:blipFill rotWithShape="1">
            <a:blip r:embed="rId11" cstate="email">
              <a:extLst>
                <a:ext uri="{BEBA8EAE-BF5A-486C-A8C5-ECC9F3942E4B}">
                  <a14:imgProps xmlns:a14="http://schemas.microsoft.com/office/drawing/2010/main">
                    <a14:imgLayer r:embed="rId12">
                      <a14:imgEffect>
                        <a14:sharpenSoften amount="25000"/>
                      </a14:imgEffect>
                      <a14:imgEffect>
                        <a14:brightnessContrast bright="20000" contrast="20000"/>
                      </a14:imgEffect>
                    </a14:imgLayer>
                  </a14:imgProps>
                </a:ext>
                <a:ext uri="{28A0092B-C50C-407E-A947-70E740481C1C}">
                  <a14:useLocalDpi xmlns:a14="http://schemas.microsoft.com/office/drawing/2010/main"/>
                </a:ext>
              </a:extLst>
            </a:blip>
            <a:srcRect/>
            <a:stretch/>
          </p:blipFill>
          <p:spPr>
            <a:xfrm>
              <a:off x="2882890" y="381000"/>
              <a:ext cx="720134" cy="960178"/>
            </a:xfrm>
            <a:prstGeom prst="roundRect">
              <a:avLst>
                <a:gd name="adj" fmla="val 16667"/>
              </a:avLst>
            </a:prstGeom>
            <a:ln w="57150">
              <a:noFill/>
            </a:ln>
            <a:effectLst/>
            <a:scene3d>
              <a:camera prst="orthographicFront"/>
              <a:lightRig rig="contrasting" dir="t">
                <a:rot lat="0" lon="0" rev="4200000"/>
              </a:lightRig>
            </a:scene3d>
            <a:sp3d prstMaterial="plastic">
              <a:bevelT w="381000" h="114300" prst="relaxedInset"/>
              <a:contourClr>
                <a:srgbClr val="969696"/>
              </a:contourClr>
            </a:sp3d>
          </p:spPr>
        </p:pic>
        <p:pic>
          <p:nvPicPr>
            <p:cNvPr id="15" name="Picture 14"/>
            <p:cNvPicPr>
              <a:picLocks noChangeAspect="1"/>
            </p:cNvPicPr>
            <p:nvPr/>
          </p:nvPicPr>
          <p:blipFill rotWithShape="1">
            <a:blip r:embed="rId13" cstate="email">
              <a:extLst>
                <a:ext uri="{BEBA8EAE-BF5A-486C-A8C5-ECC9F3942E4B}">
                  <a14:imgProps xmlns:a14="http://schemas.microsoft.com/office/drawing/2010/main">
                    <a14:imgLayer r:embed="rId14">
                      <a14:imgEffect>
                        <a14:brightnessContrast bright="40000" contrast="20000"/>
                      </a14:imgEffect>
                    </a14:imgLayer>
                  </a14:imgProps>
                </a:ext>
                <a:ext uri="{28A0092B-C50C-407E-A947-70E740481C1C}">
                  <a14:useLocalDpi xmlns:a14="http://schemas.microsoft.com/office/drawing/2010/main"/>
                </a:ext>
              </a:extLst>
            </a:blip>
            <a:srcRect/>
            <a:stretch/>
          </p:blipFill>
          <p:spPr>
            <a:xfrm>
              <a:off x="1230133" y="1629951"/>
              <a:ext cx="639175" cy="852233"/>
            </a:xfrm>
            <a:prstGeom prst="roundRect">
              <a:avLst>
                <a:gd name="adj" fmla="val 16667"/>
              </a:avLst>
            </a:prstGeom>
            <a:ln>
              <a:noFill/>
            </a:ln>
            <a:effectLst/>
            <a:scene3d>
              <a:camera prst="orthographicFront"/>
              <a:lightRig rig="contrasting" dir="t">
                <a:rot lat="0" lon="0" rev="4200000"/>
              </a:lightRig>
            </a:scene3d>
            <a:sp3d prstMaterial="plastic">
              <a:bevelT w="381000" h="114300" prst="relaxedInset"/>
              <a:contourClr>
                <a:srgbClr val="969696"/>
              </a:contourClr>
            </a:sp3d>
          </p:spPr>
        </p:pic>
        <p:pic>
          <p:nvPicPr>
            <p:cNvPr id="25" name="Picture 24"/>
            <p:cNvPicPr>
              <a:picLocks noChangeAspect="1"/>
            </p:cNvPicPr>
            <p:nvPr/>
          </p:nvPicPr>
          <p:blipFill rotWithShape="1">
            <a:blip r:embed="rId15" cstate="email">
              <a:extLst>
                <a:ext uri="{BEBA8EAE-BF5A-486C-A8C5-ECC9F3942E4B}">
                  <a14:imgProps xmlns:a14="http://schemas.microsoft.com/office/drawing/2010/main">
                    <a14:imgLayer r:embed="rId16">
                      <a14:imgEffect>
                        <a14:sharpenSoften amount="25000"/>
                      </a14:imgEffect>
                      <a14:imgEffect>
                        <a14:brightnessContrast bright="20000" contrast="20000"/>
                      </a14:imgEffect>
                    </a14:imgLayer>
                  </a14:imgProps>
                </a:ext>
                <a:ext uri="{28A0092B-C50C-407E-A947-70E740481C1C}">
                  <a14:useLocalDpi xmlns:a14="http://schemas.microsoft.com/office/drawing/2010/main"/>
                </a:ext>
              </a:extLst>
            </a:blip>
            <a:srcRect/>
            <a:stretch/>
          </p:blipFill>
          <p:spPr>
            <a:xfrm>
              <a:off x="5558388" y="408546"/>
              <a:ext cx="678815" cy="905087"/>
            </a:xfrm>
            <a:prstGeom prst="roundRect">
              <a:avLst>
                <a:gd name="adj" fmla="val 16667"/>
              </a:avLst>
            </a:prstGeom>
            <a:ln>
              <a:noFill/>
            </a:ln>
            <a:effectLst/>
            <a:scene3d>
              <a:camera prst="orthographicFront"/>
              <a:lightRig rig="contrasting" dir="t">
                <a:rot lat="0" lon="0" rev="4200000"/>
              </a:lightRig>
            </a:scene3d>
            <a:sp3d prstMaterial="plastic">
              <a:bevelT w="381000" h="114300" prst="relaxedInset"/>
              <a:contourClr>
                <a:srgbClr val="969696"/>
              </a:contourClr>
            </a:sp3d>
          </p:spPr>
        </p:pic>
        <p:pic>
          <p:nvPicPr>
            <p:cNvPr id="26" name="Picture 25"/>
            <p:cNvPicPr>
              <a:picLocks noChangeAspect="1"/>
            </p:cNvPicPr>
            <p:nvPr/>
          </p:nvPicPr>
          <p:blipFill rotWithShape="1">
            <a:blip r:embed="rId17" cstate="email">
              <a:extLst>
                <a:ext uri="{BEBA8EAE-BF5A-486C-A8C5-ECC9F3942E4B}">
                  <a14:imgProps xmlns:a14="http://schemas.microsoft.com/office/drawing/2010/main">
                    <a14:imgLayer r:embed="rId18">
                      <a14:imgEffect>
                        <a14:sharpenSoften amount="25000"/>
                      </a14:imgEffect>
                      <a14:imgEffect>
                        <a14:brightnessContrast bright="20000" contrast="20000"/>
                      </a14:imgEffect>
                    </a14:imgLayer>
                  </a14:imgProps>
                </a:ext>
                <a:ext uri="{28A0092B-C50C-407E-A947-70E740481C1C}">
                  <a14:useLocalDpi xmlns:a14="http://schemas.microsoft.com/office/drawing/2010/main"/>
                </a:ext>
              </a:extLst>
            </a:blip>
            <a:srcRect/>
            <a:stretch/>
          </p:blipFill>
          <p:spPr>
            <a:xfrm>
              <a:off x="4641472" y="168488"/>
              <a:ext cx="685968" cy="914624"/>
            </a:xfrm>
            <a:prstGeom prst="roundRect">
              <a:avLst>
                <a:gd name="adj" fmla="val 16667"/>
              </a:avLst>
            </a:prstGeom>
            <a:ln w="57150">
              <a:noFill/>
            </a:ln>
            <a:effectLst/>
            <a:scene3d>
              <a:camera prst="orthographicFront"/>
              <a:lightRig rig="contrasting" dir="t">
                <a:rot lat="0" lon="0" rev="4200000"/>
              </a:lightRig>
            </a:scene3d>
            <a:sp3d prstMaterial="plastic">
              <a:bevelT w="381000" h="114300" prst="relaxedInset"/>
              <a:contourClr>
                <a:srgbClr val="969696"/>
              </a:contourClr>
            </a:sp3d>
          </p:spPr>
        </p:pic>
        <p:pic>
          <p:nvPicPr>
            <p:cNvPr id="27" name="Picture 26"/>
            <p:cNvPicPr>
              <a:picLocks noChangeAspect="1"/>
            </p:cNvPicPr>
            <p:nvPr/>
          </p:nvPicPr>
          <p:blipFill rotWithShape="1">
            <a:blip r:embed="rId19" cstate="email">
              <a:extLst>
                <a:ext uri="{BEBA8EAE-BF5A-486C-A8C5-ECC9F3942E4B}">
                  <a14:imgProps xmlns:a14="http://schemas.microsoft.com/office/drawing/2010/main">
                    <a14:imgLayer r:embed="rId20">
                      <a14:imgEffect>
                        <a14:colorTemperature colorTemp="7200"/>
                      </a14:imgEffect>
                      <a14:imgEffect>
                        <a14:brightnessContrast contrast="20000"/>
                      </a14:imgEffect>
                    </a14:imgLayer>
                  </a14:imgProps>
                </a:ext>
                <a:ext uri="{28A0092B-C50C-407E-A947-70E740481C1C}">
                  <a14:useLocalDpi xmlns:a14="http://schemas.microsoft.com/office/drawing/2010/main"/>
                </a:ext>
              </a:extLst>
            </a:blip>
            <a:srcRect/>
            <a:stretch/>
          </p:blipFill>
          <p:spPr>
            <a:xfrm>
              <a:off x="7163133" y="1626160"/>
              <a:ext cx="644860" cy="859814"/>
            </a:xfrm>
            <a:prstGeom prst="roundRect">
              <a:avLst>
                <a:gd name="adj" fmla="val 16667"/>
              </a:avLst>
            </a:prstGeom>
            <a:ln>
              <a:noFill/>
            </a:ln>
            <a:effectLst/>
            <a:scene3d>
              <a:camera prst="orthographicFront"/>
              <a:lightRig rig="contrasting" dir="t">
                <a:rot lat="0" lon="0" rev="4200000"/>
              </a:lightRig>
            </a:scene3d>
            <a:sp3d prstMaterial="plastic">
              <a:bevelT w="381000" h="114300" prst="relaxedInset"/>
              <a:contourClr>
                <a:srgbClr val="969696"/>
              </a:contourClr>
            </a:sp3d>
          </p:spPr>
        </p:pic>
        <p:pic>
          <p:nvPicPr>
            <p:cNvPr id="37" name="Picture 36"/>
            <p:cNvPicPr>
              <a:picLocks noChangeAspect="1"/>
            </p:cNvPicPr>
            <p:nvPr/>
          </p:nvPicPr>
          <p:blipFill>
            <a:blip r:embed="rId21" cstate="email">
              <a:lum contrast="20000"/>
              <a:extLst>
                <a:ext uri="{28A0092B-C50C-407E-A947-70E740481C1C}">
                  <a14:useLocalDpi xmlns:a14="http://schemas.microsoft.com/office/drawing/2010/main"/>
                </a:ext>
              </a:extLst>
            </a:blip>
            <a:stretch>
              <a:fillRect/>
            </a:stretch>
          </p:blipFill>
          <p:spPr>
            <a:xfrm>
              <a:off x="6357198" y="899436"/>
              <a:ext cx="696125" cy="942810"/>
            </a:xfrm>
            <a:prstGeom prst="roundRect">
              <a:avLst>
                <a:gd name="adj" fmla="val 16667"/>
              </a:avLst>
            </a:prstGeom>
            <a:ln>
              <a:noFill/>
            </a:ln>
            <a:effectLst/>
            <a:scene3d>
              <a:camera prst="orthographicFront"/>
              <a:lightRig rig="contrasting" dir="t">
                <a:rot lat="0" lon="0" rev="4200000"/>
              </a:lightRig>
            </a:scene3d>
            <a:sp3d prstMaterial="plastic">
              <a:bevelT w="381000" h="114300" prst="relaxedInset"/>
              <a:contourClr>
                <a:srgbClr val="969696"/>
              </a:contourClr>
            </a:sp3d>
          </p:spPr>
        </p:pic>
        <p:pic>
          <p:nvPicPr>
            <p:cNvPr id="2" name="Picture 1"/>
            <p:cNvPicPr>
              <a:picLocks noChangeAspect="1"/>
            </p:cNvPicPr>
            <p:nvPr/>
          </p:nvPicPr>
          <p:blipFill rotWithShape="1">
            <a:blip r:embed="rId22" cstate="email">
              <a:extLst>
                <a:ext uri="{28A0092B-C50C-407E-A947-70E740481C1C}">
                  <a14:useLocalDpi xmlns:a14="http://schemas.microsoft.com/office/drawing/2010/main"/>
                </a:ext>
              </a:extLst>
            </a:blip>
            <a:srcRect/>
            <a:stretch/>
          </p:blipFill>
          <p:spPr>
            <a:xfrm>
              <a:off x="2046856" y="880777"/>
              <a:ext cx="717815" cy="980129"/>
            </a:xfrm>
            <a:prstGeom prst="roundRect">
              <a:avLst>
                <a:gd name="adj" fmla="val 16667"/>
              </a:avLst>
            </a:prstGeom>
            <a:ln w="57150">
              <a:noFill/>
            </a:ln>
            <a:effectLst/>
            <a:scene3d>
              <a:camera prst="orthographicFront"/>
              <a:lightRig rig="contrasting" dir="t">
                <a:rot lat="0" lon="0" rev="4200000"/>
              </a:lightRig>
            </a:scene3d>
            <a:sp3d prstMaterial="plastic">
              <a:bevelT w="381000" h="114300" prst="relaxedInset"/>
              <a:contourClr>
                <a:srgbClr val="969696"/>
              </a:contourClr>
            </a:sp3d>
          </p:spPr>
        </p:pic>
        <p:grpSp>
          <p:nvGrpSpPr>
            <p:cNvPr id="34" name="Group 33"/>
            <p:cNvGrpSpPr/>
            <p:nvPr/>
          </p:nvGrpSpPr>
          <p:grpSpPr>
            <a:xfrm>
              <a:off x="4193913" y="1230959"/>
              <a:ext cx="773585" cy="1183800"/>
              <a:chOff x="3708066" y="1099894"/>
              <a:chExt cx="634362" cy="970750"/>
            </a:xfrm>
          </p:grpSpPr>
          <p:pic>
            <p:nvPicPr>
              <p:cNvPr id="41" name="Picture 40"/>
              <p:cNvPicPr>
                <a:picLocks noChangeAspect="1"/>
              </p:cNvPicPr>
              <p:nvPr/>
            </p:nvPicPr>
            <p:blipFill>
              <a:blip r:embed="rId23" cstate="email">
                <a:clrChange>
                  <a:clrFrom>
                    <a:srgbClr val="FEFEFE"/>
                  </a:clrFrom>
                  <a:clrTo>
                    <a:srgbClr val="FEFEFE">
                      <a:alpha val="0"/>
                    </a:srgbClr>
                  </a:clrTo>
                </a:clrChange>
                <a:extLst>
                  <a:ext uri="{28A0092B-C50C-407E-A947-70E740481C1C}">
                    <a14:useLocalDpi xmlns:a14="http://schemas.microsoft.com/office/drawing/2010/main"/>
                  </a:ext>
                </a:extLst>
              </a:blip>
              <a:stretch>
                <a:fillRect/>
              </a:stretch>
            </p:blipFill>
            <p:spPr>
              <a:xfrm>
                <a:off x="3708066" y="1099894"/>
                <a:ext cx="634362" cy="794938"/>
              </a:xfrm>
              <a:prstGeom prst="rect">
                <a:avLst/>
              </a:prstGeom>
            </p:spPr>
          </p:pic>
          <p:pic>
            <p:nvPicPr>
              <p:cNvPr id="42" name="Picture 2" descr="http://www.egr.msu.edu/beclub/msulogo.gif"/>
              <p:cNvPicPr>
                <a:picLocks noChangeAspect="1" noChangeArrowheads="1"/>
              </p:cNvPicPr>
              <p:nvPr/>
            </p:nvPicPr>
            <p:blipFill>
              <a:blip r:embed="rId24" cstate="email">
                <a:extLst>
                  <a:ext uri="{28A0092B-C50C-407E-A947-70E740481C1C}">
                    <a14:useLocalDpi xmlns:a14="http://schemas.microsoft.com/office/drawing/2010/main"/>
                  </a:ext>
                </a:extLst>
              </a:blip>
              <a:srcRect/>
              <a:stretch>
                <a:fillRect/>
              </a:stretch>
            </p:blipFill>
            <p:spPr bwMode="auto">
              <a:xfrm>
                <a:off x="3743084" y="1875559"/>
                <a:ext cx="591498" cy="195085"/>
              </a:xfrm>
              <a:prstGeom prst="rect">
                <a:avLst/>
              </a:prstGeom>
              <a:noFill/>
              <a:extLst>
                <a:ext uri="{909E8E84-426E-40DD-AFC4-6F175D3DCCD1}">
                  <a14:hiddenFill xmlns:a14="http://schemas.microsoft.com/office/drawing/2010/main">
                    <a:solidFill>
                      <a:srgbClr val="FFFFFF"/>
                    </a:solidFill>
                  </a14:hiddenFill>
                </a:ext>
              </a:extLst>
            </p:spPr>
          </p:pic>
        </p:grpSp>
        <p:pic>
          <p:nvPicPr>
            <p:cNvPr id="43" name="Picture 42"/>
            <p:cNvPicPr>
              <a:picLocks noChangeAspect="1"/>
            </p:cNvPicPr>
            <p:nvPr/>
          </p:nvPicPr>
          <p:blipFill>
            <a:blip r:embed="rId25" cstate="email">
              <a:extLst>
                <a:ext uri="{28A0092B-C50C-407E-A947-70E740481C1C}">
                  <a14:useLocalDpi xmlns:a14="http://schemas.microsoft.com/office/drawing/2010/main"/>
                </a:ext>
              </a:extLst>
            </a:blip>
            <a:stretch>
              <a:fillRect/>
            </a:stretch>
          </p:blipFill>
          <p:spPr>
            <a:xfrm>
              <a:off x="3183876" y="1547027"/>
              <a:ext cx="724332" cy="811253"/>
            </a:xfrm>
            <a:prstGeom prst="rect">
              <a:avLst/>
            </a:prstGeom>
          </p:spPr>
        </p:pic>
        <p:pic>
          <p:nvPicPr>
            <p:cNvPr id="44" name="Picture 43"/>
            <p:cNvPicPr>
              <a:picLocks noChangeAspect="1"/>
            </p:cNvPicPr>
            <p:nvPr/>
          </p:nvPicPr>
          <p:blipFill>
            <a:blip r:embed="rId26" cstate="email">
              <a:extLst>
                <a:ext uri="{28A0092B-C50C-407E-A947-70E740481C1C}">
                  <a14:useLocalDpi xmlns:a14="http://schemas.microsoft.com/office/drawing/2010/main"/>
                </a:ext>
              </a:extLst>
            </a:blip>
            <a:stretch>
              <a:fillRect/>
            </a:stretch>
          </p:blipFill>
          <p:spPr>
            <a:xfrm>
              <a:off x="5165142" y="1578294"/>
              <a:ext cx="753390" cy="748719"/>
            </a:xfrm>
            <a:prstGeom prst="rect">
              <a:avLst/>
            </a:prstGeom>
          </p:spPr>
        </p:pic>
        <p:pic>
          <p:nvPicPr>
            <p:cNvPr id="45" name="Picture 44"/>
            <p:cNvPicPr>
              <a:picLocks noChangeAspect="1"/>
            </p:cNvPicPr>
            <p:nvPr/>
          </p:nvPicPr>
          <p:blipFill rotWithShape="1">
            <a:blip r:embed="rId27"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5645456" y="2658284"/>
              <a:ext cx="819509" cy="925478"/>
            </a:xfrm>
            <a:prstGeom prst="rect">
              <a:avLst/>
            </a:prstGeom>
          </p:spPr>
        </p:pic>
        <p:pic>
          <p:nvPicPr>
            <p:cNvPr id="46" name="Picture 45"/>
            <p:cNvPicPr>
              <a:picLocks noChangeAspect="1"/>
            </p:cNvPicPr>
            <p:nvPr/>
          </p:nvPicPr>
          <p:blipFill>
            <a:blip r:embed="rId28"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3128338" y="3720758"/>
              <a:ext cx="835408" cy="835408"/>
            </a:xfrm>
            <a:prstGeom prst="rect">
              <a:avLst/>
            </a:prstGeom>
          </p:spPr>
        </p:pic>
        <p:pic>
          <p:nvPicPr>
            <p:cNvPr id="47" name="Picture 46"/>
            <p:cNvPicPr>
              <a:picLocks noChangeAspect="1"/>
            </p:cNvPicPr>
            <p:nvPr/>
          </p:nvPicPr>
          <p:blipFill>
            <a:blip r:embed="rId29"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5121080" y="3715900"/>
              <a:ext cx="841514" cy="845125"/>
            </a:xfrm>
            <a:prstGeom prst="rect">
              <a:avLst/>
            </a:prstGeom>
          </p:spPr>
        </p:pic>
        <p:pic>
          <p:nvPicPr>
            <p:cNvPr id="50" name="Picture 49"/>
            <p:cNvPicPr>
              <a:picLocks noChangeAspect="1"/>
            </p:cNvPicPr>
            <p:nvPr/>
          </p:nvPicPr>
          <p:blipFill>
            <a:blip r:embed="rId30" cstate="email">
              <a:extLst>
                <a:ext uri="{28A0092B-C50C-407E-A947-70E740481C1C}">
                  <a14:useLocalDpi xmlns:a14="http://schemas.microsoft.com/office/drawing/2010/main"/>
                </a:ext>
              </a:extLst>
            </a:blip>
            <a:stretch>
              <a:fillRect/>
            </a:stretch>
          </p:blipFill>
          <p:spPr>
            <a:xfrm>
              <a:off x="2612997" y="2596567"/>
              <a:ext cx="884808" cy="884808"/>
            </a:xfrm>
            <a:prstGeom prst="rect">
              <a:avLst/>
            </a:prstGeom>
          </p:spPr>
        </p:pic>
        <p:pic>
          <p:nvPicPr>
            <p:cNvPr id="51" name="Picture 50"/>
            <p:cNvPicPr>
              <a:picLocks noChangeAspect="1"/>
            </p:cNvPicPr>
            <p:nvPr/>
          </p:nvPicPr>
          <p:blipFill>
            <a:blip r:embed="rId31" cstate="email">
              <a:extLst>
                <a:ext uri="{28A0092B-C50C-407E-A947-70E740481C1C}">
                  <a14:useLocalDpi xmlns:a14="http://schemas.microsoft.com/office/drawing/2010/main"/>
                </a:ext>
              </a:extLst>
            </a:blip>
            <a:stretch>
              <a:fillRect/>
            </a:stretch>
          </p:blipFill>
          <p:spPr>
            <a:xfrm>
              <a:off x="3703657" y="2703721"/>
              <a:ext cx="850720" cy="770964"/>
            </a:xfrm>
            <a:prstGeom prst="rect">
              <a:avLst/>
            </a:prstGeom>
          </p:spPr>
        </p:pic>
        <p:pic>
          <p:nvPicPr>
            <p:cNvPr id="54" name="Picture 53"/>
            <p:cNvPicPr>
              <a:picLocks noChangeAspect="1"/>
            </p:cNvPicPr>
            <p:nvPr/>
          </p:nvPicPr>
          <p:blipFill rotWithShape="1">
            <a:blip r:embed="rId32" cstate="email">
              <a:extLst>
                <a:ext uri="{BEBA8EAE-BF5A-486C-A8C5-ECC9F3942E4B}">
                  <a14:imgProps xmlns:a14="http://schemas.microsoft.com/office/drawing/2010/main">
                    <a14:imgLayer r:embed="rId33">
                      <a14:imgEffect>
                        <a14:sharpenSoften amount="25000"/>
                      </a14:imgEffect>
                      <a14:imgEffect>
                        <a14:brightnessContrast contrast="40000"/>
                      </a14:imgEffect>
                    </a14:imgLayer>
                  </a14:imgProps>
                </a:ext>
                <a:ext uri="{28A0092B-C50C-407E-A947-70E740481C1C}">
                  <a14:useLocalDpi xmlns:a14="http://schemas.microsoft.com/office/drawing/2010/main"/>
                </a:ext>
              </a:extLst>
            </a:blip>
            <a:srcRect/>
            <a:stretch/>
          </p:blipFill>
          <p:spPr>
            <a:xfrm>
              <a:off x="1637008" y="2674209"/>
              <a:ext cx="642871" cy="808721"/>
            </a:xfrm>
            <a:prstGeom prst="roundRect">
              <a:avLst>
                <a:gd name="adj" fmla="val 16667"/>
              </a:avLst>
            </a:prstGeom>
            <a:ln w="57150">
              <a:solidFill>
                <a:srgbClr val="FF0000"/>
              </a:solidFill>
            </a:ln>
            <a:effectLst/>
            <a:scene3d>
              <a:camera prst="orthographicFront"/>
              <a:lightRig rig="contrasting" dir="t">
                <a:rot lat="0" lon="0" rev="4200000"/>
              </a:lightRig>
            </a:scene3d>
            <a:sp3d prstMaterial="plastic">
              <a:bevelT w="381000" h="114300" prst="relaxedInset"/>
              <a:contourClr>
                <a:srgbClr val="969696"/>
              </a:contourClr>
            </a:sp3d>
          </p:spPr>
        </p:pic>
        <p:pic>
          <p:nvPicPr>
            <p:cNvPr id="55" name="Picture 54"/>
            <p:cNvPicPr>
              <a:picLocks noChangeAspect="1"/>
            </p:cNvPicPr>
            <p:nvPr/>
          </p:nvPicPr>
          <p:blipFill rotWithShape="1">
            <a:blip r:embed="rId34" cstate="email">
              <a:extLst>
                <a:ext uri="{BEBA8EAE-BF5A-486C-A8C5-ECC9F3942E4B}">
                  <a14:imgProps xmlns:a14="http://schemas.microsoft.com/office/drawing/2010/main">
                    <a14:imgLayer r:embed="rId35">
                      <a14:imgEffect>
                        <a14:sharpenSoften amount="50000"/>
                      </a14:imgEffect>
                      <a14:imgEffect>
                        <a14:brightnessContrast contrast="20000"/>
                      </a14:imgEffect>
                    </a14:imgLayer>
                  </a14:imgProps>
                </a:ext>
                <a:ext uri="{28A0092B-C50C-407E-A947-70E740481C1C}">
                  <a14:useLocalDpi xmlns:a14="http://schemas.microsoft.com/office/drawing/2010/main"/>
                </a:ext>
              </a:extLst>
            </a:blip>
            <a:srcRect/>
            <a:stretch/>
          </p:blipFill>
          <p:spPr>
            <a:xfrm>
              <a:off x="6791000" y="2684870"/>
              <a:ext cx="590550" cy="787400"/>
            </a:xfrm>
            <a:prstGeom prst="roundRect">
              <a:avLst>
                <a:gd name="adj" fmla="val 16667"/>
              </a:avLst>
            </a:prstGeom>
            <a:ln w="57150">
              <a:solidFill>
                <a:srgbClr val="FF0000"/>
              </a:solidFill>
            </a:ln>
            <a:effectLst/>
            <a:scene3d>
              <a:camera prst="orthographicFront"/>
              <a:lightRig rig="contrasting" dir="t">
                <a:rot lat="0" lon="0" rev="4200000"/>
              </a:lightRig>
            </a:scene3d>
            <a:sp3d prstMaterial="plastic">
              <a:bevelT w="381000" h="114300" prst="relaxedInset"/>
              <a:contourClr>
                <a:srgbClr val="969696"/>
              </a:contourClr>
            </a:sp3d>
          </p:spPr>
        </p:pic>
        <p:pic>
          <p:nvPicPr>
            <p:cNvPr id="56" name="Picture 55"/>
            <p:cNvPicPr>
              <a:picLocks noChangeAspect="1"/>
            </p:cNvPicPr>
            <p:nvPr/>
          </p:nvPicPr>
          <p:blipFill rotWithShape="1">
            <a:blip r:embed="rId36" cstate="email">
              <a:extLst>
                <a:ext uri="{BEBA8EAE-BF5A-486C-A8C5-ECC9F3942E4B}">
                  <a14:imgProps xmlns:a14="http://schemas.microsoft.com/office/drawing/2010/main">
                    <a14:imgLayer r:embed="rId37">
                      <a14:imgEffect>
                        <a14:sharpenSoften amount="25000"/>
                      </a14:imgEffect>
                      <a14:imgEffect>
                        <a14:brightnessContrast bright="20000" contrast="20000"/>
                      </a14:imgEffect>
                    </a14:imgLayer>
                  </a14:imgProps>
                </a:ext>
                <a:ext uri="{28A0092B-C50C-407E-A947-70E740481C1C}">
                  <a14:useLocalDpi xmlns:a14="http://schemas.microsoft.com/office/drawing/2010/main"/>
                </a:ext>
              </a:extLst>
            </a:blip>
            <a:srcRect/>
            <a:stretch/>
          </p:blipFill>
          <p:spPr>
            <a:xfrm>
              <a:off x="7485563" y="2662587"/>
              <a:ext cx="609073" cy="812098"/>
            </a:xfrm>
            <a:prstGeom prst="roundRect">
              <a:avLst>
                <a:gd name="adj" fmla="val 16667"/>
              </a:avLst>
            </a:prstGeom>
            <a:ln w="57150">
              <a:solidFill>
                <a:srgbClr val="FF0000"/>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4" name="Oval 3"/>
            <p:cNvSpPr/>
            <p:nvPr/>
          </p:nvSpPr>
          <p:spPr>
            <a:xfrm>
              <a:off x="2362200" y="1138820"/>
              <a:ext cx="4364870" cy="389038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7" name="Picture 56"/>
            <p:cNvPicPr>
              <a:picLocks noChangeAspect="1"/>
            </p:cNvPicPr>
            <p:nvPr/>
          </p:nvPicPr>
          <p:blipFill>
            <a:blip r:embed="rId38" cstate="email">
              <a:extLst>
                <a:ext uri="{28A0092B-C50C-407E-A947-70E740481C1C}">
                  <a14:useLocalDpi xmlns:a14="http://schemas.microsoft.com/office/drawing/2010/main"/>
                </a:ext>
              </a:extLst>
            </a:blip>
            <a:stretch>
              <a:fillRect/>
            </a:stretch>
          </p:blipFill>
          <p:spPr>
            <a:xfrm>
              <a:off x="863850" y="2662587"/>
              <a:ext cx="669145" cy="823498"/>
            </a:xfrm>
            <a:prstGeom prst="roundRect">
              <a:avLst>
                <a:gd name="adj" fmla="val 16667"/>
              </a:avLst>
            </a:prstGeom>
            <a:ln w="57150">
              <a:solidFill>
                <a:srgbClr val="FF0000"/>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5" name="Picture 4"/>
            <p:cNvPicPr>
              <a:picLocks noChangeAspect="1"/>
            </p:cNvPicPr>
            <p:nvPr/>
          </p:nvPicPr>
          <p:blipFill rotWithShape="1">
            <a:blip r:embed="rId39" cstate="email">
              <a:extLst>
                <a:ext uri="{28A0092B-C50C-407E-A947-70E740481C1C}">
                  <a14:useLocalDpi xmlns:a14="http://schemas.microsoft.com/office/drawing/2010/main"/>
                </a:ext>
              </a:extLst>
            </a:blip>
            <a:srcRect/>
            <a:stretch/>
          </p:blipFill>
          <p:spPr>
            <a:xfrm>
              <a:off x="1224215" y="3676414"/>
              <a:ext cx="640285" cy="852233"/>
            </a:xfrm>
            <a:prstGeom prst="roundRect">
              <a:avLst>
                <a:gd name="adj" fmla="val 16667"/>
              </a:avLst>
            </a:prstGeom>
            <a:ln w="57150">
              <a:solidFill>
                <a:srgbClr val="FF0000"/>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61" name="Picture 60"/>
            <p:cNvPicPr>
              <a:picLocks noChangeAspect="1"/>
            </p:cNvPicPr>
            <p:nvPr/>
          </p:nvPicPr>
          <p:blipFill>
            <a:blip r:embed="rId40" cstate="email">
              <a:extLst>
                <a:ext uri="{28A0092B-C50C-407E-A947-70E740481C1C}">
                  <a14:useLocalDpi xmlns:a14="http://schemas.microsoft.com/office/drawing/2010/main"/>
                </a:ext>
              </a:extLst>
            </a:blip>
            <a:stretch>
              <a:fillRect/>
            </a:stretch>
          </p:blipFill>
          <p:spPr>
            <a:xfrm>
              <a:off x="2046856" y="4332036"/>
              <a:ext cx="717815" cy="936547"/>
            </a:xfrm>
            <a:prstGeom prst="roundRect">
              <a:avLst>
                <a:gd name="adj" fmla="val 16667"/>
              </a:avLst>
            </a:prstGeom>
            <a:ln w="57150">
              <a:solidFill>
                <a:srgbClr val="FF0000"/>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62" name="Picture 61"/>
            <p:cNvPicPr>
              <a:picLocks noChangeAspect="1"/>
            </p:cNvPicPr>
            <p:nvPr/>
          </p:nvPicPr>
          <p:blipFill>
            <a:blip r:embed="rId41" cstate="email">
              <a:extLst>
                <a:ext uri="{28A0092B-C50C-407E-A947-70E740481C1C}">
                  <a14:useLocalDpi xmlns:a14="http://schemas.microsoft.com/office/drawing/2010/main"/>
                </a:ext>
              </a:extLst>
            </a:blip>
            <a:stretch>
              <a:fillRect/>
            </a:stretch>
          </p:blipFill>
          <p:spPr>
            <a:xfrm>
              <a:off x="2882890" y="4873727"/>
              <a:ext cx="720134" cy="88574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026" name="31969F40-8D36-40A2-A256-4D19EF2831D3" descr="2DD909E3-6C57-402E-BEE3-8349C1280E91@rarfadv"/>
            <p:cNvPicPr>
              <a:picLocks noChangeAspect="1" noChangeArrowheads="1"/>
            </p:cNvPicPr>
            <p:nvPr/>
          </p:nvPicPr>
          <p:blipFill>
            <a:blip r:embed="rId42" cstate="email">
              <a:extLst>
                <a:ext uri="{28A0092B-C50C-407E-A947-70E740481C1C}">
                  <a14:useLocalDpi xmlns:a14="http://schemas.microsoft.com/office/drawing/2010/main"/>
                </a:ext>
              </a:extLst>
            </a:blip>
            <a:srcRect/>
            <a:stretch>
              <a:fillRect/>
            </a:stretch>
          </p:blipFill>
          <p:spPr bwMode="auto">
            <a:xfrm>
              <a:off x="100621" y="2662587"/>
              <a:ext cx="659216" cy="823498"/>
            </a:xfrm>
            <a:prstGeom prst="roundRect">
              <a:avLst>
                <a:gd name="adj" fmla="val 16667"/>
              </a:avLst>
            </a:prstGeom>
            <a:ln w="57150">
              <a:solidFill>
                <a:srgbClr val="FF0000"/>
              </a:solidFill>
              <a:miter lim="800000"/>
              <a:headEnd/>
              <a:tailEnd/>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rotWithShape="1">
            <a:blip r:embed="rId43" cstate="email">
              <a:extLst>
                <a:ext uri="{28A0092B-C50C-407E-A947-70E740481C1C}">
                  <a14:useLocalDpi xmlns:a14="http://schemas.microsoft.com/office/drawing/2010/main"/>
                </a:ext>
              </a:extLst>
            </a:blip>
            <a:srcRect/>
            <a:stretch/>
          </p:blipFill>
          <p:spPr>
            <a:xfrm>
              <a:off x="5532697" y="4979014"/>
              <a:ext cx="696991" cy="84761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grpSp>
      <p:pic>
        <p:nvPicPr>
          <p:cNvPr id="8" name="Picture 7"/>
          <p:cNvPicPr>
            <a:picLocks noChangeAspect="1"/>
          </p:cNvPicPr>
          <p:nvPr/>
        </p:nvPicPr>
        <p:blipFill>
          <a:blip r:embed="rId44" cstate="email">
            <a:extLst>
              <a:ext uri="{28A0092B-C50C-407E-A947-70E740481C1C}">
                <a14:useLocalDpi xmlns:a14="http://schemas.microsoft.com/office/drawing/2010/main"/>
              </a:ext>
            </a:extLst>
          </a:blip>
          <a:stretch>
            <a:fillRect/>
          </a:stretch>
        </p:blipFill>
        <p:spPr>
          <a:xfrm>
            <a:off x="6394994" y="2586171"/>
            <a:ext cx="741840" cy="928117"/>
          </a:xfrm>
          <a:prstGeom prst="rect">
            <a:avLst/>
          </a:prstGeom>
        </p:spPr>
      </p:pic>
      <p:sp>
        <p:nvSpPr>
          <p:cNvPr id="48" name="Rectangle 47"/>
          <p:cNvSpPr/>
          <p:nvPr/>
        </p:nvSpPr>
        <p:spPr>
          <a:xfrm>
            <a:off x="3503760" y="6200818"/>
            <a:ext cx="5438220" cy="369332"/>
          </a:xfrm>
          <a:prstGeom prst="rect">
            <a:avLst/>
          </a:prstGeom>
        </p:spPr>
        <p:txBody>
          <a:bodyPr wrap="none">
            <a:spAutoFit/>
          </a:bodyPr>
          <a:lstStyle/>
          <a:p>
            <a:r>
              <a:rPr lang="en-US" dirty="0">
                <a:hlinkClick r:id="rId45"/>
              </a:rPr>
              <a:t>https://</a:t>
            </a:r>
            <a:r>
              <a:rPr lang="en-US" dirty="0" smtClean="0">
                <a:hlinkClick r:id="rId45"/>
              </a:rPr>
              <a:t>groups.nscl.msu.edu/hira/cosmic/SpiritTPC.html</a:t>
            </a:r>
            <a:endParaRPr lang="en-US" dirty="0" smtClean="0"/>
          </a:p>
        </p:txBody>
      </p:sp>
      <p:pic>
        <p:nvPicPr>
          <p:cNvPr id="49" name="Picture 48"/>
          <p:cNvPicPr>
            <a:picLocks noChangeAspect="1"/>
          </p:cNvPicPr>
          <p:nvPr/>
        </p:nvPicPr>
        <p:blipFill rotWithShape="1">
          <a:blip r:embed="rId46" cstate="email">
            <a:extLst>
              <a:ext uri="{28A0092B-C50C-407E-A947-70E740481C1C}">
                <a14:useLocalDpi xmlns:a14="http://schemas.microsoft.com/office/drawing/2010/main"/>
              </a:ext>
            </a:extLst>
          </a:blip>
          <a:srcRect/>
          <a:stretch/>
        </p:blipFill>
        <p:spPr>
          <a:xfrm>
            <a:off x="7923300" y="4297379"/>
            <a:ext cx="685968" cy="835166"/>
          </a:xfrm>
          <a:prstGeom prst="roundRect">
            <a:avLst>
              <a:gd name="adj" fmla="val 16667"/>
            </a:avLst>
          </a:prstGeom>
          <a:ln w="57150">
            <a:solidFill>
              <a:srgbClr val="FF0000"/>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53" name="Picture 52"/>
          <p:cNvPicPr>
            <a:picLocks noChangeAspect="1"/>
          </p:cNvPicPr>
          <p:nvPr/>
        </p:nvPicPr>
        <p:blipFill rotWithShape="1">
          <a:blip r:embed="rId47" cstate="email">
            <a:extLst>
              <a:ext uri="{28A0092B-C50C-407E-A947-70E740481C1C}">
                <a14:useLocalDpi xmlns:a14="http://schemas.microsoft.com/office/drawing/2010/main"/>
              </a:ext>
            </a:extLst>
          </a:blip>
          <a:srcRect/>
          <a:stretch/>
        </p:blipFill>
        <p:spPr>
          <a:xfrm>
            <a:off x="8711872" y="3531379"/>
            <a:ext cx="784157" cy="900629"/>
          </a:xfrm>
          <a:prstGeom prst="roundRect">
            <a:avLst>
              <a:gd name="adj" fmla="val 16667"/>
            </a:avLst>
          </a:prstGeom>
          <a:ln w="57150">
            <a:solidFill>
              <a:srgbClr val="FF0000"/>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52" name="Picture 51"/>
          <p:cNvPicPr>
            <a:picLocks noChangeAspect="1"/>
          </p:cNvPicPr>
          <p:nvPr/>
        </p:nvPicPr>
        <p:blipFill rotWithShape="1">
          <a:blip r:embed="rId48" cstate="email">
            <a:extLst>
              <a:ext uri="{28A0092B-C50C-407E-A947-70E740481C1C}">
                <a14:useLocalDpi xmlns:a14="http://schemas.microsoft.com/office/drawing/2010/main"/>
              </a:ext>
            </a:extLst>
          </a:blip>
          <a:srcRect/>
          <a:stretch/>
        </p:blipFill>
        <p:spPr>
          <a:xfrm>
            <a:off x="6320457" y="5070698"/>
            <a:ext cx="677456" cy="872252"/>
          </a:xfrm>
          <a:prstGeom prst="roundRect">
            <a:avLst>
              <a:gd name="adj" fmla="val 16667"/>
            </a:avLst>
          </a:prstGeom>
          <a:ln w="57150">
            <a:noFill/>
          </a:ln>
          <a:effectLst/>
          <a:scene3d>
            <a:camera prst="orthographicFront"/>
            <a:lightRig rig="contrasting" dir="t">
              <a:rot lat="0" lon="0" rev="4200000"/>
            </a:lightRig>
          </a:scene3d>
          <a:sp3d prstMaterial="plastic">
            <a:bevelT w="381000" h="114300" prst="relaxedInset"/>
            <a:contourClr>
              <a:srgbClr val="969696"/>
            </a:contourClr>
          </a:sp3d>
        </p:spPr>
      </p:pic>
      <p:sp>
        <p:nvSpPr>
          <p:cNvPr id="10" name="TextBox 9"/>
          <p:cNvSpPr txBox="1"/>
          <p:nvPr/>
        </p:nvSpPr>
        <p:spPr>
          <a:xfrm>
            <a:off x="87452" y="2574513"/>
            <a:ext cx="1553298" cy="877163"/>
          </a:xfrm>
          <a:prstGeom prst="rect">
            <a:avLst/>
          </a:prstGeom>
          <a:noFill/>
        </p:spPr>
        <p:txBody>
          <a:bodyPr wrap="square" rtlCol="0">
            <a:spAutoFit/>
          </a:bodyPr>
          <a:lstStyle/>
          <a:p>
            <a:pPr algn="r"/>
            <a:r>
              <a:rPr lang="en-US" sz="1500" dirty="0" smtClean="0">
                <a:solidFill>
                  <a:srgbClr val="FF0000"/>
                </a:solidFill>
              </a:rPr>
              <a:t>Masanori Kaneko</a:t>
            </a:r>
          </a:p>
          <a:p>
            <a:pPr algn="r"/>
            <a:r>
              <a:rPr lang="en-US" dirty="0" err="1" smtClean="0">
                <a:solidFill>
                  <a:srgbClr val="FF0000"/>
                </a:solidFill>
              </a:rPr>
              <a:t>JungWoo</a:t>
            </a:r>
            <a:r>
              <a:rPr lang="en-US" dirty="0" smtClean="0">
                <a:solidFill>
                  <a:srgbClr val="FF0000"/>
                </a:solidFill>
              </a:rPr>
              <a:t> Lee</a:t>
            </a:r>
          </a:p>
          <a:p>
            <a:pPr algn="r"/>
            <a:r>
              <a:rPr lang="en-US" dirty="0" smtClean="0">
                <a:solidFill>
                  <a:srgbClr val="FF0000"/>
                </a:solidFill>
              </a:rPr>
              <a:t>Genie </a:t>
            </a:r>
            <a:r>
              <a:rPr lang="en-US" dirty="0" err="1" smtClean="0">
                <a:solidFill>
                  <a:srgbClr val="FF0000"/>
                </a:solidFill>
              </a:rPr>
              <a:t>Jhang</a:t>
            </a:r>
            <a:endParaRPr lang="en-US" dirty="0">
              <a:solidFill>
                <a:srgbClr val="FF0000"/>
              </a:solidFill>
            </a:endParaRPr>
          </a:p>
        </p:txBody>
      </p:sp>
      <p:sp>
        <p:nvSpPr>
          <p:cNvPr id="58" name="TextBox 57"/>
          <p:cNvSpPr txBox="1"/>
          <p:nvPr/>
        </p:nvSpPr>
        <p:spPr>
          <a:xfrm>
            <a:off x="10537332" y="2410022"/>
            <a:ext cx="1665355" cy="1169551"/>
          </a:xfrm>
          <a:prstGeom prst="rect">
            <a:avLst/>
          </a:prstGeom>
          <a:noFill/>
        </p:spPr>
        <p:txBody>
          <a:bodyPr wrap="square" rtlCol="0">
            <a:spAutoFit/>
          </a:bodyPr>
          <a:lstStyle/>
          <a:p>
            <a:r>
              <a:rPr lang="en-US" dirty="0" smtClean="0">
                <a:solidFill>
                  <a:srgbClr val="FF0000"/>
                </a:solidFill>
              </a:rPr>
              <a:t>Jon Barney</a:t>
            </a:r>
          </a:p>
          <a:p>
            <a:r>
              <a:rPr lang="en-US" dirty="0" smtClean="0">
                <a:solidFill>
                  <a:srgbClr val="FF0000"/>
                </a:solidFill>
              </a:rPr>
              <a:t>Justin Estee</a:t>
            </a:r>
          </a:p>
          <a:p>
            <a:r>
              <a:rPr lang="en-US" dirty="0" err="1" smtClean="0">
                <a:solidFill>
                  <a:srgbClr val="FF0000"/>
                </a:solidFill>
              </a:rPr>
              <a:t>Suwat</a:t>
            </a:r>
            <a:r>
              <a:rPr lang="en-US" dirty="0" smtClean="0">
                <a:solidFill>
                  <a:srgbClr val="FF0000"/>
                </a:solidFill>
              </a:rPr>
              <a:t> </a:t>
            </a:r>
            <a:r>
              <a:rPr lang="en-US" sz="1600" dirty="0" err="1" smtClean="0">
                <a:solidFill>
                  <a:srgbClr val="FF0000"/>
                </a:solidFill>
              </a:rPr>
              <a:t>Tangwangchoen</a:t>
            </a:r>
            <a:endParaRPr lang="en-US" sz="1600" dirty="0">
              <a:solidFill>
                <a:srgbClr val="FF0000"/>
              </a:solidFill>
            </a:endParaRPr>
          </a:p>
        </p:txBody>
      </p:sp>
      <p:sp>
        <p:nvSpPr>
          <p:cNvPr id="59" name="TextBox 58"/>
          <p:cNvSpPr txBox="1"/>
          <p:nvPr/>
        </p:nvSpPr>
        <p:spPr>
          <a:xfrm>
            <a:off x="8711872" y="4515869"/>
            <a:ext cx="1713874" cy="646331"/>
          </a:xfrm>
          <a:prstGeom prst="rect">
            <a:avLst/>
          </a:prstGeom>
          <a:noFill/>
        </p:spPr>
        <p:txBody>
          <a:bodyPr wrap="square" rtlCol="0">
            <a:spAutoFit/>
          </a:bodyPr>
          <a:lstStyle/>
          <a:p>
            <a:r>
              <a:rPr lang="en-US" dirty="0" err="1" smtClean="0">
                <a:solidFill>
                  <a:srgbClr val="FF0000"/>
                </a:solidFill>
              </a:rPr>
              <a:t>RenSheng</a:t>
            </a:r>
            <a:r>
              <a:rPr lang="en-US" dirty="0" smtClean="0">
                <a:solidFill>
                  <a:srgbClr val="FF0000"/>
                </a:solidFill>
              </a:rPr>
              <a:t> Wang</a:t>
            </a:r>
          </a:p>
          <a:p>
            <a:r>
              <a:rPr lang="en-US" dirty="0" smtClean="0">
                <a:solidFill>
                  <a:srgbClr val="FF0000"/>
                </a:solidFill>
              </a:rPr>
              <a:t>Tommy Tsang</a:t>
            </a:r>
          </a:p>
        </p:txBody>
      </p:sp>
      <p:sp>
        <p:nvSpPr>
          <p:cNvPr id="60" name="TextBox 59"/>
          <p:cNvSpPr txBox="1"/>
          <p:nvPr/>
        </p:nvSpPr>
        <p:spPr>
          <a:xfrm>
            <a:off x="2157731" y="4490231"/>
            <a:ext cx="1401509" cy="646331"/>
          </a:xfrm>
          <a:prstGeom prst="rect">
            <a:avLst/>
          </a:prstGeom>
          <a:noFill/>
        </p:spPr>
        <p:txBody>
          <a:bodyPr wrap="square" rtlCol="0">
            <a:spAutoFit/>
          </a:bodyPr>
          <a:lstStyle/>
          <a:p>
            <a:pPr algn="r"/>
            <a:r>
              <a:rPr lang="en-US" dirty="0" smtClean="0">
                <a:solidFill>
                  <a:srgbClr val="FF0000"/>
                </a:solidFill>
              </a:rPr>
              <a:t>Yan Zhang</a:t>
            </a:r>
          </a:p>
          <a:p>
            <a:pPr algn="r"/>
            <a:r>
              <a:rPr lang="en-US" dirty="0" err="1" smtClean="0">
                <a:solidFill>
                  <a:srgbClr val="FF0000"/>
                </a:solidFill>
              </a:rPr>
              <a:t>Pawel</a:t>
            </a:r>
            <a:r>
              <a:rPr lang="en-US" dirty="0" smtClean="0">
                <a:solidFill>
                  <a:srgbClr val="FF0000"/>
                </a:solidFill>
              </a:rPr>
              <a:t> </a:t>
            </a:r>
            <a:r>
              <a:rPr lang="en-US" dirty="0" err="1" smtClean="0">
                <a:solidFill>
                  <a:srgbClr val="FF0000"/>
                </a:solidFill>
              </a:rPr>
              <a:t>Lasko</a:t>
            </a:r>
            <a:endParaRPr lang="en-US" dirty="0" smtClean="0">
              <a:solidFill>
                <a:srgbClr val="FF0000"/>
              </a:solidFill>
            </a:endParaRPr>
          </a:p>
        </p:txBody>
      </p:sp>
    </p:spTree>
    <p:extLst>
      <p:ext uri="{BB962C8B-B14F-4D97-AF65-F5344CB8AC3E}">
        <p14:creationId xmlns:p14="http://schemas.microsoft.com/office/powerpoint/2010/main" val="41141881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186" y="42949"/>
            <a:ext cx="8078267" cy="1325563"/>
          </a:xfrm>
        </p:spPr>
        <p:txBody>
          <a:bodyPr>
            <a:normAutofit fontScale="90000"/>
          </a:bodyPr>
          <a:lstStyle/>
          <a:p>
            <a:r>
              <a:rPr lang="en-US" dirty="0" smtClean="0">
                <a:latin typeface="Calibri Light" panose="020F0302020204030204" pitchFamily="34" charset="0"/>
                <a:cs typeface="Calibri Light" panose="020F0302020204030204" pitchFamily="34" charset="0"/>
              </a:rPr>
              <a:t>Goal: </a:t>
            </a:r>
            <a:r>
              <a:rPr lang="en-US" dirty="0" smtClean="0">
                <a:latin typeface="Calibri Light" panose="020F0302020204030204" pitchFamily="34" charset="0"/>
                <a:cs typeface="Calibri Light" panose="020F0302020204030204" pitchFamily="34" charset="0"/>
              </a:rPr>
              <a:t>Determine </a:t>
            </a:r>
            <a:r>
              <a:rPr lang="en-US" dirty="0" smtClean="0">
                <a:latin typeface="Calibri Light" panose="020F0302020204030204" pitchFamily="34" charset="0"/>
                <a:cs typeface="Calibri Light" panose="020F0302020204030204" pitchFamily="34" charset="0"/>
              </a:rPr>
              <a:t>how the NS </a:t>
            </a:r>
            <a:r>
              <a:rPr lang="en-US" dirty="0" err="1" smtClean="0">
                <a:latin typeface="Calibri Light" panose="020F0302020204030204" pitchFamily="34" charset="0"/>
                <a:cs typeface="Calibri Light" panose="020F0302020204030204" pitchFamily="34" charset="0"/>
              </a:rPr>
              <a:t>EoS</a:t>
            </a:r>
            <a:r>
              <a:rPr lang="en-US" dirty="0" smtClean="0">
                <a:latin typeface="Calibri Light" panose="020F0302020204030204" pitchFamily="34" charset="0"/>
                <a:cs typeface="Calibri Light" panose="020F0302020204030204" pitchFamily="34" charset="0"/>
              </a:rPr>
              <a:t> depends on the NS composition </a:t>
            </a:r>
            <a:r>
              <a:rPr lang="en-US" dirty="0" smtClean="0">
                <a:latin typeface="Calibri Light" panose="020F0302020204030204" pitchFamily="34" charset="0"/>
                <a:cs typeface="Calibri Light" panose="020F0302020204030204" pitchFamily="34" charset="0"/>
                <a:sym typeface="Symbol" panose="05050102010706020507" pitchFamily="18" charset="2"/>
              </a:rPr>
              <a:t> clarify </a:t>
            </a:r>
            <a:r>
              <a:rPr lang="en-US" dirty="0" smtClean="0">
                <a:latin typeface="Calibri Light" panose="020F0302020204030204" pitchFamily="34" charset="0"/>
                <a:cs typeface="Calibri Light" panose="020F0302020204030204" pitchFamily="34" charset="0"/>
                <a:sym typeface="Symbol" panose="05050102010706020507" pitchFamily="18" charset="2"/>
              </a:rPr>
              <a:t>the role of nuclear physics.</a:t>
            </a:r>
            <a:endParaRPr lang="en-US" dirty="0">
              <a:latin typeface="Calibri Light" panose="020F0302020204030204" pitchFamily="34" charset="0"/>
              <a:cs typeface="Calibri Light" panose="020F0302020204030204" pitchFamily="34" charset="0"/>
            </a:endParaRP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599350" y="1150672"/>
                <a:ext cx="8087450" cy="4351338"/>
              </a:xfrm>
            </p:spPr>
            <p:txBody>
              <a:bodyPr/>
              <a:lstStyle/>
              <a:p>
                <a:r>
                  <a:rPr lang="en-US" dirty="0" smtClean="0"/>
                  <a:t>Astronomers have constrained the </a:t>
                </a:r>
                <a:r>
                  <a:rPr lang="en-US" dirty="0" err="1" smtClean="0"/>
                  <a:t>EoS</a:t>
                </a:r>
                <a:r>
                  <a:rPr lang="en-US" dirty="0" smtClean="0"/>
                  <a:t> of Neutron Star (NS) matter by measurements of:</a:t>
                </a:r>
              </a:p>
              <a:p>
                <a:pPr marL="914400" lvl="1" indent="-457200">
                  <a:buFont typeface="+mj-lt"/>
                  <a:buAutoNum type="arabicPeriod"/>
                </a:pPr>
                <a:r>
                  <a:rPr lang="en-US" dirty="0" smtClean="0"/>
                  <a:t>Gravitational  </a:t>
                </a:r>
                <a:r>
                  <a:rPr lang="en-US" dirty="0" smtClean="0"/>
                  <a:t>waves from the merger of two neutron stars from which the NS </a:t>
                </a:r>
                <a:r>
                  <a:rPr lang="en-US" dirty="0" err="1" smtClean="0"/>
                  <a:t>deformabilties</a:t>
                </a:r>
                <a:r>
                  <a:rPr lang="en-US" dirty="0" smtClean="0"/>
                  <a:t> were obtained.</a:t>
                </a:r>
              </a:p>
              <a:p>
                <a:pPr marL="914400" lvl="1" indent="-457200">
                  <a:buFont typeface="+mj-lt"/>
                  <a:buAutoNum type="arabicPeriod"/>
                </a:pPr>
                <a:r>
                  <a:rPr lang="en-US" dirty="0" smtClean="0"/>
                  <a:t>Radii of NS that are </a:t>
                </a:r>
                <a:r>
                  <a:rPr lang="en-US" dirty="0" err="1" smtClean="0"/>
                  <a:t>pulsers</a:t>
                </a:r>
                <a:r>
                  <a:rPr lang="en-US" dirty="0" smtClean="0"/>
                  <a:t> with known masses.</a:t>
                </a:r>
              </a:p>
              <a:p>
                <a:r>
                  <a:rPr lang="en-US" dirty="0" smtClean="0"/>
                  <a:t>Both observables </a:t>
                </a:r>
                <a:r>
                  <a:rPr lang="en-US" dirty="0" smtClean="0"/>
                  <a:t>mainly </a:t>
                </a:r>
                <a:r>
                  <a:rPr lang="en-US" dirty="0" smtClean="0"/>
                  <a:t>provide the total pressure. To understand the composition of NS matter and its pressure, we need to know how the </a:t>
                </a:r>
                <a:r>
                  <a:rPr lang="en-US" dirty="0" err="1" smtClean="0"/>
                  <a:t>EoS</a:t>
                </a:r>
                <a:r>
                  <a:rPr lang="en-US" dirty="0" smtClean="0"/>
                  <a:t> depends on its constituent particles. </a:t>
                </a:r>
              </a:p>
              <a:p>
                <a:pPr lvl="1"/>
                <a:r>
                  <a:rPr lang="en-US" dirty="0" smtClean="0"/>
                  <a:t>For nucleonic matter, one needs to know how the energy/nucleon  </a:t>
                </a:r>
                <a14:m>
                  <m:oMath xmlns:m="http://schemas.openxmlformats.org/officeDocument/2006/math">
                    <m:f>
                      <m:fPr>
                        <m:ctrlPr>
                          <a:rPr lang="en-US" b="0" i="1" smtClean="0">
                            <a:latin typeface="Cambria Math" panose="02040503050406030204" pitchFamily="18" charset="0"/>
                          </a:rPr>
                        </m:ctrlPr>
                      </m:fPr>
                      <m:num>
                        <m:r>
                          <a:rPr lang="en-US" b="0" i="1" smtClean="0">
                            <a:latin typeface="Cambria Math" panose="02040503050406030204" pitchFamily="18" charset="0"/>
                          </a:rPr>
                          <m:t>𝐸</m:t>
                        </m:r>
                      </m:num>
                      <m:den>
                        <m:r>
                          <a:rPr lang="en-US" b="0" i="1" smtClean="0">
                            <a:latin typeface="Cambria Math" panose="02040503050406030204" pitchFamily="18" charset="0"/>
                          </a:rPr>
                          <m:t>𝐴</m:t>
                        </m:r>
                      </m:den>
                    </m:f>
                    <m:r>
                      <a:rPr lang="en-US" b="0" i="1" smtClean="0">
                        <a:latin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𝜀</m:t>
                    </m:r>
                    <m:d>
                      <m:dPr>
                        <m:ctrlPr>
                          <a:rPr lang="en-US" b="0" i="1" smtClean="0">
                            <a:latin typeface="Cambria Math" panose="02040503050406030204" pitchFamily="18" charset="0"/>
                            <a:ea typeface="Cambria Math" panose="02040503050406030204" pitchFamily="18" charset="0"/>
                          </a:rPr>
                        </m:ctrlPr>
                      </m:dPr>
                      <m:e>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𝜌</m:t>
                            </m:r>
                          </m:e>
                          <m:sub>
                            <m:r>
                              <a:rPr lang="en-US" b="0" i="1" smtClean="0">
                                <a:latin typeface="Cambria Math" panose="02040503050406030204" pitchFamily="18" charset="0"/>
                                <a:ea typeface="Cambria Math" panose="02040503050406030204" pitchFamily="18" charset="0"/>
                              </a:rPr>
                              <m:t>𝑛</m:t>
                            </m:r>
                          </m:sub>
                        </m:sSub>
                        <m:r>
                          <a:rPr lang="en-US" b="0" i="1" smtClean="0">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𝜌</m:t>
                            </m:r>
                          </m:e>
                          <m:sub>
                            <m:r>
                              <a:rPr lang="en-US" b="0" i="1" smtClean="0">
                                <a:latin typeface="Cambria Math" panose="02040503050406030204" pitchFamily="18" charset="0"/>
                                <a:ea typeface="Cambria Math" panose="02040503050406030204" pitchFamily="18" charset="0"/>
                              </a:rPr>
                              <m:t>𝑝</m:t>
                            </m:r>
                          </m:sub>
                        </m:sSub>
                      </m:e>
                    </m:d>
                  </m:oMath>
                </a14:m>
                <a:r>
                  <a:rPr lang="en-US" dirty="0" smtClean="0"/>
                  <a:t>=</a:t>
                </a:r>
                <a14:m>
                  <m:oMath xmlns:m="http://schemas.openxmlformats.org/officeDocument/2006/math">
                    <m:r>
                      <a:rPr lang="en-US" i="1">
                        <a:latin typeface="Cambria Math" panose="02040503050406030204" pitchFamily="18" charset="0"/>
                        <a:ea typeface="Cambria Math" panose="02040503050406030204" pitchFamily="18" charset="0"/>
                      </a:rPr>
                      <m:t>𝜀</m:t>
                    </m:r>
                    <m:d>
                      <m:dPr>
                        <m:ctrlPr>
                          <a:rPr lang="en-US" i="1">
                            <a:latin typeface="Cambria Math" panose="02040503050406030204" pitchFamily="18" charset="0"/>
                            <a:ea typeface="Cambria Math" panose="02040503050406030204" pitchFamily="18" charset="0"/>
                          </a:rPr>
                        </m:ctrlPr>
                      </m:dPr>
                      <m:e>
                        <m:f>
                          <m:fPr>
                            <m:type m:val="skw"/>
                            <m:ctrlPr>
                              <a:rPr lang="en-US" i="1" smtClean="0">
                                <a:latin typeface="Cambria Math" panose="02040503050406030204" pitchFamily="18" charset="0"/>
                                <a:ea typeface="Cambria Math" panose="02040503050406030204" pitchFamily="18" charset="0"/>
                              </a:rPr>
                            </m:ctrlPr>
                          </m:fPr>
                          <m:num>
                            <m:r>
                              <a:rPr lang="en-US" i="1" smtClean="0">
                                <a:latin typeface="Cambria Math" panose="02040503050406030204" pitchFamily="18" charset="0"/>
                                <a:ea typeface="Cambria Math" panose="02040503050406030204" pitchFamily="18" charset="0"/>
                              </a:rPr>
                              <m:t>𝜌</m:t>
                            </m:r>
                          </m:num>
                          <m:den>
                            <m:r>
                              <a:rPr lang="en-US" b="0" i="1" smtClean="0">
                                <a:latin typeface="Cambria Math" panose="02040503050406030204" pitchFamily="18" charset="0"/>
                                <a:ea typeface="Cambria Math" panose="02040503050406030204" pitchFamily="18" charset="0"/>
                              </a:rPr>
                              <m:t>2</m:t>
                            </m:r>
                          </m:den>
                        </m:f>
                        <m:r>
                          <a:rPr lang="en-US" b="0" i="0" smtClean="0">
                            <a:latin typeface="Cambria Math" panose="02040503050406030204" pitchFamily="18" charset="0"/>
                            <a:ea typeface="Cambria Math" panose="02040503050406030204" pitchFamily="18" charset="0"/>
                          </a:rPr>
                          <m:t>,</m:t>
                        </m:r>
                        <m:f>
                          <m:fPr>
                            <m:type m:val="skw"/>
                            <m:ctrlPr>
                              <a:rPr lang="en-US" i="1">
                                <a:latin typeface="Cambria Math" panose="02040503050406030204" pitchFamily="18" charset="0"/>
                                <a:ea typeface="Cambria Math" panose="02040503050406030204" pitchFamily="18" charset="0"/>
                              </a:rPr>
                            </m:ctrlPr>
                          </m:fPr>
                          <m:num>
                            <m:r>
                              <a:rPr lang="en-US" i="1">
                                <a:latin typeface="Cambria Math" panose="02040503050406030204" pitchFamily="18" charset="0"/>
                                <a:ea typeface="Cambria Math" panose="02040503050406030204" pitchFamily="18" charset="0"/>
                              </a:rPr>
                              <m:t>𝜌</m:t>
                            </m:r>
                          </m:num>
                          <m:den>
                            <m:r>
                              <a:rPr lang="en-US" i="1">
                                <a:latin typeface="Cambria Math" panose="02040503050406030204" pitchFamily="18" charset="0"/>
                                <a:ea typeface="Cambria Math" panose="02040503050406030204" pitchFamily="18" charset="0"/>
                              </a:rPr>
                              <m:t>2</m:t>
                            </m:r>
                          </m:den>
                        </m:f>
                      </m:e>
                    </m:d>
                    <m:r>
                      <a:rPr lang="en-US" b="0" i="1" smtClean="0">
                        <a:latin typeface="Cambria Math" panose="02040503050406030204" pitchFamily="18" charset="0"/>
                        <a:ea typeface="Cambria Math" panose="02040503050406030204" pitchFamily="18" charset="0"/>
                      </a:rPr>
                      <m:t>+</m:t>
                    </m:r>
                    <m:r>
                      <a:rPr lang="en-US" b="0" i="1" dirty="0" smtClean="0">
                        <a:latin typeface="Cambria Math" panose="02040503050406030204" pitchFamily="18" charset="0"/>
                        <a:ea typeface="Cambria Math" panose="02040503050406030204" pitchFamily="18" charset="0"/>
                      </a:rPr>
                      <m:t>𝑆</m:t>
                    </m:r>
                    <m:r>
                      <a:rPr lang="en-US" b="0" i="1" dirty="0" smtClean="0">
                        <a:latin typeface="Cambria Math" panose="02040503050406030204" pitchFamily="18" charset="0"/>
                        <a:ea typeface="Cambria Math" panose="02040503050406030204" pitchFamily="18" charset="0"/>
                      </a:rPr>
                      <m:t>(</m:t>
                    </m:r>
                    <m:r>
                      <a:rPr lang="en-US" b="0" i="1" dirty="0" smtClean="0">
                        <a:latin typeface="Cambria Math" panose="02040503050406030204" pitchFamily="18" charset="0"/>
                        <a:ea typeface="Cambria Math" panose="02040503050406030204" pitchFamily="18" charset="0"/>
                      </a:rPr>
                      <m:t>𝜌</m:t>
                    </m:r>
                    <m:r>
                      <a:rPr lang="en-US" b="0" i="1" dirty="0" smtClean="0">
                        <a:latin typeface="Cambria Math" panose="02040503050406030204" pitchFamily="18" charset="0"/>
                        <a:ea typeface="Cambria Math" panose="02040503050406030204" pitchFamily="18" charset="0"/>
                      </a:rPr>
                      <m:t>)∙</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𝛿</m:t>
                        </m:r>
                      </m:e>
                      <m:sup>
                        <m:r>
                          <a:rPr lang="en-US" b="0" i="1" smtClean="0">
                            <a:latin typeface="Cambria Math" panose="02040503050406030204" pitchFamily="18" charset="0"/>
                            <a:ea typeface="Cambria Math" panose="02040503050406030204" pitchFamily="18" charset="0"/>
                          </a:rPr>
                          <m:t>2</m:t>
                        </m:r>
                      </m:sup>
                    </m:sSup>
                  </m:oMath>
                </a14:m>
                <a:r>
                  <a:rPr lang="en-US" dirty="0" smtClean="0"/>
                  <a:t> =&gt; </a:t>
                </a:r>
                <a:r>
                  <a:rPr lang="en-US" dirty="0" smtClean="0"/>
                  <a:t>depends on the density </a:t>
                </a:r>
                <a:r>
                  <a:rPr lang="en-US" dirty="0" smtClean="0">
                    <a:sym typeface="Symbol" panose="05050102010706020507" pitchFamily="18" charset="2"/>
                  </a:rPr>
                  <a:t> and </a:t>
                </a:r>
                <a:r>
                  <a:rPr lang="en-US" dirty="0" smtClean="0">
                    <a:sym typeface="Symbol" panose="05050102010706020507" pitchFamily="18" charset="2"/>
                  </a:rPr>
                  <a:t>=</a:t>
                </a:r>
                <a14:m>
                  <m:oMath xmlns:m="http://schemas.openxmlformats.org/officeDocument/2006/math">
                    <m:f>
                      <m:fPr>
                        <m:type m:val="lin"/>
                        <m:ctrlPr>
                          <a:rPr lang="en-US" i="1" smtClean="0">
                            <a:latin typeface="Cambria Math" panose="02040503050406030204" pitchFamily="18" charset="0"/>
                            <a:sym typeface="Symbol" panose="05050102010706020507" pitchFamily="18" charset="2"/>
                          </a:rPr>
                        </m:ctrlPr>
                      </m:fPr>
                      <m:num>
                        <m:d>
                          <m:dPr>
                            <m:begChr m:val="{"/>
                            <m:endChr m:val="}"/>
                            <m:ctrlPr>
                              <a:rPr lang="en-US" i="1" smtClean="0">
                                <a:latin typeface="Cambria Math" panose="02040503050406030204" pitchFamily="18" charset="0"/>
                                <a:sym typeface="Symbol" panose="05050102010706020507" pitchFamily="18" charset="2"/>
                              </a:rPr>
                            </m:ctrlPr>
                          </m:dPr>
                          <m:e>
                            <m:sSub>
                              <m:sSubPr>
                                <m:ctrlPr>
                                  <a:rPr lang="en-US" i="1" smtClean="0">
                                    <a:latin typeface="Cambria Math" panose="02040503050406030204" pitchFamily="18" charset="0"/>
                                    <a:sym typeface="Symbol" panose="05050102010706020507" pitchFamily="18" charset="2"/>
                                  </a:rPr>
                                </m:ctrlPr>
                              </m:sSubPr>
                              <m:e>
                                <m:r>
                                  <a:rPr lang="en-US" i="1" smtClean="0">
                                    <a:latin typeface="Cambria Math" panose="02040503050406030204" pitchFamily="18" charset="0"/>
                                    <a:ea typeface="Cambria Math" panose="02040503050406030204" pitchFamily="18" charset="0"/>
                                    <a:sym typeface="Symbol" panose="05050102010706020507" pitchFamily="18" charset="2"/>
                                  </a:rPr>
                                  <m:t>𝜌</m:t>
                                </m:r>
                              </m:e>
                              <m:sub>
                                <m:r>
                                  <a:rPr lang="en-US" b="0" i="1" smtClean="0">
                                    <a:latin typeface="Cambria Math" panose="02040503050406030204" pitchFamily="18" charset="0"/>
                                    <a:sym typeface="Symbol" panose="05050102010706020507" pitchFamily="18" charset="2"/>
                                  </a:rPr>
                                  <m:t>𝑛</m:t>
                                </m:r>
                              </m:sub>
                            </m:sSub>
                            <m:r>
                              <a:rPr lang="en-US" b="0" i="1" smtClean="0">
                                <a:latin typeface="Cambria Math" panose="02040503050406030204" pitchFamily="18" charset="0"/>
                                <a:sym typeface="Symbol" panose="05050102010706020507" pitchFamily="18" charset="2"/>
                              </a:rPr>
                              <m:t>−</m:t>
                            </m:r>
                            <m:sSub>
                              <m:sSubPr>
                                <m:ctrlPr>
                                  <a:rPr lang="en-US" i="1">
                                    <a:latin typeface="Cambria Math" panose="02040503050406030204" pitchFamily="18" charset="0"/>
                                    <a:sym typeface="Symbol" panose="05050102010706020507" pitchFamily="18" charset="2"/>
                                  </a:rPr>
                                </m:ctrlPr>
                              </m:sSubPr>
                              <m:e>
                                <m:r>
                                  <a:rPr lang="en-US" i="1" smtClean="0">
                                    <a:latin typeface="Cambria Math" panose="02040503050406030204" pitchFamily="18" charset="0"/>
                                    <a:ea typeface="Cambria Math" panose="02040503050406030204" pitchFamily="18" charset="0"/>
                                    <a:sym typeface="Symbol" panose="05050102010706020507" pitchFamily="18" charset="2"/>
                                  </a:rPr>
                                  <m:t>𝜌</m:t>
                                </m:r>
                              </m:e>
                              <m:sub>
                                <m:r>
                                  <a:rPr lang="en-US" b="0" i="1" smtClean="0">
                                    <a:latin typeface="Cambria Math" panose="02040503050406030204" pitchFamily="18" charset="0"/>
                                    <a:sym typeface="Symbol" panose="05050102010706020507" pitchFamily="18" charset="2"/>
                                  </a:rPr>
                                  <m:t>𝑝</m:t>
                                </m:r>
                              </m:sub>
                            </m:sSub>
                          </m:e>
                        </m:d>
                      </m:num>
                      <m:den>
                        <m:r>
                          <a:rPr lang="en-US" i="1" smtClean="0">
                            <a:latin typeface="Cambria Math" panose="02040503050406030204" pitchFamily="18" charset="0"/>
                            <a:ea typeface="Cambria Math" panose="02040503050406030204" pitchFamily="18" charset="0"/>
                            <a:sym typeface="Symbol" panose="05050102010706020507" pitchFamily="18" charset="2"/>
                          </a:rPr>
                          <m:t>𝜌</m:t>
                        </m:r>
                        <m:r>
                          <a:rPr lang="en-US" b="0" i="1" smtClean="0">
                            <a:latin typeface="Cambria Math" panose="02040503050406030204" pitchFamily="18" charset="0"/>
                            <a:ea typeface="Cambria Math" panose="02040503050406030204" pitchFamily="18" charset="0"/>
                            <a:sym typeface="Symbol" panose="05050102010706020507" pitchFamily="18" charset="2"/>
                          </a:rPr>
                          <m:t>.  </m:t>
                        </m:r>
                        <m:r>
                          <m:rPr>
                            <m:sty m:val="p"/>
                          </m:rPr>
                          <a:rPr lang="en-US" b="0" i="0" smtClean="0">
                            <a:latin typeface="Cambria Math" panose="02040503050406030204" pitchFamily="18" charset="0"/>
                            <a:ea typeface="Cambria Math" panose="02040503050406030204" pitchFamily="18" charset="0"/>
                            <a:sym typeface="Symbol" panose="05050102010706020507" pitchFamily="18" charset="2"/>
                          </a:rPr>
                          <m:t>This</m:t>
                        </m:r>
                        <m:r>
                          <a:rPr lang="en-US" b="0" i="0" smtClean="0">
                            <a:latin typeface="Cambria Math" panose="02040503050406030204" pitchFamily="18" charset="0"/>
                            <a:ea typeface="Cambria Math" panose="02040503050406030204" pitchFamily="18" charset="0"/>
                            <a:sym typeface="Symbol" panose="05050102010706020507" pitchFamily="18" charset="2"/>
                          </a:rPr>
                          <m:t> </m:t>
                        </m:r>
                      </m:den>
                    </m:f>
                  </m:oMath>
                </a14:m>
                <a:r>
                  <a:rPr lang="en-US" dirty="0" smtClean="0">
                    <a:sym typeface="Symbol" panose="05050102010706020507" pitchFamily="18" charset="2"/>
                  </a:rPr>
                  <a:t> strongly impacts the chemical potentials. </a:t>
                </a:r>
                <a:endParaRPr lang="en-US" dirty="0" smtClean="0"/>
              </a:p>
              <a:p>
                <a:r>
                  <a:rPr lang="en-US" dirty="0" smtClean="0"/>
                  <a:t>NS cooling rates may provide some information</a:t>
                </a:r>
                <a:r>
                  <a:rPr lang="en-US" dirty="0" smtClean="0"/>
                  <a:t>. </a:t>
                </a:r>
              </a:p>
              <a:p>
                <a:r>
                  <a:rPr lang="en-US" dirty="0"/>
                  <a:t>N</a:t>
                </a:r>
                <a:r>
                  <a:rPr lang="en-US" dirty="0" smtClean="0"/>
                  <a:t>ucleus-nucleus </a:t>
                </a:r>
                <a:r>
                  <a:rPr lang="en-US" dirty="0" smtClean="0"/>
                  <a:t>collision </a:t>
                </a:r>
                <a:r>
                  <a:rPr lang="en-US" dirty="0" smtClean="0"/>
                  <a:t>data  may provide some  of this information as well.</a:t>
                </a:r>
                <a:endParaRPr lang="en-US" dirty="0" smtClean="0"/>
              </a:p>
              <a:p>
                <a:endParaRPr lang="en-US" dirty="0" smtClean="0"/>
              </a:p>
              <a:p>
                <a:pPr marL="457200" lvl="1" indent="0">
                  <a:buNone/>
                </a:pPr>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599350" y="1150672"/>
                <a:ext cx="8087450" cy="4351338"/>
              </a:xfrm>
              <a:blipFill>
                <a:blip r:embed="rId2"/>
                <a:stretch>
                  <a:fillRect l="-980" t="-1961" r="-1959" b="-27871"/>
                </a:stretch>
              </a:blipFill>
            </p:spPr>
            <p:txBody>
              <a:bodyPr/>
              <a:lstStyle/>
              <a:p>
                <a:r>
                  <a:rPr lang="en-US">
                    <a:noFill/>
                  </a:rPr>
                  <a:t> </a:t>
                </a:r>
              </a:p>
            </p:txBody>
          </p:sp>
        </mc:Fallback>
      </mc:AlternateContent>
      <p:grpSp>
        <p:nvGrpSpPr>
          <p:cNvPr id="6" name="Group 5"/>
          <p:cNvGrpSpPr/>
          <p:nvPr/>
        </p:nvGrpSpPr>
        <p:grpSpPr>
          <a:xfrm>
            <a:off x="8127100" y="3189825"/>
            <a:ext cx="3715474" cy="3146876"/>
            <a:chOff x="8160151" y="385238"/>
            <a:chExt cx="3715474" cy="3146876"/>
          </a:xfrm>
        </p:grpSpPr>
        <p:pic>
          <p:nvPicPr>
            <p:cNvPr id="4" name="Picture 3"/>
            <p:cNvPicPr>
              <a:picLocks noChangeAspect="1"/>
            </p:cNvPicPr>
            <p:nvPr/>
          </p:nvPicPr>
          <p:blipFill rotWithShape="1">
            <a:blip r:embed="rId3"/>
            <a:srcRect l="-2" t="3748" r="48276" b="18752"/>
            <a:stretch/>
          </p:blipFill>
          <p:spPr>
            <a:xfrm>
              <a:off x="8799347" y="385238"/>
              <a:ext cx="2419882" cy="2500545"/>
            </a:xfrm>
            <a:prstGeom prst="rect">
              <a:avLst/>
            </a:prstGeom>
          </p:spPr>
        </p:pic>
        <p:sp>
          <p:nvSpPr>
            <p:cNvPr id="5" name="TextBox 4"/>
            <p:cNvSpPr txBox="1"/>
            <p:nvPr/>
          </p:nvSpPr>
          <p:spPr>
            <a:xfrm>
              <a:off x="8160151" y="2885783"/>
              <a:ext cx="3715474" cy="646331"/>
            </a:xfrm>
            <a:prstGeom prst="rect">
              <a:avLst/>
            </a:prstGeom>
            <a:noFill/>
          </p:spPr>
          <p:txBody>
            <a:bodyPr wrap="square" rtlCol="0">
              <a:spAutoFit/>
            </a:bodyPr>
            <a:lstStyle/>
            <a:p>
              <a:r>
                <a:rPr lang="en-US" dirty="0" smtClean="0"/>
                <a:t>Visualization of hot-spots on  the 1.4 solar mass </a:t>
              </a:r>
              <a:r>
                <a:rPr lang="en-US" dirty="0" err="1" smtClean="0"/>
                <a:t>Pulser</a:t>
              </a:r>
              <a:r>
                <a:rPr lang="en-US" dirty="0" smtClean="0"/>
                <a:t> J0030+0451.</a:t>
              </a:r>
            </a:p>
          </p:txBody>
        </p:sp>
      </p:grpSp>
      <p:grpSp>
        <p:nvGrpSpPr>
          <p:cNvPr id="7" name="Group 6"/>
          <p:cNvGrpSpPr/>
          <p:nvPr/>
        </p:nvGrpSpPr>
        <p:grpSpPr>
          <a:xfrm>
            <a:off x="8118500" y="678624"/>
            <a:ext cx="3715474" cy="2417021"/>
            <a:chOff x="8248756" y="3837645"/>
            <a:chExt cx="3715474" cy="2417021"/>
          </a:xfrm>
        </p:grpSpPr>
        <p:pic>
          <p:nvPicPr>
            <p:cNvPr id="6217" name="Picture 73" descr="Neutron star mergers may create much of the universe's gold | Science | AAA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8893709" y="3837645"/>
              <a:ext cx="2461628" cy="1664365"/>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8248756" y="5608335"/>
              <a:ext cx="3715474" cy="646331"/>
            </a:xfrm>
            <a:prstGeom prst="rect">
              <a:avLst/>
            </a:prstGeom>
            <a:noFill/>
          </p:spPr>
          <p:txBody>
            <a:bodyPr wrap="square" rtlCol="0">
              <a:spAutoFit/>
            </a:bodyPr>
            <a:lstStyle/>
            <a:p>
              <a:r>
                <a:rPr lang="en-US" dirty="0" smtClean="0"/>
                <a:t>Visualization of a NS merger and the gravitational waves it generates</a:t>
              </a:r>
            </a:p>
          </p:txBody>
        </p:sp>
      </p:grpSp>
    </p:spTree>
    <p:extLst>
      <p:ext uri="{BB962C8B-B14F-4D97-AF65-F5344CB8AC3E}">
        <p14:creationId xmlns:p14="http://schemas.microsoft.com/office/powerpoint/2010/main" val="29557906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4"/>
          <p:cNvPicPr>
            <a:picLocks noGrp="1" noChangeAspect="1"/>
          </p:cNvPicPr>
          <p:nvPr>
            <p:ph sz="quarter" idx="4"/>
          </p:nvPr>
        </p:nvPicPr>
        <p:blipFill>
          <a:blip r:embed="rId2">
            <a:extLst>
              <a:ext uri="{28A0092B-C50C-407E-A947-70E740481C1C}">
                <a14:useLocalDpi xmlns:a14="http://schemas.microsoft.com/office/drawing/2010/main" val="0"/>
              </a:ext>
            </a:extLst>
          </a:blip>
          <a:stretch>
            <a:fillRect/>
          </a:stretch>
        </p:blipFill>
        <p:spPr>
          <a:xfrm>
            <a:off x="5153365" y="1262173"/>
            <a:ext cx="6590518" cy="5595827"/>
          </a:xfrm>
        </p:spPr>
      </p:pic>
      <p:sp>
        <p:nvSpPr>
          <p:cNvPr id="4" name="Title 3"/>
          <p:cNvSpPr>
            <a:spLocks noGrp="1"/>
          </p:cNvSpPr>
          <p:nvPr>
            <p:ph type="title"/>
          </p:nvPr>
        </p:nvSpPr>
        <p:spPr>
          <a:xfrm>
            <a:off x="531444" y="355600"/>
            <a:ext cx="10515600" cy="1325563"/>
          </a:xfrm>
        </p:spPr>
        <p:txBody>
          <a:bodyPr>
            <a:normAutofit fontScale="90000"/>
          </a:bodyPr>
          <a:lstStyle/>
          <a:p>
            <a:r>
              <a:rPr lang="en-US" sz="3600" b="1" dirty="0" smtClean="0">
                <a:solidFill>
                  <a:schemeClr val="accent6"/>
                </a:solidFill>
              </a:rPr>
              <a:t>How does the purely nuclear symmetry energy compare to that from Danielewicz with IAS and </a:t>
            </a:r>
            <a:r>
              <a:rPr lang="en-US" sz="3600" b="1" dirty="0" err="1" smtClean="0">
                <a:solidFill>
                  <a:schemeClr val="accent6"/>
                </a:solidFill>
              </a:rPr>
              <a:t>Isovector</a:t>
            </a:r>
            <a:r>
              <a:rPr lang="en-US" sz="3600" b="1" dirty="0" smtClean="0">
                <a:solidFill>
                  <a:schemeClr val="accent6"/>
                </a:solidFill>
              </a:rPr>
              <a:t> skins from </a:t>
            </a:r>
            <a:r>
              <a:rPr lang="en-US" sz="3600" b="1" dirty="0">
                <a:solidFill>
                  <a:schemeClr val="accent6"/>
                </a:solidFill>
              </a:rPr>
              <a:t>c</a:t>
            </a:r>
            <a:r>
              <a:rPr lang="en-US" sz="3600" b="1" dirty="0" smtClean="0">
                <a:solidFill>
                  <a:schemeClr val="accent6"/>
                </a:solidFill>
              </a:rPr>
              <a:t>harge exchange reactions?</a:t>
            </a:r>
            <a:br>
              <a:rPr lang="en-US" sz="3600" b="1" dirty="0" smtClean="0">
                <a:solidFill>
                  <a:schemeClr val="accent6"/>
                </a:solidFill>
              </a:rPr>
            </a:br>
            <a:r>
              <a:rPr lang="en-US" sz="2800" b="1" dirty="0" smtClean="0">
                <a:solidFill>
                  <a:schemeClr val="accent6"/>
                </a:solidFill>
              </a:rPr>
              <a:t> </a:t>
            </a:r>
            <a:r>
              <a:rPr lang="en-US" sz="2800" b="1" dirty="0">
                <a:solidFill>
                  <a:schemeClr val="accent6"/>
                </a:solidFill>
              </a:rPr>
              <a:t/>
            </a:r>
            <a:br>
              <a:rPr lang="en-US" sz="2800" b="1" dirty="0">
                <a:solidFill>
                  <a:schemeClr val="accent6"/>
                </a:solidFill>
              </a:rPr>
            </a:br>
            <a:r>
              <a:rPr lang="en-US" sz="2800" dirty="0" smtClean="0"/>
              <a:t>Answer is that they are similar symmetry energies</a:t>
            </a:r>
            <a:endParaRPr lang="en-US" sz="2800" dirty="0"/>
          </a:p>
        </p:txBody>
      </p:sp>
      <p:sp>
        <p:nvSpPr>
          <p:cNvPr id="5" name="Text Placeholder 4"/>
          <p:cNvSpPr>
            <a:spLocks noGrp="1"/>
          </p:cNvSpPr>
          <p:nvPr>
            <p:ph type="body" idx="1"/>
          </p:nvPr>
        </p:nvSpPr>
        <p:spPr/>
        <p:txBody>
          <a:bodyPr/>
          <a:lstStyle/>
          <a:p>
            <a:r>
              <a:rPr lang="en-US" dirty="0" smtClean="0"/>
              <a:t>10 nuclear constraints. </a:t>
            </a:r>
            <a:endParaRPr lang="en-US" dirty="0"/>
          </a:p>
        </p:txBody>
      </p:sp>
      <p:sp>
        <p:nvSpPr>
          <p:cNvPr id="7" name="Text Placeholder 6"/>
          <p:cNvSpPr>
            <a:spLocks noGrp="1"/>
          </p:cNvSpPr>
          <p:nvPr>
            <p:ph type="body" sz="quarter" idx="3"/>
          </p:nvPr>
        </p:nvSpPr>
        <p:spPr>
          <a:xfrm>
            <a:off x="5657335" y="1681163"/>
            <a:ext cx="6475042" cy="823912"/>
          </a:xfrm>
        </p:spPr>
        <p:txBody>
          <a:bodyPr/>
          <a:lstStyle/>
          <a:p>
            <a:r>
              <a:rPr lang="en-US" dirty="0" smtClean="0"/>
              <a:t>\</a:t>
            </a:r>
            <a:endParaRPr lang="en-US" dirty="0"/>
          </a:p>
        </p:txBody>
      </p:sp>
      <p:pic>
        <p:nvPicPr>
          <p:cNvPr id="8" name="Content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8301" y="2423319"/>
            <a:ext cx="5080540" cy="4434681"/>
          </a:xfrm>
          <a:prstGeom prst="rect">
            <a:avLst/>
          </a:prstGeom>
        </p:spPr>
      </p:pic>
    </p:spTree>
    <p:extLst>
      <p:ext uri="{BB962C8B-B14F-4D97-AF65-F5344CB8AC3E}">
        <p14:creationId xmlns:p14="http://schemas.microsoft.com/office/powerpoint/2010/main" val="80953296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solidFill>
                  <a:srgbClr val="92D050"/>
                </a:solidFill>
              </a:rPr>
              <a:t>Constraining the Symmetry energy</a:t>
            </a:r>
            <a:endParaRPr lang="en-US" sz="3200" dirty="0">
              <a:solidFill>
                <a:srgbClr val="92D050"/>
              </a:solidFill>
            </a:endParaRPr>
          </a:p>
        </p:txBody>
      </p:sp>
      <p:sp>
        <p:nvSpPr>
          <p:cNvPr id="3" name="Text Placeholder 2"/>
          <p:cNvSpPr>
            <a:spLocks noGrp="1"/>
          </p:cNvSpPr>
          <p:nvPr>
            <p:ph type="body" sz="half" idx="1"/>
          </p:nvPr>
        </p:nvSpPr>
        <p:spPr>
          <a:xfrm>
            <a:off x="266330" y="1422400"/>
            <a:ext cx="6019060" cy="4114800"/>
          </a:xfrm>
        </p:spPr>
        <p:txBody>
          <a:bodyPr/>
          <a:lstStyle/>
          <a:p>
            <a:r>
              <a:rPr lang="en-US" dirty="0"/>
              <a:t>E</a:t>
            </a:r>
            <a:r>
              <a:rPr lang="en-US" dirty="0" smtClean="0"/>
              <a:t>arly symmetry energy constraints focused on correlations between </a:t>
            </a:r>
            <a:endParaRPr lang="en-US" dirty="0"/>
          </a:p>
        </p:txBody>
      </p:sp>
      <p:pic>
        <p:nvPicPr>
          <p:cNvPr id="5" name="Online Image Placeholder 4"/>
          <p:cNvPicPr>
            <a:picLocks noGrp="1" noChangeAspect="1"/>
          </p:cNvPicPr>
          <p:nvPr>
            <p:ph type="clipArt" sz="half" idx="2"/>
          </p:nvPr>
        </p:nvPicPr>
        <p:blipFill>
          <a:blip r:embed="rId2"/>
          <a:stretch>
            <a:fillRect/>
          </a:stretch>
        </p:blipFill>
        <p:spPr>
          <a:xfrm>
            <a:off x="6849953" y="721360"/>
            <a:ext cx="3856121" cy="5537200"/>
          </a:xfrm>
          <a:prstGeom prst="rect">
            <a:avLst/>
          </a:prstGeom>
        </p:spPr>
      </p:pic>
    </p:spTree>
    <p:extLst>
      <p:ext uri="{BB962C8B-B14F-4D97-AF65-F5344CB8AC3E}">
        <p14:creationId xmlns:p14="http://schemas.microsoft.com/office/powerpoint/2010/main" val="261624413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545533" y="-103102"/>
            <a:ext cx="10515600" cy="1325563"/>
          </a:xfrm>
          <a:ln>
            <a:noFill/>
          </a:ln>
        </p:spPr>
        <p:txBody>
          <a:bodyPr/>
          <a:lstStyle/>
          <a:p>
            <a:r>
              <a:rPr lang="en-US" dirty="0" smtClean="0">
                <a:solidFill>
                  <a:srgbClr val="92D050"/>
                </a:solidFill>
                <a:latin typeface="Calibri Light" panose="020F0302020204030204" pitchFamily="34" charset="0"/>
                <a:cs typeface="Calibri Light" panose="020F0302020204030204" pitchFamily="34" charset="0"/>
              </a:rPr>
              <a:t>Obtaining Symmetry Energy (SE) constraints from structure and HI collisions</a:t>
            </a:r>
            <a:endParaRPr lang="en-US" dirty="0">
              <a:solidFill>
                <a:srgbClr val="92D050"/>
              </a:solidFill>
              <a:latin typeface="Calibri Light" panose="020F0302020204030204" pitchFamily="34" charset="0"/>
              <a:cs typeface="Calibri Light" panose="020F0302020204030204" pitchFamily="34" charset="0"/>
            </a:endParaRPr>
          </a:p>
        </p:txBody>
      </p:sp>
      <p:sp>
        <p:nvSpPr>
          <p:cNvPr id="3" name="Content Placeholder 2"/>
          <p:cNvSpPr>
            <a:spLocks noGrp="1"/>
          </p:cNvSpPr>
          <p:nvPr>
            <p:ph idx="1"/>
          </p:nvPr>
        </p:nvSpPr>
        <p:spPr>
          <a:xfrm>
            <a:off x="192528" y="1026469"/>
            <a:ext cx="5679744" cy="4351338"/>
          </a:xfrm>
        </p:spPr>
        <p:txBody>
          <a:bodyPr/>
          <a:lstStyle/>
          <a:p>
            <a:r>
              <a:rPr lang="en-US" sz="2000" dirty="0" smtClean="0"/>
              <a:t>Find observables sensitive to Symmetry Energy (SE)</a:t>
            </a:r>
            <a:endParaRPr lang="en-US" sz="2000" dirty="0" smtClean="0">
              <a:sym typeface="Symbol" panose="05050102010706020507" pitchFamily="18" charset="2"/>
            </a:endParaRPr>
          </a:p>
          <a:p>
            <a:r>
              <a:rPr lang="en-US" sz="2000" dirty="0" smtClean="0"/>
              <a:t>Often, this sensitivity is expressed in terms of Taylor expansion coefficients</a:t>
            </a:r>
            <a:r>
              <a:rPr lang="en-US" dirty="0" smtClean="0"/>
              <a:t>:</a:t>
            </a:r>
          </a:p>
          <a:p>
            <a:endParaRPr lang="en-US" sz="1800" dirty="0" smtClean="0"/>
          </a:p>
          <a:p>
            <a:endParaRPr lang="en-US" sz="1800" dirty="0"/>
          </a:p>
          <a:p>
            <a:r>
              <a:rPr lang="en-US" sz="2000" dirty="0"/>
              <a:t>Choose a technique to </a:t>
            </a:r>
            <a:r>
              <a:rPr lang="en-US" sz="2000" dirty="0" smtClean="0"/>
              <a:t>analyze </a:t>
            </a:r>
            <a:r>
              <a:rPr lang="en-US" sz="2000" dirty="0"/>
              <a:t>the </a:t>
            </a:r>
            <a:r>
              <a:rPr lang="en-US" sz="2000" dirty="0" smtClean="0"/>
              <a:t>SE constraint, </a:t>
            </a:r>
            <a:r>
              <a:rPr lang="en-US" sz="2000" dirty="0"/>
              <a:t>such as Bayesian inference, Pearson correlations, crossover technique, analysis of the correlations of fit parameters along curves of constant </a:t>
            </a:r>
            <a:r>
              <a:rPr lang="en-US" dirty="0">
                <a:sym typeface="Symbol" panose="05050102010706020507" pitchFamily="18" charset="2"/>
              </a:rPr>
              <a:t></a:t>
            </a:r>
            <a:r>
              <a:rPr lang="en-US" baseline="30000" dirty="0">
                <a:sym typeface="Symbol" panose="05050102010706020507" pitchFamily="18" charset="2"/>
              </a:rPr>
              <a:t>2</a:t>
            </a:r>
            <a:r>
              <a:rPr lang="en-US" dirty="0"/>
              <a:t>.</a:t>
            </a:r>
          </a:p>
          <a:p>
            <a:r>
              <a:rPr lang="en-US" sz="2000" dirty="0" smtClean="0"/>
              <a:t>Determine what quantity </a:t>
            </a:r>
            <a:r>
              <a:rPr lang="en-US" sz="2000" dirty="0"/>
              <a:t>each observable </a:t>
            </a:r>
            <a:r>
              <a:rPr lang="en-US" sz="2000" dirty="0" smtClean="0"/>
              <a:t>constrains at the sensitive density, </a:t>
            </a:r>
            <a:r>
              <a:rPr lang="en-US" sz="2000" dirty="0" smtClean="0">
                <a:sym typeface="Symbol" panose="05050102010706020507" pitchFamily="18" charset="2"/>
              </a:rPr>
              <a:t></a:t>
            </a:r>
            <a:r>
              <a:rPr lang="en-US" sz="2000" baseline="-25000" dirty="0" smtClean="0">
                <a:sym typeface="Symbol" panose="05050102010706020507" pitchFamily="18" charset="2"/>
              </a:rPr>
              <a:t>s,</a:t>
            </a:r>
            <a:r>
              <a:rPr lang="en-US" sz="2000" dirty="0" smtClean="0"/>
              <a:t> such as S(</a:t>
            </a:r>
            <a:r>
              <a:rPr lang="en-US" sz="2000" dirty="0" smtClean="0">
                <a:sym typeface="Symbol" panose="05050102010706020507" pitchFamily="18" charset="2"/>
              </a:rPr>
              <a:t></a:t>
            </a:r>
            <a:r>
              <a:rPr lang="en-US" sz="2000" baseline="-25000" dirty="0" smtClean="0">
                <a:sym typeface="Symbol" panose="05050102010706020507" pitchFamily="18" charset="2"/>
              </a:rPr>
              <a:t>s</a:t>
            </a:r>
            <a:r>
              <a:rPr lang="en-US" sz="2000" u="sng" dirty="0" smtClean="0">
                <a:sym typeface="Symbol" panose="05050102010706020507" pitchFamily="18" charset="2"/>
              </a:rPr>
              <a:t>), </a:t>
            </a:r>
            <a:r>
              <a:rPr lang="en-US" sz="2000" dirty="0" err="1" smtClean="0">
                <a:sym typeface="Symbol" panose="05050102010706020507" pitchFamily="18" charset="2"/>
              </a:rPr>
              <a:t>P</a:t>
            </a:r>
            <a:r>
              <a:rPr lang="en-US" sz="2000" baseline="-25000" dirty="0" err="1" smtClean="0">
                <a:sym typeface="Symbol" panose="05050102010706020507" pitchFamily="18" charset="2"/>
              </a:rPr>
              <a:t>sym</a:t>
            </a:r>
            <a:r>
              <a:rPr lang="en-US" sz="2000" dirty="0" smtClean="0">
                <a:sym typeface="Symbol" panose="05050102010706020507" pitchFamily="18" charset="2"/>
              </a:rPr>
              <a:t>(</a:t>
            </a:r>
            <a:r>
              <a:rPr lang="en-US" sz="2000" baseline="-25000" dirty="0" smtClean="0">
                <a:sym typeface="Symbol" panose="05050102010706020507" pitchFamily="18" charset="2"/>
              </a:rPr>
              <a:t>s </a:t>
            </a:r>
            <a:r>
              <a:rPr lang="en-US" sz="2000" dirty="0" smtClean="0">
                <a:sym typeface="Symbol" panose="05050102010706020507" pitchFamily="18" charset="2"/>
              </a:rPr>
              <a:t>=</a:t>
            </a:r>
            <a:r>
              <a:rPr lang="en-US" sz="2000" u="sng" dirty="0" smtClean="0">
                <a:sym typeface="Symbol" panose="05050102010706020507" pitchFamily="18" charset="2"/>
              </a:rPr>
              <a:t> L(</a:t>
            </a:r>
            <a:r>
              <a:rPr lang="en-US" sz="2000" u="sng" baseline="-25000" dirty="0" smtClean="0">
                <a:sym typeface="Symbol" panose="05050102010706020507" pitchFamily="18" charset="2"/>
              </a:rPr>
              <a:t>s </a:t>
            </a:r>
            <a:r>
              <a:rPr lang="en-US" sz="2000" u="sng" dirty="0" smtClean="0">
                <a:sym typeface="Symbol" panose="05050102010706020507" pitchFamily="18" charset="2"/>
              </a:rPr>
              <a:t>* </a:t>
            </a:r>
            <a:r>
              <a:rPr lang="en-US" sz="2000" u="sng" baseline="-25000" dirty="0" smtClean="0">
                <a:sym typeface="Symbol" panose="05050102010706020507" pitchFamily="18" charset="2"/>
              </a:rPr>
              <a:t>s </a:t>
            </a:r>
            <a:r>
              <a:rPr lang="en-US" sz="2000" u="sng" dirty="0">
                <a:sym typeface="Symbol" panose="05050102010706020507" pitchFamily="18" charset="2"/>
              </a:rPr>
              <a:t>/3, L(</a:t>
            </a:r>
            <a:r>
              <a:rPr lang="en-US" sz="2000" u="sng" baseline="-25000" dirty="0">
                <a:sym typeface="Symbol" panose="05050102010706020507" pitchFamily="18" charset="2"/>
              </a:rPr>
              <a:t>s </a:t>
            </a:r>
            <a:r>
              <a:rPr lang="en-US" sz="2000" u="sng" dirty="0">
                <a:sym typeface="Symbol" panose="05050102010706020507" pitchFamily="18" charset="2"/>
              </a:rPr>
              <a:t></a:t>
            </a:r>
            <a:r>
              <a:rPr lang="en-US" sz="2000" dirty="0">
                <a:sym typeface="Symbol" panose="05050102010706020507" pitchFamily="18" charset="2"/>
              </a:rPr>
              <a:t>, </a:t>
            </a:r>
            <a:r>
              <a:rPr lang="en-US" sz="2000" dirty="0" smtClean="0">
                <a:sym typeface="Symbol" panose="05050102010706020507" pitchFamily="18" charset="2"/>
              </a:rPr>
              <a:t>… and at the sensitive density </a:t>
            </a:r>
            <a:r>
              <a:rPr lang="en-US" sz="2000" baseline="-25000" dirty="0" smtClean="0">
                <a:sym typeface="Symbol" panose="05050102010706020507" pitchFamily="18" charset="2"/>
              </a:rPr>
              <a:t>s</a:t>
            </a:r>
            <a:r>
              <a:rPr lang="en-US" sz="2000" dirty="0" smtClean="0">
                <a:sym typeface="Symbol" panose="05050102010706020507" pitchFamily="18" charset="2"/>
              </a:rPr>
              <a:t> where the </a:t>
            </a:r>
            <a:r>
              <a:rPr lang="en-US" sz="2000" dirty="0">
                <a:sym typeface="Symbol" panose="05050102010706020507" pitchFamily="18" charset="2"/>
              </a:rPr>
              <a:t>SE </a:t>
            </a:r>
            <a:r>
              <a:rPr lang="en-US" sz="2000" dirty="0" smtClean="0">
                <a:sym typeface="Symbol" panose="05050102010706020507" pitchFamily="18" charset="2"/>
              </a:rPr>
              <a:t>was  constrained.</a:t>
            </a:r>
          </a:p>
          <a:p>
            <a:r>
              <a:rPr lang="en-US" sz="2000" dirty="0" smtClean="0"/>
              <a:t>Combined these constraints with </a:t>
            </a:r>
            <a:r>
              <a:rPr lang="en-US" sz="2000" dirty="0"/>
              <a:t>constraints from other </a:t>
            </a:r>
            <a:r>
              <a:rPr lang="en-US" sz="2000" dirty="0" smtClean="0"/>
              <a:t>sources to obtain the symmetry energy over a range of densities</a:t>
            </a:r>
          </a:p>
          <a:p>
            <a:endParaRPr lang="en-US" dirty="0" smtClean="0">
              <a:sym typeface="Symbol" panose="05050102010706020507" pitchFamily="18" charset="2"/>
            </a:endParaRPr>
          </a:p>
        </p:txBody>
      </p:sp>
      <p:pic>
        <p:nvPicPr>
          <p:cNvPr id="9" name="Picture 8"/>
          <p:cNvPicPr>
            <a:picLocks noChangeAspect="1"/>
          </p:cNvPicPr>
          <p:nvPr/>
        </p:nvPicPr>
        <p:blipFill>
          <a:blip r:embed="rId3"/>
          <a:stretch>
            <a:fillRect/>
          </a:stretch>
        </p:blipFill>
        <p:spPr>
          <a:xfrm>
            <a:off x="10739222" y="3756151"/>
            <a:ext cx="434276" cy="266500"/>
          </a:xfrm>
          <a:prstGeom prst="rect">
            <a:avLst/>
          </a:prstGeom>
        </p:spPr>
      </p:pic>
      <p:pic>
        <p:nvPicPr>
          <p:cNvPr id="10" name="Picture 9"/>
          <p:cNvPicPr>
            <a:picLocks noChangeAspect="1"/>
          </p:cNvPicPr>
          <p:nvPr/>
        </p:nvPicPr>
        <p:blipFill>
          <a:blip r:embed="rId3"/>
          <a:stretch>
            <a:fillRect/>
          </a:stretch>
        </p:blipFill>
        <p:spPr>
          <a:xfrm>
            <a:off x="10739222" y="5240864"/>
            <a:ext cx="434276" cy="266500"/>
          </a:xfrm>
          <a:prstGeom prst="rect">
            <a:avLst/>
          </a:prstGeom>
        </p:spPr>
      </p:pic>
      <p:graphicFrame>
        <p:nvGraphicFramePr>
          <p:cNvPr id="4" name="Table 3"/>
          <p:cNvGraphicFramePr>
            <a:graphicFrameLocks noGrp="1"/>
          </p:cNvGraphicFramePr>
          <p:nvPr>
            <p:extLst/>
          </p:nvPr>
        </p:nvGraphicFramePr>
        <p:xfrm>
          <a:off x="6337588" y="1155700"/>
          <a:ext cx="5030571" cy="4942840"/>
        </p:xfrm>
        <a:graphic>
          <a:graphicData uri="http://schemas.openxmlformats.org/drawingml/2006/table">
            <a:tbl>
              <a:tblPr firstRow="1" bandRow="1">
                <a:tableStyleId>{C4B1156A-380E-4F78-BDF5-A606A8083BF9}</a:tableStyleId>
              </a:tblPr>
              <a:tblGrid>
                <a:gridCol w="1441363">
                  <a:extLst>
                    <a:ext uri="{9D8B030D-6E8A-4147-A177-3AD203B41FA5}">
                      <a16:colId xmlns:a16="http://schemas.microsoft.com/office/drawing/2014/main" val="1585036254"/>
                    </a:ext>
                  </a:extLst>
                </a:gridCol>
                <a:gridCol w="972445">
                  <a:extLst>
                    <a:ext uri="{9D8B030D-6E8A-4147-A177-3AD203B41FA5}">
                      <a16:colId xmlns:a16="http://schemas.microsoft.com/office/drawing/2014/main" val="1086166353"/>
                    </a:ext>
                  </a:extLst>
                </a:gridCol>
                <a:gridCol w="1308824">
                  <a:extLst>
                    <a:ext uri="{9D8B030D-6E8A-4147-A177-3AD203B41FA5}">
                      <a16:colId xmlns:a16="http://schemas.microsoft.com/office/drawing/2014/main" val="3190731024"/>
                    </a:ext>
                  </a:extLst>
                </a:gridCol>
                <a:gridCol w="1307939">
                  <a:extLst>
                    <a:ext uri="{9D8B030D-6E8A-4147-A177-3AD203B41FA5}">
                      <a16:colId xmlns:a16="http://schemas.microsoft.com/office/drawing/2014/main" val="3639048125"/>
                    </a:ext>
                  </a:extLst>
                </a:gridCol>
              </a:tblGrid>
              <a:tr h="370840">
                <a:tc>
                  <a:txBody>
                    <a:bodyPr/>
                    <a:lstStyle/>
                    <a:p>
                      <a:r>
                        <a:rPr lang="en-US" b="0" dirty="0" smtClean="0"/>
                        <a:t>Symmetric</a:t>
                      </a:r>
                      <a:r>
                        <a:rPr lang="en-US" b="0" baseline="0" dirty="0" smtClean="0"/>
                        <a:t> Matter Observable</a:t>
                      </a:r>
                      <a:endParaRPr lang="en-US" b="0" dirty="0"/>
                    </a:p>
                  </a:txBody>
                  <a:tcPr>
                    <a:noFill/>
                  </a:tcPr>
                </a:tc>
                <a:tc>
                  <a:txBody>
                    <a:bodyPr/>
                    <a:lstStyle/>
                    <a:p>
                      <a:r>
                        <a:rPr lang="en-US" b="0" dirty="0" smtClean="0">
                          <a:sym typeface="Symbol" panose="05050102010706020507" pitchFamily="18" charset="2"/>
                        </a:rPr>
                        <a:t>/</a:t>
                      </a:r>
                      <a:r>
                        <a:rPr lang="en-US" b="0" baseline="-25000" dirty="0" smtClean="0">
                          <a:sym typeface="Symbol" panose="05050102010706020507" pitchFamily="18" charset="2"/>
                        </a:rPr>
                        <a:t>0</a:t>
                      </a:r>
                      <a:endParaRPr lang="en-US" b="0" dirty="0"/>
                    </a:p>
                  </a:txBody>
                  <a:tcPr>
                    <a:noFill/>
                  </a:tcPr>
                </a:tc>
                <a:tc>
                  <a:txBody>
                    <a:bodyPr/>
                    <a:lstStyle/>
                    <a:p>
                      <a:r>
                        <a:rPr lang="en-US" b="0" dirty="0" smtClean="0"/>
                        <a:t>Symmetry</a:t>
                      </a:r>
                    </a:p>
                    <a:p>
                      <a:r>
                        <a:rPr lang="en-US" b="0" dirty="0" smtClean="0"/>
                        <a:t>Energy</a:t>
                      </a:r>
                      <a:r>
                        <a:rPr lang="en-US" b="0" baseline="0" dirty="0" smtClean="0"/>
                        <a:t> </a:t>
                      </a:r>
                    </a:p>
                    <a:p>
                      <a:r>
                        <a:rPr lang="en-US" b="0" baseline="0" dirty="0" smtClean="0"/>
                        <a:t>Observable</a:t>
                      </a:r>
                      <a:endParaRPr lang="en-US" b="0" dirty="0"/>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smtClean="0">
                          <a:sym typeface="Symbol" panose="05050102010706020507" pitchFamily="18" charset="2"/>
                        </a:rPr>
                        <a:t>/</a:t>
                      </a:r>
                      <a:r>
                        <a:rPr lang="en-US" b="0" baseline="-25000" dirty="0" smtClean="0">
                          <a:sym typeface="Symbol" panose="05050102010706020507" pitchFamily="18" charset="2"/>
                        </a:rPr>
                        <a:t>0</a:t>
                      </a:r>
                      <a:endParaRPr lang="en-US" b="0" dirty="0" smtClean="0"/>
                    </a:p>
                    <a:p>
                      <a:endParaRPr lang="en-US" b="0" dirty="0"/>
                    </a:p>
                  </a:txBody>
                  <a:tcPr>
                    <a:noFill/>
                  </a:tcPr>
                </a:tc>
                <a:extLst>
                  <a:ext uri="{0D108BD9-81ED-4DB2-BD59-A6C34878D82A}">
                    <a16:rowId xmlns:a16="http://schemas.microsoft.com/office/drawing/2014/main" val="1821100780"/>
                  </a:ext>
                </a:extLst>
              </a:tr>
              <a:tr h="370840">
                <a:tc>
                  <a:txBody>
                    <a:bodyPr/>
                    <a:lstStyle/>
                    <a:p>
                      <a:r>
                        <a:rPr lang="en-US" dirty="0" smtClean="0"/>
                        <a:t>GMR</a:t>
                      </a:r>
                      <a:endParaRPr lang="en-US" dirty="0"/>
                    </a:p>
                  </a:txBody>
                  <a:tcPr>
                    <a:noFill/>
                  </a:tcPr>
                </a:tc>
                <a:tc>
                  <a:txBody>
                    <a:bodyPr/>
                    <a:lstStyle/>
                    <a:p>
                      <a:r>
                        <a:rPr lang="en-US" dirty="0" smtClean="0"/>
                        <a:t>.95-1.05</a:t>
                      </a:r>
                      <a:endParaRPr lang="en-US" dirty="0"/>
                    </a:p>
                  </a:txBody>
                  <a:tcPr>
                    <a:noFill/>
                  </a:tcPr>
                </a:tc>
                <a:tc>
                  <a:txBody>
                    <a:bodyPr/>
                    <a:lstStyle/>
                    <a:p>
                      <a:endParaRPr lang="en-US" baseline="-25000" dirty="0"/>
                    </a:p>
                  </a:txBody>
                  <a:tcPr>
                    <a:noFill/>
                  </a:tcPr>
                </a:tc>
                <a:tc>
                  <a:txBody>
                    <a:bodyPr/>
                    <a:lstStyle/>
                    <a:p>
                      <a:endParaRPr lang="en-US" dirty="0"/>
                    </a:p>
                  </a:txBody>
                  <a:tcPr>
                    <a:noFill/>
                  </a:tcPr>
                </a:tc>
                <a:extLst>
                  <a:ext uri="{0D108BD9-81ED-4DB2-BD59-A6C34878D82A}">
                    <a16:rowId xmlns:a16="http://schemas.microsoft.com/office/drawing/2014/main" val="2717614952"/>
                  </a:ext>
                </a:extLst>
              </a:tr>
              <a:tr h="370840">
                <a:tc>
                  <a:txBody>
                    <a:bodyPr/>
                    <a:lstStyle/>
                    <a:p>
                      <a:r>
                        <a:rPr lang="en-US" dirty="0" smtClean="0"/>
                        <a:t>Elliptical</a:t>
                      </a:r>
                      <a:r>
                        <a:rPr lang="en-US" baseline="0" dirty="0" smtClean="0"/>
                        <a:t> flow</a:t>
                      </a:r>
                      <a:endParaRPr lang="en-US" dirty="0"/>
                    </a:p>
                  </a:txBody>
                  <a:tcPr>
                    <a:noFill/>
                  </a:tcPr>
                </a:tc>
                <a:tc>
                  <a:txBody>
                    <a:bodyPr/>
                    <a:lstStyle/>
                    <a:p>
                      <a:r>
                        <a:rPr lang="en-US" dirty="0" smtClean="0"/>
                        <a:t>1.5-4.5</a:t>
                      </a:r>
                      <a:endParaRPr lang="en-US" dirty="0"/>
                    </a:p>
                  </a:txBody>
                  <a:tcPr>
                    <a:noFill/>
                  </a:tcPr>
                </a:tc>
                <a:tc>
                  <a:txBody>
                    <a:bodyPr/>
                    <a:lstStyle/>
                    <a:p>
                      <a:r>
                        <a:rPr lang="en-US" dirty="0" smtClean="0">
                          <a:solidFill>
                            <a:srgbClr val="FF0000"/>
                          </a:solidFill>
                        </a:rPr>
                        <a:t>Elliptical</a:t>
                      </a:r>
                      <a:r>
                        <a:rPr lang="en-US" baseline="0" dirty="0" smtClean="0">
                          <a:solidFill>
                            <a:srgbClr val="FF0000"/>
                          </a:solidFill>
                        </a:rPr>
                        <a:t> flows </a:t>
                      </a:r>
                      <a:endParaRPr lang="en-US" baseline="-25000" dirty="0">
                        <a:solidFill>
                          <a:srgbClr val="FF0000"/>
                        </a:solidFill>
                      </a:endParaRPr>
                    </a:p>
                  </a:txBody>
                  <a:tcPr>
                    <a:noFill/>
                  </a:tcPr>
                </a:tc>
                <a:tc>
                  <a:txBody>
                    <a:bodyPr/>
                    <a:lstStyle/>
                    <a:p>
                      <a:r>
                        <a:rPr lang="en-US" dirty="0" smtClean="0">
                          <a:solidFill>
                            <a:srgbClr val="FF0000"/>
                          </a:solidFill>
                        </a:rPr>
                        <a:t>~1.5</a:t>
                      </a:r>
                      <a:endParaRPr lang="en-US" dirty="0">
                        <a:solidFill>
                          <a:srgbClr val="FF0000"/>
                        </a:solidFill>
                      </a:endParaRPr>
                    </a:p>
                  </a:txBody>
                  <a:tcPr>
                    <a:noFill/>
                  </a:tcPr>
                </a:tc>
                <a:extLst>
                  <a:ext uri="{0D108BD9-81ED-4DB2-BD59-A6C34878D82A}">
                    <a16:rowId xmlns:a16="http://schemas.microsoft.com/office/drawing/2014/main" val="1900366896"/>
                  </a:ext>
                </a:extLst>
              </a:tr>
              <a:tr h="370840">
                <a:tc>
                  <a:txBody>
                    <a:bodyPr/>
                    <a:lstStyle/>
                    <a:p>
                      <a:r>
                        <a:rPr lang="en-US" dirty="0" smtClean="0"/>
                        <a:t>Transverse</a:t>
                      </a:r>
                      <a:r>
                        <a:rPr lang="en-US" baseline="0" dirty="0" smtClean="0"/>
                        <a:t> flow</a:t>
                      </a:r>
                      <a:endParaRPr lang="en-US" dirty="0"/>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1.5-4.5</a:t>
                      </a:r>
                    </a:p>
                    <a:p>
                      <a:endParaRPr lang="en-US" dirty="0"/>
                    </a:p>
                  </a:txBody>
                  <a:tcPr>
                    <a:noFill/>
                  </a:tcPr>
                </a:tc>
                <a:tc>
                  <a:txBody>
                    <a:bodyPr/>
                    <a:lstStyle/>
                    <a:p>
                      <a:r>
                        <a:rPr lang="en-US" dirty="0" smtClean="0">
                          <a:solidFill>
                            <a:srgbClr val="FF0000"/>
                          </a:solidFill>
                        </a:rPr>
                        <a:t>Transverse</a:t>
                      </a:r>
                      <a:r>
                        <a:rPr lang="en-US" baseline="0" dirty="0" smtClean="0">
                          <a:solidFill>
                            <a:srgbClr val="FF0000"/>
                          </a:solidFill>
                        </a:rPr>
                        <a:t> flows</a:t>
                      </a:r>
                    </a:p>
                    <a:p>
                      <a:endParaRPr lang="en-US" baseline="-25000" dirty="0"/>
                    </a:p>
                  </a:txBody>
                  <a:tcPr>
                    <a:noFill/>
                  </a:tcPr>
                </a:tc>
                <a:tc>
                  <a:txBody>
                    <a:bodyPr/>
                    <a:lstStyle/>
                    <a:p>
                      <a:r>
                        <a:rPr lang="en-US" dirty="0" smtClean="0">
                          <a:solidFill>
                            <a:srgbClr val="FF0000"/>
                          </a:solidFill>
                        </a:rPr>
                        <a:t>~1.5</a:t>
                      </a:r>
                      <a:endParaRPr lang="en-US" dirty="0"/>
                    </a:p>
                  </a:txBody>
                  <a:tcPr>
                    <a:noFill/>
                  </a:tcPr>
                </a:tc>
                <a:extLst>
                  <a:ext uri="{0D108BD9-81ED-4DB2-BD59-A6C34878D82A}">
                    <a16:rowId xmlns:a16="http://schemas.microsoft.com/office/drawing/2014/main" val="4064281479"/>
                  </a:ext>
                </a:extLst>
              </a:tr>
              <a:tr h="370840">
                <a:tc>
                  <a:txBody>
                    <a:bodyPr/>
                    <a:lstStyle/>
                    <a:p>
                      <a:endParaRPr lang="en-US" dirty="0"/>
                    </a:p>
                  </a:txBody>
                  <a:tcPr>
                    <a:noFill/>
                  </a:tcPr>
                </a:tc>
                <a:tc>
                  <a:txBody>
                    <a:bodyPr/>
                    <a:lstStyle/>
                    <a:p>
                      <a:endParaRPr lang="en-US" dirty="0"/>
                    </a:p>
                  </a:txBody>
                  <a:tcPr>
                    <a:noFill/>
                  </a:tcPr>
                </a:tc>
                <a:tc>
                  <a:txBody>
                    <a:bodyPr/>
                    <a:lstStyle/>
                    <a:p>
                      <a:r>
                        <a:rPr lang="en-US" dirty="0" smtClean="0">
                          <a:solidFill>
                            <a:srgbClr val="FF0000"/>
                          </a:solidFill>
                        </a:rPr>
                        <a:t>Spectral</a:t>
                      </a:r>
                      <a:r>
                        <a:rPr lang="en-US" baseline="0" dirty="0" smtClean="0">
                          <a:solidFill>
                            <a:srgbClr val="FF0000"/>
                          </a:solidFill>
                        </a:rPr>
                        <a:t> ratios (n/p)</a:t>
                      </a:r>
                    </a:p>
                    <a:p>
                      <a:r>
                        <a:rPr lang="en-US" baseline="0" dirty="0" smtClean="0">
                          <a:solidFill>
                            <a:srgbClr val="FF0000"/>
                          </a:solidFill>
                        </a:rPr>
                        <a:t>(d/p),(t/p)</a:t>
                      </a:r>
                      <a:endParaRPr lang="en-US" dirty="0">
                        <a:solidFill>
                          <a:srgbClr val="FF0000"/>
                        </a:solidFill>
                      </a:endParaRPr>
                    </a:p>
                  </a:txBody>
                  <a:tcPr>
                    <a:noFill/>
                  </a:tcPr>
                </a:tc>
                <a:tc>
                  <a:txBody>
                    <a:bodyPr/>
                    <a:lstStyle/>
                    <a:p>
                      <a:pPr algn="l"/>
                      <a:endParaRPr lang="en-US" sz="1800" dirty="0" smtClean="0">
                        <a:solidFill>
                          <a:srgbClr val="FF0000"/>
                        </a:solidFill>
                      </a:endParaRPr>
                    </a:p>
                  </a:txBody>
                  <a:tcPr>
                    <a:noFill/>
                  </a:tcPr>
                </a:tc>
                <a:extLst>
                  <a:ext uri="{0D108BD9-81ED-4DB2-BD59-A6C34878D82A}">
                    <a16:rowId xmlns:a16="http://schemas.microsoft.com/office/drawing/2014/main" val="381428260"/>
                  </a:ext>
                </a:extLst>
              </a:tr>
              <a:tr h="370840">
                <a:tc>
                  <a:txBody>
                    <a:bodyPr/>
                    <a:lstStyle/>
                    <a:p>
                      <a:endParaRPr lang="en-US" dirty="0"/>
                    </a:p>
                  </a:txBody>
                  <a:tcPr>
                    <a:noFill/>
                  </a:tcPr>
                </a:tc>
                <a:tc>
                  <a:txBody>
                    <a:bodyPr/>
                    <a:lstStyle/>
                    <a:p>
                      <a:endParaRPr lang="en-US" dirty="0"/>
                    </a:p>
                  </a:txBody>
                  <a:tcPr>
                    <a:noFill/>
                  </a:tcPr>
                </a:tc>
                <a:tc>
                  <a:txBody>
                    <a:bodyPr/>
                    <a:lstStyle/>
                    <a:p>
                      <a:r>
                        <a:rPr lang="en-US" dirty="0" smtClean="0"/>
                        <a:t>Isospin diffusion</a:t>
                      </a:r>
                      <a:endParaRPr lang="en-US" dirty="0"/>
                    </a:p>
                  </a:txBody>
                  <a:tcPr>
                    <a:noFill/>
                  </a:tcPr>
                </a:tc>
                <a:tc>
                  <a:txBody>
                    <a:bodyPr/>
                    <a:lstStyle/>
                    <a:p>
                      <a:r>
                        <a:rPr lang="en-US" dirty="0" smtClean="0"/>
                        <a:t>0.17-0.31</a:t>
                      </a:r>
                      <a:endParaRPr lang="en-US" dirty="0"/>
                    </a:p>
                  </a:txBody>
                  <a:tcPr>
                    <a:noFill/>
                  </a:tcPr>
                </a:tc>
                <a:extLst>
                  <a:ext uri="{0D108BD9-81ED-4DB2-BD59-A6C34878D82A}">
                    <a16:rowId xmlns:a16="http://schemas.microsoft.com/office/drawing/2014/main" val="855759595"/>
                  </a:ext>
                </a:extLst>
              </a:tr>
              <a:tr h="370840">
                <a:tc>
                  <a:txBody>
                    <a:bodyPr/>
                    <a:lstStyle/>
                    <a:p>
                      <a:endParaRPr lang="en-US" dirty="0"/>
                    </a:p>
                  </a:txBody>
                  <a:tcPr>
                    <a:noFill/>
                  </a:tcPr>
                </a:tc>
                <a:tc>
                  <a:txBody>
                    <a:bodyPr/>
                    <a:lstStyle/>
                    <a:p>
                      <a:endParaRPr lang="en-US" dirty="0"/>
                    </a:p>
                  </a:txBody>
                  <a:tcPr>
                    <a:noFill/>
                  </a:tcPr>
                </a:tc>
                <a:tc>
                  <a:txBody>
                    <a:bodyPr/>
                    <a:lstStyle/>
                    <a:p>
                      <a:r>
                        <a:rPr lang="en-US" dirty="0" smtClean="0">
                          <a:solidFill>
                            <a:srgbClr val="FF0000"/>
                          </a:solidFill>
                        </a:rPr>
                        <a:t>Pion </a:t>
                      </a:r>
                      <a:r>
                        <a:rPr lang="en-US" dirty="0" err="1" smtClean="0">
                          <a:solidFill>
                            <a:srgbClr val="FF0000"/>
                          </a:solidFill>
                        </a:rPr>
                        <a:t>p</a:t>
                      </a:r>
                      <a:r>
                        <a:rPr lang="en-US" baseline="-25000" dirty="0" err="1" smtClean="0">
                          <a:solidFill>
                            <a:srgbClr val="FF0000"/>
                          </a:solidFill>
                        </a:rPr>
                        <a:t>T</a:t>
                      </a:r>
                      <a:r>
                        <a:rPr lang="en-US" dirty="0" smtClean="0">
                          <a:solidFill>
                            <a:srgbClr val="FF0000"/>
                          </a:solidFill>
                        </a:rPr>
                        <a:t> spectra</a:t>
                      </a:r>
                      <a:endParaRPr lang="en-US" dirty="0">
                        <a:solidFill>
                          <a:srgbClr val="FF0000"/>
                        </a:solidFill>
                      </a:endParaRPr>
                    </a:p>
                  </a:txBody>
                  <a:tcPr>
                    <a:noFill/>
                  </a:tcPr>
                </a:tc>
                <a:tc>
                  <a:txBody>
                    <a:bodyPr/>
                    <a:lstStyle/>
                    <a:p>
                      <a:r>
                        <a:rPr lang="en-US" dirty="0" smtClean="0">
                          <a:solidFill>
                            <a:srgbClr val="FF0000"/>
                          </a:solidFill>
                        </a:rPr>
                        <a:t>~1.45</a:t>
                      </a:r>
                      <a:endParaRPr lang="en-US" dirty="0">
                        <a:solidFill>
                          <a:srgbClr val="FF0000"/>
                        </a:solidFill>
                      </a:endParaRPr>
                    </a:p>
                  </a:txBody>
                  <a:tcPr>
                    <a:noFill/>
                  </a:tcPr>
                </a:tc>
                <a:extLst>
                  <a:ext uri="{0D108BD9-81ED-4DB2-BD59-A6C34878D82A}">
                    <a16:rowId xmlns:a16="http://schemas.microsoft.com/office/drawing/2014/main" val="2877627292"/>
                  </a:ext>
                </a:extLst>
              </a:tr>
            </a:tbl>
          </a:graphicData>
        </a:graphic>
      </p:graphicFrame>
      <p:graphicFrame>
        <p:nvGraphicFramePr>
          <p:cNvPr id="6" name="Object 5"/>
          <p:cNvGraphicFramePr>
            <a:graphicFrameLocks noChangeAspect="1"/>
          </p:cNvGraphicFramePr>
          <p:nvPr>
            <p:extLst/>
          </p:nvPr>
        </p:nvGraphicFramePr>
        <p:xfrm>
          <a:off x="1080902" y="2522687"/>
          <a:ext cx="4219575" cy="679450"/>
        </p:xfrm>
        <a:graphic>
          <a:graphicData uri="http://schemas.openxmlformats.org/presentationml/2006/ole">
            <mc:AlternateContent xmlns:mc="http://schemas.openxmlformats.org/markup-compatibility/2006">
              <mc:Choice xmlns:v="urn:schemas-microsoft-com:vml" Requires="v">
                <p:oleObj spid="_x0000_s21515" name="Equation" r:id="rId4" imgW="2844720" imgH="457200" progId="Equation.DSMT4">
                  <p:embed/>
                </p:oleObj>
              </mc:Choice>
              <mc:Fallback>
                <p:oleObj name="Equation" r:id="rId4" imgW="2844720" imgH="457200" progId="Equation.DSMT4">
                  <p:embed/>
                  <p:pic>
                    <p:nvPicPr>
                      <p:cNvPr id="6" name="Object 5"/>
                      <p:cNvPicPr/>
                      <p:nvPr/>
                    </p:nvPicPr>
                    <p:blipFill>
                      <a:blip r:embed="rId5"/>
                      <a:stretch>
                        <a:fillRect/>
                      </a:stretch>
                    </p:blipFill>
                    <p:spPr>
                      <a:xfrm>
                        <a:off x="1080902" y="2522687"/>
                        <a:ext cx="4219575" cy="679450"/>
                      </a:xfrm>
                      <a:prstGeom prst="rect">
                        <a:avLst/>
                      </a:prstGeom>
                    </p:spPr>
                  </p:pic>
                </p:oleObj>
              </mc:Fallback>
            </mc:AlternateContent>
          </a:graphicData>
        </a:graphic>
      </p:graphicFrame>
      <p:sp>
        <p:nvSpPr>
          <p:cNvPr id="7" name="TextBox 6"/>
          <p:cNvSpPr txBox="1"/>
          <p:nvPr/>
        </p:nvSpPr>
        <p:spPr>
          <a:xfrm>
            <a:off x="7851087" y="786368"/>
            <a:ext cx="3210046" cy="369332"/>
          </a:xfrm>
          <a:prstGeom prst="rect">
            <a:avLst/>
          </a:prstGeom>
          <a:noFill/>
        </p:spPr>
        <p:txBody>
          <a:bodyPr wrap="square" rtlCol="0">
            <a:spAutoFit/>
          </a:bodyPr>
          <a:lstStyle/>
          <a:p>
            <a:r>
              <a:rPr lang="en-US" dirty="0" smtClean="0">
                <a:solidFill>
                  <a:srgbClr val="FF0000"/>
                </a:solidFill>
              </a:rPr>
              <a:t>Explored with S</a:t>
            </a:r>
            <a:r>
              <a:rPr lang="en-US" dirty="0" smtClean="0">
                <a:solidFill>
                  <a:srgbClr val="FF0000"/>
                </a:solidFill>
                <a:sym typeface="Symbol" panose="05050102010706020507" pitchFamily="18" charset="2"/>
              </a:rPr>
              <a:t>RIT</a:t>
            </a:r>
            <a:endParaRPr lang="en-US" dirty="0">
              <a:solidFill>
                <a:srgbClr val="FF0000"/>
              </a:solidFill>
            </a:endParaRPr>
          </a:p>
        </p:txBody>
      </p:sp>
      <p:cxnSp>
        <p:nvCxnSpPr>
          <p:cNvPr id="8" name="Straight Connector 7"/>
          <p:cNvCxnSpPr/>
          <p:nvPr/>
        </p:nvCxnSpPr>
        <p:spPr>
          <a:xfrm flipH="1">
            <a:off x="8691938" y="1163411"/>
            <a:ext cx="10274" cy="5052454"/>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8750133" y="1163411"/>
            <a:ext cx="10274" cy="5052454"/>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4459468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1183D61-2AB0-48E3-8AB9-D81E37AA8B45}"/>
              </a:ext>
            </a:extLst>
          </p:cNvPr>
          <p:cNvSpPr>
            <a:spLocks noGrp="1"/>
          </p:cNvSpPr>
          <p:nvPr>
            <p:ph type="title"/>
          </p:nvPr>
        </p:nvSpPr>
        <p:spPr/>
        <p:txBody>
          <a:bodyPr>
            <a:normAutofit/>
          </a:bodyPr>
          <a:lstStyle/>
          <a:p>
            <a:r>
              <a:rPr kumimoji="1" lang="en-US" altLang="ja-JP" dirty="0">
                <a:latin typeface="Segoe UI" panose="020B0502040204020203" pitchFamily="34" charset="0"/>
                <a:cs typeface="Segoe UI" panose="020B0502040204020203" pitchFamily="34" charset="0"/>
              </a:rPr>
              <a:t>Particle identification by TPC</a:t>
            </a:r>
            <a:br>
              <a:rPr kumimoji="1" lang="en-US" altLang="ja-JP" dirty="0">
                <a:latin typeface="Segoe UI" panose="020B0502040204020203" pitchFamily="34" charset="0"/>
                <a:cs typeface="Segoe UI" panose="020B0502040204020203" pitchFamily="34" charset="0"/>
              </a:rPr>
            </a:br>
            <a:r>
              <a:rPr kumimoji="1" lang="en-US" altLang="ja-JP" baseline="30000" dirty="0">
                <a:latin typeface="Segoe UI" panose="020B0502040204020203" pitchFamily="34" charset="0"/>
                <a:cs typeface="Segoe UI" panose="020B0502040204020203" pitchFamily="34" charset="0"/>
              </a:rPr>
              <a:t>132</a:t>
            </a:r>
            <a:r>
              <a:rPr kumimoji="1" lang="en-US" altLang="ja-JP" dirty="0">
                <a:latin typeface="Segoe UI" panose="020B0502040204020203" pitchFamily="34" charset="0"/>
                <a:cs typeface="Segoe UI" panose="020B0502040204020203" pitchFamily="34" charset="0"/>
              </a:rPr>
              <a:t>Sn + </a:t>
            </a:r>
            <a:r>
              <a:rPr kumimoji="1" lang="en-US" altLang="ja-JP" baseline="30000" dirty="0">
                <a:latin typeface="Segoe UI" panose="020B0502040204020203" pitchFamily="34" charset="0"/>
                <a:cs typeface="Segoe UI" panose="020B0502040204020203" pitchFamily="34" charset="0"/>
              </a:rPr>
              <a:t>124</a:t>
            </a:r>
            <a:r>
              <a:rPr kumimoji="1" lang="en-US" altLang="ja-JP" dirty="0">
                <a:latin typeface="Segoe UI" panose="020B0502040204020203" pitchFamily="34" charset="0"/>
                <a:cs typeface="Segoe UI" panose="020B0502040204020203" pitchFamily="34" charset="0"/>
              </a:rPr>
              <a:t>Sn </a:t>
            </a:r>
            <a:r>
              <a:rPr kumimoji="1" lang="en-US" altLang="ja-JP" dirty="0" err="1">
                <a:latin typeface="Segoe UI" panose="020B0502040204020203" pitchFamily="34" charset="0"/>
                <a:cs typeface="Segoe UI" panose="020B0502040204020203" pitchFamily="34" charset="0"/>
              </a:rPr>
              <a:t>E</a:t>
            </a:r>
            <a:r>
              <a:rPr kumimoji="1" lang="en-US" altLang="ja-JP" baseline="-25000" dirty="0" err="1">
                <a:latin typeface="Segoe UI" panose="020B0502040204020203" pitchFamily="34" charset="0"/>
                <a:cs typeface="Segoe UI" panose="020B0502040204020203" pitchFamily="34" charset="0"/>
              </a:rPr>
              <a:t>beam</a:t>
            </a:r>
            <a:r>
              <a:rPr kumimoji="1" lang="en-US" altLang="ja-JP" dirty="0">
                <a:latin typeface="Segoe UI" panose="020B0502040204020203" pitchFamily="34" charset="0"/>
                <a:cs typeface="Segoe UI" panose="020B0502040204020203" pitchFamily="34" charset="0"/>
              </a:rPr>
              <a:t>=270 </a:t>
            </a:r>
            <a:r>
              <a:rPr kumimoji="1" lang="en-US" altLang="ja-JP" dirty="0" err="1">
                <a:latin typeface="Segoe UI" panose="020B0502040204020203" pitchFamily="34" charset="0"/>
                <a:cs typeface="Segoe UI" panose="020B0502040204020203" pitchFamily="34" charset="0"/>
              </a:rPr>
              <a:t>AMeV</a:t>
            </a:r>
            <a:endParaRPr kumimoji="1" lang="ja-JP" altLang="en-US" dirty="0">
              <a:latin typeface="Segoe UI" panose="020B0502040204020203" pitchFamily="34" charset="0"/>
              <a:cs typeface="Segoe UI" panose="020B0502040204020203" pitchFamily="34" charset="0"/>
            </a:endParaRPr>
          </a:p>
        </p:txBody>
      </p:sp>
      <p:sp>
        <p:nvSpPr>
          <p:cNvPr id="6" name="Content Placeholder 5"/>
          <p:cNvSpPr>
            <a:spLocks noGrp="1"/>
          </p:cNvSpPr>
          <p:nvPr>
            <p:ph sz="half" idx="1"/>
          </p:nvPr>
        </p:nvSpPr>
        <p:spPr/>
        <p:txBody>
          <a:bodyPr/>
          <a:lstStyle/>
          <a:p>
            <a:endParaRPr lang="en-US"/>
          </a:p>
        </p:txBody>
      </p:sp>
      <p:sp>
        <p:nvSpPr>
          <p:cNvPr id="7" name="Content Placeholder 6"/>
          <p:cNvSpPr>
            <a:spLocks noGrp="1"/>
          </p:cNvSpPr>
          <p:nvPr>
            <p:ph sz="half" idx="2"/>
          </p:nvPr>
        </p:nvSpPr>
        <p:spPr>
          <a:xfrm>
            <a:off x="7376343" y="2387277"/>
            <a:ext cx="3751294" cy="3594649"/>
          </a:xfrm>
        </p:spPr>
        <p:txBody>
          <a:bodyPr/>
          <a:lstStyle/>
          <a:p>
            <a:r>
              <a:rPr lang="en-US" dirty="0" smtClean="0"/>
              <a:t>Use of wire plane allowed use of more distance pads to correct for saturation effects on high z particles.</a:t>
            </a:r>
          </a:p>
          <a:p>
            <a:r>
              <a:rPr lang="en-US" dirty="0" smtClean="0"/>
              <a:t>Achieved an linear response over an effective dynamic range of about 4000 to one. </a:t>
            </a:r>
          </a:p>
        </p:txBody>
      </p:sp>
      <p:pic>
        <p:nvPicPr>
          <p:cNvPr id="15" name="図 14">
            <a:extLst>
              <a:ext uri="{FF2B5EF4-FFF2-40B4-BE49-F238E27FC236}">
                <a16:creationId xmlns:a16="http://schemas.microsoft.com/office/drawing/2014/main" id="{18FA65FF-80E1-201E-AACE-C70FDFB89CD4}"/>
              </a:ext>
            </a:extLst>
          </p:cNvPr>
          <p:cNvPicPr>
            <a:picLocks noChangeAspect="1"/>
          </p:cNvPicPr>
          <p:nvPr/>
        </p:nvPicPr>
        <p:blipFill>
          <a:blip r:embed="rId2"/>
          <a:stretch>
            <a:fillRect/>
          </a:stretch>
        </p:blipFill>
        <p:spPr>
          <a:xfrm>
            <a:off x="423262" y="1470770"/>
            <a:ext cx="6757032" cy="5172999"/>
          </a:xfrm>
          <a:prstGeom prst="rect">
            <a:avLst/>
          </a:prstGeom>
        </p:spPr>
      </p:pic>
      <p:sp>
        <p:nvSpPr>
          <p:cNvPr id="16" name="テキスト ボックス 15">
            <a:extLst>
              <a:ext uri="{FF2B5EF4-FFF2-40B4-BE49-F238E27FC236}">
                <a16:creationId xmlns:a16="http://schemas.microsoft.com/office/drawing/2014/main" id="{B6F74337-570A-04A7-FC5A-BBF4BA0BE84A}"/>
              </a:ext>
            </a:extLst>
          </p:cNvPr>
          <p:cNvSpPr txBox="1"/>
          <p:nvPr/>
        </p:nvSpPr>
        <p:spPr>
          <a:xfrm>
            <a:off x="3463838" y="5878999"/>
            <a:ext cx="365806" cy="461665"/>
          </a:xfrm>
          <a:prstGeom prst="rect">
            <a:avLst/>
          </a:prstGeom>
          <a:noFill/>
        </p:spPr>
        <p:txBody>
          <a:bodyPr wrap="none" rtlCol="0">
            <a:spAutoFit/>
          </a:bodyPr>
          <a:lstStyle/>
          <a:p>
            <a:r>
              <a:rPr kumimoji="1" lang="en-US" altLang="ja-JP" sz="2400" dirty="0">
                <a:latin typeface="Segoe UI" panose="020B0502040204020203" pitchFamily="34" charset="0"/>
                <a:cs typeface="Segoe UI" panose="020B0502040204020203" pitchFamily="34" charset="0"/>
              </a:rPr>
              <a:t>p</a:t>
            </a:r>
            <a:endParaRPr kumimoji="1" lang="ja-JP" altLang="en-US" sz="2400" dirty="0">
              <a:latin typeface="Segoe UI" panose="020B0502040204020203" pitchFamily="34" charset="0"/>
              <a:cs typeface="Segoe UI" panose="020B0502040204020203" pitchFamily="34" charset="0"/>
            </a:endParaRPr>
          </a:p>
        </p:txBody>
      </p:sp>
      <p:sp>
        <p:nvSpPr>
          <p:cNvPr id="17" name="テキスト ボックス 16">
            <a:extLst>
              <a:ext uri="{FF2B5EF4-FFF2-40B4-BE49-F238E27FC236}">
                <a16:creationId xmlns:a16="http://schemas.microsoft.com/office/drawing/2014/main" id="{2AA11147-2B32-9D86-2504-5361CF5F4B26}"/>
              </a:ext>
            </a:extLst>
          </p:cNvPr>
          <p:cNvSpPr txBox="1"/>
          <p:nvPr/>
        </p:nvSpPr>
        <p:spPr>
          <a:xfrm>
            <a:off x="4862192" y="5648166"/>
            <a:ext cx="365806" cy="461665"/>
          </a:xfrm>
          <a:prstGeom prst="rect">
            <a:avLst/>
          </a:prstGeom>
          <a:noFill/>
        </p:spPr>
        <p:txBody>
          <a:bodyPr wrap="none" rtlCol="0">
            <a:spAutoFit/>
          </a:bodyPr>
          <a:lstStyle/>
          <a:p>
            <a:r>
              <a:rPr kumimoji="1" lang="en-US" altLang="ja-JP" sz="2400" dirty="0">
                <a:latin typeface="Segoe UI" panose="020B0502040204020203" pitchFamily="34" charset="0"/>
                <a:cs typeface="Segoe UI" panose="020B0502040204020203" pitchFamily="34" charset="0"/>
              </a:rPr>
              <a:t>d</a:t>
            </a:r>
            <a:endParaRPr kumimoji="1" lang="ja-JP" altLang="en-US" sz="2400" dirty="0">
              <a:latin typeface="Segoe UI" panose="020B0502040204020203" pitchFamily="34" charset="0"/>
              <a:cs typeface="Segoe UI" panose="020B0502040204020203" pitchFamily="34" charset="0"/>
            </a:endParaRPr>
          </a:p>
        </p:txBody>
      </p:sp>
      <p:sp>
        <p:nvSpPr>
          <p:cNvPr id="18" name="テキスト ボックス 17">
            <a:extLst>
              <a:ext uri="{FF2B5EF4-FFF2-40B4-BE49-F238E27FC236}">
                <a16:creationId xmlns:a16="http://schemas.microsoft.com/office/drawing/2014/main" id="{CD253BF6-A369-8015-6D75-8B60F44B2ED5}"/>
              </a:ext>
            </a:extLst>
          </p:cNvPr>
          <p:cNvSpPr txBox="1"/>
          <p:nvPr/>
        </p:nvSpPr>
        <p:spPr>
          <a:xfrm>
            <a:off x="5854361" y="5122928"/>
            <a:ext cx="288862" cy="461665"/>
          </a:xfrm>
          <a:prstGeom prst="rect">
            <a:avLst/>
          </a:prstGeom>
          <a:noFill/>
        </p:spPr>
        <p:txBody>
          <a:bodyPr wrap="none" rtlCol="0">
            <a:spAutoFit/>
          </a:bodyPr>
          <a:lstStyle/>
          <a:p>
            <a:r>
              <a:rPr kumimoji="1" lang="en-US" altLang="ja-JP" sz="2400" dirty="0">
                <a:latin typeface="Segoe UI" panose="020B0502040204020203" pitchFamily="34" charset="0"/>
                <a:cs typeface="Segoe UI" panose="020B0502040204020203" pitchFamily="34" charset="0"/>
              </a:rPr>
              <a:t>t</a:t>
            </a:r>
            <a:endParaRPr kumimoji="1" lang="ja-JP" altLang="en-US" sz="2400" dirty="0">
              <a:latin typeface="Segoe UI" panose="020B0502040204020203" pitchFamily="34" charset="0"/>
              <a:cs typeface="Segoe UI" panose="020B0502040204020203" pitchFamily="34" charset="0"/>
            </a:endParaRPr>
          </a:p>
        </p:txBody>
      </p:sp>
      <p:sp>
        <p:nvSpPr>
          <p:cNvPr id="19" name="テキスト ボックス 18">
            <a:extLst>
              <a:ext uri="{FF2B5EF4-FFF2-40B4-BE49-F238E27FC236}">
                <a16:creationId xmlns:a16="http://schemas.microsoft.com/office/drawing/2014/main" id="{E714B02F-58F0-84E8-DF8B-9B67A052C69F}"/>
              </a:ext>
            </a:extLst>
          </p:cNvPr>
          <p:cNvSpPr txBox="1"/>
          <p:nvPr/>
        </p:nvSpPr>
        <p:spPr>
          <a:xfrm>
            <a:off x="4489905" y="4158411"/>
            <a:ext cx="673582" cy="461665"/>
          </a:xfrm>
          <a:prstGeom prst="rect">
            <a:avLst/>
          </a:prstGeom>
          <a:noFill/>
        </p:spPr>
        <p:txBody>
          <a:bodyPr wrap="none" rtlCol="0">
            <a:spAutoFit/>
          </a:bodyPr>
          <a:lstStyle/>
          <a:p>
            <a:r>
              <a:rPr kumimoji="1" lang="en-US" altLang="ja-JP" sz="2400" baseline="30000" dirty="0">
                <a:latin typeface="Segoe UI" panose="020B0502040204020203" pitchFamily="34" charset="0"/>
                <a:cs typeface="Segoe UI" panose="020B0502040204020203" pitchFamily="34" charset="0"/>
              </a:rPr>
              <a:t>4</a:t>
            </a:r>
            <a:r>
              <a:rPr kumimoji="1" lang="en-US" altLang="ja-JP" sz="2400" dirty="0">
                <a:latin typeface="Segoe UI" panose="020B0502040204020203" pitchFamily="34" charset="0"/>
                <a:cs typeface="Segoe UI" panose="020B0502040204020203" pitchFamily="34" charset="0"/>
              </a:rPr>
              <a:t>He</a:t>
            </a:r>
            <a:endParaRPr kumimoji="1" lang="ja-JP" altLang="en-US" sz="2400" dirty="0">
              <a:latin typeface="Segoe UI" panose="020B0502040204020203" pitchFamily="34" charset="0"/>
              <a:cs typeface="Segoe UI" panose="020B0502040204020203" pitchFamily="34" charset="0"/>
            </a:endParaRPr>
          </a:p>
        </p:txBody>
      </p:sp>
      <p:sp>
        <p:nvSpPr>
          <p:cNvPr id="20" name="テキスト ボックス 19">
            <a:extLst>
              <a:ext uri="{FF2B5EF4-FFF2-40B4-BE49-F238E27FC236}">
                <a16:creationId xmlns:a16="http://schemas.microsoft.com/office/drawing/2014/main" id="{9E30E6D3-2374-4F1F-42AF-34B2B7A65912}"/>
              </a:ext>
            </a:extLst>
          </p:cNvPr>
          <p:cNvSpPr txBox="1"/>
          <p:nvPr/>
        </p:nvSpPr>
        <p:spPr>
          <a:xfrm>
            <a:off x="5605718" y="3832919"/>
            <a:ext cx="673582" cy="461665"/>
          </a:xfrm>
          <a:prstGeom prst="rect">
            <a:avLst/>
          </a:prstGeom>
          <a:noFill/>
        </p:spPr>
        <p:txBody>
          <a:bodyPr wrap="none" rtlCol="0">
            <a:spAutoFit/>
          </a:bodyPr>
          <a:lstStyle/>
          <a:p>
            <a:r>
              <a:rPr lang="en-US" altLang="ja-JP" sz="2400" baseline="30000" dirty="0">
                <a:latin typeface="Segoe UI" panose="020B0502040204020203" pitchFamily="34" charset="0"/>
                <a:cs typeface="Segoe UI" panose="020B0502040204020203" pitchFamily="34" charset="0"/>
              </a:rPr>
              <a:t>6</a:t>
            </a:r>
            <a:r>
              <a:rPr kumimoji="1" lang="en-US" altLang="ja-JP" sz="2400" dirty="0">
                <a:latin typeface="Segoe UI" panose="020B0502040204020203" pitchFamily="34" charset="0"/>
                <a:cs typeface="Segoe UI" panose="020B0502040204020203" pitchFamily="34" charset="0"/>
              </a:rPr>
              <a:t>He</a:t>
            </a:r>
            <a:endParaRPr kumimoji="1" lang="ja-JP" altLang="en-US" sz="2400" dirty="0">
              <a:latin typeface="Segoe UI" panose="020B0502040204020203" pitchFamily="34" charset="0"/>
              <a:cs typeface="Segoe UI" panose="020B0502040204020203" pitchFamily="34" charset="0"/>
            </a:endParaRPr>
          </a:p>
        </p:txBody>
      </p:sp>
      <p:sp>
        <p:nvSpPr>
          <p:cNvPr id="21" name="テキスト ボックス 20">
            <a:extLst>
              <a:ext uri="{FF2B5EF4-FFF2-40B4-BE49-F238E27FC236}">
                <a16:creationId xmlns:a16="http://schemas.microsoft.com/office/drawing/2014/main" id="{9A91154E-899E-531C-8C30-C981B3A9CC58}"/>
              </a:ext>
            </a:extLst>
          </p:cNvPr>
          <p:cNvSpPr txBox="1"/>
          <p:nvPr/>
        </p:nvSpPr>
        <p:spPr>
          <a:xfrm>
            <a:off x="3688127" y="4177560"/>
            <a:ext cx="673582" cy="461665"/>
          </a:xfrm>
          <a:prstGeom prst="rect">
            <a:avLst/>
          </a:prstGeom>
          <a:noFill/>
        </p:spPr>
        <p:txBody>
          <a:bodyPr wrap="none" rtlCol="0">
            <a:spAutoFit/>
          </a:bodyPr>
          <a:lstStyle/>
          <a:p>
            <a:r>
              <a:rPr lang="en-US" altLang="ja-JP" sz="2400" baseline="30000" dirty="0">
                <a:latin typeface="Segoe UI" panose="020B0502040204020203" pitchFamily="34" charset="0"/>
                <a:cs typeface="Segoe UI" panose="020B0502040204020203" pitchFamily="34" charset="0"/>
              </a:rPr>
              <a:t>3</a:t>
            </a:r>
            <a:r>
              <a:rPr kumimoji="1" lang="en-US" altLang="ja-JP" sz="2400" dirty="0">
                <a:latin typeface="Segoe UI" panose="020B0502040204020203" pitchFamily="34" charset="0"/>
                <a:cs typeface="Segoe UI" panose="020B0502040204020203" pitchFamily="34" charset="0"/>
              </a:rPr>
              <a:t>He</a:t>
            </a:r>
            <a:endParaRPr kumimoji="1" lang="ja-JP" altLang="en-US" sz="2400" dirty="0">
              <a:latin typeface="Segoe UI" panose="020B0502040204020203" pitchFamily="34" charset="0"/>
              <a:cs typeface="Segoe UI" panose="020B0502040204020203" pitchFamily="34" charset="0"/>
            </a:endParaRPr>
          </a:p>
        </p:txBody>
      </p:sp>
      <p:sp>
        <p:nvSpPr>
          <p:cNvPr id="22" name="テキスト ボックス 21">
            <a:extLst>
              <a:ext uri="{FF2B5EF4-FFF2-40B4-BE49-F238E27FC236}">
                <a16:creationId xmlns:a16="http://schemas.microsoft.com/office/drawing/2014/main" id="{BF9B7EE8-382B-AFEF-16A3-35BB2AD77E39}"/>
              </a:ext>
            </a:extLst>
          </p:cNvPr>
          <p:cNvSpPr txBox="1"/>
          <p:nvPr/>
        </p:nvSpPr>
        <p:spPr>
          <a:xfrm>
            <a:off x="4530211" y="3191358"/>
            <a:ext cx="514885" cy="461665"/>
          </a:xfrm>
          <a:prstGeom prst="rect">
            <a:avLst/>
          </a:prstGeom>
          <a:noFill/>
        </p:spPr>
        <p:txBody>
          <a:bodyPr wrap="none" rtlCol="0">
            <a:spAutoFit/>
          </a:bodyPr>
          <a:lstStyle/>
          <a:p>
            <a:r>
              <a:rPr lang="en-US" altLang="ja-JP" sz="2400" baseline="30000" dirty="0">
                <a:latin typeface="Segoe UI" panose="020B0502040204020203" pitchFamily="34" charset="0"/>
                <a:cs typeface="Segoe UI" panose="020B0502040204020203" pitchFamily="34" charset="0"/>
              </a:rPr>
              <a:t>7</a:t>
            </a:r>
            <a:r>
              <a:rPr lang="en-US" altLang="ja-JP" sz="2400" dirty="0">
                <a:latin typeface="Segoe UI" panose="020B0502040204020203" pitchFamily="34" charset="0"/>
                <a:cs typeface="Segoe UI" panose="020B0502040204020203" pitchFamily="34" charset="0"/>
              </a:rPr>
              <a:t>Li</a:t>
            </a:r>
            <a:endParaRPr kumimoji="1" lang="ja-JP" altLang="en-US" sz="2400" dirty="0">
              <a:latin typeface="Segoe UI" panose="020B0502040204020203" pitchFamily="34" charset="0"/>
              <a:cs typeface="Segoe UI" panose="020B0502040204020203" pitchFamily="34" charset="0"/>
            </a:endParaRPr>
          </a:p>
        </p:txBody>
      </p:sp>
      <p:sp>
        <p:nvSpPr>
          <p:cNvPr id="23" name="テキスト ボックス 22">
            <a:extLst>
              <a:ext uri="{FF2B5EF4-FFF2-40B4-BE49-F238E27FC236}">
                <a16:creationId xmlns:a16="http://schemas.microsoft.com/office/drawing/2014/main" id="{AB4556A3-EB32-B831-A3EB-E2645DE41E0E}"/>
              </a:ext>
            </a:extLst>
          </p:cNvPr>
          <p:cNvSpPr txBox="1"/>
          <p:nvPr/>
        </p:nvSpPr>
        <p:spPr>
          <a:xfrm>
            <a:off x="4166251" y="3503013"/>
            <a:ext cx="514885" cy="461665"/>
          </a:xfrm>
          <a:prstGeom prst="rect">
            <a:avLst/>
          </a:prstGeom>
          <a:noFill/>
        </p:spPr>
        <p:txBody>
          <a:bodyPr wrap="none" rtlCol="0">
            <a:spAutoFit/>
          </a:bodyPr>
          <a:lstStyle/>
          <a:p>
            <a:r>
              <a:rPr lang="en-US" altLang="ja-JP" sz="2400" baseline="30000" dirty="0">
                <a:latin typeface="Segoe UI" panose="020B0502040204020203" pitchFamily="34" charset="0"/>
                <a:cs typeface="Segoe UI" panose="020B0502040204020203" pitchFamily="34" charset="0"/>
              </a:rPr>
              <a:t>6</a:t>
            </a:r>
            <a:r>
              <a:rPr lang="en-US" altLang="ja-JP" sz="2400" dirty="0">
                <a:latin typeface="Segoe UI" panose="020B0502040204020203" pitchFamily="34" charset="0"/>
                <a:cs typeface="Segoe UI" panose="020B0502040204020203" pitchFamily="34" charset="0"/>
              </a:rPr>
              <a:t>Li</a:t>
            </a:r>
            <a:endParaRPr kumimoji="1" lang="ja-JP" altLang="en-US" sz="2400" dirty="0">
              <a:latin typeface="Segoe UI" panose="020B0502040204020203" pitchFamily="34" charset="0"/>
              <a:cs typeface="Segoe UI" panose="020B0502040204020203" pitchFamily="34" charset="0"/>
            </a:endParaRPr>
          </a:p>
        </p:txBody>
      </p:sp>
      <p:sp>
        <p:nvSpPr>
          <p:cNvPr id="24" name="テキスト ボックス 23">
            <a:extLst>
              <a:ext uri="{FF2B5EF4-FFF2-40B4-BE49-F238E27FC236}">
                <a16:creationId xmlns:a16="http://schemas.microsoft.com/office/drawing/2014/main" id="{F8236B55-7E2E-36F8-D8A8-2A7F381E9856}"/>
              </a:ext>
            </a:extLst>
          </p:cNvPr>
          <p:cNvSpPr txBox="1"/>
          <p:nvPr/>
        </p:nvSpPr>
        <p:spPr>
          <a:xfrm>
            <a:off x="2107133" y="5992160"/>
            <a:ext cx="494046" cy="461665"/>
          </a:xfrm>
          <a:prstGeom prst="rect">
            <a:avLst/>
          </a:prstGeom>
          <a:noFill/>
        </p:spPr>
        <p:txBody>
          <a:bodyPr wrap="none" rtlCol="0">
            <a:spAutoFit/>
          </a:bodyPr>
          <a:lstStyle/>
          <a:p>
            <a:r>
              <a:rPr kumimoji="1" lang="en-US" altLang="ja-JP" sz="2400" dirty="0">
                <a:latin typeface="Symbol" panose="05050102010706020507" pitchFamily="18" charset="2"/>
                <a:cs typeface="Segoe UI" panose="020B0502040204020203" pitchFamily="34" charset="0"/>
              </a:rPr>
              <a:t>p</a:t>
            </a:r>
            <a:r>
              <a:rPr kumimoji="1" lang="en-US" altLang="ja-JP" sz="2400" baseline="30000" dirty="0">
                <a:latin typeface="Segoe UI" panose="020B0502040204020203" pitchFamily="34" charset="0"/>
                <a:cs typeface="Segoe UI" panose="020B0502040204020203" pitchFamily="34" charset="0"/>
              </a:rPr>
              <a:t>+</a:t>
            </a:r>
            <a:endParaRPr kumimoji="1" lang="ja-JP" altLang="en-US" sz="2400" baseline="30000" dirty="0">
              <a:latin typeface="Segoe UI" panose="020B0502040204020203" pitchFamily="34" charset="0"/>
              <a:cs typeface="Segoe UI" panose="020B0502040204020203" pitchFamily="34" charset="0"/>
            </a:endParaRPr>
          </a:p>
        </p:txBody>
      </p:sp>
      <p:sp>
        <p:nvSpPr>
          <p:cNvPr id="25" name="テキスト ボックス 24">
            <a:extLst>
              <a:ext uri="{FF2B5EF4-FFF2-40B4-BE49-F238E27FC236}">
                <a16:creationId xmlns:a16="http://schemas.microsoft.com/office/drawing/2014/main" id="{2E40A608-7459-72E5-DC76-D9730D0B9464}"/>
              </a:ext>
            </a:extLst>
          </p:cNvPr>
          <p:cNvSpPr txBox="1"/>
          <p:nvPr/>
        </p:nvSpPr>
        <p:spPr>
          <a:xfrm>
            <a:off x="1146088" y="5992160"/>
            <a:ext cx="434734" cy="461665"/>
          </a:xfrm>
          <a:prstGeom prst="rect">
            <a:avLst/>
          </a:prstGeom>
          <a:noFill/>
        </p:spPr>
        <p:txBody>
          <a:bodyPr wrap="none" rtlCol="0">
            <a:spAutoFit/>
          </a:bodyPr>
          <a:lstStyle/>
          <a:p>
            <a:r>
              <a:rPr lang="en-US" altLang="ja-JP" sz="2400" dirty="0">
                <a:latin typeface="Symbol" panose="05050102010706020507" pitchFamily="18" charset="2"/>
                <a:cs typeface="Segoe UI" panose="020B0502040204020203" pitchFamily="34" charset="0"/>
              </a:rPr>
              <a:t>p</a:t>
            </a:r>
            <a:r>
              <a:rPr kumimoji="1" lang="en-US" altLang="ja-JP" sz="2400" baseline="30000" dirty="0">
                <a:latin typeface="Segoe UI" panose="020B0502040204020203" pitchFamily="34" charset="0"/>
                <a:cs typeface="Segoe UI" panose="020B0502040204020203" pitchFamily="34" charset="0"/>
              </a:rPr>
              <a:t>-</a:t>
            </a:r>
            <a:endParaRPr kumimoji="1" lang="ja-JP" altLang="en-US" sz="2400" baseline="30000" dirty="0">
              <a:latin typeface="Segoe UI" panose="020B0502040204020203" pitchFamily="34" charset="0"/>
              <a:cs typeface="Segoe UI" panose="020B0502040204020203" pitchFamily="34" charset="0"/>
            </a:endParaRPr>
          </a:p>
        </p:txBody>
      </p:sp>
      <p:pic>
        <p:nvPicPr>
          <p:cNvPr id="26" name="Picture 2" descr="E:\Dropbox\image\SPiRIT-logo.png">
            <a:extLst>
              <a:ext uri="{FF2B5EF4-FFF2-40B4-BE49-F238E27FC236}">
                <a16:creationId xmlns:a16="http://schemas.microsoft.com/office/drawing/2014/main" id="{561FF1A1-2259-F5BE-BFBF-104E7F83A28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63390" y="5648166"/>
            <a:ext cx="1052311" cy="5947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57602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7F30C5A-1FCC-4F2D-9492-FCE40E63DAC2}"/>
              </a:ext>
            </a:extLst>
          </p:cNvPr>
          <p:cNvPicPr>
            <a:picLocks noChangeAspect="1"/>
          </p:cNvPicPr>
          <p:nvPr/>
        </p:nvPicPr>
        <p:blipFill>
          <a:blip r:embed="rId2"/>
          <a:stretch>
            <a:fillRect/>
          </a:stretch>
        </p:blipFill>
        <p:spPr>
          <a:xfrm>
            <a:off x="453905" y="897455"/>
            <a:ext cx="4278352" cy="4114922"/>
          </a:xfrm>
          <a:prstGeom prst="rect">
            <a:avLst/>
          </a:prstGeom>
        </p:spPr>
      </p:pic>
      <p:sp>
        <p:nvSpPr>
          <p:cNvPr id="4" name="Title 1">
            <a:extLst>
              <a:ext uri="{FF2B5EF4-FFF2-40B4-BE49-F238E27FC236}">
                <a16:creationId xmlns:a16="http://schemas.microsoft.com/office/drawing/2014/main" id="{46C62510-1697-42F1-8B19-2A8E302E6803}"/>
              </a:ext>
            </a:extLst>
          </p:cNvPr>
          <p:cNvSpPr txBox="1">
            <a:spLocks/>
          </p:cNvSpPr>
          <p:nvPr/>
        </p:nvSpPr>
        <p:spPr>
          <a:xfrm>
            <a:off x="580578" y="76203"/>
            <a:ext cx="11030857" cy="47962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smtClean="0">
                <a:solidFill>
                  <a:srgbClr val="FF0000"/>
                </a:solidFill>
              </a:rPr>
              <a:t>Previous calculations optimized the </a:t>
            </a:r>
            <a:r>
              <a:rPr lang="en-US" sz="3200" dirty="0" smtClean="0">
                <a:solidFill>
                  <a:srgbClr val="FF0000"/>
                </a:solidFill>
                <a:sym typeface="Symbol" panose="05050102010706020507" pitchFamily="18" charset="2"/>
              </a:rPr>
              <a:t> potentials </a:t>
            </a:r>
            <a:r>
              <a:rPr lang="en-US" sz="3200" dirty="0" smtClean="0">
                <a:solidFill>
                  <a:srgbClr val="FF0000"/>
                </a:solidFill>
              </a:rPr>
              <a:t>to describe  </a:t>
            </a:r>
            <a:r>
              <a:rPr lang="en-US" sz="3200" dirty="0" err="1" smtClean="0">
                <a:solidFill>
                  <a:srgbClr val="FF0000"/>
                </a:solidFill>
              </a:rPr>
              <a:t>Au+Au</a:t>
            </a:r>
            <a:r>
              <a:rPr lang="en-US" sz="3200" dirty="0" smtClean="0">
                <a:solidFill>
                  <a:srgbClr val="FF0000"/>
                </a:solidFill>
              </a:rPr>
              <a:t> collisions at 400 MeV</a:t>
            </a:r>
            <a:endParaRPr lang="en-US" sz="3200" dirty="0">
              <a:solidFill>
                <a:srgbClr val="FF0000"/>
              </a:solidFill>
            </a:endParaRPr>
          </a:p>
        </p:txBody>
      </p:sp>
      <p:sp>
        <p:nvSpPr>
          <p:cNvPr id="5" name="Content Placeholder 2">
            <a:extLst>
              <a:ext uri="{FF2B5EF4-FFF2-40B4-BE49-F238E27FC236}">
                <a16:creationId xmlns:a16="http://schemas.microsoft.com/office/drawing/2014/main" id="{016052CE-894C-4510-8D19-E1A5B8F9DB81}"/>
              </a:ext>
            </a:extLst>
          </p:cNvPr>
          <p:cNvSpPr txBox="1">
            <a:spLocks/>
          </p:cNvSpPr>
          <p:nvPr/>
        </p:nvSpPr>
        <p:spPr bwMode="auto">
          <a:xfrm>
            <a:off x="396240" y="4934565"/>
            <a:ext cx="11795760" cy="851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169660" indent="-169660" algn="l" defTabSz="800675" rtl="0" eaLnBrk="0" fontAlgn="base" hangingPunct="0">
              <a:lnSpc>
                <a:spcPct val="90000"/>
              </a:lnSpc>
              <a:spcBef>
                <a:spcPct val="50000"/>
              </a:spcBef>
              <a:spcAft>
                <a:spcPct val="0"/>
              </a:spcAft>
              <a:buSzPct val="100000"/>
              <a:buChar char="•"/>
              <a:defRPr sz="1969">
                <a:solidFill>
                  <a:srgbClr val="064308"/>
                </a:solidFill>
                <a:latin typeface="Arial" charset="0"/>
                <a:ea typeface="ＭＳ Ｐゴシック" pitchFamily="-65" charset="-128"/>
                <a:cs typeface="ＭＳ Ｐゴシック" pitchFamily="-65" charset="-128"/>
              </a:defRPr>
            </a:lvl1pPr>
            <a:lvl2pPr marL="452427" indent="-169660" algn="l" defTabSz="800675" rtl="0" eaLnBrk="0" fontAlgn="base" hangingPunct="0">
              <a:lnSpc>
                <a:spcPct val="90000"/>
              </a:lnSpc>
              <a:spcBef>
                <a:spcPct val="25000"/>
              </a:spcBef>
              <a:spcAft>
                <a:spcPct val="0"/>
              </a:spcAft>
              <a:buSzPct val="100000"/>
              <a:buChar char="–"/>
              <a:defRPr sz="1595">
                <a:solidFill>
                  <a:schemeClr val="tx1"/>
                </a:solidFill>
                <a:latin typeface="Arial" charset="0"/>
                <a:ea typeface="ＭＳ Ｐゴシック" charset="-128"/>
                <a:cs typeface="ＭＳ Ｐゴシック"/>
              </a:defRPr>
            </a:lvl2pPr>
            <a:lvl3pPr marL="735192" indent="-169660" algn="l" defTabSz="800675" rtl="0" eaLnBrk="0" fontAlgn="base" hangingPunct="0">
              <a:lnSpc>
                <a:spcPct val="90000"/>
              </a:lnSpc>
              <a:spcBef>
                <a:spcPct val="15000"/>
              </a:spcBef>
              <a:spcAft>
                <a:spcPct val="0"/>
              </a:spcAft>
              <a:buSzPct val="100000"/>
              <a:buChar char="»"/>
              <a:defRPr sz="1595">
                <a:solidFill>
                  <a:schemeClr val="tx1"/>
                </a:solidFill>
                <a:latin typeface="Arial" charset="0"/>
                <a:ea typeface="ヒラギノ角ゴ Pro W3" pitchFamily="-111" charset="-128"/>
                <a:cs typeface="ヒラギノ角ゴ Pro W3" pitchFamily="-111" charset="-128"/>
              </a:defRPr>
            </a:lvl3pPr>
            <a:lvl4pPr marL="1245661" indent="-226213" algn="l" defTabSz="800675" rtl="0" eaLnBrk="0" fontAlgn="base" hangingPunct="0">
              <a:lnSpc>
                <a:spcPct val="90000"/>
              </a:lnSpc>
              <a:spcBef>
                <a:spcPct val="10000"/>
              </a:spcBef>
              <a:spcAft>
                <a:spcPct val="0"/>
              </a:spcAft>
              <a:buSzPct val="100000"/>
              <a:buChar char="–"/>
              <a:defRPr sz="1313">
                <a:solidFill>
                  <a:schemeClr val="tx1"/>
                </a:solidFill>
                <a:latin typeface="Helvetica" charset="0"/>
                <a:ea typeface="ヒラギノ角ゴ Pro W3" pitchFamily="-111" charset="-128"/>
                <a:cs typeface="ヒラギノ角ゴ Pro W3"/>
              </a:defRPr>
            </a:lvl4pPr>
            <a:lvl5pPr marL="1750175" indent="-148824" algn="l" defTabSz="800675" rtl="0" eaLnBrk="0" fontAlgn="base" hangingPunct="0">
              <a:lnSpc>
                <a:spcPct val="90000"/>
              </a:lnSpc>
              <a:spcBef>
                <a:spcPct val="10000"/>
              </a:spcBef>
              <a:spcAft>
                <a:spcPct val="0"/>
              </a:spcAft>
              <a:buSzPct val="100000"/>
              <a:buChar char="–"/>
              <a:defRPr sz="1313">
                <a:solidFill>
                  <a:schemeClr val="tx1"/>
                </a:solidFill>
                <a:latin typeface="Helvetica" charset="0"/>
                <a:ea typeface="ヒラギノ角ゴ Pro W3" pitchFamily="-111" charset="-128"/>
                <a:cs typeface="ヒラギノ角ゴ Pro W3"/>
              </a:defRPr>
            </a:lvl5pPr>
            <a:lvl6pPr marL="2204085" indent="-149456" algn="l" defTabSz="800771" rtl="0" eaLnBrk="0" fontAlgn="base" hangingPunct="0">
              <a:lnSpc>
                <a:spcPct val="90000"/>
              </a:lnSpc>
              <a:spcBef>
                <a:spcPct val="10000"/>
              </a:spcBef>
              <a:spcAft>
                <a:spcPct val="0"/>
              </a:spcAft>
              <a:buSzPct val="100000"/>
              <a:buChar char="–"/>
              <a:defRPr sz="1313">
                <a:solidFill>
                  <a:schemeClr val="tx1"/>
                </a:solidFill>
                <a:latin typeface="Helvetica" charset="0"/>
                <a:ea typeface="+mn-ea"/>
                <a:cs typeface="+mn-cs"/>
              </a:defRPr>
            </a:lvl6pPr>
            <a:lvl7pPr marL="2657175" indent="-149456" algn="l" defTabSz="800771" rtl="0" eaLnBrk="0" fontAlgn="base" hangingPunct="0">
              <a:lnSpc>
                <a:spcPct val="90000"/>
              </a:lnSpc>
              <a:spcBef>
                <a:spcPct val="10000"/>
              </a:spcBef>
              <a:spcAft>
                <a:spcPct val="0"/>
              </a:spcAft>
              <a:buSzPct val="100000"/>
              <a:buChar char="–"/>
              <a:defRPr sz="1313">
                <a:solidFill>
                  <a:schemeClr val="tx1"/>
                </a:solidFill>
                <a:latin typeface="Helvetica" charset="0"/>
                <a:ea typeface="+mn-ea"/>
                <a:cs typeface="+mn-cs"/>
              </a:defRPr>
            </a:lvl7pPr>
            <a:lvl8pPr marL="3110262" indent="-149456" algn="l" defTabSz="800771" rtl="0" eaLnBrk="0" fontAlgn="base" hangingPunct="0">
              <a:lnSpc>
                <a:spcPct val="90000"/>
              </a:lnSpc>
              <a:spcBef>
                <a:spcPct val="10000"/>
              </a:spcBef>
              <a:spcAft>
                <a:spcPct val="0"/>
              </a:spcAft>
              <a:buSzPct val="100000"/>
              <a:buChar char="–"/>
              <a:defRPr sz="1313">
                <a:solidFill>
                  <a:schemeClr val="tx1"/>
                </a:solidFill>
                <a:latin typeface="Helvetica" charset="0"/>
                <a:ea typeface="+mn-ea"/>
                <a:cs typeface="+mn-cs"/>
              </a:defRPr>
            </a:lvl8pPr>
            <a:lvl9pPr marL="3563350" indent="-149456" algn="l" defTabSz="800771" rtl="0" eaLnBrk="0" fontAlgn="base" hangingPunct="0">
              <a:lnSpc>
                <a:spcPct val="90000"/>
              </a:lnSpc>
              <a:spcBef>
                <a:spcPct val="10000"/>
              </a:spcBef>
              <a:spcAft>
                <a:spcPct val="0"/>
              </a:spcAft>
              <a:buSzPct val="100000"/>
              <a:buChar char="–"/>
              <a:defRPr sz="1313">
                <a:solidFill>
                  <a:schemeClr val="tx1"/>
                </a:solidFill>
                <a:latin typeface="Helvetica" charset="0"/>
                <a:ea typeface="+mn-ea"/>
                <a:cs typeface="+mn-cs"/>
              </a:defRPr>
            </a:lvl9pPr>
          </a:lstStyle>
          <a:p>
            <a:pPr marL="169545" indent="-169545"/>
            <a:r>
              <a:rPr lang="en-US" sz="1950" kern="0" dirty="0" smtClean="0">
                <a:solidFill>
                  <a:srgbClr val="000000"/>
                </a:solidFill>
                <a:latin typeface="Arial"/>
                <a:ea typeface="ＭＳ Ｐゴシック"/>
              </a:rPr>
              <a:t>Spirit data  are the </a:t>
            </a:r>
            <a:r>
              <a:rPr lang="en-US" sz="1950" kern="0" dirty="0">
                <a:solidFill>
                  <a:srgbClr val="000000"/>
                </a:solidFill>
                <a:latin typeface="Arial"/>
                <a:ea typeface="ＭＳ Ｐゴシック"/>
              </a:rPr>
              <a:t>first data which measures the full pion spectra to a high degree of accuracy</a:t>
            </a:r>
          </a:p>
          <a:p>
            <a:pPr marL="169545" indent="-169545"/>
            <a:r>
              <a:rPr lang="en-US" sz="1950" kern="0" dirty="0" smtClean="0">
                <a:solidFill>
                  <a:srgbClr val="000000"/>
                </a:solidFill>
                <a:latin typeface="Arial"/>
                <a:ea typeface="ＭＳ Ｐゴシック"/>
              </a:rPr>
              <a:t>Previous </a:t>
            </a:r>
            <a:r>
              <a:rPr lang="en-US" sz="1950" kern="0" dirty="0">
                <a:solidFill>
                  <a:srgbClr val="000000"/>
                </a:solidFill>
                <a:latin typeface="Arial"/>
                <a:ea typeface="ＭＳ Ｐゴシック"/>
              </a:rPr>
              <a:t>data sets (FOPI) were not </a:t>
            </a:r>
            <a:r>
              <a:rPr lang="en-US" sz="1950" kern="0" dirty="0" smtClean="0">
                <a:solidFill>
                  <a:srgbClr val="000000"/>
                </a:solidFill>
                <a:latin typeface="Arial"/>
                <a:ea typeface="ＭＳ Ｐゴシック"/>
              </a:rPr>
              <a:t>measured to peak in the pion spectra </a:t>
            </a:r>
            <a:r>
              <a:rPr lang="en-US" sz="1950" kern="0" dirty="0">
                <a:solidFill>
                  <a:srgbClr val="000000"/>
                </a:solidFill>
                <a:latin typeface="Arial"/>
                <a:ea typeface="ＭＳ Ｐゴシック"/>
              </a:rPr>
              <a:t>to low pion energies</a:t>
            </a:r>
          </a:p>
          <a:p>
            <a:pPr marL="452312" lvl="1" indent="-169545"/>
            <a:r>
              <a:rPr lang="en-US" sz="1576" kern="0" dirty="0">
                <a:solidFill>
                  <a:srgbClr val="000000"/>
                </a:solidFill>
                <a:latin typeface="Arial"/>
                <a:ea typeface="ＭＳ Ｐゴシック"/>
              </a:rPr>
              <a:t>Around 55% of their data is extrapolated </a:t>
            </a:r>
            <a:r>
              <a:rPr lang="en-US" sz="1576" kern="0" dirty="0" smtClean="0">
                <a:solidFill>
                  <a:srgbClr val="000000"/>
                </a:solidFill>
                <a:latin typeface="Arial"/>
                <a:ea typeface="ＭＳ Ｐゴシック"/>
              </a:rPr>
              <a:t>to low energies using theory.</a:t>
            </a:r>
          </a:p>
          <a:p>
            <a:pPr marL="452312" lvl="1" indent="-169545"/>
            <a:r>
              <a:rPr lang="en-US" sz="1576" kern="0" dirty="0" smtClean="0">
                <a:solidFill>
                  <a:srgbClr val="000000"/>
                </a:solidFill>
                <a:latin typeface="Arial"/>
                <a:ea typeface="ＭＳ Ｐゴシック"/>
              </a:rPr>
              <a:t>The variations in the predictions for total pion multiplicities strongly reflect differences in the the mean field potentials for </a:t>
            </a:r>
            <a:r>
              <a:rPr lang="en-US" sz="1576" kern="0" dirty="0" smtClean="0">
                <a:solidFill>
                  <a:srgbClr val="000000"/>
                </a:solidFill>
                <a:latin typeface="Arial"/>
                <a:ea typeface="ＭＳ Ｐゴシック"/>
                <a:sym typeface="Symbol" panose="05050102010706020507" pitchFamily="18" charset="2"/>
              </a:rPr>
              <a:t> baryons, without which the total multiplicities cannot be predicted.</a:t>
            </a:r>
          </a:p>
          <a:p>
            <a:pPr marL="452312" lvl="1" indent="-169545"/>
            <a:r>
              <a:rPr lang="en-US" sz="1576" kern="0" dirty="0" smtClean="0">
                <a:solidFill>
                  <a:srgbClr val="FF0000"/>
                </a:solidFill>
                <a:latin typeface="Arial"/>
                <a:ea typeface="ＭＳ Ｐゴシック"/>
              </a:rPr>
              <a:t>Mean field potentials for </a:t>
            </a:r>
            <a:r>
              <a:rPr lang="en-US" sz="1576" kern="0" dirty="0" smtClean="0">
                <a:solidFill>
                  <a:srgbClr val="FF0000"/>
                </a:solidFill>
                <a:latin typeface="Arial"/>
                <a:ea typeface="ＭＳ Ｐゴシック"/>
                <a:sym typeface="Symbol" panose="05050102010706020507" pitchFamily="18" charset="2"/>
              </a:rPr>
              <a:t> baryons are adjusted in current analyses to reproduce the observed pion multiplicities. </a:t>
            </a:r>
            <a:endParaRPr lang="en-US" sz="1576" kern="0" dirty="0">
              <a:solidFill>
                <a:srgbClr val="FF0000"/>
              </a:solidFill>
              <a:latin typeface="Arial"/>
              <a:ea typeface="ＭＳ Ｐゴシック"/>
            </a:endParaRPr>
          </a:p>
          <a:p>
            <a:pPr marL="452120" lvl="1" indent="-169545"/>
            <a:endParaRPr lang="en-US" sz="1550" kern="0" dirty="0">
              <a:solidFill>
                <a:srgbClr val="000000"/>
              </a:solidFill>
              <a:latin typeface="Arial"/>
              <a:ea typeface="ＭＳ Ｐゴシック"/>
            </a:endParaRPr>
          </a:p>
          <a:p>
            <a:pPr marL="0" indent="0">
              <a:buNone/>
            </a:pPr>
            <a:endParaRPr lang="en-US" sz="1950" kern="0" dirty="0">
              <a:latin typeface="Arial"/>
              <a:ea typeface="ＭＳ Ｐゴシック"/>
            </a:endParaRPr>
          </a:p>
        </p:txBody>
      </p:sp>
      <p:sp>
        <p:nvSpPr>
          <p:cNvPr id="6" name="TextBox 5">
            <a:extLst>
              <a:ext uri="{FF2B5EF4-FFF2-40B4-BE49-F238E27FC236}">
                <a16:creationId xmlns:a16="http://schemas.microsoft.com/office/drawing/2014/main" id="{5F0C7595-5E87-4EAE-B9A9-F70BDEE97822}"/>
              </a:ext>
            </a:extLst>
          </p:cNvPr>
          <p:cNvSpPr txBox="1"/>
          <p:nvPr/>
        </p:nvSpPr>
        <p:spPr>
          <a:xfrm>
            <a:off x="1323340" y="1245469"/>
            <a:ext cx="1219200" cy="523220"/>
          </a:xfrm>
          <a:prstGeom prst="rect">
            <a:avLst/>
          </a:prstGeom>
          <a:noFill/>
        </p:spPr>
        <p:txBody>
          <a:bodyPr wrap="square" rtlCol="0">
            <a:spAutoFit/>
          </a:bodyPr>
          <a:lstStyle/>
          <a:p>
            <a:pPr algn="ctr"/>
            <a:r>
              <a:rPr lang="en-US" sz="1400" dirty="0"/>
              <a:t>Extrapolated  region</a:t>
            </a:r>
          </a:p>
        </p:txBody>
      </p:sp>
      <p:pic>
        <p:nvPicPr>
          <p:cNvPr id="7" name="Picture 6"/>
          <p:cNvPicPr>
            <a:picLocks noChangeAspect="1"/>
          </p:cNvPicPr>
          <p:nvPr/>
        </p:nvPicPr>
        <p:blipFill>
          <a:blip r:embed="rId3"/>
          <a:stretch>
            <a:fillRect/>
          </a:stretch>
        </p:blipFill>
        <p:spPr>
          <a:xfrm>
            <a:off x="5972775" y="576375"/>
            <a:ext cx="4821879" cy="4278429"/>
          </a:xfrm>
          <a:prstGeom prst="rect">
            <a:avLst/>
          </a:prstGeom>
        </p:spPr>
      </p:pic>
      <p:sp>
        <p:nvSpPr>
          <p:cNvPr id="2" name="TextBox 1"/>
          <p:cNvSpPr txBox="1"/>
          <p:nvPr/>
        </p:nvSpPr>
        <p:spPr>
          <a:xfrm>
            <a:off x="10674849" y="1849348"/>
            <a:ext cx="1266757" cy="923330"/>
          </a:xfrm>
          <a:prstGeom prst="rect">
            <a:avLst/>
          </a:prstGeom>
          <a:noFill/>
        </p:spPr>
        <p:txBody>
          <a:bodyPr wrap="none" rtlCol="0">
            <a:spAutoFit/>
          </a:bodyPr>
          <a:lstStyle/>
          <a:p>
            <a:r>
              <a:rPr lang="en-US" dirty="0" smtClean="0"/>
              <a:t>See Talk by </a:t>
            </a:r>
          </a:p>
          <a:p>
            <a:r>
              <a:rPr lang="en-US" dirty="0" smtClean="0"/>
              <a:t>D. </a:t>
            </a:r>
            <a:r>
              <a:rPr lang="en-US" dirty="0" err="1" smtClean="0"/>
              <a:t>Cozma</a:t>
            </a:r>
            <a:endParaRPr lang="en-US" dirty="0" smtClean="0"/>
          </a:p>
          <a:p>
            <a:r>
              <a:rPr lang="en-US" dirty="0" smtClean="0"/>
              <a:t>on Wed. </a:t>
            </a:r>
            <a:endParaRPr lang="en-US" dirty="0"/>
          </a:p>
        </p:txBody>
      </p:sp>
    </p:spTree>
    <p:extLst>
      <p:ext uri="{BB962C8B-B14F-4D97-AF65-F5344CB8AC3E}">
        <p14:creationId xmlns:p14="http://schemas.microsoft.com/office/powerpoint/2010/main" val="12782391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5533" y="-103102"/>
            <a:ext cx="10515600" cy="1325563"/>
          </a:xfrm>
          <a:ln>
            <a:noFill/>
          </a:ln>
        </p:spPr>
        <p:txBody>
          <a:bodyPr/>
          <a:lstStyle/>
          <a:p>
            <a:r>
              <a:rPr lang="en-US" dirty="0" smtClean="0">
                <a:solidFill>
                  <a:srgbClr val="92D050"/>
                </a:solidFill>
                <a:latin typeface="Calibri Light" panose="020F0302020204030204" pitchFamily="34" charset="0"/>
                <a:cs typeface="Calibri Light" panose="020F0302020204030204" pitchFamily="34" charset="0"/>
              </a:rPr>
              <a:t>Obtaining Symmetry Energy (SE) constraints from structure and HI collisions</a:t>
            </a:r>
            <a:endParaRPr lang="en-US" dirty="0">
              <a:solidFill>
                <a:srgbClr val="92D050"/>
              </a:solidFill>
              <a:latin typeface="Calibri Light" panose="020F0302020204030204" pitchFamily="34" charset="0"/>
              <a:cs typeface="Calibri Light" panose="020F0302020204030204" pitchFamily="34" charset="0"/>
            </a:endParaRPr>
          </a:p>
        </p:txBody>
      </p:sp>
      <p:sp>
        <p:nvSpPr>
          <p:cNvPr id="3" name="Content Placeholder 2"/>
          <p:cNvSpPr>
            <a:spLocks noGrp="1"/>
          </p:cNvSpPr>
          <p:nvPr>
            <p:ph idx="1"/>
          </p:nvPr>
        </p:nvSpPr>
        <p:spPr>
          <a:xfrm>
            <a:off x="192528" y="1026469"/>
            <a:ext cx="5679744" cy="4351338"/>
          </a:xfrm>
        </p:spPr>
        <p:txBody>
          <a:bodyPr/>
          <a:lstStyle/>
          <a:p>
            <a:r>
              <a:rPr lang="en-US" sz="2000" dirty="0" smtClean="0"/>
              <a:t>Find observables sensitive to Symmetry Energy (SE)</a:t>
            </a:r>
            <a:endParaRPr lang="en-US" sz="2000" dirty="0" smtClean="0">
              <a:sym typeface="Symbol" panose="05050102010706020507" pitchFamily="18" charset="2"/>
            </a:endParaRPr>
          </a:p>
          <a:p>
            <a:r>
              <a:rPr lang="en-US" sz="2000" dirty="0" smtClean="0"/>
              <a:t>Often, this sensitivity is expressed in terms of Taylor expansion coefficients</a:t>
            </a:r>
            <a:r>
              <a:rPr lang="en-US" dirty="0" smtClean="0"/>
              <a:t>:</a:t>
            </a:r>
          </a:p>
          <a:p>
            <a:endParaRPr lang="en-US" sz="1800" dirty="0" smtClean="0"/>
          </a:p>
          <a:p>
            <a:endParaRPr lang="en-US" sz="1800" dirty="0"/>
          </a:p>
          <a:p>
            <a:r>
              <a:rPr lang="en-US" sz="2000" dirty="0"/>
              <a:t>Choose a technique to </a:t>
            </a:r>
            <a:r>
              <a:rPr lang="en-US" sz="2000" dirty="0" smtClean="0"/>
              <a:t>analyze </a:t>
            </a:r>
            <a:r>
              <a:rPr lang="en-US" sz="2000" dirty="0"/>
              <a:t>the </a:t>
            </a:r>
            <a:r>
              <a:rPr lang="en-US" sz="2000" dirty="0" smtClean="0"/>
              <a:t>SE constraint, </a:t>
            </a:r>
            <a:r>
              <a:rPr lang="en-US" sz="2000" dirty="0"/>
              <a:t>such as Bayesian inference, Pearson correlations, crossover technique, analysis of the correlations of fit parameters along curves of constant </a:t>
            </a:r>
            <a:r>
              <a:rPr lang="en-US" dirty="0">
                <a:sym typeface="Symbol" panose="05050102010706020507" pitchFamily="18" charset="2"/>
              </a:rPr>
              <a:t></a:t>
            </a:r>
            <a:r>
              <a:rPr lang="en-US" baseline="30000" dirty="0">
                <a:sym typeface="Symbol" panose="05050102010706020507" pitchFamily="18" charset="2"/>
              </a:rPr>
              <a:t>2</a:t>
            </a:r>
            <a:r>
              <a:rPr lang="en-US" dirty="0"/>
              <a:t>.</a:t>
            </a:r>
          </a:p>
          <a:p>
            <a:r>
              <a:rPr lang="en-US" sz="2000" dirty="0" smtClean="0"/>
              <a:t>Determine what quantity </a:t>
            </a:r>
            <a:r>
              <a:rPr lang="en-US" sz="2000" dirty="0"/>
              <a:t>each observable </a:t>
            </a:r>
            <a:r>
              <a:rPr lang="en-US" sz="2000" dirty="0" smtClean="0"/>
              <a:t>constrains at the sensitive density, </a:t>
            </a:r>
            <a:r>
              <a:rPr lang="en-US" sz="2000" dirty="0" smtClean="0">
                <a:sym typeface="Symbol" panose="05050102010706020507" pitchFamily="18" charset="2"/>
              </a:rPr>
              <a:t></a:t>
            </a:r>
            <a:r>
              <a:rPr lang="en-US" sz="2000" baseline="-25000" dirty="0" smtClean="0">
                <a:sym typeface="Symbol" panose="05050102010706020507" pitchFamily="18" charset="2"/>
              </a:rPr>
              <a:t>s,</a:t>
            </a:r>
            <a:r>
              <a:rPr lang="en-US" sz="2000" dirty="0" smtClean="0"/>
              <a:t> such as S(</a:t>
            </a:r>
            <a:r>
              <a:rPr lang="en-US" sz="2000" dirty="0" smtClean="0">
                <a:sym typeface="Symbol" panose="05050102010706020507" pitchFamily="18" charset="2"/>
              </a:rPr>
              <a:t></a:t>
            </a:r>
            <a:r>
              <a:rPr lang="en-US" sz="2000" baseline="-25000" dirty="0" smtClean="0">
                <a:sym typeface="Symbol" panose="05050102010706020507" pitchFamily="18" charset="2"/>
              </a:rPr>
              <a:t>s</a:t>
            </a:r>
            <a:r>
              <a:rPr lang="en-US" sz="2000" u="sng" dirty="0" smtClean="0">
                <a:sym typeface="Symbol" panose="05050102010706020507" pitchFamily="18" charset="2"/>
              </a:rPr>
              <a:t>), </a:t>
            </a:r>
            <a:r>
              <a:rPr lang="en-US" sz="2000" dirty="0" err="1" smtClean="0">
                <a:sym typeface="Symbol" panose="05050102010706020507" pitchFamily="18" charset="2"/>
              </a:rPr>
              <a:t>P</a:t>
            </a:r>
            <a:r>
              <a:rPr lang="en-US" sz="2000" baseline="-25000" dirty="0" err="1" smtClean="0">
                <a:sym typeface="Symbol" panose="05050102010706020507" pitchFamily="18" charset="2"/>
              </a:rPr>
              <a:t>sym</a:t>
            </a:r>
            <a:r>
              <a:rPr lang="en-US" sz="2000" dirty="0" smtClean="0">
                <a:sym typeface="Symbol" panose="05050102010706020507" pitchFamily="18" charset="2"/>
              </a:rPr>
              <a:t>(</a:t>
            </a:r>
            <a:r>
              <a:rPr lang="en-US" sz="2000" baseline="-25000" dirty="0" smtClean="0">
                <a:sym typeface="Symbol" panose="05050102010706020507" pitchFamily="18" charset="2"/>
              </a:rPr>
              <a:t>s </a:t>
            </a:r>
            <a:r>
              <a:rPr lang="en-US" sz="2000" dirty="0" smtClean="0">
                <a:sym typeface="Symbol" panose="05050102010706020507" pitchFamily="18" charset="2"/>
              </a:rPr>
              <a:t>=</a:t>
            </a:r>
            <a:r>
              <a:rPr lang="en-US" sz="2000" u="sng" dirty="0" smtClean="0">
                <a:sym typeface="Symbol" panose="05050102010706020507" pitchFamily="18" charset="2"/>
              </a:rPr>
              <a:t> L(</a:t>
            </a:r>
            <a:r>
              <a:rPr lang="en-US" sz="2000" u="sng" baseline="-25000" dirty="0" smtClean="0">
                <a:sym typeface="Symbol" panose="05050102010706020507" pitchFamily="18" charset="2"/>
              </a:rPr>
              <a:t>s </a:t>
            </a:r>
            <a:r>
              <a:rPr lang="en-US" sz="2000" u="sng" dirty="0" smtClean="0">
                <a:sym typeface="Symbol" panose="05050102010706020507" pitchFamily="18" charset="2"/>
              </a:rPr>
              <a:t>* </a:t>
            </a:r>
            <a:r>
              <a:rPr lang="en-US" sz="2000" u="sng" baseline="-25000" dirty="0" smtClean="0">
                <a:sym typeface="Symbol" panose="05050102010706020507" pitchFamily="18" charset="2"/>
              </a:rPr>
              <a:t>s </a:t>
            </a:r>
            <a:r>
              <a:rPr lang="en-US" sz="2000" u="sng" dirty="0">
                <a:sym typeface="Symbol" panose="05050102010706020507" pitchFamily="18" charset="2"/>
              </a:rPr>
              <a:t>/3, L(</a:t>
            </a:r>
            <a:r>
              <a:rPr lang="en-US" sz="2000" u="sng" baseline="-25000" dirty="0">
                <a:sym typeface="Symbol" panose="05050102010706020507" pitchFamily="18" charset="2"/>
              </a:rPr>
              <a:t>s </a:t>
            </a:r>
            <a:r>
              <a:rPr lang="en-US" sz="2000" u="sng" dirty="0">
                <a:sym typeface="Symbol" panose="05050102010706020507" pitchFamily="18" charset="2"/>
              </a:rPr>
              <a:t></a:t>
            </a:r>
            <a:r>
              <a:rPr lang="en-US" sz="2000" dirty="0">
                <a:sym typeface="Symbol" panose="05050102010706020507" pitchFamily="18" charset="2"/>
              </a:rPr>
              <a:t>, </a:t>
            </a:r>
            <a:r>
              <a:rPr lang="en-US" sz="2000" dirty="0" smtClean="0">
                <a:sym typeface="Symbol" panose="05050102010706020507" pitchFamily="18" charset="2"/>
              </a:rPr>
              <a:t>… and at the sensitive density </a:t>
            </a:r>
            <a:r>
              <a:rPr lang="en-US" sz="2000" baseline="-25000" dirty="0" smtClean="0">
                <a:sym typeface="Symbol" panose="05050102010706020507" pitchFamily="18" charset="2"/>
              </a:rPr>
              <a:t>s</a:t>
            </a:r>
            <a:r>
              <a:rPr lang="en-US" sz="2000" dirty="0" smtClean="0">
                <a:sym typeface="Symbol" panose="05050102010706020507" pitchFamily="18" charset="2"/>
              </a:rPr>
              <a:t> where the </a:t>
            </a:r>
            <a:r>
              <a:rPr lang="en-US" sz="2000" dirty="0">
                <a:sym typeface="Symbol" panose="05050102010706020507" pitchFamily="18" charset="2"/>
              </a:rPr>
              <a:t>SE </a:t>
            </a:r>
            <a:r>
              <a:rPr lang="en-US" sz="2000" dirty="0" smtClean="0">
                <a:sym typeface="Symbol" panose="05050102010706020507" pitchFamily="18" charset="2"/>
              </a:rPr>
              <a:t>was  constrained.</a:t>
            </a:r>
          </a:p>
          <a:p>
            <a:r>
              <a:rPr lang="en-US" sz="2000" dirty="0" smtClean="0"/>
              <a:t>Combined these constraints with </a:t>
            </a:r>
            <a:r>
              <a:rPr lang="en-US" sz="2000" dirty="0"/>
              <a:t>constraints from other </a:t>
            </a:r>
            <a:r>
              <a:rPr lang="en-US" sz="2000" dirty="0" smtClean="0"/>
              <a:t>sources to obtain the symmetry energy over a range of densities</a:t>
            </a:r>
          </a:p>
          <a:p>
            <a:endParaRPr lang="en-US" dirty="0" smtClean="0">
              <a:sym typeface="Symbol" panose="05050102010706020507" pitchFamily="18" charset="2"/>
            </a:endParaRPr>
          </a:p>
        </p:txBody>
      </p:sp>
      <p:graphicFrame>
        <p:nvGraphicFramePr>
          <p:cNvPr id="6" name="Object 5"/>
          <p:cNvGraphicFramePr>
            <a:graphicFrameLocks noChangeAspect="1"/>
          </p:cNvGraphicFramePr>
          <p:nvPr>
            <p:extLst/>
          </p:nvPr>
        </p:nvGraphicFramePr>
        <p:xfrm>
          <a:off x="1080902" y="2522687"/>
          <a:ext cx="4219575" cy="679450"/>
        </p:xfrm>
        <a:graphic>
          <a:graphicData uri="http://schemas.openxmlformats.org/presentationml/2006/ole">
            <mc:AlternateContent xmlns:mc="http://schemas.openxmlformats.org/markup-compatibility/2006">
              <mc:Choice xmlns:v="urn:schemas-microsoft-com:vml" Requires="v">
                <p:oleObj spid="_x0000_s22538" name="Equation" r:id="rId3" imgW="2844720" imgH="457200" progId="Equation.DSMT4">
                  <p:embed/>
                </p:oleObj>
              </mc:Choice>
              <mc:Fallback>
                <p:oleObj name="Equation" r:id="rId3" imgW="2844720" imgH="457200" progId="Equation.DSMT4">
                  <p:embed/>
                  <p:pic>
                    <p:nvPicPr>
                      <p:cNvPr id="6" name="Object 5"/>
                      <p:cNvPicPr/>
                      <p:nvPr/>
                    </p:nvPicPr>
                    <p:blipFill>
                      <a:blip r:embed="rId4"/>
                      <a:stretch>
                        <a:fillRect/>
                      </a:stretch>
                    </p:blipFill>
                    <p:spPr>
                      <a:xfrm>
                        <a:off x="1080902" y="2522687"/>
                        <a:ext cx="4219575" cy="679450"/>
                      </a:xfrm>
                      <a:prstGeom prst="rect">
                        <a:avLst/>
                      </a:prstGeom>
                    </p:spPr>
                  </p:pic>
                </p:oleObj>
              </mc:Fallback>
            </mc:AlternateContent>
          </a:graphicData>
        </a:graphic>
      </p:graphicFrame>
      <p:pic>
        <p:nvPicPr>
          <p:cNvPr id="12" name="Content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15484" y="1781944"/>
            <a:ext cx="5099800" cy="4351338"/>
          </a:xfrm>
          <a:prstGeom prst="rect">
            <a:avLst/>
          </a:prstGeom>
        </p:spPr>
      </p:pic>
      <p:sp>
        <p:nvSpPr>
          <p:cNvPr id="13" name="TextBox 12"/>
          <p:cNvSpPr txBox="1"/>
          <p:nvPr/>
        </p:nvSpPr>
        <p:spPr>
          <a:xfrm>
            <a:off x="6564928" y="1365903"/>
            <a:ext cx="5066643" cy="369332"/>
          </a:xfrm>
          <a:prstGeom prst="rect">
            <a:avLst/>
          </a:prstGeom>
          <a:noFill/>
        </p:spPr>
        <p:txBody>
          <a:bodyPr wrap="none" rtlCol="0">
            <a:spAutoFit/>
          </a:bodyPr>
          <a:lstStyle/>
          <a:p>
            <a:r>
              <a:rPr lang="en-US" dirty="0" smtClean="0"/>
              <a:t>W.G. Lynch and M.B. </a:t>
            </a:r>
            <a:r>
              <a:rPr lang="en-US" dirty="0"/>
              <a:t>Tsang PLB  830, </a:t>
            </a:r>
            <a:r>
              <a:rPr lang="en-US" dirty="0" smtClean="0"/>
              <a:t>137098 (2022) </a:t>
            </a:r>
            <a:endParaRPr lang="en-US" dirty="0"/>
          </a:p>
        </p:txBody>
      </p:sp>
    </p:spTree>
    <p:extLst>
      <p:ext uri="{BB962C8B-B14F-4D97-AF65-F5344CB8AC3E}">
        <p14:creationId xmlns:p14="http://schemas.microsoft.com/office/powerpoint/2010/main" val="224850680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7F30C5A-1FCC-4F2D-9492-FCE40E63DAC2}"/>
              </a:ext>
            </a:extLst>
          </p:cNvPr>
          <p:cNvPicPr>
            <a:picLocks noChangeAspect="1"/>
          </p:cNvPicPr>
          <p:nvPr/>
        </p:nvPicPr>
        <p:blipFill>
          <a:blip r:embed="rId2"/>
          <a:stretch>
            <a:fillRect/>
          </a:stretch>
        </p:blipFill>
        <p:spPr>
          <a:xfrm>
            <a:off x="453905" y="897455"/>
            <a:ext cx="4278352" cy="4114922"/>
          </a:xfrm>
          <a:prstGeom prst="rect">
            <a:avLst/>
          </a:prstGeom>
        </p:spPr>
      </p:pic>
      <p:sp>
        <p:nvSpPr>
          <p:cNvPr id="4" name="Title 1">
            <a:extLst>
              <a:ext uri="{FF2B5EF4-FFF2-40B4-BE49-F238E27FC236}">
                <a16:creationId xmlns:a16="http://schemas.microsoft.com/office/drawing/2014/main" id="{46C62510-1697-42F1-8B19-2A8E302E6803}"/>
              </a:ext>
            </a:extLst>
          </p:cNvPr>
          <p:cNvSpPr txBox="1">
            <a:spLocks/>
          </p:cNvSpPr>
          <p:nvPr/>
        </p:nvSpPr>
        <p:spPr>
          <a:xfrm>
            <a:off x="580578" y="76203"/>
            <a:ext cx="11030857" cy="47962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smtClean="0">
                <a:solidFill>
                  <a:srgbClr val="FF0000"/>
                </a:solidFill>
              </a:rPr>
              <a:t>Previous calculations optimized the </a:t>
            </a:r>
            <a:r>
              <a:rPr lang="en-US" sz="3200" dirty="0" smtClean="0">
                <a:solidFill>
                  <a:srgbClr val="FF0000"/>
                </a:solidFill>
                <a:sym typeface="Symbol" panose="05050102010706020507" pitchFamily="18" charset="2"/>
              </a:rPr>
              <a:t> potentials </a:t>
            </a:r>
            <a:r>
              <a:rPr lang="en-US" sz="3200" dirty="0" smtClean="0">
                <a:solidFill>
                  <a:srgbClr val="FF0000"/>
                </a:solidFill>
              </a:rPr>
              <a:t>to describe  </a:t>
            </a:r>
            <a:r>
              <a:rPr lang="en-US" sz="3200" dirty="0" err="1" smtClean="0">
                <a:solidFill>
                  <a:srgbClr val="FF0000"/>
                </a:solidFill>
              </a:rPr>
              <a:t>Au+Au</a:t>
            </a:r>
            <a:r>
              <a:rPr lang="en-US" sz="3200" dirty="0" smtClean="0">
                <a:solidFill>
                  <a:srgbClr val="FF0000"/>
                </a:solidFill>
              </a:rPr>
              <a:t> collisions at 400 MeV</a:t>
            </a:r>
            <a:endParaRPr lang="en-US" sz="3200" dirty="0">
              <a:solidFill>
                <a:srgbClr val="FF0000"/>
              </a:solidFill>
            </a:endParaRPr>
          </a:p>
        </p:txBody>
      </p:sp>
      <p:sp>
        <p:nvSpPr>
          <p:cNvPr id="5" name="Content Placeholder 2">
            <a:extLst>
              <a:ext uri="{FF2B5EF4-FFF2-40B4-BE49-F238E27FC236}">
                <a16:creationId xmlns:a16="http://schemas.microsoft.com/office/drawing/2014/main" id="{016052CE-894C-4510-8D19-E1A5B8F9DB81}"/>
              </a:ext>
            </a:extLst>
          </p:cNvPr>
          <p:cNvSpPr txBox="1">
            <a:spLocks/>
          </p:cNvSpPr>
          <p:nvPr/>
        </p:nvSpPr>
        <p:spPr bwMode="auto">
          <a:xfrm>
            <a:off x="396240" y="4934565"/>
            <a:ext cx="11795760" cy="851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169660" indent="-169660" algn="l" defTabSz="800675" rtl="0" eaLnBrk="0" fontAlgn="base" hangingPunct="0">
              <a:lnSpc>
                <a:spcPct val="90000"/>
              </a:lnSpc>
              <a:spcBef>
                <a:spcPct val="50000"/>
              </a:spcBef>
              <a:spcAft>
                <a:spcPct val="0"/>
              </a:spcAft>
              <a:buSzPct val="100000"/>
              <a:buChar char="•"/>
              <a:defRPr sz="1969">
                <a:solidFill>
                  <a:srgbClr val="064308"/>
                </a:solidFill>
                <a:latin typeface="Arial" charset="0"/>
                <a:ea typeface="ＭＳ Ｐゴシック" pitchFamily="-65" charset="-128"/>
                <a:cs typeface="ＭＳ Ｐゴシック" pitchFamily="-65" charset="-128"/>
              </a:defRPr>
            </a:lvl1pPr>
            <a:lvl2pPr marL="452427" indent="-169660" algn="l" defTabSz="800675" rtl="0" eaLnBrk="0" fontAlgn="base" hangingPunct="0">
              <a:lnSpc>
                <a:spcPct val="90000"/>
              </a:lnSpc>
              <a:spcBef>
                <a:spcPct val="25000"/>
              </a:spcBef>
              <a:spcAft>
                <a:spcPct val="0"/>
              </a:spcAft>
              <a:buSzPct val="100000"/>
              <a:buChar char="–"/>
              <a:defRPr sz="1595">
                <a:solidFill>
                  <a:schemeClr val="tx1"/>
                </a:solidFill>
                <a:latin typeface="Arial" charset="0"/>
                <a:ea typeface="ＭＳ Ｐゴシック" charset="-128"/>
                <a:cs typeface="ＭＳ Ｐゴシック"/>
              </a:defRPr>
            </a:lvl2pPr>
            <a:lvl3pPr marL="735192" indent="-169660" algn="l" defTabSz="800675" rtl="0" eaLnBrk="0" fontAlgn="base" hangingPunct="0">
              <a:lnSpc>
                <a:spcPct val="90000"/>
              </a:lnSpc>
              <a:spcBef>
                <a:spcPct val="15000"/>
              </a:spcBef>
              <a:spcAft>
                <a:spcPct val="0"/>
              </a:spcAft>
              <a:buSzPct val="100000"/>
              <a:buChar char="»"/>
              <a:defRPr sz="1595">
                <a:solidFill>
                  <a:schemeClr val="tx1"/>
                </a:solidFill>
                <a:latin typeface="Arial" charset="0"/>
                <a:ea typeface="ヒラギノ角ゴ Pro W3" pitchFamily="-111" charset="-128"/>
                <a:cs typeface="ヒラギノ角ゴ Pro W3" pitchFamily="-111" charset="-128"/>
              </a:defRPr>
            </a:lvl3pPr>
            <a:lvl4pPr marL="1245661" indent="-226213" algn="l" defTabSz="800675" rtl="0" eaLnBrk="0" fontAlgn="base" hangingPunct="0">
              <a:lnSpc>
                <a:spcPct val="90000"/>
              </a:lnSpc>
              <a:spcBef>
                <a:spcPct val="10000"/>
              </a:spcBef>
              <a:spcAft>
                <a:spcPct val="0"/>
              </a:spcAft>
              <a:buSzPct val="100000"/>
              <a:buChar char="–"/>
              <a:defRPr sz="1313">
                <a:solidFill>
                  <a:schemeClr val="tx1"/>
                </a:solidFill>
                <a:latin typeface="Helvetica" charset="0"/>
                <a:ea typeface="ヒラギノ角ゴ Pro W3" pitchFamily="-111" charset="-128"/>
                <a:cs typeface="ヒラギノ角ゴ Pro W3"/>
              </a:defRPr>
            </a:lvl4pPr>
            <a:lvl5pPr marL="1750175" indent="-148824" algn="l" defTabSz="800675" rtl="0" eaLnBrk="0" fontAlgn="base" hangingPunct="0">
              <a:lnSpc>
                <a:spcPct val="90000"/>
              </a:lnSpc>
              <a:spcBef>
                <a:spcPct val="10000"/>
              </a:spcBef>
              <a:spcAft>
                <a:spcPct val="0"/>
              </a:spcAft>
              <a:buSzPct val="100000"/>
              <a:buChar char="–"/>
              <a:defRPr sz="1313">
                <a:solidFill>
                  <a:schemeClr val="tx1"/>
                </a:solidFill>
                <a:latin typeface="Helvetica" charset="0"/>
                <a:ea typeface="ヒラギノ角ゴ Pro W3" pitchFamily="-111" charset="-128"/>
                <a:cs typeface="ヒラギノ角ゴ Pro W3"/>
              </a:defRPr>
            </a:lvl5pPr>
            <a:lvl6pPr marL="2204085" indent="-149456" algn="l" defTabSz="800771" rtl="0" eaLnBrk="0" fontAlgn="base" hangingPunct="0">
              <a:lnSpc>
                <a:spcPct val="90000"/>
              </a:lnSpc>
              <a:spcBef>
                <a:spcPct val="10000"/>
              </a:spcBef>
              <a:spcAft>
                <a:spcPct val="0"/>
              </a:spcAft>
              <a:buSzPct val="100000"/>
              <a:buChar char="–"/>
              <a:defRPr sz="1313">
                <a:solidFill>
                  <a:schemeClr val="tx1"/>
                </a:solidFill>
                <a:latin typeface="Helvetica" charset="0"/>
                <a:ea typeface="+mn-ea"/>
                <a:cs typeface="+mn-cs"/>
              </a:defRPr>
            </a:lvl6pPr>
            <a:lvl7pPr marL="2657175" indent="-149456" algn="l" defTabSz="800771" rtl="0" eaLnBrk="0" fontAlgn="base" hangingPunct="0">
              <a:lnSpc>
                <a:spcPct val="90000"/>
              </a:lnSpc>
              <a:spcBef>
                <a:spcPct val="10000"/>
              </a:spcBef>
              <a:spcAft>
                <a:spcPct val="0"/>
              </a:spcAft>
              <a:buSzPct val="100000"/>
              <a:buChar char="–"/>
              <a:defRPr sz="1313">
                <a:solidFill>
                  <a:schemeClr val="tx1"/>
                </a:solidFill>
                <a:latin typeface="Helvetica" charset="0"/>
                <a:ea typeface="+mn-ea"/>
                <a:cs typeface="+mn-cs"/>
              </a:defRPr>
            </a:lvl7pPr>
            <a:lvl8pPr marL="3110262" indent="-149456" algn="l" defTabSz="800771" rtl="0" eaLnBrk="0" fontAlgn="base" hangingPunct="0">
              <a:lnSpc>
                <a:spcPct val="90000"/>
              </a:lnSpc>
              <a:spcBef>
                <a:spcPct val="10000"/>
              </a:spcBef>
              <a:spcAft>
                <a:spcPct val="0"/>
              </a:spcAft>
              <a:buSzPct val="100000"/>
              <a:buChar char="–"/>
              <a:defRPr sz="1313">
                <a:solidFill>
                  <a:schemeClr val="tx1"/>
                </a:solidFill>
                <a:latin typeface="Helvetica" charset="0"/>
                <a:ea typeface="+mn-ea"/>
                <a:cs typeface="+mn-cs"/>
              </a:defRPr>
            </a:lvl8pPr>
            <a:lvl9pPr marL="3563350" indent="-149456" algn="l" defTabSz="800771" rtl="0" eaLnBrk="0" fontAlgn="base" hangingPunct="0">
              <a:lnSpc>
                <a:spcPct val="90000"/>
              </a:lnSpc>
              <a:spcBef>
                <a:spcPct val="10000"/>
              </a:spcBef>
              <a:spcAft>
                <a:spcPct val="0"/>
              </a:spcAft>
              <a:buSzPct val="100000"/>
              <a:buChar char="–"/>
              <a:defRPr sz="1313">
                <a:solidFill>
                  <a:schemeClr val="tx1"/>
                </a:solidFill>
                <a:latin typeface="Helvetica" charset="0"/>
                <a:ea typeface="+mn-ea"/>
                <a:cs typeface="+mn-cs"/>
              </a:defRPr>
            </a:lvl9pPr>
          </a:lstStyle>
          <a:p>
            <a:pPr marL="169545" indent="-169545"/>
            <a:r>
              <a:rPr lang="en-US" sz="1950" kern="0" dirty="0" smtClean="0">
                <a:solidFill>
                  <a:srgbClr val="000000"/>
                </a:solidFill>
                <a:latin typeface="Arial"/>
                <a:ea typeface="ＭＳ Ｐゴシック"/>
              </a:rPr>
              <a:t>Spirit data  are the </a:t>
            </a:r>
            <a:r>
              <a:rPr lang="en-US" sz="1950" kern="0" dirty="0">
                <a:solidFill>
                  <a:srgbClr val="000000"/>
                </a:solidFill>
                <a:latin typeface="Arial"/>
                <a:ea typeface="ＭＳ Ｐゴシック"/>
              </a:rPr>
              <a:t>first data which measures the full pion spectra to a high degree of accuracy</a:t>
            </a:r>
          </a:p>
          <a:p>
            <a:pPr marL="169545" indent="-169545"/>
            <a:r>
              <a:rPr lang="en-US" sz="1950" kern="0" dirty="0" smtClean="0">
                <a:solidFill>
                  <a:srgbClr val="000000"/>
                </a:solidFill>
                <a:latin typeface="Arial"/>
                <a:ea typeface="ＭＳ Ｐゴシック"/>
              </a:rPr>
              <a:t>Previous </a:t>
            </a:r>
            <a:r>
              <a:rPr lang="en-US" sz="1950" kern="0" dirty="0">
                <a:solidFill>
                  <a:srgbClr val="000000"/>
                </a:solidFill>
                <a:latin typeface="Arial"/>
                <a:ea typeface="ＭＳ Ｐゴシック"/>
              </a:rPr>
              <a:t>data sets (FOPI) were not </a:t>
            </a:r>
            <a:r>
              <a:rPr lang="en-US" sz="1950" kern="0" dirty="0" smtClean="0">
                <a:solidFill>
                  <a:srgbClr val="000000"/>
                </a:solidFill>
                <a:latin typeface="Arial"/>
                <a:ea typeface="ＭＳ Ｐゴシック"/>
              </a:rPr>
              <a:t>measured to peak in the pion spectra </a:t>
            </a:r>
            <a:r>
              <a:rPr lang="en-US" sz="1950" kern="0" dirty="0">
                <a:solidFill>
                  <a:srgbClr val="000000"/>
                </a:solidFill>
                <a:latin typeface="Arial"/>
                <a:ea typeface="ＭＳ Ｐゴシック"/>
              </a:rPr>
              <a:t>to low pion energies</a:t>
            </a:r>
          </a:p>
          <a:p>
            <a:pPr marL="452312" lvl="1" indent="-169545"/>
            <a:r>
              <a:rPr lang="en-US" sz="1576" kern="0" dirty="0">
                <a:solidFill>
                  <a:srgbClr val="000000"/>
                </a:solidFill>
                <a:latin typeface="Arial"/>
                <a:ea typeface="ＭＳ Ｐゴシック"/>
              </a:rPr>
              <a:t>Around 55% of their data is extrapolated </a:t>
            </a:r>
            <a:r>
              <a:rPr lang="en-US" sz="1576" kern="0" dirty="0" smtClean="0">
                <a:solidFill>
                  <a:srgbClr val="000000"/>
                </a:solidFill>
                <a:latin typeface="Arial"/>
                <a:ea typeface="ＭＳ Ｐゴシック"/>
              </a:rPr>
              <a:t>to low energies using theory.</a:t>
            </a:r>
          </a:p>
          <a:p>
            <a:pPr marL="452312" lvl="1" indent="-169545"/>
            <a:r>
              <a:rPr lang="en-US" sz="1576" kern="0" dirty="0" smtClean="0">
                <a:solidFill>
                  <a:srgbClr val="000000"/>
                </a:solidFill>
                <a:latin typeface="Arial"/>
                <a:ea typeface="ＭＳ Ｐゴシック"/>
              </a:rPr>
              <a:t>The variations in the predictions for total pion multiplicities strongly reflect differences in the the mean field potentials for </a:t>
            </a:r>
            <a:r>
              <a:rPr lang="en-US" sz="1576" kern="0" dirty="0" smtClean="0">
                <a:solidFill>
                  <a:srgbClr val="000000"/>
                </a:solidFill>
                <a:latin typeface="Arial"/>
                <a:ea typeface="ＭＳ Ｐゴシック"/>
                <a:sym typeface="Symbol" panose="05050102010706020507" pitchFamily="18" charset="2"/>
              </a:rPr>
              <a:t> baryons, without which the total multiplicities cannot be predicted.</a:t>
            </a:r>
          </a:p>
          <a:p>
            <a:pPr marL="452312" lvl="1" indent="-169545"/>
            <a:r>
              <a:rPr lang="en-US" sz="1576" kern="0" dirty="0" smtClean="0">
                <a:solidFill>
                  <a:srgbClr val="FF0000"/>
                </a:solidFill>
                <a:latin typeface="Arial"/>
                <a:ea typeface="ＭＳ Ｐゴシック"/>
              </a:rPr>
              <a:t>Mean field potentials for </a:t>
            </a:r>
            <a:r>
              <a:rPr lang="en-US" sz="1576" kern="0" dirty="0" smtClean="0">
                <a:solidFill>
                  <a:srgbClr val="FF0000"/>
                </a:solidFill>
                <a:latin typeface="Arial"/>
                <a:ea typeface="ＭＳ Ｐゴシック"/>
                <a:sym typeface="Symbol" panose="05050102010706020507" pitchFamily="18" charset="2"/>
              </a:rPr>
              <a:t> baryons are adjusted in current analyses to reproduce the observed pion multiplicities. </a:t>
            </a:r>
            <a:endParaRPr lang="en-US" sz="1576" kern="0" dirty="0">
              <a:solidFill>
                <a:srgbClr val="FF0000"/>
              </a:solidFill>
              <a:latin typeface="Arial"/>
              <a:ea typeface="ＭＳ Ｐゴシック"/>
            </a:endParaRPr>
          </a:p>
          <a:p>
            <a:pPr marL="452120" lvl="1" indent="-169545"/>
            <a:endParaRPr lang="en-US" sz="1550" kern="0" dirty="0">
              <a:solidFill>
                <a:srgbClr val="000000"/>
              </a:solidFill>
              <a:latin typeface="Arial"/>
              <a:ea typeface="ＭＳ Ｐゴシック"/>
            </a:endParaRPr>
          </a:p>
          <a:p>
            <a:pPr marL="0" indent="0">
              <a:buNone/>
            </a:pPr>
            <a:endParaRPr lang="en-US" sz="1950" kern="0" dirty="0">
              <a:latin typeface="Arial"/>
              <a:ea typeface="ＭＳ Ｐゴシック"/>
            </a:endParaRPr>
          </a:p>
        </p:txBody>
      </p:sp>
      <p:sp>
        <p:nvSpPr>
          <p:cNvPr id="6" name="TextBox 5">
            <a:extLst>
              <a:ext uri="{FF2B5EF4-FFF2-40B4-BE49-F238E27FC236}">
                <a16:creationId xmlns:a16="http://schemas.microsoft.com/office/drawing/2014/main" id="{5F0C7595-5E87-4EAE-B9A9-F70BDEE97822}"/>
              </a:ext>
            </a:extLst>
          </p:cNvPr>
          <p:cNvSpPr txBox="1"/>
          <p:nvPr/>
        </p:nvSpPr>
        <p:spPr>
          <a:xfrm>
            <a:off x="1323340" y="1245469"/>
            <a:ext cx="1219200" cy="523220"/>
          </a:xfrm>
          <a:prstGeom prst="rect">
            <a:avLst/>
          </a:prstGeom>
          <a:noFill/>
        </p:spPr>
        <p:txBody>
          <a:bodyPr wrap="square" rtlCol="0">
            <a:spAutoFit/>
          </a:bodyPr>
          <a:lstStyle/>
          <a:p>
            <a:pPr algn="ctr"/>
            <a:r>
              <a:rPr lang="en-US" sz="1400" dirty="0"/>
              <a:t>Extrapolated  region</a:t>
            </a:r>
          </a:p>
        </p:txBody>
      </p:sp>
      <p:pic>
        <p:nvPicPr>
          <p:cNvPr id="7" name="Picture 6"/>
          <p:cNvPicPr>
            <a:picLocks noChangeAspect="1"/>
          </p:cNvPicPr>
          <p:nvPr/>
        </p:nvPicPr>
        <p:blipFill>
          <a:blip r:embed="rId3"/>
          <a:stretch>
            <a:fillRect/>
          </a:stretch>
        </p:blipFill>
        <p:spPr>
          <a:xfrm>
            <a:off x="5972775" y="576375"/>
            <a:ext cx="4821879" cy="4278429"/>
          </a:xfrm>
          <a:prstGeom prst="rect">
            <a:avLst/>
          </a:prstGeom>
        </p:spPr>
      </p:pic>
      <p:sp>
        <p:nvSpPr>
          <p:cNvPr id="2" name="TextBox 1"/>
          <p:cNvSpPr txBox="1"/>
          <p:nvPr/>
        </p:nvSpPr>
        <p:spPr>
          <a:xfrm>
            <a:off x="10674849" y="1849348"/>
            <a:ext cx="1266757" cy="923330"/>
          </a:xfrm>
          <a:prstGeom prst="rect">
            <a:avLst/>
          </a:prstGeom>
          <a:noFill/>
        </p:spPr>
        <p:txBody>
          <a:bodyPr wrap="none" rtlCol="0">
            <a:spAutoFit/>
          </a:bodyPr>
          <a:lstStyle/>
          <a:p>
            <a:r>
              <a:rPr lang="en-US" dirty="0" smtClean="0"/>
              <a:t>See Talk by </a:t>
            </a:r>
          </a:p>
          <a:p>
            <a:r>
              <a:rPr lang="en-US" dirty="0" smtClean="0"/>
              <a:t>D. </a:t>
            </a:r>
            <a:r>
              <a:rPr lang="en-US" dirty="0" err="1" smtClean="0"/>
              <a:t>Cozma</a:t>
            </a:r>
            <a:endParaRPr lang="en-US" dirty="0" smtClean="0"/>
          </a:p>
          <a:p>
            <a:r>
              <a:rPr lang="en-US" dirty="0" smtClean="0"/>
              <a:t>on Wed. </a:t>
            </a:r>
            <a:endParaRPr lang="en-US" dirty="0"/>
          </a:p>
        </p:txBody>
      </p:sp>
    </p:spTree>
    <p:extLst>
      <p:ext uri="{BB962C8B-B14F-4D97-AF65-F5344CB8AC3E}">
        <p14:creationId xmlns:p14="http://schemas.microsoft.com/office/powerpoint/2010/main" val="37374762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343252" y="1871657"/>
            <a:ext cx="11622830" cy="857876"/>
          </a:xfrm>
          <a:prstGeom prst="rect">
            <a:avLst/>
          </a:prstGeom>
        </p:spPr>
      </p:pic>
      <p:sp>
        <p:nvSpPr>
          <p:cNvPr id="3" name="Title 2"/>
          <p:cNvSpPr>
            <a:spLocks noGrp="1"/>
          </p:cNvSpPr>
          <p:nvPr>
            <p:ph type="title"/>
          </p:nvPr>
        </p:nvSpPr>
        <p:spPr/>
        <p:txBody>
          <a:bodyPr/>
          <a:lstStyle/>
          <a:p>
            <a:r>
              <a:rPr lang="en-US" dirty="0" smtClean="0"/>
              <a:t>Details of the parameterizations of symmetric matter </a:t>
            </a:r>
            <a:r>
              <a:rPr lang="en-US" dirty="0" err="1" smtClean="0"/>
              <a:t>EoS</a:t>
            </a:r>
            <a:r>
              <a:rPr lang="en-US" dirty="0" smtClean="0"/>
              <a:t> and the symmetry energy</a:t>
            </a:r>
            <a:endParaRPr lang="en-US" dirty="0"/>
          </a:p>
        </p:txBody>
      </p:sp>
      <p:sp>
        <p:nvSpPr>
          <p:cNvPr id="4" name="Content Placeholder 3"/>
          <p:cNvSpPr>
            <a:spLocks noGrp="1"/>
          </p:cNvSpPr>
          <p:nvPr>
            <p:ph idx="1"/>
          </p:nvPr>
        </p:nvSpPr>
        <p:spPr>
          <a:xfrm>
            <a:off x="358845" y="1439498"/>
            <a:ext cx="10515600" cy="4453575"/>
          </a:xfrm>
        </p:spPr>
        <p:txBody>
          <a:bodyPr/>
          <a:lstStyle/>
          <a:p>
            <a:r>
              <a:rPr lang="en-US" dirty="0" smtClean="0"/>
              <a:t>For </a:t>
            </a:r>
            <a:r>
              <a:rPr lang="en-US" dirty="0"/>
              <a:t>the symmetric matter </a:t>
            </a:r>
            <a:r>
              <a:rPr lang="en-US" dirty="0" err="1"/>
              <a:t>EoS</a:t>
            </a:r>
            <a:r>
              <a:rPr lang="en-US" dirty="0"/>
              <a:t> we use</a:t>
            </a:r>
            <a:r>
              <a:rPr lang="en-US" dirty="0" smtClean="0"/>
              <a:t>:</a:t>
            </a:r>
          </a:p>
          <a:p>
            <a:endParaRPr lang="en-US" dirty="0"/>
          </a:p>
          <a:p>
            <a:pPr marL="0" indent="0">
              <a:buNone/>
            </a:pPr>
            <a:endParaRPr lang="en-US" dirty="0" smtClean="0"/>
          </a:p>
          <a:p>
            <a:pPr marL="0" indent="0">
              <a:buNone/>
            </a:pPr>
            <a:endParaRPr lang="en-US" dirty="0" smtClean="0"/>
          </a:p>
          <a:p>
            <a:pPr marL="0" indent="0">
              <a:buNone/>
            </a:pPr>
            <a:r>
              <a:rPr lang="en-US" dirty="0" smtClean="0"/>
              <a:t>Here</a:t>
            </a:r>
          </a:p>
          <a:p>
            <a:pPr marL="0" indent="0">
              <a:buNone/>
            </a:pPr>
            <a:endParaRPr lang="en-US" dirty="0"/>
          </a:p>
          <a:p>
            <a:pPr marL="0" indent="0">
              <a:buNone/>
            </a:pPr>
            <a:r>
              <a:rPr lang="en-US" dirty="0"/>
              <a:t> </a:t>
            </a:r>
            <a:endParaRPr lang="en-US" dirty="0" smtClean="0"/>
          </a:p>
          <a:p>
            <a:pPr marL="0" indent="0">
              <a:buNone/>
            </a:pPr>
            <a:endParaRPr lang="en-US" dirty="0" smtClean="0"/>
          </a:p>
          <a:p>
            <a:pPr marL="0" indent="0">
              <a:buNone/>
            </a:pPr>
            <a:r>
              <a:rPr lang="en-US" dirty="0" smtClean="0"/>
              <a:t>The exact expressions for E</a:t>
            </a:r>
            <a:r>
              <a:rPr lang="en-US" baseline="-25000" dirty="0" smtClean="0"/>
              <a:t>kin</a:t>
            </a:r>
            <a:r>
              <a:rPr lang="en-US" dirty="0" smtClean="0"/>
              <a:t> and S</a:t>
            </a:r>
            <a:r>
              <a:rPr lang="en-US" baseline="-25000" dirty="0" smtClean="0"/>
              <a:t>kin</a:t>
            </a:r>
            <a:r>
              <a:rPr lang="en-US" dirty="0" smtClean="0"/>
              <a:t> are include because their Taylor expansions have radii of convergence = n</a:t>
            </a:r>
            <a:r>
              <a:rPr lang="en-US" baseline="-25000" dirty="0" smtClean="0"/>
              <a:t>0 </a:t>
            </a:r>
            <a:r>
              <a:rPr lang="en-US" dirty="0" smtClean="0"/>
              <a:t>due to their branch cut </a:t>
            </a:r>
            <a:r>
              <a:rPr lang="en-US" dirty="0" err="1" smtClean="0"/>
              <a:t>singularies</a:t>
            </a:r>
            <a:r>
              <a:rPr lang="en-US" dirty="0" smtClean="0"/>
              <a:t> at n=0.</a:t>
            </a:r>
          </a:p>
          <a:p>
            <a:pPr marL="0" indent="0">
              <a:buNone/>
            </a:pPr>
            <a:r>
              <a:rPr lang="en-US" dirty="0" smtClean="0"/>
              <a:t>Note that E</a:t>
            </a:r>
            <a:r>
              <a:rPr lang="en-US" baseline="-25000" dirty="0" smtClean="0"/>
              <a:t>kin</a:t>
            </a:r>
            <a:r>
              <a:rPr lang="en-US" dirty="0" smtClean="0"/>
              <a:t> and S</a:t>
            </a:r>
            <a:r>
              <a:rPr lang="en-US" baseline="-25000" dirty="0" smtClean="0"/>
              <a:t>kin</a:t>
            </a:r>
            <a:r>
              <a:rPr lang="en-US" dirty="0"/>
              <a:t> </a:t>
            </a:r>
            <a:r>
              <a:rPr lang="en-US" dirty="0" smtClean="0"/>
              <a:t>are inversely proportional to the </a:t>
            </a:r>
            <a:r>
              <a:rPr lang="en-US" dirty="0" err="1" smtClean="0"/>
              <a:t>isoscalar</a:t>
            </a:r>
            <a:r>
              <a:rPr lang="en-US" dirty="0" smtClean="0"/>
              <a:t> and </a:t>
            </a:r>
            <a:r>
              <a:rPr lang="en-US" dirty="0" err="1" smtClean="0"/>
              <a:t>isovector</a:t>
            </a:r>
            <a:r>
              <a:rPr lang="en-US" dirty="0" smtClean="0"/>
              <a:t> effective masses, respectively. </a:t>
            </a:r>
            <a:endParaRPr lang="en-US" dirty="0"/>
          </a:p>
        </p:txBody>
      </p:sp>
      <p:pic>
        <p:nvPicPr>
          <p:cNvPr id="5" name="Picture 4"/>
          <p:cNvPicPr>
            <a:picLocks noChangeAspect="1"/>
          </p:cNvPicPr>
          <p:nvPr/>
        </p:nvPicPr>
        <p:blipFill>
          <a:blip r:embed="rId4"/>
          <a:stretch>
            <a:fillRect/>
          </a:stretch>
        </p:blipFill>
        <p:spPr>
          <a:xfrm>
            <a:off x="448974" y="2643053"/>
            <a:ext cx="11014838" cy="780902"/>
          </a:xfrm>
          <a:prstGeom prst="rect">
            <a:avLst/>
          </a:prstGeom>
        </p:spPr>
      </p:pic>
      <p:graphicFrame>
        <p:nvGraphicFramePr>
          <p:cNvPr id="7" name="Object 6"/>
          <p:cNvGraphicFramePr>
            <a:graphicFrameLocks noChangeAspect="1"/>
          </p:cNvGraphicFramePr>
          <p:nvPr/>
        </p:nvGraphicFramePr>
        <p:xfrm>
          <a:off x="448974" y="4195351"/>
          <a:ext cx="10448925" cy="457200"/>
        </p:xfrm>
        <a:graphic>
          <a:graphicData uri="http://schemas.openxmlformats.org/presentationml/2006/ole">
            <mc:AlternateContent xmlns:mc="http://schemas.openxmlformats.org/markup-compatibility/2006">
              <mc:Choice xmlns:v="urn:schemas-microsoft-com:vml" Requires="v">
                <p:oleObj spid="_x0000_s23570" name="Equation" r:id="rId5" imgW="5511600" imgH="241200" progId="Equation.DSMT4">
                  <p:embed/>
                </p:oleObj>
              </mc:Choice>
              <mc:Fallback>
                <p:oleObj name="Equation" r:id="rId5" imgW="5511600" imgH="241200" progId="Equation.DSMT4">
                  <p:embed/>
                  <p:pic>
                    <p:nvPicPr>
                      <p:cNvPr id="7" name="Object 6"/>
                      <p:cNvPicPr/>
                      <p:nvPr/>
                    </p:nvPicPr>
                    <p:blipFill>
                      <a:blip r:embed="rId6"/>
                      <a:stretch>
                        <a:fillRect/>
                      </a:stretch>
                    </p:blipFill>
                    <p:spPr>
                      <a:xfrm>
                        <a:off x="448974" y="4195351"/>
                        <a:ext cx="10448925" cy="457200"/>
                      </a:xfrm>
                      <a:prstGeom prst="rect">
                        <a:avLst/>
                      </a:prstGeom>
                    </p:spPr>
                  </p:pic>
                </p:oleObj>
              </mc:Fallback>
            </mc:AlternateContent>
          </a:graphicData>
        </a:graphic>
      </p:graphicFrame>
      <p:graphicFrame>
        <p:nvGraphicFramePr>
          <p:cNvPr id="8" name="Object 7"/>
          <p:cNvGraphicFramePr>
            <a:graphicFrameLocks noChangeAspect="1"/>
          </p:cNvGraphicFramePr>
          <p:nvPr/>
        </p:nvGraphicFramePr>
        <p:xfrm>
          <a:off x="358845" y="3749800"/>
          <a:ext cx="10834688" cy="457200"/>
        </p:xfrm>
        <a:graphic>
          <a:graphicData uri="http://schemas.openxmlformats.org/presentationml/2006/ole">
            <mc:AlternateContent xmlns:mc="http://schemas.openxmlformats.org/markup-compatibility/2006">
              <mc:Choice xmlns:v="urn:schemas-microsoft-com:vml" Requires="v">
                <p:oleObj spid="_x0000_s23571" name="Equation" r:id="rId7" imgW="10834222" imgH="457495" progId="Equation.DSMT4">
                  <p:embed/>
                </p:oleObj>
              </mc:Choice>
              <mc:Fallback>
                <p:oleObj name="Equation" r:id="rId7" imgW="10834222" imgH="457495" progId="Equation.DSMT4">
                  <p:embed/>
                  <p:pic>
                    <p:nvPicPr>
                      <p:cNvPr id="8" name="Object 7"/>
                      <p:cNvPicPr/>
                      <p:nvPr/>
                    </p:nvPicPr>
                    <p:blipFill>
                      <a:blip r:embed="rId8"/>
                      <a:stretch>
                        <a:fillRect/>
                      </a:stretch>
                    </p:blipFill>
                    <p:spPr>
                      <a:xfrm>
                        <a:off x="358845" y="3749800"/>
                        <a:ext cx="10834688" cy="457200"/>
                      </a:xfrm>
                      <a:prstGeom prst="rect">
                        <a:avLst/>
                      </a:prstGeom>
                    </p:spPr>
                  </p:pic>
                </p:oleObj>
              </mc:Fallback>
            </mc:AlternateContent>
          </a:graphicData>
        </a:graphic>
      </p:graphicFrame>
    </p:spTree>
    <p:extLst>
      <p:ext uri="{BB962C8B-B14F-4D97-AF65-F5344CB8AC3E}">
        <p14:creationId xmlns:p14="http://schemas.microsoft.com/office/powerpoint/2010/main" val="16538040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stretch>
            <a:fillRect/>
          </a:stretch>
        </p:blipFill>
        <p:spPr>
          <a:xfrm>
            <a:off x="1161258" y="3511582"/>
            <a:ext cx="2855912" cy="2024165"/>
          </a:xfrm>
          <a:prstGeom prst="rect">
            <a:avLst/>
          </a:prstGeom>
        </p:spPr>
      </p:pic>
      <p:sp>
        <p:nvSpPr>
          <p:cNvPr id="2" name="Title 1"/>
          <p:cNvSpPr>
            <a:spLocks noGrp="1"/>
          </p:cNvSpPr>
          <p:nvPr>
            <p:ph type="title"/>
          </p:nvPr>
        </p:nvSpPr>
        <p:spPr>
          <a:xfrm>
            <a:off x="839788" y="27267"/>
            <a:ext cx="10515600" cy="1325563"/>
          </a:xfrm>
        </p:spPr>
        <p:txBody>
          <a:bodyPr>
            <a:normAutofit/>
          </a:bodyPr>
          <a:lstStyle/>
          <a:p>
            <a:r>
              <a:rPr lang="en-US" sz="3200" dirty="0" smtClean="0">
                <a:solidFill>
                  <a:srgbClr val="92D050"/>
                </a:solidFill>
              </a:rPr>
              <a:t>New constraint on </a:t>
            </a:r>
            <a:r>
              <a:rPr lang="en-US" sz="3200" dirty="0" err="1" smtClean="0">
                <a:solidFill>
                  <a:srgbClr val="92D050"/>
                </a:solidFill>
              </a:rPr>
              <a:t>isovector</a:t>
            </a:r>
            <a:r>
              <a:rPr lang="en-US" sz="3200" dirty="0" smtClean="0">
                <a:solidFill>
                  <a:srgbClr val="92D050"/>
                </a:solidFill>
              </a:rPr>
              <a:t> effective mass from flow</a:t>
            </a:r>
            <a:r>
              <a:rPr lang="en-US" sz="3200" dirty="0">
                <a:solidFill>
                  <a:srgbClr val="92D050"/>
                </a:solidFill>
              </a:rPr>
              <a:t/>
            </a:r>
            <a:br>
              <a:rPr lang="en-US" sz="3200" dirty="0">
                <a:solidFill>
                  <a:srgbClr val="92D050"/>
                </a:solidFill>
              </a:rPr>
            </a:br>
            <a:endParaRPr lang="en-US" sz="3200" dirty="0">
              <a:solidFill>
                <a:srgbClr val="92D050"/>
              </a:solidFill>
            </a:endParaRPr>
          </a:p>
        </p:txBody>
      </p:sp>
      <p:sp>
        <p:nvSpPr>
          <p:cNvPr id="4" name="Text Placeholder 3"/>
          <p:cNvSpPr>
            <a:spLocks noGrp="1"/>
          </p:cNvSpPr>
          <p:nvPr>
            <p:ph type="body" idx="1"/>
          </p:nvPr>
        </p:nvSpPr>
        <p:spPr>
          <a:xfrm>
            <a:off x="839788" y="904585"/>
            <a:ext cx="5157787" cy="579437"/>
          </a:xfrm>
        </p:spPr>
        <p:txBody>
          <a:bodyPr/>
          <a:lstStyle/>
          <a:p>
            <a:r>
              <a:rPr lang="en-US" dirty="0" smtClean="0"/>
              <a:t>Measurements:</a:t>
            </a:r>
          </a:p>
        </p:txBody>
      </p:sp>
      <p:sp>
        <p:nvSpPr>
          <p:cNvPr id="5" name="Content Placeholder 4"/>
          <p:cNvSpPr>
            <a:spLocks noGrp="1"/>
          </p:cNvSpPr>
          <p:nvPr>
            <p:ph sz="half" idx="2"/>
          </p:nvPr>
        </p:nvSpPr>
        <p:spPr>
          <a:xfrm>
            <a:off x="266700" y="1484022"/>
            <a:ext cx="6022976" cy="3929063"/>
          </a:xfrm>
        </p:spPr>
        <p:txBody>
          <a:bodyPr>
            <a:normAutofit/>
          </a:bodyPr>
          <a:lstStyle/>
          <a:p>
            <a:r>
              <a:rPr lang="en-US" sz="2000" dirty="0" smtClean="0"/>
              <a:t>Transverse and elliptical flow for neutron rich </a:t>
            </a:r>
            <a:r>
              <a:rPr lang="en-US" sz="2000" baseline="30000" dirty="0" smtClean="0"/>
              <a:t>132</a:t>
            </a:r>
            <a:r>
              <a:rPr lang="en-US" sz="2000" dirty="0" smtClean="0"/>
              <a:t>Sn+</a:t>
            </a:r>
            <a:r>
              <a:rPr lang="en-US" sz="2000" baseline="30000" dirty="0" smtClean="0"/>
              <a:t>124</a:t>
            </a:r>
            <a:r>
              <a:rPr lang="en-US" sz="2000" dirty="0" smtClean="0"/>
              <a:t>Sn, neutron-deficient </a:t>
            </a:r>
            <a:r>
              <a:rPr lang="en-US" sz="2000" baseline="30000" dirty="0" smtClean="0"/>
              <a:t>108</a:t>
            </a:r>
            <a:r>
              <a:rPr lang="en-US" sz="2000" dirty="0" smtClean="0"/>
              <a:t>Sn+</a:t>
            </a:r>
            <a:r>
              <a:rPr lang="en-US" sz="2000" baseline="30000" dirty="0" smtClean="0"/>
              <a:t>112</a:t>
            </a:r>
            <a:r>
              <a:rPr lang="en-US" sz="2000" dirty="0" smtClean="0"/>
              <a:t>Sn, and stopping (</a:t>
            </a:r>
            <a:r>
              <a:rPr lang="en-US" sz="2000" dirty="0" err="1" smtClean="0"/>
              <a:t>varxz</a:t>
            </a:r>
            <a:r>
              <a:rPr lang="en-US" sz="2000" dirty="0" smtClean="0"/>
              <a:t>) in </a:t>
            </a:r>
            <a:r>
              <a:rPr lang="en-US" sz="2000" baseline="30000" dirty="0" smtClean="0"/>
              <a:t>112</a:t>
            </a:r>
            <a:r>
              <a:rPr lang="en-US" sz="2000" dirty="0" smtClean="0"/>
              <a:t>Sn+</a:t>
            </a:r>
            <a:r>
              <a:rPr lang="en-US" sz="2000" baseline="30000" dirty="0" smtClean="0"/>
              <a:t>124</a:t>
            </a:r>
            <a:r>
              <a:rPr lang="en-US" sz="2000" dirty="0" smtClean="0"/>
              <a:t>Sn collisions.</a:t>
            </a:r>
          </a:p>
          <a:p>
            <a:r>
              <a:rPr lang="en-US" sz="2000" dirty="0" smtClean="0"/>
              <a:t>Performed Bayesian analysis with the pion constraint on L as a prior distribution. </a:t>
            </a:r>
          </a:p>
          <a:p>
            <a:r>
              <a:rPr lang="en-US" sz="2000" dirty="0" smtClean="0"/>
              <a:t>The flow values are somewhat larger for the more isospin asymmetric </a:t>
            </a:r>
            <a:r>
              <a:rPr lang="en-US" sz="2000" baseline="30000" dirty="0" smtClean="0"/>
              <a:t>132</a:t>
            </a:r>
            <a:r>
              <a:rPr lang="en-US" sz="2000" dirty="0" smtClean="0"/>
              <a:t>Sn+</a:t>
            </a:r>
            <a:r>
              <a:rPr lang="en-US" sz="2000" baseline="30000" dirty="0" smtClean="0"/>
              <a:t>124</a:t>
            </a:r>
            <a:r>
              <a:rPr lang="en-US" sz="2000" dirty="0" smtClean="0"/>
              <a:t>Sn system.</a:t>
            </a:r>
          </a:p>
          <a:p>
            <a:endParaRPr lang="en-US" sz="2000" dirty="0"/>
          </a:p>
          <a:p>
            <a:endParaRPr lang="en-US" sz="2000" dirty="0" smtClean="0"/>
          </a:p>
          <a:p>
            <a:endParaRPr lang="en-US" sz="2000" dirty="0"/>
          </a:p>
          <a:p>
            <a:endParaRPr lang="en-US" sz="2000" b="1" dirty="0" smtClean="0"/>
          </a:p>
          <a:p>
            <a:r>
              <a:rPr lang="en-US" sz="2000" dirty="0" smtClean="0"/>
              <a:t>The post distribution suggests a strong dependence on the effective mass difference and favors </a:t>
            </a:r>
            <a:r>
              <a:rPr lang="en-US" sz="2000" dirty="0"/>
              <a:t>L=76 </a:t>
            </a:r>
            <a:r>
              <a:rPr lang="en-US" sz="2000" dirty="0">
                <a:sym typeface="Symbol" panose="05050102010706020507" pitchFamily="18" charset="2"/>
              </a:rPr>
              <a:t>29 </a:t>
            </a:r>
            <a:r>
              <a:rPr lang="en-US" sz="2000" dirty="0" smtClean="0">
                <a:sym typeface="Symbol" panose="05050102010706020507" pitchFamily="18" charset="2"/>
              </a:rPr>
              <a:t>MeV and</a:t>
            </a:r>
          </a:p>
          <a:p>
            <a:r>
              <a:rPr lang="en-US" sz="2000" dirty="0" smtClean="0">
                <a:sym typeface="Symbol" panose="05050102010706020507" pitchFamily="18" charset="2"/>
              </a:rPr>
              <a:t>Model dependence of this result?</a:t>
            </a:r>
            <a:endParaRPr lang="en-US" sz="2000" dirty="0"/>
          </a:p>
        </p:txBody>
      </p:sp>
      <p:sp>
        <p:nvSpPr>
          <p:cNvPr id="6" name="Text Placeholder 5"/>
          <p:cNvSpPr>
            <a:spLocks noGrp="1"/>
          </p:cNvSpPr>
          <p:nvPr>
            <p:ph type="body" sz="quarter" idx="3"/>
          </p:nvPr>
        </p:nvSpPr>
        <p:spPr>
          <a:xfrm>
            <a:off x="6289676" y="915496"/>
            <a:ext cx="5638800" cy="579437"/>
          </a:xfrm>
        </p:spPr>
        <p:txBody>
          <a:bodyPr/>
          <a:lstStyle/>
          <a:p>
            <a:r>
              <a:rPr lang="en-US" dirty="0" smtClean="0"/>
              <a:t>Comparison of experiment to calculations. </a:t>
            </a:r>
            <a:endParaRPr lang="en-US" dirty="0"/>
          </a:p>
        </p:txBody>
      </p:sp>
      <p:pic>
        <p:nvPicPr>
          <p:cNvPr id="8" name="Content Placeholder 7"/>
          <p:cNvPicPr>
            <a:picLocks noGrp="1" noChangeAspect="1"/>
          </p:cNvPicPr>
          <p:nvPr>
            <p:ph sz="quarter" idx="4"/>
          </p:nvPr>
        </p:nvPicPr>
        <p:blipFill>
          <a:blip r:embed="rId4"/>
          <a:stretch>
            <a:fillRect/>
          </a:stretch>
        </p:blipFill>
        <p:spPr>
          <a:xfrm>
            <a:off x="6289676" y="1494933"/>
            <a:ext cx="4305300" cy="4640777"/>
          </a:xfrm>
          <a:prstGeom prst="rect">
            <a:avLst/>
          </a:prstGeom>
        </p:spPr>
      </p:pic>
      <p:graphicFrame>
        <p:nvGraphicFramePr>
          <p:cNvPr id="10" name="Object 9"/>
          <p:cNvGraphicFramePr>
            <a:graphicFrameLocks noChangeAspect="1"/>
          </p:cNvGraphicFramePr>
          <p:nvPr>
            <p:extLst>
              <p:ext uri="{D42A27DB-BD31-4B8C-83A1-F6EECF244321}">
                <p14:modId xmlns:p14="http://schemas.microsoft.com/office/powerpoint/2010/main" val="2357402909"/>
              </p:ext>
            </p:extLst>
          </p:nvPr>
        </p:nvGraphicFramePr>
        <p:xfrm>
          <a:off x="1570041" y="5943464"/>
          <a:ext cx="1922459" cy="384492"/>
        </p:xfrm>
        <a:graphic>
          <a:graphicData uri="http://schemas.openxmlformats.org/presentationml/2006/ole">
            <mc:AlternateContent xmlns:mc="http://schemas.openxmlformats.org/markup-compatibility/2006">
              <mc:Choice xmlns:v="urn:schemas-microsoft-com:vml" Requires="v">
                <p:oleObj spid="_x0000_s10303" name="Equation" r:id="rId5" imgW="1269720" imgH="253800" progId="Equation.DSMT4">
                  <p:embed/>
                </p:oleObj>
              </mc:Choice>
              <mc:Fallback>
                <p:oleObj name="Equation" r:id="rId5" imgW="1269720" imgH="253800" progId="Equation.DSMT4">
                  <p:embed/>
                  <p:pic>
                    <p:nvPicPr>
                      <p:cNvPr id="3" name="Object 2"/>
                      <p:cNvPicPr/>
                      <p:nvPr/>
                    </p:nvPicPr>
                    <p:blipFill>
                      <a:blip r:embed="rId6"/>
                      <a:stretch>
                        <a:fillRect/>
                      </a:stretch>
                    </p:blipFill>
                    <p:spPr>
                      <a:xfrm>
                        <a:off x="1570041" y="5943464"/>
                        <a:ext cx="1922459" cy="384492"/>
                      </a:xfrm>
                      <a:prstGeom prst="rect">
                        <a:avLst/>
                      </a:prstGeom>
                    </p:spPr>
                  </p:pic>
                </p:oleObj>
              </mc:Fallback>
            </mc:AlternateContent>
          </a:graphicData>
        </a:graphic>
      </p:graphicFrame>
    </p:spTree>
    <p:extLst>
      <p:ext uri="{BB962C8B-B14F-4D97-AF65-F5344CB8AC3E}">
        <p14:creationId xmlns:p14="http://schemas.microsoft.com/office/powerpoint/2010/main" val="19513373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682948" y="313010"/>
            <a:ext cx="10515600" cy="1325563"/>
          </a:xfrm>
        </p:spPr>
        <p:txBody>
          <a:bodyPr>
            <a:normAutofit/>
          </a:bodyPr>
          <a:lstStyle/>
          <a:p>
            <a:r>
              <a:rPr lang="en-US" sz="3200" dirty="0" smtClean="0">
                <a:solidFill>
                  <a:srgbClr val="00B050"/>
                </a:solidFill>
              </a:rPr>
              <a:t>Exception: State of the art AMD transport code that calculates clusters dynamically</a:t>
            </a:r>
            <a:endParaRPr lang="en-US" sz="3200" dirty="0">
              <a:solidFill>
                <a:srgbClr val="00B050"/>
              </a:solidFill>
            </a:endParaRPr>
          </a:p>
        </p:txBody>
      </p:sp>
      <p:sp>
        <p:nvSpPr>
          <p:cNvPr id="3" name="Text Placeholder 2"/>
          <p:cNvSpPr>
            <a:spLocks noGrp="1"/>
          </p:cNvSpPr>
          <p:nvPr>
            <p:ph type="body" idx="1"/>
          </p:nvPr>
        </p:nvSpPr>
        <p:spPr>
          <a:xfrm>
            <a:off x="927101" y="1496269"/>
            <a:ext cx="5157787" cy="823912"/>
          </a:xfrm>
        </p:spPr>
        <p:txBody>
          <a:bodyPr/>
          <a:lstStyle/>
          <a:p>
            <a:r>
              <a:rPr lang="en-US" b="0" dirty="0"/>
              <a:t>Ratios of light cluster spectra</a:t>
            </a:r>
          </a:p>
          <a:p>
            <a:r>
              <a:rPr lang="en-US" sz="1400" dirty="0"/>
              <a:t>M. Kaneko, </a:t>
            </a:r>
            <a:r>
              <a:rPr lang="en-US" sz="1400" dirty="0" err="1"/>
              <a:t>A.Ono</a:t>
            </a:r>
            <a:r>
              <a:rPr lang="en-US" sz="1400" dirty="0"/>
              <a:t> et al. PLB 822146681 (2021)</a:t>
            </a:r>
          </a:p>
        </p:txBody>
      </p:sp>
      <p:sp>
        <p:nvSpPr>
          <p:cNvPr id="5" name="Text Placeholder 4"/>
          <p:cNvSpPr>
            <a:spLocks noGrp="1"/>
          </p:cNvSpPr>
          <p:nvPr>
            <p:ph type="body" sz="quarter" idx="3"/>
          </p:nvPr>
        </p:nvSpPr>
        <p:spPr>
          <a:xfrm>
            <a:off x="5844935" y="1170262"/>
            <a:ext cx="6123288" cy="823912"/>
          </a:xfrm>
        </p:spPr>
        <p:txBody>
          <a:bodyPr/>
          <a:lstStyle/>
          <a:p>
            <a:r>
              <a:rPr lang="en-US" b="0" dirty="0"/>
              <a:t>Transport model Symmetry energy functions</a:t>
            </a:r>
          </a:p>
        </p:txBody>
      </p:sp>
      <p:pic>
        <p:nvPicPr>
          <p:cNvPr id="9" name="Content Placeholder 8" descr="Screen Clipping"/>
          <p:cNvPicPr>
            <a:picLocks noGrp="1" noChangeAspect="1"/>
          </p:cNvPicPr>
          <p:nvPr>
            <p:ph sz="quarter" idx="4"/>
          </p:nvPr>
        </p:nvPicPr>
        <p:blipFill>
          <a:blip r:embed="rId2" cstate="print">
            <a:extLst>
              <a:ext uri="{28A0092B-C50C-407E-A947-70E740481C1C}">
                <a14:useLocalDpi xmlns:a14="http://schemas.microsoft.com/office/drawing/2010/main" val="0"/>
              </a:ext>
            </a:extLst>
          </a:blip>
          <a:stretch>
            <a:fillRect/>
          </a:stretch>
        </p:blipFill>
        <p:spPr>
          <a:xfrm>
            <a:off x="6175642" y="2250152"/>
            <a:ext cx="4041775" cy="3449740"/>
          </a:xfrm>
          <a:prstGeom prst="rect">
            <a:avLst/>
          </a:prstGeom>
        </p:spPr>
      </p:pic>
      <p:pic>
        <p:nvPicPr>
          <p:cNvPr id="10" name="Picture 9"/>
          <p:cNvPicPr>
            <a:picLocks noChangeAspect="1"/>
          </p:cNvPicPr>
          <p:nvPr/>
        </p:nvPicPr>
        <p:blipFill>
          <a:blip r:embed="rId3"/>
          <a:stretch>
            <a:fillRect/>
          </a:stretch>
        </p:blipFill>
        <p:spPr>
          <a:xfrm>
            <a:off x="496988" y="2244559"/>
            <a:ext cx="4399103" cy="3900236"/>
          </a:xfrm>
          <a:prstGeom prst="rect">
            <a:avLst/>
          </a:prstGeom>
        </p:spPr>
      </p:pic>
      <p:sp>
        <p:nvSpPr>
          <p:cNvPr id="11" name="TextBox 10"/>
          <p:cNvSpPr txBox="1"/>
          <p:nvPr/>
        </p:nvSpPr>
        <p:spPr>
          <a:xfrm>
            <a:off x="2373920" y="6300242"/>
            <a:ext cx="7663316" cy="369332"/>
          </a:xfrm>
          <a:prstGeom prst="rect">
            <a:avLst/>
          </a:prstGeom>
          <a:noFill/>
        </p:spPr>
        <p:txBody>
          <a:bodyPr wrap="none" rtlCol="0">
            <a:spAutoFit/>
          </a:bodyPr>
          <a:lstStyle/>
          <a:p>
            <a:r>
              <a:rPr lang="en-US" dirty="0"/>
              <a:t>Brown </a:t>
            </a:r>
            <a:r>
              <a:rPr lang="en-US" dirty="0" smtClean="0"/>
              <a:t>for SLY </a:t>
            </a:r>
            <a:r>
              <a:rPr lang="en-US" dirty="0"/>
              <a:t>L=55 </a:t>
            </a:r>
            <a:r>
              <a:rPr lang="en-US" dirty="0" smtClean="0"/>
              <a:t>agrees better with the overall symmetry energy constraints.</a:t>
            </a:r>
            <a:endParaRPr lang="en-US" dirty="0"/>
          </a:p>
        </p:txBody>
      </p:sp>
      <p:cxnSp>
        <p:nvCxnSpPr>
          <p:cNvPr id="12" name="Straight Arrow Connector 11"/>
          <p:cNvCxnSpPr/>
          <p:nvPr/>
        </p:nvCxnSpPr>
        <p:spPr>
          <a:xfrm flipV="1">
            <a:off x="7386915" y="4897313"/>
            <a:ext cx="76029" cy="904984"/>
          </a:xfrm>
          <a:prstGeom prst="straightConnector1">
            <a:avLst/>
          </a:prstGeom>
          <a:ln w="3175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6084888" y="5773682"/>
            <a:ext cx="5246180" cy="646331"/>
          </a:xfrm>
          <a:prstGeom prst="rect">
            <a:avLst/>
          </a:prstGeom>
          <a:noFill/>
        </p:spPr>
        <p:txBody>
          <a:bodyPr wrap="none" rtlCol="0">
            <a:spAutoFit/>
          </a:bodyPr>
          <a:lstStyle/>
          <a:p>
            <a:r>
              <a:rPr lang="en-US" dirty="0">
                <a:solidFill>
                  <a:srgbClr val="00B050"/>
                </a:solidFill>
              </a:rPr>
              <a:t>Describes cluster production </a:t>
            </a:r>
            <a:r>
              <a:rPr lang="en-US" dirty="0" smtClean="0">
                <a:solidFill>
                  <a:srgbClr val="00B050"/>
                </a:solidFill>
              </a:rPr>
              <a:t>and also the overall </a:t>
            </a:r>
          </a:p>
          <a:p>
            <a:r>
              <a:rPr lang="en-US" dirty="0" smtClean="0">
                <a:solidFill>
                  <a:srgbClr val="00B050"/>
                </a:solidFill>
              </a:rPr>
              <a:t>density dependence of symmetry energy more </a:t>
            </a:r>
            <a:r>
              <a:rPr lang="en-US" dirty="0">
                <a:solidFill>
                  <a:srgbClr val="00B050"/>
                </a:solidFill>
              </a:rPr>
              <a:t>poorly</a:t>
            </a:r>
          </a:p>
        </p:txBody>
      </p:sp>
      <p:sp>
        <p:nvSpPr>
          <p:cNvPr id="14" name="Freeform 13"/>
          <p:cNvSpPr/>
          <p:nvPr/>
        </p:nvSpPr>
        <p:spPr>
          <a:xfrm>
            <a:off x="6685180" y="2352557"/>
            <a:ext cx="3022701" cy="2825651"/>
          </a:xfrm>
          <a:custGeom>
            <a:avLst/>
            <a:gdLst>
              <a:gd name="connsiteX0" fmla="*/ 3022701 w 3022701"/>
              <a:gd name="connsiteY0" fmla="*/ 0 h 2825651"/>
              <a:gd name="connsiteX1" fmla="*/ 2611221 w 3022701"/>
              <a:gd name="connsiteY1" fmla="*/ 594360 h 2825651"/>
              <a:gd name="connsiteX2" fmla="*/ 2126589 w 3022701"/>
              <a:gd name="connsiteY2" fmla="*/ 1225296 h 2825651"/>
              <a:gd name="connsiteX3" fmla="*/ 1669389 w 3022701"/>
              <a:gd name="connsiteY3" fmla="*/ 1737360 h 2825651"/>
              <a:gd name="connsiteX4" fmla="*/ 1148181 w 3022701"/>
              <a:gd name="connsiteY4" fmla="*/ 2258568 h 2825651"/>
              <a:gd name="connsiteX5" fmla="*/ 791565 w 3022701"/>
              <a:gd name="connsiteY5" fmla="*/ 2532888 h 2825651"/>
              <a:gd name="connsiteX6" fmla="*/ 498957 w 3022701"/>
              <a:gd name="connsiteY6" fmla="*/ 2688336 h 2825651"/>
              <a:gd name="connsiteX7" fmla="*/ 233781 w 3022701"/>
              <a:gd name="connsiteY7" fmla="*/ 2798064 h 2825651"/>
              <a:gd name="connsiteX8" fmla="*/ 23469 w 3022701"/>
              <a:gd name="connsiteY8" fmla="*/ 2825496 h 2825651"/>
              <a:gd name="connsiteX9" fmla="*/ 14325 w 3022701"/>
              <a:gd name="connsiteY9" fmla="*/ 2807208 h 2825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22701" h="2825651">
                <a:moveTo>
                  <a:pt x="3022701" y="0"/>
                </a:moveTo>
                <a:cubicBezTo>
                  <a:pt x="2891637" y="195072"/>
                  <a:pt x="2760573" y="390144"/>
                  <a:pt x="2611221" y="594360"/>
                </a:cubicBezTo>
                <a:cubicBezTo>
                  <a:pt x="2461869" y="798576"/>
                  <a:pt x="2283561" y="1034796"/>
                  <a:pt x="2126589" y="1225296"/>
                </a:cubicBezTo>
                <a:cubicBezTo>
                  <a:pt x="1969617" y="1415796"/>
                  <a:pt x="1832457" y="1565148"/>
                  <a:pt x="1669389" y="1737360"/>
                </a:cubicBezTo>
                <a:cubicBezTo>
                  <a:pt x="1506321" y="1909572"/>
                  <a:pt x="1294485" y="2125980"/>
                  <a:pt x="1148181" y="2258568"/>
                </a:cubicBezTo>
                <a:cubicBezTo>
                  <a:pt x="1001877" y="2391156"/>
                  <a:pt x="899769" y="2461260"/>
                  <a:pt x="791565" y="2532888"/>
                </a:cubicBezTo>
                <a:cubicBezTo>
                  <a:pt x="683361" y="2604516"/>
                  <a:pt x="591921" y="2644140"/>
                  <a:pt x="498957" y="2688336"/>
                </a:cubicBezTo>
                <a:cubicBezTo>
                  <a:pt x="405993" y="2732532"/>
                  <a:pt x="313029" y="2775204"/>
                  <a:pt x="233781" y="2798064"/>
                </a:cubicBezTo>
                <a:cubicBezTo>
                  <a:pt x="154533" y="2820924"/>
                  <a:pt x="60045" y="2823972"/>
                  <a:pt x="23469" y="2825496"/>
                </a:cubicBezTo>
                <a:cubicBezTo>
                  <a:pt x="-13107" y="2827020"/>
                  <a:pt x="609" y="2817114"/>
                  <a:pt x="14325" y="2807208"/>
                </a:cubicBezTo>
              </a:path>
            </a:pathLst>
          </a:custGeom>
          <a:noFill/>
          <a:ln w="762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C6600"/>
              </a:solidFill>
            </a:endParaRPr>
          </a:p>
        </p:txBody>
      </p:sp>
      <p:sp>
        <p:nvSpPr>
          <p:cNvPr id="15" name="Freeform 14"/>
          <p:cNvSpPr/>
          <p:nvPr/>
        </p:nvSpPr>
        <p:spPr>
          <a:xfrm>
            <a:off x="6711634" y="3522988"/>
            <a:ext cx="3426015" cy="1689084"/>
          </a:xfrm>
          <a:custGeom>
            <a:avLst/>
            <a:gdLst>
              <a:gd name="connsiteX0" fmla="*/ 3426015 w 3426015"/>
              <a:gd name="connsiteY0" fmla="*/ 0 h 1689084"/>
              <a:gd name="connsiteX1" fmla="*/ 2913951 w 3426015"/>
              <a:gd name="connsiteY1" fmla="*/ 137160 h 1689084"/>
              <a:gd name="connsiteX2" fmla="*/ 2411031 w 3426015"/>
              <a:gd name="connsiteY2" fmla="*/ 292608 h 1689084"/>
              <a:gd name="connsiteX3" fmla="*/ 1935543 w 3426015"/>
              <a:gd name="connsiteY3" fmla="*/ 457200 h 1689084"/>
              <a:gd name="connsiteX4" fmla="*/ 1460055 w 3426015"/>
              <a:gd name="connsiteY4" fmla="*/ 630936 h 1689084"/>
              <a:gd name="connsiteX5" fmla="*/ 975423 w 3426015"/>
              <a:gd name="connsiteY5" fmla="*/ 868680 h 1689084"/>
              <a:gd name="connsiteX6" fmla="*/ 719391 w 3426015"/>
              <a:gd name="connsiteY6" fmla="*/ 978408 h 1689084"/>
              <a:gd name="connsiteX7" fmla="*/ 509079 w 3426015"/>
              <a:gd name="connsiteY7" fmla="*/ 1124712 h 1689084"/>
              <a:gd name="connsiteX8" fmla="*/ 289623 w 3426015"/>
              <a:gd name="connsiteY8" fmla="*/ 1316736 h 1689084"/>
              <a:gd name="connsiteX9" fmla="*/ 161607 w 3426015"/>
              <a:gd name="connsiteY9" fmla="*/ 1426464 h 1689084"/>
              <a:gd name="connsiteX10" fmla="*/ 70167 w 3426015"/>
              <a:gd name="connsiteY10" fmla="*/ 1545336 h 1689084"/>
              <a:gd name="connsiteX11" fmla="*/ 6159 w 3426015"/>
              <a:gd name="connsiteY11" fmla="*/ 1673352 h 1689084"/>
              <a:gd name="connsiteX12" fmla="*/ 6159 w 3426015"/>
              <a:gd name="connsiteY12" fmla="*/ 1682496 h 1689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26015" h="1689084">
                <a:moveTo>
                  <a:pt x="3426015" y="0"/>
                </a:moveTo>
                <a:cubicBezTo>
                  <a:pt x="3254565" y="44196"/>
                  <a:pt x="3083115" y="88392"/>
                  <a:pt x="2913951" y="137160"/>
                </a:cubicBezTo>
                <a:cubicBezTo>
                  <a:pt x="2744787" y="185928"/>
                  <a:pt x="2574099" y="239268"/>
                  <a:pt x="2411031" y="292608"/>
                </a:cubicBezTo>
                <a:cubicBezTo>
                  <a:pt x="2247963" y="345948"/>
                  <a:pt x="1935543" y="457200"/>
                  <a:pt x="1935543" y="457200"/>
                </a:cubicBezTo>
                <a:cubicBezTo>
                  <a:pt x="1777047" y="513588"/>
                  <a:pt x="1620075" y="562356"/>
                  <a:pt x="1460055" y="630936"/>
                </a:cubicBezTo>
                <a:cubicBezTo>
                  <a:pt x="1300035" y="699516"/>
                  <a:pt x="1098867" y="810768"/>
                  <a:pt x="975423" y="868680"/>
                </a:cubicBezTo>
                <a:cubicBezTo>
                  <a:pt x="851979" y="926592"/>
                  <a:pt x="797115" y="935736"/>
                  <a:pt x="719391" y="978408"/>
                </a:cubicBezTo>
                <a:cubicBezTo>
                  <a:pt x="641667" y="1021080"/>
                  <a:pt x="580707" y="1068324"/>
                  <a:pt x="509079" y="1124712"/>
                </a:cubicBezTo>
                <a:cubicBezTo>
                  <a:pt x="437451" y="1181100"/>
                  <a:pt x="347535" y="1266444"/>
                  <a:pt x="289623" y="1316736"/>
                </a:cubicBezTo>
                <a:cubicBezTo>
                  <a:pt x="231711" y="1367028"/>
                  <a:pt x="198183" y="1388364"/>
                  <a:pt x="161607" y="1426464"/>
                </a:cubicBezTo>
                <a:cubicBezTo>
                  <a:pt x="125031" y="1464564"/>
                  <a:pt x="96075" y="1504188"/>
                  <a:pt x="70167" y="1545336"/>
                </a:cubicBezTo>
                <a:cubicBezTo>
                  <a:pt x="44259" y="1586484"/>
                  <a:pt x="16827" y="1650492"/>
                  <a:pt x="6159" y="1673352"/>
                </a:cubicBezTo>
                <a:cubicBezTo>
                  <a:pt x="-4509" y="1696212"/>
                  <a:pt x="825" y="1689354"/>
                  <a:pt x="6159" y="1682496"/>
                </a:cubicBezTo>
              </a:path>
            </a:pathLst>
          </a:custGeom>
          <a:noFill/>
          <a:ln w="38100">
            <a:solidFill>
              <a:srgbClr val="CC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Content Placeholder 15"/>
          <p:cNvSpPr>
            <a:spLocks noGrp="1"/>
          </p:cNvSpPr>
          <p:nvPr>
            <p:ph sz="half" idx="2"/>
          </p:nvPr>
        </p:nvSpPr>
        <p:spPr>
          <a:xfrm>
            <a:off x="471023" y="2687280"/>
            <a:ext cx="5157787" cy="3684588"/>
          </a:xfrm>
        </p:spPr>
        <p:txBody>
          <a:bodyPr/>
          <a:lstStyle/>
          <a:p>
            <a:pPr marL="0" indent="0">
              <a:buNone/>
            </a:pPr>
            <a:r>
              <a:rPr lang="en-US" dirty="0" smtClean="0"/>
              <a:t> </a:t>
            </a:r>
            <a:endParaRPr lang="en-US" dirty="0"/>
          </a:p>
        </p:txBody>
      </p:sp>
    </p:spTree>
    <p:extLst>
      <p:ext uri="{BB962C8B-B14F-4D97-AF65-F5344CB8AC3E}">
        <p14:creationId xmlns:p14="http://schemas.microsoft.com/office/powerpoint/2010/main" val="20965005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2770" name="Rectangle 2050"/>
          <p:cNvSpPr>
            <a:spLocks noGrp="1" noChangeArrowheads="1"/>
          </p:cNvSpPr>
          <p:nvPr>
            <p:ph type="title"/>
          </p:nvPr>
        </p:nvSpPr>
        <p:spPr>
          <a:xfrm>
            <a:off x="839919" y="19480"/>
            <a:ext cx="10553700" cy="889000"/>
          </a:xfrm>
          <a:ln>
            <a:noFill/>
          </a:ln>
        </p:spPr>
        <p:txBody>
          <a:bodyPr>
            <a:normAutofit/>
          </a:bodyPr>
          <a:lstStyle/>
          <a:p>
            <a:pPr algn="ctr" eaLnBrk="1" hangingPunct="1">
              <a:defRPr/>
            </a:pPr>
            <a:r>
              <a:rPr lang="en-US" sz="2400" dirty="0" smtClean="0">
                <a:latin typeface="Calibri Light" panose="020F0302020204030204" pitchFamily="34" charset="0"/>
                <a:cs typeface="Calibri Light" panose="020F0302020204030204" pitchFamily="34" charset="0"/>
              </a:rPr>
              <a:t>“</a:t>
            </a:r>
            <a:r>
              <a:rPr lang="en-US" dirty="0" smtClean="0">
                <a:latin typeface="Calibri Light" panose="020F0302020204030204" pitchFamily="34" charset="0"/>
                <a:cs typeface="Calibri Light" panose="020F0302020204030204" pitchFamily="34" charset="0"/>
              </a:rPr>
              <a:t>Proo</a:t>
            </a:r>
            <a:r>
              <a:rPr lang="en-US" dirty="0" smtClean="0">
                <a:latin typeface="Calibri Light" panose="020F0302020204030204" pitchFamily="34" charset="0"/>
                <a:cs typeface="Calibri Light" panose="020F0302020204030204" pitchFamily="34" charset="0"/>
              </a:rPr>
              <a:t>f of principle” </a:t>
            </a:r>
            <a:r>
              <a:rPr lang="en-US" dirty="0">
                <a:latin typeface="Calibri Light" panose="020F0302020204030204" pitchFamily="34" charset="0"/>
                <a:cs typeface="Calibri Light" panose="020F0302020204030204" pitchFamily="34" charset="0"/>
              </a:rPr>
              <a:t>:</a:t>
            </a:r>
            <a:r>
              <a:rPr lang="en-US" dirty="0" smtClean="0">
                <a:latin typeface="Calibri Light" panose="020F0302020204030204" pitchFamily="34" charset="0"/>
                <a:cs typeface="Calibri Light" panose="020F0302020204030204" pitchFamily="34" charset="0"/>
              </a:rPr>
              <a:t> Constraints on the Symmetric matter </a:t>
            </a:r>
            <a:r>
              <a:rPr lang="en-US" dirty="0" err="1" smtClean="0">
                <a:latin typeface="Calibri Light" panose="020F0302020204030204" pitchFamily="34" charset="0"/>
                <a:cs typeface="Calibri Light" panose="020F0302020204030204" pitchFamily="34" charset="0"/>
              </a:rPr>
              <a:t>EoS</a:t>
            </a:r>
            <a:r>
              <a:rPr lang="en-US" dirty="0" smtClean="0">
                <a:latin typeface="Calibri Light" panose="020F0302020204030204" pitchFamily="34" charset="0"/>
                <a:cs typeface="Calibri Light" panose="020F0302020204030204" pitchFamily="34" charset="0"/>
              </a:rPr>
              <a:t>. </a:t>
            </a:r>
            <a:endParaRPr lang="en-US" dirty="0">
              <a:latin typeface="Calibri Light" panose="020F0302020204030204" pitchFamily="34" charset="0"/>
              <a:cs typeface="Calibri Light" panose="020F0302020204030204" pitchFamily="34" charset="0"/>
            </a:endParaRPr>
          </a:p>
        </p:txBody>
      </p:sp>
      <p:grpSp>
        <p:nvGrpSpPr>
          <p:cNvPr id="2" name="Group 2051"/>
          <p:cNvGrpSpPr>
            <a:grpSpLocks/>
          </p:cNvGrpSpPr>
          <p:nvPr/>
        </p:nvGrpSpPr>
        <p:grpSpPr bwMode="auto">
          <a:xfrm>
            <a:off x="2366964" y="1013337"/>
            <a:ext cx="7031037" cy="4633913"/>
            <a:chOff x="661" y="650"/>
            <a:chExt cx="4217" cy="2810"/>
          </a:xfrm>
        </p:grpSpPr>
        <p:pic>
          <p:nvPicPr>
            <p:cNvPr id="31756" name="Picture 2052" descr="C:\My Documents\SCRATCH\eos\final\final\Figure1.jpg"/>
            <p:cNvPicPr>
              <a:picLocks noChangeAspect="1" noChangeArrowheads="1"/>
            </p:cNvPicPr>
            <p:nvPr/>
          </p:nvPicPr>
          <p:blipFill>
            <a:blip r:embed="rId2" cstate="print"/>
            <a:srcRect/>
            <a:stretch>
              <a:fillRect/>
            </a:stretch>
          </p:blipFill>
          <p:spPr bwMode="auto">
            <a:xfrm>
              <a:off x="661" y="650"/>
              <a:ext cx="4217" cy="2810"/>
            </a:xfrm>
            <a:prstGeom prst="rect">
              <a:avLst/>
            </a:prstGeom>
            <a:noFill/>
            <a:ln w="9525">
              <a:noFill/>
              <a:miter lim="800000"/>
              <a:headEnd/>
              <a:tailEnd/>
            </a:ln>
          </p:spPr>
        </p:pic>
        <p:sp>
          <p:nvSpPr>
            <p:cNvPr id="31757" name="Rectangle 2053"/>
            <p:cNvSpPr>
              <a:spLocks noChangeArrowheads="1"/>
            </p:cNvSpPr>
            <p:nvPr/>
          </p:nvSpPr>
          <p:spPr bwMode="auto">
            <a:xfrm>
              <a:off x="1161" y="3026"/>
              <a:ext cx="1033" cy="339"/>
            </a:xfrm>
            <a:prstGeom prst="rect">
              <a:avLst/>
            </a:prstGeom>
            <a:solidFill>
              <a:schemeClr val="bg1"/>
            </a:solidFill>
            <a:ln w="9525">
              <a:noFill/>
              <a:miter lim="800000"/>
              <a:headEnd/>
              <a:tailEnd/>
            </a:ln>
          </p:spPr>
          <p:txBody>
            <a:bodyPr wrap="none" anchor="ctr"/>
            <a:lstStyle/>
            <a:p>
              <a:endParaRPr lang="en-US"/>
            </a:p>
          </p:txBody>
        </p:sp>
      </p:grpSp>
      <mc:AlternateContent xmlns:mc="http://schemas.openxmlformats.org/markup-compatibility/2006">
        <mc:Choice xmlns:a14="http://schemas.microsoft.com/office/drawing/2010/main" Requires="a14">
          <p:sp>
            <p:nvSpPr>
              <p:cNvPr id="672774" name="Rectangle 2054"/>
              <p:cNvSpPr>
                <a:spLocks noGrp="1" noChangeArrowheads="1"/>
              </p:cNvSpPr>
              <p:nvPr>
                <p:ph type="body" idx="1"/>
              </p:nvPr>
            </p:nvSpPr>
            <p:spPr>
              <a:xfrm>
                <a:off x="1284271" y="5215238"/>
                <a:ext cx="9007504" cy="1042988"/>
              </a:xfrm>
            </p:spPr>
            <p:txBody>
              <a:bodyPr/>
              <a:lstStyle/>
              <a:p>
                <a:pPr eaLnBrk="1" hangingPunct="1">
                  <a:defRPr/>
                </a:pPr>
                <a:r>
                  <a:rPr lang="en-US" dirty="0" smtClean="0"/>
                  <a:t>Two observable consequences of the high pressures that are formed:</a:t>
                </a:r>
              </a:p>
              <a:p>
                <a:pPr lvl="1" eaLnBrk="1" hangingPunct="1">
                  <a:defRPr/>
                </a:pPr>
                <a:r>
                  <a:rPr lang="en-US" dirty="0" smtClean="0"/>
                  <a:t>Nucleons deflected sideways in the reaction plane (transverse flow).</a:t>
                </a:r>
              </a:p>
              <a:p>
                <a:pPr lvl="1" eaLnBrk="1" hangingPunct="1">
                  <a:defRPr/>
                </a:pPr>
                <a:r>
                  <a:rPr lang="en-US" dirty="0" smtClean="0"/>
                  <a:t>Nucleons are “squeezed out” above and below the reaction plane</a:t>
                </a:r>
                <a:r>
                  <a:rPr lang="en-US" dirty="0"/>
                  <a:t> </a:t>
                </a:r>
                <a:r>
                  <a:rPr lang="en-US" dirty="0" smtClean="0"/>
                  <a:t>(elliptical flow. </a:t>
                </a:r>
                <a14:m>
                  <m:oMath xmlns:m="http://schemas.openxmlformats.org/officeDocument/2006/math">
                    <m:r>
                      <a:rPr lang="en-US" b="0" i="1" smtClean="0">
                        <a:latin typeface="Cambria Math" panose="02040503050406030204" pitchFamily="18" charset="0"/>
                      </a:rPr>
                      <m:t>~</m:t>
                    </m:r>
                    <m:r>
                      <a:rPr lang="en-US" b="0" i="0" smtClean="0">
                        <a:latin typeface="Cambria Math" panose="02040503050406030204" pitchFamily="18" charset="0"/>
                      </a:rPr>
                      <m:t>&lt;</m:t>
                    </m:r>
                    <m:r>
                      <m:rPr>
                        <m:sty m:val="p"/>
                      </m:rPr>
                      <a:rPr lang="en-US" b="0" i="0" smtClean="0">
                        <a:latin typeface="Cambria Math" panose="02040503050406030204" pitchFamily="18" charset="0"/>
                      </a:rPr>
                      <m:t>cos</m:t>
                    </m:r>
                    <m:r>
                      <a:rPr lang="en-US" b="0" i="1" smtClean="0">
                        <a:latin typeface="Cambria Math" panose="02040503050406030204" pitchFamily="18" charset="0"/>
                      </a:rPr>
                      <m:t>⁡(2</m:t>
                    </m:r>
                    <m:r>
                      <a:rPr lang="en-US" b="0" i="1" smtClean="0">
                        <a:latin typeface="Cambria Math" panose="02040503050406030204" pitchFamily="18" charset="0"/>
                        <a:sym typeface="Symbol" panose="05050102010706020507" pitchFamily="18" charset="2"/>
                      </a:rPr>
                      <m:t>)</m:t>
                    </m:r>
                  </m:oMath>
                </a14:m>
                <a:r>
                  <a:rPr lang="en-US" dirty="0" smtClean="0"/>
                  <a:t>&gt;</a:t>
                </a:r>
              </a:p>
            </p:txBody>
          </p:sp>
        </mc:Choice>
        <mc:Fallback>
          <p:sp>
            <p:nvSpPr>
              <p:cNvPr id="672774" name="Rectangle 2054"/>
              <p:cNvSpPr>
                <a:spLocks noGrp="1" noRot="1" noChangeAspect="1" noMove="1" noResize="1" noEditPoints="1" noAdjustHandles="1" noChangeArrowheads="1" noChangeShapeType="1" noTextEdit="1"/>
              </p:cNvSpPr>
              <p:nvPr>
                <p:ph type="body" idx="1"/>
              </p:nvPr>
            </p:nvSpPr>
            <p:spPr>
              <a:xfrm>
                <a:off x="1284271" y="5215238"/>
                <a:ext cx="9007504" cy="1042988"/>
              </a:xfrm>
              <a:blipFill>
                <a:blip r:embed="rId3"/>
                <a:stretch>
                  <a:fillRect l="-948" t="-8187" r="-203" b="-42105"/>
                </a:stretch>
              </a:blipFill>
            </p:spPr>
            <p:txBody>
              <a:bodyPr/>
              <a:lstStyle/>
              <a:p>
                <a:r>
                  <a:rPr lang="en-US">
                    <a:noFill/>
                  </a:rPr>
                  <a:t> </a:t>
                </a:r>
              </a:p>
            </p:txBody>
          </p:sp>
        </mc:Fallback>
      </mc:AlternateContent>
      <p:sp>
        <p:nvSpPr>
          <p:cNvPr id="31749" name="Text Box 2055"/>
          <p:cNvSpPr txBox="1">
            <a:spLocks noChangeArrowheads="1"/>
          </p:cNvSpPr>
          <p:nvPr/>
        </p:nvSpPr>
        <p:spPr bwMode="auto">
          <a:xfrm>
            <a:off x="8905877" y="1738145"/>
            <a:ext cx="1557337" cy="830997"/>
          </a:xfrm>
          <a:prstGeom prst="rect">
            <a:avLst/>
          </a:prstGeom>
          <a:noFill/>
          <a:ln w="9525">
            <a:noFill/>
            <a:miter lim="800000"/>
            <a:headEnd/>
            <a:tailEnd/>
          </a:ln>
        </p:spPr>
        <p:txBody>
          <a:bodyPr>
            <a:spAutoFit/>
          </a:bodyPr>
          <a:lstStyle/>
          <a:p>
            <a:pPr>
              <a:spcBef>
                <a:spcPct val="0"/>
              </a:spcBef>
              <a:buFontTx/>
              <a:buNone/>
            </a:pPr>
            <a:r>
              <a:rPr lang="en-US" sz="2400" dirty="0"/>
              <a:t>pressure contours</a:t>
            </a:r>
          </a:p>
        </p:txBody>
      </p:sp>
      <p:sp>
        <p:nvSpPr>
          <p:cNvPr id="31750" name="Text Box 2056"/>
          <p:cNvSpPr txBox="1">
            <a:spLocks noChangeArrowheads="1"/>
          </p:cNvSpPr>
          <p:nvPr/>
        </p:nvSpPr>
        <p:spPr bwMode="auto">
          <a:xfrm>
            <a:off x="8734437" y="3437161"/>
            <a:ext cx="1557337" cy="830997"/>
          </a:xfrm>
          <a:prstGeom prst="rect">
            <a:avLst/>
          </a:prstGeom>
          <a:noFill/>
          <a:ln w="9525">
            <a:noFill/>
            <a:miter lim="800000"/>
            <a:headEnd/>
            <a:tailEnd/>
          </a:ln>
        </p:spPr>
        <p:txBody>
          <a:bodyPr>
            <a:spAutoFit/>
          </a:bodyPr>
          <a:lstStyle/>
          <a:p>
            <a:pPr>
              <a:spcBef>
                <a:spcPct val="0"/>
              </a:spcBef>
              <a:buFontTx/>
              <a:buNone/>
            </a:pPr>
            <a:r>
              <a:rPr lang="en-US" sz="2400" dirty="0"/>
              <a:t>density contours</a:t>
            </a:r>
          </a:p>
        </p:txBody>
      </p:sp>
      <p:sp>
        <p:nvSpPr>
          <p:cNvPr id="31751" name="Line 2057"/>
          <p:cNvSpPr>
            <a:spLocks noChangeShapeType="1"/>
          </p:cNvSpPr>
          <p:nvPr/>
        </p:nvSpPr>
        <p:spPr bwMode="auto">
          <a:xfrm flipH="1">
            <a:off x="8824913" y="4268158"/>
            <a:ext cx="1146175" cy="0"/>
          </a:xfrm>
          <a:prstGeom prst="line">
            <a:avLst/>
          </a:prstGeom>
          <a:noFill/>
          <a:ln w="9525">
            <a:solidFill>
              <a:schemeClr val="tx1"/>
            </a:solidFill>
            <a:round/>
            <a:headEnd/>
            <a:tailEnd type="triangle" w="med" len="med"/>
          </a:ln>
        </p:spPr>
        <p:txBody>
          <a:bodyPr/>
          <a:lstStyle/>
          <a:p>
            <a:endParaRPr lang="en-US"/>
          </a:p>
        </p:txBody>
      </p:sp>
      <p:sp>
        <p:nvSpPr>
          <p:cNvPr id="31752" name="Line 2058"/>
          <p:cNvSpPr>
            <a:spLocks noChangeShapeType="1"/>
          </p:cNvSpPr>
          <p:nvPr/>
        </p:nvSpPr>
        <p:spPr bwMode="auto">
          <a:xfrm flipH="1">
            <a:off x="8940019" y="2508476"/>
            <a:ext cx="1146175" cy="0"/>
          </a:xfrm>
          <a:prstGeom prst="line">
            <a:avLst/>
          </a:prstGeom>
          <a:noFill/>
          <a:ln w="9525">
            <a:solidFill>
              <a:schemeClr val="tx1"/>
            </a:solidFill>
            <a:round/>
            <a:headEnd/>
            <a:tailEnd type="triangle" w="med" len="med"/>
          </a:ln>
        </p:spPr>
        <p:txBody>
          <a:bodyPr/>
          <a:lstStyle/>
          <a:p>
            <a:endParaRPr lang="en-US"/>
          </a:p>
        </p:txBody>
      </p:sp>
      <p:sp>
        <p:nvSpPr>
          <p:cNvPr id="672780" name="Text Box 2060"/>
          <p:cNvSpPr txBox="1">
            <a:spLocks noChangeArrowheads="1"/>
          </p:cNvSpPr>
          <p:nvPr/>
        </p:nvSpPr>
        <p:spPr bwMode="auto">
          <a:xfrm>
            <a:off x="1597047" y="997505"/>
            <a:ext cx="3152775" cy="366712"/>
          </a:xfrm>
          <a:prstGeom prst="rect">
            <a:avLst/>
          </a:prstGeom>
          <a:solidFill>
            <a:srgbClr val="FFFF99"/>
          </a:solidFill>
          <a:ln w="9525">
            <a:noFill/>
            <a:miter lim="800000"/>
            <a:headEnd/>
            <a:tailEnd/>
          </a:ln>
          <a:effectLst>
            <a:outerShdw dist="107763" dir="2700000" algn="ctr" rotWithShape="0">
              <a:schemeClr val="bg2"/>
            </a:outerShdw>
          </a:effectLst>
        </p:spPr>
        <p:txBody>
          <a:bodyPr wrap="none">
            <a:spAutoFit/>
          </a:bodyPr>
          <a:lstStyle/>
          <a:p>
            <a:pPr>
              <a:buFontTx/>
              <a:buNone/>
              <a:defRPr/>
            </a:pPr>
            <a:r>
              <a:rPr lang="en-US" dirty="0" err="1"/>
              <a:t>Au+Au</a:t>
            </a:r>
            <a:r>
              <a:rPr lang="en-US" dirty="0"/>
              <a:t> collisions E/A = 1 GeV)</a:t>
            </a:r>
          </a:p>
        </p:txBody>
      </p:sp>
      <p:sp>
        <p:nvSpPr>
          <p:cNvPr id="12" name="Text Box 17"/>
          <p:cNvSpPr txBox="1">
            <a:spLocks noChangeArrowheads="1"/>
          </p:cNvSpPr>
          <p:nvPr/>
        </p:nvSpPr>
        <p:spPr bwMode="auto">
          <a:xfrm>
            <a:off x="6553212" y="1030259"/>
            <a:ext cx="4049198" cy="338554"/>
          </a:xfrm>
          <a:prstGeom prst="rect">
            <a:avLst/>
          </a:prstGeom>
          <a:noFill/>
          <a:ln w="9525">
            <a:noFill/>
            <a:miter lim="800000"/>
            <a:headEnd/>
            <a:tailEnd/>
          </a:ln>
        </p:spPr>
        <p:txBody>
          <a:bodyPr wrap="square">
            <a:spAutoFit/>
          </a:bodyPr>
          <a:lstStyle/>
          <a:p>
            <a:pPr>
              <a:spcBef>
                <a:spcPct val="0"/>
              </a:spcBef>
              <a:buFontTx/>
              <a:buNone/>
            </a:pPr>
            <a:r>
              <a:rPr lang="en-US" sz="1600" dirty="0"/>
              <a:t>Danielewicz et al., </a:t>
            </a:r>
            <a:r>
              <a:rPr lang="en-US" sz="1600" dirty="0">
                <a:latin typeface="Century Schoolbook" pitchFamily="18" charset="0"/>
                <a:cs typeface="Times New Roman" pitchFamily="18" charset="0"/>
              </a:rPr>
              <a:t>Science 298,1592 (2002). </a:t>
            </a:r>
          </a:p>
        </p:txBody>
      </p:sp>
      <p:sp>
        <p:nvSpPr>
          <p:cNvPr id="3" name="TextBox 2"/>
          <p:cNvSpPr txBox="1"/>
          <p:nvPr/>
        </p:nvSpPr>
        <p:spPr>
          <a:xfrm flipH="1">
            <a:off x="151995" y="2189930"/>
            <a:ext cx="2214968" cy="1754326"/>
          </a:xfrm>
          <a:prstGeom prst="rect">
            <a:avLst/>
          </a:prstGeom>
          <a:noFill/>
        </p:spPr>
        <p:txBody>
          <a:bodyPr wrap="square" rtlCol="0">
            <a:spAutoFit/>
          </a:bodyPr>
          <a:lstStyle/>
          <a:p>
            <a:r>
              <a:rPr lang="en-US" dirty="0"/>
              <a:t>G</a:t>
            </a:r>
            <a:r>
              <a:rPr lang="en-US" dirty="0" smtClean="0"/>
              <a:t>raphical </a:t>
            </a:r>
            <a:r>
              <a:rPr lang="en-US" dirty="0" smtClean="0"/>
              <a:t>representation </a:t>
            </a:r>
            <a:r>
              <a:rPr lang="en-US" dirty="0" smtClean="0"/>
              <a:t>of results from actual  calculated collisions with BUU transport theory.</a:t>
            </a:r>
            <a:endParaRPr lang="en-US" dirty="0"/>
          </a:p>
        </p:txBody>
      </p:sp>
    </p:spTree>
    <p:extLst>
      <p:ext uri="{BB962C8B-B14F-4D97-AF65-F5344CB8AC3E}">
        <p14:creationId xmlns:p14="http://schemas.microsoft.com/office/powerpoint/2010/main" val="360995403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4338"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854823" y="3484856"/>
            <a:ext cx="3284537" cy="307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100263" y="176214"/>
            <a:ext cx="7772400" cy="617537"/>
          </a:xfrm>
        </p:spPr>
        <p:txBody>
          <a:bodyPr/>
          <a:lstStyle/>
          <a:p>
            <a:pPr>
              <a:defRPr/>
            </a:pPr>
            <a:r>
              <a:rPr lang="en-US" dirty="0" smtClean="0"/>
              <a:t>Nuclear structure problem: Cluster production</a:t>
            </a:r>
            <a:endParaRPr lang="en-US" dirty="0"/>
          </a:p>
        </p:txBody>
      </p:sp>
      <p:sp>
        <p:nvSpPr>
          <p:cNvPr id="14340" name="Content Placeholder 2"/>
          <p:cNvSpPr>
            <a:spLocks noGrp="1"/>
          </p:cNvSpPr>
          <p:nvPr>
            <p:ph idx="1"/>
          </p:nvPr>
        </p:nvSpPr>
        <p:spPr>
          <a:xfrm>
            <a:off x="462986" y="889000"/>
            <a:ext cx="11192719" cy="2247900"/>
          </a:xfrm>
        </p:spPr>
        <p:txBody>
          <a:bodyPr/>
          <a:lstStyle/>
          <a:p>
            <a:r>
              <a:rPr lang="en-US" altLang="en-US" dirty="0" smtClean="0"/>
              <a:t>Complication: Cluster production influences the calculations of  nucleon emission below E/A=400 MeV. Most current transport models don’t properly take BE of clusters with A</a:t>
            </a:r>
            <a:r>
              <a:rPr lang="en-US" altLang="en-US" dirty="0" smtClean="0">
                <a:sym typeface="Symbol" panose="05050102010706020507" pitchFamily="18" charset="2"/>
              </a:rPr>
              <a:t>4 into account</a:t>
            </a:r>
            <a:r>
              <a:rPr lang="en-US" altLang="en-US" dirty="0" smtClean="0"/>
              <a:t>.</a:t>
            </a:r>
          </a:p>
          <a:p>
            <a:r>
              <a:rPr lang="en-US" altLang="en-US" dirty="0" smtClean="0"/>
              <a:t>This is not a large problem at high energies where the large entropies suppress the emission of such clusters. If necessary, one can either combine neutrons into clusters at low “</a:t>
            </a:r>
            <a:r>
              <a:rPr lang="en-US" altLang="en-US" dirty="0" err="1" smtClean="0"/>
              <a:t>freezeout</a:t>
            </a:r>
            <a:r>
              <a:rPr lang="en-US" altLang="en-US" dirty="0" smtClean="0"/>
              <a:t>” densities or break them up to make “coalescence invariant” neutron and proton yields, </a:t>
            </a:r>
            <a:r>
              <a:rPr lang="en-US" altLang="en-US" dirty="0" err="1" smtClean="0"/>
              <a:t>eg</a:t>
            </a:r>
            <a:r>
              <a:rPr lang="en-US" altLang="en-US" dirty="0" smtClean="0"/>
              <a:t>. for neutrons: </a:t>
            </a:r>
          </a:p>
          <a:p>
            <a:endParaRPr lang="en-US" altLang="en-US" dirty="0" smtClean="0"/>
          </a:p>
        </p:txBody>
      </p:sp>
      <p:graphicFrame>
        <p:nvGraphicFramePr>
          <p:cNvPr id="14341" name="Object 29"/>
          <p:cNvGraphicFramePr>
            <a:graphicFrameLocks noChangeAspect="1"/>
          </p:cNvGraphicFramePr>
          <p:nvPr/>
        </p:nvGraphicFramePr>
        <p:xfrm>
          <a:off x="1538912" y="3311525"/>
          <a:ext cx="5548313" cy="765175"/>
        </p:xfrm>
        <a:graphic>
          <a:graphicData uri="http://schemas.openxmlformats.org/presentationml/2006/ole">
            <mc:AlternateContent xmlns:mc="http://schemas.openxmlformats.org/markup-compatibility/2006">
              <mc:Choice xmlns:v="urn:schemas-microsoft-com:vml" Requires="v">
                <p:oleObj spid="_x0000_s11315" name="Equation" r:id="rId5" imgW="4051300" imgH="558800" progId="Equation.DSMT4">
                  <p:embed/>
                </p:oleObj>
              </mc:Choice>
              <mc:Fallback>
                <p:oleObj name="Equation" r:id="rId5" imgW="4051300" imgH="558800" progId="Equation.DSMT4">
                  <p:embed/>
                  <p:pic>
                    <p:nvPicPr>
                      <p:cNvPr id="14341" name="Object 2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38912" y="3311525"/>
                        <a:ext cx="5548313"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3" name="Content Placeholder 2"/>
          <p:cNvSpPr txBox="1">
            <a:spLocks/>
          </p:cNvSpPr>
          <p:nvPr/>
        </p:nvSpPr>
        <p:spPr bwMode="auto">
          <a:xfrm>
            <a:off x="578735" y="4076700"/>
            <a:ext cx="7107942" cy="3543300"/>
          </a:xfrm>
          <a:prstGeom prst="rect">
            <a:avLst/>
          </a:prstGeom>
          <a:noFill/>
          <a:ln w="9525">
            <a:noFill/>
            <a:miter lim="800000"/>
            <a:headEnd/>
            <a:tailEnd/>
          </a:ln>
          <a:effectLst/>
        </p:spPr>
        <p:txBody>
          <a:bodyPr/>
          <a:lstStyle/>
          <a:p>
            <a:pPr marL="342900" indent="-342900">
              <a:spcBef>
                <a:spcPct val="20000"/>
              </a:spcBef>
              <a:buFontTx/>
              <a:buChar char="•"/>
              <a:defRPr/>
            </a:pPr>
            <a:r>
              <a:rPr lang="en-US" sz="2000" kern="0" dirty="0">
                <a:solidFill>
                  <a:schemeClr val="accent2"/>
                </a:solidFill>
              </a:rPr>
              <a:t>To go beyond this approximation, one can increase the number of species in the transport code to include light particles and heavier fragments</a:t>
            </a:r>
          </a:p>
          <a:p>
            <a:pPr marL="342900" indent="-342900">
              <a:spcBef>
                <a:spcPct val="20000"/>
              </a:spcBef>
              <a:buFontTx/>
              <a:buChar char="•"/>
              <a:defRPr/>
            </a:pPr>
            <a:r>
              <a:rPr lang="en-US" sz="2000" kern="0" dirty="0">
                <a:solidFill>
                  <a:schemeClr val="accent2"/>
                </a:solidFill>
              </a:rPr>
              <a:t>This is challenging because these clusters and fragments do not exist in dense matter. They are produced at </a:t>
            </a:r>
            <a:r>
              <a:rPr lang="en-US" sz="2000" kern="0" dirty="0">
                <a:solidFill>
                  <a:schemeClr val="accent2"/>
                </a:solidFill>
                <a:sym typeface="Symbol" panose="05050102010706020507" pitchFamily="18" charset="2"/>
              </a:rPr>
              <a:t>&lt;</a:t>
            </a:r>
            <a:r>
              <a:rPr lang="en-US" sz="2000" kern="0" baseline="-25000" dirty="0">
                <a:solidFill>
                  <a:schemeClr val="accent2"/>
                </a:solidFill>
                <a:sym typeface="Symbol" panose="05050102010706020507" pitchFamily="18" charset="2"/>
              </a:rPr>
              <a:t>0</a:t>
            </a:r>
            <a:r>
              <a:rPr lang="en-US" sz="2000" kern="0" dirty="0">
                <a:solidFill>
                  <a:schemeClr val="accent2"/>
                </a:solidFill>
                <a:sym typeface="Symbol" panose="05050102010706020507" pitchFamily="18" charset="2"/>
              </a:rPr>
              <a:t>/2 by nucleation (A&lt;5) and </a:t>
            </a:r>
            <a:r>
              <a:rPr lang="en-US" sz="2000" kern="0" dirty="0" err="1">
                <a:solidFill>
                  <a:schemeClr val="accent2"/>
                </a:solidFill>
                <a:sym typeface="Symbol" panose="05050102010706020507" pitchFamily="18" charset="2"/>
              </a:rPr>
              <a:t>spinodal</a:t>
            </a:r>
            <a:r>
              <a:rPr lang="en-US" sz="2000" kern="0" dirty="0">
                <a:solidFill>
                  <a:schemeClr val="accent2"/>
                </a:solidFill>
                <a:sym typeface="Symbol" panose="05050102010706020507" pitchFamily="18" charset="2"/>
              </a:rPr>
              <a:t> decomposition (A&gt;3). </a:t>
            </a:r>
            <a:endParaRPr lang="en-US" sz="2000" kern="0" dirty="0">
              <a:solidFill>
                <a:schemeClr val="accent2"/>
              </a:solidFill>
            </a:endParaRPr>
          </a:p>
        </p:txBody>
      </p:sp>
      <p:sp>
        <p:nvSpPr>
          <p:cNvPr id="3" name="TextBox 2"/>
          <p:cNvSpPr txBox="1"/>
          <p:nvPr/>
        </p:nvSpPr>
        <p:spPr>
          <a:xfrm>
            <a:off x="8022971" y="3238635"/>
            <a:ext cx="2948243" cy="246221"/>
          </a:xfrm>
          <a:prstGeom prst="rect">
            <a:avLst/>
          </a:prstGeom>
          <a:noFill/>
        </p:spPr>
        <p:txBody>
          <a:bodyPr wrap="none" rtlCol="0">
            <a:spAutoFit/>
          </a:bodyPr>
          <a:lstStyle/>
          <a:p>
            <a:r>
              <a:rPr lang="en-US" sz="1000" dirty="0"/>
              <a:t>M. </a:t>
            </a:r>
            <a:r>
              <a:rPr lang="en-US" sz="1000" dirty="0" err="1"/>
              <a:t>Oertel</a:t>
            </a:r>
            <a:r>
              <a:rPr lang="en-US" sz="1000" dirty="0"/>
              <a:t>, et al Rev. Mod. Phys. 89, 015007-1 (2017)</a:t>
            </a:r>
          </a:p>
        </p:txBody>
      </p:sp>
    </p:spTree>
    <p:extLst>
      <p:ext uri="{BB962C8B-B14F-4D97-AF65-F5344CB8AC3E}">
        <p14:creationId xmlns:p14="http://schemas.microsoft.com/office/powerpoint/2010/main" val="39032169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340">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4340">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434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3">
                                            <p:txEl>
                                              <p:pRg st="0" end="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3">
                                            <p:txEl>
                                              <p:pRg st="1" end="1"/>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433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4340" grpId="0" uiExpand="1" build="p"/>
      <p:bldP spid="3" grpId="0"/>
    </p:bld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545533" y="-103102"/>
            <a:ext cx="10515600" cy="1325563"/>
          </a:xfrm>
          <a:ln>
            <a:noFill/>
          </a:ln>
        </p:spPr>
        <p:txBody>
          <a:bodyPr/>
          <a:lstStyle/>
          <a:p>
            <a:r>
              <a:rPr lang="en-US" dirty="0" smtClean="0">
                <a:solidFill>
                  <a:srgbClr val="92D050"/>
                </a:solidFill>
                <a:latin typeface="Calibri Light" panose="020F0302020204030204" pitchFamily="34" charset="0"/>
                <a:cs typeface="Calibri Light" panose="020F0302020204030204" pitchFamily="34" charset="0"/>
              </a:rPr>
              <a:t>Obtaining Symmetry Energy (SE) constraints from structure and HI collisions</a:t>
            </a:r>
            <a:endParaRPr lang="en-US" dirty="0">
              <a:solidFill>
                <a:srgbClr val="92D050"/>
              </a:solidFill>
              <a:latin typeface="Calibri Light" panose="020F0302020204030204" pitchFamily="34" charset="0"/>
              <a:cs typeface="Calibri Light" panose="020F0302020204030204" pitchFamily="34" charset="0"/>
            </a:endParaRPr>
          </a:p>
        </p:txBody>
      </p:sp>
      <p:sp>
        <p:nvSpPr>
          <p:cNvPr id="3" name="Content Placeholder 2"/>
          <p:cNvSpPr>
            <a:spLocks noGrp="1"/>
          </p:cNvSpPr>
          <p:nvPr>
            <p:ph idx="1"/>
          </p:nvPr>
        </p:nvSpPr>
        <p:spPr>
          <a:xfrm>
            <a:off x="192528" y="1026469"/>
            <a:ext cx="5891658" cy="4351338"/>
          </a:xfrm>
        </p:spPr>
        <p:txBody>
          <a:bodyPr/>
          <a:lstStyle/>
          <a:p>
            <a:endParaRPr lang="en-US" sz="1800" dirty="0" smtClean="0"/>
          </a:p>
          <a:p>
            <a:endParaRPr lang="en-US" sz="1800" dirty="0"/>
          </a:p>
          <a:p>
            <a:r>
              <a:rPr lang="en-US" sz="2000" dirty="0" smtClean="0"/>
              <a:t>This requires you to:</a:t>
            </a:r>
          </a:p>
          <a:p>
            <a:r>
              <a:rPr lang="en-US" sz="2000" dirty="0" smtClean="0"/>
              <a:t>C</a:t>
            </a:r>
            <a:r>
              <a:rPr lang="en-US" sz="2000" dirty="0" smtClean="0"/>
              <a:t>hoose </a:t>
            </a:r>
            <a:r>
              <a:rPr lang="en-US" sz="2000" dirty="0"/>
              <a:t>a technique to </a:t>
            </a:r>
            <a:r>
              <a:rPr lang="en-US" sz="2000" dirty="0" smtClean="0"/>
              <a:t>analyze </a:t>
            </a:r>
            <a:r>
              <a:rPr lang="en-US" sz="2000" dirty="0"/>
              <a:t>the </a:t>
            </a:r>
            <a:r>
              <a:rPr lang="en-US" sz="2000" dirty="0" smtClean="0"/>
              <a:t>SE constraint, </a:t>
            </a:r>
            <a:r>
              <a:rPr lang="en-US" sz="2000" dirty="0" smtClean="0"/>
              <a:t>to determine the density probed by the observable.</a:t>
            </a:r>
            <a:endParaRPr lang="en-US" dirty="0"/>
          </a:p>
          <a:p>
            <a:r>
              <a:rPr lang="en-US" sz="2000" dirty="0" smtClean="0"/>
              <a:t>Determine what quantity </a:t>
            </a:r>
            <a:r>
              <a:rPr lang="en-US" sz="2000" dirty="0"/>
              <a:t>each observable </a:t>
            </a:r>
            <a:r>
              <a:rPr lang="en-US" sz="2000" dirty="0" smtClean="0"/>
              <a:t>constrains at the sensitive density, </a:t>
            </a:r>
            <a:r>
              <a:rPr lang="en-US" sz="2000" dirty="0" smtClean="0">
                <a:sym typeface="Symbol" panose="05050102010706020507" pitchFamily="18" charset="2"/>
              </a:rPr>
              <a:t></a:t>
            </a:r>
            <a:r>
              <a:rPr lang="en-US" sz="2000" baseline="-25000" dirty="0" smtClean="0">
                <a:sym typeface="Symbol" panose="05050102010706020507" pitchFamily="18" charset="2"/>
              </a:rPr>
              <a:t>s,</a:t>
            </a:r>
            <a:r>
              <a:rPr lang="en-US" sz="2000" dirty="0" smtClean="0"/>
              <a:t> such as S(</a:t>
            </a:r>
            <a:r>
              <a:rPr lang="en-US" sz="2000" dirty="0" smtClean="0">
                <a:sym typeface="Symbol" panose="05050102010706020507" pitchFamily="18" charset="2"/>
              </a:rPr>
              <a:t></a:t>
            </a:r>
            <a:r>
              <a:rPr lang="en-US" sz="2000" baseline="-25000" dirty="0" smtClean="0">
                <a:sym typeface="Symbol" panose="05050102010706020507" pitchFamily="18" charset="2"/>
              </a:rPr>
              <a:t>s</a:t>
            </a:r>
            <a:r>
              <a:rPr lang="en-US" sz="2000" u="sng" dirty="0" smtClean="0">
                <a:sym typeface="Symbol" panose="05050102010706020507" pitchFamily="18" charset="2"/>
              </a:rPr>
              <a:t>), </a:t>
            </a:r>
            <a:r>
              <a:rPr lang="en-US" sz="2000" dirty="0" err="1" smtClean="0">
                <a:sym typeface="Symbol" panose="05050102010706020507" pitchFamily="18" charset="2"/>
              </a:rPr>
              <a:t>P</a:t>
            </a:r>
            <a:r>
              <a:rPr lang="en-US" sz="2000" baseline="-25000" dirty="0" err="1" smtClean="0">
                <a:sym typeface="Symbol" panose="05050102010706020507" pitchFamily="18" charset="2"/>
              </a:rPr>
              <a:t>sym</a:t>
            </a:r>
            <a:r>
              <a:rPr lang="en-US" sz="2000" dirty="0" smtClean="0">
                <a:sym typeface="Symbol" panose="05050102010706020507" pitchFamily="18" charset="2"/>
              </a:rPr>
              <a:t>(</a:t>
            </a:r>
            <a:r>
              <a:rPr lang="en-US" sz="2000" baseline="-25000" dirty="0" smtClean="0">
                <a:sym typeface="Symbol" panose="05050102010706020507" pitchFamily="18" charset="2"/>
              </a:rPr>
              <a:t>s </a:t>
            </a:r>
            <a:r>
              <a:rPr lang="en-US" sz="2000" dirty="0" smtClean="0">
                <a:sym typeface="Symbol" panose="05050102010706020507" pitchFamily="18" charset="2"/>
              </a:rPr>
              <a:t>=</a:t>
            </a:r>
            <a:r>
              <a:rPr lang="en-US" sz="2000" u="sng" dirty="0" smtClean="0">
                <a:sym typeface="Symbol" panose="05050102010706020507" pitchFamily="18" charset="2"/>
              </a:rPr>
              <a:t> L(</a:t>
            </a:r>
            <a:r>
              <a:rPr lang="en-US" sz="2000" u="sng" baseline="-25000" dirty="0" smtClean="0">
                <a:sym typeface="Symbol" panose="05050102010706020507" pitchFamily="18" charset="2"/>
              </a:rPr>
              <a:t>s </a:t>
            </a:r>
            <a:r>
              <a:rPr lang="en-US" sz="2000" u="sng" dirty="0" smtClean="0">
                <a:sym typeface="Symbol" panose="05050102010706020507" pitchFamily="18" charset="2"/>
              </a:rPr>
              <a:t>* </a:t>
            </a:r>
            <a:r>
              <a:rPr lang="en-US" sz="2000" u="sng" baseline="-25000" dirty="0" smtClean="0">
                <a:sym typeface="Symbol" panose="05050102010706020507" pitchFamily="18" charset="2"/>
              </a:rPr>
              <a:t>s </a:t>
            </a:r>
            <a:r>
              <a:rPr lang="en-US" sz="2000" u="sng" dirty="0">
                <a:sym typeface="Symbol" panose="05050102010706020507" pitchFamily="18" charset="2"/>
              </a:rPr>
              <a:t>/3, L(</a:t>
            </a:r>
            <a:r>
              <a:rPr lang="en-US" sz="2000" u="sng" baseline="-25000" dirty="0">
                <a:sym typeface="Symbol" panose="05050102010706020507" pitchFamily="18" charset="2"/>
              </a:rPr>
              <a:t>s </a:t>
            </a:r>
            <a:r>
              <a:rPr lang="en-US" sz="2000" u="sng" dirty="0">
                <a:sym typeface="Symbol" panose="05050102010706020507" pitchFamily="18" charset="2"/>
              </a:rPr>
              <a:t></a:t>
            </a:r>
            <a:r>
              <a:rPr lang="en-US" sz="2000" dirty="0">
                <a:sym typeface="Symbol" panose="05050102010706020507" pitchFamily="18" charset="2"/>
              </a:rPr>
              <a:t>, </a:t>
            </a:r>
            <a:r>
              <a:rPr lang="en-US" sz="2000" dirty="0" smtClean="0">
                <a:sym typeface="Symbol" panose="05050102010706020507" pitchFamily="18" charset="2"/>
              </a:rPr>
              <a:t>… </a:t>
            </a:r>
            <a:r>
              <a:rPr lang="en-US" sz="2000" dirty="0" smtClean="0">
                <a:sym typeface="Symbol" panose="05050102010706020507" pitchFamily="18" charset="2"/>
              </a:rPr>
              <a:t>and constrain that quantity </a:t>
            </a:r>
            <a:r>
              <a:rPr lang="en-US" sz="2000" dirty="0" smtClean="0">
                <a:sym typeface="Symbol" panose="05050102010706020507" pitchFamily="18" charset="2"/>
              </a:rPr>
              <a:t>at the sensitive density </a:t>
            </a:r>
            <a:r>
              <a:rPr lang="en-US" sz="2000" baseline="-25000" dirty="0" smtClean="0">
                <a:sym typeface="Symbol" panose="05050102010706020507" pitchFamily="18" charset="2"/>
              </a:rPr>
              <a:t>s</a:t>
            </a:r>
            <a:r>
              <a:rPr lang="en-US" sz="2000" dirty="0" smtClean="0">
                <a:sym typeface="Symbol" panose="05050102010706020507" pitchFamily="18" charset="2"/>
              </a:rPr>
              <a:t> where the </a:t>
            </a:r>
            <a:r>
              <a:rPr lang="en-US" sz="2000" dirty="0">
                <a:sym typeface="Symbol" panose="05050102010706020507" pitchFamily="18" charset="2"/>
              </a:rPr>
              <a:t>SE </a:t>
            </a:r>
            <a:r>
              <a:rPr lang="en-US" sz="2000" dirty="0" smtClean="0">
                <a:sym typeface="Symbol" panose="05050102010706020507" pitchFamily="18" charset="2"/>
              </a:rPr>
              <a:t>was  constrained.</a:t>
            </a:r>
          </a:p>
          <a:p>
            <a:r>
              <a:rPr lang="en-US" sz="2000" dirty="0" smtClean="0"/>
              <a:t>On the left I show the symmetry functional obtained after performing such studies for 10 different observables and constraining the symmetry energy via a Bayesian </a:t>
            </a:r>
            <a:r>
              <a:rPr lang="en-US" sz="2000" dirty="0" err="1" smtClean="0"/>
              <a:t>analysys</a:t>
            </a:r>
            <a:r>
              <a:rPr lang="en-US" sz="2000" dirty="0" smtClean="0"/>
              <a:t> with this information. </a:t>
            </a:r>
          </a:p>
          <a:p>
            <a:r>
              <a:rPr lang="en-US" sz="2000" dirty="0" smtClean="0">
                <a:sym typeface="Symbol" panose="05050102010706020507" pitchFamily="18" charset="2"/>
              </a:rPr>
              <a:t>The trend at is statistically consisten</a:t>
            </a:r>
            <a:r>
              <a:rPr lang="en-US" sz="2000" dirty="0" smtClean="0">
                <a:sym typeface="Symbol" panose="05050102010706020507" pitchFamily="18" charset="2"/>
              </a:rPr>
              <a:t>t with the symmetry energy extracted by Danielewicz and Lee (DL3). </a:t>
            </a:r>
            <a:endParaRPr lang="en-US" dirty="0" smtClean="0">
              <a:sym typeface="Symbol" panose="05050102010706020507" pitchFamily="18" charset="2"/>
            </a:endParaRPr>
          </a:p>
        </p:txBody>
      </p:sp>
      <p:pic>
        <p:nvPicPr>
          <p:cNvPr id="9" name="Picture 8"/>
          <p:cNvPicPr>
            <a:picLocks noChangeAspect="1"/>
          </p:cNvPicPr>
          <p:nvPr/>
        </p:nvPicPr>
        <p:blipFill>
          <a:blip r:embed="rId2"/>
          <a:stretch>
            <a:fillRect/>
          </a:stretch>
        </p:blipFill>
        <p:spPr>
          <a:xfrm>
            <a:off x="10739222" y="3756151"/>
            <a:ext cx="434276" cy="266500"/>
          </a:xfrm>
          <a:prstGeom prst="rect">
            <a:avLst/>
          </a:prstGeom>
        </p:spPr>
      </p:pic>
      <p:pic>
        <p:nvPicPr>
          <p:cNvPr id="10" name="Picture 9"/>
          <p:cNvPicPr>
            <a:picLocks noChangeAspect="1"/>
          </p:cNvPicPr>
          <p:nvPr/>
        </p:nvPicPr>
        <p:blipFill>
          <a:blip r:embed="rId2"/>
          <a:stretch>
            <a:fillRect/>
          </a:stretch>
        </p:blipFill>
        <p:spPr>
          <a:xfrm>
            <a:off x="10739222" y="5240864"/>
            <a:ext cx="434276" cy="266500"/>
          </a:xfrm>
          <a:prstGeom prst="rect">
            <a:avLst/>
          </a:prstGeom>
        </p:spPr>
      </p:pic>
      <p:pic>
        <p:nvPicPr>
          <p:cNvPr id="12" name="Content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15484" y="1781944"/>
            <a:ext cx="5099800" cy="4351338"/>
          </a:xfrm>
          <a:prstGeom prst="rect">
            <a:avLst/>
          </a:prstGeom>
        </p:spPr>
      </p:pic>
      <p:sp>
        <p:nvSpPr>
          <p:cNvPr id="13" name="TextBox 12"/>
          <p:cNvSpPr txBox="1"/>
          <p:nvPr/>
        </p:nvSpPr>
        <p:spPr>
          <a:xfrm>
            <a:off x="6564928" y="1365903"/>
            <a:ext cx="5066643" cy="369332"/>
          </a:xfrm>
          <a:prstGeom prst="rect">
            <a:avLst/>
          </a:prstGeom>
          <a:noFill/>
        </p:spPr>
        <p:txBody>
          <a:bodyPr wrap="none" rtlCol="0">
            <a:spAutoFit/>
          </a:bodyPr>
          <a:lstStyle/>
          <a:p>
            <a:r>
              <a:rPr lang="en-US" dirty="0" smtClean="0"/>
              <a:t>W.G. Lynch and M.B. </a:t>
            </a:r>
            <a:r>
              <a:rPr lang="en-US" dirty="0"/>
              <a:t>Tsang PLB  830, </a:t>
            </a:r>
            <a:r>
              <a:rPr lang="en-US" dirty="0" smtClean="0"/>
              <a:t>137098 (2022) </a:t>
            </a:r>
            <a:endParaRPr lang="en-US" dirty="0"/>
          </a:p>
        </p:txBody>
      </p:sp>
    </p:spTree>
    <p:extLst>
      <p:ext uri="{BB962C8B-B14F-4D97-AF65-F5344CB8AC3E}">
        <p14:creationId xmlns:p14="http://schemas.microsoft.com/office/powerpoint/2010/main" val="198120791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839787" y="-92075"/>
            <a:ext cx="10515600" cy="1325563"/>
          </a:xfrm>
        </p:spPr>
        <p:txBody>
          <a:bodyPr>
            <a:normAutofit/>
          </a:bodyPr>
          <a:lstStyle/>
          <a:p>
            <a:r>
              <a:rPr lang="en-US" sz="3600" dirty="0" smtClean="0">
                <a:solidFill>
                  <a:srgbClr val="92D050"/>
                </a:solidFill>
              </a:rPr>
              <a:t>Bayesian Determination of pressure</a:t>
            </a:r>
            <a:endParaRPr lang="en-US" sz="3600" dirty="0">
              <a:solidFill>
                <a:srgbClr val="92D050"/>
              </a:solidFill>
            </a:endParaRPr>
          </a:p>
        </p:txBody>
      </p:sp>
      <p:sp>
        <p:nvSpPr>
          <p:cNvPr id="7" name="Content Placeholder 6"/>
          <p:cNvSpPr>
            <a:spLocks noGrp="1"/>
          </p:cNvSpPr>
          <p:nvPr>
            <p:ph sz="half" idx="2"/>
          </p:nvPr>
        </p:nvSpPr>
        <p:spPr>
          <a:xfrm>
            <a:off x="220448" y="1351818"/>
            <a:ext cx="5700958" cy="3624219"/>
          </a:xfrm>
        </p:spPr>
        <p:txBody>
          <a:bodyPr>
            <a:normAutofit/>
          </a:bodyPr>
          <a:lstStyle/>
          <a:p>
            <a:r>
              <a:rPr lang="en-US" sz="2000" dirty="0" smtClean="0"/>
              <a:t>Some observables like neutron skins or collective flows are sensitive to L or the pressure. </a:t>
            </a:r>
            <a:endParaRPr lang="en-US" sz="2000" dirty="0"/>
          </a:p>
          <a:p>
            <a:endParaRPr lang="en-US" sz="2000" dirty="0" smtClean="0"/>
          </a:p>
          <a:p>
            <a:r>
              <a:rPr lang="en-US" sz="2000" dirty="0" smtClean="0"/>
              <a:t>In our analyses, these were the neutron skins of nuclei, flows and,  to some extent, pion production. </a:t>
            </a:r>
          </a:p>
          <a:p>
            <a:pPr marL="0" indent="0">
              <a:buNone/>
            </a:pPr>
            <a:endParaRPr lang="en-US" sz="2000" dirty="0" smtClean="0"/>
          </a:p>
          <a:p>
            <a:r>
              <a:rPr lang="en-US" sz="2000" dirty="0" smtClean="0"/>
              <a:t>To compare to representative values for symmetry pressures consistent with NICER radii or  LIGO </a:t>
            </a:r>
            <a:r>
              <a:rPr lang="en-US" sz="2000" dirty="0" err="1" smtClean="0"/>
              <a:t>deformabilities</a:t>
            </a:r>
            <a:r>
              <a:rPr lang="en-US" sz="2000" dirty="0" smtClean="0"/>
              <a:t>, we took their Neutron star </a:t>
            </a:r>
            <a:r>
              <a:rPr lang="en-US" sz="2000" dirty="0" err="1" smtClean="0"/>
              <a:t>EoS</a:t>
            </a:r>
            <a:r>
              <a:rPr lang="en-US" sz="2000" dirty="0" smtClean="0"/>
              <a:t> and subtracted the experimental symmetric matter </a:t>
            </a:r>
            <a:r>
              <a:rPr lang="en-US" sz="2000" dirty="0" err="1" smtClean="0"/>
              <a:t>EoS</a:t>
            </a:r>
            <a:r>
              <a:rPr lang="en-US" sz="2000" dirty="0" smtClean="0"/>
              <a:t>. These neutron star are rough and included only for illustration. </a:t>
            </a:r>
            <a:endParaRPr lang="en-US" sz="2000" dirty="0"/>
          </a:p>
        </p:txBody>
      </p:sp>
      <p:pic>
        <p:nvPicPr>
          <p:cNvPr id="4" name="Content Placeholder 3"/>
          <p:cNvPicPr>
            <a:picLocks noGrp="1" noChangeAspect="1"/>
          </p:cNvPicPr>
          <p:nvPr>
            <p:ph idx="4294967295"/>
          </p:nvPr>
        </p:nvPicPr>
        <p:blipFill>
          <a:blip r:embed="rId2" cstate="print">
            <a:extLst>
              <a:ext uri="{28A0092B-C50C-407E-A947-70E740481C1C}">
                <a14:useLocalDpi xmlns:a14="http://schemas.microsoft.com/office/drawing/2010/main" val="0"/>
              </a:ext>
            </a:extLst>
          </a:blip>
          <a:stretch>
            <a:fillRect/>
          </a:stretch>
        </p:blipFill>
        <p:spPr>
          <a:xfrm>
            <a:off x="6350438" y="1838325"/>
            <a:ext cx="5241925" cy="4351338"/>
          </a:xfrm>
        </p:spPr>
      </p:pic>
      <p:sp>
        <p:nvSpPr>
          <p:cNvPr id="8" name="TextBox 7"/>
          <p:cNvSpPr txBox="1"/>
          <p:nvPr/>
        </p:nvSpPr>
        <p:spPr>
          <a:xfrm>
            <a:off x="6718652" y="1468993"/>
            <a:ext cx="5066643" cy="369332"/>
          </a:xfrm>
          <a:prstGeom prst="rect">
            <a:avLst/>
          </a:prstGeom>
          <a:noFill/>
        </p:spPr>
        <p:txBody>
          <a:bodyPr wrap="none" rtlCol="0">
            <a:spAutoFit/>
          </a:bodyPr>
          <a:lstStyle/>
          <a:p>
            <a:r>
              <a:rPr lang="en-US" dirty="0" smtClean="0"/>
              <a:t>W.G. Lynch and M.B. </a:t>
            </a:r>
            <a:r>
              <a:rPr lang="en-US" dirty="0"/>
              <a:t>Tsang PLB  830, </a:t>
            </a:r>
            <a:r>
              <a:rPr lang="en-US" dirty="0" smtClean="0"/>
              <a:t>137098 (2022) </a:t>
            </a:r>
            <a:endParaRPr lang="en-US" dirty="0"/>
          </a:p>
        </p:txBody>
      </p:sp>
      <p:sp>
        <p:nvSpPr>
          <p:cNvPr id="3" name="Round Single Corner Rectangle 2"/>
          <p:cNvSpPr/>
          <p:nvPr/>
        </p:nvSpPr>
        <p:spPr>
          <a:xfrm>
            <a:off x="8059478" y="2753832"/>
            <a:ext cx="903769" cy="382773"/>
          </a:xfrm>
          <a:prstGeom prst="round1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7951305" y="2663684"/>
            <a:ext cx="1308388" cy="369332"/>
          </a:xfrm>
          <a:prstGeom prst="rect">
            <a:avLst/>
          </a:prstGeom>
          <a:noFill/>
        </p:spPr>
        <p:txBody>
          <a:bodyPr wrap="square" rtlCol="0">
            <a:spAutoFit/>
          </a:bodyPr>
          <a:lstStyle/>
          <a:p>
            <a:r>
              <a:rPr lang="en-US" dirty="0" smtClean="0">
                <a:solidFill>
                  <a:srgbClr val="FF0000"/>
                </a:solidFill>
              </a:rPr>
              <a:t>(n/p)</a:t>
            </a:r>
            <a:endParaRPr lang="en-US" dirty="0">
              <a:solidFill>
                <a:srgbClr val="FF0000"/>
              </a:solidFill>
            </a:endParaRPr>
          </a:p>
        </p:txBody>
      </p:sp>
    </p:spTree>
    <p:extLst>
      <p:ext uri="{BB962C8B-B14F-4D97-AF65-F5344CB8AC3E}">
        <p14:creationId xmlns:p14="http://schemas.microsoft.com/office/powerpoint/2010/main" val="27638009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0"/>
          <p:cNvGrpSpPr>
            <a:grpSpLocks/>
          </p:cNvGrpSpPr>
          <p:nvPr/>
        </p:nvGrpSpPr>
        <p:grpSpPr bwMode="auto">
          <a:xfrm>
            <a:off x="594945" y="1260476"/>
            <a:ext cx="4992688" cy="3594100"/>
            <a:chOff x="-294" y="794"/>
            <a:chExt cx="3145" cy="2264"/>
          </a:xfrm>
        </p:grpSpPr>
        <p:grpSp>
          <p:nvGrpSpPr>
            <p:cNvPr id="4" name="Group 26"/>
            <p:cNvGrpSpPr>
              <a:grpSpLocks/>
            </p:cNvGrpSpPr>
            <p:nvPr/>
          </p:nvGrpSpPr>
          <p:grpSpPr bwMode="auto">
            <a:xfrm>
              <a:off x="0" y="794"/>
              <a:ext cx="2851" cy="2264"/>
              <a:chOff x="0" y="794"/>
              <a:chExt cx="2851" cy="2264"/>
            </a:xfrm>
          </p:grpSpPr>
          <p:sp>
            <p:nvSpPr>
              <p:cNvPr id="11281" name="Rectangle 25"/>
              <p:cNvSpPr>
                <a:spLocks noChangeArrowheads="1"/>
              </p:cNvSpPr>
              <p:nvPr/>
            </p:nvSpPr>
            <p:spPr bwMode="auto">
              <a:xfrm>
                <a:off x="0" y="1371"/>
                <a:ext cx="649" cy="814"/>
              </a:xfrm>
              <a:prstGeom prst="rect">
                <a:avLst/>
              </a:prstGeom>
              <a:solidFill>
                <a:schemeClr val="bg1"/>
              </a:solidFill>
              <a:ln w="9525">
                <a:noFill/>
                <a:miter lim="800000"/>
                <a:headEnd/>
                <a:tailEnd/>
              </a:ln>
            </p:spPr>
            <p:txBody>
              <a:bodyPr wrap="none" anchor="ctr"/>
              <a:lstStyle/>
              <a:p>
                <a:endParaRPr lang="en-US"/>
              </a:p>
            </p:txBody>
          </p:sp>
          <p:pic>
            <p:nvPicPr>
              <p:cNvPr id="11282" name="Picture 24" descr="C:\MyDoc2\scratch\eos\final\elliptical.eps"/>
              <p:cNvPicPr>
                <a:picLocks noChangeAspect="1" noChangeArrowheads="1"/>
              </p:cNvPicPr>
              <p:nvPr/>
            </p:nvPicPr>
            <p:blipFill>
              <a:blip r:embed="rId4" cstate="print"/>
              <a:srcRect/>
              <a:stretch>
                <a:fillRect/>
              </a:stretch>
            </p:blipFill>
            <p:spPr bwMode="auto">
              <a:xfrm>
                <a:off x="434" y="794"/>
                <a:ext cx="2417" cy="2264"/>
              </a:xfrm>
              <a:prstGeom prst="rect">
                <a:avLst/>
              </a:prstGeom>
              <a:noFill/>
              <a:ln w="9525">
                <a:noFill/>
                <a:miter lim="800000"/>
                <a:headEnd/>
                <a:tailEnd/>
              </a:ln>
            </p:spPr>
          </p:pic>
        </p:grpSp>
        <p:sp>
          <p:nvSpPr>
            <p:cNvPr id="11279" name="Text Box 28"/>
            <p:cNvSpPr txBox="1">
              <a:spLocks noChangeArrowheads="1"/>
            </p:cNvSpPr>
            <p:nvPr/>
          </p:nvSpPr>
          <p:spPr bwMode="auto">
            <a:xfrm>
              <a:off x="-228" y="1010"/>
              <a:ext cx="864" cy="231"/>
            </a:xfrm>
            <a:prstGeom prst="rect">
              <a:avLst/>
            </a:prstGeom>
            <a:noFill/>
            <a:ln w="9525">
              <a:noFill/>
              <a:miter lim="800000"/>
              <a:headEnd/>
              <a:tailEnd/>
            </a:ln>
          </p:spPr>
          <p:txBody>
            <a:bodyPr wrap="none">
              <a:spAutoFit/>
            </a:bodyPr>
            <a:lstStyle/>
            <a:p>
              <a:pPr lvl="1">
                <a:buFontTx/>
                <a:buNone/>
              </a:pPr>
              <a:r>
                <a:rPr lang="en-US" dirty="0">
                  <a:solidFill>
                    <a:srgbClr val="FF00FF"/>
                  </a:solidFill>
                </a:rPr>
                <a:t>in plane</a:t>
              </a:r>
            </a:p>
          </p:txBody>
        </p:sp>
        <p:sp>
          <p:nvSpPr>
            <p:cNvPr id="11280" name="Text Box 29"/>
            <p:cNvSpPr txBox="1">
              <a:spLocks noChangeArrowheads="1"/>
            </p:cNvSpPr>
            <p:nvPr/>
          </p:nvSpPr>
          <p:spPr bwMode="auto">
            <a:xfrm>
              <a:off x="-294" y="2524"/>
              <a:ext cx="1092" cy="231"/>
            </a:xfrm>
            <a:prstGeom prst="rect">
              <a:avLst/>
            </a:prstGeom>
            <a:noFill/>
            <a:ln w="9525">
              <a:noFill/>
              <a:miter lim="800000"/>
              <a:headEnd/>
              <a:tailEnd/>
            </a:ln>
          </p:spPr>
          <p:txBody>
            <a:bodyPr wrap="none">
              <a:spAutoFit/>
            </a:bodyPr>
            <a:lstStyle/>
            <a:p>
              <a:pPr lvl="1">
                <a:buFontTx/>
                <a:buNone/>
              </a:pPr>
              <a:r>
                <a:rPr lang="en-US" dirty="0">
                  <a:solidFill>
                    <a:srgbClr val="FF00FF"/>
                  </a:solidFill>
                </a:rPr>
                <a:t>out of plane</a:t>
              </a:r>
            </a:p>
          </p:txBody>
        </p:sp>
      </p:grpSp>
      <p:sp>
        <p:nvSpPr>
          <p:cNvPr id="622595" name="Rectangle 3"/>
          <p:cNvSpPr>
            <a:spLocks noGrp="1" noChangeArrowheads="1"/>
          </p:cNvSpPr>
          <p:nvPr>
            <p:ph type="title"/>
          </p:nvPr>
        </p:nvSpPr>
        <p:spPr>
          <a:xfrm>
            <a:off x="1200265" y="312711"/>
            <a:ext cx="10095229" cy="836023"/>
          </a:xfrm>
          <a:noFill/>
          <a:ln>
            <a:noFill/>
          </a:ln>
          <a:effectLst/>
        </p:spPr>
        <p:txBody>
          <a:bodyPr>
            <a:noAutofit/>
          </a:bodyPr>
          <a:lstStyle/>
          <a:p>
            <a:pPr>
              <a:defRPr/>
            </a:pPr>
            <a:r>
              <a:rPr lang="en-US" sz="3200" dirty="0" smtClean="0">
                <a:solidFill>
                  <a:srgbClr val="92D050"/>
                </a:solidFill>
              </a:rPr>
              <a:t>Determination of symmetric matter EOS </a:t>
            </a:r>
            <a:r>
              <a:rPr lang="en-US" sz="3200" dirty="0">
                <a:solidFill>
                  <a:srgbClr val="92D050"/>
                </a:solidFill>
              </a:rPr>
              <a:t>from elliptical flow, v2, and </a:t>
            </a:r>
            <a:r>
              <a:rPr lang="en-US" sz="3200" dirty="0" smtClean="0">
                <a:solidFill>
                  <a:srgbClr val="92D050"/>
                </a:solidFill>
              </a:rPr>
              <a:t>transverse flow, </a:t>
            </a:r>
            <a:r>
              <a:rPr lang="en-US" sz="3200" dirty="0">
                <a:solidFill>
                  <a:srgbClr val="92D050"/>
                </a:solidFill>
              </a:rPr>
              <a:t>v1, </a:t>
            </a:r>
            <a:r>
              <a:rPr lang="en-US" sz="3200" dirty="0" smtClean="0">
                <a:solidFill>
                  <a:srgbClr val="92D050"/>
                </a:solidFill>
              </a:rPr>
              <a:t>in </a:t>
            </a:r>
            <a:r>
              <a:rPr lang="en-US" sz="3200" dirty="0" smtClean="0">
                <a:solidFill>
                  <a:srgbClr val="92D050"/>
                </a:solidFill>
              </a:rPr>
              <a:t>nucleus-nucleus collisions</a:t>
            </a:r>
          </a:p>
        </p:txBody>
      </p:sp>
      <p:sp>
        <p:nvSpPr>
          <p:cNvPr id="622596" name="Rectangle 4"/>
          <p:cNvSpPr>
            <a:spLocks noGrp="1" noChangeArrowheads="1"/>
          </p:cNvSpPr>
          <p:nvPr>
            <p:ph type="body" sz="half" idx="1"/>
          </p:nvPr>
        </p:nvSpPr>
        <p:spPr>
          <a:xfrm>
            <a:off x="594946" y="4821511"/>
            <a:ext cx="5453524" cy="1628775"/>
          </a:xfrm>
          <a:noFill/>
          <a:effectLst/>
        </p:spPr>
        <p:txBody>
          <a:bodyPr/>
          <a:lstStyle/>
          <a:p>
            <a:pPr eaLnBrk="1" hangingPunct="1">
              <a:defRPr/>
            </a:pPr>
            <a:r>
              <a:rPr lang="en-US" sz="2000" dirty="0"/>
              <a:t>The curves labeled by </a:t>
            </a:r>
            <a:r>
              <a:rPr lang="en-US" sz="2000" dirty="0" smtClean="0"/>
              <a:t>K </a:t>
            </a:r>
            <a:r>
              <a:rPr lang="en-US" sz="2000" dirty="0"/>
              <a:t>represent calculations with parameterized </a:t>
            </a:r>
            <a:r>
              <a:rPr lang="en-US" sz="2000" dirty="0" err="1"/>
              <a:t>Skyrme</a:t>
            </a:r>
            <a:r>
              <a:rPr lang="en-US" sz="2000" dirty="0"/>
              <a:t> mean fields</a:t>
            </a:r>
            <a:endParaRPr lang="en-US" sz="2000" dirty="0">
              <a:sym typeface="Symbol" pitchFamily="18" charset="2"/>
            </a:endParaRPr>
          </a:p>
          <a:p>
            <a:pPr lvl="1" eaLnBrk="1" hangingPunct="1">
              <a:defRPr/>
            </a:pPr>
            <a:r>
              <a:rPr lang="en-US" sz="2000" dirty="0">
                <a:sym typeface="Symbol" pitchFamily="18" charset="2"/>
              </a:rPr>
              <a:t>They are adjusted to find the pressure that replicates the observed </a:t>
            </a:r>
            <a:r>
              <a:rPr lang="en-US" sz="2000" dirty="0" smtClean="0">
                <a:sym typeface="Symbol" pitchFamily="18" charset="2"/>
              </a:rPr>
              <a:t>elliptical </a:t>
            </a:r>
            <a:r>
              <a:rPr lang="en-US" sz="2000" dirty="0">
                <a:sym typeface="Symbol" pitchFamily="18" charset="2"/>
              </a:rPr>
              <a:t>flow. </a:t>
            </a:r>
          </a:p>
        </p:txBody>
      </p:sp>
      <p:sp>
        <p:nvSpPr>
          <p:cNvPr id="11273" name="Text Box 17"/>
          <p:cNvSpPr txBox="1">
            <a:spLocks noChangeArrowheads="1"/>
          </p:cNvSpPr>
          <p:nvPr/>
        </p:nvSpPr>
        <p:spPr bwMode="auto">
          <a:xfrm rot="5400000">
            <a:off x="9166737" y="2970091"/>
            <a:ext cx="3738562" cy="304800"/>
          </a:xfrm>
          <a:prstGeom prst="rect">
            <a:avLst/>
          </a:prstGeom>
          <a:noFill/>
          <a:ln w="9525">
            <a:noFill/>
            <a:miter lim="800000"/>
            <a:headEnd/>
            <a:tailEnd/>
          </a:ln>
        </p:spPr>
        <p:txBody>
          <a:bodyPr>
            <a:spAutoFit/>
          </a:bodyPr>
          <a:lstStyle/>
          <a:p>
            <a:pPr>
              <a:spcBef>
                <a:spcPct val="0"/>
              </a:spcBef>
              <a:buFontTx/>
              <a:buNone/>
            </a:pPr>
            <a:r>
              <a:rPr lang="en-US" sz="1400" dirty="0"/>
              <a:t>Danielewicz et al., </a:t>
            </a:r>
            <a:r>
              <a:rPr lang="en-US" sz="1400" dirty="0">
                <a:latin typeface="Century Schoolbook" pitchFamily="18" charset="0"/>
                <a:cs typeface="Times New Roman" pitchFamily="18" charset="0"/>
              </a:rPr>
              <a:t>Science 298,1592 (2002). </a:t>
            </a:r>
          </a:p>
        </p:txBody>
      </p:sp>
      <p:sp>
        <p:nvSpPr>
          <p:cNvPr id="13" name="Rectangle 4"/>
          <p:cNvSpPr txBox="1">
            <a:spLocks noChangeArrowheads="1"/>
          </p:cNvSpPr>
          <p:nvPr/>
        </p:nvSpPr>
        <p:spPr>
          <a:xfrm>
            <a:off x="6247880" y="4848792"/>
            <a:ext cx="5600238" cy="1628775"/>
          </a:xfrm>
          <a:prstGeom prst="rect">
            <a:avLst/>
          </a:prstGeom>
          <a:noFill/>
          <a:effectLst/>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US" sz="2000" dirty="0" smtClean="0"/>
              <a:t>The curves </a:t>
            </a:r>
            <a:r>
              <a:rPr lang="en-US" sz="2000" dirty="0"/>
              <a:t>labeled by </a:t>
            </a:r>
            <a:r>
              <a:rPr lang="en-US" sz="2000" dirty="0" smtClean="0"/>
              <a:t>K </a:t>
            </a:r>
            <a:r>
              <a:rPr lang="en-US" sz="2000" dirty="0" smtClean="0"/>
              <a:t>represent calculations with parameterized </a:t>
            </a:r>
            <a:r>
              <a:rPr lang="en-US" sz="2000" dirty="0" err="1" smtClean="0"/>
              <a:t>Skyrme</a:t>
            </a:r>
            <a:r>
              <a:rPr lang="en-US" sz="2000" dirty="0" smtClean="0"/>
              <a:t> mean fields</a:t>
            </a:r>
            <a:endParaRPr lang="en-US" sz="2000" dirty="0" smtClean="0">
              <a:sym typeface="Symbol" pitchFamily="18" charset="2"/>
            </a:endParaRPr>
          </a:p>
          <a:p>
            <a:pPr lvl="1">
              <a:defRPr/>
            </a:pPr>
            <a:r>
              <a:rPr lang="en-US" sz="2000" dirty="0" smtClean="0">
                <a:sym typeface="Symbol" pitchFamily="18" charset="2"/>
              </a:rPr>
              <a:t>They are adjusted to find the pressure that replicates the observed transverse flow. </a:t>
            </a:r>
            <a:endParaRPr lang="en-US" sz="2000" dirty="0">
              <a:sym typeface="Symbol" pitchFamily="18" charset="2"/>
            </a:endParaRPr>
          </a:p>
        </p:txBody>
      </p:sp>
      <p:grpSp>
        <p:nvGrpSpPr>
          <p:cNvPr id="14" name="Group 9"/>
          <p:cNvGrpSpPr>
            <a:grpSpLocks/>
          </p:cNvGrpSpPr>
          <p:nvPr/>
        </p:nvGrpSpPr>
        <p:grpSpPr bwMode="auto">
          <a:xfrm>
            <a:off x="6247879" y="1362304"/>
            <a:ext cx="4408488" cy="3373438"/>
            <a:chOff x="237" y="2195"/>
            <a:chExt cx="2467" cy="1987"/>
          </a:xfrm>
        </p:grpSpPr>
        <p:pic>
          <p:nvPicPr>
            <p:cNvPr id="15" name="Picture 10" descr="C:\Documents and Settings\lynch\My Documents\scratch\eos\transverse1.eps"/>
            <p:cNvPicPr>
              <a:picLocks noChangeAspect="1" noChangeArrowheads="1"/>
            </p:cNvPicPr>
            <p:nvPr/>
          </p:nvPicPr>
          <p:blipFill>
            <a:blip r:embed="rId5" cstate="print"/>
            <a:srcRect/>
            <a:stretch>
              <a:fillRect/>
            </a:stretch>
          </p:blipFill>
          <p:spPr bwMode="auto">
            <a:xfrm>
              <a:off x="604" y="2195"/>
              <a:ext cx="2100" cy="1987"/>
            </a:xfrm>
            <a:prstGeom prst="rect">
              <a:avLst/>
            </a:prstGeom>
            <a:noFill/>
            <a:ln w="9525">
              <a:noFill/>
              <a:miter lim="800000"/>
              <a:headEnd/>
              <a:tailEnd/>
            </a:ln>
          </p:spPr>
        </p:pic>
        <p:sp>
          <p:nvSpPr>
            <p:cNvPr id="16" name="Rectangle 11"/>
            <p:cNvSpPr>
              <a:spLocks noChangeArrowheads="1"/>
            </p:cNvSpPr>
            <p:nvPr/>
          </p:nvSpPr>
          <p:spPr bwMode="auto">
            <a:xfrm>
              <a:off x="528" y="2712"/>
              <a:ext cx="192" cy="608"/>
            </a:xfrm>
            <a:prstGeom prst="rect">
              <a:avLst/>
            </a:prstGeom>
            <a:solidFill>
              <a:schemeClr val="bg1"/>
            </a:solidFill>
            <a:ln w="9525">
              <a:noFill/>
              <a:miter lim="800000"/>
              <a:headEnd/>
              <a:tailEnd/>
            </a:ln>
          </p:spPr>
          <p:txBody>
            <a:bodyPr wrap="none" anchor="ctr"/>
            <a:lstStyle/>
            <a:p>
              <a:endParaRPr lang="en-US"/>
            </a:p>
          </p:txBody>
        </p:sp>
        <p:graphicFrame>
          <p:nvGraphicFramePr>
            <p:cNvPr id="17" name="Object 1"/>
            <p:cNvGraphicFramePr>
              <a:graphicFrameLocks noChangeAspect="1"/>
            </p:cNvGraphicFramePr>
            <p:nvPr/>
          </p:nvGraphicFramePr>
          <p:xfrm>
            <a:off x="237" y="2932"/>
            <a:ext cx="520" cy="379"/>
          </p:xfrm>
          <a:graphic>
            <a:graphicData uri="http://schemas.openxmlformats.org/presentationml/2006/ole">
              <mc:AlternateContent xmlns:mc="http://schemas.openxmlformats.org/markup-compatibility/2006">
                <mc:Choice xmlns:v="urn:schemas-microsoft-com:vml" Requires="v">
                  <p:oleObj spid="_x0000_s14360" name="Equation" r:id="rId6" imgW="609480" imgH="444240" progId="Equation.3">
                    <p:embed/>
                  </p:oleObj>
                </mc:Choice>
                <mc:Fallback>
                  <p:oleObj name="Equation" r:id="rId6" imgW="609480" imgH="444240" progId="Equation.3">
                    <p:embed/>
                    <p:pic>
                      <p:nvPicPr>
                        <p:cNvPr id="11267" name="Object 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7" y="2932"/>
                          <a:ext cx="520" cy="37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18" name="TextBox 17"/>
          <p:cNvSpPr txBox="1"/>
          <p:nvPr/>
        </p:nvSpPr>
        <p:spPr>
          <a:xfrm>
            <a:off x="844059" y="6163226"/>
            <a:ext cx="10807639" cy="400110"/>
          </a:xfrm>
          <a:prstGeom prst="rect">
            <a:avLst/>
          </a:prstGeom>
          <a:noFill/>
        </p:spPr>
        <p:txBody>
          <a:bodyPr wrap="none" rtlCol="0">
            <a:spAutoFit/>
          </a:bodyPr>
          <a:lstStyle/>
          <a:p>
            <a:r>
              <a:rPr lang="en-US" sz="2000" dirty="0" smtClean="0"/>
              <a:t>Symmetric Matter </a:t>
            </a:r>
            <a:r>
              <a:rPr lang="en-US" sz="2000" dirty="0" err="1" smtClean="0"/>
              <a:t>EoS</a:t>
            </a:r>
            <a:r>
              <a:rPr lang="en-US" sz="2000" dirty="0" smtClean="0"/>
              <a:t> </a:t>
            </a:r>
            <a:r>
              <a:rPr lang="en-US" sz="2000" dirty="0" smtClean="0"/>
              <a:t>varied to reproduce flow data in a multi-parameter space (</a:t>
            </a:r>
            <a:r>
              <a:rPr lang="en-US" sz="2000" dirty="0" err="1" smtClean="0"/>
              <a:t>K</a:t>
            </a:r>
            <a:r>
              <a:rPr lang="en-US" sz="2000" baseline="-25000" dirty="0" err="1" smtClean="0"/>
              <a:t>sat</a:t>
            </a:r>
            <a:r>
              <a:rPr lang="en-US" sz="2000" dirty="0" smtClean="0"/>
              <a:t>, </a:t>
            </a:r>
            <a:r>
              <a:rPr lang="en-US" sz="2000" dirty="0" err="1" smtClean="0"/>
              <a:t>Q</a:t>
            </a:r>
            <a:r>
              <a:rPr lang="en-US" sz="2000" baseline="-25000" dirty="0" err="1" smtClean="0"/>
              <a:t>sat</a:t>
            </a:r>
            <a:r>
              <a:rPr lang="en-US" sz="2000" dirty="0" smtClean="0"/>
              <a:t>, </a:t>
            </a:r>
            <a:r>
              <a:rPr lang="en-US" sz="2000" dirty="0" smtClean="0">
                <a:solidFill>
                  <a:srgbClr val="FF0000"/>
                </a:solidFill>
              </a:rPr>
              <a:t>m</a:t>
            </a:r>
            <a:r>
              <a:rPr lang="en-US" sz="2000" baseline="30000" dirty="0" smtClean="0">
                <a:solidFill>
                  <a:srgbClr val="FF0000"/>
                </a:solidFill>
              </a:rPr>
              <a:t>*</a:t>
            </a:r>
            <a:r>
              <a:rPr lang="en-US" sz="2000" dirty="0" smtClean="0">
                <a:solidFill>
                  <a:srgbClr val="FF0000"/>
                </a:solidFill>
              </a:rPr>
              <a:t>/m</a:t>
            </a:r>
            <a:r>
              <a:rPr lang="en-US" sz="2000" dirty="0" smtClean="0"/>
              <a:t>, </a:t>
            </a:r>
            <a:r>
              <a:rPr lang="en-US" sz="2000" dirty="0" smtClean="0">
                <a:sym typeface="Symbol" panose="05050102010706020507" pitchFamily="18" charset="2"/>
              </a:rPr>
              <a:t></a:t>
            </a:r>
            <a:r>
              <a:rPr lang="en-US" sz="2000" baseline="-25000" dirty="0" err="1" smtClean="0">
                <a:sym typeface="Symbol" panose="05050102010706020507" pitchFamily="18" charset="2"/>
              </a:rPr>
              <a:t>nn</a:t>
            </a:r>
            <a:r>
              <a:rPr lang="en-US" sz="2000" dirty="0">
                <a:sym typeface="Symbol" panose="05050102010706020507" pitchFamily="18" charset="2"/>
              </a:rPr>
              <a:t>)</a:t>
            </a:r>
            <a:r>
              <a:rPr lang="en-US" sz="2000" dirty="0" smtClean="0"/>
              <a:t> </a:t>
            </a:r>
            <a:endParaRPr lang="en-US" sz="2000" dirty="0"/>
          </a:p>
        </p:txBody>
      </p:sp>
    </p:spTree>
    <p:extLst>
      <p:ext uri="{BB962C8B-B14F-4D97-AF65-F5344CB8AC3E}">
        <p14:creationId xmlns:p14="http://schemas.microsoft.com/office/powerpoint/2010/main" val="21501066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2596" name="Rectangle 4"/>
          <p:cNvSpPr>
            <a:spLocks noGrp="1" noChangeArrowheads="1"/>
          </p:cNvSpPr>
          <p:nvPr>
            <p:ph type="body" sz="half" idx="1"/>
          </p:nvPr>
        </p:nvSpPr>
        <p:spPr>
          <a:xfrm>
            <a:off x="144568" y="4758961"/>
            <a:ext cx="5849955" cy="1628775"/>
          </a:xfrm>
          <a:noFill/>
          <a:effectLst/>
        </p:spPr>
        <p:txBody>
          <a:bodyPr/>
          <a:lstStyle/>
          <a:p>
            <a:pPr>
              <a:defRPr/>
            </a:pPr>
            <a:r>
              <a:rPr lang="en-US" sz="2000" dirty="0" smtClean="0"/>
              <a:t>Left Panel: This constraint on the symmetric matter </a:t>
            </a:r>
            <a:r>
              <a:rPr lang="en-US" sz="2000" dirty="0" err="1" smtClean="0"/>
              <a:t>EoS</a:t>
            </a:r>
            <a:r>
              <a:rPr lang="en-US" sz="2000" dirty="0" smtClean="0"/>
              <a:t> also requires constraints </a:t>
            </a:r>
            <a:r>
              <a:rPr lang="en-US" sz="2000" dirty="0"/>
              <a:t>on m* </a:t>
            </a:r>
            <a:r>
              <a:rPr lang="en-US" sz="2000" dirty="0" smtClean="0"/>
              <a:t>and </a:t>
            </a:r>
            <a:r>
              <a:rPr lang="en-US" sz="2000" dirty="0" smtClean="0">
                <a:sym typeface="Symbol" panose="05050102010706020507" pitchFamily="18" charset="2"/>
              </a:rPr>
              <a:t></a:t>
            </a:r>
            <a:r>
              <a:rPr lang="en-US" sz="2000" baseline="-25000" dirty="0" smtClean="0"/>
              <a:t>NN</a:t>
            </a:r>
            <a:r>
              <a:rPr lang="en-US" sz="2000" dirty="0"/>
              <a:t>.  </a:t>
            </a:r>
          </a:p>
          <a:p>
            <a:pPr>
              <a:defRPr/>
            </a:pPr>
            <a:r>
              <a:rPr lang="en-US" sz="2000" dirty="0"/>
              <a:t>Flow </a:t>
            </a:r>
            <a:r>
              <a:rPr lang="en-US" sz="2000" dirty="0" smtClean="0"/>
              <a:t>indicates the increase of pressure of </a:t>
            </a:r>
            <a:r>
              <a:rPr lang="en-US" sz="2000" dirty="0"/>
              <a:t>the EOS </a:t>
            </a:r>
            <a:r>
              <a:rPr lang="en-US" sz="2000" dirty="0" smtClean="0"/>
              <a:t>with increasing</a:t>
            </a:r>
            <a:r>
              <a:rPr lang="en-US" sz="2000" dirty="0" smtClean="0"/>
              <a:t> </a:t>
            </a:r>
            <a:r>
              <a:rPr lang="en-US" sz="2000" dirty="0"/>
              <a:t>density.  </a:t>
            </a:r>
            <a:endParaRPr lang="en-US" sz="2000" dirty="0" smtClean="0"/>
          </a:p>
        </p:txBody>
      </p:sp>
      <p:sp>
        <p:nvSpPr>
          <p:cNvPr id="622595" name="Rectangle 3"/>
          <p:cNvSpPr>
            <a:spLocks noGrp="1" noChangeArrowheads="1"/>
          </p:cNvSpPr>
          <p:nvPr>
            <p:ph type="title"/>
          </p:nvPr>
        </p:nvSpPr>
        <p:spPr>
          <a:xfrm>
            <a:off x="1200265" y="191524"/>
            <a:ext cx="10095229" cy="836023"/>
          </a:xfrm>
          <a:noFill/>
          <a:ln>
            <a:noFill/>
          </a:ln>
          <a:effectLst/>
        </p:spPr>
        <p:txBody>
          <a:bodyPr>
            <a:noAutofit/>
          </a:bodyPr>
          <a:lstStyle/>
          <a:p>
            <a:pPr>
              <a:defRPr/>
            </a:pPr>
            <a:r>
              <a:rPr lang="en-US" sz="3200" dirty="0" smtClean="0">
                <a:solidFill>
                  <a:srgbClr val="92D050"/>
                </a:solidFill>
              </a:rPr>
              <a:t>Constraints from collective flow on EOS at </a:t>
            </a:r>
            <a:r>
              <a:rPr lang="en-US" sz="3200" dirty="0" smtClean="0">
                <a:solidFill>
                  <a:srgbClr val="92D050"/>
                </a:solidFill>
                <a:sym typeface="Symbol" panose="05050102010706020507" pitchFamily="18" charset="2"/>
              </a:rPr>
              <a:t></a:t>
            </a:r>
            <a:r>
              <a:rPr lang="en-US" sz="3200" dirty="0" smtClean="0">
                <a:solidFill>
                  <a:srgbClr val="92D050"/>
                </a:solidFill>
              </a:rPr>
              <a:t>&gt;2 </a:t>
            </a:r>
            <a:r>
              <a:rPr lang="en-US" sz="3200" dirty="0" smtClean="0">
                <a:solidFill>
                  <a:srgbClr val="92D050"/>
                </a:solidFill>
                <a:sym typeface="Symbol" panose="05050102010706020507" pitchFamily="18" charset="2"/>
              </a:rPr>
              <a:t></a:t>
            </a:r>
            <a:r>
              <a:rPr lang="en-US" sz="3200" baseline="-25000" dirty="0" smtClean="0">
                <a:solidFill>
                  <a:srgbClr val="92D050"/>
                </a:solidFill>
                <a:sym typeface="Symbol" panose="05050102010706020507" pitchFamily="18" charset="2"/>
              </a:rPr>
              <a:t>0</a:t>
            </a:r>
            <a:endParaRPr lang="en-US" sz="3200" dirty="0" smtClean="0">
              <a:solidFill>
                <a:srgbClr val="92D050"/>
              </a:solidFill>
            </a:endParaRPr>
          </a:p>
        </p:txBody>
      </p:sp>
      <p:sp>
        <p:nvSpPr>
          <p:cNvPr id="13" name="Rectangle 4"/>
          <p:cNvSpPr txBox="1">
            <a:spLocks noChangeArrowheads="1"/>
          </p:cNvSpPr>
          <p:nvPr/>
        </p:nvSpPr>
        <p:spPr>
          <a:xfrm>
            <a:off x="6036129" y="4566526"/>
            <a:ext cx="5877704" cy="2013647"/>
          </a:xfrm>
          <a:prstGeom prst="rect">
            <a:avLst/>
          </a:prstGeom>
          <a:noFill/>
          <a:effectLst/>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US" sz="2000" dirty="0" smtClean="0"/>
              <a:t>Recent </a:t>
            </a:r>
            <a:r>
              <a:rPr lang="en-US" sz="2000" dirty="0"/>
              <a:t>flow constraints (Le Fevre) extend the constraints to lower densities</a:t>
            </a:r>
            <a:endParaRPr lang="en-US" sz="2000" dirty="0" smtClean="0"/>
          </a:p>
          <a:p>
            <a:pPr>
              <a:defRPr/>
            </a:pPr>
            <a:r>
              <a:rPr lang="en-US" sz="2000" dirty="0" smtClean="0"/>
              <a:t>Beam Energy Scan (BES) data (in green) can potentially  produce </a:t>
            </a:r>
            <a:r>
              <a:rPr lang="en-US" sz="2000" dirty="0" smtClean="0"/>
              <a:t>high precision flow </a:t>
            </a:r>
            <a:r>
              <a:rPr lang="en-US" sz="2000" dirty="0" smtClean="0"/>
              <a:t>data but  neglects </a:t>
            </a:r>
            <a:r>
              <a:rPr lang="en-US" sz="2000" dirty="0" smtClean="0"/>
              <a:t>the </a:t>
            </a:r>
            <a:r>
              <a:rPr lang="en-US" sz="2000" dirty="0" smtClean="0"/>
              <a:t>influence </a:t>
            </a:r>
            <a:r>
              <a:rPr lang="en-US" sz="2000" dirty="0" smtClean="0"/>
              <a:t>of nucleon effective </a:t>
            </a:r>
            <a:r>
              <a:rPr lang="en-US" sz="2000" dirty="0" smtClean="0"/>
              <a:t>masses. This leads to an over-estimate of the pressure from the symmetric matter </a:t>
            </a:r>
            <a:r>
              <a:rPr lang="en-US" sz="2000" dirty="0" err="1" smtClean="0"/>
              <a:t>EoS</a:t>
            </a:r>
            <a:r>
              <a:rPr lang="en-US" sz="2000" dirty="0" smtClean="0"/>
              <a:t>. </a:t>
            </a:r>
          </a:p>
          <a:p>
            <a:pPr>
              <a:defRPr/>
            </a:pPr>
            <a:endParaRPr lang="en-US" sz="2000" dirty="0" smtClean="0"/>
          </a:p>
          <a:p>
            <a:pPr>
              <a:defRPr/>
            </a:pPr>
            <a:endParaRPr lang="en-US" sz="2000" dirty="0">
              <a:sym typeface="Symbol" pitchFamily="18" charset="2"/>
            </a:endParaRPr>
          </a:p>
        </p:txBody>
      </p:sp>
      <p:pic>
        <p:nvPicPr>
          <p:cNvPr id="24" name="Picture 23"/>
          <p:cNvPicPr>
            <a:picLocks noChangeAspect="1"/>
          </p:cNvPicPr>
          <p:nvPr/>
        </p:nvPicPr>
        <p:blipFill>
          <a:blip r:embed="rId3"/>
          <a:stretch>
            <a:fillRect/>
          </a:stretch>
        </p:blipFill>
        <p:spPr>
          <a:xfrm>
            <a:off x="6385200" y="1088301"/>
            <a:ext cx="3946740" cy="3504053"/>
          </a:xfrm>
          <a:prstGeom prst="rect">
            <a:avLst/>
          </a:prstGeom>
        </p:spPr>
      </p:pic>
      <p:sp>
        <p:nvSpPr>
          <p:cNvPr id="12" name="Text Box 17"/>
          <p:cNvSpPr txBox="1">
            <a:spLocks noChangeArrowheads="1"/>
          </p:cNvSpPr>
          <p:nvPr/>
        </p:nvSpPr>
        <p:spPr bwMode="auto">
          <a:xfrm>
            <a:off x="1200265" y="875147"/>
            <a:ext cx="3738562" cy="304800"/>
          </a:xfrm>
          <a:prstGeom prst="rect">
            <a:avLst/>
          </a:prstGeom>
          <a:noFill/>
          <a:ln w="9525">
            <a:noFill/>
            <a:miter lim="800000"/>
            <a:headEnd/>
            <a:tailEnd/>
          </a:ln>
        </p:spPr>
        <p:txBody>
          <a:bodyPr>
            <a:spAutoFit/>
          </a:bodyPr>
          <a:lstStyle/>
          <a:p>
            <a:pPr>
              <a:spcBef>
                <a:spcPct val="0"/>
              </a:spcBef>
              <a:buFontTx/>
              <a:buNone/>
            </a:pPr>
            <a:r>
              <a:rPr lang="en-US" sz="1400" dirty="0"/>
              <a:t>Danielewicz et al., </a:t>
            </a:r>
            <a:r>
              <a:rPr lang="en-US" sz="1400" dirty="0">
                <a:cs typeface="Times New Roman" pitchFamily="18" charset="0"/>
              </a:rPr>
              <a:t>Science 298,1592 (2002). </a:t>
            </a:r>
          </a:p>
        </p:txBody>
      </p:sp>
      <p:pic>
        <p:nvPicPr>
          <p:cNvPr id="1437" name="Picture 50" descr="Betty3"/>
          <p:cNvPicPr>
            <a:picLocks noChangeAspect="1" noChangeArrowheads="1"/>
          </p:cNvPicPr>
          <p:nvPr/>
        </p:nvPicPr>
        <p:blipFill>
          <a:blip r:embed="rId4" cstate="print"/>
          <a:srcRect l="5357" r="-1530" b="2835"/>
          <a:stretch>
            <a:fillRect/>
          </a:stretch>
        </p:blipFill>
        <p:spPr bwMode="auto">
          <a:xfrm>
            <a:off x="568171" y="1217361"/>
            <a:ext cx="4021585" cy="3289936"/>
          </a:xfrm>
          <a:prstGeom prst="rect">
            <a:avLst/>
          </a:prstGeom>
          <a:solidFill>
            <a:schemeClr val="bg1"/>
          </a:solidFill>
          <a:ln w="9525">
            <a:noFill/>
            <a:miter lim="800000"/>
            <a:headEnd/>
            <a:tailEnd/>
          </a:ln>
        </p:spPr>
      </p:pic>
      <p:sp>
        <p:nvSpPr>
          <p:cNvPr id="1438" name="Text Box 17"/>
          <p:cNvSpPr txBox="1">
            <a:spLocks noChangeArrowheads="1"/>
          </p:cNvSpPr>
          <p:nvPr/>
        </p:nvSpPr>
        <p:spPr bwMode="auto">
          <a:xfrm>
            <a:off x="6505114" y="909584"/>
            <a:ext cx="4175897" cy="307777"/>
          </a:xfrm>
          <a:prstGeom prst="rect">
            <a:avLst/>
          </a:prstGeom>
          <a:noFill/>
          <a:ln w="9525">
            <a:noFill/>
            <a:miter lim="800000"/>
            <a:headEnd/>
            <a:tailEnd/>
          </a:ln>
        </p:spPr>
        <p:txBody>
          <a:bodyPr wrap="square">
            <a:spAutoFit/>
          </a:bodyPr>
          <a:lstStyle/>
          <a:p>
            <a:r>
              <a:rPr lang="en-US" sz="1400" dirty="0"/>
              <a:t>A Sorensen, </a:t>
            </a:r>
            <a:r>
              <a:rPr lang="en-US" sz="1400" dirty="0" smtClean="0"/>
              <a:t>et al., </a:t>
            </a:r>
            <a:r>
              <a:rPr lang="en-US" sz="1400" dirty="0" err="1" smtClean="0"/>
              <a:t>Prog</a:t>
            </a:r>
            <a:r>
              <a:rPr lang="en-US" sz="1400" dirty="0" smtClean="0"/>
              <a:t>. Part. </a:t>
            </a:r>
            <a:r>
              <a:rPr lang="en-US" sz="1400" dirty="0"/>
              <a:t>and </a:t>
            </a:r>
            <a:r>
              <a:rPr lang="en-US" sz="1400" dirty="0" err="1" smtClean="0"/>
              <a:t>Nucl</a:t>
            </a:r>
            <a:r>
              <a:rPr lang="en-US" sz="1400" dirty="0" smtClean="0"/>
              <a:t>. Phys. (2023).</a:t>
            </a:r>
            <a:endParaRPr lang="en-US" sz="1400" dirty="0">
              <a:cs typeface="Times New Roman" pitchFamily="18" charset="0"/>
            </a:endParaRPr>
          </a:p>
        </p:txBody>
      </p:sp>
      <p:sp>
        <p:nvSpPr>
          <p:cNvPr id="1439" name="TextBox 1438"/>
          <p:cNvSpPr txBox="1"/>
          <p:nvPr/>
        </p:nvSpPr>
        <p:spPr>
          <a:xfrm>
            <a:off x="10511556" y="565882"/>
            <a:ext cx="1305101" cy="923330"/>
          </a:xfrm>
          <a:prstGeom prst="rect">
            <a:avLst/>
          </a:prstGeom>
          <a:noFill/>
        </p:spPr>
        <p:txBody>
          <a:bodyPr wrap="none" rtlCol="0">
            <a:spAutoFit/>
          </a:bodyPr>
          <a:lstStyle/>
          <a:p>
            <a:r>
              <a:rPr lang="en-US" dirty="0" smtClean="0"/>
              <a:t>See Talk by </a:t>
            </a:r>
          </a:p>
          <a:p>
            <a:r>
              <a:rPr lang="en-US" dirty="0"/>
              <a:t>A</a:t>
            </a:r>
            <a:r>
              <a:rPr lang="en-US" dirty="0" smtClean="0"/>
              <a:t>. </a:t>
            </a:r>
            <a:r>
              <a:rPr lang="en-US" dirty="0" smtClean="0"/>
              <a:t>Sorensen</a:t>
            </a:r>
            <a:endParaRPr lang="en-US" dirty="0" smtClean="0"/>
          </a:p>
          <a:p>
            <a:r>
              <a:rPr lang="en-US" dirty="0"/>
              <a:t>t</a:t>
            </a:r>
            <a:r>
              <a:rPr lang="en-US" dirty="0" smtClean="0"/>
              <a:t>oday.</a:t>
            </a:r>
            <a:endParaRPr lang="en-US" dirty="0"/>
          </a:p>
        </p:txBody>
      </p:sp>
    </p:spTree>
    <p:extLst>
      <p:ext uri="{BB962C8B-B14F-4D97-AF65-F5344CB8AC3E}">
        <p14:creationId xmlns:p14="http://schemas.microsoft.com/office/powerpoint/2010/main" val="22546856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4472" y="-55669"/>
            <a:ext cx="10515600" cy="1325563"/>
          </a:xfrm>
          <a:ln>
            <a:noFill/>
          </a:ln>
        </p:spPr>
        <p:txBody>
          <a:bodyPr/>
          <a:lstStyle/>
          <a:p>
            <a:r>
              <a:rPr lang="en-US" dirty="0" smtClean="0">
                <a:solidFill>
                  <a:srgbClr val="92D050"/>
                </a:solidFill>
                <a:latin typeface="Calibri Light" panose="020F0302020204030204" pitchFamily="34" charset="0"/>
                <a:cs typeface="Calibri Light" panose="020F0302020204030204" pitchFamily="34" charset="0"/>
              </a:rPr>
              <a:t>Quest to </a:t>
            </a:r>
            <a:r>
              <a:rPr lang="en-US" dirty="0" smtClean="0">
                <a:solidFill>
                  <a:srgbClr val="92D050"/>
                </a:solidFill>
                <a:latin typeface="Calibri Light" panose="020F0302020204030204" pitchFamily="34" charset="0"/>
                <a:cs typeface="Calibri Light" panose="020F0302020204030204" pitchFamily="34" charset="0"/>
              </a:rPr>
              <a:t>obtain symmetry energy </a:t>
            </a:r>
            <a:r>
              <a:rPr lang="en-US" dirty="0" smtClean="0">
                <a:solidFill>
                  <a:srgbClr val="92D050"/>
                </a:solidFill>
                <a:latin typeface="Calibri Light" panose="020F0302020204030204" pitchFamily="34" charset="0"/>
                <a:cs typeface="Calibri Light" panose="020F0302020204030204" pitchFamily="34" charset="0"/>
              </a:rPr>
              <a:t>(SE) constraints from structure and HI collisions</a:t>
            </a:r>
            <a:endParaRPr lang="en-US" dirty="0">
              <a:solidFill>
                <a:srgbClr val="92D050"/>
              </a:solidFill>
              <a:latin typeface="Calibri Light" panose="020F0302020204030204" pitchFamily="34" charset="0"/>
              <a:cs typeface="Calibri Light" panose="020F0302020204030204" pitchFamily="34" charset="0"/>
            </a:endParaRPr>
          </a:p>
        </p:txBody>
      </p:sp>
      <p:sp>
        <p:nvSpPr>
          <p:cNvPr id="3" name="Content Placeholder 2"/>
          <p:cNvSpPr>
            <a:spLocks noGrp="1"/>
          </p:cNvSpPr>
          <p:nvPr>
            <p:ph idx="1"/>
          </p:nvPr>
        </p:nvSpPr>
        <p:spPr>
          <a:xfrm>
            <a:off x="192528" y="1026469"/>
            <a:ext cx="5679744" cy="4351338"/>
          </a:xfrm>
        </p:spPr>
        <p:txBody>
          <a:bodyPr/>
          <a:lstStyle/>
          <a:p>
            <a:r>
              <a:rPr lang="en-US" sz="2000" dirty="0"/>
              <a:t>O</a:t>
            </a:r>
            <a:r>
              <a:rPr lang="en-US" sz="2000" dirty="0" smtClean="0"/>
              <a:t>bservables </a:t>
            </a:r>
            <a:r>
              <a:rPr lang="en-US" sz="2000" dirty="0" smtClean="0"/>
              <a:t>sensitive to Symmetry Energy (SE</a:t>
            </a:r>
            <a:r>
              <a:rPr lang="en-US" sz="2000" dirty="0" smtClean="0"/>
              <a:t>)</a:t>
            </a:r>
            <a:r>
              <a:rPr lang="en-US" sz="2000" dirty="0">
                <a:sym typeface="Symbol" panose="05050102010706020507" pitchFamily="18" charset="2"/>
              </a:rPr>
              <a:t> </a:t>
            </a:r>
            <a:r>
              <a:rPr lang="en-US" sz="2000" dirty="0" smtClean="0">
                <a:sym typeface="Symbol" panose="05050102010706020507" pitchFamily="18" charset="2"/>
              </a:rPr>
              <a:t>are often</a:t>
            </a:r>
            <a:r>
              <a:rPr lang="en-US" sz="2000" dirty="0" smtClean="0"/>
              <a:t> </a:t>
            </a:r>
            <a:r>
              <a:rPr lang="en-US" sz="2000" dirty="0" smtClean="0"/>
              <a:t>expressed in terms of Taylor expansion coefficients</a:t>
            </a:r>
            <a:r>
              <a:rPr lang="en-US" dirty="0" smtClean="0"/>
              <a:t>:</a:t>
            </a:r>
          </a:p>
          <a:p>
            <a:endParaRPr lang="en-US" sz="1800" dirty="0" smtClean="0"/>
          </a:p>
          <a:p>
            <a:endParaRPr lang="en-US" sz="1800" dirty="0"/>
          </a:p>
          <a:p>
            <a:r>
              <a:rPr lang="en-US" sz="2000" dirty="0"/>
              <a:t>M</a:t>
            </a:r>
            <a:r>
              <a:rPr lang="en-US" sz="2000" dirty="0" smtClean="0"/>
              <a:t>any analyses limited  their studies to the correlations between S and L and stopped there</a:t>
            </a:r>
            <a:r>
              <a:rPr lang="en-US" dirty="0" smtClean="0"/>
              <a:t>. </a:t>
            </a:r>
          </a:p>
          <a:p>
            <a:r>
              <a:rPr lang="en-US" sz="2000" dirty="0" smtClean="0"/>
              <a:t>The figure shows a frequently  shown representation of the constraints in terms of a correction between the values obtained for L and S</a:t>
            </a:r>
            <a:r>
              <a:rPr lang="en-US" sz="2000" baseline="-25000" dirty="0" smtClean="0"/>
              <a:t>0 </a:t>
            </a:r>
            <a:r>
              <a:rPr lang="en-US" sz="2000" dirty="0" smtClean="0"/>
              <a:t>by fitting </a:t>
            </a:r>
            <a:r>
              <a:rPr lang="en-US" sz="2000" dirty="0" smtClean="0"/>
              <a:t>various observables with a variety of symmetry energy </a:t>
            </a:r>
            <a:r>
              <a:rPr lang="en-US" sz="2000" dirty="0" err="1" smtClean="0"/>
              <a:t>functionals</a:t>
            </a:r>
            <a:r>
              <a:rPr lang="en-US" sz="2000" dirty="0" smtClean="0"/>
              <a:t>. </a:t>
            </a:r>
          </a:p>
          <a:p>
            <a:r>
              <a:rPr lang="en-US" sz="2000" dirty="0" smtClean="0"/>
              <a:t>More quantitative information can be obtained by Bayesian or Pearson Correlation analyses etc. which identify the sensitive quantity and density at which it is constrained. </a:t>
            </a:r>
            <a:endParaRPr lang="en-US" dirty="0" smtClean="0">
              <a:sym typeface="Symbol" panose="05050102010706020507" pitchFamily="18" charset="2"/>
            </a:endParaRPr>
          </a:p>
        </p:txBody>
      </p:sp>
      <p:graphicFrame>
        <p:nvGraphicFramePr>
          <p:cNvPr id="6" name="Object 5"/>
          <p:cNvGraphicFramePr>
            <a:graphicFrameLocks noChangeAspect="1"/>
          </p:cNvGraphicFramePr>
          <p:nvPr>
            <p:extLst>
              <p:ext uri="{D42A27DB-BD31-4B8C-83A1-F6EECF244321}">
                <p14:modId xmlns:p14="http://schemas.microsoft.com/office/powerpoint/2010/main" val="2232977852"/>
              </p:ext>
            </p:extLst>
          </p:nvPr>
        </p:nvGraphicFramePr>
        <p:xfrm>
          <a:off x="614472" y="1884199"/>
          <a:ext cx="4219575" cy="679450"/>
        </p:xfrm>
        <a:graphic>
          <a:graphicData uri="http://schemas.openxmlformats.org/presentationml/2006/ole">
            <mc:AlternateContent xmlns:mc="http://schemas.openxmlformats.org/markup-compatibility/2006">
              <mc:Choice xmlns:v="urn:schemas-microsoft-com:vml" Requires="v">
                <p:oleObj spid="_x0000_s20499" name="Equation" r:id="rId3" imgW="2844720" imgH="457200" progId="Equation.DSMT4">
                  <p:embed/>
                </p:oleObj>
              </mc:Choice>
              <mc:Fallback>
                <p:oleObj name="Equation" r:id="rId3" imgW="2844720" imgH="457200" progId="Equation.DSMT4">
                  <p:embed/>
                  <p:pic>
                    <p:nvPicPr>
                      <p:cNvPr id="6" name="Object 5"/>
                      <p:cNvPicPr/>
                      <p:nvPr/>
                    </p:nvPicPr>
                    <p:blipFill>
                      <a:blip r:embed="rId4"/>
                      <a:stretch>
                        <a:fillRect/>
                      </a:stretch>
                    </p:blipFill>
                    <p:spPr>
                      <a:xfrm>
                        <a:off x="614472" y="1884199"/>
                        <a:ext cx="4219575" cy="679450"/>
                      </a:xfrm>
                      <a:prstGeom prst="rect">
                        <a:avLst/>
                      </a:prstGeom>
                    </p:spPr>
                  </p:pic>
                </p:oleObj>
              </mc:Fallback>
            </mc:AlternateContent>
          </a:graphicData>
        </a:graphic>
      </p:graphicFrame>
      <p:pic>
        <p:nvPicPr>
          <p:cNvPr id="7" name="Online Image Placeholder 4"/>
          <p:cNvPicPr>
            <a:picLocks noChangeAspect="1"/>
          </p:cNvPicPr>
          <p:nvPr/>
        </p:nvPicPr>
        <p:blipFill>
          <a:blip r:embed="rId5"/>
          <a:stretch>
            <a:fillRect/>
          </a:stretch>
        </p:blipFill>
        <p:spPr>
          <a:xfrm>
            <a:off x="6498454" y="607113"/>
            <a:ext cx="4296793" cy="6169984"/>
          </a:xfrm>
          <a:prstGeom prst="rect">
            <a:avLst/>
          </a:prstGeom>
        </p:spPr>
      </p:pic>
    </p:spTree>
    <p:extLst>
      <p:ext uri="{BB962C8B-B14F-4D97-AF65-F5344CB8AC3E}">
        <p14:creationId xmlns:p14="http://schemas.microsoft.com/office/powerpoint/2010/main" val="11855898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5533" y="-103102"/>
            <a:ext cx="10515600" cy="1325563"/>
          </a:xfrm>
          <a:ln>
            <a:noFill/>
          </a:ln>
        </p:spPr>
        <p:txBody>
          <a:bodyPr/>
          <a:lstStyle/>
          <a:p>
            <a:r>
              <a:rPr lang="en-US" dirty="0" smtClean="0">
                <a:solidFill>
                  <a:srgbClr val="92D050"/>
                </a:solidFill>
                <a:latin typeface="Calibri Light" panose="020F0302020204030204" pitchFamily="34" charset="0"/>
                <a:cs typeface="Calibri Light" panose="020F0302020204030204" pitchFamily="34" charset="0"/>
              </a:rPr>
              <a:t>Obtaining Symmetry Energy (SE) constraints from structure and HI collisions</a:t>
            </a:r>
            <a:endParaRPr lang="en-US" dirty="0">
              <a:solidFill>
                <a:srgbClr val="92D050"/>
              </a:solidFill>
              <a:latin typeface="Calibri Light" panose="020F0302020204030204" pitchFamily="34" charset="0"/>
              <a:cs typeface="Calibri Light" panose="020F0302020204030204" pitchFamily="34" charset="0"/>
            </a:endParaRPr>
          </a:p>
        </p:txBody>
      </p:sp>
      <p:sp>
        <p:nvSpPr>
          <p:cNvPr id="3" name="Content Placeholder 2"/>
          <p:cNvSpPr>
            <a:spLocks noGrp="1"/>
          </p:cNvSpPr>
          <p:nvPr>
            <p:ph idx="1"/>
          </p:nvPr>
        </p:nvSpPr>
        <p:spPr>
          <a:xfrm>
            <a:off x="192528" y="1026469"/>
            <a:ext cx="5891658" cy="4351338"/>
          </a:xfrm>
        </p:spPr>
        <p:txBody>
          <a:bodyPr/>
          <a:lstStyle/>
          <a:p>
            <a:pPr marL="0" indent="0">
              <a:buNone/>
            </a:pPr>
            <a:endParaRPr lang="en-US" sz="1800" dirty="0"/>
          </a:p>
          <a:p>
            <a:r>
              <a:rPr lang="en-US" sz="2000" dirty="0" smtClean="0"/>
              <a:t>This requires you to:</a:t>
            </a:r>
          </a:p>
          <a:p>
            <a:r>
              <a:rPr lang="en-US" sz="2000" dirty="0" smtClean="0"/>
              <a:t>C</a:t>
            </a:r>
            <a:r>
              <a:rPr lang="en-US" sz="2000" dirty="0" smtClean="0"/>
              <a:t>hoose </a:t>
            </a:r>
            <a:r>
              <a:rPr lang="en-US" sz="2000" dirty="0"/>
              <a:t>a technique to </a:t>
            </a:r>
            <a:r>
              <a:rPr lang="en-US" sz="2000" dirty="0" smtClean="0"/>
              <a:t>analyze </a:t>
            </a:r>
            <a:r>
              <a:rPr lang="en-US" sz="2000" dirty="0"/>
              <a:t>the </a:t>
            </a:r>
            <a:r>
              <a:rPr lang="en-US" sz="2000" dirty="0" smtClean="0"/>
              <a:t>SE </a:t>
            </a:r>
            <a:r>
              <a:rPr lang="en-US" sz="2000" dirty="0" smtClean="0"/>
              <a:t>constraint and </a:t>
            </a:r>
            <a:r>
              <a:rPr lang="en-US" sz="2000" dirty="0" smtClean="0"/>
              <a:t>to determine the density probed by the observable.</a:t>
            </a:r>
            <a:endParaRPr lang="en-US" dirty="0"/>
          </a:p>
          <a:p>
            <a:r>
              <a:rPr lang="en-US" sz="2000" dirty="0" smtClean="0"/>
              <a:t>Determine what quantity </a:t>
            </a:r>
            <a:r>
              <a:rPr lang="en-US" sz="2000" dirty="0"/>
              <a:t>each observable </a:t>
            </a:r>
            <a:r>
              <a:rPr lang="en-US" sz="2000" dirty="0" smtClean="0"/>
              <a:t>constrains at the sensitive density, </a:t>
            </a:r>
            <a:r>
              <a:rPr lang="en-US" sz="2000" dirty="0" smtClean="0">
                <a:sym typeface="Symbol" panose="05050102010706020507" pitchFamily="18" charset="2"/>
              </a:rPr>
              <a:t></a:t>
            </a:r>
            <a:r>
              <a:rPr lang="en-US" sz="2000" baseline="-25000" dirty="0" smtClean="0">
                <a:sym typeface="Symbol" panose="05050102010706020507" pitchFamily="18" charset="2"/>
              </a:rPr>
              <a:t>s,</a:t>
            </a:r>
            <a:r>
              <a:rPr lang="en-US" sz="2000" dirty="0" smtClean="0"/>
              <a:t> such as S(</a:t>
            </a:r>
            <a:r>
              <a:rPr lang="en-US" sz="2000" dirty="0" smtClean="0">
                <a:sym typeface="Symbol" panose="05050102010706020507" pitchFamily="18" charset="2"/>
              </a:rPr>
              <a:t></a:t>
            </a:r>
            <a:r>
              <a:rPr lang="en-US" sz="2000" baseline="-25000" dirty="0" smtClean="0">
                <a:sym typeface="Symbol" panose="05050102010706020507" pitchFamily="18" charset="2"/>
              </a:rPr>
              <a:t>s</a:t>
            </a:r>
            <a:r>
              <a:rPr lang="en-US" sz="2000" u="sng" dirty="0" smtClean="0">
                <a:sym typeface="Symbol" panose="05050102010706020507" pitchFamily="18" charset="2"/>
              </a:rPr>
              <a:t>), </a:t>
            </a:r>
            <a:r>
              <a:rPr lang="en-US" sz="2000" dirty="0" err="1" smtClean="0">
                <a:sym typeface="Symbol" panose="05050102010706020507" pitchFamily="18" charset="2"/>
              </a:rPr>
              <a:t>P</a:t>
            </a:r>
            <a:r>
              <a:rPr lang="en-US" sz="2000" baseline="-25000" dirty="0" err="1" smtClean="0">
                <a:sym typeface="Symbol" panose="05050102010706020507" pitchFamily="18" charset="2"/>
              </a:rPr>
              <a:t>sym</a:t>
            </a:r>
            <a:r>
              <a:rPr lang="en-US" sz="2000" dirty="0" smtClean="0">
                <a:sym typeface="Symbol" panose="05050102010706020507" pitchFamily="18" charset="2"/>
              </a:rPr>
              <a:t>(</a:t>
            </a:r>
            <a:r>
              <a:rPr lang="en-US" sz="2000" baseline="-25000" dirty="0" smtClean="0">
                <a:sym typeface="Symbol" panose="05050102010706020507" pitchFamily="18" charset="2"/>
              </a:rPr>
              <a:t>s </a:t>
            </a:r>
            <a:r>
              <a:rPr lang="en-US" sz="2000" dirty="0" smtClean="0">
                <a:sym typeface="Symbol" panose="05050102010706020507" pitchFamily="18" charset="2"/>
              </a:rPr>
              <a:t>=</a:t>
            </a:r>
            <a:r>
              <a:rPr lang="en-US" sz="2000" u="sng" dirty="0" smtClean="0">
                <a:sym typeface="Symbol" panose="05050102010706020507" pitchFamily="18" charset="2"/>
              </a:rPr>
              <a:t> L(</a:t>
            </a:r>
            <a:r>
              <a:rPr lang="en-US" sz="2000" u="sng" baseline="-25000" dirty="0" smtClean="0">
                <a:sym typeface="Symbol" panose="05050102010706020507" pitchFamily="18" charset="2"/>
              </a:rPr>
              <a:t>s </a:t>
            </a:r>
            <a:r>
              <a:rPr lang="en-US" sz="2000" u="sng" dirty="0" smtClean="0">
                <a:sym typeface="Symbol" panose="05050102010706020507" pitchFamily="18" charset="2"/>
              </a:rPr>
              <a:t>* </a:t>
            </a:r>
            <a:r>
              <a:rPr lang="en-US" sz="2000" u="sng" baseline="-25000" dirty="0" smtClean="0">
                <a:sym typeface="Symbol" panose="05050102010706020507" pitchFamily="18" charset="2"/>
              </a:rPr>
              <a:t>s </a:t>
            </a:r>
            <a:r>
              <a:rPr lang="en-US" sz="2000" u="sng" dirty="0">
                <a:sym typeface="Symbol" panose="05050102010706020507" pitchFamily="18" charset="2"/>
              </a:rPr>
              <a:t>/3, L(</a:t>
            </a:r>
            <a:r>
              <a:rPr lang="en-US" sz="2000" u="sng" baseline="-25000" dirty="0">
                <a:sym typeface="Symbol" panose="05050102010706020507" pitchFamily="18" charset="2"/>
              </a:rPr>
              <a:t>s </a:t>
            </a:r>
            <a:r>
              <a:rPr lang="en-US" sz="2000" u="sng" dirty="0">
                <a:sym typeface="Symbol" panose="05050102010706020507" pitchFamily="18" charset="2"/>
              </a:rPr>
              <a:t></a:t>
            </a:r>
            <a:r>
              <a:rPr lang="en-US" sz="2000" dirty="0">
                <a:sym typeface="Symbol" panose="05050102010706020507" pitchFamily="18" charset="2"/>
              </a:rPr>
              <a:t>, </a:t>
            </a:r>
            <a:r>
              <a:rPr lang="en-US" sz="2000" dirty="0" smtClean="0">
                <a:sym typeface="Symbol" panose="05050102010706020507" pitchFamily="18" charset="2"/>
              </a:rPr>
              <a:t>… </a:t>
            </a:r>
            <a:r>
              <a:rPr lang="en-US" sz="2000" dirty="0" smtClean="0">
                <a:sym typeface="Symbol" panose="05050102010706020507" pitchFamily="18" charset="2"/>
              </a:rPr>
              <a:t>and constrain that quantity </a:t>
            </a:r>
            <a:r>
              <a:rPr lang="en-US" sz="2000" dirty="0" smtClean="0">
                <a:sym typeface="Symbol" panose="05050102010706020507" pitchFamily="18" charset="2"/>
              </a:rPr>
              <a:t>at the sensitive density </a:t>
            </a:r>
            <a:r>
              <a:rPr lang="en-US" sz="2000" baseline="-25000" dirty="0" smtClean="0">
                <a:sym typeface="Symbol" panose="05050102010706020507" pitchFamily="18" charset="2"/>
              </a:rPr>
              <a:t>s</a:t>
            </a:r>
            <a:r>
              <a:rPr lang="en-US" sz="2000" dirty="0" smtClean="0">
                <a:sym typeface="Symbol" panose="05050102010706020507" pitchFamily="18" charset="2"/>
              </a:rPr>
              <a:t> where the </a:t>
            </a:r>
            <a:r>
              <a:rPr lang="en-US" sz="2000" dirty="0">
                <a:sym typeface="Symbol" panose="05050102010706020507" pitchFamily="18" charset="2"/>
              </a:rPr>
              <a:t>SE </a:t>
            </a:r>
            <a:r>
              <a:rPr lang="en-US" sz="2000" dirty="0" smtClean="0">
                <a:sym typeface="Symbol" panose="05050102010706020507" pitchFamily="18" charset="2"/>
              </a:rPr>
              <a:t>was  constrained.</a:t>
            </a:r>
          </a:p>
          <a:p>
            <a:r>
              <a:rPr lang="en-US" sz="2000" dirty="0" smtClean="0"/>
              <a:t>On the left I show the symmetry functional obtained after performing such studies for 10 different observables and constraining the symmetry energy via a Bayesian analysis with this information. </a:t>
            </a:r>
          </a:p>
          <a:p>
            <a:r>
              <a:rPr lang="en-US" sz="2000" dirty="0" smtClean="0">
                <a:sym typeface="Symbol" panose="05050102010706020507" pitchFamily="18" charset="2"/>
              </a:rPr>
              <a:t>The trend is statistically consisten</a:t>
            </a:r>
            <a:r>
              <a:rPr lang="en-US" sz="2000" dirty="0" smtClean="0">
                <a:sym typeface="Symbol" panose="05050102010706020507" pitchFamily="18" charset="2"/>
              </a:rPr>
              <a:t>t with the symmetry energy extracted by Danielewicz and Lee (DL3). </a:t>
            </a:r>
            <a:endParaRPr lang="en-US" dirty="0" smtClean="0">
              <a:sym typeface="Symbol" panose="05050102010706020507" pitchFamily="18" charset="2"/>
            </a:endParaRPr>
          </a:p>
        </p:txBody>
      </p:sp>
      <p:pic>
        <p:nvPicPr>
          <p:cNvPr id="9" name="Picture 8"/>
          <p:cNvPicPr>
            <a:picLocks noChangeAspect="1"/>
          </p:cNvPicPr>
          <p:nvPr/>
        </p:nvPicPr>
        <p:blipFill>
          <a:blip r:embed="rId2"/>
          <a:stretch>
            <a:fillRect/>
          </a:stretch>
        </p:blipFill>
        <p:spPr>
          <a:xfrm>
            <a:off x="10739222" y="3756151"/>
            <a:ext cx="434276" cy="266500"/>
          </a:xfrm>
          <a:prstGeom prst="rect">
            <a:avLst/>
          </a:prstGeom>
        </p:spPr>
      </p:pic>
      <p:pic>
        <p:nvPicPr>
          <p:cNvPr id="10" name="Picture 9"/>
          <p:cNvPicPr>
            <a:picLocks noChangeAspect="1"/>
          </p:cNvPicPr>
          <p:nvPr/>
        </p:nvPicPr>
        <p:blipFill>
          <a:blip r:embed="rId2"/>
          <a:stretch>
            <a:fillRect/>
          </a:stretch>
        </p:blipFill>
        <p:spPr>
          <a:xfrm>
            <a:off x="10739222" y="5240864"/>
            <a:ext cx="434276" cy="266500"/>
          </a:xfrm>
          <a:prstGeom prst="rect">
            <a:avLst/>
          </a:prstGeom>
        </p:spPr>
      </p:pic>
      <p:pic>
        <p:nvPicPr>
          <p:cNvPr id="12" name="Content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15484" y="1781944"/>
            <a:ext cx="5099800" cy="4351338"/>
          </a:xfrm>
          <a:prstGeom prst="rect">
            <a:avLst/>
          </a:prstGeom>
        </p:spPr>
      </p:pic>
      <p:sp>
        <p:nvSpPr>
          <p:cNvPr id="13" name="TextBox 12"/>
          <p:cNvSpPr txBox="1"/>
          <p:nvPr/>
        </p:nvSpPr>
        <p:spPr>
          <a:xfrm>
            <a:off x="6564928" y="1365903"/>
            <a:ext cx="5066643" cy="369332"/>
          </a:xfrm>
          <a:prstGeom prst="rect">
            <a:avLst/>
          </a:prstGeom>
          <a:noFill/>
        </p:spPr>
        <p:txBody>
          <a:bodyPr wrap="none" rtlCol="0">
            <a:spAutoFit/>
          </a:bodyPr>
          <a:lstStyle/>
          <a:p>
            <a:r>
              <a:rPr lang="en-US" dirty="0" smtClean="0"/>
              <a:t>W.G. Lynch and M.B. </a:t>
            </a:r>
            <a:r>
              <a:rPr lang="en-US" dirty="0"/>
              <a:t>Tsang PLB  830, </a:t>
            </a:r>
            <a:r>
              <a:rPr lang="en-US" dirty="0" smtClean="0"/>
              <a:t>137098 (2022) </a:t>
            </a:r>
            <a:endParaRPr lang="en-US" dirty="0"/>
          </a:p>
        </p:txBody>
      </p:sp>
    </p:spTree>
    <p:extLst>
      <p:ext uri="{BB962C8B-B14F-4D97-AF65-F5344CB8AC3E}">
        <p14:creationId xmlns:p14="http://schemas.microsoft.com/office/powerpoint/2010/main" val="351467136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0575" y="483878"/>
            <a:ext cx="10515600" cy="455884"/>
          </a:xfrm>
        </p:spPr>
        <p:txBody>
          <a:bodyPr>
            <a:normAutofit fontScale="90000"/>
          </a:bodyPr>
          <a:lstStyle/>
          <a:p>
            <a:r>
              <a:rPr lang="en-US" dirty="0">
                <a:solidFill>
                  <a:srgbClr val="92D050"/>
                </a:solidFill>
              </a:rPr>
              <a:t/>
            </a:r>
            <a:br>
              <a:rPr lang="en-US" dirty="0">
                <a:solidFill>
                  <a:srgbClr val="92D050"/>
                </a:solidFill>
              </a:rPr>
            </a:br>
            <a:r>
              <a:rPr lang="en-US" dirty="0">
                <a:solidFill>
                  <a:srgbClr val="92D050"/>
                </a:solidFill>
              </a:rPr>
              <a:t>List </a:t>
            </a:r>
            <a:r>
              <a:rPr lang="en-US" dirty="0" smtClean="0">
                <a:solidFill>
                  <a:srgbClr val="92D050"/>
                </a:solidFill>
              </a:rPr>
              <a:t>of constraints on the SE used in the fits:</a:t>
            </a:r>
            <a:endParaRPr lang="en-US" dirty="0">
              <a:solidFill>
                <a:srgbClr val="92D050"/>
              </a:solidFill>
            </a:endParaRPr>
          </a:p>
        </p:txBody>
      </p:sp>
      <p:graphicFrame>
        <p:nvGraphicFramePr>
          <p:cNvPr id="4" name="Content Placeholder 3"/>
          <p:cNvGraphicFramePr>
            <a:graphicFrameLocks noGrp="1"/>
          </p:cNvGraphicFramePr>
          <p:nvPr>
            <p:ph idx="1"/>
            <p:extLst/>
          </p:nvPr>
        </p:nvGraphicFramePr>
        <p:xfrm>
          <a:off x="650575" y="1295533"/>
          <a:ext cx="10421984" cy="3708400"/>
        </p:xfrm>
        <a:graphic>
          <a:graphicData uri="http://schemas.openxmlformats.org/drawingml/2006/table">
            <a:tbl>
              <a:tblPr firstRow="1" bandRow="1">
                <a:tableStyleId>{5940675A-B579-460E-94D1-54222C63F5DA}</a:tableStyleId>
              </a:tblPr>
              <a:tblGrid>
                <a:gridCol w="1532267">
                  <a:extLst>
                    <a:ext uri="{9D8B030D-6E8A-4147-A177-3AD203B41FA5}">
                      <a16:colId xmlns:a16="http://schemas.microsoft.com/office/drawing/2014/main" val="479341925"/>
                    </a:ext>
                  </a:extLst>
                </a:gridCol>
                <a:gridCol w="1091900">
                  <a:extLst>
                    <a:ext uri="{9D8B030D-6E8A-4147-A177-3AD203B41FA5}">
                      <a16:colId xmlns:a16="http://schemas.microsoft.com/office/drawing/2014/main" val="23103084"/>
                    </a:ext>
                  </a:extLst>
                </a:gridCol>
                <a:gridCol w="1596646">
                  <a:extLst>
                    <a:ext uri="{9D8B030D-6E8A-4147-A177-3AD203B41FA5}">
                      <a16:colId xmlns:a16="http://schemas.microsoft.com/office/drawing/2014/main" val="2898631293"/>
                    </a:ext>
                  </a:extLst>
                </a:gridCol>
                <a:gridCol w="1452434">
                  <a:extLst>
                    <a:ext uri="{9D8B030D-6E8A-4147-A177-3AD203B41FA5}">
                      <a16:colId xmlns:a16="http://schemas.microsoft.com/office/drawing/2014/main" val="3406989626"/>
                    </a:ext>
                  </a:extLst>
                </a:gridCol>
                <a:gridCol w="1442133">
                  <a:extLst>
                    <a:ext uri="{9D8B030D-6E8A-4147-A177-3AD203B41FA5}">
                      <a16:colId xmlns:a16="http://schemas.microsoft.com/office/drawing/2014/main" val="3035189266"/>
                    </a:ext>
                  </a:extLst>
                </a:gridCol>
                <a:gridCol w="1421531">
                  <a:extLst>
                    <a:ext uri="{9D8B030D-6E8A-4147-A177-3AD203B41FA5}">
                      <a16:colId xmlns:a16="http://schemas.microsoft.com/office/drawing/2014/main" val="676285197"/>
                    </a:ext>
                  </a:extLst>
                </a:gridCol>
                <a:gridCol w="1885073">
                  <a:extLst>
                    <a:ext uri="{9D8B030D-6E8A-4147-A177-3AD203B41FA5}">
                      <a16:colId xmlns:a16="http://schemas.microsoft.com/office/drawing/2014/main" val="390625806"/>
                    </a:ext>
                  </a:extLst>
                </a:gridCol>
              </a:tblGrid>
              <a:tr h="370840">
                <a:tc>
                  <a:txBody>
                    <a:bodyPr/>
                    <a:lstStyle/>
                    <a:p>
                      <a:pPr algn="ctr"/>
                      <a:r>
                        <a:rPr lang="en-US" sz="1600" dirty="0" smtClean="0"/>
                        <a:t>Constraint</a:t>
                      </a:r>
                      <a:endParaRPr lang="en-US" sz="1600" dirty="0"/>
                    </a:p>
                  </a:txBody>
                  <a:tcPr/>
                </a:tc>
                <a:tc>
                  <a:txBody>
                    <a:bodyPr/>
                    <a:lstStyle/>
                    <a:p>
                      <a:pPr algn="ctr"/>
                      <a:r>
                        <a:rPr lang="en-US" sz="1600" dirty="0" smtClean="0">
                          <a:sym typeface="Symbol" panose="05050102010706020507" pitchFamily="18" charset="2"/>
                        </a:rPr>
                        <a:t>/</a:t>
                      </a:r>
                      <a:r>
                        <a:rPr lang="en-US" sz="1600" baseline="-25000" dirty="0" smtClean="0">
                          <a:sym typeface="Symbol" panose="05050102010706020507" pitchFamily="18" charset="2"/>
                        </a:rPr>
                        <a:t>0</a:t>
                      </a:r>
                      <a:endParaRPr lang="en-US" sz="1600" dirty="0"/>
                    </a:p>
                  </a:txBody>
                  <a:tcPr/>
                </a:tc>
                <a:tc>
                  <a:txBody>
                    <a:bodyPr/>
                    <a:lstStyle/>
                    <a:p>
                      <a:pPr algn="ctr"/>
                      <a:r>
                        <a:rPr lang="en-US" sz="1600" dirty="0" smtClean="0"/>
                        <a:t>S(</a:t>
                      </a:r>
                      <a:r>
                        <a:rPr lang="en-US" sz="1600" dirty="0" smtClean="0">
                          <a:sym typeface="Symbol" panose="05050102010706020507" pitchFamily="18" charset="2"/>
                        </a:rPr>
                        <a:t>) (MeV)</a:t>
                      </a:r>
                      <a:endParaRPr lang="en-US" sz="1600" dirty="0"/>
                    </a:p>
                  </a:txBody>
                  <a:tcPr/>
                </a:tc>
                <a:tc>
                  <a:txBody>
                    <a:bodyPr/>
                    <a:lstStyle/>
                    <a:p>
                      <a:pPr algn="ctr"/>
                      <a:r>
                        <a:rPr lang="en-US" sz="1600" dirty="0" smtClean="0"/>
                        <a:t>L</a:t>
                      </a:r>
                      <a:r>
                        <a:rPr lang="en-US" sz="1600" baseline="-25000" dirty="0" smtClean="0"/>
                        <a:t>01</a:t>
                      </a:r>
                      <a:r>
                        <a:rPr lang="en-US" sz="1600" baseline="0" dirty="0" smtClean="0"/>
                        <a:t> (MeV)</a:t>
                      </a:r>
                      <a:endParaRPr lang="en-US" sz="1600" baseline="-25000" dirty="0"/>
                    </a:p>
                  </a:txBody>
                  <a:tcPr/>
                </a:tc>
                <a:tc>
                  <a:txBody>
                    <a:bodyPr/>
                    <a:lstStyle/>
                    <a:p>
                      <a:pPr algn="ctr"/>
                      <a:r>
                        <a:rPr lang="en-US" sz="1600" dirty="0" smtClean="0"/>
                        <a:t>L </a:t>
                      </a:r>
                      <a:r>
                        <a:rPr lang="en-US" sz="1600" baseline="0" dirty="0" smtClean="0"/>
                        <a:t> </a:t>
                      </a:r>
                      <a:r>
                        <a:rPr lang="en-US" sz="1600" dirty="0" smtClean="0"/>
                        <a:t>(</a:t>
                      </a:r>
                      <a:r>
                        <a:rPr lang="en-US" sz="1600" dirty="0" err="1" smtClean="0"/>
                        <a:t>Mev</a:t>
                      </a:r>
                      <a:r>
                        <a:rPr lang="en-US" sz="1600" dirty="0" smtClean="0"/>
                        <a:t>)</a:t>
                      </a:r>
                      <a:endParaRPr lang="en-US" sz="16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err="1" smtClean="0"/>
                        <a:t>K</a:t>
                      </a:r>
                      <a:r>
                        <a:rPr lang="en-US" sz="1600" baseline="-25000" dirty="0" err="1" smtClean="0"/>
                        <a:t>sym</a:t>
                      </a:r>
                      <a:r>
                        <a:rPr lang="en-US" sz="1600" baseline="0" dirty="0" smtClean="0"/>
                        <a:t> </a:t>
                      </a:r>
                      <a:r>
                        <a:rPr lang="en-US" sz="1600" dirty="0" smtClean="0"/>
                        <a:t>(</a:t>
                      </a:r>
                      <a:r>
                        <a:rPr lang="en-US" sz="1600" dirty="0" err="1" smtClean="0"/>
                        <a:t>Mev</a:t>
                      </a:r>
                      <a:r>
                        <a:rPr lang="en-US" sz="1600" dirty="0" smtClean="0"/>
                        <a:t>)</a:t>
                      </a:r>
                    </a:p>
                  </a:txBody>
                  <a:tcPr/>
                </a:tc>
                <a:tc>
                  <a:txBody>
                    <a:bodyPr/>
                    <a:lstStyle/>
                    <a:p>
                      <a:pPr algn="ctr"/>
                      <a:r>
                        <a:rPr lang="en-US" sz="1600" dirty="0" err="1" smtClean="0"/>
                        <a:t>P</a:t>
                      </a:r>
                      <a:r>
                        <a:rPr lang="en-US" sz="1600" baseline="-25000" dirty="0" err="1" smtClean="0"/>
                        <a:t>sym</a:t>
                      </a:r>
                      <a:r>
                        <a:rPr lang="en-US" sz="1600" baseline="0" dirty="0" smtClean="0"/>
                        <a:t> (MeV/fm</a:t>
                      </a:r>
                      <a:r>
                        <a:rPr lang="en-US" sz="1600" baseline="30000" dirty="0" smtClean="0"/>
                        <a:t>3</a:t>
                      </a:r>
                      <a:r>
                        <a:rPr lang="en-US" sz="1600" baseline="0" dirty="0" smtClean="0"/>
                        <a:t>)</a:t>
                      </a:r>
                      <a:endParaRPr lang="en-US" sz="1600" dirty="0"/>
                    </a:p>
                  </a:txBody>
                  <a:tcPr/>
                </a:tc>
                <a:extLst>
                  <a:ext uri="{0D108BD9-81ED-4DB2-BD59-A6C34878D82A}">
                    <a16:rowId xmlns:a16="http://schemas.microsoft.com/office/drawing/2014/main" val="2210590049"/>
                  </a:ext>
                </a:extLst>
              </a:tr>
              <a:tr h="370840">
                <a:tc>
                  <a:txBody>
                    <a:bodyPr/>
                    <a:lstStyle/>
                    <a:p>
                      <a:r>
                        <a:rPr lang="en-US" sz="1600" dirty="0" smtClean="0"/>
                        <a:t>Masses</a:t>
                      </a:r>
                      <a:endParaRPr lang="en-US" sz="1600" dirty="0"/>
                    </a:p>
                  </a:txBody>
                  <a:tcPr/>
                </a:tc>
                <a:tc>
                  <a:txBody>
                    <a:bodyPr/>
                    <a:lstStyle/>
                    <a:p>
                      <a:pPr algn="ctr"/>
                      <a:r>
                        <a:rPr lang="en-US" sz="1600" dirty="0" smtClean="0"/>
                        <a:t>0.63</a:t>
                      </a:r>
                      <a:endParaRPr lang="en-US" sz="1600" dirty="0"/>
                    </a:p>
                  </a:txBody>
                  <a:tcPr/>
                </a:tc>
                <a:tc>
                  <a:txBody>
                    <a:bodyPr/>
                    <a:lstStyle/>
                    <a:p>
                      <a:pPr algn="ctr"/>
                      <a:r>
                        <a:rPr lang="en-US" sz="1600" dirty="0" smtClean="0"/>
                        <a:t>24.7</a:t>
                      </a:r>
                      <a:r>
                        <a:rPr lang="en-US" sz="1600" dirty="0" smtClean="0">
                          <a:sym typeface="Symbol" panose="05050102010706020507" pitchFamily="18" charset="2"/>
                        </a:rPr>
                        <a:t>0.8</a:t>
                      </a:r>
                      <a:endParaRPr lang="en-US" sz="1600" dirty="0"/>
                    </a:p>
                  </a:txBody>
                  <a:tcPr/>
                </a:tc>
                <a:tc>
                  <a:txBody>
                    <a:bodyPr/>
                    <a:lstStyle/>
                    <a:p>
                      <a:pPr algn="ctr"/>
                      <a:endParaRPr lang="en-US" sz="1600"/>
                    </a:p>
                  </a:txBody>
                  <a:tcPr/>
                </a:tc>
                <a:tc>
                  <a:txBody>
                    <a:bodyPr/>
                    <a:lstStyle/>
                    <a:p>
                      <a:pPr algn="ctr"/>
                      <a:endParaRPr lang="en-US" sz="1600" dirty="0"/>
                    </a:p>
                  </a:txBody>
                  <a:tcPr/>
                </a:tc>
                <a:tc>
                  <a:txBody>
                    <a:bodyPr/>
                    <a:lstStyle/>
                    <a:p>
                      <a:pPr algn="ctr"/>
                      <a:endParaRPr lang="en-US" sz="1600" dirty="0"/>
                    </a:p>
                  </a:txBody>
                  <a:tcPr/>
                </a:tc>
                <a:tc>
                  <a:txBody>
                    <a:bodyPr/>
                    <a:lstStyle/>
                    <a:p>
                      <a:pPr algn="ctr"/>
                      <a:endParaRPr lang="en-US" sz="1600" dirty="0"/>
                    </a:p>
                  </a:txBody>
                  <a:tcPr/>
                </a:tc>
                <a:extLst>
                  <a:ext uri="{0D108BD9-81ED-4DB2-BD59-A6C34878D82A}">
                    <a16:rowId xmlns:a16="http://schemas.microsoft.com/office/drawing/2014/main" val="43437240"/>
                  </a:ext>
                </a:extLst>
              </a:tr>
              <a:tr h="370840">
                <a:tc>
                  <a:txBody>
                    <a:bodyPr/>
                    <a:lstStyle/>
                    <a:p>
                      <a:r>
                        <a:rPr lang="en-US" sz="1600" dirty="0" smtClean="0"/>
                        <a:t>Masses</a:t>
                      </a:r>
                      <a:endParaRPr lang="en-US" sz="1600" dirty="0"/>
                    </a:p>
                  </a:txBody>
                  <a:tcPr/>
                </a:tc>
                <a:tc>
                  <a:txBody>
                    <a:bodyPr/>
                    <a:lstStyle/>
                    <a:p>
                      <a:pPr algn="ctr"/>
                      <a:r>
                        <a:rPr lang="en-US" sz="1600" dirty="0" smtClean="0"/>
                        <a:t>0.72</a:t>
                      </a:r>
                      <a:endParaRPr lang="en-US" sz="16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smtClean="0"/>
                        <a:t>25.4</a:t>
                      </a:r>
                      <a:r>
                        <a:rPr lang="en-US" sz="1600" dirty="0" smtClean="0">
                          <a:sym typeface="Symbol" panose="05050102010706020507" pitchFamily="18" charset="2"/>
                        </a:rPr>
                        <a:t>1.1</a:t>
                      </a:r>
                      <a:endParaRPr lang="en-US" sz="1600" dirty="0" smtClean="0"/>
                    </a:p>
                  </a:txBody>
                  <a:tcPr/>
                </a:tc>
                <a:tc>
                  <a:txBody>
                    <a:bodyPr/>
                    <a:lstStyle/>
                    <a:p>
                      <a:pPr algn="ctr"/>
                      <a:endParaRPr lang="en-US" sz="1600" dirty="0"/>
                    </a:p>
                  </a:txBody>
                  <a:tcPr/>
                </a:tc>
                <a:tc>
                  <a:txBody>
                    <a:bodyPr/>
                    <a:lstStyle/>
                    <a:p>
                      <a:pPr algn="ctr"/>
                      <a:endParaRPr lang="en-US" sz="1600"/>
                    </a:p>
                  </a:txBody>
                  <a:tcPr/>
                </a:tc>
                <a:tc>
                  <a:txBody>
                    <a:bodyPr/>
                    <a:lstStyle/>
                    <a:p>
                      <a:pPr algn="ctr"/>
                      <a:endParaRPr lang="en-US" sz="1600"/>
                    </a:p>
                  </a:txBody>
                  <a:tcPr/>
                </a:tc>
                <a:tc>
                  <a:txBody>
                    <a:bodyPr/>
                    <a:lstStyle/>
                    <a:p>
                      <a:pPr algn="ctr"/>
                      <a:endParaRPr lang="en-US" sz="1600"/>
                    </a:p>
                  </a:txBody>
                  <a:tcPr/>
                </a:tc>
                <a:extLst>
                  <a:ext uri="{0D108BD9-81ED-4DB2-BD59-A6C34878D82A}">
                    <a16:rowId xmlns:a16="http://schemas.microsoft.com/office/drawing/2014/main" val="1734061953"/>
                  </a:ext>
                </a:extLst>
              </a:tr>
              <a:tr h="370840">
                <a:tc>
                  <a:txBody>
                    <a:bodyPr/>
                    <a:lstStyle/>
                    <a:p>
                      <a:r>
                        <a:rPr lang="en-US" sz="1600" dirty="0" smtClean="0"/>
                        <a:t>IAS</a:t>
                      </a:r>
                      <a:endParaRPr lang="en-US" sz="1600" dirty="0"/>
                    </a:p>
                  </a:txBody>
                  <a:tcPr/>
                </a:tc>
                <a:tc>
                  <a:txBody>
                    <a:bodyPr/>
                    <a:lstStyle/>
                    <a:p>
                      <a:pPr algn="ctr"/>
                      <a:r>
                        <a:rPr lang="en-US" sz="1600" dirty="0" smtClean="0"/>
                        <a:t>0.66</a:t>
                      </a:r>
                      <a:endParaRPr lang="en-US" sz="16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smtClean="0"/>
                        <a:t>25.5</a:t>
                      </a:r>
                      <a:r>
                        <a:rPr lang="en-US" sz="1600" dirty="0" smtClean="0">
                          <a:sym typeface="Symbol" panose="05050102010706020507" pitchFamily="18" charset="2"/>
                        </a:rPr>
                        <a:t>1.1</a:t>
                      </a:r>
                      <a:endParaRPr lang="en-US" sz="1600" dirty="0" smtClean="0"/>
                    </a:p>
                  </a:txBody>
                  <a:tcPr/>
                </a:tc>
                <a:tc>
                  <a:txBody>
                    <a:bodyPr/>
                    <a:lstStyle/>
                    <a:p>
                      <a:pPr algn="ctr"/>
                      <a:endParaRPr lang="en-US" sz="1600" dirty="0"/>
                    </a:p>
                  </a:txBody>
                  <a:tcPr/>
                </a:tc>
                <a:tc>
                  <a:txBody>
                    <a:bodyPr/>
                    <a:lstStyle/>
                    <a:p>
                      <a:pPr algn="ctr"/>
                      <a:endParaRPr lang="en-US" sz="1600"/>
                    </a:p>
                  </a:txBody>
                  <a:tcPr/>
                </a:tc>
                <a:tc>
                  <a:txBody>
                    <a:bodyPr/>
                    <a:lstStyle/>
                    <a:p>
                      <a:pPr algn="ctr"/>
                      <a:endParaRPr lang="en-US" sz="1600"/>
                    </a:p>
                  </a:txBody>
                  <a:tcPr/>
                </a:tc>
                <a:tc>
                  <a:txBody>
                    <a:bodyPr/>
                    <a:lstStyle/>
                    <a:p>
                      <a:pPr algn="ctr"/>
                      <a:endParaRPr lang="en-US" sz="1600"/>
                    </a:p>
                  </a:txBody>
                  <a:tcPr/>
                </a:tc>
                <a:extLst>
                  <a:ext uri="{0D108BD9-81ED-4DB2-BD59-A6C34878D82A}">
                    <a16:rowId xmlns:a16="http://schemas.microsoft.com/office/drawing/2014/main" val="222704203"/>
                  </a:ext>
                </a:extLst>
              </a:tr>
              <a:tr h="370840">
                <a:tc>
                  <a:txBody>
                    <a:bodyPr/>
                    <a:lstStyle/>
                    <a:p>
                      <a:r>
                        <a:rPr lang="en-US" sz="1600" dirty="0" smtClean="0"/>
                        <a:t>HIC (</a:t>
                      </a:r>
                      <a:r>
                        <a:rPr lang="en-US" sz="1600" dirty="0" err="1" smtClean="0"/>
                        <a:t>I</a:t>
                      </a:r>
                      <a:r>
                        <a:rPr lang="en-US" sz="1600" baseline="-25000" dirty="0" err="1" smtClean="0"/>
                        <a:t>diff</a:t>
                      </a:r>
                      <a:r>
                        <a:rPr lang="en-US" sz="1600" baseline="0" dirty="0" smtClean="0"/>
                        <a:t>)</a:t>
                      </a:r>
                      <a:endParaRPr lang="en-US" sz="1600" dirty="0"/>
                    </a:p>
                  </a:txBody>
                  <a:tcPr/>
                </a:tc>
                <a:tc>
                  <a:txBody>
                    <a:bodyPr/>
                    <a:lstStyle/>
                    <a:p>
                      <a:pPr algn="ctr"/>
                      <a:r>
                        <a:rPr lang="en-US" sz="1600" dirty="0" smtClean="0"/>
                        <a:t>0.22</a:t>
                      </a:r>
                      <a:endParaRPr lang="en-US" sz="16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smtClean="0"/>
                        <a:t>10.3</a:t>
                      </a:r>
                      <a:r>
                        <a:rPr lang="en-US" sz="1600" dirty="0" smtClean="0">
                          <a:sym typeface="Symbol" panose="05050102010706020507" pitchFamily="18" charset="2"/>
                        </a:rPr>
                        <a:t>1.0</a:t>
                      </a:r>
                      <a:endParaRPr lang="en-US" sz="1600" dirty="0" smtClean="0"/>
                    </a:p>
                  </a:txBody>
                  <a:tcPr/>
                </a:tc>
                <a:tc>
                  <a:txBody>
                    <a:bodyPr/>
                    <a:lstStyle/>
                    <a:p>
                      <a:pPr algn="ctr"/>
                      <a:endParaRPr lang="en-US" sz="1600" dirty="0"/>
                    </a:p>
                  </a:txBody>
                  <a:tcPr/>
                </a:tc>
                <a:tc>
                  <a:txBody>
                    <a:bodyPr/>
                    <a:lstStyle/>
                    <a:p>
                      <a:pPr algn="ctr"/>
                      <a:endParaRPr lang="en-US" sz="1600" dirty="0"/>
                    </a:p>
                  </a:txBody>
                  <a:tcPr/>
                </a:tc>
                <a:tc>
                  <a:txBody>
                    <a:bodyPr/>
                    <a:lstStyle/>
                    <a:p>
                      <a:pPr algn="ctr"/>
                      <a:endParaRPr lang="en-US" sz="1600" dirty="0"/>
                    </a:p>
                  </a:txBody>
                  <a:tcPr/>
                </a:tc>
                <a:tc>
                  <a:txBody>
                    <a:bodyPr/>
                    <a:lstStyle/>
                    <a:p>
                      <a:pPr algn="ctr"/>
                      <a:endParaRPr lang="en-US" sz="1600" dirty="0"/>
                    </a:p>
                  </a:txBody>
                  <a:tcPr/>
                </a:tc>
                <a:extLst>
                  <a:ext uri="{0D108BD9-81ED-4DB2-BD59-A6C34878D82A}">
                    <a16:rowId xmlns:a16="http://schemas.microsoft.com/office/drawing/2014/main" val="2456919263"/>
                  </a:ext>
                </a:extLst>
              </a:tr>
              <a:tr h="370840">
                <a:tc>
                  <a:txBody>
                    <a:bodyPr/>
                    <a:lstStyle/>
                    <a:p>
                      <a:r>
                        <a:rPr lang="en-US" sz="1600" dirty="0" smtClean="0">
                          <a:sym typeface="Symbol" panose="05050102010706020507" pitchFamily="18" charset="2"/>
                        </a:rPr>
                        <a:t></a:t>
                      </a:r>
                      <a:r>
                        <a:rPr lang="en-US" sz="1600" baseline="-25000" dirty="0" smtClean="0">
                          <a:sym typeface="Symbol" panose="05050102010706020507" pitchFamily="18" charset="2"/>
                        </a:rPr>
                        <a:t>D</a:t>
                      </a:r>
                      <a:endParaRPr lang="en-US" sz="1600" dirty="0"/>
                    </a:p>
                  </a:txBody>
                  <a:tcPr/>
                </a:tc>
                <a:tc>
                  <a:txBody>
                    <a:bodyPr/>
                    <a:lstStyle/>
                    <a:p>
                      <a:pPr algn="ctr"/>
                      <a:r>
                        <a:rPr lang="en-US" sz="1600" dirty="0" smtClean="0"/>
                        <a:t>0.31</a:t>
                      </a:r>
                      <a:endParaRPr lang="en-US" sz="16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smtClean="0"/>
                        <a:t>15.9</a:t>
                      </a:r>
                      <a:r>
                        <a:rPr lang="en-US" sz="1600" dirty="0" smtClean="0">
                          <a:sym typeface="Symbol" panose="05050102010706020507" pitchFamily="18" charset="2"/>
                        </a:rPr>
                        <a:t>1.0</a:t>
                      </a:r>
                      <a:endParaRPr lang="en-US" sz="1600" dirty="0" smtClean="0"/>
                    </a:p>
                  </a:txBody>
                  <a:tcPr/>
                </a:tc>
                <a:tc>
                  <a:txBody>
                    <a:bodyPr/>
                    <a:lstStyle/>
                    <a:p>
                      <a:pPr algn="ctr"/>
                      <a:endParaRPr lang="en-US" sz="1600" dirty="0"/>
                    </a:p>
                  </a:txBody>
                  <a:tcPr/>
                </a:tc>
                <a:tc>
                  <a:txBody>
                    <a:bodyPr/>
                    <a:lstStyle/>
                    <a:p>
                      <a:pPr algn="ctr"/>
                      <a:endParaRPr lang="en-US" sz="1600" dirty="0"/>
                    </a:p>
                  </a:txBody>
                  <a:tcPr/>
                </a:tc>
                <a:tc>
                  <a:txBody>
                    <a:bodyPr/>
                    <a:lstStyle/>
                    <a:p>
                      <a:pPr algn="ctr"/>
                      <a:endParaRPr lang="en-US" sz="1600" dirty="0"/>
                    </a:p>
                  </a:txBody>
                  <a:tcPr/>
                </a:tc>
                <a:tc>
                  <a:txBody>
                    <a:bodyPr/>
                    <a:lstStyle/>
                    <a:p>
                      <a:pPr algn="ctr"/>
                      <a:endParaRPr lang="en-US" sz="1600"/>
                    </a:p>
                  </a:txBody>
                  <a:tcPr/>
                </a:tc>
                <a:extLst>
                  <a:ext uri="{0D108BD9-81ED-4DB2-BD59-A6C34878D82A}">
                    <a16:rowId xmlns:a16="http://schemas.microsoft.com/office/drawing/2014/main" val="2364323172"/>
                  </a:ext>
                </a:extLst>
              </a:tr>
              <a:tr h="370840">
                <a:tc>
                  <a:txBody>
                    <a:bodyPr/>
                    <a:lstStyle/>
                    <a:p>
                      <a:r>
                        <a:rPr lang="en-US" sz="1600" dirty="0" smtClean="0"/>
                        <a:t>HIC(n/p)</a:t>
                      </a:r>
                      <a:endParaRPr lang="en-US" sz="1600" dirty="0"/>
                    </a:p>
                  </a:txBody>
                  <a:tcPr/>
                </a:tc>
                <a:tc>
                  <a:txBody>
                    <a:bodyPr/>
                    <a:lstStyle/>
                    <a:p>
                      <a:pPr algn="ctr"/>
                      <a:r>
                        <a:rPr lang="en-US" sz="1600" dirty="0" smtClean="0"/>
                        <a:t>0.43</a:t>
                      </a:r>
                      <a:endParaRPr lang="en-US" sz="16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smtClean="0"/>
                        <a:t>16.8</a:t>
                      </a:r>
                      <a:r>
                        <a:rPr lang="en-US" sz="1600" dirty="0" smtClean="0">
                          <a:sym typeface="Symbol" panose="05050102010706020507" pitchFamily="18" charset="2"/>
                        </a:rPr>
                        <a:t>1.2</a:t>
                      </a:r>
                      <a:endParaRPr lang="en-US" sz="1600" dirty="0" smtClean="0"/>
                    </a:p>
                  </a:txBody>
                  <a:tcPr/>
                </a:tc>
                <a:tc>
                  <a:txBody>
                    <a:bodyPr/>
                    <a:lstStyle/>
                    <a:p>
                      <a:pPr algn="ctr"/>
                      <a:endParaRPr lang="en-US" sz="1600" dirty="0"/>
                    </a:p>
                  </a:txBody>
                  <a:tcPr/>
                </a:tc>
                <a:tc>
                  <a:txBody>
                    <a:bodyPr/>
                    <a:lstStyle/>
                    <a:p>
                      <a:pPr algn="ctr"/>
                      <a:endParaRPr lang="en-US" sz="1600" dirty="0"/>
                    </a:p>
                  </a:txBody>
                  <a:tcPr/>
                </a:tc>
                <a:tc>
                  <a:txBody>
                    <a:bodyPr/>
                    <a:lstStyle/>
                    <a:p>
                      <a:pPr algn="ctr"/>
                      <a:endParaRPr lang="en-US" sz="1600" dirty="0"/>
                    </a:p>
                  </a:txBody>
                  <a:tcPr/>
                </a:tc>
                <a:tc>
                  <a:txBody>
                    <a:bodyPr/>
                    <a:lstStyle/>
                    <a:p>
                      <a:pPr algn="ctr"/>
                      <a:endParaRPr lang="en-US" sz="1600" dirty="0"/>
                    </a:p>
                  </a:txBody>
                  <a:tcPr/>
                </a:tc>
                <a:extLst>
                  <a:ext uri="{0D108BD9-81ED-4DB2-BD59-A6C34878D82A}">
                    <a16:rowId xmlns:a16="http://schemas.microsoft.com/office/drawing/2014/main" val="509978781"/>
                  </a:ext>
                </a:extLst>
              </a:tr>
              <a:tr h="370840">
                <a:tc>
                  <a:txBody>
                    <a:bodyPr/>
                    <a:lstStyle/>
                    <a:p>
                      <a:r>
                        <a:rPr lang="en-US" sz="1600" dirty="0" smtClean="0"/>
                        <a:t>PREXII</a:t>
                      </a:r>
                      <a:endParaRPr lang="en-US" sz="1600" dirty="0"/>
                    </a:p>
                  </a:txBody>
                  <a:tcPr/>
                </a:tc>
                <a:tc>
                  <a:txBody>
                    <a:bodyPr/>
                    <a:lstStyle/>
                    <a:p>
                      <a:pPr algn="ctr"/>
                      <a:r>
                        <a:rPr lang="en-US" sz="1600" dirty="0" smtClean="0"/>
                        <a:t>0.67</a:t>
                      </a:r>
                      <a:endParaRPr lang="en-US" sz="16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600" dirty="0" smtClean="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smtClean="0"/>
                        <a:t>71.5</a:t>
                      </a:r>
                      <a:r>
                        <a:rPr lang="en-US" sz="1600" dirty="0" smtClean="0">
                          <a:sym typeface="Symbol" panose="05050102010706020507" pitchFamily="18" charset="2"/>
                        </a:rPr>
                        <a:t>22.6</a:t>
                      </a:r>
                      <a:endParaRPr lang="en-US" sz="1600" dirty="0" smtClean="0"/>
                    </a:p>
                  </a:txBody>
                  <a:tcPr/>
                </a:tc>
                <a:tc>
                  <a:txBody>
                    <a:bodyPr/>
                    <a:lstStyle/>
                    <a:p>
                      <a:pPr algn="ctr"/>
                      <a:endParaRPr lang="en-US" sz="1600" dirty="0"/>
                    </a:p>
                  </a:txBody>
                  <a:tcPr/>
                </a:tc>
                <a:tc>
                  <a:txBody>
                    <a:bodyPr/>
                    <a:lstStyle/>
                    <a:p>
                      <a:pPr algn="ctr"/>
                      <a:endParaRPr lang="en-US" sz="1600"/>
                    </a:p>
                  </a:txBody>
                  <a:tcPr/>
                </a:tc>
                <a:tc>
                  <a:txBody>
                    <a:bodyPr/>
                    <a:lstStyle/>
                    <a:p>
                      <a:pPr algn="ctr"/>
                      <a:endParaRPr lang="en-US" sz="1600" dirty="0"/>
                    </a:p>
                  </a:txBody>
                  <a:tcPr/>
                </a:tc>
                <a:extLst>
                  <a:ext uri="{0D108BD9-81ED-4DB2-BD59-A6C34878D82A}">
                    <a16:rowId xmlns:a16="http://schemas.microsoft.com/office/drawing/2014/main" val="1853665825"/>
                  </a:ext>
                </a:extLst>
              </a:tr>
              <a:tr h="370840">
                <a:tc>
                  <a:txBody>
                    <a:bodyPr/>
                    <a:lstStyle/>
                    <a:p>
                      <a:r>
                        <a:rPr lang="en-US" sz="1600" dirty="0" smtClean="0"/>
                        <a:t>HIC(</a:t>
                      </a:r>
                      <a:r>
                        <a:rPr lang="en-US" sz="1600" dirty="0" smtClean="0">
                          <a:sym typeface="Symbol" panose="05050102010706020507" pitchFamily="18" charset="2"/>
                        </a:rPr>
                        <a:t>)</a:t>
                      </a:r>
                      <a:endParaRPr lang="en-US" sz="1600" dirty="0"/>
                    </a:p>
                  </a:txBody>
                  <a:tcPr/>
                </a:tc>
                <a:tc>
                  <a:txBody>
                    <a:bodyPr/>
                    <a:lstStyle/>
                    <a:p>
                      <a:pPr algn="ctr"/>
                      <a:r>
                        <a:rPr lang="en-US" sz="1600" dirty="0" smtClean="0"/>
                        <a:t>1.45</a:t>
                      </a:r>
                      <a:endParaRPr lang="en-US" sz="16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smtClean="0"/>
                        <a:t>52</a:t>
                      </a:r>
                      <a:r>
                        <a:rPr lang="en-US" sz="1600" dirty="0" smtClean="0">
                          <a:sym typeface="Symbol" panose="05050102010706020507" pitchFamily="18" charset="2"/>
                        </a:rPr>
                        <a:t>13</a:t>
                      </a:r>
                      <a:endParaRPr lang="en-US" sz="1600" dirty="0" smtClean="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600" dirty="0" smtClean="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smtClean="0">
                          <a:solidFill>
                            <a:srgbClr val="00B0F0"/>
                          </a:solidFill>
                        </a:rPr>
                        <a:t>79.5</a:t>
                      </a:r>
                      <a:r>
                        <a:rPr lang="en-US" sz="1600" dirty="0" smtClean="0">
                          <a:solidFill>
                            <a:srgbClr val="00B0F0"/>
                          </a:solidFill>
                          <a:sym typeface="Symbol" panose="05050102010706020507" pitchFamily="18" charset="2"/>
                        </a:rPr>
                        <a:t>38</a:t>
                      </a:r>
                      <a:endParaRPr lang="en-US" sz="1600" dirty="0" smtClean="0">
                        <a:solidFill>
                          <a:srgbClr val="00B0F0"/>
                        </a:solidFill>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smtClean="0">
                          <a:solidFill>
                            <a:srgbClr val="00B0F0"/>
                          </a:solidFill>
                        </a:rPr>
                        <a:t>47</a:t>
                      </a:r>
                      <a:r>
                        <a:rPr lang="en-US" sz="1600" dirty="0" smtClean="0">
                          <a:solidFill>
                            <a:srgbClr val="00B0F0"/>
                          </a:solidFill>
                          <a:sym typeface="Symbol" panose="05050102010706020507" pitchFamily="18" charset="2"/>
                        </a:rPr>
                        <a:t>256</a:t>
                      </a:r>
                      <a:endParaRPr lang="en-US" sz="1600" dirty="0" smtClean="0">
                        <a:solidFill>
                          <a:srgbClr val="00B0F0"/>
                        </a:solidFill>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smtClean="0"/>
                        <a:t>10.9</a:t>
                      </a:r>
                      <a:r>
                        <a:rPr lang="en-US" sz="1600" dirty="0" smtClean="0">
                          <a:sym typeface="Symbol" panose="05050102010706020507" pitchFamily="18" charset="2"/>
                        </a:rPr>
                        <a:t>8.7</a:t>
                      </a:r>
                      <a:endParaRPr lang="en-US" sz="1600" dirty="0" smtClean="0"/>
                    </a:p>
                  </a:txBody>
                  <a:tcPr/>
                </a:tc>
                <a:extLst>
                  <a:ext uri="{0D108BD9-81ED-4DB2-BD59-A6C34878D82A}">
                    <a16:rowId xmlns:a16="http://schemas.microsoft.com/office/drawing/2014/main" val="2942075396"/>
                  </a:ext>
                </a:extLst>
              </a:tr>
              <a:tr h="370840">
                <a:tc>
                  <a:txBody>
                    <a:bodyPr/>
                    <a:lstStyle/>
                    <a:p>
                      <a:r>
                        <a:rPr lang="en-US" sz="1600" dirty="0" smtClean="0"/>
                        <a:t>HIC(n/p flow)</a:t>
                      </a:r>
                      <a:endParaRPr lang="en-US" sz="1600" dirty="0"/>
                    </a:p>
                  </a:txBody>
                  <a:tcPr/>
                </a:tc>
                <a:tc>
                  <a:txBody>
                    <a:bodyPr/>
                    <a:lstStyle/>
                    <a:p>
                      <a:pPr algn="ctr"/>
                      <a:r>
                        <a:rPr lang="en-US" sz="1600" dirty="0" smtClean="0"/>
                        <a:t>1.5</a:t>
                      </a:r>
                      <a:endParaRPr lang="en-US" sz="16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600" dirty="0" smtClean="0"/>
                    </a:p>
                  </a:txBody>
                  <a:tcPr/>
                </a:tc>
                <a:tc>
                  <a:txBody>
                    <a:bodyPr/>
                    <a:lstStyle/>
                    <a:p>
                      <a:pPr algn="ctr"/>
                      <a:endParaRPr lang="en-US" sz="16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smtClean="0">
                          <a:solidFill>
                            <a:srgbClr val="00B0F0"/>
                          </a:solidFill>
                        </a:rPr>
                        <a:t>85</a:t>
                      </a:r>
                      <a:r>
                        <a:rPr lang="en-US" sz="1600" dirty="0" smtClean="0">
                          <a:solidFill>
                            <a:srgbClr val="00B0F0"/>
                          </a:solidFill>
                          <a:sym typeface="Symbol" panose="05050102010706020507" pitchFamily="18" charset="2"/>
                        </a:rPr>
                        <a:t>0.8</a:t>
                      </a:r>
                      <a:endParaRPr lang="en-US" sz="1600" dirty="0" smtClean="0">
                        <a:solidFill>
                          <a:srgbClr val="00B0F0"/>
                        </a:solidFill>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smtClean="0">
                          <a:solidFill>
                            <a:srgbClr val="00B0F0"/>
                          </a:solidFill>
                        </a:rPr>
                        <a:t>96</a:t>
                      </a:r>
                      <a:r>
                        <a:rPr lang="en-US" sz="1600" dirty="0" smtClean="0">
                          <a:solidFill>
                            <a:srgbClr val="00B0F0"/>
                          </a:solidFill>
                          <a:sym typeface="Symbol" panose="05050102010706020507" pitchFamily="18" charset="2"/>
                        </a:rPr>
                        <a:t>390</a:t>
                      </a:r>
                      <a:endParaRPr lang="en-US" sz="1600" dirty="0" smtClean="0">
                        <a:solidFill>
                          <a:srgbClr val="00B0F0"/>
                        </a:solidFill>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smtClean="0"/>
                        <a:t>12.1</a:t>
                      </a:r>
                      <a:r>
                        <a:rPr lang="en-US" sz="1600" dirty="0" smtClean="0">
                          <a:sym typeface="Symbol" panose="05050102010706020507" pitchFamily="18" charset="2"/>
                        </a:rPr>
                        <a:t>8.4</a:t>
                      </a:r>
                      <a:endParaRPr lang="en-US" sz="1600" dirty="0" smtClean="0"/>
                    </a:p>
                  </a:txBody>
                  <a:tcPr/>
                </a:tc>
                <a:extLst>
                  <a:ext uri="{0D108BD9-81ED-4DB2-BD59-A6C34878D82A}">
                    <a16:rowId xmlns:a16="http://schemas.microsoft.com/office/drawing/2014/main" val="4062636093"/>
                  </a:ext>
                </a:extLst>
              </a:tr>
            </a:tbl>
          </a:graphicData>
        </a:graphic>
      </p:graphicFrame>
      <p:sp>
        <p:nvSpPr>
          <p:cNvPr id="3" name="TextBox 2"/>
          <p:cNvSpPr txBox="1"/>
          <p:nvPr/>
        </p:nvSpPr>
        <p:spPr>
          <a:xfrm rot="5400000">
            <a:off x="8698352" y="3763356"/>
            <a:ext cx="5304978" cy="369332"/>
          </a:xfrm>
          <a:prstGeom prst="rect">
            <a:avLst/>
          </a:prstGeom>
          <a:noFill/>
        </p:spPr>
        <p:txBody>
          <a:bodyPr wrap="none" rtlCol="0">
            <a:spAutoFit/>
          </a:bodyPr>
          <a:lstStyle/>
          <a:p>
            <a:pPr>
              <a:buNone/>
            </a:pPr>
            <a:r>
              <a:rPr lang="en-US" dirty="0" smtClean="0"/>
              <a:t>W.G. Lynch and M.B. </a:t>
            </a:r>
            <a:r>
              <a:rPr lang="en-US" dirty="0"/>
              <a:t>Tsang PLB  830, </a:t>
            </a:r>
            <a:r>
              <a:rPr lang="en-US" dirty="0" smtClean="0"/>
              <a:t>137098 (2022) </a:t>
            </a:r>
            <a:endParaRPr lang="en-US" dirty="0"/>
          </a:p>
        </p:txBody>
      </p:sp>
    </p:spTree>
    <p:extLst>
      <p:ext uri="{BB962C8B-B14F-4D97-AF65-F5344CB8AC3E}">
        <p14:creationId xmlns:p14="http://schemas.microsoft.com/office/powerpoint/2010/main" val="288222226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isobe\Dropbox\MyTalk\20130909SAMURAI\130905-SAMURAI stage3-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35382" y="866167"/>
            <a:ext cx="7857362" cy="3731837"/>
          </a:xfrm>
          <a:prstGeom prst="rect">
            <a:avLst/>
          </a:prstGeom>
          <a:noFill/>
          <a:extLst>
            <a:ext uri="{909E8E84-426E-40DD-AFC4-6F175D3DCCD1}">
              <a14:hiddenFill xmlns:a14="http://schemas.microsoft.com/office/drawing/2010/main">
                <a:solidFill>
                  <a:srgbClr val="FFFFFF"/>
                </a:solidFill>
              </a14:hiddenFill>
            </a:ext>
          </a:extLst>
        </p:spPr>
      </p:pic>
      <p:cxnSp>
        <p:nvCxnSpPr>
          <p:cNvPr id="17" name="Straight Arrow Connector 16"/>
          <p:cNvCxnSpPr/>
          <p:nvPr/>
        </p:nvCxnSpPr>
        <p:spPr>
          <a:xfrm>
            <a:off x="8009792" y="866166"/>
            <a:ext cx="534481" cy="330586"/>
          </a:xfrm>
          <a:prstGeom prst="straightConnector1">
            <a:avLst/>
          </a:prstGeom>
          <a:ln w="19050">
            <a:solidFill>
              <a:schemeClr val="tx1"/>
            </a:solidFill>
            <a:headEnd type="none" w="med" len="med"/>
            <a:tailEnd type="arrow"/>
          </a:ln>
        </p:spPr>
        <p:style>
          <a:lnRef idx="1">
            <a:schemeClr val="accent1"/>
          </a:lnRef>
          <a:fillRef idx="0">
            <a:schemeClr val="accent1"/>
          </a:fillRef>
          <a:effectRef idx="0">
            <a:schemeClr val="accent1"/>
          </a:effectRef>
          <a:fontRef idx="minor">
            <a:schemeClr val="tx1"/>
          </a:fontRef>
        </p:style>
      </p:cxnSp>
      <p:sp>
        <p:nvSpPr>
          <p:cNvPr id="3" name="スライド番号プレースホルダー 2"/>
          <p:cNvSpPr>
            <a:spLocks noGrp="1"/>
          </p:cNvSpPr>
          <p:nvPr>
            <p:ph type="sldNum" sz="quarter" idx="4294967295"/>
          </p:nvPr>
        </p:nvSpPr>
        <p:spPr>
          <a:xfrm>
            <a:off x="8077200" y="6356351"/>
            <a:ext cx="2133600" cy="365125"/>
          </a:xfrm>
          <a:prstGeom prst="rect">
            <a:avLst/>
          </a:prstGeom>
        </p:spPr>
        <p:txBody>
          <a:bodyPr/>
          <a:lstStyle/>
          <a:p>
            <a:fld id="{D2D8002D-B5B0-4BAC-B1F6-782DDCCE6D9C}" type="slidenum">
              <a:rPr kumimoji="1" lang="ja-JP" altLang="en-US" smtClean="0"/>
              <a:t>9</a:t>
            </a:fld>
            <a:endParaRPr kumimoji="1" lang="ja-JP" altLang="en-US"/>
          </a:p>
        </p:txBody>
      </p:sp>
      <p:cxnSp>
        <p:nvCxnSpPr>
          <p:cNvPr id="6" name="直線矢印コネクタ 5"/>
          <p:cNvCxnSpPr/>
          <p:nvPr/>
        </p:nvCxnSpPr>
        <p:spPr>
          <a:xfrm>
            <a:off x="10200456" y="2276872"/>
            <a:ext cx="0" cy="360040"/>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7" name="テキスト ボックス 6"/>
          <p:cNvSpPr txBox="1"/>
          <p:nvPr/>
        </p:nvSpPr>
        <p:spPr>
          <a:xfrm>
            <a:off x="10017969" y="2766417"/>
            <a:ext cx="700833" cy="369332"/>
          </a:xfrm>
          <a:prstGeom prst="rect">
            <a:avLst/>
          </a:prstGeom>
          <a:solidFill>
            <a:schemeClr val="bg1"/>
          </a:solidFill>
        </p:spPr>
        <p:txBody>
          <a:bodyPr wrap="none" rtlCol="0">
            <a:spAutoFit/>
          </a:bodyPr>
          <a:lstStyle/>
          <a:p>
            <a:r>
              <a:rPr kumimoji="1" lang="en-US" altLang="ja-JP" dirty="0"/>
              <a:t>80cm</a:t>
            </a:r>
            <a:endParaRPr kumimoji="1" lang="ja-JP" altLang="en-US" dirty="0"/>
          </a:p>
        </p:txBody>
      </p:sp>
      <p:cxnSp>
        <p:nvCxnSpPr>
          <p:cNvPr id="9" name="直線矢印コネクタ 8"/>
          <p:cNvCxnSpPr/>
          <p:nvPr/>
        </p:nvCxnSpPr>
        <p:spPr>
          <a:xfrm>
            <a:off x="6512561" y="5135743"/>
            <a:ext cx="0" cy="576064"/>
          </a:xfrm>
          <a:prstGeom prst="straightConnector1">
            <a:avLst/>
          </a:prstGeom>
          <a:ln w="5715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5" name="テキスト ボックス 24"/>
          <p:cNvSpPr txBox="1"/>
          <p:nvPr/>
        </p:nvSpPr>
        <p:spPr>
          <a:xfrm>
            <a:off x="5656703" y="5257490"/>
            <a:ext cx="700833" cy="369332"/>
          </a:xfrm>
          <a:prstGeom prst="rect">
            <a:avLst/>
          </a:prstGeom>
          <a:solidFill>
            <a:schemeClr val="bg1"/>
          </a:solidFill>
        </p:spPr>
        <p:txBody>
          <a:bodyPr wrap="none" rtlCol="0">
            <a:spAutoFit/>
          </a:bodyPr>
          <a:lstStyle/>
          <a:p>
            <a:r>
              <a:rPr kumimoji="1" lang="en-US" altLang="ja-JP" dirty="0"/>
              <a:t>53cm</a:t>
            </a:r>
            <a:endParaRPr kumimoji="1" lang="ja-JP" altLang="en-US" dirty="0"/>
          </a:p>
        </p:txBody>
      </p:sp>
      <p:grpSp>
        <p:nvGrpSpPr>
          <p:cNvPr id="55" name="グループ化 54"/>
          <p:cNvGrpSpPr/>
          <p:nvPr/>
        </p:nvGrpSpPr>
        <p:grpSpPr>
          <a:xfrm>
            <a:off x="6202315" y="3859979"/>
            <a:ext cx="4358844" cy="2961479"/>
            <a:chOff x="3842003" y="1444499"/>
            <a:chExt cx="5413738" cy="3678193"/>
          </a:xfrm>
        </p:grpSpPr>
        <p:sp>
          <p:nvSpPr>
            <p:cNvPr id="56" name="object 5"/>
            <p:cNvSpPr/>
            <p:nvPr/>
          </p:nvSpPr>
          <p:spPr>
            <a:xfrm>
              <a:off x="5183151" y="1444499"/>
              <a:ext cx="984186" cy="624260"/>
            </a:xfrm>
            <a:prstGeom prst="rect">
              <a:avLst/>
            </a:prstGeom>
            <a:blipFill>
              <a:blip r:embed="rId4" cstate="print"/>
              <a:stretch>
                <a:fillRect/>
              </a:stretch>
            </a:blipFill>
          </p:spPr>
          <p:txBody>
            <a:bodyPr wrap="square" lIns="0" tIns="0" rIns="0" bIns="0" rtlCol="0"/>
            <a:lstStyle/>
            <a:p>
              <a:endParaRPr/>
            </a:p>
          </p:txBody>
        </p:sp>
        <p:sp>
          <p:nvSpPr>
            <p:cNvPr id="57" name="object 6"/>
            <p:cNvSpPr/>
            <p:nvPr/>
          </p:nvSpPr>
          <p:spPr>
            <a:xfrm>
              <a:off x="3842003" y="1717548"/>
              <a:ext cx="4448555" cy="2874263"/>
            </a:xfrm>
            <a:prstGeom prst="rect">
              <a:avLst/>
            </a:prstGeom>
            <a:blipFill>
              <a:blip r:embed="rId5" cstate="print"/>
              <a:stretch>
                <a:fillRect/>
              </a:stretch>
            </a:blipFill>
          </p:spPr>
          <p:txBody>
            <a:bodyPr wrap="square" lIns="0" tIns="0" rIns="0" bIns="0" rtlCol="0"/>
            <a:lstStyle/>
            <a:p>
              <a:endParaRPr/>
            </a:p>
          </p:txBody>
        </p:sp>
        <p:sp>
          <p:nvSpPr>
            <p:cNvPr id="58" name="object 7"/>
            <p:cNvSpPr/>
            <p:nvPr/>
          </p:nvSpPr>
          <p:spPr>
            <a:xfrm>
              <a:off x="4054148" y="4088414"/>
              <a:ext cx="773430" cy="554990"/>
            </a:xfrm>
            <a:custGeom>
              <a:avLst/>
              <a:gdLst/>
              <a:ahLst/>
              <a:cxnLst/>
              <a:rect l="l" t="t" r="r" b="b"/>
              <a:pathLst>
                <a:path w="773429" h="554989">
                  <a:moveTo>
                    <a:pt x="82410" y="379730"/>
                  </a:moveTo>
                  <a:lnTo>
                    <a:pt x="77139" y="379730"/>
                  </a:lnTo>
                  <a:lnTo>
                    <a:pt x="60375" y="383540"/>
                  </a:lnTo>
                  <a:lnTo>
                    <a:pt x="54533" y="386080"/>
                  </a:lnTo>
                  <a:lnTo>
                    <a:pt x="52539" y="387350"/>
                  </a:lnTo>
                  <a:lnTo>
                    <a:pt x="50380" y="388620"/>
                  </a:lnTo>
                  <a:lnTo>
                    <a:pt x="45681" y="391160"/>
                  </a:lnTo>
                  <a:lnTo>
                    <a:pt x="42760" y="393700"/>
                  </a:lnTo>
                  <a:lnTo>
                    <a:pt x="2692" y="421640"/>
                  </a:lnTo>
                  <a:lnTo>
                    <a:pt x="1257" y="422910"/>
                  </a:lnTo>
                  <a:lnTo>
                    <a:pt x="0" y="427990"/>
                  </a:lnTo>
                  <a:lnTo>
                    <a:pt x="723" y="430530"/>
                  </a:lnTo>
                  <a:lnTo>
                    <a:pt x="85839" y="554990"/>
                  </a:lnTo>
                  <a:lnTo>
                    <a:pt x="91567" y="554990"/>
                  </a:lnTo>
                  <a:lnTo>
                    <a:pt x="93141" y="553720"/>
                  </a:lnTo>
                  <a:lnTo>
                    <a:pt x="96913" y="552450"/>
                  </a:lnTo>
                  <a:lnTo>
                    <a:pt x="99148" y="551180"/>
                  </a:lnTo>
                  <a:lnTo>
                    <a:pt x="104406" y="547370"/>
                  </a:lnTo>
                  <a:lnTo>
                    <a:pt x="106527" y="546100"/>
                  </a:lnTo>
                  <a:lnTo>
                    <a:pt x="109664" y="542290"/>
                  </a:lnTo>
                  <a:lnTo>
                    <a:pt x="110832" y="541020"/>
                  </a:lnTo>
                  <a:lnTo>
                    <a:pt x="112420" y="539750"/>
                  </a:lnTo>
                  <a:lnTo>
                    <a:pt x="112852" y="538480"/>
                  </a:lnTo>
                  <a:lnTo>
                    <a:pt x="112991" y="537210"/>
                  </a:lnTo>
                  <a:lnTo>
                    <a:pt x="112788" y="535940"/>
                  </a:lnTo>
                  <a:lnTo>
                    <a:pt x="77673" y="485140"/>
                  </a:lnTo>
                  <a:lnTo>
                    <a:pt x="88950" y="477520"/>
                  </a:lnTo>
                  <a:lnTo>
                    <a:pt x="91782" y="476250"/>
                  </a:lnTo>
                  <a:lnTo>
                    <a:pt x="97370" y="474980"/>
                  </a:lnTo>
                  <a:lnTo>
                    <a:pt x="167742" y="474980"/>
                  </a:lnTo>
                  <a:lnTo>
                    <a:pt x="152224" y="464820"/>
                  </a:lnTo>
                  <a:lnTo>
                    <a:pt x="63830" y="464820"/>
                  </a:lnTo>
                  <a:lnTo>
                    <a:pt x="38036" y="426720"/>
                  </a:lnTo>
                  <a:lnTo>
                    <a:pt x="53200" y="416560"/>
                  </a:lnTo>
                  <a:lnTo>
                    <a:pt x="55676" y="415290"/>
                  </a:lnTo>
                  <a:lnTo>
                    <a:pt x="59448" y="412750"/>
                  </a:lnTo>
                  <a:lnTo>
                    <a:pt x="61188" y="412750"/>
                  </a:lnTo>
                  <a:lnTo>
                    <a:pt x="62788" y="411480"/>
                  </a:lnTo>
                  <a:lnTo>
                    <a:pt x="68148" y="410210"/>
                  </a:lnTo>
                  <a:lnTo>
                    <a:pt x="119468" y="410210"/>
                  </a:lnTo>
                  <a:lnTo>
                    <a:pt x="118681" y="407670"/>
                  </a:lnTo>
                  <a:lnTo>
                    <a:pt x="92430" y="381000"/>
                  </a:lnTo>
                  <a:lnTo>
                    <a:pt x="82410" y="379730"/>
                  </a:lnTo>
                  <a:close/>
                </a:path>
                <a:path w="773429" h="554989">
                  <a:moveTo>
                    <a:pt x="161404" y="506730"/>
                  </a:moveTo>
                  <a:lnTo>
                    <a:pt x="156273" y="506730"/>
                  </a:lnTo>
                  <a:lnTo>
                    <a:pt x="157886" y="508000"/>
                  </a:lnTo>
                  <a:lnTo>
                    <a:pt x="158915" y="508000"/>
                  </a:lnTo>
                  <a:lnTo>
                    <a:pt x="161404" y="506730"/>
                  </a:lnTo>
                  <a:close/>
                </a:path>
                <a:path w="773429" h="554989">
                  <a:moveTo>
                    <a:pt x="167742" y="474980"/>
                  </a:moveTo>
                  <a:lnTo>
                    <a:pt x="100203" y="474980"/>
                  </a:lnTo>
                  <a:lnTo>
                    <a:pt x="105943" y="476250"/>
                  </a:lnTo>
                  <a:lnTo>
                    <a:pt x="108953" y="477520"/>
                  </a:lnTo>
                  <a:lnTo>
                    <a:pt x="115239" y="480060"/>
                  </a:lnTo>
                  <a:lnTo>
                    <a:pt x="118681" y="482600"/>
                  </a:lnTo>
                  <a:lnTo>
                    <a:pt x="154609" y="506730"/>
                  </a:lnTo>
                  <a:lnTo>
                    <a:pt x="162928" y="506730"/>
                  </a:lnTo>
                  <a:lnTo>
                    <a:pt x="166535" y="504190"/>
                  </a:lnTo>
                  <a:lnTo>
                    <a:pt x="168871" y="502920"/>
                  </a:lnTo>
                  <a:lnTo>
                    <a:pt x="175158" y="499110"/>
                  </a:lnTo>
                  <a:lnTo>
                    <a:pt x="177812" y="496570"/>
                  </a:lnTo>
                  <a:lnTo>
                    <a:pt x="181584" y="494030"/>
                  </a:lnTo>
                  <a:lnTo>
                    <a:pt x="182930" y="492760"/>
                  </a:lnTo>
                  <a:lnTo>
                    <a:pt x="184505" y="490220"/>
                  </a:lnTo>
                  <a:lnTo>
                    <a:pt x="184861" y="488950"/>
                  </a:lnTo>
                  <a:lnTo>
                    <a:pt x="184708" y="487680"/>
                  </a:lnTo>
                  <a:lnTo>
                    <a:pt x="184416" y="487680"/>
                  </a:lnTo>
                  <a:lnTo>
                    <a:pt x="183896" y="486410"/>
                  </a:lnTo>
                  <a:lnTo>
                    <a:pt x="183426" y="486410"/>
                  </a:lnTo>
                  <a:lnTo>
                    <a:pt x="182613" y="485140"/>
                  </a:lnTo>
                  <a:lnTo>
                    <a:pt x="180289" y="483870"/>
                  </a:lnTo>
                  <a:lnTo>
                    <a:pt x="178308" y="481330"/>
                  </a:lnTo>
                  <a:lnTo>
                    <a:pt x="175501" y="480060"/>
                  </a:lnTo>
                  <a:lnTo>
                    <a:pt x="167742" y="474980"/>
                  </a:lnTo>
                  <a:close/>
                </a:path>
                <a:path w="773429" h="554989">
                  <a:moveTo>
                    <a:pt x="209816" y="473710"/>
                  </a:moveTo>
                  <a:lnTo>
                    <a:pt x="204622" y="473710"/>
                  </a:lnTo>
                  <a:lnTo>
                    <a:pt x="206260" y="474980"/>
                  </a:lnTo>
                  <a:lnTo>
                    <a:pt x="207302" y="474980"/>
                  </a:lnTo>
                  <a:lnTo>
                    <a:pt x="209816" y="473710"/>
                  </a:lnTo>
                  <a:close/>
                </a:path>
                <a:path w="773429" h="554989">
                  <a:moveTo>
                    <a:pt x="143573" y="327660"/>
                  </a:moveTo>
                  <a:lnTo>
                    <a:pt x="138379" y="327660"/>
                  </a:lnTo>
                  <a:lnTo>
                    <a:pt x="136829" y="328930"/>
                  </a:lnTo>
                  <a:lnTo>
                    <a:pt x="133121" y="331470"/>
                  </a:lnTo>
                  <a:lnTo>
                    <a:pt x="130873" y="332740"/>
                  </a:lnTo>
                  <a:lnTo>
                    <a:pt x="125615" y="335280"/>
                  </a:lnTo>
                  <a:lnTo>
                    <a:pt x="123532" y="337820"/>
                  </a:lnTo>
                  <a:lnTo>
                    <a:pt x="120396" y="340360"/>
                  </a:lnTo>
                  <a:lnTo>
                    <a:pt x="119202" y="341630"/>
                  </a:lnTo>
                  <a:lnTo>
                    <a:pt x="117551" y="344170"/>
                  </a:lnTo>
                  <a:lnTo>
                    <a:pt x="117094" y="344170"/>
                  </a:lnTo>
                  <a:lnTo>
                    <a:pt x="116967" y="346710"/>
                  </a:lnTo>
                  <a:lnTo>
                    <a:pt x="117157" y="346710"/>
                  </a:lnTo>
                  <a:lnTo>
                    <a:pt x="203974" y="473710"/>
                  </a:lnTo>
                  <a:lnTo>
                    <a:pt x="211391" y="473710"/>
                  </a:lnTo>
                  <a:lnTo>
                    <a:pt x="215150" y="471170"/>
                  </a:lnTo>
                  <a:lnTo>
                    <a:pt x="217398" y="469900"/>
                  </a:lnTo>
                  <a:lnTo>
                    <a:pt x="222656" y="466090"/>
                  </a:lnTo>
                  <a:lnTo>
                    <a:pt x="224777" y="464820"/>
                  </a:lnTo>
                  <a:lnTo>
                    <a:pt x="227914" y="462280"/>
                  </a:lnTo>
                  <a:lnTo>
                    <a:pt x="229082" y="461010"/>
                  </a:lnTo>
                  <a:lnTo>
                    <a:pt x="230670" y="458470"/>
                  </a:lnTo>
                  <a:lnTo>
                    <a:pt x="231101" y="457200"/>
                  </a:lnTo>
                  <a:lnTo>
                    <a:pt x="231241" y="455930"/>
                  </a:lnTo>
                  <a:lnTo>
                    <a:pt x="231038" y="454660"/>
                  </a:lnTo>
                  <a:lnTo>
                    <a:pt x="230568" y="454660"/>
                  </a:lnTo>
                  <a:lnTo>
                    <a:pt x="144221" y="328930"/>
                  </a:lnTo>
                  <a:lnTo>
                    <a:pt x="143573" y="327660"/>
                  </a:lnTo>
                  <a:close/>
                </a:path>
                <a:path w="773429" h="554989">
                  <a:moveTo>
                    <a:pt x="119468" y="410210"/>
                  </a:moveTo>
                  <a:lnTo>
                    <a:pt x="72834" y="410210"/>
                  </a:lnTo>
                  <a:lnTo>
                    <a:pt x="80924" y="412750"/>
                  </a:lnTo>
                  <a:lnTo>
                    <a:pt x="84442" y="416560"/>
                  </a:lnTo>
                  <a:lnTo>
                    <a:pt x="87439" y="420370"/>
                  </a:lnTo>
                  <a:lnTo>
                    <a:pt x="89408" y="422910"/>
                  </a:lnTo>
                  <a:lnTo>
                    <a:pt x="90716" y="426720"/>
                  </a:lnTo>
                  <a:lnTo>
                    <a:pt x="91986" y="431800"/>
                  </a:lnTo>
                  <a:lnTo>
                    <a:pt x="91922" y="435610"/>
                  </a:lnTo>
                  <a:lnTo>
                    <a:pt x="63830" y="464820"/>
                  </a:lnTo>
                  <a:lnTo>
                    <a:pt x="152224" y="464820"/>
                  </a:lnTo>
                  <a:lnTo>
                    <a:pt x="146405" y="461010"/>
                  </a:lnTo>
                  <a:lnTo>
                    <a:pt x="142951" y="459740"/>
                  </a:lnTo>
                  <a:lnTo>
                    <a:pt x="139687" y="457200"/>
                  </a:lnTo>
                  <a:lnTo>
                    <a:pt x="133540" y="454660"/>
                  </a:lnTo>
                  <a:lnTo>
                    <a:pt x="130556" y="453390"/>
                  </a:lnTo>
                  <a:lnTo>
                    <a:pt x="124815" y="450850"/>
                  </a:lnTo>
                  <a:lnTo>
                    <a:pt x="111379" y="450850"/>
                  </a:lnTo>
                  <a:lnTo>
                    <a:pt x="122021" y="420370"/>
                  </a:lnTo>
                  <a:lnTo>
                    <a:pt x="121437" y="416560"/>
                  </a:lnTo>
                  <a:lnTo>
                    <a:pt x="119468" y="410210"/>
                  </a:lnTo>
                  <a:close/>
                </a:path>
                <a:path w="773429" h="554989">
                  <a:moveTo>
                    <a:pt x="238125" y="250190"/>
                  </a:moveTo>
                  <a:lnTo>
                    <a:pt x="230898" y="250190"/>
                  </a:lnTo>
                  <a:lnTo>
                    <a:pt x="227330" y="252730"/>
                  </a:lnTo>
                  <a:lnTo>
                    <a:pt x="225183" y="254000"/>
                  </a:lnTo>
                  <a:lnTo>
                    <a:pt x="220129" y="257810"/>
                  </a:lnTo>
                  <a:lnTo>
                    <a:pt x="218109" y="259080"/>
                  </a:lnTo>
                  <a:lnTo>
                    <a:pt x="215112" y="261620"/>
                  </a:lnTo>
                  <a:lnTo>
                    <a:pt x="213995" y="262890"/>
                  </a:lnTo>
                  <a:lnTo>
                    <a:pt x="212534" y="264160"/>
                  </a:lnTo>
                  <a:lnTo>
                    <a:pt x="212140" y="265430"/>
                  </a:lnTo>
                  <a:lnTo>
                    <a:pt x="212077" y="266700"/>
                  </a:lnTo>
                  <a:lnTo>
                    <a:pt x="212293" y="267970"/>
                  </a:lnTo>
                  <a:lnTo>
                    <a:pt x="305689" y="403860"/>
                  </a:lnTo>
                  <a:lnTo>
                    <a:pt x="306298" y="405130"/>
                  </a:lnTo>
                  <a:lnTo>
                    <a:pt x="310756" y="405130"/>
                  </a:lnTo>
                  <a:lnTo>
                    <a:pt x="312039" y="403860"/>
                  </a:lnTo>
                  <a:lnTo>
                    <a:pt x="315036" y="402590"/>
                  </a:lnTo>
                  <a:lnTo>
                    <a:pt x="316839" y="401320"/>
                  </a:lnTo>
                  <a:lnTo>
                    <a:pt x="321005" y="398780"/>
                  </a:lnTo>
                  <a:lnTo>
                    <a:pt x="322707" y="397510"/>
                  </a:lnTo>
                  <a:lnTo>
                    <a:pt x="325386" y="394970"/>
                  </a:lnTo>
                  <a:lnTo>
                    <a:pt x="326364" y="393700"/>
                  </a:lnTo>
                  <a:lnTo>
                    <a:pt x="327609" y="392430"/>
                  </a:lnTo>
                  <a:lnTo>
                    <a:pt x="327926" y="391160"/>
                  </a:lnTo>
                  <a:lnTo>
                    <a:pt x="327977" y="389890"/>
                  </a:lnTo>
                  <a:lnTo>
                    <a:pt x="327723" y="388620"/>
                  </a:lnTo>
                  <a:lnTo>
                    <a:pt x="320395" y="378460"/>
                  </a:lnTo>
                  <a:lnTo>
                    <a:pt x="352657" y="378460"/>
                  </a:lnTo>
                  <a:lnTo>
                    <a:pt x="358787" y="375920"/>
                  </a:lnTo>
                  <a:lnTo>
                    <a:pt x="368084" y="369570"/>
                  </a:lnTo>
                  <a:lnTo>
                    <a:pt x="372795" y="364490"/>
                  </a:lnTo>
                  <a:lnTo>
                    <a:pt x="375351" y="359410"/>
                  </a:lnTo>
                  <a:lnTo>
                    <a:pt x="322897" y="359410"/>
                  </a:lnTo>
                  <a:lnTo>
                    <a:pt x="317004" y="358140"/>
                  </a:lnTo>
                  <a:lnTo>
                    <a:pt x="310197" y="355600"/>
                  </a:lnTo>
                  <a:lnTo>
                    <a:pt x="289394" y="325120"/>
                  </a:lnTo>
                  <a:lnTo>
                    <a:pt x="289572" y="321310"/>
                  </a:lnTo>
                  <a:lnTo>
                    <a:pt x="294894" y="302260"/>
                  </a:lnTo>
                  <a:lnTo>
                    <a:pt x="295770" y="300990"/>
                  </a:lnTo>
                  <a:lnTo>
                    <a:pt x="273240" y="300990"/>
                  </a:lnTo>
                  <a:lnTo>
                    <a:pt x="238125" y="250190"/>
                  </a:lnTo>
                  <a:close/>
                </a:path>
                <a:path w="773429" h="554989">
                  <a:moveTo>
                    <a:pt x="346405" y="379730"/>
                  </a:moveTo>
                  <a:lnTo>
                    <a:pt x="328828" y="379730"/>
                  </a:lnTo>
                  <a:lnTo>
                    <a:pt x="336257" y="381000"/>
                  </a:lnTo>
                  <a:lnTo>
                    <a:pt x="339775" y="381000"/>
                  </a:lnTo>
                  <a:lnTo>
                    <a:pt x="346405" y="379730"/>
                  </a:lnTo>
                  <a:close/>
                </a:path>
                <a:path w="773429" h="554989">
                  <a:moveTo>
                    <a:pt x="352657" y="378460"/>
                  </a:moveTo>
                  <a:lnTo>
                    <a:pt x="320395" y="378460"/>
                  </a:lnTo>
                  <a:lnTo>
                    <a:pt x="324777" y="379730"/>
                  </a:lnTo>
                  <a:lnTo>
                    <a:pt x="349592" y="379730"/>
                  </a:lnTo>
                  <a:lnTo>
                    <a:pt x="352657" y="378460"/>
                  </a:lnTo>
                  <a:close/>
                </a:path>
                <a:path w="773429" h="554989">
                  <a:moveTo>
                    <a:pt x="364096" y="292100"/>
                  </a:moveTo>
                  <a:lnTo>
                    <a:pt x="314553" y="292100"/>
                  </a:lnTo>
                  <a:lnTo>
                    <a:pt x="317957" y="293370"/>
                  </a:lnTo>
                  <a:lnTo>
                    <a:pt x="324662" y="297180"/>
                  </a:lnTo>
                  <a:lnTo>
                    <a:pt x="347395" y="328930"/>
                  </a:lnTo>
                  <a:lnTo>
                    <a:pt x="349084" y="340360"/>
                  </a:lnTo>
                  <a:lnTo>
                    <a:pt x="348678" y="344170"/>
                  </a:lnTo>
                  <a:lnTo>
                    <a:pt x="346379" y="350520"/>
                  </a:lnTo>
                  <a:lnTo>
                    <a:pt x="344119" y="353060"/>
                  </a:lnTo>
                  <a:lnTo>
                    <a:pt x="337159" y="358140"/>
                  </a:lnTo>
                  <a:lnTo>
                    <a:pt x="332854" y="359410"/>
                  </a:lnTo>
                  <a:lnTo>
                    <a:pt x="375351" y="359410"/>
                  </a:lnTo>
                  <a:lnTo>
                    <a:pt x="379183" y="351790"/>
                  </a:lnTo>
                  <a:lnTo>
                    <a:pt x="380885" y="345440"/>
                  </a:lnTo>
                  <a:lnTo>
                    <a:pt x="381304" y="332740"/>
                  </a:lnTo>
                  <a:lnTo>
                    <a:pt x="380072" y="325120"/>
                  </a:lnTo>
                  <a:lnTo>
                    <a:pt x="376975" y="316230"/>
                  </a:lnTo>
                  <a:lnTo>
                    <a:pt x="371975" y="304800"/>
                  </a:lnTo>
                  <a:lnTo>
                    <a:pt x="365023" y="293370"/>
                  </a:lnTo>
                  <a:lnTo>
                    <a:pt x="364096" y="292100"/>
                  </a:lnTo>
                  <a:close/>
                </a:path>
                <a:path w="773429" h="554989">
                  <a:moveTo>
                    <a:pt x="428434" y="189230"/>
                  </a:moveTo>
                  <a:lnTo>
                    <a:pt x="421830" y="189230"/>
                  </a:lnTo>
                  <a:lnTo>
                    <a:pt x="407873" y="191770"/>
                  </a:lnTo>
                  <a:lnTo>
                    <a:pt x="371703" y="223520"/>
                  </a:lnTo>
                  <a:lnTo>
                    <a:pt x="368161" y="238760"/>
                  </a:lnTo>
                  <a:lnTo>
                    <a:pt x="368300" y="250190"/>
                  </a:lnTo>
                  <a:lnTo>
                    <a:pt x="383575" y="287020"/>
                  </a:lnTo>
                  <a:lnTo>
                    <a:pt x="413715" y="313690"/>
                  </a:lnTo>
                  <a:lnTo>
                    <a:pt x="427621" y="316230"/>
                  </a:lnTo>
                  <a:lnTo>
                    <a:pt x="434860" y="316230"/>
                  </a:lnTo>
                  <a:lnTo>
                    <a:pt x="443051" y="313690"/>
                  </a:lnTo>
                  <a:lnTo>
                    <a:pt x="454245" y="308610"/>
                  </a:lnTo>
                  <a:lnTo>
                    <a:pt x="465861" y="302260"/>
                  </a:lnTo>
                  <a:lnTo>
                    <a:pt x="470369" y="298450"/>
                  </a:lnTo>
                  <a:lnTo>
                    <a:pt x="474408" y="295910"/>
                  </a:lnTo>
                  <a:lnTo>
                    <a:pt x="481533" y="289560"/>
                  </a:lnTo>
                  <a:lnTo>
                    <a:pt x="482553" y="288290"/>
                  </a:lnTo>
                  <a:lnTo>
                    <a:pt x="434517" y="288290"/>
                  </a:lnTo>
                  <a:lnTo>
                    <a:pt x="427431" y="285750"/>
                  </a:lnTo>
                  <a:lnTo>
                    <a:pt x="424116" y="284480"/>
                  </a:lnTo>
                  <a:lnTo>
                    <a:pt x="417918" y="279400"/>
                  </a:lnTo>
                  <a:lnTo>
                    <a:pt x="415023" y="276860"/>
                  </a:lnTo>
                  <a:lnTo>
                    <a:pt x="412356" y="273050"/>
                  </a:lnTo>
                  <a:lnTo>
                    <a:pt x="437781" y="255270"/>
                  </a:lnTo>
                  <a:lnTo>
                    <a:pt x="400977" y="255270"/>
                  </a:lnTo>
                  <a:lnTo>
                    <a:pt x="398907" y="252730"/>
                  </a:lnTo>
                  <a:lnTo>
                    <a:pt x="397332" y="248920"/>
                  </a:lnTo>
                  <a:lnTo>
                    <a:pt x="395147" y="242570"/>
                  </a:lnTo>
                  <a:lnTo>
                    <a:pt x="394690" y="238760"/>
                  </a:lnTo>
                  <a:lnTo>
                    <a:pt x="395046" y="232410"/>
                  </a:lnTo>
                  <a:lnTo>
                    <a:pt x="417512" y="213360"/>
                  </a:lnTo>
                  <a:lnTo>
                    <a:pt x="465066" y="213360"/>
                  </a:lnTo>
                  <a:lnTo>
                    <a:pt x="462356" y="209550"/>
                  </a:lnTo>
                  <a:lnTo>
                    <a:pt x="457466" y="203200"/>
                  </a:lnTo>
                  <a:lnTo>
                    <a:pt x="446684" y="195580"/>
                  </a:lnTo>
                  <a:lnTo>
                    <a:pt x="440880" y="191770"/>
                  </a:lnTo>
                  <a:lnTo>
                    <a:pt x="428434" y="189230"/>
                  </a:lnTo>
                  <a:close/>
                </a:path>
                <a:path w="773429" h="554989">
                  <a:moveTo>
                    <a:pt x="319773" y="260350"/>
                  </a:moveTo>
                  <a:lnTo>
                    <a:pt x="306641" y="261620"/>
                  </a:lnTo>
                  <a:lnTo>
                    <a:pt x="299974" y="264160"/>
                  </a:lnTo>
                  <a:lnTo>
                    <a:pt x="290474" y="270510"/>
                  </a:lnTo>
                  <a:lnTo>
                    <a:pt x="288048" y="273050"/>
                  </a:lnTo>
                  <a:lnTo>
                    <a:pt x="283781" y="276860"/>
                  </a:lnTo>
                  <a:lnTo>
                    <a:pt x="281914" y="279400"/>
                  </a:lnTo>
                  <a:lnTo>
                    <a:pt x="278726" y="284480"/>
                  </a:lnTo>
                  <a:lnTo>
                    <a:pt x="277329" y="287020"/>
                  </a:lnTo>
                  <a:lnTo>
                    <a:pt x="274929" y="294640"/>
                  </a:lnTo>
                  <a:lnTo>
                    <a:pt x="273964" y="297180"/>
                  </a:lnTo>
                  <a:lnTo>
                    <a:pt x="273240" y="300990"/>
                  </a:lnTo>
                  <a:lnTo>
                    <a:pt x="295770" y="300990"/>
                  </a:lnTo>
                  <a:lnTo>
                    <a:pt x="297522" y="298450"/>
                  </a:lnTo>
                  <a:lnTo>
                    <a:pt x="299034" y="297180"/>
                  </a:lnTo>
                  <a:lnTo>
                    <a:pt x="304228" y="293370"/>
                  </a:lnTo>
                  <a:lnTo>
                    <a:pt x="307682" y="292100"/>
                  </a:lnTo>
                  <a:lnTo>
                    <a:pt x="364096" y="292100"/>
                  </a:lnTo>
                  <a:lnTo>
                    <a:pt x="360387" y="287020"/>
                  </a:lnTo>
                  <a:lnTo>
                    <a:pt x="355282" y="280670"/>
                  </a:lnTo>
                  <a:lnTo>
                    <a:pt x="344170" y="270510"/>
                  </a:lnTo>
                  <a:lnTo>
                    <a:pt x="338328" y="266700"/>
                  </a:lnTo>
                  <a:lnTo>
                    <a:pt x="326110" y="261620"/>
                  </a:lnTo>
                  <a:lnTo>
                    <a:pt x="319773" y="260350"/>
                  </a:lnTo>
                  <a:close/>
                </a:path>
                <a:path w="773429" h="554989">
                  <a:moveTo>
                    <a:pt x="484517" y="252730"/>
                  </a:moveTo>
                  <a:lnTo>
                    <a:pt x="482142" y="252730"/>
                  </a:lnTo>
                  <a:lnTo>
                    <a:pt x="480504" y="254000"/>
                  </a:lnTo>
                  <a:lnTo>
                    <a:pt x="479399" y="255270"/>
                  </a:lnTo>
                  <a:lnTo>
                    <a:pt x="477012" y="259080"/>
                  </a:lnTo>
                  <a:lnTo>
                    <a:pt x="475437" y="260350"/>
                  </a:lnTo>
                  <a:lnTo>
                    <a:pt x="471525" y="265430"/>
                  </a:lnTo>
                  <a:lnTo>
                    <a:pt x="469061" y="269240"/>
                  </a:lnTo>
                  <a:lnTo>
                    <a:pt x="463118" y="274320"/>
                  </a:lnTo>
                  <a:lnTo>
                    <a:pt x="459371" y="278130"/>
                  </a:lnTo>
                  <a:lnTo>
                    <a:pt x="450418" y="284480"/>
                  </a:lnTo>
                  <a:lnTo>
                    <a:pt x="446214" y="285750"/>
                  </a:lnTo>
                  <a:lnTo>
                    <a:pt x="438264" y="288290"/>
                  </a:lnTo>
                  <a:lnTo>
                    <a:pt x="482553" y="288290"/>
                  </a:lnTo>
                  <a:lnTo>
                    <a:pt x="484593" y="285750"/>
                  </a:lnTo>
                  <a:lnTo>
                    <a:pt x="489661" y="280670"/>
                  </a:lnTo>
                  <a:lnTo>
                    <a:pt x="491642" y="278130"/>
                  </a:lnTo>
                  <a:lnTo>
                    <a:pt x="494474" y="273050"/>
                  </a:lnTo>
                  <a:lnTo>
                    <a:pt x="495249" y="271780"/>
                  </a:lnTo>
                  <a:lnTo>
                    <a:pt x="495490" y="269240"/>
                  </a:lnTo>
                  <a:lnTo>
                    <a:pt x="495338" y="267970"/>
                  </a:lnTo>
                  <a:lnTo>
                    <a:pt x="495109" y="266700"/>
                  </a:lnTo>
                  <a:lnTo>
                    <a:pt x="494347" y="265430"/>
                  </a:lnTo>
                  <a:lnTo>
                    <a:pt x="493839" y="264160"/>
                  </a:lnTo>
                  <a:lnTo>
                    <a:pt x="492518" y="262890"/>
                  </a:lnTo>
                  <a:lnTo>
                    <a:pt x="491667" y="261620"/>
                  </a:lnTo>
                  <a:lnTo>
                    <a:pt x="489470" y="257810"/>
                  </a:lnTo>
                  <a:lnTo>
                    <a:pt x="488442" y="256540"/>
                  </a:lnTo>
                  <a:lnTo>
                    <a:pt x="486702" y="254000"/>
                  </a:lnTo>
                  <a:lnTo>
                    <a:pt x="485914" y="254000"/>
                  </a:lnTo>
                  <a:lnTo>
                    <a:pt x="484517" y="252730"/>
                  </a:lnTo>
                  <a:close/>
                </a:path>
                <a:path w="773429" h="554989">
                  <a:moveTo>
                    <a:pt x="465066" y="213360"/>
                  </a:moveTo>
                  <a:lnTo>
                    <a:pt x="417512" y="213360"/>
                  </a:lnTo>
                  <a:lnTo>
                    <a:pt x="429399" y="217170"/>
                  </a:lnTo>
                  <a:lnTo>
                    <a:pt x="434746" y="222250"/>
                  </a:lnTo>
                  <a:lnTo>
                    <a:pt x="439508" y="229870"/>
                  </a:lnTo>
                  <a:lnTo>
                    <a:pt x="400977" y="255270"/>
                  </a:lnTo>
                  <a:lnTo>
                    <a:pt x="437781" y="255270"/>
                  </a:lnTo>
                  <a:lnTo>
                    <a:pt x="470471" y="232410"/>
                  </a:lnTo>
                  <a:lnTo>
                    <a:pt x="471881" y="231140"/>
                  </a:lnTo>
                  <a:lnTo>
                    <a:pt x="472630" y="226060"/>
                  </a:lnTo>
                  <a:lnTo>
                    <a:pt x="471728" y="222250"/>
                  </a:lnTo>
                  <a:lnTo>
                    <a:pt x="469582" y="219710"/>
                  </a:lnTo>
                  <a:lnTo>
                    <a:pt x="465066" y="213360"/>
                  </a:lnTo>
                  <a:close/>
                </a:path>
                <a:path w="773429" h="554989">
                  <a:moveTo>
                    <a:pt x="235927" y="248920"/>
                  </a:moveTo>
                  <a:lnTo>
                    <a:pt x="234911" y="248920"/>
                  </a:lnTo>
                  <a:lnTo>
                    <a:pt x="232410" y="250190"/>
                  </a:lnTo>
                  <a:lnTo>
                    <a:pt x="237490" y="250190"/>
                  </a:lnTo>
                  <a:lnTo>
                    <a:pt x="235927" y="248920"/>
                  </a:lnTo>
                  <a:close/>
                </a:path>
                <a:path w="773429" h="554989">
                  <a:moveTo>
                    <a:pt x="564966" y="146050"/>
                  </a:moveTo>
                  <a:lnTo>
                    <a:pt x="520001" y="146050"/>
                  </a:lnTo>
                  <a:lnTo>
                    <a:pt x="524637" y="147320"/>
                  </a:lnTo>
                  <a:lnTo>
                    <a:pt x="526821" y="148590"/>
                  </a:lnTo>
                  <a:lnTo>
                    <a:pt x="530936" y="151130"/>
                  </a:lnTo>
                  <a:lnTo>
                    <a:pt x="532942" y="153670"/>
                  </a:lnTo>
                  <a:lnTo>
                    <a:pt x="538708" y="162560"/>
                  </a:lnTo>
                  <a:lnTo>
                    <a:pt x="529169" y="168910"/>
                  </a:lnTo>
                  <a:lnTo>
                    <a:pt x="518400" y="176530"/>
                  </a:lnTo>
                  <a:lnTo>
                    <a:pt x="509638" y="185420"/>
                  </a:lnTo>
                  <a:lnTo>
                    <a:pt x="504329" y="190500"/>
                  </a:lnTo>
                  <a:lnTo>
                    <a:pt x="500494" y="195580"/>
                  </a:lnTo>
                  <a:lnTo>
                    <a:pt x="495744" y="207010"/>
                  </a:lnTo>
                  <a:lnTo>
                    <a:pt x="494855" y="212090"/>
                  </a:lnTo>
                  <a:lnTo>
                    <a:pt x="496074" y="222250"/>
                  </a:lnTo>
                  <a:lnTo>
                    <a:pt x="531139" y="250190"/>
                  </a:lnTo>
                  <a:lnTo>
                    <a:pt x="545807" y="246380"/>
                  </a:lnTo>
                  <a:lnTo>
                    <a:pt x="550697" y="243840"/>
                  </a:lnTo>
                  <a:lnTo>
                    <a:pt x="561428" y="236220"/>
                  </a:lnTo>
                  <a:lnTo>
                    <a:pt x="566000" y="231140"/>
                  </a:lnTo>
                  <a:lnTo>
                    <a:pt x="571723" y="222250"/>
                  </a:lnTo>
                  <a:lnTo>
                    <a:pt x="540258" y="222250"/>
                  </a:lnTo>
                  <a:lnTo>
                    <a:pt x="532409" y="220980"/>
                  </a:lnTo>
                  <a:lnTo>
                    <a:pt x="529132" y="219710"/>
                  </a:lnTo>
                  <a:lnTo>
                    <a:pt x="524967" y="213360"/>
                  </a:lnTo>
                  <a:lnTo>
                    <a:pt x="524027" y="210820"/>
                  </a:lnTo>
                  <a:lnTo>
                    <a:pt x="523341" y="205740"/>
                  </a:lnTo>
                  <a:lnTo>
                    <a:pt x="523671" y="203200"/>
                  </a:lnTo>
                  <a:lnTo>
                    <a:pt x="549821" y="179070"/>
                  </a:lnTo>
                  <a:lnTo>
                    <a:pt x="587346" y="179070"/>
                  </a:lnTo>
                  <a:lnTo>
                    <a:pt x="564966" y="146050"/>
                  </a:lnTo>
                  <a:close/>
                </a:path>
                <a:path w="773429" h="554989">
                  <a:moveTo>
                    <a:pt x="587346" y="179070"/>
                  </a:moveTo>
                  <a:lnTo>
                    <a:pt x="549821" y="179070"/>
                  </a:lnTo>
                  <a:lnTo>
                    <a:pt x="560501" y="194310"/>
                  </a:lnTo>
                  <a:lnTo>
                    <a:pt x="559790" y="199390"/>
                  </a:lnTo>
                  <a:lnTo>
                    <a:pt x="540258" y="222250"/>
                  </a:lnTo>
                  <a:lnTo>
                    <a:pt x="571723" y="222250"/>
                  </a:lnTo>
                  <a:lnTo>
                    <a:pt x="572541" y="220980"/>
                  </a:lnTo>
                  <a:lnTo>
                    <a:pt x="574675" y="214630"/>
                  </a:lnTo>
                  <a:lnTo>
                    <a:pt x="575665" y="208280"/>
                  </a:lnTo>
                  <a:lnTo>
                    <a:pt x="598779" y="208280"/>
                  </a:lnTo>
                  <a:lnTo>
                    <a:pt x="601383" y="205740"/>
                  </a:lnTo>
                  <a:lnTo>
                    <a:pt x="602195" y="204470"/>
                  </a:lnTo>
                  <a:lnTo>
                    <a:pt x="602805" y="201930"/>
                  </a:lnTo>
                  <a:lnTo>
                    <a:pt x="602627" y="201930"/>
                  </a:lnTo>
                  <a:lnTo>
                    <a:pt x="601980" y="200660"/>
                  </a:lnTo>
                  <a:lnTo>
                    <a:pt x="587346" y="179070"/>
                  </a:lnTo>
                  <a:close/>
                </a:path>
                <a:path w="773429" h="554989">
                  <a:moveTo>
                    <a:pt x="598779" y="208280"/>
                  </a:moveTo>
                  <a:lnTo>
                    <a:pt x="575665" y="208280"/>
                  </a:lnTo>
                  <a:lnTo>
                    <a:pt x="581317" y="215900"/>
                  </a:lnTo>
                  <a:lnTo>
                    <a:pt x="582117" y="217170"/>
                  </a:lnTo>
                  <a:lnTo>
                    <a:pt x="585292" y="217170"/>
                  </a:lnTo>
                  <a:lnTo>
                    <a:pt x="588429" y="214630"/>
                  </a:lnTo>
                  <a:lnTo>
                    <a:pt x="590740" y="213360"/>
                  </a:lnTo>
                  <a:lnTo>
                    <a:pt x="596684" y="209550"/>
                  </a:lnTo>
                  <a:lnTo>
                    <a:pt x="598779" y="208280"/>
                  </a:lnTo>
                  <a:close/>
                </a:path>
                <a:path w="773429" h="554989">
                  <a:moveTo>
                    <a:pt x="585241" y="74930"/>
                  </a:moveTo>
                  <a:lnTo>
                    <a:pt x="579666" y="74930"/>
                  </a:lnTo>
                  <a:lnTo>
                    <a:pt x="576567" y="77470"/>
                  </a:lnTo>
                  <a:lnTo>
                    <a:pt x="574687" y="78740"/>
                  </a:lnTo>
                  <a:lnTo>
                    <a:pt x="570382" y="81280"/>
                  </a:lnTo>
                  <a:lnTo>
                    <a:pt x="568693" y="82550"/>
                  </a:lnTo>
                  <a:lnTo>
                    <a:pt x="566115" y="85090"/>
                  </a:lnTo>
                  <a:lnTo>
                    <a:pt x="565150" y="86360"/>
                  </a:lnTo>
                  <a:lnTo>
                    <a:pt x="563841" y="87630"/>
                  </a:lnTo>
                  <a:lnTo>
                    <a:pt x="563524" y="88900"/>
                  </a:lnTo>
                  <a:lnTo>
                    <a:pt x="563537" y="90170"/>
                  </a:lnTo>
                  <a:lnTo>
                    <a:pt x="563778" y="90170"/>
                  </a:lnTo>
                  <a:lnTo>
                    <a:pt x="627405" y="184150"/>
                  </a:lnTo>
                  <a:lnTo>
                    <a:pt x="632993" y="184150"/>
                  </a:lnTo>
                  <a:lnTo>
                    <a:pt x="634479" y="182880"/>
                  </a:lnTo>
                  <a:lnTo>
                    <a:pt x="637997" y="181610"/>
                  </a:lnTo>
                  <a:lnTo>
                    <a:pt x="640130" y="180340"/>
                  </a:lnTo>
                  <a:lnTo>
                    <a:pt x="645198" y="176530"/>
                  </a:lnTo>
                  <a:lnTo>
                    <a:pt x="647217" y="175260"/>
                  </a:lnTo>
                  <a:lnTo>
                    <a:pt x="653440" y="166370"/>
                  </a:lnTo>
                  <a:lnTo>
                    <a:pt x="653237" y="166370"/>
                  </a:lnTo>
                  <a:lnTo>
                    <a:pt x="611085" y="104140"/>
                  </a:lnTo>
                  <a:lnTo>
                    <a:pt x="611568" y="97790"/>
                  </a:lnTo>
                  <a:lnTo>
                    <a:pt x="612559" y="91440"/>
                  </a:lnTo>
                  <a:lnTo>
                    <a:pt x="614279" y="86360"/>
                  </a:lnTo>
                  <a:lnTo>
                    <a:pt x="593521" y="86360"/>
                  </a:lnTo>
                  <a:lnTo>
                    <a:pt x="585812" y="76200"/>
                  </a:lnTo>
                  <a:lnTo>
                    <a:pt x="585241" y="74930"/>
                  </a:lnTo>
                  <a:close/>
                </a:path>
                <a:path w="773429" h="554989">
                  <a:moveTo>
                    <a:pt x="526237" y="116840"/>
                  </a:moveTo>
                  <a:lnTo>
                    <a:pt x="486968" y="135890"/>
                  </a:lnTo>
                  <a:lnTo>
                    <a:pt x="477342" y="146050"/>
                  </a:lnTo>
                  <a:lnTo>
                    <a:pt x="472325" y="152400"/>
                  </a:lnTo>
                  <a:lnTo>
                    <a:pt x="470293" y="154940"/>
                  </a:lnTo>
                  <a:lnTo>
                    <a:pt x="467144" y="161290"/>
                  </a:lnTo>
                  <a:lnTo>
                    <a:pt x="466229" y="163830"/>
                  </a:lnTo>
                  <a:lnTo>
                    <a:pt x="465670" y="166370"/>
                  </a:lnTo>
                  <a:lnTo>
                    <a:pt x="465785" y="168910"/>
                  </a:lnTo>
                  <a:lnTo>
                    <a:pt x="466788" y="171450"/>
                  </a:lnTo>
                  <a:lnTo>
                    <a:pt x="467766" y="172720"/>
                  </a:lnTo>
                  <a:lnTo>
                    <a:pt x="470293" y="176530"/>
                  </a:lnTo>
                  <a:lnTo>
                    <a:pt x="473570" y="180340"/>
                  </a:lnTo>
                  <a:lnTo>
                    <a:pt x="474611" y="181610"/>
                  </a:lnTo>
                  <a:lnTo>
                    <a:pt x="476580" y="182880"/>
                  </a:lnTo>
                  <a:lnTo>
                    <a:pt x="480174" y="182880"/>
                  </a:lnTo>
                  <a:lnTo>
                    <a:pt x="482015" y="181610"/>
                  </a:lnTo>
                  <a:lnTo>
                    <a:pt x="483108" y="180340"/>
                  </a:lnTo>
                  <a:lnTo>
                    <a:pt x="485279" y="175260"/>
                  </a:lnTo>
                  <a:lnTo>
                    <a:pt x="486727" y="172720"/>
                  </a:lnTo>
                  <a:lnTo>
                    <a:pt x="490321" y="167640"/>
                  </a:lnTo>
                  <a:lnTo>
                    <a:pt x="492582" y="163830"/>
                  </a:lnTo>
                  <a:lnTo>
                    <a:pt x="498043" y="157480"/>
                  </a:lnTo>
                  <a:lnTo>
                    <a:pt x="501548" y="154940"/>
                  </a:lnTo>
                  <a:lnTo>
                    <a:pt x="509143" y="149860"/>
                  </a:lnTo>
                  <a:lnTo>
                    <a:pt x="512127" y="147320"/>
                  </a:lnTo>
                  <a:lnTo>
                    <a:pt x="517499" y="146050"/>
                  </a:lnTo>
                  <a:lnTo>
                    <a:pt x="564966" y="146050"/>
                  </a:lnTo>
                  <a:lnTo>
                    <a:pt x="555498" y="132080"/>
                  </a:lnTo>
                  <a:lnTo>
                    <a:pt x="551027" y="128270"/>
                  </a:lnTo>
                  <a:lnTo>
                    <a:pt x="541743" y="120650"/>
                  </a:lnTo>
                  <a:lnTo>
                    <a:pt x="536778" y="118110"/>
                  </a:lnTo>
                  <a:lnTo>
                    <a:pt x="526237" y="116840"/>
                  </a:lnTo>
                  <a:close/>
                </a:path>
                <a:path w="773429" h="554989">
                  <a:moveTo>
                    <a:pt x="677864" y="73660"/>
                  </a:moveTo>
                  <a:lnTo>
                    <a:pt x="633501" y="73660"/>
                  </a:lnTo>
                  <a:lnTo>
                    <a:pt x="640664" y="77470"/>
                  </a:lnTo>
                  <a:lnTo>
                    <a:pt x="645299" y="82550"/>
                  </a:lnTo>
                  <a:lnTo>
                    <a:pt x="647509" y="85090"/>
                  </a:lnTo>
                  <a:lnTo>
                    <a:pt x="687260" y="142240"/>
                  </a:lnTo>
                  <a:lnTo>
                    <a:pt x="687882" y="143510"/>
                  </a:lnTo>
                  <a:lnTo>
                    <a:pt x="690397" y="143510"/>
                  </a:lnTo>
                  <a:lnTo>
                    <a:pt x="692848" y="142240"/>
                  </a:lnTo>
                  <a:lnTo>
                    <a:pt x="694334" y="142240"/>
                  </a:lnTo>
                  <a:lnTo>
                    <a:pt x="697852" y="139700"/>
                  </a:lnTo>
                  <a:lnTo>
                    <a:pt x="699985" y="138430"/>
                  </a:lnTo>
                  <a:lnTo>
                    <a:pt x="704977" y="135890"/>
                  </a:lnTo>
                  <a:lnTo>
                    <a:pt x="706970" y="133350"/>
                  </a:lnTo>
                  <a:lnTo>
                    <a:pt x="710018" y="130810"/>
                  </a:lnTo>
                  <a:lnTo>
                    <a:pt x="711149" y="129540"/>
                  </a:lnTo>
                  <a:lnTo>
                    <a:pt x="712660" y="128270"/>
                  </a:lnTo>
                  <a:lnTo>
                    <a:pt x="713079" y="127000"/>
                  </a:lnTo>
                  <a:lnTo>
                    <a:pt x="713193" y="125730"/>
                  </a:lnTo>
                  <a:lnTo>
                    <a:pt x="712990" y="124460"/>
                  </a:lnTo>
                  <a:lnTo>
                    <a:pt x="677864" y="73660"/>
                  </a:lnTo>
                  <a:close/>
                </a:path>
                <a:path w="773429" h="554989">
                  <a:moveTo>
                    <a:pt x="752589" y="101600"/>
                  </a:moveTo>
                  <a:lnTo>
                    <a:pt x="747712" y="101600"/>
                  </a:lnTo>
                  <a:lnTo>
                    <a:pt x="749173" y="102870"/>
                  </a:lnTo>
                  <a:lnTo>
                    <a:pt x="750138" y="102870"/>
                  </a:lnTo>
                  <a:lnTo>
                    <a:pt x="752589" y="101600"/>
                  </a:lnTo>
                  <a:close/>
                </a:path>
                <a:path w="773429" h="554989">
                  <a:moveTo>
                    <a:pt x="738259" y="33020"/>
                  </a:moveTo>
                  <a:lnTo>
                    <a:pt x="693267" y="33020"/>
                  </a:lnTo>
                  <a:lnTo>
                    <a:pt x="698144" y="35560"/>
                  </a:lnTo>
                  <a:lnTo>
                    <a:pt x="700519" y="36830"/>
                  </a:lnTo>
                  <a:lnTo>
                    <a:pt x="705154" y="40640"/>
                  </a:lnTo>
                  <a:lnTo>
                    <a:pt x="707364" y="43180"/>
                  </a:lnTo>
                  <a:lnTo>
                    <a:pt x="747115" y="101600"/>
                  </a:lnTo>
                  <a:lnTo>
                    <a:pt x="754087" y="101600"/>
                  </a:lnTo>
                  <a:lnTo>
                    <a:pt x="757593" y="99060"/>
                  </a:lnTo>
                  <a:lnTo>
                    <a:pt x="759777" y="97790"/>
                  </a:lnTo>
                  <a:lnTo>
                    <a:pt x="764895" y="93980"/>
                  </a:lnTo>
                  <a:lnTo>
                    <a:pt x="766927" y="92710"/>
                  </a:lnTo>
                  <a:lnTo>
                    <a:pt x="769975" y="90170"/>
                  </a:lnTo>
                  <a:lnTo>
                    <a:pt x="771093" y="88900"/>
                  </a:lnTo>
                  <a:lnTo>
                    <a:pt x="772541" y="87630"/>
                  </a:lnTo>
                  <a:lnTo>
                    <a:pt x="772922" y="86360"/>
                  </a:lnTo>
                  <a:lnTo>
                    <a:pt x="773049" y="85090"/>
                  </a:lnTo>
                  <a:lnTo>
                    <a:pt x="772845" y="83820"/>
                  </a:lnTo>
                  <a:lnTo>
                    <a:pt x="772375" y="82550"/>
                  </a:lnTo>
                  <a:lnTo>
                    <a:pt x="738259" y="33020"/>
                  </a:lnTo>
                  <a:close/>
                </a:path>
                <a:path w="773429" h="554989">
                  <a:moveTo>
                    <a:pt x="637806" y="40640"/>
                  </a:moveTo>
                  <a:lnTo>
                    <a:pt x="631088" y="41910"/>
                  </a:lnTo>
                  <a:lnTo>
                    <a:pt x="627621" y="41910"/>
                  </a:lnTo>
                  <a:lnTo>
                    <a:pt x="620534" y="44450"/>
                  </a:lnTo>
                  <a:lnTo>
                    <a:pt x="594829" y="77470"/>
                  </a:lnTo>
                  <a:lnTo>
                    <a:pt x="593521" y="86360"/>
                  </a:lnTo>
                  <a:lnTo>
                    <a:pt x="614279" y="86360"/>
                  </a:lnTo>
                  <a:lnTo>
                    <a:pt x="615569" y="82550"/>
                  </a:lnTo>
                  <a:lnTo>
                    <a:pt x="617893" y="78740"/>
                  </a:lnTo>
                  <a:lnTo>
                    <a:pt x="623493" y="74930"/>
                  </a:lnTo>
                  <a:lnTo>
                    <a:pt x="625983" y="73660"/>
                  </a:lnTo>
                  <a:lnTo>
                    <a:pt x="677864" y="73660"/>
                  </a:lnTo>
                  <a:lnTo>
                    <a:pt x="670839" y="63500"/>
                  </a:lnTo>
                  <a:lnTo>
                    <a:pt x="671385" y="55880"/>
                  </a:lnTo>
                  <a:lnTo>
                    <a:pt x="672414" y="50800"/>
                  </a:lnTo>
                  <a:lnTo>
                    <a:pt x="673704" y="46990"/>
                  </a:lnTo>
                  <a:lnTo>
                    <a:pt x="653173" y="46990"/>
                  </a:lnTo>
                  <a:lnTo>
                    <a:pt x="650278" y="44450"/>
                  </a:lnTo>
                  <a:lnTo>
                    <a:pt x="647280" y="43180"/>
                  </a:lnTo>
                  <a:lnTo>
                    <a:pt x="641045" y="41910"/>
                  </a:lnTo>
                  <a:lnTo>
                    <a:pt x="637806" y="40640"/>
                  </a:lnTo>
                  <a:close/>
                </a:path>
                <a:path w="773429" h="554989">
                  <a:moveTo>
                    <a:pt x="701408" y="0"/>
                  </a:moveTo>
                  <a:lnTo>
                    <a:pt x="696137" y="0"/>
                  </a:lnTo>
                  <a:lnTo>
                    <a:pt x="684987" y="1270"/>
                  </a:lnTo>
                  <a:lnTo>
                    <a:pt x="679170" y="3810"/>
                  </a:lnTo>
                  <a:lnTo>
                    <a:pt x="670420" y="10160"/>
                  </a:lnTo>
                  <a:lnTo>
                    <a:pt x="668032" y="12700"/>
                  </a:lnTo>
                  <a:lnTo>
                    <a:pt x="663790" y="16510"/>
                  </a:lnTo>
                  <a:lnTo>
                    <a:pt x="661911" y="20320"/>
                  </a:lnTo>
                  <a:lnTo>
                    <a:pt x="658609" y="25400"/>
                  </a:lnTo>
                  <a:lnTo>
                    <a:pt x="657199" y="29210"/>
                  </a:lnTo>
                  <a:lnTo>
                    <a:pt x="654850" y="36830"/>
                  </a:lnTo>
                  <a:lnTo>
                    <a:pt x="653897" y="41910"/>
                  </a:lnTo>
                  <a:lnTo>
                    <a:pt x="653173" y="46990"/>
                  </a:lnTo>
                  <a:lnTo>
                    <a:pt x="673704" y="46990"/>
                  </a:lnTo>
                  <a:lnTo>
                    <a:pt x="675424" y="41910"/>
                  </a:lnTo>
                  <a:lnTo>
                    <a:pt x="677710" y="38100"/>
                  </a:lnTo>
                  <a:lnTo>
                    <a:pt x="683310" y="34290"/>
                  </a:lnTo>
                  <a:lnTo>
                    <a:pt x="685825" y="33020"/>
                  </a:lnTo>
                  <a:lnTo>
                    <a:pt x="738259" y="33020"/>
                  </a:lnTo>
                  <a:lnTo>
                    <a:pt x="728637" y="19050"/>
                  </a:lnTo>
                  <a:lnTo>
                    <a:pt x="724662" y="15240"/>
                  </a:lnTo>
                  <a:lnTo>
                    <a:pt x="716013" y="6350"/>
                  </a:lnTo>
                  <a:lnTo>
                    <a:pt x="711365" y="3810"/>
                  </a:lnTo>
                  <a:lnTo>
                    <a:pt x="701408" y="0"/>
                  </a:lnTo>
                  <a:close/>
                </a:path>
              </a:pathLst>
            </a:custGeom>
            <a:solidFill>
              <a:srgbClr val="000000"/>
            </a:solidFill>
          </p:spPr>
          <p:txBody>
            <a:bodyPr wrap="square" lIns="0" tIns="0" rIns="0" bIns="0" rtlCol="0"/>
            <a:lstStyle/>
            <a:p>
              <a:endParaRPr/>
            </a:p>
          </p:txBody>
        </p:sp>
        <p:sp>
          <p:nvSpPr>
            <p:cNvPr id="59" name="object 8"/>
            <p:cNvSpPr/>
            <p:nvPr/>
          </p:nvSpPr>
          <p:spPr>
            <a:xfrm>
              <a:off x="3927347" y="4067505"/>
              <a:ext cx="591185" cy="389255"/>
            </a:xfrm>
            <a:custGeom>
              <a:avLst/>
              <a:gdLst/>
              <a:ahLst/>
              <a:cxnLst/>
              <a:rect l="l" t="t" r="r" b="b"/>
              <a:pathLst>
                <a:path w="591185" h="389254">
                  <a:moveTo>
                    <a:pt x="0" y="388670"/>
                  </a:moveTo>
                  <a:lnTo>
                    <a:pt x="591108" y="0"/>
                  </a:lnTo>
                </a:path>
              </a:pathLst>
            </a:custGeom>
            <a:ln w="36576">
              <a:solidFill>
                <a:srgbClr val="3333FF"/>
              </a:solidFill>
            </a:ln>
          </p:spPr>
          <p:txBody>
            <a:bodyPr wrap="square" lIns="0" tIns="0" rIns="0" bIns="0" rtlCol="0"/>
            <a:lstStyle/>
            <a:p>
              <a:endParaRPr/>
            </a:p>
          </p:txBody>
        </p:sp>
        <p:sp>
          <p:nvSpPr>
            <p:cNvPr id="60" name="object 9"/>
            <p:cNvSpPr/>
            <p:nvPr/>
          </p:nvSpPr>
          <p:spPr>
            <a:xfrm>
              <a:off x="4473036" y="4017260"/>
              <a:ext cx="121920" cy="106680"/>
            </a:xfrm>
            <a:custGeom>
              <a:avLst/>
              <a:gdLst/>
              <a:ahLst/>
              <a:cxnLst/>
              <a:rect l="l" t="t" r="r" b="b"/>
              <a:pathLst>
                <a:path w="121920" h="106679">
                  <a:moveTo>
                    <a:pt x="121818" y="0"/>
                  </a:moveTo>
                  <a:lnTo>
                    <a:pt x="0" y="14452"/>
                  </a:lnTo>
                  <a:lnTo>
                    <a:pt x="60286" y="106133"/>
                  </a:lnTo>
                  <a:lnTo>
                    <a:pt x="121818" y="0"/>
                  </a:lnTo>
                  <a:close/>
                </a:path>
              </a:pathLst>
            </a:custGeom>
            <a:solidFill>
              <a:srgbClr val="3333FF"/>
            </a:solidFill>
          </p:spPr>
          <p:txBody>
            <a:bodyPr wrap="square" lIns="0" tIns="0" rIns="0" bIns="0" rtlCol="0"/>
            <a:lstStyle/>
            <a:p>
              <a:endParaRPr/>
            </a:p>
          </p:txBody>
        </p:sp>
        <p:sp>
          <p:nvSpPr>
            <p:cNvPr id="61" name="object 10"/>
            <p:cNvSpPr/>
            <p:nvPr/>
          </p:nvSpPr>
          <p:spPr>
            <a:xfrm>
              <a:off x="5118550" y="3711442"/>
              <a:ext cx="153987" cy="880370"/>
            </a:xfrm>
            <a:custGeom>
              <a:avLst/>
              <a:gdLst/>
              <a:ahLst/>
              <a:cxnLst/>
              <a:rect l="l" t="t" r="r" b="b"/>
              <a:pathLst>
                <a:path w="307975" h="1367154">
                  <a:moveTo>
                    <a:pt x="307492" y="1366799"/>
                  </a:moveTo>
                  <a:lnTo>
                    <a:pt x="0" y="0"/>
                  </a:lnTo>
                </a:path>
              </a:pathLst>
            </a:custGeom>
            <a:ln w="19050">
              <a:solidFill>
                <a:srgbClr val="000000"/>
              </a:solidFill>
            </a:ln>
          </p:spPr>
          <p:txBody>
            <a:bodyPr wrap="square" lIns="0" tIns="0" rIns="0" bIns="0" rtlCol="0"/>
            <a:lstStyle/>
            <a:p>
              <a:endParaRPr/>
            </a:p>
          </p:txBody>
        </p:sp>
        <p:sp>
          <p:nvSpPr>
            <p:cNvPr id="62" name="object 11"/>
            <p:cNvSpPr/>
            <p:nvPr/>
          </p:nvSpPr>
          <p:spPr>
            <a:xfrm>
              <a:off x="5091906" y="3711435"/>
              <a:ext cx="86995" cy="84455"/>
            </a:xfrm>
            <a:custGeom>
              <a:avLst/>
              <a:gdLst/>
              <a:ahLst/>
              <a:cxnLst/>
              <a:rect l="l" t="t" r="r" b="b"/>
              <a:pathLst>
                <a:path w="86995" h="84454">
                  <a:moveTo>
                    <a:pt x="0" y="84099"/>
                  </a:moveTo>
                  <a:lnTo>
                    <a:pt x="26644" y="0"/>
                  </a:lnTo>
                  <a:lnTo>
                    <a:pt x="86728" y="64592"/>
                  </a:lnTo>
                </a:path>
              </a:pathLst>
            </a:custGeom>
            <a:ln w="19050">
              <a:solidFill>
                <a:srgbClr val="000000"/>
              </a:solidFill>
            </a:ln>
          </p:spPr>
          <p:txBody>
            <a:bodyPr wrap="square" lIns="0" tIns="0" rIns="0" bIns="0" rtlCol="0"/>
            <a:lstStyle/>
            <a:p>
              <a:endParaRPr/>
            </a:p>
          </p:txBody>
        </p:sp>
        <p:sp>
          <p:nvSpPr>
            <p:cNvPr id="63" name="object 12"/>
            <p:cNvSpPr/>
            <p:nvPr/>
          </p:nvSpPr>
          <p:spPr>
            <a:xfrm>
              <a:off x="4797129" y="4716422"/>
              <a:ext cx="642842" cy="204635"/>
            </a:xfrm>
            <a:prstGeom prst="rect">
              <a:avLst/>
            </a:prstGeom>
            <a:blipFill>
              <a:blip r:embed="rId6" cstate="print"/>
              <a:stretch>
                <a:fillRect/>
              </a:stretch>
            </a:blipFill>
          </p:spPr>
          <p:txBody>
            <a:bodyPr wrap="square" lIns="0" tIns="0" rIns="0" bIns="0" rtlCol="0"/>
            <a:lstStyle/>
            <a:p>
              <a:endParaRPr/>
            </a:p>
          </p:txBody>
        </p:sp>
        <p:sp>
          <p:nvSpPr>
            <p:cNvPr id="64" name="object 14"/>
            <p:cNvSpPr txBox="1"/>
            <p:nvPr/>
          </p:nvSpPr>
          <p:spPr>
            <a:xfrm>
              <a:off x="8181698" y="3055655"/>
              <a:ext cx="1074043" cy="458715"/>
            </a:xfrm>
            <a:prstGeom prst="rect">
              <a:avLst/>
            </a:prstGeom>
          </p:spPr>
          <p:txBody>
            <a:bodyPr vert="horz" wrap="square" lIns="0" tIns="0" rIns="0" bIns="0" rtlCol="0">
              <a:spAutoFit/>
            </a:bodyPr>
            <a:lstStyle/>
            <a:p>
              <a:pPr marL="12700"/>
              <a:r>
                <a:rPr sz="2400" i="1" dirty="0">
                  <a:latin typeface="Calibri"/>
                  <a:cs typeface="Calibri"/>
                </a:rPr>
                <a:t>E </a:t>
              </a:r>
              <a:r>
                <a:rPr sz="2400" i="1" spc="-5" dirty="0">
                  <a:latin typeface="Calibri"/>
                  <a:cs typeface="Calibri"/>
                </a:rPr>
                <a:t>f</a:t>
              </a:r>
              <a:r>
                <a:rPr sz="2400" i="1" dirty="0">
                  <a:latin typeface="Calibri"/>
                  <a:cs typeface="Calibri"/>
                </a:rPr>
                <a:t>i</a:t>
              </a:r>
              <a:r>
                <a:rPr sz="2400" i="1" spc="5" dirty="0">
                  <a:latin typeface="Calibri"/>
                  <a:cs typeface="Calibri"/>
                </a:rPr>
                <a:t>e</a:t>
              </a:r>
              <a:r>
                <a:rPr sz="2400" i="1" dirty="0">
                  <a:latin typeface="Calibri"/>
                  <a:cs typeface="Calibri"/>
                </a:rPr>
                <a:t>ld</a:t>
              </a:r>
              <a:endParaRPr sz="2400" dirty="0">
                <a:latin typeface="Calibri"/>
                <a:cs typeface="Calibri"/>
              </a:endParaRPr>
            </a:p>
          </p:txBody>
        </p:sp>
        <p:sp>
          <p:nvSpPr>
            <p:cNvPr id="65" name="object 15"/>
            <p:cNvSpPr/>
            <p:nvPr/>
          </p:nvSpPr>
          <p:spPr>
            <a:xfrm>
              <a:off x="8041385" y="1882136"/>
              <a:ext cx="0" cy="737870"/>
            </a:xfrm>
            <a:custGeom>
              <a:avLst/>
              <a:gdLst/>
              <a:ahLst/>
              <a:cxnLst/>
              <a:rect l="l" t="t" r="r" b="b"/>
              <a:pathLst>
                <a:path h="737869">
                  <a:moveTo>
                    <a:pt x="0" y="737641"/>
                  </a:moveTo>
                  <a:lnTo>
                    <a:pt x="0" y="0"/>
                  </a:lnTo>
                </a:path>
              </a:pathLst>
            </a:custGeom>
            <a:ln w="38100">
              <a:solidFill>
                <a:srgbClr val="000000"/>
              </a:solidFill>
            </a:ln>
          </p:spPr>
          <p:txBody>
            <a:bodyPr wrap="square" lIns="0" tIns="0" rIns="0" bIns="0" rtlCol="0"/>
            <a:lstStyle/>
            <a:p>
              <a:endParaRPr/>
            </a:p>
          </p:txBody>
        </p:sp>
        <p:sp>
          <p:nvSpPr>
            <p:cNvPr id="66" name="object 16"/>
            <p:cNvSpPr/>
            <p:nvPr/>
          </p:nvSpPr>
          <p:spPr>
            <a:xfrm>
              <a:off x="7984242" y="1786887"/>
              <a:ext cx="114300" cy="114300"/>
            </a:xfrm>
            <a:custGeom>
              <a:avLst/>
              <a:gdLst/>
              <a:ahLst/>
              <a:cxnLst/>
              <a:rect l="l" t="t" r="r" b="b"/>
              <a:pathLst>
                <a:path w="114300" h="114300">
                  <a:moveTo>
                    <a:pt x="57150" y="0"/>
                  </a:moveTo>
                  <a:lnTo>
                    <a:pt x="0" y="114300"/>
                  </a:lnTo>
                  <a:lnTo>
                    <a:pt x="114300" y="114300"/>
                  </a:lnTo>
                  <a:lnTo>
                    <a:pt x="57150" y="0"/>
                  </a:lnTo>
                  <a:close/>
                </a:path>
              </a:pathLst>
            </a:custGeom>
            <a:solidFill>
              <a:srgbClr val="000000"/>
            </a:solidFill>
          </p:spPr>
          <p:txBody>
            <a:bodyPr wrap="square" lIns="0" tIns="0" rIns="0" bIns="0" rtlCol="0"/>
            <a:lstStyle/>
            <a:p>
              <a:endParaRPr/>
            </a:p>
          </p:txBody>
        </p:sp>
        <p:sp>
          <p:nvSpPr>
            <p:cNvPr id="67" name="object 17"/>
            <p:cNvSpPr/>
            <p:nvPr/>
          </p:nvSpPr>
          <p:spPr>
            <a:xfrm>
              <a:off x="8062721" y="2911601"/>
              <a:ext cx="0" cy="737870"/>
            </a:xfrm>
            <a:custGeom>
              <a:avLst/>
              <a:gdLst/>
              <a:ahLst/>
              <a:cxnLst/>
              <a:rect l="l" t="t" r="r" b="b"/>
              <a:pathLst>
                <a:path h="737870">
                  <a:moveTo>
                    <a:pt x="0" y="0"/>
                  </a:moveTo>
                  <a:lnTo>
                    <a:pt x="0" y="737641"/>
                  </a:lnTo>
                </a:path>
              </a:pathLst>
            </a:custGeom>
            <a:ln w="38100">
              <a:solidFill>
                <a:srgbClr val="000000"/>
              </a:solidFill>
            </a:ln>
          </p:spPr>
          <p:txBody>
            <a:bodyPr wrap="square" lIns="0" tIns="0" rIns="0" bIns="0" rtlCol="0"/>
            <a:lstStyle/>
            <a:p>
              <a:endParaRPr/>
            </a:p>
          </p:txBody>
        </p:sp>
        <p:sp>
          <p:nvSpPr>
            <p:cNvPr id="68" name="object 18"/>
            <p:cNvSpPr/>
            <p:nvPr/>
          </p:nvSpPr>
          <p:spPr>
            <a:xfrm>
              <a:off x="8005578" y="3630193"/>
              <a:ext cx="114300" cy="114300"/>
            </a:xfrm>
            <a:custGeom>
              <a:avLst/>
              <a:gdLst/>
              <a:ahLst/>
              <a:cxnLst/>
              <a:rect l="l" t="t" r="r" b="b"/>
              <a:pathLst>
                <a:path w="114300" h="114300">
                  <a:moveTo>
                    <a:pt x="114300" y="0"/>
                  </a:moveTo>
                  <a:lnTo>
                    <a:pt x="0" y="0"/>
                  </a:lnTo>
                  <a:lnTo>
                    <a:pt x="57150" y="114300"/>
                  </a:lnTo>
                  <a:lnTo>
                    <a:pt x="114300" y="0"/>
                  </a:lnTo>
                  <a:close/>
                </a:path>
              </a:pathLst>
            </a:custGeom>
            <a:solidFill>
              <a:srgbClr val="000000"/>
            </a:solidFill>
          </p:spPr>
          <p:txBody>
            <a:bodyPr wrap="square" lIns="0" tIns="0" rIns="0" bIns="0" rtlCol="0"/>
            <a:lstStyle/>
            <a:p>
              <a:endParaRPr/>
            </a:p>
          </p:txBody>
        </p:sp>
        <p:sp>
          <p:nvSpPr>
            <p:cNvPr id="69" name="object 19"/>
            <p:cNvSpPr txBox="1"/>
            <p:nvPr/>
          </p:nvSpPr>
          <p:spPr>
            <a:xfrm>
              <a:off x="8136793" y="2128103"/>
              <a:ext cx="1028689" cy="458715"/>
            </a:xfrm>
            <a:prstGeom prst="rect">
              <a:avLst/>
            </a:prstGeom>
          </p:spPr>
          <p:txBody>
            <a:bodyPr vert="horz" wrap="square" lIns="0" tIns="0" rIns="0" bIns="0" rtlCol="0">
              <a:spAutoFit/>
            </a:bodyPr>
            <a:lstStyle/>
            <a:p>
              <a:pPr marL="12700"/>
              <a:r>
                <a:rPr sz="2400" i="1" spc="-15" dirty="0">
                  <a:latin typeface="Calibri"/>
                  <a:cs typeface="Calibri"/>
                </a:rPr>
                <a:t>B </a:t>
              </a:r>
              <a:r>
                <a:rPr sz="2400" i="1" spc="-5" dirty="0">
                  <a:latin typeface="Calibri"/>
                  <a:cs typeface="Calibri"/>
                </a:rPr>
                <a:t>f</a:t>
              </a:r>
              <a:r>
                <a:rPr sz="2400" i="1" dirty="0">
                  <a:latin typeface="Calibri"/>
                  <a:cs typeface="Calibri"/>
                </a:rPr>
                <a:t>i</a:t>
              </a:r>
              <a:r>
                <a:rPr sz="2400" i="1" spc="5" dirty="0">
                  <a:latin typeface="Calibri"/>
                  <a:cs typeface="Calibri"/>
                </a:rPr>
                <a:t>e</a:t>
              </a:r>
              <a:r>
                <a:rPr sz="2400" i="1" dirty="0">
                  <a:latin typeface="Calibri"/>
                  <a:cs typeface="Calibri"/>
                </a:rPr>
                <a:t>ld</a:t>
              </a:r>
              <a:endParaRPr sz="2400" dirty="0">
                <a:latin typeface="Calibri"/>
                <a:cs typeface="Calibri"/>
              </a:endParaRPr>
            </a:p>
          </p:txBody>
        </p:sp>
        <p:sp>
          <p:nvSpPr>
            <p:cNvPr id="70" name="object 21"/>
            <p:cNvSpPr/>
            <p:nvPr/>
          </p:nvSpPr>
          <p:spPr>
            <a:xfrm>
              <a:off x="4491228" y="1589544"/>
              <a:ext cx="3448811" cy="1918703"/>
            </a:xfrm>
            <a:prstGeom prst="rect">
              <a:avLst/>
            </a:prstGeom>
            <a:blipFill>
              <a:blip r:embed="rId7" cstate="print"/>
              <a:stretch>
                <a:fillRect/>
              </a:stretch>
            </a:blipFill>
          </p:spPr>
          <p:txBody>
            <a:bodyPr wrap="square" lIns="0" tIns="0" rIns="0" bIns="0" rtlCol="0"/>
            <a:lstStyle/>
            <a:p>
              <a:endParaRPr/>
            </a:p>
          </p:txBody>
        </p:sp>
        <p:sp>
          <p:nvSpPr>
            <p:cNvPr id="71" name="object 22"/>
            <p:cNvSpPr/>
            <p:nvPr/>
          </p:nvSpPr>
          <p:spPr>
            <a:xfrm>
              <a:off x="5558834" y="2830061"/>
              <a:ext cx="2470854" cy="2292631"/>
            </a:xfrm>
            <a:prstGeom prst="rect">
              <a:avLst/>
            </a:prstGeom>
            <a:blipFill>
              <a:blip r:embed="rId8" cstate="print"/>
              <a:stretch>
                <a:fillRect/>
              </a:stretch>
            </a:blipFill>
          </p:spPr>
          <p:txBody>
            <a:bodyPr wrap="square" lIns="0" tIns="0" rIns="0" bIns="0" rtlCol="0"/>
            <a:lstStyle/>
            <a:p>
              <a:endParaRPr/>
            </a:p>
          </p:txBody>
        </p:sp>
        <p:sp>
          <p:nvSpPr>
            <p:cNvPr id="72" name="object 23"/>
            <p:cNvSpPr txBox="1"/>
            <p:nvPr/>
          </p:nvSpPr>
          <p:spPr>
            <a:xfrm>
              <a:off x="5429896" y="3296841"/>
              <a:ext cx="102870" cy="267584"/>
            </a:xfrm>
            <a:prstGeom prst="rect">
              <a:avLst/>
            </a:prstGeom>
          </p:spPr>
          <p:txBody>
            <a:bodyPr vert="horz" wrap="square" lIns="0" tIns="0" rIns="0" bIns="0" rtlCol="0">
              <a:spAutoFit/>
            </a:bodyPr>
            <a:lstStyle/>
            <a:p>
              <a:pPr marL="12700"/>
              <a:r>
                <a:rPr sz="1400" dirty="0">
                  <a:solidFill>
                    <a:srgbClr val="C00000"/>
                  </a:solidFill>
                  <a:latin typeface="Calibri"/>
                  <a:cs typeface="Calibri"/>
                </a:rPr>
                <a:t>x</a:t>
              </a:r>
              <a:endParaRPr sz="1400">
                <a:latin typeface="Calibri"/>
                <a:cs typeface="Calibri"/>
              </a:endParaRPr>
            </a:p>
          </p:txBody>
        </p:sp>
        <p:sp>
          <p:nvSpPr>
            <p:cNvPr id="73" name="object 24"/>
            <p:cNvSpPr txBox="1"/>
            <p:nvPr/>
          </p:nvSpPr>
          <p:spPr>
            <a:xfrm>
              <a:off x="6086910" y="4204619"/>
              <a:ext cx="106680" cy="267584"/>
            </a:xfrm>
            <a:prstGeom prst="rect">
              <a:avLst/>
            </a:prstGeom>
          </p:spPr>
          <p:txBody>
            <a:bodyPr vert="horz" wrap="square" lIns="0" tIns="0" rIns="0" bIns="0" rtlCol="0">
              <a:spAutoFit/>
            </a:bodyPr>
            <a:lstStyle/>
            <a:p>
              <a:pPr marL="12700"/>
              <a:r>
                <a:rPr sz="1400" dirty="0">
                  <a:solidFill>
                    <a:srgbClr val="C00000"/>
                  </a:solidFill>
                  <a:latin typeface="Calibri"/>
                  <a:cs typeface="Calibri"/>
                </a:rPr>
                <a:t>y</a:t>
              </a:r>
              <a:endParaRPr sz="1400">
                <a:latin typeface="Calibri"/>
                <a:cs typeface="Calibri"/>
              </a:endParaRPr>
            </a:p>
          </p:txBody>
        </p:sp>
        <p:sp>
          <p:nvSpPr>
            <p:cNvPr id="74" name="object 25"/>
            <p:cNvSpPr/>
            <p:nvPr/>
          </p:nvSpPr>
          <p:spPr>
            <a:xfrm>
              <a:off x="6188964" y="2843783"/>
              <a:ext cx="1699260" cy="2077720"/>
            </a:xfrm>
            <a:custGeom>
              <a:avLst/>
              <a:gdLst/>
              <a:ahLst/>
              <a:cxnLst/>
              <a:rect l="l" t="t" r="r" b="b"/>
              <a:pathLst>
                <a:path w="1699259" h="2077720">
                  <a:moveTo>
                    <a:pt x="0" y="2077212"/>
                  </a:moveTo>
                  <a:lnTo>
                    <a:pt x="1699260" y="1085989"/>
                  </a:lnTo>
                  <a:lnTo>
                    <a:pt x="1699260" y="0"/>
                  </a:lnTo>
                  <a:lnTo>
                    <a:pt x="0" y="991222"/>
                  </a:lnTo>
                  <a:lnTo>
                    <a:pt x="0" y="2077212"/>
                  </a:lnTo>
                  <a:close/>
                </a:path>
              </a:pathLst>
            </a:custGeom>
            <a:ln w="9144">
              <a:solidFill>
                <a:srgbClr val="3333FF"/>
              </a:solidFill>
            </a:ln>
          </p:spPr>
          <p:txBody>
            <a:bodyPr wrap="square" lIns="0" tIns="0" rIns="0" bIns="0" rtlCol="0"/>
            <a:lstStyle/>
            <a:p>
              <a:endParaRPr/>
            </a:p>
          </p:txBody>
        </p:sp>
        <p:sp>
          <p:nvSpPr>
            <p:cNvPr id="75" name="object 26"/>
            <p:cNvSpPr/>
            <p:nvPr/>
          </p:nvSpPr>
          <p:spPr>
            <a:xfrm>
              <a:off x="6316217" y="3807518"/>
              <a:ext cx="0" cy="547370"/>
            </a:xfrm>
            <a:custGeom>
              <a:avLst/>
              <a:gdLst/>
              <a:ahLst/>
              <a:cxnLst/>
              <a:rect l="l" t="t" r="r" b="b"/>
              <a:pathLst>
                <a:path h="547370">
                  <a:moveTo>
                    <a:pt x="0" y="546912"/>
                  </a:moveTo>
                  <a:lnTo>
                    <a:pt x="0" y="0"/>
                  </a:lnTo>
                </a:path>
              </a:pathLst>
            </a:custGeom>
            <a:ln w="19812">
              <a:solidFill>
                <a:srgbClr val="3333FF"/>
              </a:solidFill>
            </a:ln>
          </p:spPr>
          <p:txBody>
            <a:bodyPr wrap="square" lIns="0" tIns="0" rIns="0" bIns="0" rtlCol="0"/>
            <a:lstStyle/>
            <a:p>
              <a:endParaRPr/>
            </a:p>
          </p:txBody>
        </p:sp>
        <p:sp>
          <p:nvSpPr>
            <p:cNvPr id="76" name="object 27"/>
            <p:cNvSpPr/>
            <p:nvPr/>
          </p:nvSpPr>
          <p:spPr>
            <a:xfrm>
              <a:off x="6271772" y="3807513"/>
              <a:ext cx="88900" cy="76200"/>
            </a:xfrm>
            <a:custGeom>
              <a:avLst/>
              <a:gdLst/>
              <a:ahLst/>
              <a:cxnLst/>
              <a:rect l="l" t="t" r="r" b="b"/>
              <a:pathLst>
                <a:path w="88900" h="76200">
                  <a:moveTo>
                    <a:pt x="88900" y="76199"/>
                  </a:moveTo>
                  <a:lnTo>
                    <a:pt x="44450" y="0"/>
                  </a:lnTo>
                  <a:lnTo>
                    <a:pt x="0" y="76199"/>
                  </a:lnTo>
                </a:path>
              </a:pathLst>
            </a:custGeom>
            <a:ln w="19812">
              <a:solidFill>
                <a:srgbClr val="3333FF"/>
              </a:solidFill>
            </a:ln>
          </p:spPr>
          <p:txBody>
            <a:bodyPr wrap="square" lIns="0" tIns="0" rIns="0" bIns="0" rtlCol="0"/>
            <a:lstStyle/>
            <a:p>
              <a:endParaRPr/>
            </a:p>
          </p:txBody>
        </p:sp>
        <p:sp>
          <p:nvSpPr>
            <p:cNvPr id="77" name="object 28"/>
            <p:cNvSpPr/>
            <p:nvPr/>
          </p:nvSpPr>
          <p:spPr>
            <a:xfrm>
              <a:off x="6630161" y="3618538"/>
              <a:ext cx="0" cy="446405"/>
            </a:xfrm>
            <a:custGeom>
              <a:avLst/>
              <a:gdLst/>
              <a:ahLst/>
              <a:cxnLst/>
              <a:rect l="l" t="t" r="r" b="b"/>
              <a:pathLst>
                <a:path h="446404">
                  <a:moveTo>
                    <a:pt x="0" y="446201"/>
                  </a:moveTo>
                  <a:lnTo>
                    <a:pt x="0" y="0"/>
                  </a:lnTo>
                </a:path>
              </a:pathLst>
            </a:custGeom>
            <a:ln w="19812">
              <a:solidFill>
                <a:srgbClr val="3333FF"/>
              </a:solidFill>
            </a:ln>
          </p:spPr>
          <p:txBody>
            <a:bodyPr wrap="square" lIns="0" tIns="0" rIns="0" bIns="0" rtlCol="0"/>
            <a:lstStyle/>
            <a:p>
              <a:endParaRPr/>
            </a:p>
          </p:txBody>
        </p:sp>
        <p:sp>
          <p:nvSpPr>
            <p:cNvPr id="78" name="object 29"/>
            <p:cNvSpPr/>
            <p:nvPr/>
          </p:nvSpPr>
          <p:spPr>
            <a:xfrm>
              <a:off x="6585717" y="3618538"/>
              <a:ext cx="88900" cy="76200"/>
            </a:xfrm>
            <a:custGeom>
              <a:avLst/>
              <a:gdLst/>
              <a:ahLst/>
              <a:cxnLst/>
              <a:rect l="l" t="t" r="r" b="b"/>
              <a:pathLst>
                <a:path w="88900" h="76200">
                  <a:moveTo>
                    <a:pt x="88900" y="76199"/>
                  </a:moveTo>
                  <a:lnTo>
                    <a:pt x="44450" y="0"/>
                  </a:lnTo>
                  <a:lnTo>
                    <a:pt x="0" y="76199"/>
                  </a:lnTo>
                </a:path>
              </a:pathLst>
            </a:custGeom>
            <a:ln w="19812">
              <a:solidFill>
                <a:srgbClr val="3333FF"/>
              </a:solidFill>
            </a:ln>
          </p:spPr>
          <p:txBody>
            <a:bodyPr wrap="square" lIns="0" tIns="0" rIns="0" bIns="0" rtlCol="0"/>
            <a:lstStyle/>
            <a:p>
              <a:endParaRPr/>
            </a:p>
          </p:txBody>
        </p:sp>
        <p:sp>
          <p:nvSpPr>
            <p:cNvPr id="79" name="object 30"/>
            <p:cNvSpPr/>
            <p:nvPr/>
          </p:nvSpPr>
          <p:spPr>
            <a:xfrm>
              <a:off x="7259573" y="3242106"/>
              <a:ext cx="0" cy="270510"/>
            </a:xfrm>
            <a:custGeom>
              <a:avLst/>
              <a:gdLst/>
              <a:ahLst/>
              <a:cxnLst/>
              <a:rect l="l" t="t" r="r" b="b"/>
              <a:pathLst>
                <a:path h="270510">
                  <a:moveTo>
                    <a:pt x="0" y="269951"/>
                  </a:moveTo>
                  <a:lnTo>
                    <a:pt x="0" y="0"/>
                  </a:lnTo>
                </a:path>
              </a:pathLst>
            </a:custGeom>
            <a:ln w="19812">
              <a:solidFill>
                <a:srgbClr val="3333FF"/>
              </a:solidFill>
            </a:ln>
          </p:spPr>
          <p:txBody>
            <a:bodyPr wrap="square" lIns="0" tIns="0" rIns="0" bIns="0" rtlCol="0"/>
            <a:lstStyle/>
            <a:p>
              <a:endParaRPr/>
            </a:p>
          </p:txBody>
        </p:sp>
        <p:sp>
          <p:nvSpPr>
            <p:cNvPr id="80" name="object 31"/>
            <p:cNvSpPr/>
            <p:nvPr/>
          </p:nvSpPr>
          <p:spPr>
            <a:xfrm>
              <a:off x="7215129" y="3242110"/>
              <a:ext cx="88900" cy="76200"/>
            </a:xfrm>
            <a:custGeom>
              <a:avLst/>
              <a:gdLst/>
              <a:ahLst/>
              <a:cxnLst/>
              <a:rect l="l" t="t" r="r" b="b"/>
              <a:pathLst>
                <a:path w="88900" h="76200">
                  <a:moveTo>
                    <a:pt x="88900" y="76200"/>
                  </a:moveTo>
                  <a:lnTo>
                    <a:pt x="44450" y="0"/>
                  </a:lnTo>
                  <a:lnTo>
                    <a:pt x="0" y="76200"/>
                  </a:lnTo>
                </a:path>
              </a:pathLst>
            </a:custGeom>
            <a:ln w="19812">
              <a:solidFill>
                <a:srgbClr val="3333FF"/>
              </a:solidFill>
            </a:ln>
          </p:spPr>
          <p:txBody>
            <a:bodyPr wrap="square" lIns="0" tIns="0" rIns="0" bIns="0" rtlCol="0"/>
            <a:lstStyle/>
            <a:p>
              <a:endParaRPr/>
            </a:p>
          </p:txBody>
        </p:sp>
        <p:sp>
          <p:nvSpPr>
            <p:cNvPr id="81" name="object 32"/>
            <p:cNvSpPr/>
            <p:nvPr/>
          </p:nvSpPr>
          <p:spPr>
            <a:xfrm>
              <a:off x="6945630" y="3429560"/>
              <a:ext cx="0" cy="358140"/>
            </a:xfrm>
            <a:custGeom>
              <a:avLst/>
              <a:gdLst/>
              <a:ahLst/>
              <a:cxnLst/>
              <a:rect l="l" t="t" r="r" b="b"/>
              <a:pathLst>
                <a:path h="358139">
                  <a:moveTo>
                    <a:pt x="0" y="358076"/>
                  </a:moveTo>
                  <a:lnTo>
                    <a:pt x="0" y="0"/>
                  </a:lnTo>
                </a:path>
              </a:pathLst>
            </a:custGeom>
            <a:ln w="19812">
              <a:solidFill>
                <a:srgbClr val="3333FF"/>
              </a:solidFill>
            </a:ln>
          </p:spPr>
          <p:txBody>
            <a:bodyPr wrap="square" lIns="0" tIns="0" rIns="0" bIns="0" rtlCol="0"/>
            <a:lstStyle/>
            <a:p>
              <a:endParaRPr/>
            </a:p>
          </p:txBody>
        </p:sp>
        <p:sp>
          <p:nvSpPr>
            <p:cNvPr id="82" name="object 33"/>
            <p:cNvSpPr/>
            <p:nvPr/>
          </p:nvSpPr>
          <p:spPr>
            <a:xfrm>
              <a:off x="6901184" y="3429562"/>
              <a:ext cx="88900" cy="76200"/>
            </a:xfrm>
            <a:custGeom>
              <a:avLst/>
              <a:gdLst/>
              <a:ahLst/>
              <a:cxnLst/>
              <a:rect l="l" t="t" r="r" b="b"/>
              <a:pathLst>
                <a:path w="88900" h="76200">
                  <a:moveTo>
                    <a:pt x="88900" y="76200"/>
                  </a:moveTo>
                  <a:lnTo>
                    <a:pt x="44450" y="0"/>
                  </a:lnTo>
                  <a:lnTo>
                    <a:pt x="0" y="76200"/>
                  </a:lnTo>
                </a:path>
              </a:pathLst>
            </a:custGeom>
            <a:ln w="19812">
              <a:solidFill>
                <a:srgbClr val="3333FF"/>
              </a:solidFill>
            </a:ln>
          </p:spPr>
          <p:txBody>
            <a:bodyPr wrap="square" lIns="0" tIns="0" rIns="0" bIns="0" rtlCol="0"/>
            <a:lstStyle/>
            <a:p>
              <a:endParaRPr/>
            </a:p>
          </p:txBody>
        </p:sp>
      </p:grpSp>
      <p:sp>
        <p:nvSpPr>
          <p:cNvPr id="2" name="テキスト ボックス 1"/>
          <p:cNvSpPr txBox="1"/>
          <p:nvPr/>
        </p:nvSpPr>
        <p:spPr>
          <a:xfrm>
            <a:off x="6545350" y="100941"/>
            <a:ext cx="2191626" cy="369332"/>
          </a:xfrm>
          <a:prstGeom prst="rect">
            <a:avLst/>
          </a:prstGeom>
          <a:noFill/>
        </p:spPr>
        <p:txBody>
          <a:bodyPr wrap="none" rtlCol="0">
            <a:spAutoFit/>
          </a:bodyPr>
          <a:lstStyle/>
          <a:p>
            <a:r>
              <a:rPr lang="en-US" altLang="ja-JP" dirty="0"/>
              <a:t>NIMA 784 (2015) 513</a:t>
            </a:r>
            <a:endParaRPr kumimoji="1" lang="ja-JP" altLang="en-US" dirty="0"/>
          </a:p>
        </p:txBody>
      </p:sp>
      <p:sp>
        <p:nvSpPr>
          <p:cNvPr id="49" name="タイトル 1"/>
          <p:cNvSpPr txBox="1">
            <a:spLocks/>
          </p:cNvSpPr>
          <p:nvPr/>
        </p:nvSpPr>
        <p:spPr>
          <a:xfrm>
            <a:off x="457777" y="328428"/>
            <a:ext cx="5043507" cy="1722399"/>
          </a:xfrm>
          <a:prstGeom prst="rect">
            <a:avLst/>
          </a:prstGeom>
          <a:solidFill>
            <a:schemeClr val="bg1"/>
          </a:solidFill>
        </p:spPr>
        <p:txBody>
          <a:bodyPr/>
          <a:lstStyle>
            <a:lvl1pPr algn="ctr" defTabSz="914400" rtl="0" eaLnBrk="1" latinLnBrk="0" hangingPunct="1">
              <a:spcBef>
                <a:spcPct val="0"/>
              </a:spcBef>
              <a:buNone/>
              <a:defRPr kumimoji="1" sz="4400" kern="1200">
                <a:solidFill>
                  <a:schemeClr val="tx1"/>
                </a:solidFill>
                <a:latin typeface="Segoe UI" panose="020B0502040204020203" pitchFamily="34" charset="0"/>
                <a:ea typeface="+mj-ea"/>
                <a:cs typeface="Segoe UI" panose="020B0502040204020203" pitchFamily="34" charset="0"/>
              </a:defRPr>
            </a:lvl1pPr>
          </a:lstStyle>
          <a:p>
            <a:pPr algn="l"/>
            <a:r>
              <a:rPr lang="en-US" altLang="ja-JP" sz="3600" dirty="0" smtClean="0"/>
              <a:t>S</a:t>
            </a:r>
            <a:r>
              <a:rPr lang="en-US" altLang="ja-JP" sz="3600" dirty="0" smtClean="0">
                <a:sym typeface="Symbol" panose="05050102010706020507" pitchFamily="18" charset="2"/>
              </a:rPr>
              <a:t></a:t>
            </a:r>
            <a:r>
              <a:rPr lang="en-US" altLang="ja-JP" sz="3600" dirty="0" smtClean="0"/>
              <a:t>RIT-</a:t>
            </a:r>
            <a:r>
              <a:rPr lang="en-US" altLang="ja-JP" sz="3200" dirty="0" smtClean="0"/>
              <a:t>TPC</a:t>
            </a:r>
            <a:endParaRPr lang="en-US" altLang="ja-JP" sz="3600" dirty="0"/>
          </a:p>
          <a:p>
            <a:pPr algn="l"/>
            <a:r>
              <a:rPr lang="en-US" altLang="ja-JP" sz="2400" dirty="0"/>
              <a:t>for the measurement of charged particles in HIC</a:t>
            </a:r>
            <a:endParaRPr lang="ja-JP" altLang="en-US" sz="2400" dirty="0"/>
          </a:p>
        </p:txBody>
      </p:sp>
      <p:sp>
        <p:nvSpPr>
          <p:cNvPr id="15" name="TextBox 14"/>
          <p:cNvSpPr txBox="1"/>
          <p:nvPr/>
        </p:nvSpPr>
        <p:spPr>
          <a:xfrm>
            <a:off x="6423775" y="476368"/>
            <a:ext cx="3113643" cy="369332"/>
          </a:xfrm>
          <a:prstGeom prst="rect">
            <a:avLst/>
          </a:prstGeom>
          <a:solidFill>
            <a:schemeClr val="bg1"/>
          </a:solidFill>
        </p:spPr>
        <p:txBody>
          <a:bodyPr wrap="square" rtlCol="0">
            <a:spAutoFit/>
          </a:bodyPr>
          <a:lstStyle/>
          <a:p>
            <a:pPr algn="ctr"/>
            <a:r>
              <a:rPr lang="en-US" b="1" dirty="0"/>
              <a:t>SAMURAI dipole magnet</a:t>
            </a:r>
          </a:p>
        </p:txBody>
      </p:sp>
      <p:sp>
        <p:nvSpPr>
          <p:cNvPr id="41" name="object 9"/>
          <p:cNvSpPr/>
          <p:nvPr/>
        </p:nvSpPr>
        <p:spPr>
          <a:xfrm>
            <a:off x="1744730" y="1744701"/>
            <a:ext cx="3865036" cy="3137204"/>
          </a:xfrm>
          <a:prstGeom prst="rect">
            <a:avLst/>
          </a:prstGeom>
          <a:blipFill>
            <a:blip r:embed="rId9" cstate="print"/>
            <a:stretch>
              <a:fillRect/>
            </a:stretch>
          </a:blipFill>
        </p:spPr>
        <p:txBody>
          <a:bodyPr wrap="square" lIns="0" tIns="0" rIns="0" bIns="0" rtlCol="0"/>
          <a:lstStyle/>
          <a:p>
            <a:endParaRPr/>
          </a:p>
        </p:txBody>
      </p:sp>
      <p:sp>
        <p:nvSpPr>
          <p:cNvPr id="42" name="コンテンツ プレースホルダ 2">
            <a:extLst>
              <a:ext uri="{FF2B5EF4-FFF2-40B4-BE49-F238E27FC236}">
                <a16:creationId xmlns:a16="http://schemas.microsoft.com/office/drawing/2014/main" id="{2C0C7071-B1A0-4258-AA57-5940629D54C1}"/>
              </a:ext>
            </a:extLst>
          </p:cNvPr>
          <p:cNvSpPr txBox="1">
            <a:spLocks/>
          </p:cNvSpPr>
          <p:nvPr/>
        </p:nvSpPr>
        <p:spPr>
          <a:xfrm>
            <a:off x="769358" y="4975557"/>
            <a:ext cx="4736851" cy="1637228"/>
          </a:xfrm>
          <a:prstGeom prst="rect">
            <a:avLst/>
          </a:prstGeom>
          <a:solidFill>
            <a:srgbClr val="FFFFFF">
              <a:alpha val="50196"/>
            </a:srgbClr>
          </a:solidFill>
        </p:spPr>
        <p:txBody>
          <a:bodyPr>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Segoe UI" panose="020B0502040204020203" pitchFamily="34" charset="0"/>
                <a:ea typeface="+mn-ea"/>
                <a:cs typeface="Segoe UI"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en-US" altLang="ja-JP" sz="2000" dirty="0" smtClean="0"/>
              <a:t>We measured both pion production and flow. </a:t>
            </a:r>
            <a:endParaRPr lang="en-US" altLang="ja-JP" sz="2000" dirty="0"/>
          </a:p>
          <a:p>
            <a:r>
              <a:rPr lang="en-US" altLang="ja-JP" sz="2000" dirty="0" smtClean="0"/>
              <a:t>Here, I focus </a:t>
            </a:r>
            <a:r>
              <a:rPr lang="en-US" altLang="ja-JP" sz="2000" dirty="0" smtClean="0"/>
              <a:t>discuss only </a:t>
            </a:r>
            <a:r>
              <a:rPr lang="en-US" altLang="ja-JP" sz="2000" dirty="0" smtClean="0"/>
              <a:t>the pion production. </a:t>
            </a:r>
          </a:p>
          <a:p>
            <a:r>
              <a:rPr lang="en-US" altLang="ja-JP" sz="2000" dirty="0" smtClean="0"/>
              <a:t>Flow talk: Mizuki (today), Tsang (Thurs)</a:t>
            </a:r>
            <a:endParaRPr lang="en-US" altLang="ja-JP" sz="2000" dirty="0"/>
          </a:p>
        </p:txBody>
      </p:sp>
    </p:spTree>
    <p:extLst>
      <p:ext uri="{BB962C8B-B14F-4D97-AF65-F5344CB8AC3E}">
        <p14:creationId xmlns:p14="http://schemas.microsoft.com/office/powerpoint/2010/main" val="351462357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21645</TotalTime>
  <Words>3444</Words>
  <Application>Microsoft Office PowerPoint</Application>
  <PresentationFormat>Widescreen</PresentationFormat>
  <Paragraphs>365</Paragraphs>
  <Slides>32</Slides>
  <Notes>4</Notes>
  <HiddenSlides>10</HiddenSlides>
  <MMClips>0</MMClips>
  <ScaleCrop>false</ScaleCrop>
  <HeadingPairs>
    <vt:vector size="8" baseType="variant">
      <vt:variant>
        <vt:lpstr>Fonts Used</vt:lpstr>
      </vt:variant>
      <vt:variant>
        <vt:i4>12</vt:i4>
      </vt:variant>
      <vt:variant>
        <vt:lpstr>Theme</vt:lpstr>
      </vt:variant>
      <vt:variant>
        <vt:i4>1</vt:i4>
      </vt:variant>
      <vt:variant>
        <vt:lpstr>Embedded OLE Servers</vt:lpstr>
      </vt:variant>
      <vt:variant>
        <vt:i4>1</vt:i4>
      </vt:variant>
      <vt:variant>
        <vt:lpstr>Slide Titles</vt:lpstr>
      </vt:variant>
      <vt:variant>
        <vt:i4>32</vt:i4>
      </vt:variant>
    </vt:vector>
  </HeadingPairs>
  <TitlesOfParts>
    <vt:vector size="46" baseType="lpstr">
      <vt:lpstr>MS PGothic</vt:lpstr>
      <vt:lpstr>Yu Gothic</vt:lpstr>
      <vt:lpstr>Yu Gothic Light</vt:lpstr>
      <vt:lpstr>Arial</vt:lpstr>
      <vt:lpstr>Calibri</vt:lpstr>
      <vt:lpstr>Calibri Light</vt:lpstr>
      <vt:lpstr>Cambria Math</vt:lpstr>
      <vt:lpstr>Century Schoolbook</vt:lpstr>
      <vt:lpstr>MS Mincho</vt:lpstr>
      <vt:lpstr>Segoe UI</vt:lpstr>
      <vt:lpstr>Symbol</vt:lpstr>
      <vt:lpstr>Times New Roman</vt:lpstr>
      <vt:lpstr>Office Theme</vt:lpstr>
      <vt:lpstr>Equation</vt:lpstr>
      <vt:lpstr>Probing the Equation of State of Neutron-rich Matter  .  </vt:lpstr>
      <vt:lpstr>Goal: Determine how the NS EoS depends on the NS composition  clarify the role of nuclear physics.</vt:lpstr>
      <vt:lpstr>“Proof of principle” : Constraints on the Symmetric matter EoS. </vt:lpstr>
      <vt:lpstr>Determination of symmetric matter EOS from elliptical flow, v2, and transverse flow, v1, in nucleus-nucleus collisions</vt:lpstr>
      <vt:lpstr>Constraints from collective flow on EOS at &gt;2 0</vt:lpstr>
      <vt:lpstr>Quest to obtain symmetry energy (SE) constraints from structure and HI collisions</vt:lpstr>
      <vt:lpstr>Obtaining Symmetry Energy (SE) constraints from structure and HI collisions</vt:lpstr>
      <vt:lpstr> List of constraints on the SE used in the fits:</vt:lpstr>
      <vt:lpstr>PowerPoint Presentation</vt:lpstr>
      <vt:lpstr>PowerPoint Presentation</vt:lpstr>
      <vt:lpstr>PowerPoint Presentation</vt:lpstr>
      <vt:lpstr>Bayesian Determination of pressure</vt:lpstr>
      <vt:lpstr>Applying constraints from neutron stars and flow from the symmetric matter EoS </vt:lpstr>
      <vt:lpstr>Results of  combined Bayesian analysis for nuclear and neutron star data:</vt:lpstr>
      <vt:lpstr>Results of  combined Bayesian analysis for nuclear and neutron star data:</vt:lpstr>
      <vt:lpstr>Results for Astrophysical Data</vt:lpstr>
      <vt:lpstr>Difference between our NS EoS and that of Huth et al., </vt:lpstr>
      <vt:lpstr>Summary and Outlook</vt:lpstr>
      <vt:lpstr>PowerPoint Presentation</vt:lpstr>
      <vt:lpstr>How does the purely nuclear symmetry energy compare to that from Danielewicz with IAS and Isovector skins from charge exchange reactions?   Answer is that they are similar symmetry energies</vt:lpstr>
      <vt:lpstr>Constraining the Symmetry energy</vt:lpstr>
      <vt:lpstr>Obtaining Symmetry Energy (SE) constraints from structure and HI collisions</vt:lpstr>
      <vt:lpstr>Particle identification by TPC 132Sn + 124Sn Ebeam=270 AMeV</vt:lpstr>
      <vt:lpstr>PowerPoint Presentation</vt:lpstr>
      <vt:lpstr>Obtaining Symmetry Energy (SE) constraints from structure and HI collisions</vt:lpstr>
      <vt:lpstr>PowerPoint Presentation</vt:lpstr>
      <vt:lpstr>Details of the parameterizations of symmetric matter EoS and the symmetry energy</vt:lpstr>
      <vt:lpstr>New constraint on isovector effective mass from flow </vt:lpstr>
      <vt:lpstr>Exception: State of the art AMD transport code that calculates clusters dynamically</vt:lpstr>
      <vt:lpstr>Nuclear structure problem: Cluster production</vt:lpstr>
      <vt:lpstr>Obtaining Symmetry Energy (SE) constraints from structure and HI collisions</vt:lpstr>
      <vt:lpstr>Bayesian Determination of pressure</vt:lpstr>
    </vt:vector>
  </TitlesOfParts>
  <Company>MSU NSCL/FRIB</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Lynch</dc:creator>
  <cp:lastModifiedBy>Lynch</cp:lastModifiedBy>
  <cp:revision>254</cp:revision>
  <dcterms:created xsi:type="dcterms:W3CDTF">2021-08-30T02:05:41Z</dcterms:created>
  <dcterms:modified xsi:type="dcterms:W3CDTF">2023-09-18T16:40:48Z</dcterms:modified>
</cp:coreProperties>
</file>