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g" ContentType="image/jpg"/>
  <Override PartName="/ppt/media/image18.jpg" ContentType="image/jpg"/>
  <Override PartName="/ppt/media/image20.jpg" ContentType="image/jpg"/>
  <Override PartName="/ppt/media/image21.jpg" ContentType="image/jpg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7" r:id="rId1"/>
  </p:sldMasterIdLst>
  <p:notesMasterIdLst>
    <p:notesMasterId r:id="rId17"/>
  </p:notesMasterIdLst>
  <p:handoutMasterIdLst>
    <p:handoutMasterId r:id="rId18"/>
  </p:handoutMasterIdLst>
  <p:sldIdLst>
    <p:sldId id="1340" r:id="rId2"/>
    <p:sldId id="1350" r:id="rId3"/>
    <p:sldId id="1352" r:id="rId4"/>
    <p:sldId id="1354" r:id="rId5"/>
    <p:sldId id="1356" r:id="rId6"/>
    <p:sldId id="1351" r:id="rId7"/>
    <p:sldId id="1357" r:id="rId8"/>
    <p:sldId id="1392" r:id="rId9"/>
    <p:sldId id="1358" r:id="rId10"/>
    <p:sldId id="1390" r:id="rId11"/>
    <p:sldId id="1363" r:id="rId12"/>
    <p:sldId id="1362" r:id="rId13"/>
    <p:sldId id="1364" r:id="rId14"/>
    <p:sldId id="1391" r:id="rId15"/>
    <p:sldId id="1333" r:id="rId16"/>
  </p:sldIdLst>
  <p:sldSz cx="10688638" cy="6692900"/>
  <p:notesSz cx="6858000" cy="9144000"/>
  <p:defaultTextStyle>
    <a:defPPr>
      <a:defRPr lang="de-DE"/>
    </a:defPPr>
    <a:lvl1pPr marL="0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1pPr>
    <a:lvl2pPr marL="556184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2pPr>
    <a:lvl3pPr marL="1112368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3pPr>
    <a:lvl4pPr marL="1668551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4pPr>
    <a:lvl5pPr marL="2224735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5pPr>
    <a:lvl6pPr marL="2780919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6pPr>
    <a:lvl7pPr marL="3337103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7pPr>
    <a:lvl8pPr marL="3893287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8pPr>
    <a:lvl9pPr marL="4449470" algn="l" defTabSz="556184" rtl="0" eaLnBrk="1" latinLnBrk="0" hangingPunct="1">
      <a:defRPr sz="219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1" userDrawn="1">
          <p15:clr>
            <a:srgbClr val="A4A3A4"/>
          </p15:clr>
        </p15:guide>
        <p15:guide id="2" pos="31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mers, Monica Dr." initials="EMW" lastIdx="1" clrIdx="0"/>
  <p:cmAuthor id="1" name="Leifels, Yvonne Dr." initials="LYD" lastIdx="8" clrIdx="1">
    <p:extLst>
      <p:ext uri="{19B8F6BF-5375-455C-9EA6-DF929625EA0E}">
        <p15:presenceInfo xmlns:p15="http://schemas.microsoft.com/office/powerpoint/2012/main" userId="S-1-5-21-839522115-515967899-725345543-7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BB63"/>
    <a:srgbClr val="FF33CC"/>
    <a:srgbClr val="BFF18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2496" autoAdjust="0"/>
  </p:normalViewPr>
  <p:slideViewPr>
    <p:cSldViewPr snapToObjects="1">
      <p:cViewPr varScale="1">
        <p:scale>
          <a:sx n="80" d="100"/>
          <a:sy n="80" d="100"/>
        </p:scale>
        <p:origin x="562" y="62"/>
      </p:cViewPr>
      <p:guideLst>
        <p:guide orient="horz" pos="2241"/>
        <p:guide pos="311"/>
      </p:guideLst>
    </p:cSldViewPr>
  </p:slideViewPr>
  <p:outlineViewPr>
    <p:cViewPr>
      <p:scale>
        <a:sx n="33" d="100"/>
        <a:sy n="33" d="100"/>
      </p:scale>
      <p:origin x="0" y="45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017139935920512"/>
          <c:y val="0.17295727913728742"/>
          <c:w val="0.55241227707827312"/>
          <c:h val="0.7127777971593504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CC-5C44-8D5F-7E6A403BF3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CC-5C44-8D5F-7E6A403BF3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CC-5C44-8D5F-7E6A403BF3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CC-5C44-8D5F-7E6A403BF3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CC-5C44-8D5F-7E6A403BF3F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CC-5C44-8D5F-7E6A403BF3F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7CC-5C44-8D5F-7E6A403BF3F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7CC-5C44-8D5F-7E6A403BF3F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7CC-5C44-8D5F-7E6A403BF3F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7CC-5C44-8D5F-7E6A403BF3F9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7CC-5C44-8D5F-7E6A403BF3F9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A7CC-5C44-8D5F-7E6A403BF3F9}"/>
              </c:ext>
            </c:extLst>
          </c:dPt>
          <c:dLbls>
            <c:dLbl>
              <c:idx val="0"/>
              <c:layout>
                <c:manualLayout>
                  <c:x val="3.2561051972448338E-2"/>
                  <c:y val="-1.96078431372549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CC-5C44-8D5F-7E6A403BF3F9}"/>
                </c:ext>
              </c:extLst>
            </c:dLbl>
            <c:dLbl>
              <c:idx val="1"/>
              <c:layout>
                <c:manualLayout>
                  <c:x val="9.1705900623553965E-2"/>
                  <c:y val="-4.122718950397397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CC-5C44-8D5F-7E6A403BF3F9}"/>
                </c:ext>
              </c:extLst>
            </c:dLbl>
            <c:dLbl>
              <c:idx val="2"/>
              <c:layout>
                <c:manualLayout>
                  <c:x val="0.14874155090917801"/>
                  <c:y val="-1.079618208858422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CC-5C44-8D5F-7E6A403BF3F9}"/>
                </c:ext>
              </c:extLst>
            </c:dLbl>
            <c:dLbl>
              <c:idx val="3"/>
              <c:layout>
                <c:manualLayout>
                  <c:x val="1.561447227720174E-2"/>
                  <c:y val="2.62316666472850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CC-5C44-8D5F-7E6A403BF3F9}"/>
                </c:ext>
              </c:extLst>
            </c:dLbl>
            <c:dLbl>
              <c:idx val="4"/>
              <c:layout>
                <c:manualLayout>
                  <c:x val="-4.9511142310236247E-2"/>
                  <c:y val="5.206558035104766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CC-5C44-8D5F-7E6A403BF3F9}"/>
                </c:ext>
              </c:extLst>
            </c:dLbl>
            <c:dLbl>
              <c:idx val="5"/>
              <c:layout>
                <c:manualLayout>
                  <c:x val="7.7152743806726048E-3"/>
                  <c:y val="3.957738695913029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33190583983867"/>
                      <c:h val="0.106116264455961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7CC-5C44-8D5F-7E6A403BF3F9}"/>
                </c:ext>
              </c:extLst>
            </c:dLbl>
            <c:dLbl>
              <c:idx val="6"/>
              <c:layout>
                <c:manualLayout>
                  <c:x val="-0.12454476009080014"/>
                  <c:y val="1.805953416174472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7CC-5C44-8D5F-7E6A403BF3F9}"/>
                </c:ext>
              </c:extLst>
            </c:dLbl>
            <c:dLbl>
              <c:idx val="7"/>
              <c:layout>
                <c:manualLayout>
                  <c:x val="-0.12627734631412768"/>
                  <c:y val="-2.4252808066869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7CC-5C44-8D5F-7E6A403BF3F9}"/>
                </c:ext>
              </c:extLst>
            </c:dLbl>
            <c:dLbl>
              <c:idx val="8"/>
              <c:layout>
                <c:manualLayout>
                  <c:x val="-0.10888105238966217"/>
                  <c:y val="-6.77519486017918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7CC-5C44-8D5F-7E6A403BF3F9}"/>
                </c:ext>
              </c:extLst>
            </c:dLbl>
            <c:dLbl>
              <c:idx val="9"/>
              <c:layout>
                <c:manualLayout>
                  <c:x val="-5.8943481238215856E-2"/>
                  <c:y val="-0.1190939502358737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7CC-5C44-8D5F-7E6A403BF3F9}"/>
                </c:ext>
              </c:extLst>
            </c:dLbl>
            <c:dLbl>
              <c:idx val="10"/>
              <c:layout>
                <c:manualLayout>
                  <c:x val="4.317662949642509E-2"/>
                  <c:y val="-0.1497431080203963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7CC-5C44-8D5F-7E6A403BF3F9}"/>
                </c:ext>
              </c:extLst>
            </c:dLbl>
            <c:dLbl>
              <c:idx val="11"/>
              <c:layout>
                <c:manualLayout>
                  <c:x val="5.5700118548886852E-2"/>
                  <c:y val="-5.469910538967082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7CC-5C44-8D5F-7E6A403BF3F9}"/>
                </c:ext>
              </c:extLst>
            </c:dLbl>
            <c:numFmt formatCode="0.0%" sourceLinked="0"/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'Analysis Countries'!$B$5:$B$16</c:f>
              <c:strCache>
                <c:ptCount val="12"/>
                <c:pt idx="0">
                  <c:v>Germany</c:v>
                </c:pt>
                <c:pt idx="1">
                  <c:v>Italy</c:v>
                </c:pt>
                <c:pt idx="2">
                  <c:v>France</c:v>
                </c:pt>
                <c:pt idx="3">
                  <c:v>India</c:v>
                </c:pt>
                <c:pt idx="4">
                  <c:v>Poland</c:v>
                </c:pt>
                <c:pt idx="5">
                  <c:v>United Kingdom</c:v>
                </c:pt>
                <c:pt idx="6">
                  <c:v>China</c:v>
                </c:pt>
                <c:pt idx="7">
                  <c:v>Japan</c:v>
                </c:pt>
                <c:pt idx="8">
                  <c:v>Spain</c:v>
                </c:pt>
                <c:pt idx="9">
                  <c:v>USA</c:v>
                </c:pt>
                <c:pt idx="10">
                  <c:v>Romania</c:v>
                </c:pt>
                <c:pt idx="11">
                  <c:v>Others</c:v>
                </c:pt>
              </c:strCache>
            </c:strRef>
          </c:cat>
          <c:val>
            <c:numRef>
              <c:f>'Analysis Countries'!$C$5:$C$16</c:f>
              <c:numCache>
                <c:formatCode>General</c:formatCode>
                <c:ptCount val="12"/>
                <c:pt idx="0">
                  <c:v>692</c:v>
                </c:pt>
                <c:pt idx="1">
                  <c:v>154</c:v>
                </c:pt>
                <c:pt idx="2">
                  <c:v>109</c:v>
                </c:pt>
                <c:pt idx="3">
                  <c:v>90</c:v>
                </c:pt>
                <c:pt idx="4">
                  <c:v>88</c:v>
                </c:pt>
                <c:pt idx="5">
                  <c:v>86</c:v>
                </c:pt>
                <c:pt idx="6">
                  <c:v>69</c:v>
                </c:pt>
                <c:pt idx="7">
                  <c:v>56</c:v>
                </c:pt>
                <c:pt idx="8">
                  <c:v>53</c:v>
                </c:pt>
                <c:pt idx="9">
                  <c:v>47</c:v>
                </c:pt>
                <c:pt idx="10">
                  <c:v>40</c:v>
                </c:pt>
                <c:pt idx="11">
                  <c:v>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A7CC-5C44-8D5F-7E6A403BF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31T22:17:58.287" idx="1">
    <p:pos x="5923" y="2916"/>
    <p:text>I would not show redPANDA here. Most of the detectors have not been built, and it did not get the best notes in the JSC. As alternative I would show the HADES straw tubes  (figure included)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18.09.2023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685800"/>
            <a:ext cx="54768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1pPr>
    <a:lvl2pPr marL="556184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2pPr>
    <a:lvl3pPr marL="1112368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3pPr>
    <a:lvl4pPr marL="1668551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4pPr>
    <a:lvl5pPr marL="2224735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5pPr>
    <a:lvl6pPr marL="2780919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6pPr>
    <a:lvl7pPr marL="3337103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7pPr>
    <a:lvl8pPr marL="3893287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8pPr>
    <a:lvl9pPr marL="4449470" algn="l" defTabSz="556184" rtl="0" eaLnBrk="1" latinLnBrk="0" hangingPunct="1">
      <a:defRPr sz="146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357877-2557-4FCD-9D44-0BCD4CA8EA75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922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IR_mesh_einRing_2017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662" y="1214639"/>
            <a:ext cx="9957832" cy="521347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2982" y="3562877"/>
            <a:ext cx="7723682" cy="761092"/>
          </a:xfrm>
        </p:spPr>
        <p:txBody>
          <a:bodyPr anchor="b" anchorCtr="0">
            <a:noAutofit/>
          </a:bodyPr>
          <a:lstStyle>
            <a:lvl1pPr algn="ctr">
              <a:defRPr sz="3156">
                <a:solidFill>
                  <a:srgbClr val="33333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296" y="4323968"/>
            <a:ext cx="7482047" cy="570585"/>
          </a:xfrm>
        </p:spPr>
        <p:txBody>
          <a:bodyPr>
            <a:normAutofit/>
          </a:bodyPr>
          <a:lstStyle>
            <a:lvl1pPr marL="0" indent="0" algn="ctr">
              <a:buNone/>
              <a:defRPr sz="1753">
                <a:solidFill>
                  <a:srgbClr val="666666"/>
                </a:solidFill>
              </a:defRPr>
            </a:lvl1pPr>
            <a:lvl2pPr marL="40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1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02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03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0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04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05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06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72352" y="6490084"/>
            <a:ext cx="3940761" cy="20281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7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9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61E7DF9-0C12-FF4B-B2EA-032B7E208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67036"/>
            <a:ext cx="9861575" cy="478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8A8E5AF4-C6C4-7949-BEA6-59F0FF088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468" y="6394895"/>
            <a:ext cx="870729" cy="356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BAD00E3-0DDC-9E4F-9BA8-ED382A853880}"/>
              </a:ext>
            </a:extLst>
          </p:cNvPr>
          <p:cNvSpPr txBox="1"/>
          <p:nvPr userDrawn="1"/>
        </p:nvSpPr>
        <p:spPr>
          <a:xfrm>
            <a:off x="381002" y="6463298"/>
            <a:ext cx="1434925" cy="2273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877" dirty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3" name="Titelplatzhalter 1">
            <a:extLst>
              <a:ext uri="{FF2B5EF4-FFF2-40B4-BE49-F238E27FC236}">
                <a16:creationId xmlns:a16="http://schemas.microsoft.com/office/drawing/2014/main" id="{B23BA0FD-55A9-6946-A6F2-1F3132A5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50106"/>
            <a:ext cx="6364762" cy="7685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6971E67D-CD4B-2041-A6EF-511751820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99891" y="6394895"/>
            <a:ext cx="991684" cy="356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id="{7B98475B-EE8A-8E4E-97F1-5E999AA1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57318" y="6402671"/>
            <a:ext cx="5640874" cy="3485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7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208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432" y="1561678"/>
            <a:ext cx="4720815" cy="4417004"/>
          </a:xfrm>
        </p:spPr>
        <p:txBody>
          <a:bodyPr/>
          <a:lstStyle>
            <a:lvl1pPr>
              <a:defRPr sz="2104"/>
            </a:lvl1pPr>
            <a:lvl2pPr>
              <a:defRPr sz="1753"/>
            </a:lvl2pPr>
            <a:lvl3pPr>
              <a:defRPr sz="1578"/>
            </a:lvl3pPr>
            <a:lvl4pPr>
              <a:defRPr sz="1403"/>
            </a:lvl4pPr>
            <a:lvl5pPr>
              <a:defRPr sz="1227"/>
            </a:lvl5pPr>
            <a:lvl6pPr>
              <a:defRPr sz="1578"/>
            </a:lvl6pPr>
            <a:lvl7pPr>
              <a:defRPr sz="1578"/>
            </a:lvl7pPr>
            <a:lvl8pPr>
              <a:defRPr sz="1578"/>
            </a:lvl8pPr>
            <a:lvl9pPr>
              <a:defRPr sz="1578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33391" y="1561678"/>
            <a:ext cx="4720815" cy="4417004"/>
          </a:xfrm>
        </p:spPr>
        <p:txBody>
          <a:bodyPr/>
          <a:lstStyle>
            <a:lvl1pPr>
              <a:defRPr sz="2104"/>
            </a:lvl1pPr>
            <a:lvl2pPr>
              <a:defRPr sz="1753"/>
            </a:lvl2pPr>
            <a:lvl3pPr>
              <a:defRPr sz="1578"/>
            </a:lvl3pPr>
            <a:lvl4pPr>
              <a:defRPr sz="1403"/>
            </a:lvl4pPr>
            <a:lvl5pPr>
              <a:defRPr sz="1227"/>
            </a:lvl5pPr>
            <a:lvl6pPr>
              <a:defRPr sz="1578"/>
            </a:lvl6pPr>
            <a:lvl7pPr>
              <a:defRPr sz="1578"/>
            </a:lvl7pPr>
            <a:lvl8pPr>
              <a:defRPr sz="1578"/>
            </a:lvl8pPr>
            <a:lvl9pPr>
              <a:defRPr sz="1578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8298191" y="6394895"/>
            <a:ext cx="993388" cy="356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657318" y="6402671"/>
            <a:ext cx="5640874" cy="3485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7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>
                <a:solidFill>
                  <a:prstClr val="black"/>
                </a:solidFill>
              </a:rPr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12508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8298191" y="6394895"/>
            <a:ext cx="993388" cy="356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>
                <a:solidFill>
                  <a:schemeClr val="tx1"/>
                </a:solidFill>
              </a:defRPr>
            </a:lvl1pPr>
          </a:lstStyle>
          <a:p>
            <a:r>
              <a:rPr lang="de-DE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642473" y="6402671"/>
            <a:ext cx="5655719" cy="3485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7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>
                <a:solidFill>
                  <a:prstClr val="black"/>
                </a:solidFill>
              </a:rPr>
              <a:t>Name/Vortragstitel</a:t>
            </a:r>
          </a:p>
        </p:txBody>
      </p:sp>
    </p:spTree>
    <p:extLst>
      <p:ext uri="{BB962C8B-B14F-4D97-AF65-F5344CB8AC3E}">
        <p14:creationId xmlns:p14="http://schemas.microsoft.com/office/powerpoint/2010/main" val="71237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67" y="477180"/>
            <a:ext cx="8100815" cy="818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94008" y="1519314"/>
            <a:ext cx="10100623" cy="45678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4675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788" y="1898857"/>
            <a:ext cx="10193213" cy="1145090"/>
          </a:xfrm>
        </p:spPr>
        <p:txBody>
          <a:bodyPr anchor="t"/>
          <a:lstStyle>
            <a:lvl1pPr algn="ctr">
              <a:defRPr baseline="0"/>
            </a:lvl1pPr>
          </a:lstStyle>
          <a:p>
            <a:r>
              <a:rPr lang="de-DE" dirty="0"/>
              <a:t>Mastertitelformat bearbeiten</a:t>
            </a:r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>
          <a:xfrm>
            <a:off x="8767576" y="370985"/>
            <a:ext cx="465227" cy="379440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800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50" y="4465638"/>
              <a:ext cx="1588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8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3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>
          <a:xfrm>
            <a:off x="9490517" y="381108"/>
            <a:ext cx="795486" cy="25296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8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68769"/>
              <a:endParaRPr lang="de-DE" sz="1841">
                <a:solidFill>
                  <a:prstClr val="black"/>
                </a:solidFill>
              </a:endParaRPr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>
          <a:xfrm>
            <a:off x="2263388" y="2830261"/>
            <a:ext cx="4795042" cy="2046497"/>
          </a:xfrm>
        </p:spPr>
        <p:txBody>
          <a:bodyPr anchor="t"/>
          <a:lstStyle>
            <a:lvl1pPr marL="184555" indent="-184555" algn="l">
              <a:spcBef>
                <a:spcPts val="513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2pPr>
            <a:lvl3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3pPr>
            <a:lvl4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4pPr>
            <a:lvl5pPr marL="406020" indent="-221464" algn="l">
              <a:spcBef>
                <a:spcPts val="513"/>
              </a:spcBef>
              <a:buClr>
                <a:schemeClr val="bg1">
                  <a:lumMod val="50000"/>
                </a:schemeClr>
              </a:buClr>
              <a:buFont typeface="Symbol" charset="2"/>
              <a:buChar char="-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1" name="Freeform 2"/>
          <p:cNvSpPr>
            <a:spLocks noChangeArrowheads="1"/>
          </p:cNvSpPr>
          <p:nvPr userDrawn="1"/>
        </p:nvSpPr>
        <p:spPr bwMode="auto">
          <a:xfrm>
            <a:off x="-409667" y="-185911"/>
            <a:ext cx="6790647" cy="189556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3756" tIns="46879" rIns="93756" bIns="46879" anchor="ctr"/>
          <a:lstStyle/>
          <a:p>
            <a:pPr defTabSz="468769"/>
            <a:endParaRPr lang="de-DE" sz="1841">
              <a:solidFill>
                <a:prstClr val="black"/>
              </a:solidFill>
            </a:endParaRP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31.03.14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Name/Vortragstitel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406B9-6E6F-7448-8C1D-08BEFF85567D}" type="slidenum">
              <a:rPr lang="de-DE" smtClean="0">
                <a:solidFill>
                  <a:prstClr val="black"/>
                </a:solidFill>
              </a:rPr>
              <a:pPr/>
              <a:t>‹#›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915902" y="6283007"/>
            <a:ext cx="2787211" cy="35633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89"/>
            </a:lvl1pPr>
            <a:lvl2pPr algn="r">
              <a:spcBef>
                <a:spcPts val="0"/>
              </a:spcBef>
              <a:defRPr sz="789"/>
            </a:lvl2pPr>
            <a:lvl3pPr algn="r">
              <a:spcBef>
                <a:spcPts val="0"/>
              </a:spcBef>
              <a:defRPr sz="789"/>
            </a:lvl3pPr>
            <a:lvl4pPr algn="r">
              <a:spcBef>
                <a:spcPts val="0"/>
              </a:spcBef>
              <a:defRPr sz="789"/>
            </a:lvl4pPr>
            <a:lvl5pPr algn="r">
              <a:spcBef>
                <a:spcPts val="0"/>
              </a:spcBef>
              <a:defRPr sz="789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8799723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9721837" y="6448114"/>
            <a:ext cx="851750" cy="2447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333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338">
                <a:solidFill>
                  <a:srgbClr val="002864"/>
                </a:solidFill>
              </a:defRPr>
            </a:lvl1pPr>
          </a:lstStyle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19381" y="899413"/>
            <a:ext cx="9847013" cy="346649"/>
          </a:xfrm>
        </p:spPr>
        <p:txBody>
          <a:bodyPr/>
          <a:lstStyle>
            <a:lvl1pPr marL="0" indent="0">
              <a:buNone/>
              <a:defRPr sz="2805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419381" y="1706277"/>
            <a:ext cx="9848445" cy="445367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01735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1">
          <p15:clr>
            <a:srgbClr val="FBAE40"/>
          </p15:clr>
        </p15:guide>
        <p15:guide id="2" orient="horz" pos="545">
          <p15:clr>
            <a:srgbClr val="FBAE40"/>
          </p15:clr>
        </p15:guide>
        <p15:guide id="3" pos="226">
          <p15:clr>
            <a:srgbClr val="FBAE40"/>
          </p15:clr>
        </p15:guide>
        <p15:guide id="4" pos="2813">
          <p15:clr>
            <a:srgbClr val="FBAE40"/>
          </p15:clr>
        </p15:guide>
        <p15:guide id="5" pos="2947">
          <p15:clr>
            <a:srgbClr val="FBAE40"/>
          </p15:clr>
        </p15:guide>
        <p15:guide id="6" orient="horz" pos="29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453223"/>
            <a:ext cx="10688638" cy="249447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78">
              <a:solidFill>
                <a:prstClr val="white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1" y="1367036"/>
            <a:ext cx="9861575" cy="478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310468" y="6394895"/>
            <a:ext cx="870729" cy="356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32098"/>
            <a:ext cx="10688638" cy="0"/>
          </a:xfrm>
          <a:prstGeom prst="line">
            <a:avLst/>
          </a:prstGeom>
          <a:ln w="24765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381002" y="6463298"/>
            <a:ext cx="1434925" cy="2273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877" dirty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81001" y="250106"/>
            <a:ext cx="6364762" cy="76859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3689" y="6453223"/>
            <a:ext cx="248399" cy="24944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78">
              <a:solidFill>
                <a:prstClr val="white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8299891" y="6394895"/>
            <a:ext cx="991684" cy="356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77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657318" y="6402671"/>
            <a:ext cx="5640874" cy="34855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77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8" name="Bild 6" descr="GSI_Logo_rgb.png">
            <a:extLst>
              <a:ext uri="{FF2B5EF4-FFF2-40B4-BE49-F238E27FC236}">
                <a16:creationId xmlns:a16="http://schemas.microsoft.com/office/drawing/2014/main" id="{C6EB6515-7C09-CE44-A469-E36B887B3DC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803" y="548658"/>
            <a:ext cx="1129081" cy="376361"/>
          </a:xfrm>
          <a:prstGeom prst="rect">
            <a:avLst/>
          </a:prstGeom>
        </p:spPr>
      </p:pic>
      <p:pic>
        <p:nvPicPr>
          <p:cNvPr id="19" name="Bild 12" descr="FAIR_Logo_rgb.png">
            <a:extLst>
              <a:ext uri="{FF2B5EF4-FFF2-40B4-BE49-F238E27FC236}">
                <a16:creationId xmlns:a16="http://schemas.microsoft.com/office/drawing/2014/main" id="{DD5A1E9D-1E00-A845-B0AB-11812F4D4DA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9652" y="396017"/>
            <a:ext cx="775055" cy="64587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57D23556-439D-DA4C-A69E-621300742525}"/>
              </a:ext>
            </a:extLst>
          </p:cNvPr>
          <p:cNvSpPr>
            <a:spLocks/>
          </p:cNvSpPr>
          <p:nvPr userDrawn="1"/>
        </p:nvSpPr>
        <p:spPr>
          <a:xfrm>
            <a:off x="-3690" y="907374"/>
            <a:ext cx="248399" cy="24944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78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7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53" r:id="rId5"/>
    <p:sldLayoutId id="2147483754" r:id="rId6"/>
    <p:sldLayoutId id="2147483755" r:id="rId7"/>
    <p:sldLayoutId id="2147483765" r:id="rId8"/>
  </p:sldLayoutIdLst>
  <p:hf hdr="0" ftr="0" dt="0"/>
  <p:txStyles>
    <p:titleStyle>
      <a:lvl1pPr algn="l" defTabSz="400816" rtl="0" eaLnBrk="1" latinLnBrk="0" hangingPunct="1">
        <a:spcBef>
          <a:spcPct val="0"/>
        </a:spcBef>
        <a:buNone/>
        <a:defRPr sz="2104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00612" indent="-300612" algn="l" defTabSz="400816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104" kern="1200">
          <a:solidFill>
            <a:srgbClr val="333333"/>
          </a:solidFill>
          <a:latin typeface="Arial"/>
          <a:ea typeface="+mn-ea"/>
          <a:cs typeface="Arial"/>
        </a:defRPr>
      </a:lvl1pPr>
      <a:lvl2pPr marL="651326" indent="-250510" algn="l" defTabSz="400816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753" kern="1200">
          <a:solidFill>
            <a:srgbClr val="333333"/>
          </a:solidFill>
          <a:latin typeface="Arial"/>
          <a:ea typeface="+mn-ea"/>
          <a:cs typeface="Arial"/>
        </a:defRPr>
      </a:lvl2pPr>
      <a:lvl3pPr marL="1002040" indent="-200408" algn="l" defTabSz="400816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78" kern="1200">
          <a:solidFill>
            <a:srgbClr val="333333"/>
          </a:solidFill>
          <a:latin typeface="Arial"/>
          <a:ea typeface="+mn-ea"/>
          <a:cs typeface="Arial"/>
        </a:defRPr>
      </a:lvl3pPr>
      <a:lvl4pPr marL="1402855" indent="-200408" algn="l" defTabSz="400816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3" kern="1200">
          <a:solidFill>
            <a:srgbClr val="333333"/>
          </a:solidFill>
          <a:latin typeface="Arial"/>
          <a:ea typeface="+mn-ea"/>
          <a:cs typeface="Arial"/>
        </a:defRPr>
      </a:lvl4pPr>
      <a:lvl5pPr marL="1803671" indent="-200408" algn="l" defTabSz="400816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27" kern="1200">
          <a:solidFill>
            <a:srgbClr val="333333"/>
          </a:solidFill>
          <a:latin typeface="Arial"/>
          <a:ea typeface="+mn-ea"/>
          <a:cs typeface="Arial"/>
        </a:defRPr>
      </a:lvl5pPr>
      <a:lvl6pPr marL="2204487" indent="-200408" algn="l" defTabSz="400816" rtl="0" eaLnBrk="1" latinLnBrk="0" hangingPunct="1">
        <a:spcBef>
          <a:spcPct val="20000"/>
        </a:spcBef>
        <a:buFont typeface="Arial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6pPr>
      <a:lvl7pPr marL="2605303" indent="-200408" algn="l" defTabSz="400816" rtl="0" eaLnBrk="1" latinLnBrk="0" hangingPunct="1">
        <a:spcBef>
          <a:spcPct val="20000"/>
        </a:spcBef>
        <a:buFont typeface="Arial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7pPr>
      <a:lvl8pPr marL="3006119" indent="-200408" algn="l" defTabSz="400816" rtl="0" eaLnBrk="1" latinLnBrk="0" hangingPunct="1">
        <a:spcBef>
          <a:spcPct val="20000"/>
        </a:spcBef>
        <a:buFont typeface="Arial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8pPr>
      <a:lvl9pPr marL="3406934" indent="-200408" algn="l" defTabSz="400816" rtl="0" eaLnBrk="1" latinLnBrk="0" hangingPunct="1">
        <a:spcBef>
          <a:spcPct val="20000"/>
        </a:spcBef>
        <a:buFont typeface="Arial"/>
        <a:buChar char="•"/>
        <a:defRPr sz="17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1pPr>
      <a:lvl2pPr marL="400816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2pPr>
      <a:lvl3pPr marL="801632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3pPr>
      <a:lvl4pPr marL="1202447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4pPr>
      <a:lvl5pPr marL="1603263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5pPr>
      <a:lvl6pPr marL="2004079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6pPr>
      <a:lvl7pPr marL="2404895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7pPr>
      <a:lvl8pPr marL="2805711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8pPr>
      <a:lvl9pPr marL="3206526" algn="l" defTabSz="400816" rtl="0" eaLnBrk="1" latinLnBrk="0" hangingPunct="1">
        <a:defRPr sz="15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ms.cern.ch/file/2893949/LATEST/FAIR*.mp4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0">
            <a:extLst>
              <a:ext uri="{FF2B5EF4-FFF2-40B4-BE49-F238E27FC236}">
                <a16:creationId xmlns:a16="http://schemas.microsoft.com/office/drawing/2014/main" id="{814CB19C-0FDA-4843-839A-316903962E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0" r="5290"/>
          <a:stretch/>
        </p:blipFill>
        <p:spPr bwMode="auto">
          <a:xfrm>
            <a:off x="0" y="-111581"/>
            <a:ext cx="10688638" cy="67244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03819" y="3187095"/>
            <a:ext cx="6448446" cy="1136872"/>
          </a:xfrm>
        </p:spPr>
        <p:txBody>
          <a:bodyPr/>
          <a:lstStyle/>
          <a:p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04688" y="2816345"/>
            <a:ext cx="6246707" cy="4274521"/>
          </a:xfrm>
        </p:spPr>
        <p:txBody>
          <a:bodyPr>
            <a:normAutofit/>
          </a:bodyPr>
          <a:lstStyle/>
          <a:p>
            <a:r>
              <a:rPr lang="de-DE" sz="3600" b="1" dirty="0" smtClean="0">
                <a:solidFill>
                  <a:schemeClr val="bg1"/>
                </a:solidFill>
              </a:rPr>
              <a:t>Welcome </a:t>
            </a:r>
            <a:r>
              <a:rPr lang="de-DE" sz="3600" b="1" dirty="0" err="1" smtClean="0">
                <a:solidFill>
                  <a:schemeClr val="bg1"/>
                </a:solidFill>
              </a:rPr>
              <a:t>to</a:t>
            </a:r>
            <a:r>
              <a:rPr lang="de-DE" sz="3600" b="1" dirty="0" smtClean="0">
                <a:solidFill>
                  <a:schemeClr val="bg1"/>
                </a:solidFill>
              </a:rPr>
              <a:t> GSI </a:t>
            </a:r>
            <a:r>
              <a:rPr lang="de-DE" sz="3600" b="1" dirty="0" err="1" smtClean="0">
                <a:solidFill>
                  <a:schemeClr val="bg1"/>
                </a:solidFill>
              </a:rPr>
              <a:t>and</a:t>
            </a:r>
            <a:r>
              <a:rPr lang="de-DE" sz="3600" b="1" dirty="0" smtClean="0">
                <a:solidFill>
                  <a:schemeClr val="bg1"/>
                </a:solidFill>
              </a:rPr>
              <a:t> FAIR</a:t>
            </a:r>
            <a:endParaRPr lang="de-DE" sz="3600" b="1" dirty="0">
              <a:solidFill>
                <a:schemeClr val="bg1"/>
              </a:solidFill>
            </a:endParaRPr>
          </a:p>
          <a:p>
            <a:r>
              <a:rPr lang="de-DE" sz="2440" b="1" dirty="0" smtClean="0">
                <a:solidFill>
                  <a:schemeClr val="bg1"/>
                </a:solidFill>
              </a:rPr>
              <a:t>NUSYM23</a:t>
            </a:r>
            <a:endParaRPr lang="de-DE" sz="2440" b="1" dirty="0">
              <a:solidFill>
                <a:schemeClr val="bg1"/>
              </a:solidFill>
            </a:endParaRPr>
          </a:p>
          <a:p>
            <a:r>
              <a:rPr lang="de-DE" sz="400" b="1" dirty="0" smtClean="0">
                <a:solidFill>
                  <a:schemeClr val="bg1"/>
                </a:solidFill>
              </a:rPr>
              <a:t> </a:t>
            </a:r>
            <a:endParaRPr lang="de-DE" sz="400" b="1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endParaRPr lang="de-DE" dirty="0" smtClean="0">
              <a:solidFill>
                <a:schemeClr val="bg1"/>
              </a:solidFill>
            </a:endParaRPr>
          </a:p>
          <a:p>
            <a:r>
              <a:rPr lang="de-DE" b="1" dirty="0" smtClean="0">
                <a:solidFill>
                  <a:schemeClr val="bg1"/>
                </a:solidFill>
              </a:rPr>
              <a:t>Paolo Giubellino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5" name="object 4"/>
          <p:cNvSpPr/>
          <p:nvPr/>
        </p:nvSpPr>
        <p:spPr bwMode="auto">
          <a:xfrm>
            <a:off x="9723970" y="23531"/>
            <a:ext cx="876933" cy="962726"/>
          </a:xfrm>
          <a:custGeom>
            <a:avLst/>
            <a:gdLst/>
            <a:ahLst/>
            <a:cxnLst/>
            <a:rect l="l" t="t" r="r" b="b"/>
            <a:pathLst>
              <a:path w="1025525" h="1125855" extrusionOk="0">
                <a:moveTo>
                  <a:pt x="0" y="0"/>
                </a:moveTo>
                <a:lnTo>
                  <a:pt x="1025387" y="0"/>
                </a:lnTo>
                <a:lnTo>
                  <a:pt x="1025387" y="1125717"/>
                </a:lnTo>
                <a:lnTo>
                  <a:pt x="0" y="11257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539"/>
          </a:p>
        </p:txBody>
      </p:sp>
      <p:sp>
        <p:nvSpPr>
          <p:cNvPr id="6" name="object 5"/>
          <p:cNvSpPr/>
          <p:nvPr/>
        </p:nvSpPr>
        <p:spPr bwMode="auto">
          <a:xfrm>
            <a:off x="9841529" y="141226"/>
            <a:ext cx="559395" cy="466162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539"/>
          </a:p>
        </p:txBody>
      </p:sp>
      <p:sp>
        <p:nvSpPr>
          <p:cNvPr id="7" name="object 6"/>
          <p:cNvSpPr/>
          <p:nvPr/>
        </p:nvSpPr>
        <p:spPr bwMode="auto">
          <a:xfrm>
            <a:off x="9841528" y="631850"/>
            <a:ext cx="559395" cy="186465"/>
          </a:xfrm>
          <a:prstGeom prst="rect">
            <a:avLst/>
          </a:prstGeom>
          <a:blipFill>
            <a:blip r:embed="rId4"/>
            <a:stretch/>
          </a:blipFill>
        </p:spPr>
        <p:txBody>
          <a:bodyPr wrap="square" lIns="0" tIns="0" rIns="0" bIns="0" rtlCol="0"/>
          <a:lstStyle/>
          <a:p>
            <a:pPr>
              <a:defRPr/>
            </a:pPr>
            <a:endParaRPr sz="1539"/>
          </a:p>
        </p:txBody>
      </p:sp>
    </p:spTree>
    <p:extLst>
      <p:ext uri="{BB962C8B-B14F-4D97-AF65-F5344CB8AC3E}">
        <p14:creationId xmlns:p14="http://schemas.microsoft.com/office/powerpoint/2010/main" val="40785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DD9F4-D885-9459-9D78-3D2385A6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0106"/>
            <a:ext cx="7936607" cy="768598"/>
          </a:xfrm>
        </p:spPr>
        <p:txBody>
          <a:bodyPr>
            <a:normAutofit/>
          </a:bodyPr>
          <a:lstStyle/>
          <a:p>
            <a:r>
              <a:rPr lang="en-GB" sz="2000" dirty="0"/>
              <a:t>Current status following FAIR Council decisions in March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69D55B-E627-F27E-16E8-B3DB1B5DE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46" y="1330226"/>
            <a:ext cx="9599007" cy="4883017"/>
          </a:xfrm>
        </p:spPr>
        <p:txBody>
          <a:bodyPr>
            <a:normAutofit/>
          </a:bodyPr>
          <a:lstStyle/>
          <a:p>
            <a:r>
              <a:rPr lang="en-GB" sz="1561" dirty="0"/>
              <a:t>Due to budget constraints a Scientific Review panel was tasked by the FAIR Council in 2022 to perform a “First Science and Staging Review of the FAIR Project”.</a:t>
            </a:r>
          </a:p>
          <a:p>
            <a:r>
              <a:rPr lang="en-GB" sz="1561" dirty="0"/>
              <a:t>The Scientific Review panel recommended in October 2022 that the scenario FS+ (SIS100, Super-FRS-HEB and CBM) would be the most appropriate starting scenario to achieve world leading science.</a:t>
            </a:r>
          </a:p>
          <a:p>
            <a:r>
              <a:rPr lang="en-GB" sz="1561" dirty="0"/>
              <a:t>FAIR Council decided on 9th &amp; 10th March 2023 to use the additional funds provided by Germany to proceed with FS and to make further decisions on FS+ based on the contributions by other shareholders in future meetings, possibly already in July 2023. Council stated that </a:t>
            </a:r>
            <a:r>
              <a:rPr lang="en-GB" sz="1600" dirty="0"/>
              <a:t>“</a:t>
            </a:r>
            <a:r>
              <a:rPr lang="en-GB" sz="1600" i="1" dirty="0"/>
              <a:t>the realisation of the MSV… …remains the aim of the FAIR-Project</a:t>
            </a:r>
            <a:r>
              <a:rPr lang="en-GB" sz="1600" dirty="0"/>
              <a:t>”</a:t>
            </a:r>
            <a:endParaRPr lang="en-GB" sz="1561" dirty="0"/>
          </a:p>
          <a:p>
            <a:endParaRPr lang="en-GB" sz="156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CA8E25-27DD-C7AE-E11C-D0FC186DE6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Pfeil nach links 8">
            <a:extLst>
              <a:ext uri="{FF2B5EF4-FFF2-40B4-BE49-F238E27FC236}">
                <a16:creationId xmlns:a16="http://schemas.microsoft.com/office/drawing/2014/main" id="{9FAAEA4E-7823-1E46-86C1-7496B80FDA51}"/>
              </a:ext>
            </a:extLst>
          </p:cNvPr>
          <p:cNvSpPr/>
          <p:nvPr/>
        </p:nvSpPr>
        <p:spPr>
          <a:xfrm>
            <a:off x="6252567" y="3839649"/>
            <a:ext cx="3840386" cy="658929"/>
          </a:xfrm>
          <a:prstGeom prst="lef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rgbClr val="00B0F0"/>
              </a:gs>
              <a:gs pos="86000">
                <a:srgbClr val="FFFF00"/>
              </a:gs>
              <a:gs pos="0">
                <a:srgbClr val="281DE8"/>
              </a:gs>
              <a:gs pos="29000">
                <a:srgbClr val="00B050"/>
              </a:gs>
            </a:gsLst>
            <a:lin ang="2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137" dirty="0"/>
              <a:t>until 2028 (ES,FS,FS+)</a:t>
            </a:r>
          </a:p>
        </p:txBody>
      </p:sp>
      <p:sp>
        <p:nvSpPr>
          <p:cNvPr id="8" name="Pfeil nach links 9">
            <a:extLst>
              <a:ext uri="{FF2B5EF4-FFF2-40B4-BE49-F238E27FC236}">
                <a16:creationId xmlns:a16="http://schemas.microsoft.com/office/drawing/2014/main" id="{8D920AAA-25CA-5447-5794-58C1A830FE9E}"/>
              </a:ext>
            </a:extLst>
          </p:cNvPr>
          <p:cNvSpPr/>
          <p:nvPr/>
        </p:nvSpPr>
        <p:spPr>
          <a:xfrm>
            <a:off x="6281643" y="5245138"/>
            <a:ext cx="3743196" cy="693600"/>
          </a:xfrm>
          <a:prstGeom prst="leftArrow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accent2">
                  <a:lumMod val="97000"/>
                  <a:lumOff val="3000"/>
                </a:schemeClr>
              </a:gs>
              <a:gs pos="98000">
                <a:srgbClr val="FF0000"/>
              </a:gs>
            </a:gsLst>
            <a:lin ang="2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137" dirty="0"/>
              <a:t>after 2028</a:t>
            </a:r>
          </a:p>
        </p:txBody>
      </p:sp>
      <p:pic>
        <p:nvPicPr>
          <p:cNvPr id="11" name="Picture 2" descr="fair-beamlines_2023_staging_v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927" y="3429916"/>
            <a:ext cx="4154068" cy="297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32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91968-52C1-D9E3-48E1-378D2BBE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FAIR 2028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EBF64-D686-DC7E-FD14-975D6BBA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1" y="1531921"/>
            <a:ext cx="8807257" cy="484893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801B800-A292-B3A1-120B-3DD3EEFF33D6}"/>
              </a:ext>
            </a:extLst>
          </p:cNvPr>
          <p:cNvGrpSpPr/>
          <p:nvPr/>
        </p:nvGrpSpPr>
        <p:grpSpPr>
          <a:xfrm>
            <a:off x="1127851" y="4605296"/>
            <a:ext cx="1832811" cy="675826"/>
            <a:chOff x="539552" y="4005064"/>
            <a:chExt cx="1878023" cy="6924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BC3343-36BC-9B72-E033-803E77C9F6A4}"/>
                </a:ext>
              </a:extLst>
            </p:cNvPr>
            <p:cNvSpPr/>
            <p:nvPr/>
          </p:nvSpPr>
          <p:spPr>
            <a:xfrm>
              <a:off x="539552" y="4005064"/>
              <a:ext cx="1878023" cy="6924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9239" tIns="44619" rIns="89239" bIns="4461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366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91ADEF-6195-EE51-11D8-916755D2DB74}"/>
                </a:ext>
              </a:extLst>
            </p:cNvPr>
            <p:cNvGrpSpPr/>
            <p:nvPr/>
          </p:nvGrpSpPr>
          <p:grpSpPr>
            <a:xfrm>
              <a:off x="638589" y="4005064"/>
              <a:ext cx="1558525" cy="253959"/>
              <a:chOff x="638589" y="4005064"/>
              <a:chExt cx="1558525" cy="253959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22001EF-EFB8-3F5E-BC9C-83B225B97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02E90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4DF0CC-8A30-CCEE-D0BC-5F96E9E8F230}"/>
                  </a:ext>
                </a:extLst>
              </p:cNvPr>
              <p:cNvSpPr txBox="1"/>
              <p:nvPr/>
            </p:nvSpPr>
            <p:spPr>
              <a:xfrm>
                <a:off x="1115616" y="4005064"/>
                <a:ext cx="1081498" cy="253959"/>
              </a:xfrm>
              <a:prstGeom prst="rect">
                <a:avLst/>
              </a:prstGeom>
            </p:spPr>
            <p:txBody>
              <a:bodyPr vert="horz" wrap="none" lIns="89239" tIns="44619" rIns="89239" bIns="44619" rtlCol="0" anchor="t">
                <a:spAutoFit/>
              </a:bodyPr>
              <a:lstStyle/>
              <a:p>
                <a:pPr algn="l"/>
                <a:r>
                  <a:rPr lang="en-GB" sz="1025" dirty="0"/>
                  <a:t>First Science +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334565-C81A-8E43-97FA-71C3692309D0}"/>
                </a:ext>
              </a:extLst>
            </p:cNvPr>
            <p:cNvGrpSpPr/>
            <p:nvPr/>
          </p:nvGrpSpPr>
          <p:grpSpPr>
            <a:xfrm>
              <a:off x="638589" y="4420562"/>
              <a:ext cx="1645579" cy="253959"/>
              <a:chOff x="638589" y="4005064"/>
              <a:chExt cx="1645579" cy="253959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3561797-F191-B370-68A1-586BD73C2C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E39C0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9BAA42-B9AC-09DC-34BF-5AE35D2451CF}"/>
                  </a:ext>
                </a:extLst>
              </p:cNvPr>
              <p:cNvSpPr txBox="1"/>
              <p:nvPr/>
            </p:nvSpPr>
            <p:spPr>
              <a:xfrm>
                <a:off x="1115616" y="4005064"/>
                <a:ext cx="1168552" cy="253959"/>
              </a:xfrm>
              <a:prstGeom prst="rect">
                <a:avLst/>
              </a:prstGeom>
            </p:spPr>
            <p:txBody>
              <a:bodyPr vert="horz" wrap="none" lIns="89239" tIns="44619" rIns="89239" bIns="44619" rtlCol="0" anchor="t">
                <a:spAutoFit/>
              </a:bodyPr>
              <a:lstStyle/>
              <a:p>
                <a:pPr algn="l"/>
                <a:r>
                  <a:rPr lang="en-GB" sz="1025" dirty="0"/>
                  <a:t>MSV completion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2AF664-62FB-9A23-9C9E-5266EEC4BBE0}"/>
                </a:ext>
              </a:extLst>
            </p:cNvPr>
            <p:cNvGrpSpPr/>
            <p:nvPr/>
          </p:nvGrpSpPr>
          <p:grpSpPr>
            <a:xfrm>
              <a:off x="638589" y="4216267"/>
              <a:ext cx="1300645" cy="253959"/>
              <a:chOff x="638589" y="4005064"/>
              <a:chExt cx="1300645" cy="253959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74F83295-4A86-B394-B1CC-F79148154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589" y="4143563"/>
                <a:ext cx="477027" cy="0"/>
              </a:xfrm>
              <a:prstGeom prst="line">
                <a:avLst/>
              </a:prstGeom>
              <a:ln w="50800">
                <a:solidFill>
                  <a:srgbClr val="0100D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B027F02-A00D-D8FA-9764-991FB03BA5BC}"/>
                  </a:ext>
                </a:extLst>
              </p:cNvPr>
              <p:cNvSpPr txBox="1"/>
              <p:nvPr/>
            </p:nvSpPr>
            <p:spPr>
              <a:xfrm>
                <a:off x="1115616" y="4005064"/>
                <a:ext cx="823618" cy="253959"/>
              </a:xfrm>
              <a:prstGeom prst="rect">
                <a:avLst/>
              </a:prstGeom>
            </p:spPr>
            <p:txBody>
              <a:bodyPr vert="horz" wrap="none" lIns="89239" tIns="44619" rIns="89239" bIns="44619" rtlCol="0" anchor="t">
                <a:spAutoFit/>
              </a:bodyPr>
              <a:lstStyle/>
              <a:p>
                <a:pPr algn="l"/>
                <a:r>
                  <a:rPr lang="en-GB" sz="1025" dirty="0"/>
                  <a:t>Next steps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1768581-DAF6-DFBC-3CE6-2B36095BA4D8}"/>
              </a:ext>
            </a:extLst>
          </p:cNvPr>
          <p:cNvSpPr txBox="1"/>
          <p:nvPr/>
        </p:nvSpPr>
        <p:spPr>
          <a:xfrm>
            <a:off x="4517354" y="2481443"/>
            <a:ext cx="588532" cy="270331"/>
          </a:xfrm>
          <a:prstGeom prst="rect">
            <a:avLst/>
          </a:prstGeom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1171" dirty="0"/>
              <a:t>SIS18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AACE0-EF0B-D1D7-FFAB-1E927F09F658}"/>
              </a:ext>
            </a:extLst>
          </p:cNvPr>
          <p:cNvSpPr txBox="1"/>
          <p:nvPr/>
        </p:nvSpPr>
        <p:spPr>
          <a:xfrm>
            <a:off x="7593103" y="2164391"/>
            <a:ext cx="754360" cy="300368"/>
          </a:xfrm>
          <a:prstGeom prst="rect">
            <a:avLst/>
          </a:prstGeom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1366" dirty="0"/>
              <a:t>SIS100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1632C-20CE-A2CE-6160-7F48ECEFFB8A}"/>
              </a:ext>
            </a:extLst>
          </p:cNvPr>
          <p:cNvSpPr txBox="1"/>
          <p:nvPr/>
        </p:nvSpPr>
        <p:spPr>
          <a:xfrm>
            <a:off x="7423580" y="4338693"/>
            <a:ext cx="716883" cy="510624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/>
          <a:p>
            <a:pPr algn="l"/>
            <a:r>
              <a:rPr lang="en-GB" sz="1366" dirty="0"/>
              <a:t>Super-FRS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7CA87A-A730-7C67-47EE-EC410BC9E2D8}"/>
              </a:ext>
            </a:extLst>
          </p:cNvPr>
          <p:cNvSpPr txBox="1"/>
          <p:nvPr/>
        </p:nvSpPr>
        <p:spPr>
          <a:xfrm>
            <a:off x="3718613" y="3256081"/>
            <a:ext cx="488410" cy="270331"/>
          </a:xfrm>
          <a:prstGeom prst="rect">
            <a:avLst/>
          </a:prstGeom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1171" dirty="0"/>
              <a:t>ESR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AD25F4-806D-2A03-FAFA-ADA666935E44}"/>
              </a:ext>
            </a:extLst>
          </p:cNvPr>
          <p:cNvSpPr txBox="1"/>
          <p:nvPr/>
        </p:nvSpPr>
        <p:spPr>
          <a:xfrm>
            <a:off x="3162240" y="4019862"/>
            <a:ext cx="869001" cy="270331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/>
          <a:p>
            <a:pPr algn="l"/>
            <a:r>
              <a:rPr lang="en-GB" sz="1171" dirty="0"/>
              <a:t>CRYRING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1C1670-1E5D-1BF8-6B7D-6D7F2C738694}"/>
              </a:ext>
            </a:extLst>
          </p:cNvPr>
          <p:cNvSpPr txBox="1"/>
          <p:nvPr/>
        </p:nvSpPr>
        <p:spPr>
          <a:xfrm>
            <a:off x="1889340" y="2532423"/>
            <a:ext cx="729329" cy="270331"/>
          </a:xfrm>
          <a:prstGeom prst="rect">
            <a:avLst/>
          </a:prstGeom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1171" dirty="0"/>
              <a:t>UNILAC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 flipH="1">
            <a:off x="3235439" y="3640154"/>
            <a:ext cx="1054764" cy="178973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5BE2663-D117-AC8B-78C7-5F06E13014FC}"/>
              </a:ext>
            </a:extLst>
          </p:cNvPr>
          <p:cNvSpPr txBox="1"/>
          <p:nvPr/>
        </p:nvSpPr>
        <p:spPr>
          <a:xfrm>
            <a:off x="2260627" y="5443439"/>
            <a:ext cx="1932322" cy="931138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/>
          <a:p>
            <a:pPr algn="ctr"/>
            <a:r>
              <a:rPr lang="en-GB" sz="1366" dirty="0"/>
              <a:t>Continuation of APPA, CBM and NUSTAR experiments in existing facility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9D0F83-ADDD-F7FF-DFD8-9A34F0A08C89}"/>
              </a:ext>
            </a:extLst>
          </p:cNvPr>
          <p:cNvSpPr txBox="1"/>
          <p:nvPr/>
        </p:nvSpPr>
        <p:spPr>
          <a:xfrm>
            <a:off x="7318529" y="5514929"/>
            <a:ext cx="2301447" cy="931138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/>
          <a:p>
            <a:pPr algn="ctr"/>
            <a:r>
              <a:rPr lang="en-GB" sz="1366" dirty="0"/>
              <a:t>APPA, NUSTAR and PANDA investigate options for further experiments at green lines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863FE9-04DE-2A0B-815F-53B1F89B8E00}"/>
              </a:ext>
            </a:extLst>
          </p:cNvPr>
          <p:cNvSpPr txBox="1"/>
          <p:nvPr/>
        </p:nvSpPr>
        <p:spPr>
          <a:xfrm>
            <a:off x="8033303" y="3504989"/>
            <a:ext cx="569759" cy="300368"/>
          </a:xfrm>
          <a:prstGeom prst="rect">
            <a:avLst/>
          </a:prstGeom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1366" dirty="0"/>
              <a:t>CBM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A2F0FC-2410-7055-5327-011AFB00C4FA}"/>
              </a:ext>
            </a:extLst>
          </p:cNvPr>
          <p:cNvSpPr txBox="1"/>
          <p:nvPr/>
        </p:nvSpPr>
        <p:spPr>
          <a:xfrm>
            <a:off x="5738172" y="5180645"/>
            <a:ext cx="975230" cy="510481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/>
          <a:p>
            <a:pPr algn="l"/>
            <a:r>
              <a:rPr lang="en-GB" sz="1366" dirty="0"/>
              <a:t>NUSTAR HEB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AD25F4-806D-2A03-FAFA-ADA666935E44}"/>
              </a:ext>
            </a:extLst>
          </p:cNvPr>
          <p:cNvSpPr txBox="1"/>
          <p:nvPr/>
        </p:nvSpPr>
        <p:spPr>
          <a:xfrm>
            <a:off x="3931031" y="2692025"/>
            <a:ext cx="869001" cy="270331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/>
          <a:p>
            <a:pPr algn="l"/>
            <a:r>
              <a:rPr lang="en-GB" sz="1171" dirty="0"/>
              <a:t>HITRAP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 flipH="1">
            <a:off x="3235439" y="3049963"/>
            <a:ext cx="1" cy="239975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>
            <a:off x="7155318" y="4939070"/>
            <a:ext cx="1297035" cy="51065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</p:cNvCxnSpPr>
          <p:nvPr/>
        </p:nvCxnSpPr>
        <p:spPr>
          <a:xfrm>
            <a:off x="8130549" y="4158586"/>
            <a:ext cx="321805" cy="127130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843D3AA-AF4D-76A5-FCB7-1A9A517FBAE2}"/>
              </a:ext>
            </a:extLst>
          </p:cNvPr>
          <p:cNvCxnSpPr>
            <a:cxnSpLocks/>
            <a:endCxn id="33" idx="3"/>
          </p:cNvCxnSpPr>
          <p:nvPr/>
        </p:nvCxnSpPr>
        <p:spPr>
          <a:xfrm flipH="1" flipV="1">
            <a:off x="6168206" y="1363961"/>
            <a:ext cx="1638648" cy="25489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5863FE9-04DE-2A0B-815F-53B1F89B8E00}"/>
              </a:ext>
            </a:extLst>
          </p:cNvPr>
          <p:cNvSpPr txBox="1"/>
          <p:nvPr/>
        </p:nvSpPr>
        <p:spPr>
          <a:xfrm>
            <a:off x="5007850" y="1213777"/>
            <a:ext cx="1160356" cy="300368"/>
          </a:xfrm>
          <a:prstGeom prst="rect">
            <a:avLst/>
          </a:prstGeom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1366" dirty="0"/>
              <a:t>APPA Laser </a:t>
            </a:r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91CFE098-2330-DAD8-72E8-A8D12F69B93B}"/>
              </a:ext>
            </a:extLst>
          </p:cNvPr>
          <p:cNvSpPr txBox="1">
            <a:spLocks/>
          </p:cNvSpPr>
          <p:nvPr/>
        </p:nvSpPr>
        <p:spPr>
          <a:xfrm>
            <a:off x="845718" y="6472474"/>
            <a:ext cx="2007870" cy="268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976">
                <a:solidFill>
                  <a:schemeClr val="tx2"/>
                </a:solidFill>
              </a:rPr>
              <a:pPr/>
              <a:t>11</a:t>
            </a:fld>
            <a:endParaRPr lang="en-US" sz="976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30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50106"/>
            <a:ext cx="6907534" cy="768598"/>
          </a:xfrm>
        </p:spPr>
        <p:txBody>
          <a:bodyPr>
            <a:normAutofit/>
          </a:bodyPr>
          <a:lstStyle/>
          <a:p>
            <a:r>
              <a:rPr lang="en-US" dirty="0"/>
              <a:t>Our vision for </a:t>
            </a:r>
            <a:r>
              <a:rPr lang="en-US" dirty="0" smtClean="0"/>
              <a:t>the medium-term </a:t>
            </a:r>
            <a:r>
              <a:rPr lang="en-US" dirty="0"/>
              <a:t>future: FAIR 2028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299045"/>
            <a:ext cx="9283799" cy="5043168"/>
          </a:xfrm>
        </p:spPr>
        <p:txBody>
          <a:bodyPr>
            <a:noAutofit/>
          </a:bodyPr>
          <a:lstStyle/>
          <a:p>
            <a:r>
              <a:rPr lang="en-US" sz="2400" dirty="0"/>
              <a:t>FAIR in 2028 will feature the most valuable science program which can be hosted in the FS+ infrastructure.  </a:t>
            </a:r>
          </a:p>
          <a:p>
            <a:r>
              <a:rPr lang="en-US" sz="2400" dirty="0"/>
              <a:t>The „</a:t>
            </a:r>
            <a:r>
              <a:rPr lang="en-US" sz="2400" b="1" dirty="0"/>
              <a:t>FAIR 2028</a:t>
            </a:r>
            <a:r>
              <a:rPr lang="en-US" sz="2400" dirty="0"/>
              <a:t>“ science program will include:</a:t>
            </a:r>
          </a:p>
          <a:p>
            <a:pPr lvl="1"/>
            <a:r>
              <a:rPr lang="en-US" sz="2000" b="1" dirty="0"/>
              <a:t>APPA</a:t>
            </a:r>
            <a:r>
              <a:rPr lang="en-US" sz="2000" dirty="0"/>
              <a:t> experiments </a:t>
            </a:r>
            <a:r>
              <a:rPr lang="en-US" sz="2000" b="1" i="1" dirty="0">
                <a:solidFill>
                  <a:schemeClr val="tx2"/>
                </a:solidFill>
              </a:rPr>
              <a:t>at the low-energy rings</a:t>
            </a:r>
            <a:r>
              <a:rPr lang="en-US" sz="2000" dirty="0"/>
              <a:t>, </a:t>
            </a:r>
            <a:r>
              <a:rPr lang="en-US" sz="2000" b="1" i="1" dirty="0">
                <a:solidFill>
                  <a:schemeClr val="tx2"/>
                </a:solidFill>
              </a:rPr>
              <a:t>at SIS100</a:t>
            </a:r>
            <a:r>
              <a:rPr lang="en-US" sz="2000" dirty="0"/>
              <a:t>, at the </a:t>
            </a:r>
            <a:r>
              <a:rPr lang="en-US" sz="2000" b="1" i="1" dirty="0">
                <a:solidFill>
                  <a:schemeClr val="tx2"/>
                </a:solidFill>
              </a:rPr>
              <a:t>caves at SIS18 and UNILAC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with and at </a:t>
            </a:r>
            <a:r>
              <a:rPr lang="en-US" sz="2000" b="1" i="1" dirty="0">
                <a:solidFill>
                  <a:schemeClr val="tx2"/>
                </a:solidFill>
              </a:rPr>
              <a:t>PHELIX</a:t>
            </a:r>
            <a:r>
              <a:rPr lang="en-US" sz="2000" dirty="0"/>
              <a:t> and a limited set of experiments which could be hosted at all the </a:t>
            </a:r>
            <a:r>
              <a:rPr lang="en-US" sz="2000" b="1" i="1" dirty="0">
                <a:solidFill>
                  <a:schemeClr val="tx2"/>
                </a:solidFill>
              </a:rPr>
              <a:t>caves served by SIS100</a:t>
            </a:r>
          </a:p>
          <a:p>
            <a:pPr lvl="1"/>
            <a:r>
              <a:rPr lang="en-US" sz="2000" b="1" dirty="0"/>
              <a:t>NUSTAR</a:t>
            </a:r>
            <a:r>
              <a:rPr lang="en-US" sz="2000" dirty="0"/>
              <a:t> at the </a:t>
            </a:r>
            <a:r>
              <a:rPr lang="en-US" sz="2000" b="1" i="1" dirty="0">
                <a:solidFill>
                  <a:schemeClr val="tx2"/>
                </a:solidFill>
              </a:rPr>
              <a:t>Super FRS with SIS100 beams</a:t>
            </a:r>
            <a:r>
              <a:rPr lang="en-US" sz="2000" dirty="0"/>
              <a:t>, plus </a:t>
            </a:r>
            <a:r>
              <a:rPr lang="en-US" sz="2000" b="1" i="1" dirty="0">
                <a:solidFill>
                  <a:schemeClr val="tx2"/>
                </a:solidFill>
              </a:rPr>
              <a:t>SHE and MATS experiments at UNILAC</a:t>
            </a:r>
            <a:r>
              <a:rPr lang="en-US" sz="2000" dirty="0"/>
              <a:t> and </a:t>
            </a:r>
            <a:r>
              <a:rPr lang="en-US" sz="2000" b="1" i="1" dirty="0">
                <a:solidFill>
                  <a:schemeClr val="tx2"/>
                </a:solidFill>
              </a:rPr>
              <a:t>ILIMA at the low-energy rings</a:t>
            </a:r>
          </a:p>
          <a:p>
            <a:pPr lvl="1"/>
            <a:r>
              <a:rPr lang="en-US" sz="2000" b="1" dirty="0"/>
              <a:t>CBM</a:t>
            </a:r>
            <a:r>
              <a:rPr lang="en-US" sz="2000" dirty="0"/>
              <a:t> at the </a:t>
            </a:r>
            <a:r>
              <a:rPr lang="en-US" sz="2000" b="1" i="1" dirty="0">
                <a:solidFill>
                  <a:schemeClr val="tx2"/>
                </a:solidFill>
              </a:rPr>
              <a:t>new cave with SIS100 beams</a:t>
            </a:r>
            <a:r>
              <a:rPr lang="en-US" sz="2000" dirty="0"/>
              <a:t>, and </a:t>
            </a:r>
            <a:r>
              <a:rPr lang="en-US" sz="2000" b="1" i="1" dirty="0">
                <a:solidFill>
                  <a:schemeClr val="tx2"/>
                </a:solidFill>
              </a:rPr>
              <a:t>HADES at SIS18</a:t>
            </a:r>
          </a:p>
          <a:p>
            <a:pPr lvl="1"/>
            <a:r>
              <a:rPr lang="en-US" sz="2000" b="1" dirty="0"/>
              <a:t>PANDA </a:t>
            </a:r>
            <a:r>
              <a:rPr lang="en-US" sz="2000" dirty="0"/>
              <a:t>is developing a hadron physics program to be carried as bridge towards the program with antiprotons, when possible</a:t>
            </a:r>
            <a:r>
              <a:rPr lang="en-US" sz="2000" b="1" i="1" dirty="0">
                <a:solidFill>
                  <a:schemeClr val="tx2"/>
                </a:solidFill>
              </a:rPr>
              <a:t> using the caves and beams available at GSI/FAIR</a:t>
            </a:r>
            <a:r>
              <a:rPr lang="en-US" sz="2000" dirty="0"/>
              <a:t> and synergies with other experiments.</a:t>
            </a:r>
          </a:p>
          <a:p>
            <a:endParaRPr lang="en-US" sz="2400" dirty="0"/>
          </a:p>
        </p:txBody>
      </p:sp>
      <p:sp>
        <p:nvSpPr>
          <p:cNvPr id="5" name="Foliennummernplatzhalter 6">
            <a:extLst>
              <a:ext uri="{FF2B5EF4-FFF2-40B4-BE49-F238E27FC236}">
                <a16:creationId xmlns:a16="http://schemas.microsoft.com/office/drawing/2014/main" id="{BD14246E-101A-49F0-5C4A-47E7A73E0DC5}"/>
              </a:ext>
            </a:extLst>
          </p:cNvPr>
          <p:cNvSpPr txBox="1">
            <a:spLocks/>
          </p:cNvSpPr>
          <p:nvPr/>
        </p:nvSpPr>
        <p:spPr>
          <a:xfrm>
            <a:off x="845718" y="6472474"/>
            <a:ext cx="2007870" cy="268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976">
                <a:solidFill>
                  <a:schemeClr val="tx2"/>
                </a:solidFill>
              </a:rPr>
              <a:pPr/>
              <a:t>12</a:t>
            </a:fld>
            <a:endParaRPr lang="en-US" sz="976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9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778" y="197195"/>
            <a:ext cx="5471281" cy="729080"/>
          </a:xfrm>
        </p:spPr>
        <p:txBody>
          <a:bodyPr>
            <a:normAutofit/>
          </a:bodyPr>
          <a:lstStyle/>
          <a:p>
            <a:r>
              <a:rPr lang="en-US" sz="2733" dirty="0"/>
              <a:t>Evolution towards FAIR 2028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43" y="1616212"/>
            <a:ext cx="10225136" cy="4779226"/>
          </a:xfrm>
        </p:spPr>
        <p:txBody>
          <a:bodyPr>
            <a:normAutofit lnSpcReduction="10000"/>
          </a:bodyPr>
          <a:lstStyle/>
          <a:p>
            <a:pPr>
              <a:lnSpc>
                <a:spcPct val="105000"/>
              </a:lnSpc>
            </a:pPr>
            <a:r>
              <a:rPr lang="en-US" dirty="0"/>
              <a:t>Up to 2025 we continue with FAIR the annual block of continuous </a:t>
            </a:r>
            <a:r>
              <a:rPr lang="en-US" dirty="0" err="1"/>
              <a:t>beamtime</a:t>
            </a:r>
            <a:r>
              <a:rPr lang="en-US" dirty="0"/>
              <a:t> for Phase-0, from 2026 onwards we enter the mixed-mode of Phase-0 with the commissioning of the new beamlines. </a:t>
            </a:r>
          </a:p>
          <a:p>
            <a:pPr>
              <a:lnSpc>
                <a:spcPct val="105000"/>
              </a:lnSpc>
            </a:pPr>
            <a:r>
              <a:rPr lang="en-US" dirty="0"/>
              <a:t>Annual </a:t>
            </a:r>
            <a:r>
              <a:rPr lang="en-US" dirty="0" err="1"/>
              <a:t>beamtime</a:t>
            </a:r>
            <a:r>
              <a:rPr lang="en-US" dirty="0"/>
              <a:t> for science will increase progressively, to reach full year operation from 2028 onwards.</a:t>
            </a:r>
          </a:p>
          <a:p>
            <a:pPr>
              <a:lnSpc>
                <a:spcPct val="105000"/>
              </a:lnSpc>
            </a:pPr>
            <a:r>
              <a:rPr lang="en-US" dirty="0"/>
              <a:t>Some experiments at the Super-FRS will start already in 2027 using SIS18 beams („Early Science“)</a:t>
            </a:r>
          </a:p>
          <a:p>
            <a:pPr>
              <a:lnSpc>
                <a:spcPct val="105000"/>
              </a:lnSpc>
            </a:pPr>
            <a:r>
              <a:rPr lang="en-US" dirty="0"/>
              <a:t>We will try to keep a broad research </a:t>
            </a:r>
            <a:r>
              <a:rPr lang="en-US" dirty="0" err="1"/>
              <a:t>programme</a:t>
            </a:r>
            <a:r>
              <a:rPr lang="en-US" dirty="0"/>
              <a:t> on campus, which will also serve the long-term goals of FAIR</a:t>
            </a:r>
            <a:r>
              <a:rPr lang="en-US" dirty="0" smtClean="0"/>
              <a:t>.</a:t>
            </a:r>
          </a:p>
          <a:p>
            <a:pPr>
              <a:lnSpc>
                <a:spcPct val="105000"/>
              </a:lnSpc>
            </a:pPr>
            <a:endParaRPr lang="en-US" dirty="0"/>
          </a:p>
          <a:p>
            <a:pPr>
              <a:lnSpc>
                <a:spcPct val="105000"/>
              </a:lnSpc>
            </a:pPr>
            <a:r>
              <a:rPr lang="en-US" dirty="0" smtClean="0"/>
              <a:t>The construction of further components towards the completion of the MSV will require additional funding. If provided by ~ 2026, the MSV could be completed by 2031-2032. </a:t>
            </a:r>
            <a:r>
              <a:rPr lang="en-US" dirty="0"/>
              <a:t>T</a:t>
            </a:r>
            <a:r>
              <a:rPr lang="en-US" dirty="0" smtClean="0"/>
              <a:t>he timetable is dictated by the availability of funds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liennummernplatzhalter 6">
            <a:extLst>
              <a:ext uri="{FF2B5EF4-FFF2-40B4-BE49-F238E27FC236}">
                <a16:creationId xmlns:a16="http://schemas.microsoft.com/office/drawing/2014/main" id="{1AD132C4-544D-6E95-1E8E-456E60E95802}"/>
              </a:ext>
            </a:extLst>
          </p:cNvPr>
          <p:cNvSpPr txBox="1">
            <a:spLocks/>
          </p:cNvSpPr>
          <p:nvPr/>
        </p:nvSpPr>
        <p:spPr>
          <a:xfrm>
            <a:off x="845718" y="6472474"/>
            <a:ext cx="2007870" cy="268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976">
                <a:solidFill>
                  <a:schemeClr val="tx2"/>
                </a:solidFill>
              </a:rPr>
              <a:pPr/>
              <a:t>13</a:t>
            </a:fld>
            <a:endParaRPr lang="en-US" sz="976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99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947" y="263501"/>
            <a:ext cx="6527895" cy="768597"/>
          </a:xfrm>
        </p:spPr>
        <p:txBody>
          <a:bodyPr>
            <a:no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Ongoing early science program: FAIR Phase-0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9310468" y="6394895"/>
            <a:ext cx="870729" cy="356335"/>
          </a:xfrm>
        </p:spPr>
        <p:txBody>
          <a:bodyPr/>
          <a:lstStyle/>
          <a:p>
            <a:fld id="{254406B9-6E6F-7448-8C1D-08BEFF85567D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7600810" y="6394895"/>
            <a:ext cx="1690765" cy="356335"/>
          </a:xfrm>
        </p:spPr>
        <p:txBody>
          <a:bodyPr/>
          <a:lstStyle/>
          <a:p>
            <a:r>
              <a:rPr lang="en-US"/>
              <a:t>16 Nov 2022</a:t>
            </a:r>
            <a:endParaRPr lang="de-DE" dirty="0"/>
          </a:p>
        </p:txBody>
      </p:sp>
      <p:pic>
        <p:nvPicPr>
          <p:cNvPr id="81" name="Picture 6">
            <a:extLst>
              <a:ext uri="{FF2B5EF4-FFF2-40B4-BE49-F238E27FC236}">
                <a16:creationId xmlns:a16="http://schemas.microsoft.com/office/drawing/2014/main" id="{FE8DB1AD-ACA3-B943-A4C1-E4B3483B25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6428" y="4354562"/>
            <a:ext cx="1994475" cy="19392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71033" y="1423972"/>
            <a:ext cx="4155187" cy="570497"/>
          </a:xfrm>
          <a:prstGeom prst="rect">
            <a:avLst/>
          </a:prstGeom>
          <a:ln w="19050">
            <a:solidFill>
              <a:srgbClr val="0000CC"/>
            </a:solidFill>
          </a:ln>
        </p:spPr>
        <p:txBody>
          <a:bodyPr vert="horz" wrap="square" lIns="89239" tIns="44619" rIns="89239" bIns="44619" rtlCol="0" anchor="t">
            <a:spAutoFit/>
          </a:bodyPr>
          <a:lstStyle/>
          <a:p>
            <a:pPr marL="278863" indent="-278863">
              <a:buFont typeface="Arial" panose="020B0604020202020204" pitchFamily="34" charset="0"/>
              <a:buChar char="•"/>
            </a:pPr>
            <a:r>
              <a:rPr lang="en-US" sz="1561" dirty="0"/>
              <a:t>Started in 2019, annual runs of ~110 days until FAIR operation in 2027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E58B971-792D-27A6-1A94-70304B13C09A}"/>
              </a:ext>
            </a:extLst>
          </p:cNvPr>
          <p:cNvGrpSpPr/>
          <p:nvPr/>
        </p:nvGrpSpPr>
        <p:grpSpPr>
          <a:xfrm>
            <a:off x="4555565" y="1238216"/>
            <a:ext cx="5973330" cy="3283868"/>
            <a:chOff x="3938830" y="1238216"/>
            <a:chExt cx="5973330" cy="3283868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15AA01-CF69-2A42-A5F5-EA214E595EE1}"/>
                </a:ext>
              </a:extLst>
            </p:cNvPr>
            <p:cNvGrpSpPr/>
            <p:nvPr/>
          </p:nvGrpSpPr>
          <p:grpSpPr>
            <a:xfrm>
              <a:off x="3938830" y="1238216"/>
              <a:ext cx="5973330" cy="3283868"/>
              <a:chOff x="497712" y="1204368"/>
              <a:chExt cx="8970577" cy="4758384"/>
            </a:xfrm>
          </p:grpSpPr>
          <p:grpSp>
            <p:nvGrpSpPr>
              <p:cNvPr id="66" name="Group 2">
                <a:extLst>
                  <a:ext uri="{FF2B5EF4-FFF2-40B4-BE49-F238E27FC236}">
                    <a16:creationId xmlns:a16="http://schemas.microsoft.com/office/drawing/2014/main" id="{DF0201A9-0DFD-574D-AD8C-D5984C9C22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35150" y="1636168"/>
                <a:ext cx="4800600" cy="4251325"/>
                <a:chOff x="7412" y="3866"/>
                <a:chExt cx="13064" cy="11820"/>
              </a:xfrm>
            </p:grpSpPr>
            <p:grpSp>
              <p:nvGrpSpPr>
                <p:cNvPr id="446" name="Group 3">
                  <a:extLst>
                    <a:ext uri="{FF2B5EF4-FFF2-40B4-BE49-F238E27FC236}">
                      <a16:creationId xmlns:a16="http://schemas.microsoft.com/office/drawing/2014/main" id="{E06DDDDE-03E9-7A44-BF18-5A68D3D29E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412" y="3866"/>
                  <a:ext cx="13064" cy="11820"/>
                  <a:chOff x="7412" y="3866"/>
                  <a:chExt cx="13064" cy="11820"/>
                </a:xfrm>
              </p:grpSpPr>
              <p:sp>
                <p:nvSpPr>
                  <p:cNvPr id="449" name="Freeform 4">
                    <a:extLst>
                      <a:ext uri="{FF2B5EF4-FFF2-40B4-BE49-F238E27FC236}">
                        <a16:creationId xmlns:a16="http://schemas.microsoft.com/office/drawing/2014/main" id="{53C03669-C88E-7E4A-88F2-EF0557F3E7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969" y="9448"/>
                    <a:ext cx="2373" cy="1859"/>
                  </a:xfrm>
                  <a:custGeom>
                    <a:avLst/>
                    <a:gdLst>
                      <a:gd name="T0" fmla="*/ 0 w 1135"/>
                      <a:gd name="T1" fmla="*/ 0 h 794"/>
                      <a:gd name="T2" fmla="*/ 567 w 1135"/>
                      <a:gd name="T3" fmla="*/ 0 h 794"/>
                      <a:gd name="T4" fmla="*/ 1135 w 1135"/>
                      <a:gd name="T5" fmla="*/ 0 h 794"/>
                      <a:gd name="T6" fmla="*/ 1135 w 1135"/>
                      <a:gd name="T7" fmla="*/ 794 h 794"/>
                      <a:gd name="T8" fmla="*/ 567 w 1135"/>
                      <a:gd name="T9" fmla="*/ 794 h 794"/>
                      <a:gd name="T10" fmla="*/ 0 w 1135"/>
                      <a:gd name="T11" fmla="*/ 794 h 794"/>
                      <a:gd name="T12" fmla="*/ 0 w 1135"/>
                      <a:gd name="T13" fmla="*/ 0 h 7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35" h="794">
                        <a:moveTo>
                          <a:pt x="0" y="0"/>
                        </a:moveTo>
                        <a:lnTo>
                          <a:pt x="567" y="0"/>
                        </a:lnTo>
                        <a:lnTo>
                          <a:pt x="1135" y="0"/>
                        </a:lnTo>
                        <a:lnTo>
                          <a:pt x="1135" y="794"/>
                        </a:lnTo>
                        <a:lnTo>
                          <a:pt x="567" y="794"/>
                        </a:lnTo>
                        <a:lnTo>
                          <a:pt x="0" y="7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0" name="Freeform 5">
                    <a:extLst>
                      <a:ext uri="{FF2B5EF4-FFF2-40B4-BE49-F238E27FC236}">
                        <a16:creationId xmlns:a16="http://schemas.microsoft.com/office/drawing/2014/main" id="{3D868B86-4A8A-FA4D-B265-771E5AE374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44" y="5713"/>
                    <a:ext cx="1615" cy="3773"/>
                  </a:xfrm>
                  <a:custGeom>
                    <a:avLst/>
                    <a:gdLst>
                      <a:gd name="T0" fmla="*/ 161 w 775"/>
                      <a:gd name="T1" fmla="*/ 1612 h 1612"/>
                      <a:gd name="T2" fmla="*/ 468 w 775"/>
                      <a:gd name="T3" fmla="*/ 913 h 1612"/>
                      <a:gd name="T4" fmla="*/ 775 w 775"/>
                      <a:gd name="T5" fmla="*/ 215 h 1612"/>
                      <a:gd name="T6" fmla="*/ 716 w 775"/>
                      <a:gd name="T7" fmla="*/ 0 h 1612"/>
                      <a:gd name="T8" fmla="*/ 358 w 775"/>
                      <a:gd name="T9" fmla="*/ 806 h 1612"/>
                      <a:gd name="T10" fmla="*/ 0 w 775"/>
                      <a:gd name="T11" fmla="*/ 1612 h 1612"/>
                      <a:gd name="T12" fmla="*/ 161 w 775"/>
                      <a:gd name="T13" fmla="*/ 1612 h 1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75" h="1612">
                        <a:moveTo>
                          <a:pt x="161" y="1612"/>
                        </a:moveTo>
                        <a:lnTo>
                          <a:pt x="468" y="913"/>
                        </a:lnTo>
                        <a:lnTo>
                          <a:pt x="775" y="215"/>
                        </a:lnTo>
                        <a:lnTo>
                          <a:pt x="716" y="0"/>
                        </a:lnTo>
                        <a:lnTo>
                          <a:pt x="358" y="806"/>
                        </a:lnTo>
                        <a:lnTo>
                          <a:pt x="0" y="1612"/>
                        </a:lnTo>
                        <a:lnTo>
                          <a:pt x="161" y="1612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1" name="Rectangle 6">
                    <a:extLst>
                      <a:ext uri="{FF2B5EF4-FFF2-40B4-BE49-F238E27FC236}">
                        <a16:creationId xmlns:a16="http://schemas.microsoft.com/office/drawing/2014/main" id="{DF672E40-A78A-3E4B-9728-0A6325DF654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412" y="9849"/>
                    <a:ext cx="1817" cy="1341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2" name="Freeform 7">
                    <a:extLst>
                      <a:ext uri="{FF2B5EF4-FFF2-40B4-BE49-F238E27FC236}">
                        <a16:creationId xmlns:a16="http://schemas.microsoft.com/office/drawing/2014/main" id="{ABCE45A8-D73B-5C45-9B21-7911E125BF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95" y="7297"/>
                    <a:ext cx="401" cy="635"/>
                  </a:xfrm>
                  <a:custGeom>
                    <a:avLst/>
                    <a:gdLst>
                      <a:gd name="T0" fmla="*/ 54 w 193"/>
                      <a:gd name="T1" fmla="*/ 0 h 271"/>
                      <a:gd name="T2" fmla="*/ 193 w 193"/>
                      <a:gd name="T3" fmla="*/ 30 h 271"/>
                      <a:gd name="T4" fmla="*/ 139 w 193"/>
                      <a:gd name="T5" fmla="*/ 271 h 271"/>
                      <a:gd name="T6" fmla="*/ 0 w 193"/>
                      <a:gd name="T7" fmla="*/ 241 h 271"/>
                      <a:gd name="T8" fmla="*/ 54 w 193"/>
                      <a:gd name="T9" fmla="*/ 0 h 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3" h="271">
                        <a:moveTo>
                          <a:pt x="54" y="0"/>
                        </a:moveTo>
                        <a:lnTo>
                          <a:pt x="193" y="30"/>
                        </a:lnTo>
                        <a:lnTo>
                          <a:pt x="139" y="271"/>
                        </a:lnTo>
                        <a:lnTo>
                          <a:pt x="0" y="241"/>
                        </a:lnTo>
                        <a:lnTo>
                          <a:pt x="54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3" name="Freeform 8">
                    <a:extLst>
                      <a:ext uri="{FF2B5EF4-FFF2-40B4-BE49-F238E27FC236}">
                        <a16:creationId xmlns:a16="http://schemas.microsoft.com/office/drawing/2014/main" id="{29503BEB-438F-F147-BF09-2B9775630C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936" y="13308"/>
                    <a:ext cx="1540" cy="2378"/>
                  </a:xfrm>
                  <a:custGeom>
                    <a:avLst/>
                    <a:gdLst>
                      <a:gd name="T0" fmla="*/ 113 w 738"/>
                      <a:gd name="T1" fmla="*/ 0 h 1016"/>
                      <a:gd name="T2" fmla="*/ 129 w 738"/>
                      <a:gd name="T3" fmla="*/ 4 h 1016"/>
                      <a:gd name="T4" fmla="*/ 284 w 738"/>
                      <a:gd name="T5" fmla="*/ 44 h 1016"/>
                      <a:gd name="T6" fmla="*/ 326 w 738"/>
                      <a:gd name="T7" fmla="*/ 64 h 1016"/>
                      <a:gd name="T8" fmla="*/ 412 w 738"/>
                      <a:gd name="T9" fmla="*/ 44 h 1016"/>
                      <a:gd name="T10" fmla="*/ 527 w 738"/>
                      <a:gd name="T11" fmla="*/ 8 h 1016"/>
                      <a:gd name="T12" fmla="*/ 552 w 738"/>
                      <a:gd name="T13" fmla="*/ 9 h 1016"/>
                      <a:gd name="T14" fmla="*/ 611 w 738"/>
                      <a:gd name="T15" fmla="*/ 45 h 1016"/>
                      <a:gd name="T16" fmla="*/ 630 w 738"/>
                      <a:gd name="T17" fmla="*/ 62 h 1016"/>
                      <a:gd name="T18" fmla="*/ 738 w 738"/>
                      <a:gd name="T19" fmla="*/ 425 h 1016"/>
                      <a:gd name="T20" fmla="*/ 730 w 738"/>
                      <a:gd name="T21" fmla="*/ 449 h 1016"/>
                      <a:gd name="T22" fmla="*/ 509 w 738"/>
                      <a:gd name="T23" fmla="*/ 507 h 1016"/>
                      <a:gd name="T24" fmla="*/ 570 w 738"/>
                      <a:gd name="T25" fmla="*/ 962 h 1016"/>
                      <a:gd name="T26" fmla="*/ 561 w 738"/>
                      <a:gd name="T27" fmla="*/ 979 h 1016"/>
                      <a:gd name="T28" fmla="*/ 279 w 738"/>
                      <a:gd name="T29" fmla="*/ 1016 h 1016"/>
                      <a:gd name="T30" fmla="*/ 262 w 738"/>
                      <a:gd name="T31" fmla="*/ 1008 h 1016"/>
                      <a:gd name="T32" fmla="*/ 219 w 738"/>
                      <a:gd name="T33" fmla="*/ 717 h 1016"/>
                      <a:gd name="T34" fmla="*/ 127 w 738"/>
                      <a:gd name="T35" fmla="*/ 726 h 1016"/>
                      <a:gd name="T36" fmla="*/ 112 w 738"/>
                      <a:gd name="T37" fmla="*/ 717 h 1016"/>
                      <a:gd name="T38" fmla="*/ 91 w 738"/>
                      <a:gd name="T39" fmla="*/ 597 h 1016"/>
                      <a:gd name="T40" fmla="*/ 26 w 738"/>
                      <a:gd name="T41" fmla="*/ 597 h 1016"/>
                      <a:gd name="T42" fmla="*/ 16 w 738"/>
                      <a:gd name="T43" fmla="*/ 587 h 1016"/>
                      <a:gd name="T44" fmla="*/ 0 w 738"/>
                      <a:gd name="T45" fmla="*/ 493 h 1016"/>
                      <a:gd name="T46" fmla="*/ 13 w 738"/>
                      <a:gd name="T47" fmla="*/ 474 h 1016"/>
                      <a:gd name="T48" fmla="*/ 187 w 738"/>
                      <a:gd name="T49" fmla="*/ 455 h 1016"/>
                      <a:gd name="T50" fmla="*/ 178 w 738"/>
                      <a:gd name="T51" fmla="*/ 372 h 1016"/>
                      <a:gd name="T52" fmla="*/ 177 w 738"/>
                      <a:gd name="T53" fmla="*/ 355 h 1016"/>
                      <a:gd name="T54" fmla="*/ 49 w 738"/>
                      <a:gd name="T55" fmla="*/ 328 h 1016"/>
                      <a:gd name="T56" fmla="*/ 40 w 738"/>
                      <a:gd name="T57" fmla="*/ 310 h 1016"/>
                      <a:gd name="T58" fmla="*/ 69 w 738"/>
                      <a:gd name="T59" fmla="*/ 185 h 1016"/>
                      <a:gd name="T60" fmla="*/ 12 w 738"/>
                      <a:gd name="T61" fmla="*/ 165 h 1016"/>
                      <a:gd name="T62" fmla="*/ 9 w 738"/>
                      <a:gd name="T63" fmla="*/ 153 h 1016"/>
                      <a:gd name="T64" fmla="*/ 34 w 738"/>
                      <a:gd name="T65" fmla="*/ 87 h 1016"/>
                      <a:gd name="T66" fmla="*/ 46 w 738"/>
                      <a:gd name="T67" fmla="*/ 77 h 1016"/>
                      <a:gd name="T68" fmla="*/ 69 w 738"/>
                      <a:gd name="T69" fmla="*/ 84 h 1016"/>
                      <a:gd name="T70" fmla="*/ 86 w 738"/>
                      <a:gd name="T71" fmla="*/ 12 h 1016"/>
                      <a:gd name="T72" fmla="*/ 96 w 738"/>
                      <a:gd name="T73" fmla="*/ 0 h 1016"/>
                      <a:gd name="T74" fmla="*/ 113 w 738"/>
                      <a:gd name="T75" fmla="*/ 0 h 10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738" h="1016">
                        <a:moveTo>
                          <a:pt x="113" y="0"/>
                        </a:moveTo>
                        <a:lnTo>
                          <a:pt x="129" y="4"/>
                        </a:lnTo>
                        <a:lnTo>
                          <a:pt x="284" y="44"/>
                        </a:lnTo>
                        <a:lnTo>
                          <a:pt x="326" y="64"/>
                        </a:lnTo>
                        <a:lnTo>
                          <a:pt x="412" y="44"/>
                        </a:lnTo>
                        <a:lnTo>
                          <a:pt x="527" y="8"/>
                        </a:lnTo>
                        <a:lnTo>
                          <a:pt x="552" y="9"/>
                        </a:lnTo>
                        <a:lnTo>
                          <a:pt x="611" y="45"/>
                        </a:lnTo>
                        <a:lnTo>
                          <a:pt x="630" y="62"/>
                        </a:lnTo>
                        <a:lnTo>
                          <a:pt x="738" y="425"/>
                        </a:lnTo>
                        <a:lnTo>
                          <a:pt x="730" y="449"/>
                        </a:lnTo>
                        <a:lnTo>
                          <a:pt x="509" y="507"/>
                        </a:lnTo>
                        <a:lnTo>
                          <a:pt x="570" y="962"/>
                        </a:lnTo>
                        <a:lnTo>
                          <a:pt x="561" y="979"/>
                        </a:lnTo>
                        <a:lnTo>
                          <a:pt x="279" y="1016"/>
                        </a:lnTo>
                        <a:lnTo>
                          <a:pt x="262" y="1008"/>
                        </a:lnTo>
                        <a:lnTo>
                          <a:pt x="219" y="717"/>
                        </a:lnTo>
                        <a:lnTo>
                          <a:pt x="127" y="726"/>
                        </a:lnTo>
                        <a:lnTo>
                          <a:pt x="112" y="717"/>
                        </a:lnTo>
                        <a:lnTo>
                          <a:pt x="91" y="597"/>
                        </a:lnTo>
                        <a:lnTo>
                          <a:pt x="26" y="597"/>
                        </a:lnTo>
                        <a:lnTo>
                          <a:pt x="16" y="587"/>
                        </a:lnTo>
                        <a:lnTo>
                          <a:pt x="0" y="493"/>
                        </a:lnTo>
                        <a:lnTo>
                          <a:pt x="13" y="474"/>
                        </a:lnTo>
                        <a:lnTo>
                          <a:pt x="187" y="455"/>
                        </a:lnTo>
                        <a:lnTo>
                          <a:pt x="178" y="372"/>
                        </a:lnTo>
                        <a:lnTo>
                          <a:pt x="177" y="355"/>
                        </a:lnTo>
                        <a:lnTo>
                          <a:pt x="49" y="328"/>
                        </a:lnTo>
                        <a:lnTo>
                          <a:pt x="40" y="310"/>
                        </a:lnTo>
                        <a:lnTo>
                          <a:pt x="69" y="185"/>
                        </a:lnTo>
                        <a:lnTo>
                          <a:pt x="12" y="165"/>
                        </a:lnTo>
                        <a:lnTo>
                          <a:pt x="9" y="153"/>
                        </a:lnTo>
                        <a:lnTo>
                          <a:pt x="34" y="87"/>
                        </a:lnTo>
                        <a:lnTo>
                          <a:pt x="46" y="77"/>
                        </a:lnTo>
                        <a:lnTo>
                          <a:pt x="69" y="84"/>
                        </a:lnTo>
                        <a:lnTo>
                          <a:pt x="86" y="12"/>
                        </a:lnTo>
                        <a:lnTo>
                          <a:pt x="96" y="0"/>
                        </a:lnTo>
                        <a:lnTo>
                          <a:pt x="113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4" name="Rectangle 9">
                    <a:extLst>
                      <a:ext uri="{FF2B5EF4-FFF2-40B4-BE49-F238E27FC236}">
                        <a16:creationId xmlns:a16="http://schemas.microsoft.com/office/drawing/2014/main" id="{68524874-7FE5-234B-ADBE-3E6D367913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170" y="9661"/>
                    <a:ext cx="1519" cy="754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5" name="Freeform 10">
                    <a:extLst>
                      <a:ext uri="{FF2B5EF4-FFF2-40B4-BE49-F238E27FC236}">
                        <a16:creationId xmlns:a16="http://schemas.microsoft.com/office/drawing/2014/main" id="{13F0E571-3D45-BA44-ADF6-C6EB6AFFA9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651" y="3866"/>
                    <a:ext cx="3317" cy="3436"/>
                  </a:xfrm>
                  <a:custGeom>
                    <a:avLst/>
                    <a:gdLst>
                      <a:gd name="T0" fmla="*/ 2 w 1589"/>
                      <a:gd name="T1" fmla="*/ 678 h 1468"/>
                      <a:gd name="T2" fmla="*/ 11 w 1589"/>
                      <a:gd name="T3" fmla="*/ 604 h 1468"/>
                      <a:gd name="T4" fmla="*/ 29 w 1589"/>
                      <a:gd name="T5" fmla="*/ 534 h 1468"/>
                      <a:gd name="T6" fmla="*/ 55 w 1589"/>
                      <a:gd name="T7" fmla="*/ 465 h 1468"/>
                      <a:gd name="T8" fmla="*/ 86 w 1589"/>
                      <a:gd name="T9" fmla="*/ 400 h 1468"/>
                      <a:gd name="T10" fmla="*/ 125 w 1589"/>
                      <a:gd name="T11" fmla="*/ 339 h 1468"/>
                      <a:gd name="T12" fmla="*/ 181 w 1589"/>
                      <a:gd name="T13" fmla="*/ 268 h 1468"/>
                      <a:gd name="T14" fmla="*/ 246 w 1589"/>
                      <a:gd name="T15" fmla="*/ 203 h 1468"/>
                      <a:gd name="T16" fmla="*/ 334 w 1589"/>
                      <a:gd name="T17" fmla="*/ 137 h 1468"/>
                      <a:gd name="T18" fmla="*/ 415 w 1589"/>
                      <a:gd name="T19" fmla="*/ 89 h 1468"/>
                      <a:gd name="T20" fmla="*/ 521 w 1589"/>
                      <a:gd name="T21" fmla="*/ 45 h 1468"/>
                      <a:gd name="T22" fmla="*/ 633 w 1589"/>
                      <a:gd name="T23" fmla="*/ 15 h 1468"/>
                      <a:gd name="T24" fmla="*/ 712 w 1589"/>
                      <a:gd name="T25" fmla="*/ 4 h 1468"/>
                      <a:gd name="T26" fmla="*/ 856 w 1589"/>
                      <a:gd name="T27" fmla="*/ 3 h 1468"/>
                      <a:gd name="T28" fmla="*/ 992 w 1589"/>
                      <a:gd name="T29" fmla="*/ 24 h 1468"/>
                      <a:gd name="T30" fmla="*/ 1068 w 1589"/>
                      <a:gd name="T31" fmla="*/ 45 h 1468"/>
                      <a:gd name="T32" fmla="*/ 1156 w 1589"/>
                      <a:gd name="T33" fmla="*/ 82 h 1468"/>
                      <a:gd name="T34" fmla="*/ 1239 w 1589"/>
                      <a:gd name="T35" fmla="*/ 127 h 1468"/>
                      <a:gd name="T36" fmla="*/ 1328 w 1589"/>
                      <a:gd name="T37" fmla="*/ 192 h 1468"/>
                      <a:gd name="T38" fmla="*/ 1382 w 1589"/>
                      <a:gd name="T39" fmla="*/ 242 h 1468"/>
                      <a:gd name="T40" fmla="*/ 1442 w 1589"/>
                      <a:gd name="T41" fmla="*/ 309 h 1468"/>
                      <a:gd name="T42" fmla="*/ 1493 w 1589"/>
                      <a:gd name="T43" fmla="*/ 384 h 1468"/>
                      <a:gd name="T44" fmla="*/ 1540 w 1589"/>
                      <a:gd name="T45" fmla="*/ 482 h 1468"/>
                      <a:gd name="T46" fmla="*/ 1572 w 1589"/>
                      <a:gd name="T47" fmla="*/ 587 h 1468"/>
                      <a:gd name="T48" fmla="*/ 1585 w 1589"/>
                      <a:gd name="T49" fmla="*/ 659 h 1468"/>
                      <a:gd name="T50" fmla="*/ 1589 w 1589"/>
                      <a:gd name="T51" fmla="*/ 753 h 1468"/>
                      <a:gd name="T52" fmla="*/ 1582 w 1589"/>
                      <a:gd name="T53" fmla="*/ 828 h 1468"/>
                      <a:gd name="T54" fmla="*/ 1568 w 1589"/>
                      <a:gd name="T55" fmla="*/ 901 h 1468"/>
                      <a:gd name="T56" fmla="*/ 1547 w 1589"/>
                      <a:gd name="T57" fmla="*/ 971 h 1468"/>
                      <a:gd name="T58" fmla="*/ 1519 w 1589"/>
                      <a:gd name="T59" fmla="*/ 1037 h 1468"/>
                      <a:gd name="T60" fmla="*/ 1483 w 1589"/>
                      <a:gd name="T61" fmla="*/ 1099 h 1468"/>
                      <a:gd name="T62" fmla="*/ 1442 w 1589"/>
                      <a:gd name="T63" fmla="*/ 1159 h 1468"/>
                      <a:gd name="T64" fmla="*/ 1382 w 1589"/>
                      <a:gd name="T65" fmla="*/ 1228 h 1468"/>
                      <a:gd name="T66" fmla="*/ 1299 w 1589"/>
                      <a:gd name="T67" fmla="*/ 1301 h 1468"/>
                      <a:gd name="T68" fmla="*/ 1206 w 1589"/>
                      <a:gd name="T69" fmla="*/ 1362 h 1468"/>
                      <a:gd name="T70" fmla="*/ 1103 w 1589"/>
                      <a:gd name="T71" fmla="*/ 1411 h 1468"/>
                      <a:gd name="T72" fmla="*/ 992 w 1589"/>
                      <a:gd name="T73" fmla="*/ 1446 h 1468"/>
                      <a:gd name="T74" fmla="*/ 916 w 1589"/>
                      <a:gd name="T75" fmla="*/ 1460 h 1468"/>
                      <a:gd name="T76" fmla="*/ 794 w 1589"/>
                      <a:gd name="T77" fmla="*/ 1468 h 1468"/>
                      <a:gd name="T78" fmla="*/ 673 w 1589"/>
                      <a:gd name="T79" fmla="*/ 1460 h 1468"/>
                      <a:gd name="T80" fmla="*/ 558 w 1589"/>
                      <a:gd name="T81" fmla="*/ 1436 h 1468"/>
                      <a:gd name="T82" fmla="*/ 485 w 1589"/>
                      <a:gd name="T83" fmla="*/ 1411 h 1468"/>
                      <a:gd name="T84" fmla="*/ 398 w 1589"/>
                      <a:gd name="T85" fmla="*/ 1371 h 1468"/>
                      <a:gd name="T86" fmla="*/ 288 w 1589"/>
                      <a:gd name="T87" fmla="*/ 1301 h 1468"/>
                      <a:gd name="T88" fmla="*/ 232 w 1589"/>
                      <a:gd name="T89" fmla="*/ 1253 h 1468"/>
                      <a:gd name="T90" fmla="*/ 181 w 1589"/>
                      <a:gd name="T91" fmla="*/ 1202 h 1468"/>
                      <a:gd name="T92" fmla="*/ 115 w 1589"/>
                      <a:gd name="T93" fmla="*/ 1116 h 1468"/>
                      <a:gd name="T94" fmla="*/ 62 w 1589"/>
                      <a:gd name="T95" fmla="*/ 1021 h 1468"/>
                      <a:gd name="T96" fmla="*/ 35 w 1589"/>
                      <a:gd name="T97" fmla="*/ 953 h 1468"/>
                      <a:gd name="T98" fmla="*/ 9 w 1589"/>
                      <a:gd name="T99" fmla="*/ 847 h 1468"/>
                      <a:gd name="T100" fmla="*/ 0 w 1589"/>
                      <a:gd name="T101" fmla="*/ 753 h 14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1589" h="1468">
                        <a:moveTo>
                          <a:pt x="0" y="734"/>
                        </a:moveTo>
                        <a:lnTo>
                          <a:pt x="0" y="716"/>
                        </a:lnTo>
                        <a:lnTo>
                          <a:pt x="1" y="697"/>
                        </a:lnTo>
                        <a:lnTo>
                          <a:pt x="2" y="678"/>
                        </a:lnTo>
                        <a:lnTo>
                          <a:pt x="3" y="659"/>
                        </a:lnTo>
                        <a:lnTo>
                          <a:pt x="6" y="642"/>
                        </a:lnTo>
                        <a:lnTo>
                          <a:pt x="9" y="623"/>
                        </a:lnTo>
                        <a:lnTo>
                          <a:pt x="11" y="604"/>
                        </a:lnTo>
                        <a:lnTo>
                          <a:pt x="15" y="587"/>
                        </a:lnTo>
                        <a:lnTo>
                          <a:pt x="20" y="569"/>
                        </a:lnTo>
                        <a:lnTo>
                          <a:pt x="24" y="552"/>
                        </a:lnTo>
                        <a:lnTo>
                          <a:pt x="29" y="534"/>
                        </a:lnTo>
                        <a:lnTo>
                          <a:pt x="35" y="517"/>
                        </a:lnTo>
                        <a:lnTo>
                          <a:pt x="40" y="499"/>
                        </a:lnTo>
                        <a:lnTo>
                          <a:pt x="47" y="482"/>
                        </a:lnTo>
                        <a:lnTo>
                          <a:pt x="55" y="465"/>
                        </a:lnTo>
                        <a:lnTo>
                          <a:pt x="62" y="449"/>
                        </a:lnTo>
                        <a:lnTo>
                          <a:pt x="70" y="433"/>
                        </a:lnTo>
                        <a:lnTo>
                          <a:pt x="78" y="417"/>
                        </a:lnTo>
                        <a:lnTo>
                          <a:pt x="86" y="400"/>
                        </a:lnTo>
                        <a:lnTo>
                          <a:pt x="95" y="384"/>
                        </a:lnTo>
                        <a:lnTo>
                          <a:pt x="104" y="369"/>
                        </a:lnTo>
                        <a:lnTo>
                          <a:pt x="115" y="354"/>
                        </a:lnTo>
                        <a:lnTo>
                          <a:pt x="125" y="339"/>
                        </a:lnTo>
                        <a:lnTo>
                          <a:pt x="135" y="324"/>
                        </a:lnTo>
                        <a:lnTo>
                          <a:pt x="147" y="309"/>
                        </a:lnTo>
                        <a:lnTo>
                          <a:pt x="157" y="295"/>
                        </a:lnTo>
                        <a:lnTo>
                          <a:pt x="181" y="268"/>
                        </a:lnTo>
                        <a:lnTo>
                          <a:pt x="193" y="254"/>
                        </a:lnTo>
                        <a:lnTo>
                          <a:pt x="205" y="242"/>
                        </a:lnTo>
                        <a:lnTo>
                          <a:pt x="232" y="215"/>
                        </a:lnTo>
                        <a:lnTo>
                          <a:pt x="246" y="203"/>
                        </a:lnTo>
                        <a:lnTo>
                          <a:pt x="260" y="192"/>
                        </a:lnTo>
                        <a:lnTo>
                          <a:pt x="288" y="168"/>
                        </a:lnTo>
                        <a:lnTo>
                          <a:pt x="319" y="147"/>
                        </a:lnTo>
                        <a:lnTo>
                          <a:pt x="334" y="137"/>
                        </a:lnTo>
                        <a:lnTo>
                          <a:pt x="350" y="127"/>
                        </a:lnTo>
                        <a:lnTo>
                          <a:pt x="382" y="107"/>
                        </a:lnTo>
                        <a:lnTo>
                          <a:pt x="398" y="98"/>
                        </a:lnTo>
                        <a:lnTo>
                          <a:pt x="415" y="89"/>
                        </a:lnTo>
                        <a:lnTo>
                          <a:pt x="449" y="73"/>
                        </a:lnTo>
                        <a:lnTo>
                          <a:pt x="485" y="58"/>
                        </a:lnTo>
                        <a:lnTo>
                          <a:pt x="503" y="52"/>
                        </a:lnTo>
                        <a:lnTo>
                          <a:pt x="521" y="45"/>
                        </a:lnTo>
                        <a:lnTo>
                          <a:pt x="558" y="34"/>
                        </a:lnTo>
                        <a:lnTo>
                          <a:pt x="595" y="24"/>
                        </a:lnTo>
                        <a:lnTo>
                          <a:pt x="614" y="19"/>
                        </a:lnTo>
                        <a:lnTo>
                          <a:pt x="633" y="15"/>
                        </a:lnTo>
                        <a:lnTo>
                          <a:pt x="654" y="12"/>
                        </a:lnTo>
                        <a:lnTo>
                          <a:pt x="673" y="9"/>
                        </a:lnTo>
                        <a:lnTo>
                          <a:pt x="693" y="7"/>
                        </a:lnTo>
                        <a:lnTo>
                          <a:pt x="712" y="4"/>
                        </a:lnTo>
                        <a:lnTo>
                          <a:pt x="753" y="2"/>
                        </a:lnTo>
                        <a:lnTo>
                          <a:pt x="794" y="0"/>
                        </a:lnTo>
                        <a:lnTo>
                          <a:pt x="835" y="2"/>
                        </a:lnTo>
                        <a:lnTo>
                          <a:pt x="856" y="3"/>
                        </a:lnTo>
                        <a:lnTo>
                          <a:pt x="875" y="4"/>
                        </a:lnTo>
                        <a:lnTo>
                          <a:pt x="916" y="9"/>
                        </a:lnTo>
                        <a:lnTo>
                          <a:pt x="954" y="15"/>
                        </a:lnTo>
                        <a:lnTo>
                          <a:pt x="992" y="24"/>
                        </a:lnTo>
                        <a:lnTo>
                          <a:pt x="1011" y="29"/>
                        </a:lnTo>
                        <a:lnTo>
                          <a:pt x="1031" y="34"/>
                        </a:lnTo>
                        <a:lnTo>
                          <a:pt x="1048" y="39"/>
                        </a:lnTo>
                        <a:lnTo>
                          <a:pt x="1068" y="45"/>
                        </a:lnTo>
                        <a:lnTo>
                          <a:pt x="1086" y="52"/>
                        </a:lnTo>
                        <a:lnTo>
                          <a:pt x="1103" y="58"/>
                        </a:lnTo>
                        <a:lnTo>
                          <a:pt x="1138" y="73"/>
                        </a:lnTo>
                        <a:lnTo>
                          <a:pt x="1156" y="82"/>
                        </a:lnTo>
                        <a:lnTo>
                          <a:pt x="1172" y="89"/>
                        </a:lnTo>
                        <a:lnTo>
                          <a:pt x="1189" y="98"/>
                        </a:lnTo>
                        <a:lnTo>
                          <a:pt x="1206" y="107"/>
                        </a:lnTo>
                        <a:lnTo>
                          <a:pt x="1239" y="127"/>
                        </a:lnTo>
                        <a:lnTo>
                          <a:pt x="1269" y="147"/>
                        </a:lnTo>
                        <a:lnTo>
                          <a:pt x="1299" y="168"/>
                        </a:lnTo>
                        <a:lnTo>
                          <a:pt x="1314" y="179"/>
                        </a:lnTo>
                        <a:lnTo>
                          <a:pt x="1328" y="192"/>
                        </a:lnTo>
                        <a:lnTo>
                          <a:pt x="1342" y="203"/>
                        </a:lnTo>
                        <a:lnTo>
                          <a:pt x="1356" y="215"/>
                        </a:lnTo>
                        <a:lnTo>
                          <a:pt x="1369" y="228"/>
                        </a:lnTo>
                        <a:lnTo>
                          <a:pt x="1382" y="242"/>
                        </a:lnTo>
                        <a:lnTo>
                          <a:pt x="1395" y="254"/>
                        </a:lnTo>
                        <a:lnTo>
                          <a:pt x="1407" y="268"/>
                        </a:lnTo>
                        <a:lnTo>
                          <a:pt x="1430" y="295"/>
                        </a:lnTo>
                        <a:lnTo>
                          <a:pt x="1442" y="309"/>
                        </a:lnTo>
                        <a:lnTo>
                          <a:pt x="1453" y="324"/>
                        </a:lnTo>
                        <a:lnTo>
                          <a:pt x="1474" y="354"/>
                        </a:lnTo>
                        <a:lnTo>
                          <a:pt x="1483" y="369"/>
                        </a:lnTo>
                        <a:lnTo>
                          <a:pt x="1493" y="384"/>
                        </a:lnTo>
                        <a:lnTo>
                          <a:pt x="1511" y="417"/>
                        </a:lnTo>
                        <a:lnTo>
                          <a:pt x="1526" y="449"/>
                        </a:lnTo>
                        <a:lnTo>
                          <a:pt x="1534" y="465"/>
                        </a:lnTo>
                        <a:lnTo>
                          <a:pt x="1540" y="482"/>
                        </a:lnTo>
                        <a:lnTo>
                          <a:pt x="1547" y="499"/>
                        </a:lnTo>
                        <a:lnTo>
                          <a:pt x="1553" y="517"/>
                        </a:lnTo>
                        <a:lnTo>
                          <a:pt x="1563" y="552"/>
                        </a:lnTo>
                        <a:lnTo>
                          <a:pt x="1572" y="587"/>
                        </a:lnTo>
                        <a:lnTo>
                          <a:pt x="1576" y="604"/>
                        </a:lnTo>
                        <a:lnTo>
                          <a:pt x="1580" y="623"/>
                        </a:lnTo>
                        <a:lnTo>
                          <a:pt x="1582" y="642"/>
                        </a:lnTo>
                        <a:lnTo>
                          <a:pt x="1585" y="659"/>
                        </a:lnTo>
                        <a:lnTo>
                          <a:pt x="1588" y="697"/>
                        </a:lnTo>
                        <a:lnTo>
                          <a:pt x="1589" y="716"/>
                        </a:lnTo>
                        <a:lnTo>
                          <a:pt x="1589" y="734"/>
                        </a:lnTo>
                        <a:lnTo>
                          <a:pt x="1589" y="753"/>
                        </a:lnTo>
                        <a:lnTo>
                          <a:pt x="1588" y="772"/>
                        </a:lnTo>
                        <a:lnTo>
                          <a:pt x="1586" y="791"/>
                        </a:lnTo>
                        <a:lnTo>
                          <a:pt x="1585" y="809"/>
                        </a:lnTo>
                        <a:lnTo>
                          <a:pt x="1582" y="828"/>
                        </a:lnTo>
                        <a:lnTo>
                          <a:pt x="1580" y="847"/>
                        </a:lnTo>
                        <a:lnTo>
                          <a:pt x="1576" y="864"/>
                        </a:lnTo>
                        <a:lnTo>
                          <a:pt x="1572" y="883"/>
                        </a:lnTo>
                        <a:lnTo>
                          <a:pt x="1568" y="901"/>
                        </a:lnTo>
                        <a:lnTo>
                          <a:pt x="1563" y="918"/>
                        </a:lnTo>
                        <a:lnTo>
                          <a:pt x="1558" y="936"/>
                        </a:lnTo>
                        <a:lnTo>
                          <a:pt x="1553" y="953"/>
                        </a:lnTo>
                        <a:lnTo>
                          <a:pt x="1547" y="971"/>
                        </a:lnTo>
                        <a:lnTo>
                          <a:pt x="1540" y="987"/>
                        </a:lnTo>
                        <a:lnTo>
                          <a:pt x="1534" y="1004"/>
                        </a:lnTo>
                        <a:lnTo>
                          <a:pt x="1526" y="1021"/>
                        </a:lnTo>
                        <a:lnTo>
                          <a:pt x="1519" y="1037"/>
                        </a:lnTo>
                        <a:lnTo>
                          <a:pt x="1511" y="1053"/>
                        </a:lnTo>
                        <a:lnTo>
                          <a:pt x="1502" y="1068"/>
                        </a:lnTo>
                        <a:lnTo>
                          <a:pt x="1493" y="1084"/>
                        </a:lnTo>
                        <a:lnTo>
                          <a:pt x="1483" y="1099"/>
                        </a:lnTo>
                        <a:lnTo>
                          <a:pt x="1474" y="1116"/>
                        </a:lnTo>
                        <a:lnTo>
                          <a:pt x="1464" y="1131"/>
                        </a:lnTo>
                        <a:lnTo>
                          <a:pt x="1453" y="1144"/>
                        </a:lnTo>
                        <a:lnTo>
                          <a:pt x="1442" y="1159"/>
                        </a:lnTo>
                        <a:lnTo>
                          <a:pt x="1430" y="1173"/>
                        </a:lnTo>
                        <a:lnTo>
                          <a:pt x="1407" y="1202"/>
                        </a:lnTo>
                        <a:lnTo>
                          <a:pt x="1395" y="1215"/>
                        </a:lnTo>
                        <a:lnTo>
                          <a:pt x="1382" y="1228"/>
                        </a:lnTo>
                        <a:lnTo>
                          <a:pt x="1356" y="1253"/>
                        </a:lnTo>
                        <a:lnTo>
                          <a:pt x="1342" y="1266"/>
                        </a:lnTo>
                        <a:lnTo>
                          <a:pt x="1328" y="1278"/>
                        </a:lnTo>
                        <a:lnTo>
                          <a:pt x="1299" y="1301"/>
                        </a:lnTo>
                        <a:lnTo>
                          <a:pt x="1269" y="1323"/>
                        </a:lnTo>
                        <a:lnTo>
                          <a:pt x="1254" y="1333"/>
                        </a:lnTo>
                        <a:lnTo>
                          <a:pt x="1239" y="1343"/>
                        </a:lnTo>
                        <a:lnTo>
                          <a:pt x="1206" y="1362"/>
                        </a:lnTo>
                        <a:lnTo>
                          <a:pt x="1189" y="1371"/>
                        </a:lnTo>
                        <a:lnTo>
                          <a:pt x="1172" y="1380"/>
                        </a:lnTo>
                        <a:lnTo>
                          <a:pt x="1138" y="1396"/>
                        </a:lnTo>
                        <a:lnTo>
                          <a:pt x="1103" y="1411"/>
                        </a:lnTo>
                        <a:lnTo>
                          <a:pt x="1086" y="1418"/>
                        </a:lnTo>
                        <a:lnTo>
                          <a:pt x="1068" y="1425"/>
                        </a:lnTo>
                        <a:lnTo>
                          <a:pt x="1031" y="1436"/>
                        </a:lnTo>
                        <a:lnTo>
                          <a:pt x="992" y="1446"/>
                        </a:lnTo>
                        <a:lnTo>
                          <a:pt x="973" y="1450"/>
                        </a:lnTo>
                        <a:lnTo>
                          <a:pt x="954" y="1453"/>
                        </a:lnTo>
                        <a:lnTo>
                          <a:pt x="935" y="1457"/>
                        </a:lnTo>
                        <a:lnTo>
                          <a:pt x="916" y="1460"/>
                        </a:lnTo>
                        <a:lnTo>
                          <a:pt x="895" y="1463"/>
                        </a:lnTo>
                        <a:lnTo>
                          <a:pt x="875" y="1465"/>
                        </a:lnTo>
                        <a:lnTo>
                          <a:pt x="835" y="1467"/>
                        </a:lnTo>
                        <a:lnTo>
                          <a:pt x="794" y="1468"/>
                        </a:lnTo>
                        <a:lnTo>
                          <a:pt x="753" y="1467"/>
                        </a:lnTo>
                        <a:lnTo>
                          <a:pt x="733" y="1467"/>
                        </a:lnTo>
                        <a:lnTo>
                          <a:pt x="712" y="1465"/>
                        </a:lnTo>
                        <a:lnTo>
                          <a:pt x="673" y="1460"/>
                        </a:lnTo>
                        <a:lnTo>
                          <a:pt x="633" y="1453"/>
                        </a:lnTo>
                        <a:lnTo>
                          <a:pt x="595" y="1446"/>
                        </a:lnTo>
                        <a:lnTo>
                          <a:pt x="577" y="1441"/>
                        </a:lnTo>
                        <a:lnTo>
                          <a:pt x="558" y="1436"/>
                        </a:lnTo>
                        <a:lnTo>
                          <a:pt x="539" y="1430"/>
                        </a:lnTo>
                        <a:lnTo>
                          <a:pt x="521" y="1425"/>
                        </a:lnTo>
                        <a:lnTo>
                          <a:pt x="503" y="1418"/>
                        </a:lnTo>
                        <a:lnTo>
                          <a:pt x="485" y="1411"/>
                        </a:lnTo>
                        <a:lnTo>
                          <a:pt x="449" y="1396"/>
                        </a:lnTo>
                        <a:lnTo>
                          <a:pt x="433" y="1388"/>
                        </a:lnTo>
                        <a:lnTo>
                          <a:pt x="415" y="1380"/>
                        </a:lnTo>
                        <a:lnTo>
                          <a:pt x="398" y="1371"/>
                        </a:lnTo>
                        <a:lnTo>
                          <a:pt x="382" y="1362"/>
                        </a:lnTo>
                        <a:lnTo>
                          <a:pt x="350" y="1343"/>
                        </a:lnTo>
                        <a:lnTo>
                          <a:pt x="319" y="1323"/>
                        </a:lnTo>
                        <a:lnTo>
                          <a:pt x="288" y="1301"/>
                        </a:lnTo>
                        <a:lnTo>
                          <a:pt x="274" y="1290"/>
                        </a:lnTo>
                        <a:lnTo>
                          <a:pt x="260" y="1278"/>
                        </a:lnTo>
                        <a:lnTo>
                          <a:pt x="246" y="1266"/>
                        </a:lnTo>
                        <a:lnTo>
                          <a:pt x="232" y="1253"/>
                        </a:lnTo>
                        <a:lnTo>
                          <a:pt x="219" y="1241"/>
                        </a:lnTo>
                        <a:lnTo>
                          <a:pt x="205" y="1228"/>
                        </a:lnTo>
                        <a:lnTo>
                          <a:pt x="193" y="1215"/>
                        </a:lnTo>
                        <a:lnTo>
                          <a:pt x="181" y="1202"/>
                        </a:lnTo>
                        <a:lnTo>
                          <a:pt x="157" y="1173"/>
                        </a:lnTo>
                        <a:lnTo>
                          <a:pt x="147" y="1159"/>
                        </a:lnTo>
                        <a:lnTo>
                          <a:pt x="135" y="1144"/>
                        </a:lnTo>
                        <a:lnTo>
                          <a:pt x="115" y="1116"/>
                        </a:lnTo>
                        <a:lnTo>
                          <a:pt x="104" y="1099"/>
                        </a:lnTo>
                        <a:lnTo>
                          <a:pt x="95" y="1084"/>
                        </a:lnTo>
                        <a:lnTo>
                          <a:pt x="78" y="1053"/>
                        </a:lnTo>
                        <a:lnTo>
                          <a:pt x="62" y="1021"/>
                        </a:lnTo>
                        <a:lnTo>
                          <a:pt x="55" y="1004"/>
                        </a:lnTo>
                        <a:lnTo>
                          <a:pt x="47" y="987"/>
                        </a:lnTo>
                        <a:lnTo>
                          <a:pt x="40" y="971"/>
                        </a:lnTo>
                        <a:lnTo>
                          <a:pt x="35" y="953"/>
                        </a:lnTo>
                        <a:lnTo>
                          <a:pt x="24" y="918"/>
                        </a:lnTo>
                        <a:lnTo>
                          <a:pt x="15" y="883"/>
                        </a:lnTo>
                        <a:lnTo>
                          <a:pt x="11" y="864"/>
                        </a:lnTo>
                        <a:lnTo>
                          <a:pt x="9" y="847"/>
                        </a:lnTo>
                        <a:lnTo>
                          <a:pt x="6" y="828"/>
                        </a:lnTo>
                        <a:lnTo>
                          <a:pt x="3" y="809"/>
                        </a:lnTo>
                        <a:lnTo>
                          <a:pt x="1" y="772"/>
                        </a:lnTo>
                        <a:lnTo>
                          <a:pt x="0" y="753"/>
                        </a:lnTo>
                        <a:lnTo>
                          <a:pt x="0" y="734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6" name="Freeform 11">
                    <a:extLst>
                      <a:ext uri="{FF2B5EF4-FFF2-40B4-BE49-F238E27FC236}">
                        <a16:creationId xmlns:a16="http://schemas.microsoft.com/office/drawing/2014/main" id="{718FA9B9-68E0-2D49-AA0D-62389C3FA9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737" y="9647"/>
                    <a:ext cx="1678" cy="2259"/>
                  </a:xfrm>
                  <a:custGeom>
                    <a:avLst/>
                    <a:gdLst>
                      <a:gd name="T0" fmla="*/ 295 w 803"/>
                      <a:gd name="T1" fmla="*/ 2 h 965"/>
                      <a:gd name="T2" fmla="*/ 336 w 803"/>
                      <a:gd name="T3" fmla="*/ 0 h 965"/>
                      <a:gd name="T4" fmla="*/ 525 w 803"/>
                      <a:gd name="T5" fmla="*/ 1 h 965"/>
                      <a:gd name="T6" fmla="*/ 760 w 803"/>
                      <a:gd name="T7" fmla="*/ 161 h 965"/>
                      <a:gd name="T8" fmla="*/ 803 w 803"/>
                      <a:gd name="T9" fmla="*/ 243 h 965"/>
                      <a:gd name="T10" fmla="*/ 803 w 803"/>
                      <a:gd name="T11" fmla="*/ 744 h 965"/>
                      <a:gd name="T12" fmla="*/ 782 w 803"/>
                      <a:gd name="T13" fmla="*/ 794 h 965"/>
                      <a:gd name="T14" fmla="*/ 526 w 803"/>
                      <a:gd name="T15" fmla="*/ 952 h 965"/>
                      <a:gd name="T16" fmla="*/ 485 w 803"/>
                      <a:gd name="T17" fmla="*/ 965 h 965"/>
                      <a:gd name="T18" fmla="*/ 332 w 803"/>
                      <a:gd name="T19" fmla="*/ 965 h 965"/>
                      <a:gd name="T20" fmla="*/ 277 w 803"/>
                      <a:gd name="T21" fmla="*/ 948 h 965"/>
                      <a:gd name="T22" fmla="*/ 18 w 803"/>
                      <a:gd name="T23" fmla="*/ 768 h 965"/>
                      <a:gd name="T24" fmla="*/ 0 w 803"/>
                      <a:gd name="T25" fmla="*/ 730 h 965"/>
                      <a:gd name="T26" fmla="*/ 0 w 803"/>
                      <a:gd name="T27" fmla="*/ 513 h 965"/>
                      <a:gd name="T28" fmla="*/ 0 w 803"/>
                      <a:gd name="T29" fmla="*/ 231 h 965"/>
                      <a:gd name="T30" fmla="*/ 22 w 803"/>
                      <a:gd name="T31" fmla="*/ 188 h 965"/>
                      <a:gd name="T32" fmla="*/ 269 w 803"/>
                      <a:gd name="T33" fmla="*/ 17 h 965"/>
                      <a:gd name="T34" fmla="*/ 295 w 803"/>
                      <a:gd name="T35" fmla="*/ 2 h 9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803" h="965">
                        <a:moveTo>
                          <a:pt x="295" y="2"/>
                        </a:moveTo>
                        <a:lnTo>
                          <a:pt x="336" y="0"/>
                        </a:lnTo>
                        <a:lnTo>
                          <a:pt x="525" y="1"/>
                        </a:lnTo>
                        <a:lnTo>
                          <a:pt x="760" y="161"/>
                        </a:lnTo>
                        <a:lnTo>
                          <a:pt x="803" y="243"/>
                        </a:lnTo>
                        <a:lnTo>
                          <a:pt x="803" y="744"/>
                        </a:lnTo>
                        <a:lnTo>
                          <a:pt x="782" y="794"/>
                        </a:lnTo>
                        <a:lnTo>
                          <a:pt x="526" y="952"/>
                        </a:lnTo>
                        <a:lnTo>
                          <a:pt x="485" y="965"/>
                        </a:lnTo>
                        <a:lnTo>
                          <a:pt x="332" y="965"/>
                        </a:lnTo>
                        <a:lnTo>
                          <a:pt x="277" y="948"/>
                        </a:lnTo>
                        <a:lnTo>
                          <a:pt x="18" y="768"/>
                        </a:lnTo>
                        <a:lnTo>
                          <a:pt x="0" y="730"/>
                        </a:lnTo>
                        <a:lnTo>
                          <a:pt x="0" y="513"/>
                        </a:lnTo>
                        <a:lnTo>
                          <a:pt x="0" y="231"/>
                        </a:lnTo>
                        <a:lnTo>
                          <a:pt x="22" y="188"/>
                        </a:lnTo>
                        <a:lnTo>
                          <a:pt x="269" y="17"/>
                        </a:lnTo>
                        <a:lnTo>
                          <a:pt x="295" y="2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7" name="Rectangle 12">
                    <a:extLst>
                      <a:ext uri="{FF2B5EF4-FFF2-40B4-BE49-F238E27FC236}">
                        <a16:creationId xmlns:a16="http://schemas.microsoft.com/office/drawing/2014/main" id="{106CACA5-9AB6-7C40-80A6-77481ABAD7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36" y="8802"/>
                    <a:ext cx="361" cy="965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8" name="Freeform 13">
                    <a:extLst>
                      <a:ext uri="{FF2B5EF4-FFF2-40B4-BE49-F238E27FC236}">
                        <a16:creationId xmlns:a16="http://schemas.microsoft.com/office/drawing/2014/main" id="{29BF91E7-4966-B240-B0E2-F9AD2951D9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676" y="7581"/>
                    <a:ext cx="519" cy="1411"/>
                  </a:xfrm>
                  <a:custGeom>
                    <a:avLst/>
                    <a:gdLst>
                      <a:gd name="T0" fmla="*/ 97 w 246"/>
                      <a:gd name="T1" fmla="*/ 0 h 603"/>
                      <a:gd name="T2" fmla="*/ 246 w 246"/>
                      <a:gd name="T3" fmla="*/ 40 h 603"/>
                      <a:gd name="T4" fmla="*/ 171 w 246"/>
                      <a:gd name="T5" fmla="*/ 271 h 603"/>
                      <a:gd name="T6" fmla="*/ 171 w 246"/>
                      <a:gd name="T7" fmla="*/ 332 h 603"/>
                      <a:gd name="T8" fmla="*/ 182 w 246"/>
                      <a:gd name="T9" fmla="*/ 382 h 603"/>
                      <a:gd name="T10" fmla="*/ 246 w 246"/>
                      <a:gd name="T11" fmla="*/ 563 h 603"/>
                      <a:gd name="T12" fmla="*/ 97 w 246"/>
                      <a:gd name="T13" fmla="*/ 603 h 603"/>
                      <a:gd name="T14" fmla="*/ 21 w 246"/>
                      <a:gd name="T15" fmla="*/ 392 h 603"/>
                      <a:gd name="T16" fmla="*/ 0 w 246"/>
                      <a:gd name="T17" fmla="*/ 322 h 603"/>
                      <a:gd name="T18" fmla="*/ 10 w 246"/>
                      <a:gd name="T19" fmla="*/ 261 h 603"/>
                      <a:gd name="T20" fmla="*/ 97 w 246"/>
                      <a:gd name="T21" fmla="*/ 0 h 6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46" h="603">
                        <a:moveTo>
                          <a:pt x="97" y="0"/>
                        </a:moveTo>
                        <a:lnTo>
                          <a:pt x="246" y="40"/>
                        </a:lnTo>
                        <a:lnTo>
                          <a:pt x="171" y="271"/>
                        </a:lnTo>
                        <a:lnTo>
                          <a:pt x="171" y="332"/>
                        </a:lnTo>
                        <a:lnTo>
                          <a:pt x="182" y="382"/>
                        </a:lnTo>
                        <a:lnTo>
                          <a:pt x="246" y="563"/>
                        </a:lnTo>
                        <a:lnTo>
                          <a:pt x="97" y="603"/>
                        </a:lnTo>
                        <a:lnTo>
                          <a:pt x="21" y="392"/>
                        </a:lnTo>
                        <a:lnTo>
                          <a:pt x="0" y="322"/>
                        </a:lnTo>
                        <a:lnTo>
                          <a:pt x="10" y="261"/>
                        </a:lnTo>
                        <a:lnTo>
                          <a:pt x="97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  <p:sp>
                <p:nvSpPr>
                  <p:cNvPr id="459" name="Freeform 14">
                    <a:extLst>
                      <a:ext uri="{FF2B5EF4-FFF2-40B4-BE49-F238E27FC236}">
                        <a16:creationId xmlns:a16="http://schemas.microsoft.com/office/drawing/2014/main" id="{A701DEAB-9411-F14E-83F6-16A0C8440D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08" y="10361"/>
                    <a:ext cx="4779" cy="407"/>
                  </a:xfrm>
                  <a:custGeom>
                    <a:avLst/>
                    <a:gdLst>
                      <a:gd name="T0" fmla="*/ 0 w 2288"/>
                      <a:gd name="T1" fmla="*/ 0 h 174"/>
                      <a:gd name="T2" fmla="*/ 571 w 2288"/>
                      <a:gd name="T3" fmla="*/ 0 h 174"/>
                      <a:gd name="T4" fmla="*/ 1143 w 2288"/>
                      <a:gd name="T5" fmla="*/ 0 h 174"/>
                      <a:gd name="T6" fmla="*/ 1715 w 2288"/>
                      <a:gd name="T7" fmla="*/ 0 h 174"/>
                      <a:gd name="T8" fmla="*/ 2288 w 2288"/>
                      <a:gd name="T9" fmla="*/ 0 h 174"/>
                      <a:gd name="T10" fmla="*/ 2288 w 2288"/>
                      <a:gd name="T11" fmla="*/ 174 h 174"/>
                      <a:gd name="T12" fmla="*/ 1715 w 2288"/>
                      <a:gd name="T13" fmla="*/ 174 h 174"/>
                      <a:gd name="T14" fmla="*/ 1143 w 2288"/>
                      <a:gd name="T15" fmla="*/ 174 h 174"/>
                      <a:gd name="T16" fmla="*/ 571 w 2288"/>
                      <a:gd name="T17" fmla="*/ 174 h 174"/>
                      <a:gd name="T18" fmla="*/ 0 w 2288"/>
                      <a:gd name="T19" fmla="*/ 174 h 174"/>
                      <a:gd name="T20" fmla="*/ 0 w 2288"/>
                      <a:gd name="T21" fmla="*/ 0 h 1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288" h="174">
                        <a:moveTo>
                          <a:pt x="0" y="0"/>
                        </a:moveTo>
                        <a:lnTo>
                          <a:pt x="571" y="0"/>
                        </a:lnTo>
                        <a:lnTo>
                          <a:pt x="1143" y="0"/>
                        </a:lnTo>
                        <a:lnTo>
                          <a:pt x="1715" y="0"/>
                        </a:lnTo>
                        <a:lnTo>
                          <a:pt x="2288" y="0"/>
                        </a:lnTo>
                        <a:lnTo>
                          <a:pt x="2288" y="174"/>
                        </a:lnTo>
                        <a:lnTo>
                          <a:pt x="1715" y="174"/>
                        </a:lnTo>
                        <a:lnTo>
                          <a:pt x="1143" y="174"/>
                        </a:lnTo>
                        <a:lnTo>
                          <a:pt x="571" y="174"/>
                        </a:lnTo>
                        <a:lnTo>
                          <a:pt x="0" y="17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</p:grpSp>
            <p:sp>
              <p:nvSpPr>
                <p:cNvPr id="447" name="Freeform 15">
                  <a:extLst>
                    <a:ext uri="{FF2B5EF4-FFF2-40B4-BE49-F238E27FC236}">
                      <a16:creationId xmlns:a16="http://schemas.microsoft.com/office/drawing/2014/main" id="{99EDF3A4-04F0-4340-B068-78775603C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90" y="4100"/>
                  <a:ext cx="2818" cy="2963"/>
                </a:xfrm>
                <a:custGeom>
                  <a:avLst/>
                  <a:gdLst>
                    <a:gd name="T0" fmla="*/ 2 w 1351"/>
                    <a:gd name="T1" fmla="*/ 601 h 1266"/>
                    <a:gd name="T2" fmla="*/ 12 w 1351"/>
                    <a:gd name="T3" fmla="*/ 521 h 1266"/>
                    <a:gd name="T4" fmla="*/ 22 w 1351"/>
                    <a:gd name="T5" fmla="*/ 476 h 1266"/>
                    <a:gd name="T6" fmla="*/ 42 w 1351"/>
                    <a:gd name="T7" fmla="*/ 416 h 1266"/>
                    <a:gd name="T8" fmla="*/ 68 w 1351"/>
                    <a:gd name="T9" fmla="*/ 359 h 1266"/>
                    <a:gd name="T10" fmla="*/ 90 w 1351"/>
                    <a:gd name="T11" fmla="*/ 318 h 1266"/>
                    <a:gd name="T12" fmla="*/ 134 w 1351"/>
                    <a:gd name="T13" fmla="*/ 254 h 1266"/>
                    <a:gd name="T14" fmla="*/ 177 w 1351"/>
                    <a:gd name="T15" fmla="*/ 208 h 1266"/>
                    <a:gd name="T16" fmla="*/ 247 w 1351"/>
                    <a:gd name="T17" fmla="*/ 144 h 1266"/>
                    <a:gd name="T18" fmla="*/ 298 w 1351"/>
                    <a:gd name="T19" fmla="*/ 108 h 1266"/>
                    <a:gd name="T20" fmla="*/ 384 w 1351"/>
                    <a:gd name="T21" fmla="*/ 63 h 1266"/>
                    <a:gd name="T22" fmla="*/ 476 w 1351"/>
                    <a:gd name="T23" fmla="*/ 29 h 1266"/>
                    <a:gd name="T24" fmla="*/ 556 w 1351"/>
                    <a:gd name="T25" fmla="*/ 10 h 1266"/>
                    <a:gd name="T26" fmla="*/ 640 w 1351"/>
                    <a:gd name="T27" fmla="*/ 2 h 1266"/>
                    <a:gd name="T28" fmla="*/ 727 w 1351"/>
                    <a:gd name="T29" fmla="*/ 2 h 1266"/>
                    <a:gd name="T30" fmla="*/ 778 w 1351"/>
                    <a:gd name="T31" fmla="*/ 8 h 1266"/>
                    <a:gd name="T32" fmla="*/ 828 w 1351"/>
                    <a:gd name="T33" fmla="*/ 17 h 1266"/>
                    <a:gd name="T34" fmla="*/ 877 w 1351"/>
                    <a:gd name="T35" fmla="*/ 29 h 1266"/>
                    <a:gd name="T36" fmla="*/ 938 w 1351"/>
                    <a:gd name="T37" fmla="*/ 50 h 1266"/>
                    <a:gd name="T38" fmla="*/ 983 w 1351"/>
                    <a:gd name="T39" fmla="*/ 69 h 1266"/>
                    <a:gd name="T40" fmla="*/ 1039 w 1351"/>
                    <a:gd name="T41" fmla="*/ 100 h 1266"/>
                    <a:gd name="T42" fmla="*/ 1093 w 1351"/>
                    <a:gd name="T43" fmla="*/ 135 h 1266"/>
                    <a:gd name="T44" fmla="*/ 1153 w 1351"/>
                    <a:gd name="T45" fmla="*/ 185 h 1266"/>
                    <a:gd name="T46" fmla="*/ 1196 w 1351"/>
                    <a:gd name="T47" fmla="*/ 230 h 1266"/>
                    <a:gd name="T48" fmla="*/ 1252 w 1351"/>
                    <a:gd name="T49" fmla="*/ 305 h 1266"/>
                    <a:gd name="T50" fmla="*/ 1284 w 1351"/>
                    <a:gd name="T51" fmla="*/ 359 h 1266"/>
                    <a:gd name="T52" fmla="*/ 1310 w 1351"/>
                    <a:gd name="T53" fmla="*/ 416 h 1266"/>
                    <a:gd name="T54" fmla="*/ 1325 w 1351"/>
                    <a:gd name="T55" fmla="*/ 459 h 1266"/>
                    <a:gd name="T56" fmla="*/ 1337 w 1351"/>
                    <a:gd name="T57" fmla="*/ 506 h 1266"/>
                    <a:gd name="T58" fmla="*/ 1347 w 1351"/>
                    <a:gd name="T59" fmla="*/ 568 h 1266"/>
                    <a:gd name="T60" fmla="*/ 1351 w 1351"/>
                    <a:gd name="T61" fmla="*/ 633 h 1266"/>
                    <a:gd name="T62" fmla="*/ 1347 w 1351"/>
                    <a:gd name="T63" fmla="*/ 698 h 1266"/>
                    <a:gd name="T64" fmla="*/ 1337 w 1351"/>
                    <a:gd name="T65" fmla="*/ 761 h 1266"/>
                    <a:gd name="T66" fmla="*/ 1320 w 1351"/>
                    <a:gd name="T67" fmla="*/ 822 h 1266"/>
                    <a:gd name="T68" fmla="*/ 1303 w 1351"/>
                    <a:gd name="T69" fmla="*/ 866 h 1266"/>
                    <a:gd name="T70" fmla="*/ 1277 w 1351"/>
                    <a:gd name="T71" fmla="*/ 921 h 1266"/>
                    <a:gd name="T72" fmla="*/ 1252 w 1351"/>
                    <a:gd name="T73" fmla="*/ 961 h 1266"/>
                    <a:gd name="T74" fmla="*/ 1206 w 1351"/>
                    <a:gd name="T75" fmla="*/ 1024 h 1266"/>
                    <a:gd name="T76" fmla="*/ 1153 w 1351"/>
                    <a:gd name="T77" fmla="*/ 1081 h 1266"/>
                    <a:gd name="T78" fmla="*/ 1093 w 1351"/>
                    <a:gd name="T79" fmla="*/ 1131 h 1266"/>
                    <a:gd name="T80" fmla="*/ 1026 w 1351"/>
                    <a:gd name="T81" fmla="*/ 1175 h 1266"/>
                    <a:gd name="T82" fmla="*/ 938 w 1351"/>
                    <a:gd name="T83" fmla="*/ 1216 h 1266"/>
                    <a:gd name="T84" fmla="*/ 845 w 1351"/>
                    <a:gd name="T85" fmla="*/ 1246 h 1266"/>
                    <a:gd name="T86" fmla="*/ 778 w 1351"/>
                    <a:gd name="T87" fmla="*/ 1258 h 1266"/>
                    <a:gd name="T88" fmla="*/ 676 w 1351"/>
                    <a:gd name="T89" fmla="*/ 1266 h 1266"/>
                    <a:gd name="T90" fmla="*/ 607 w 1351"/>
                    <a:gd name="T91" fmla="*/ 1263 h 1266"/>
                    <a:gd name="T92" fmla="*/ 556 w 1351"/>
                    <a:gd name="T93" fmla="*/ 1256 h 1266"/>
                    <a:gd name="T94" fmla="*/ 507 w 1351"/>
                    <a:gd name="T95" fmla="*/ 1246 h 1266"/>
                    <a:gd name="T96" fmla="*/ 459 w 1351"/>
                    <a:gd name="T97" fmla="*/ 1233 h 1266"/>
                    <a:gd name="T98" fmla="*/ 398 w 1351"/>
                    <a:gd name="T99" fmla="*/ 1210 h 1266"/>
                    <a:gd name="T100" fmla="*/ 354 w 1351"/>
                    <a:gd name="T101" fmla="*/ 1190 h 1266"/>
                    <a:gd name="T102" fmla="*/ 298 w 1351"/>
                    <a:gd name="T103" fmla="*/ 1158 h 1266"/>
                    <a:gd name="T104" fmla="*/ 247 w 1351"/>
                    <a:gd name="T105" fmla="*/ 1122 h 1266"/>
                    <a:gd name="T106" fmla="*/ 177 w 1351"/>
                    <a:gd name="T107" fmla="*/ 1058 h 1266"/>
                    <a:gd name="T108" fmla="*/ 134 w 1351"/>
                    <a:gd name="T109" fmla="*/ 1012 h 1266"/>
                    <a:gd name="T110" fmla="*/ 90 w 1351"/>
                    <a:gd name="T111" fmla="*/ 948 h 1266"/>
                    <a:gd name="T112" fmla="*/ 60 w 1351"/>
                    <a:gd name="T113" fmla="*/ 893 h 1266"/>
                    <a:gd name="T114" fmla="*/ 36 w 1351"/>
                    <a:gd name="T115" fmla="*/ 836 h 1266"/>
                    <a:gd name="T116" fmla="*/ 22 w 1351"/>
                    <a:gd name="T117" fmla="*/ 792 h 1266"/>
                    <a:gd name="T118" fmla="*/ 9 w 1351"/>
                    <a:gd name="T119" fmla="*/ 729 h 1266"/>
                    <a:gd name="T120" fmla="*/ 3 w 1351"/>
                    <a:gd name="T121" fmla="*/ 682 h 1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351" h="1266">
                      <a:moveTo>
                        <a:pt x="0" y="633"/>
                      </a:moveTo>
                      <a:lnTo>
                        <a:pt x="2" y="617"/>
                      </a:lnTo>
                      <a:lnTo>
                        <a:pt x="2" y="601"/>
                      </a:lnTo>
                      <a:lnTo>
                        <a:pt x="4" y="568"/>
                      </a:lnTo>
                      <a:lnTo>
                        <a:pt x="9" y="537"/>
                      </a:lnTo>
                      <a:lnTo>
                        <a:pt x="12" y="521"/>
                      </a:lnTo>
                      <a:lnTo>
                        <a:pt x="14" y="506"/>
                      </a:lnTo>
                      <a:lnTo>
                        <a:pt x="18" y="491"/>
                      </a:lnTo>
                      <a:lnTo>
                        <a:pt x="22" y="476"/>
                      </a:lnTo>
                      <a:lnTo>
                        <a:pt x="31" y="446"/>
                      </a:lnTo>
                      <a:lnTo>
                        <a:pt x="36" y="431"/>
                      </a:lnTo>
                      <a:lnTo>
                        <a:pt x="42" y="416"/>
                      </a:lnTo>
                      <a:lnTo>
                        <a:pt x="48" y="400"/>
                      </a:lnTo>
                      <a:lnTo>
                        <a:pt x="54" y="387"/>
                      </a:lnTo>
                      <a:lnTo>
                        <a:pt x="68" y="359"/>
                      </a:lnTo>
                      <a:lnTo>
                        <a:pt x="74" y="345"/>
                      </a:lnTo>
                      <a:lnTo>
                        <a:pt x="82" y="332"/>
                      </a:lnTo>
                      <a:lnTo>
                        <a:pt x="90" y="318"/>
                      </a:lnTo>
                      <a:lnTo>
                        <a:pt x="99" y="305"/>
                      </a:lnTo>
                      <a:lnTo>
                        <a:pt x="117" y="279"/>
                      </a:lnTo>
                      <a:lnTo>
                        <a:pt x="134" y="254"/>
                      </a:lnTo>
                      <a:lnTo>
                        <a:pt x="145" y="243"/>
                      </a:lnTo>
                      <a:lnTo>
                        <a:pt x="155" y="230"/>
                      </a:lnTo>
                      <a:lnTo>
                        <a:pt x="177" y="208"/>
                      </a:lnTo>
                      <a:lnTo>
                        <a:pt x="198" y="185"/>
                      </a:lnTo>
                      <a:lnTo>
                        <a:pt x="223" y="164"/>
                      </a:lnTo>
                      <a:lnTo>
                        <a:pt x="247" y="144"/>
                      </a:lnTo>
                      <a:lnTo>
                        <a:pt x="260" y="135"/>
                      </a:lnTo>
                      <a:lnTo>
                        <a:pt x="272" y="125"/>
                      </a:lnTo>
                      <a:lnTo>
                        <a:pt x="298" y="108"/>
                      </a:lnTo>
                      <a:lnTo>
                        <a:pt x="326" y="92"/>
                      </a:lnTo>
                      <a:lnTo>
                        <a:pt x="354" y="77"/>
                      </a:lnTo>
                      <a:lnTo>
                        <a:pt x="384" y="63"/>
                      </a:lnTo>
                      <a:lnTo>
                        <a:pt x="413" y="50"/>
                      </a:lnTo>
                      <a:lnTo>
                        <a:pt x="444" y="39"/>
                      </a:lnTo>
                      <a:lnTo>
                        <a:pt x="476" y="29"/>
                      </a:lnTo>
                      <a:lnTo>
                        <a:pt x="507" y="20"/>
                      </a:lnTo>
                      <a:lnTo>
                        <a:pt x="539" y="13"/>
                      </a:lnTo>
                      <a:lnTo>
                        <a:pt x="556" y="10"/>
                      </a:lnTo>
                      <a:lnTo>
                        <a:pt x="573" y="8"/>
                      </a:lnTo>
                      <a:lnTo>
                        <a:pt x="607" y="4"/>
                      </a:lnTo>
                      <a:lnTo>
                        <a:pt x="640" y="2"/>
                      </a:lnTo>
                      <a:lnTo>
                        <a:pt x="676" y="0"/>
                      </a:lnTo>
                      <a:lnTo>
                        <a:pt x="711" y="2"/>
                      </a:lnTo>
                      <a:lnTo>
                        <a:pt x="727" y="2"/>
                      </a:lnTo>
                      <a:lnTo>
                        <a:pt x="745" y="4"/>
                      </a:lnTo>
                      <a:lnTo>
                        <a:pt x="762" y="5"/>
                      </a:lnTo>
                      <a:lnTo>
                        <a:pt x="778" y="8"/>
                      </a:lnTo>
                      <a:lnTo>
                        <a:pt x="795" y="10"/>
                      </a:lnTo>
                      <a:lnTo>
                        <a:pt x="812" y="13"/>
                      </a:lnTo>
                      <a:lnTo>
                        <a:pt x="828" y="17"/>
                      </a:lnTo>
                      <a:lnTo>
                        <a:pt x="845" y="20"/>
                      </a:lnTo>
                      <a:lnTo>
                        <a:pt x="860" y="24"/>
                      </a:lnTo>
                      <a:lnTo>
                        <a:pt x="877" y="29"/>
                      </a:lnTo>
                      <a:lnTo>
                        <a:pt x="892" y="34"/>
                      </a:lnTo>
                      <a:lnTo>
                        <a:pt x="907" y="39"/>
                      </a:lnTo>
                      <a:lnTo>
                        <a:pt x="938" y="50"/>
                      </a:lnTo>
                      <a:lnTo>
                        <a:pt x="953" y="57"/>
                      </a:lnTo>
                      <a:lnTo>
                        <a:pt x="969" y="63"/>
                      </a:lnTo>
                      <a:lnTo>
                        <a:pt x="983" y="69"/>
                      </a:lnTo>
                      <a:lnTo>
                        <a:pt x="997" y="77"/>
                      </a:lnTo>
                      <a:lnTo>
                        <a:pt x="1026" y="92"/>
                      </a:lnTo>
                      <a:lnTo>
                        <a:pt x="1039" y="100"/>
                      </a:lnTo>
                      <a:lnTo>
                        <a:pt x="1053" y="108"/>
                      </a:lnTo>
                      <a:lnTo>
                        <a:pt x="1080" y="125"/>
                      </a:lnTo>
                      <a:lnTo>
                        <a:pt x="1093" y="135"/>
                      </a:lnTo>
                      <a:lnTo>
                        <a:pt x="1105" y="144"/>
                      </a:lnTo>
                      <a:lnTo>
                        <a:pt x="1130" y="164"/>
                      </a:lnTo>
                      <a:lnTo>
                        <a:pt x="1153" y="185"/>
                      </a:lnTo>
                      <a:lnTo>
                        <a:pt x="1176" y="208"/>
                      </a:lnTo>
                      <a:lnTo>
                        <a:pt x="1186" y="219"/>
                      </a:lnTo>
                      <a:lnTo>
                        <a:pt x="1196" y="230"/>
                      </a:lnTo>
                      <a:lnTo>
                        <a:pt x="1217" y="254"/>
                      </a:lnTo>
                      <a:lnTo>
                        <a:pt x="1236" y="279"/>
                      </a:lnTo>
                      <a:lnTo>
                        <a:pt x="1252" y="305"/>
                      </a:lnTo>
                      <a:lnTo>
                        <a:pt x="1261" y="318"/>
                      </a:lnTo>
                      <a:lnTo>
                        <a:pt x="1269" y="332"/>
                      </a:lnTo>
                      <a:lnTo>
                        <a:pt x="1284" y="359"/>
                      </a:lnTo>
                      <a:lnTo>
                        <a:pt x="1291" y="373"/>
                      </a:lnTo>
                      <a:lnTo>
                        <a:pt x="1297" y="387"/>
                      </a:lnTo>
                      <a:lnTo>
                        <a:pt x="1310" y="416"/>
                      </a:lnTo>
                      <a:lnTo>
                        <a:pt x="1315" y="431"/>
                      </a:lnTo>
                      <a:lnTo>
                        <a:pt x="1320" y="446"/>
                      </a:lnTo>
                      <a:lnTo>
                        <a:pt x="1325" y="459"/>
                      </a:lnTo>
                      <a:lnTo>
                        <a:pt x="1329" y="476"/>
                      </a:lnTo>
                      <a:lnTo>
                        <a:pt x="1333" y="491"/>
                      </a:lnTo>
                      <a:lnTo>
                        <a:pt x="1337" y="506"/>
                      </a:lnTo>
                      <a:lnTo>
                        <a:pt x="1343" y="537"/>
                      </a:lnTo>
                      <a:lnTo>
                        <a:pt x="1346" y="553"/>
                      </a:lnTo>
                      <a:lnTo>
                        <a:pt x="1347" y="568"/>
                      </a:lnTo>
                      <a:lnTo>
                        <a:pt x="1348" y="584"/>
                      </a:lnTo>
                      <a:lnTo>
                        <a:pt x="1349" y="601"/>
                      </a:lnTo>
                      <a:lnTo>
                        <a:pt x="1351" y="633"/>
                      </a:lnTo>
                      <a:lnTo>
                        <a:pt x="1351" y="649"/>
                      </a:lnTo>
                      <a:lnTo>
                        <a:pt x="1349" y="666"/>
                      </a:lnTo>
                      <a:lnTo>
                        <a:pt x="1347" y="698"/>
                      </a:lnTo>
                      <a:lnTo>
                        <a:pt x="1343" y="729"/>
                      </a:lnTo>
                      <a:lnTo>
                        <a:pt x="1340" y="746"/>
                      </a:lnTo>
                      <a:lnTo>
                        <a:pt x="1337" y="761"/>
                      </a:lnTo>
                      <a:lnTo>
                        <a:pt x="1333" y="776"/>
                      </a:lnTo>
                      <a:lnTo>
                        <a:pt x="1329" y="792"/>
                      </a:lnTo>
                      <a:lnTo>
                        <a:pt x="1320" y="822"/>
                      </a:lnTo>
                      <a:lnTo>
                        <a:pt x="1315" y="836"/>
                      </a:lnTo>
                      <a:lnTo>
                        <a:pt x="1310" y="851"/>
                      </a:lnTo>
                      <a:lnTo>
                        <a:pt x="1303" y="866"/>
                      </a:lnTo>
                      <a:lnTo>
                        <a:pt x="1297" y="879"/>
                      </a:lnTo>
                      <a:lnTo>
                        <a:pt x="1284" y="907"/>
                      </a:lnTo>
                      <a:lnTo>
                        <a:pt x="1277" y="921"/>
                      </a:lnTo>
                      <a:lnTo>
                        <a:pt x="1269" y="934"/>
                      </a:lnTo>
                      <a:lnTo>
                        <a:pt x="1261" y="948"/>
                      </a:lnTo>
                      <a:lnTo>
                        <a:pt x="1252" y="961"/>
                      </a:lnTo>
                      <a:lnTo>
                        <a:pt x="1236" y="987"/>
                      </a:lnTo>
                      <a:lnTo>
                        <a:pt x="1217" y="1012"/>
                      </a:lnTo>
                      <a:lnTo>
                        <a:pt x="1206" y="1024"/>
                      </a:lnTo>
                      <a:lnTo>
                        <a:pt x="1196" y="1036"/>
                      </a:lnTo>
                      <a:lnTo>
                        <a:pt x="1176" y="1058"/>
                      </a:lnTo>
                      <a:lnTo>
                        <a:pt x="1153" y="1081"/>
                      </a:lnTo>
                      <a:lnTo>
                        <a:pt x="1130" y="1102"/>
                      </a:lnTo>
                      <a:lnTo>
                        <a:pt x="1105" y="1122"/>
                      </a:lnTo>
                      <a:lnTo>
                        <a:pt x="1093" y="1131"/>
                      </a:lnTo>
                      <a:lnTo>
                        <a:pt x="1080" y="1141"/>
                      </a:lnTo>
                      <a:lnTo>
                        <a:pt x="1053" y="1158"/>
                      </a:lnTo>
                      <a:lnTo>
                        <a:pt x="1026" y="1175"/>
                      </a:lnTo>
                      <a:lnTo>
                        <a:pt x="997" y="1190"/>
                      </a:lnTo>
                      <a:lnTo>
                        <a:pt x="969" y="1203"/>
                      </a:lnTo>
                      <a:lnTo>
                        <a:pt x="938" y="1216"/>
                      </a:lnTo>
                      <a:lnTo>
                        <a:pt x="907" y="1227"/>
                      </a:lnTo>
                      <a:lnTo>
                        <a:pt x="877" y="1237"/>
                      </a:lnTo>
                      <a:lnTo>
                        <a:pt x="845" y="1246"/>
                      </a:lnTo>
                      <a:lnTo>
                        <a:pt x="812" y="1253"/>
                      </a:lnTo>
                      <a:lnTo>
                        <a:pt x="795" y="1256"/>
                      </a:lnTo>
                      <a:lnTo>
                        <a:pt x="778" y="1258"/>
                      </a:lnTo>
                      <a:lnTo>
                        <a:pt x="745" y="1263"/>
                      </a:lnTo>
                      <a:lnTo>
                        <a:pt x="711" y="1265"/>
                      </a:lnTo>
                      <a:lnTo>
                        <a:pt x="676" y="1266"/>
                      </a:lnTo>
                      <a:lnTo>
                        <a:pt x="640" y="1265"/>
                      </a:lnTo>
                      <a:lnTo>
                        <a:pt x="624" y="1265"/>
                      </a:lnTo>
                      <a:lnTo>
                        <a:pt x="607" y="1263"/>
                      </a:lnTo>
                      <a:lnTo>
                        <a:pt x="589" y="1261"/>
                      </a:lnTo>
                      <a:lnTo>
                        <a:pt x="573" y="1258"/>
                      </a:lnTo>
                      <a:lnTo>
                        <a:pt x="556" y="1256"/>
                      </a:lnTo>
                      <a:lnTo>
                        <a:pt x="539" y="1253"/>
                      </a:lnTo>
                      <a:lnTo>
                        <a:pt x="523" y="1250"/>
                      </a:lnTo>
                      <a:lnTo>
                        <a:pt x="507" y="1246"/>
                      </a:lnTo>
                      <a:lnTo>
                        <a:pt x="491" y="1242"/>
                      </a:lnTo>
                      <a:lnTo>
                        <a:pt x="476" y="1237"/>
                      </a:lnTo>
                      <a:lnTo>
                        <a:pt x="459" y="1233"/>
                      </a:lnTo>
                      <a:lnTo>
                        <a:pt x="444" y="1227"/>
                      </a:lnTo>
                      <a:lnTo>
                        <a:pt x="413" y="1216"/>
                      </a:lnTo>
                      <a:lnTo>
                        <a:pt x="398" y="1210"/>
                      </a:lnTo>
                      <a:lnTo>
                        <a:pt x="384" y="1203"/>
                      </a:lnTo>
                      <a:lnTo>
                        <a:pt x="368" y="1197"/>
                      </a:lnTo>
                      <a:lnTo>
                        <a:pt x="354" y="1190"/>
                      </a:lnTo>
                      <a:lnTo>
                        <a:pt x="326" y="1175"/>
                      </a:lnTo>
                      <a:lnTo>
                        <a:pt x="312" y="1166"/>
                      </a:lnTo>
                      <a:lnTo>
                        <a:pt x="298" y="1158"/>
                      </a:lnTo>
                      <a:lnTo>
                        <a:pt x="272" y="1141"/>
                      </a:lnTo>
                      <a:lnTo>
                        <a:pt x="260" y="1131"/>
                      </a:lnTo>
                      <a:lnTo>
                        <a:pt x="247" y="1122"/>
                      </a:lnTo>
                      <a:lnTo>
                        <a:pt x="223" y="1102"/>
                      </a:lnTo>
                      <a:lnTo>
                        <a:pt x="198" y="1081"/>
                      </a:lnTo>
                      <a:lnTo>
                        <a:pt x="177" y="1058"/>
                      </a:lnTo>
                      <a:lnTo>
                        <a:pt x="165" y="1047"/>
                      </a:lnTo>
                      <a:lnTo>
                        <a:pt x="155" y="1036"/>
                      </a:lnTo>
                      <a:lnTo>
                        <a:pt x="134" y="1012"/>
                      </a:lnTo>
                      <a:lnTo>
                        <a:pt x="117" y="987"/>
                      </a:lnTo>
                      <a:lnTo>
                        <a:pt x="99" y="961"/>
                      </a:lnTo>
                      <a:lnTo>
                        <a:pt x="90" y="948"/>
                      </a:lnTo>
                      <a:lnTo>
                        <a:pt x="82" y="934"/>
                      </a:lnTo>
                      <a:lnTo>
                        <a:pt x="68" y="907"/>
                      </a:lnTo>
                      <a:lnTo>
                        <a:pt x="60" y="893"/>
                      </a:lnTo>
                      <a:lnTo>
                        <a:pt x="54" y="879"/>
                      </a:lnTo>
                      <a:lnTo>
                        <a:pt x="42" y="851"/>
                      </a:lnTo>
                      <a:lnTo>
                        <a:pt x="36" y="836"/>
                      </a:lnTo>
                      <a:lnTo>
                        <a:pt x="31" y="822"/>
                      </a:lnTo>
                      <a:lnTo>
                        <a:pt x="26" y="807"/>
                      </a:lnTo>
                      <a:lnTo>
                        <a:pt x="22" y="792"/>
                      </a:lnTo>
                      <a:lnTo>
                        <a:pt x="18" y="776"/>
                      </a:lnTo>
                      <a:lnTo>
                        <a:pt x="14" y="761"/>
                      </a:lnTo>
                      <a:lnTo>
                        <a:pt x="9" y="729"/>
                      </a:lnTo>
                      <a:lnTo>
                        <a:pt x="7" y="713"/>
                      </a:lnTo>
                      <a:lnTo>
                        <a:pt x="4" y="698"/>
                      </a:lnTo>
                      <a:lnTo>
                        <a:pt x="3" y="682"/>
                      </a:lnTo>
                      <a:lnTo>
                        <a:pt x="2" y="666"/>
                      </a:lnTo>
                      <a:lnTo>
                        <a:pt x="0" y="633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8" name="Freeform 16">
                  <a:extLst>
                    <a:ext uri="{FF2B5EF4-FFF2-40B4-BE49-F238E27FC236}">
                      <a16:creationId xmlns:a16="http://schemas.microsoft.com/office/drawing/2014/main" id="{AF051C2E-2EC4-9F43-A9D1-672E59AE90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31" y="9188"/>
                  <a:ext cx="529" cy="639"/>
                </a:xfrm>
                <a:custGeom>
                  <a:avLst/>
                  <a:gdLst>
                    <a:gd name="T0" fmla="*/ 82 w 253"/>
                    <a:gd name="T1" fmla="*/ 0 h 273"/>
                    <a:gd name="T2" fmla="*/ 191 w 253"/>
                    <a:gd name="T3" fmla="*/ 23 h 273"/>
                    <a:gd name="T4" fmla="*/ 209 w 253"/>
                    <a:gd name="T5" fmla="*/ 43 h 273"/>
                    <a:gd name="T6" fmla="*/ 253 w 253"/>
                    <a:gd name="T7" fmla="*/ 150 h 273"/>
                    <a:gd name="T8" fmla="*/ 249 w 253"/>
                    <a:gd name="T9" fmla="*/ 177 h 273"/>
                    <a:gd name="T10" fmla="*/ 209 w 253"/>
                    <a:gd name="T11" fmla="*/ 273 h 273"/>
                    <a:gd name="T12" fmla="*/ 85 w 253"/>
                    <a:gd name="T13" fmla="*/ 217 h 273"/>
                    <a:gd name="T14" fmla="*/ 0 w 253"/>
                    <a:gd name="T15" fmla="*/ 217 h 273"/>
                    <a:gd name="T16" fmla="*/ 60 w 253"/>
                    <a:gd name="T17" fmla="*/ 8 h 273"/>
                    <a:gd name="T18" fmla="*/ 82 w 253"/>
                    <a:gd name="T19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3" h="273">
                      <a:moveTo>
                        <a:pt x="82" y="0"/>
                      </a:moveTo>
                      <a:lnTo>
                        <a:pt x="191" y="23"/>
                      </a:lnTo>
                      <a:lnTo>
                        <a:pt x="209" y="43"/>
                      </a:lnTo>
                      <a:lnTo>
                        <a:pt x="253" y="150"/>
                      </a:lnTo>
                      <a:lnTo>
                        <a:pt x="249" y="177"/>
                      </a:lnTo>
                      <a:lnTo>
                        <a:pt x="209" y="273"/>
                      </a:lnTo>
                      <a:lnTo>
                        <a:pt x="85" y="217"/>
                      </a:lnTo>
                      <a:lnTo>
                        <a:pt x="0" y="217"/>
                      </a:lnTo>
                      <a:lnTo>
                        <a:pt x="60" y="8"/>
                      </a:lnTo>
                      <a:lnTo>
                        <a:pt x="82" y="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</p:grpSp>
          <p:grpSp>
            <p:nvGrpSpPr>
              <p:cNvPr id="67" name="Group 17">
                <a:extLst>
                  <a:ext uri="{FF2B5EF4-FFF2-40B4-BE49-F238E27FC236}">
                    <a16:creationId xmlns:a16="http://schemas.microsoft.com/office/drawing/2014/main" id="{286BEA9A-CF54-4647-8D3A-2BAD98EDDF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78438" y="1680618"/>
                <a:ext cx="1169987" cy="3830637"/>
                <a:chOff x="16784" y="3988"/>
                <a:chExt cx="3184" cy="10654"/>
              </a:xfrm>
            </p:grpSpPr>
            <p:sp>
              <p:nvSpPr>
                <p:cNvPr id="265" name="Freeform 18">
                  <a:extLst>
                    <a:ext uri="{FF2B5EF4-FFF2-40B4-BE49-F238E27FC236}">
                      <a16:creationId xmlns:a16="http://schemas.microsoft.com/office/drawing/2014/main" id="{5EA6732F-192C-EA43-8B45-5A12BFA70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90" y="9928"/>
                  <a:ext cx="44" cy="1767"/>
                </a:xfrm>
                <a:custGeom>
                  <a:avLst/>
                  <a:gdLst>
                    <a:gd name="T0" fmla="*/ 754 h 754"/>
                    <a:gd name="T1" fmla="*/ 0 h 754"/>
                    <a:gd name="T2" fmla="*/ 754 h 75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754">
                      <a:moveTo>
                        <a:pt x="0" y="754"/>
                      </a:moveTo>
                      <a:lnTo>
                        <a:pt x="0" y="0"/>
                      </a:lnTo>
                      <a:lnTo>
                        <a:pt x="0" y="75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66" name="Freeform 19">
                  <a:extLst>
                    <a:ext uri="{FF2B5EF4-FFF2-40B4-BE49-F238E27FC236}">
                      <a16:creationId xmlns:a16="http://schemas.microsoft.com/office/drawing/2014/main" id="{44DDDFCE-DC58-6A47-B519-1E109D801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4" y="3988"/>
                  <a:ext cx="1512" cy="1603"/>
                </a:xfrm>
                <a:custGeom>
                  <a:avLst/>
                  <a:gdLst>
                    <a:gd name="T0" fmla="*/ 0 w 725"/>
                    <a:gd name="T1" fmla="*/ 678 h 684"/>
                    <a:gd name="T2" fmla="*/ 4 w 725"/>
                    <a:gd name="T3" fmla="*/ 611 h 684"/>
                    <a:gd name="T4" fmla="*/ 9 w 725"/>
                    <a:gd name="T5" fmla="*/ 575 h 684"/>
                    <a:gd name="T6" fmla="*/ 15 w 725"/>
                    <a:gd name="T7" fmla="*/ 541 h 684"/>
                    <a:gd name="T8" fmla="*/ 33 w 725"/>
                    <a:gd name="T9" fmla="*/ 478 h 684"/>
                    <a:gd name="T10" fmla="*/ 44 w 725"/>
                    <a:gd name="T11" fmla="*/ 445 h 684"/>
                    <a:gd name="T12" fmla="*/ 59 w 725"/>
                    <a:gd name="T13" fmla="*/ 414 h 684"/>
                    <a:gd name="T14" fmla="*/ 88 w 725"/>
                    <a:gd name="T15" fmla="*/ 355 h 684"/>
                    <a:gd name="T16" fmla="*/ 125 w 725"/>
                    <a:gd name="T17" fmla="*/ 299 h 684"/>
                    <a:gd name="T18" fmla="*/ 166 w 725"/>
                    <a:gd name="T19" fmla="*/ 246 h 684"/>
                    <a:gd name="T20" fmla="*/ 212 w 725"/>
                    <a:gd name="T21" fmla="*/ 199 h 684"/>
                    <a:gd name="T22" fmla="*/ 264 w 725"/>
                    <a:gd name="T23" fmla="*/ 154 h 684"/>
                    <a:gd name="T24" fmla="*/ 318 w 725"/>
                    <a:gd name="T25" fmla="*/ 116 h 684"/>
                    <a:gd name="T26" fmla="*/ 350 w 725"/>
                    <a:gd name="T27" fmla="*/ 97 h 684"/>
                    <a:gd name="T28" fmla="*/ 379 w 725"/>
                    <a:gd name="T29" fmla="*/ 82 h 684"/>
                    <a:gd name="T30" fmla="*/ 411 w 725"/>
                    <a:gd name="T31" fmla="*/ 67 h 684"/>
                    <a:gd name="T32" fmla="*/ 443 w 725"/>
                    <a:gd name="T33" fmla="*/ 54 h 684"/>
                    <a:gd name="T34" fmla="*/ 507 w 725"/>
                    <a:gd name="T35" fmla="*/ 31 h 684"/>
                    <a:gd name="T36" fmla="*/ 544 w 725"/>
                    <a:gd name="T37" fmla="*/ 21 h 684"/>
                    <a:gd name="T38" fmla="*/ 580 w 725"/>
                    <a:gd name="T39" fmla="*/ 14 h 684"/>
                    <a:gd name="T40" fmla="*/ 651 w 725"/>
                    <a:gd name="T41" fmla="*/ 2 h 684"/>
                    <a:gd name="T42" fmla="*/ 722 w 725"/>
                    <a:gd name="T43" fmla="*/ 0 h 684"/>
                    <a:gd name="T44" fmla="*/ 725 w 725"/>
                    <a:gd name="T45" fmla="*/ 95 h 684"/>
                    <a:gd name="T46" fmla="*/ 659 w 725"/>
                    <a:gd name="T47" fmla="*/ 97 h 684"/>
                    <a:gd name="T48" fmla="*/ 595 w 725"/>
                    <a:gd name="T49" fmla="*/ 107 h 684"/>
                    <a:gd name="T50" fmla="*/ 566 w 725"/>
                    <a:gd name="T51" fmla="*/ 114 h 684"/>
                    <a:gd name="T52" fmla="*/ 538 w 725"/>
                    <a:gd name="T53" fmla="*/ 121 h 684"/>
                    <a:gd name="T54" fmla="*/ 478 w 725"/>
                    <a:gd name="T55" fmla="*/ 142 h 684"/>
                    <a:gd name="T56" fmla="*/ 452 w 725"/>
                    <a:gd name="T57" fmla="*/ 154 h 684"/>
                    <a:gd name="T58" fmla="*/ 425 w 725"/>
                    <a:gd name="T59" fmla="*/ 166 h 684"/>
                    <a:gd name="T60" fmla="*/ 398 w 725"/>
                    <a:gd name="T61" fmla="*/ 180 h 684"/>
                    <a:gd name="T62" fmla="*/ 373 w 725"/>
                    <a:gd name="T63" fmla="*/ 195 h 684"/>
                    <a:gd name="T64" fmla="*/ 324 w 725"/>
                    <a:gd name="T65" fmla="*/ 229 h 684"/>
                    <a:gd name="T66" fmla="*/ 280 w 725"/>
                    <a:gd name="T67" fmla="*/ 267 h 684"/>
                    <a:gd name="T68" fmla="*/ 239 w 725"/>
                    <a:gd name="T69" fmla="*/ 309 h 684"/>
                    <a:gd name="T70" fmla="*/ 204 w 725"/>
                    <a:gd name="T71" fmla="*/ 354 h 684"/>
                    <a:gd name="T72" fmla="*/ 172 w 725"/>
                    <a:gd name="T73" fmla="*/ 402 h 684"/>
                    <a:gd name="T74" fmla="*/ 145 w 725"/>
                    <a:gd name="T75" fmla="*/ 455 h 684"/>
                    <a:gd name="T76" fmla="*/ 134 w 725"/>
                    <a:gd name="T77" fmla="*/ 481 h 684"/>
                    <a:gd name="T78" fmla="*/ 125 w 725"/>
                    <a:gd name="T79" fmla="*/ 506 h 684"/>
                    <a:gd name="T80" fmla="*/ 108 w 725"/>
                    <a:gd name="T81" fmla="*/ 565 h 684"/>
                    <a:gd name="T82" fmla="*/ 103 w 725"/>
                    <a:gd name="T83" fmla="*/ 593 h 684"/>
                    <a:gd name="T84" fmla="*/ 99 w 725"/>
                    <a:gd name="T85" fmla="*/ 620 h 684"/>
                    <a:gd name="T86" fmla="*/ 96 w 725"/>
                    <a:gd name="T87" fmla="*/ 684 h 684"/>
                    <a:gd name="T88" fmla="*/ 0 w 725"/>
                    <a:gd name="T89" fmla="*/ 678 h 6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25" h="684">
                      <a:moveTo>
                        <a:pt x="0" y="678"/>
                      </a:moveTo>
                      <a:lnTo>
                        <a:pt x="4" y="611"/>
                      </a:lnTo>
                      <a:lnTo>
                        <a:pt x="9" y="575"/>
                      </a:lnTo>
                      <a:lnTo>
                        <a:pt x="15" y="541"/>
                      </a:lnTo>
                      <a:lnTo>
                        <a:pt x="33" y="478"/>
                      </a:lnTo>
                      <a:lnTo>
                        <a:pt x="44" y="445"/>
                      </a:lnTo>
                      <a:lnTo>
                        <a:pt x="59" y="414"/>
                      </a:lnTo>
                      <a:lnTo>
                        <a:pt x="88" y="355"/>
                      </a:lnTo>
                      <a:lnTo>
                        <a:pt x="125" y="299"/>
                      </a:lnTo>
                      <a:lnTo>
                        <a:pt x="166" y="246"/>
                      </a:lnTo>
                      <a:lnTo>
                        <a:pt x="212" y="199"/>
                      </a:lnTo>
                      <a:lnTo>
                        <a:pt x="264" y="154"/>
                      </a:lnTo>
                      <a:lnTo>
                        <a:pt x="318" y="116"/>
                      </a:lnTo>
                      <a:lnTo>
                        <a:pt x="350" y="97"/>
                      </a:lnTo>
                      <a:lnTo>
                        <a:pt x="379" y="82"/>
                      </a:lnTo>
                      <a:lnTo>
                        <a:pt x="411" y="67"/>
                      </a:lnTo>
                      <a:lnTo>
                        <a:pt x="443" y="54"/>
                      </a:lnTo>
                      <a:lnTo>
                        <a:pt x="507" y="31"/>
                      </a:lnTo>
                      <a:lnTo>
                        <a:pt x="544" y="21"/>
                      </a:lnTo>
                      <a:lnTo>
                        <a:pt x="580" y="14"/>
                      </a:lnTo>
                      <a:lnTo>
                        <a:pt x="651" y="2"/>
                      </a:lnTo>
                      <a:lnTo>
                        <a:pt x="722" y="0"/>
                      </a:lnTo>
                      <a:lnTo>
                        <a:pt x="725" y="95"/>
                      </a:lnTo>
                      <a:lnTo>
                        <a:pt x="659" y="97"/>
                      </a:lnTo>
                      <a:lnTo>
                        <a:pt x="595" y="107"/>
                      </a:lnTo>
                      <a:lnTo>
                        <a:pt x="566" y="114"/>
                      </a:lnTo>
                      <a:lnTo>
                        <a:pt x="538" y="121"/>
                      </a:lnTo>
                      <a:lnTo>
                        <a:pt x="478" y="142"/>
                      </a:lnTo>
                      <a:lnTo>
                        <a:pt x="452" y="154"/>
                      </a:lnTo>
                      <a:lnTo>
                        <a:pt x="425" y="166"/>
                      </a:lnTo>
                      <a:lnTo>
                        <a:pt x="398" y="180"/>
                      </a:lnTo>
                      <a:lnTo>
                        <a:pt x="373" y="195"/>
                      </a:lnTo>
                      <a:lnTo>
                        <a:pt x="324" y="229"/>
                      </a:lnTo>
                      <a:lnTo>
                        <a:pt x="280" y="267"/>
                      </a:lnTo>
                      <a:lnTo>
                        <a:pt x="239" y="309"/>
                      </a:lnTo>
                      <a:lnTo>
                        <a:pt x="204" y="354"/>
                      </a:lnTo>
                      <a:lnTo>
                        <a:pt x="172" y="402"/>
                      </a:lnTo>
                      <a:lnTo>
                        <a:pt x="145" y="455"/>
                      </a:lnTo>
                      <a:lnTo>
                        <a:pt x="134" y="481"/>
                      </a:lnTo>
                      <a:lnTo>
                        <a:pt x="125" y="506"/>
                      </a:lnTo>
                      <a:lnTo>
                        <a:pt x="108" y="565"/>
                      </a:lnTo>
                      <a:lnTo>
                        <a:pt x="103" y="593"/>
                      </a:lnTo>
                      <a:lnTo>
                        <a:pt x="99" y="620"/>
                      </a:lnTo>
                      <a:lnTo>
                        <a:pt x="96" y="684"/>
                      </a:lnTo>
                      <a:lnTo>
                        <a:pt x="0" y="6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67" name="Freeform 20">
                  <a:extLst>
                    <a:ext uri="{FF2B5EF4-FFF2-40B4-BE49-F238E27FC236}">
                      <a16:creationId xmlns:a16="http://schemas.microsoft.com/office/drawing/2014/main" id="{EC093603-F30D-1545-86CD-66BC7C9F0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3988"/>
                  <a:ext cx="1512" cy="1596"/>
                </a:xfrm>
                <a:custGeom>
                  <a:avLst/>
                  <a:gdLst>
                    <a:gd name="T0" fmla="*/ 5 w 725"/>
                    <a:gd name="T1" fmla="*/ 0 h 681"/>
                    <a:gd name="T2" fmla="*/ 74 w 725"/>
                    <a:gd name="T3" fmla="*/ 2 h 681"/>
                    <a:gd name="T4" fmla="*/ 112 w 725"/>
                    <a:gd name="T5" fmla="*/ 9 h 681"/>
                    <a:gd name="T6" fmla="*/ 148 w 725"/>
                    <a:gd name="T7" fmla="*/ 14 h 681"/>
                    <a:gd name="T8" fmla="*/ 217 w 725"/>
                    <a:gd name="T9" fmla="*/ 31 h 681"/>
                    <a:gd name="T10" fmla="*/ 281 w 725"/>
                    <a:gd name="T11" fmla="*/ 54 h 681"/>
                    <a:gd name="T12" fmla="*/ 315 w 725"/>
                    <a:gd name="T13" fmla="*/ 67 h 681"/>
                    <a:gd name="T14" fmla="*/ 346 w 725"/>
                    <a:gd name="T15" fmla="*/ 82 h 681"/>
                    <a:gd name="T16" fmla="*/ 405 w 725"/>
                    <a:gd name="T17" fmla="*/ 115 h 681"/>
                    <a:gd name="T18" fmla="*/ 459 w 725"/>
                    <a:gd name="T19" fmla="*/ 154 h 681"/>
                    <a:gd name="T20" fmla="*/ 488 w 725"/>
                    <a:gd name="T21" fmla="*/ 176 h 681"/>
                    <a:gd name="T22" fmla="*/ 512 w 725"/>
                    <a:gd name="T23" fmla="*/ 199 h 681"/>
                    <a:gd name="T24" fmla="*/ 536 w 725"/>
                    <a:gd name="T25" fmla="*/ 222 h 681"/>
                    <a:gd name="T26" fmla="*/ 559 w 725"/>
                    <a:gd name="T27" fmla="*/ 247 h 681"/>
                    <a:gd name="T28" fmla="*/ 581 w 725"/>
                    <a:gd name="T29" fmla="*/ 272 h 681"/>
                    <a:gd name="T30" fmla="*/ 601 w 725"/>
                    <a:gd name="T31" fmla="*/ 300 h 681"/>
                    <a:gd name="T32" fmla="*/ 636 w 725"/>
                    <a:gd name="T33" fmla="*/ 355 h 681"/>
                    <a:gd name="T34" fmla="*/ 654 w 725"/>
                    <a:gd name="T35" fmla="*/ 384 h 681"/>
                    <a:gd name="T36" fmla="*/ 668 w 725"/>
                    <a:gd name="T37" fmla="*/ 416 h 681"/>
                    <a:gd name="T38" fmla="*/ 692 w 725"/>
                    <a:gd name="T39" fmla="*/ 476 h 681"/>
                    <a:gd name="T40" fmla="*/ 710 w 725"/>
                    <a:gd name="T41" fmla="*/ 541 h 681"/>
                    <a:gd name="T42" fmla="*/ 716 w 725"/>
                    <a:gd name="T43" fmla="*/ 578 h 681"/>
                    <a:gd name="T44" fmla="*/ 721 w 725"/>
                    <a:gd name="T45" fmla="*/ 611 h 681"/>
                    <a:gd name="T46" fmla="*/ 724 w 725"/>
                    <a:gd name="T47" fmla="*/ 645 h 681"/>
                    <a:gd name="T48" fmla="*/ 725 w 725"/>
                    <a:gd name="T49" fmla="*/ 679 h 681"/>
                    <a:gd name="T50" fmla="*/ 628 w 725"/>
                    <a:gd name="T51" fmla="*/ 681 h 681"/>
                    <a:gd name="T52" fmla="*/ 627 w 725"/>
                    <a:gd name="T53" fmla="*/ 650 h 681"/>
                    <a:gd name="T54" fmla="*/ 624 w 725"/>
                    <a:gd name="T55" fmla="*/ 620 h 681"/>
                    <a:gd name="T56" fmla="*/ 620 w 725"/>
                    <a:gd name="T57" fmla="*/ 591 h 681"/>
                    <a:gd name="T58" fmla="*/ 615 w 725"/>
                    <a:gd name="T59" fmla="*/ 564 h 681"/>
                    <a:gd name="T60" fmla="*/ 600 w 725"/>
                    <a:gd name="T61" fmla="*/ 506 h 681"/>
                    <a:gd name="T62" fmla="*/ 578 w 725"/>
                    <a:gd name="T63" fmla="*/ 452 h 681"/>
                    <a:gd name="T64" fmla="*/ 567 w 725"/>
                    <a:gd name="T65" fmla="*/ 426 h 681"/>
                    <a:gd name="T66" fmla="*/ 553 w 725"/>
                    <a:gd name="T67" fmla="*/ 404 h 681"/>
                    <a:gd name="T68" fmla="*/ 521 w 725"/>
                    <a:gd name="T69" fmla="*/ 354 h 681"/>
                    <a:gd name="T70" fmla="*/ 504 w 725"/>
                    <a:gd name="T71" fmla="*/ 331 h 681"/>
                    <a:gd name="T72" fmla="*/ 485 w 725"/>
                    <a:gd name="T73" fmla="*/ 309 h 681"/>
                    <a:gd name="T74" fmla="*/ 466 w 725"/>
                    <a:gd name="T75" fmla="*/ 289 h 681"/>
                    <a:gd name="T76" fmla="*/ 445 w 725"/>
                    <a:gd name="T77" fmla="*/ 267 h 681"/>
                    <a:gd name="T78" fmla="*/ 424 w 725"/>
                    <a:gd name="T79" fmla="*/ 247 h 681"/>
                    <a:gd name="T80" fmla="*/ 402 w 725"/>
                    <a:gd name="T81" fmla="*/ 230 h 681"/>
                    <a:gd name="T82" fmla="*/ 352 w 725"/>
                    <a:gd name="T83" fmla="*/ 195 h 681"/>
                    <a:gd name="T84" fmla="*/ 300 w 725"/>
                    <a:gd name="T85" fmla="*/ 166 h 681"/>
                    <a:gd name="T86" fmla="*/ 274 w 725"/>
                    <a:gd name="T87" fmla="*/ 154 h 681"/>
                    <a:gd name="T88" fmla="*/ 246 w 725"/>
                    <a:gd name="T89" fmla="*/ 142 h 681"/>
                    <a:gd name="T90" fmla="*/ 189 w 725"/>
                    <a:gd name="T91" fmla="*/ 122 h 681"/>
                    <a:gd name="T92" fmla="*/ 126 w 725"/>
                    <a:gd name="T93" fmla="*/ 106 h 681"/>
                    <a:gd name="T94" fmla="*/ 97 w 725"/>
                    <a:gd name="T95" fmla="*/ 102 h 681"/>
                    <a:gd name="T96" fmla="*/ 67 w 725"/>
                    <a:gd name="T97" fmla="*/ 97 h 681"/>
                    <a:gd name="T98" fmla="*/ 0 w 725"/>
                    <a:gd name="T99" fmla="*/ 95 h 681"/>
                    <a:gd name="T100" fmla="*/ 5 w 725"/>
                    <a:gd name="T101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25" h="681">
                      <a:moveTo>
                        <a:pt x="5" y="0"/>
                      </a:moveTo>
                      <a:lnTo>
                        <a:pt x="74" y="2"/>
                      </a:lnTo>
                      <a:lnTo>
                        <a:pt x="112" y="9"/>
                      </a:lnTo>
                      <a:lnTo>
                        <a:pt x="148" y="14"/>
                      </a:lnTo>
                      <a:lnTo>
                        <a:pt x="217" y="31"/>
                      </a:lnTo>
                      <a:lnTo>
                        <a:pt x="281" y="54"/>
                      </a:lnTo>
                      <a:lnTo>
                        <a:pt x="315" y="67"/>
                      </a:lnTo>
                      <a:lnTo>
                        <a:pt x="346" y="82"/>
                      </a:lnTo>
                      <a:lnTo>
                        <a:pt x="405" y="115"/>
                      </a:lnTo>
                      <a:lnTo>
                        <a:pt x="459" y="154"/>
                      </a:lnTo>
                      <a:lnTo>
                        <a:pt x="488" y="176"/>
                      </a:lnTo>
                      <a:lnTo>
                        <a:pt x="512" y="199"/>
                      </a:lnTo>
                      <a:lnTo>
                        <a:pt x="536" y="222"/>
                      </a:lnTo>
                      <a:lnTo>
                        <a:pt x="559" y="247"/>
                      </a:lnTo>
                      <a:lnTo>
                        <a:pt x="581" y="272"/>
                      </a:lnTo>
                      <a:lnTo>
                        <a:pt x="601" y="300"/>
                      </a:lnTo>
                      <a:lnTo>
                        <a:pt x="636" y="355"/>
                      </a:lnTo>
                      <a:lnTo>
                        <a:pt x="654" y="384"/>
                      </a:lnTo>
                      <a:lnTo>
                        <a:pt x="668" y="416"/>
                      </a:lnTo>
                      <a:lnTo>
                        <a:pt x="692" y="476"/>
                      </a:lnTo>
                      <a:lnTo>
                        <a:pt x="710" y="541"/>
                      </a:lnTo>
                      <a:lnTo>
                        <a:pt x="716" y="578"/>
                      </a:lnTo>
                      <a:lnTo>
                        <a:pt x="721" y="611"/>
                      </a:lnTo>
                      <a:lnTo>
                        <a:pt x="724" y="645"/>
                      </a:lnTo>
                      <a:lnTo>
                        <a:pt x="725" y="679"/>
                      </a:lnTo>
                      <a:lnTo>
                        <a:pt x="628" y="681"/>
                      </a:lnTo>
                      <a:lnTo>
                        <a:pt x="627" y="650"/>
                      </a:lnTo>
                      <a:lnTo>
                        <a:pt x="624" y="620"/>
                      </a:lnTo>
                      <a:lnTo>
                        <a:pt x="620" y="591"/>
                      </a:lnTo>
                      <a:lnTo>
                        <a:pt x="615" y="564"/>
                      </a:lnTo>
                      <a:lnTo>
                        <a:pt x="600" y="506"/>
                      </a:lnTo>
                      <a:lnTo>
                        <a:pt x="578" y="452"/>
                      </a:lnTo>
                      <a:lnTo>
                        <a:pt x="567" y="426"/>
                      </a:lnTo>
                      <a:lnTo>
                        <a:pt x="553" y="404"/>
                      </a:lnTo>
                      <a:lnTo>
                        <a:pt x="521" y="354"/>
                      </a:lnTo>
                      <a:lnTo>
                        <a:pt x="504" y="331"/>
                      </a:lnTo>
                      <a:lnTo>
                        <a:pt x="485" y="309"/>
                      </a:lnTo>
                      <a:lnTo>
                        <a:pt x="466" y="289"/>
                      </a:lnTo>
                      <a:lnTo>
                        <a:pt x="445" y="267"/>
                      </a:lnTo>
                      <a:lnTo>
                        <a:pt x="424" y="247"/>
                      </a:lnTo>
                      <a:lnTo>
                        <a:pt x="402" y="230"/>
                      </a:lnTo>
                      <a:lnTo>
                        <a:pt x="352" y="195"/>
                      </a:lnTo>
                      <a:lnTo>
                        <a:pt x="300" y="166"/>
                      </a:lnTo>
                      <a:lnTo>
                        <a:pt x="274" y="154"/>
                      </a:lnTo>
                      <a:lnTo>
                        <a:pt x="246" y="142"/>
                      </a:lnTo>
                      <a:lnTo>
                        <a:pt x="189" y="122"/>
                      </a:lnTo>
                      <a:lnTo>
                        <a:pt x="126" y="106"/>
                      </a:lnTo>
                      <a:lnTo>
                        <a:pt x="97" y="102"/>
                      </a:lnTo>
                      <a:lnTo>
                        <a:pt x="67" y="97"/>
                      </a:lnTo>
                      <a:lnTo>
                        <a:pt x="0" y="9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68" name="Freeform 21">
                  <a:extLst>
                    <a:ext uri="{FF2B5EF4-FFF2-40B4-BE49-F238E27FC236}">
                      <a16:creationId xmlns:a16="http://schemas.microsoft.com/office/drawing/2014/main" id="{778632EC-4E96-2844-B087-BBAB2C3FE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3990"/>
                  <a:ext cx="44" cy="222"/>
                </a:xfrm>
                <a:custGeom>
                  <a:avLst/>
                  <a:gdLst>
                    <a:gd name="T0" fmla="*/ 0 w 5"/>
                    <a:gd name="T1" fmla="*/ 0 h 95"/>
                    <a:gd name="T2" fmla="*/ 2 w 5"/>
                    <a:gd name="T3" fmla="*/ 0 h 95"/>
                    <a:gd name="T4" fmla="*/ 5 w 5"/>
                    <a:gd name="T5" fmla="*/ 0 h 95"/>
                    <a:gd name="T6" fmla="*/ 0 w 5"/>
                    <a:gd name="T7" fmla="*/ 95 h 95"/>
                    <a:gd name="T8" fmla="*/ 3 w 5"/>
                    <a:gd name="T9" fmla="*/ 95 h 95"/>
                    <a:gd name="T10" fmla="*/ 0 w 5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95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0" y="95"/>
                      </a:lnTo>
                      <a:lnTo>
                        <a:pt x="3" y="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69" name="Freeform 22">
                  <a:extLst>
                    <a:ext uri="{FF2B5EF4-FFF2-40B4-BE49-F238E27FC236}">
                      <a16:creationId xmlns:a16="http://schemas.microsoft.com/office/drawing/2014/main" id="{403DE49F-6EAF-884B-A1BB-A8BEC219A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5575"/>
                  <a:ext cx="1512" cy="1598"/>
                </a:xfrm>
                <a:custGeom>
                  <a:avLst/>
                  <a:gdLst>
                    <a:gd name="T0" fmla="*/ 727 w 727"/>
                    <a:gd name="T1" fmla="*/ 5 h 682"/>
                    <a:gd name="T2" fmla="*/ 723 w 727"/>
                    <a:gd name="T3" fmla="*/ 71 h 682"/>
                    <a:gd name="T4" fmla="*/ 718 w 727"/>
                    <a:gd name="T5" fmla="*/ 106 h 682"/>
                    <a:gd name="T6" fmla="*/ 712 w 727"/>
                    <a:gd name="T7" fmla="*/ 141 h 682"/>
                    <a:gd name="T8" fmla="*/ 694 w 727"/>
                    <a:gd name="T9" fmla="*/ 203 h 682"/>
                    <a:gd name="T10" fmla="*/ 682 w 727"/>
                    <a:gd name="T11" fmla="*/ 237 h 682"/>
                    <a:gd name="T12" fmla="*/ 668 w 727"/>
                    <a:gd name="T13" fmla="*/ 268 h 682"/>
                    <a:gd name="T14" fmla="*/ 639 w 727"/>
                    <a:gd name="T15" fmla="*/ 327 h 682"/>
                    <a:gd name="T16" fmla="*/ 603 w 727"/>
                    <a:gd name="T17" fmla="*/ 383 h 682"/>
                    <a:gd name="T18" fmla="*/ 561 w 727"/>
                    <a:gd name="T19" fmla="*/ 436 h 682"/>
                    <a:gd name="T20" fmla="*/ 515 w 727"/>
                    <a:gd name="T21" fmla="*/ 484 h 682"/>
                    <a:gd name="T22" fmla="*/ 464 w 727"/>
                    <a:gd name="T23" fmla="*/ 527 h 682"/>
                    <a:gd name="T24" fmla="*/ 409 w 727"/>
                    <a:gd name="T25" fmla="*/ 566 h 682"/>
                    <a:gd name="T26" fmla="*/ 377 w 727"/>
                    <a:gd name="T27" fmla="*/ 585 h 682"/>
                    <a:gd name="T28" fmla="*/ 348 w 727"/>
                    <a:gd name="T29" fmla="*/ 601 h 682"/>
                    <a:gd name="T30" fmla="*/ 317 w 727"/>
                    <a:gd name="T31" fmla="*/ 616 h 682"/>
                    <a:gd name="T32" fmla="*/ 283 w 727"/>
                    <a:gd name="T33" fmla="*/ 630 h 682"/>
                    <a:gd name="T34" fmla="*/ 220 w 727"/>
                    <a:gd name="T35" fmla="*/ 651 h 682"/>
                    <a:gd name="T36" fmla="*/ 184 w 727"/>
                    <a:gd name="T37" fmla="*/ 661 h 682"/>
                    <a:gd name="T38" fmla="*/ 148 w 727"/>
                    <a:gd name="T39" fmla="*/ 669 h 682"/>
                    <a:gd name="T40" fmla="*/ 78 w 727"/>
                    <a:gd name="T41" fmla="*/ 679 h 682"/>
                    <a:gd name="T42" fmla="*/ 7 w 727"/>
                    <a:gd name="T43" fmla="*/ 682 h 682"/>
                    <a:gd name="T44" fmla="*/ 0 w 727"/>
                    <a:gd name="T45" fmla="*/ 589 h 682"/>
                    <a:gd name="T46" fmla="*/ 68 w 727"/>
                    <a:gd name="T47" fmla="*/ 585 h 682"/>
                    <a:gd name="T48" fmla="*/ 131 w 727"/>
                    <a:gd name="T49" fmla="*/ 576 h 682"/>
                    <a:gd name="T50" fmla="*/ 160 w 727"/>
                    <a:gd name="T51" fmla="*/ 570 h 682"/>
                    <a:gd name="T52" fmla="*/ 189 w 727"/>
                    <a:gd name="T53" fmla="*/ 561 h 682"/>
                    <a:gd name="T54" fmla="*/ 248 w 727"/>
                    <a:gd name="T55" fmla="*/ 541 h 682"/>
                    <a:gd name="T56" fmla="*/ 276 w 727"/>
                    <a:gd name="T57" fmla="*/ 530 h 682"/>
                    <a:gd name="T58" fmla="*/ 302 w 727"/>
                    <a:gd name="T59" fmla="*/ 517 h 682"/>
                    <a:gd name="T60" fmla="*/ 327 w 727"/>
                    <a:gd name="T61" fmla="*/ 504 h 682"/>
                    <a:gd name="T62" fmla="*/ 353 w 727"/>
                    <a:gd name="T63" fmla="*/ 489 h 682"/>
                    <a:gd name="T64" fmla="*/ 403 w 727"/>
                    <a:gd name="T65" fmla="*/ 453 h 682"/>
                    <a:gd name="T66" fmla="*/ 446 w 727"/>
                    <a:gd name="T67" fmla="*/ 416 h 682"/>
                    <a:gd name="T68" fmla="*/ 487 w 727"/>
                    <a:gd name="T69" fmla="*/ 375 h 682"/>
                    <a:gd name="T70" fmla="*/ 524 w 727"/>
                    <a:gd name="T71" fmla="*/ 328 h 682"/>
                    <a:gd name="T72" fmla="*/ 555 w 727"/>
                    <a:gd name="T73" fmla="*/ 280 h 682"/>
                    <a:gd name="T74" fmla="*/ 580 w 727"/>
                    <a:gd name="T75" fmla="*/ 228 h 682"/>
                    <a:gd name="T76" fmla="*/ 592 w 727"/>
                    <a:gd name="T77" fmla="*/ 203 h 682"/>
                    <a:gd name="T78" fmla="*/ 601 w 727"/>
                    <a:gd name="T79" fmla="*/ 177 h 682"/>
                    <a:gd name="T80" fmla="*/ 617 w 727"/>
                    <a:gd name="T81" fmla="*/ 120 h 682"/>
                    <a:gd name="T82" fmla="*/ 622 w 727"/>
                    <a:gd name="T83" fmla="*/ 91 h 682"/>
                    <a:gd name="T84" fmla="*/ 626 w 727"/>
                    <a:gd name="T85" fmla="*/ 65 h 682"/>
                    <a:gd name="T86" fmla="*/ 630 w 727"/>
                    <a:gd name="T87" fmla="*/ 0 h 682"/>
                    <a:gd name="T88" fmla="*/ 727 w 727"/>
                    <a:gd name="T89" fmla="*/ 5 h 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727" h="682">
                      <a:moveTo>
                        <a:pt x="727" y="5"/>
                      </a:moveTo>
                      <a:lnTo>
                        <a:pt x="723" y="71"/>
                      </a:lnTo>
                      <a:lnTo>
                        <a:pt x="718" y="106"/>
                      </a:lnTo>
                      <a:lnTo>
                        <a:pt x="712" y="141"/>
                      </a:lnTo>
                      <a:lnTo>
                        <a:pt x="694" y="203"/>
                      </a:lnTo>
                      <a:lnTo>
                        <a:pt x="682" y="237"/>
                      </a:lnTo>
                      <a:lnTo>
                        <a:pt x="668" y="268"/>
                      </a:lnTo>
                      <a:lnTo>
                        <a:pt x="639" y="327"/>
                      </a:lnTo>
                      <a:lnTo>
                        <a:pt x="603" y="383"/>
                      </a:lnTo>
                      <a:lnTo>
                        <a:pt x="561" y="436"/>
                      </a:lnTo>
                      <a:lnTo>
                        <a:pt x="515" y="484"/>
                      </a:lnTo>
                      <a:lnTo>
                        <a:pt x="464" y="527"/>
                      </a:lnTo>
                      <a:lnTo>
                        <a:pt x="409" y="566"/>
                      </a:lnTo>
                      <a:lnTo>
                        <a:pt x="377" y="585"/>
                      </a:lnTo>
                      <a:lnTo>
                        <a:pt x="348" y="601"/>
                      </a:lnTo>
                      <a:lnTo>
                        <a:pt x="317" y="616"/>
                      </a:lnTo>
                      <a:lnTo>
                        <a:pt x="283" y="630"/>
                      </a:lnTo>
                      <a:lnTo>
                        <a:pt x="220" y="651"/>
                      </a:lnTo>
                      <a:lnTo>
                        <a:pt x="184" y="661"/>
                      </a:lnTo>
                      <a:lnTo>
                        <a:pt x="148" y="669"/>
                      </a:lnTo>
                      <a:lnTo>
                        <a:pt x="78" y="679"/>
                      </a:lnTo>
                      <a:lnTo>
                        <a:pt x="7" y="682"/>
                      </a:lnTo>
                      <a:lnTo>
                        <a:pt x="0" y="589"/>
                      </a:lnTo>
                      <a:lnTo>
                        <a:pt x="68" y="585"/>
                      </a:lnTo>
                      <a:lnTo>
                        <a:pt x="131" y="576"/>
                      </a:lnTo>
                      <a:lnTo>
                        <a:pt x="160" y="570"/>
                      </a:lnTo>
                      <a:lnTo>
                        <a:pt x="189" y="561"/>
                      </a:lnTo>
                      <a:lnTo>
                        <a:pt x="248" y="541"/>
                      </a:lnTo>
                      <a:lnTo>
                        <a:pt x="276" y="530"/>
                      </a:lnTo>
                      <a:lnTo>
                        <a:pt x="302" y="517"/>
                      </a:lnTo>
                      <a:lnTo>
                        <a:pt x="327" y="504"/>
                      </a:lnTo>
                      <a:lnTo>
                        <a:pt x="353" y="489"/>
                      </a:lnTo>
                      <a:lnTo>
                        <a:pt x="403" y="453"/>
                      </a:lnTo>
                      <a:lnTo>
                        <a:pt x="446" y="416"/>
                      </a:lnTo>
                      <a:lnTo>
                        <a:pt x="487" y="375"/>
                      </a:lnTo>
                      <a:lnTo>
                        <a:pt x="524" y="328"/>
                      </a:lnTo>
                      <a:lnTo>
                        <a:pt x="555" y="280"/>
                      </a:lnTo>
                      <a:lnTo>
                        <a:pt x="580" y="228"/>
                      </a:lnTo>
                      <a:lnTo>
                        <a:pt x="592" y="203"/>
                      </a:lnTo>
                      <a:lnTo>
                        <a:pt x="601" y="177"/>
                      </a:lnTo>
                      <a:lnTo>
                        <a:pt x="617" y="120"/>
                      </a:lnTo>
                      <a:lnTo>
                        <a:pt x="622" y="91"/>
                      </a:lnTo>
                      <a:lnTo>
                        <a:pt x="626" y="65"/>
                      </a:lnTo>
                      <a:lnTo>
                        <a:pt x="630" y="0"/>
                      </a:lnTo>
                      <a:lnTo>
                        <a:pt x="727" y="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0" name="Freeform 23">
                  <a:extLst>
                    <a:ext uri="{FF2B5EF4-FFF2-40B4-BE49-F238E27FC236}">
                      <a16:creationId xmlns:a16="http://schemas.microsoft.com/office/drawing/2014/main" id="{AB5C7222-B919-284E-B3F1-ECA902799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7" y="5545"/>
                  <a:ext cx="201" cy="44"/>
                </a:xfrm>
                <a:custGeom>
                  <a:avLst/>
                  <a:gdLst>
                    <a:gd name="T0" fmla="*/ 97 w 97"/>
                    <a:gd name="T1" fmla="*/ 1 h 5"/>
                    <a:gd name="T2" fmla="*/ 97 w 97"/>
                    <a:gd name="T3" fmla="*/ 3 h 5"/>
                    <a:gd name="T4" fmla="*/ 97 w 97"/>
                    <a:gd name="T5" fmla="*/ 5 h 5"/>
                    <a:gd name="T6" fmla="*/ 0 w 97"/>
                    <a:gd name="T7" fmla="*/ 0 h 5"/>
                    <a:gd name="T8" fmla="*/ 0 w 97"/>
                    <a:gd name="T9" fmla="*/ 3 h 5"/>
                    <a:gd name="T10" fmla="*/ 97 w 97"/>
                    <a:gd name="T11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5">
                      <a:moveTo>
                        <a:pt x="97" y="1"/>
                      </a:moveTo>
                      <a:lnTo>
                        <a:pt x="97" y="3"/>
                      </a:lnTo>
                      <a:lnTo>
                        <a:pt x="97" y="5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97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1" name="Freeform 24">
                  <a:extLst>
                    <a:ext uri="{FF2B5EF4-FFF2-40B4-BE49-F238E27FC236}">
                      <a16:creationId xmlns:a16="http://schemas.microsoft.com/office/drawing/2014/main" id="{BED09494-6A09-844B-B5A3-35E1BF2BA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4" y="5577"/>
                  <a:ext cx="1517" cy="1596"/>
                </a:xfrm>
                <a:custGeom>
                  <a:avLst/>
                  <a:gdLst>
                    <a:gd name="T0" fmla="*/ 722 w 727"/>
                    <a:gd name="T1" fmla="*/ 681 h 681"/>
                    <a:gd name="T2" fmla="*/ 651 w 727"/>
                    <a:gd name="T3" fmla="*/ 678 h 681"/>
                    <a:gd name="T4" fmla="*/ 613 w 727"/>
                    <a:gd name="T5" fmla="*/ 674 h 681"/>
                    <a:gd name="T6" fmla="*/ 576 w 727"/>
                    <a:gd name="T7" fmla="*/ 668 h 681"/>
                    <a:gd name="T8" fmla="*/ 508 w 727"/>
                    <a:gd name="T9" fmla="*/ 650 h 681"/>
                    <a:gd name="T10" fmla="*/ 443 w 727"/>
                    <a:gd name="T11" fmla="*/ 629 h 681"/>
                    <a:gd name="T12" fmla="*/ 410 w 727"/>
                    <a:gd name="T13" fmla="*/ 614 h 681"/>
                    <a:gd name="T14" fmla="*/ 378 w 727"/>
                    <a:gd name="T15" fmla="*/ 599 h 681"/>
                    <a:gd name="T16" fmla="*/ 319 w 727"/>
                    <a:gd name="T17" fmla="*/ 566 h 681"/>
                    <a:gd name="T18" fmla="*/ 265 w 727"/>
                    <a:gd name="T19" fmla="*/ 526 h 681"/>
                    <a:gd name="T20" fmla="*/ 236 w 727"/>
                    <a:gd name="T21" fmla="*/ 505 h 681"/>
                    <a:gd name="T22" fmla="*/ 212 w 727"/>
                    <a:gd name="T23" fmla="*/ 483 h 681"/>
                    <a:gd name="T24" fmla="*/ 189 w 727"/>
                    <a:gd name="T25" fmla="*/ 460 h 681"/>
                    <a:gd name="T26" fmla="*/ 166 w 727"/>
                    <a:gd name="T27" fmla="*/ 435 h 681"/>
                    <a:gd name="T28" fmla="*/ 144 w 727"/>
                    <a:gd name="T29" fmla="*/ 410 h 681"/>
                    <a:gd name="T30" fmla="*/ 124 w 727"/>
                    <a:gd name="T31" fmla="*/ 382 h 681"/>
                    <a:gd name="T32" fmla="*/ 88 w 727"/>
                    <a:gd name="T33" fmla="*/ 327 h 681"/>
                    <a:gd name="T34" fmla="*/ 71 w 727"/>
                    <a:gd name="T35" fmla="*/ 296 h 681"/>
                    <a:gd name="T36" fmla="*/ 57 w 727"/>
                    <a:gd name="T37" fmla="*/ 266 h 681"/>
                    <a:gd name="T38" fmla="*/ 33 w 727"/>
                    <a:gd name="T39" fmla="*/ 204 h 681"/>
                    <a:gd name="T40" fmla="*/ 15 w 727"/>
                    <a:gd name="T41" fmla="*/ 140 h 681"/>
                    <a:gd name="T42" fmla="*/ 7 w 727"/>
                    <a:gd name="T43" fmla="*/ 105 h 681"/>
                    <a:gd name="T44" fmla="*/ 4 w 727"/>
                    <a:gd name="T45" fmla="*/ 72 h 681"/>
                    <a:gd name="T46" fmla="*/ 1 w 727"/>
                    <a:gd name="T47" fmla="*/ 37 h 681"/>
                    <a:gd name="T48" fmla="*/ 0 w 727"/>
                    <a:gd name="T49" fmla="*/ 4 h 681"/>
                    <a:gd name="T50" fmla="*/ 96 w 727"/>
                    <a:gd name="T51" fmla="*/ 0 h 681"/>
                    <a:gd name="T52" fmla="*/ 97 w 727"/>
                    <a:gd name="T53" fmla="*/ 31 h 681"/>
                    <a:gd name="T54" fmla="*/ 99 w 727"/>
                    <a:gd name="T55" fmla="*/ 61 h 681"/>
                    <a:gd name="T56" fmla="*/ 103 w 727"/>
                    <a:gd name="T57" fmla="*/ 91 h 681"/>
                    <a:gd name="T58" fmla="*/ 108 w 727"/>
                    <a:gd name="T59" fmla="*/ 117 h 681"/>
                    <a:gd name="T60" fmla="*/ 125 w 727"/>
                    <a:gd name="T61" fmla="*/ 174 h 681"/>
                    <a:gd name="T62" fmla="*/ 147 w 727"/>
                    <a:gd name="T63" fmla="*/ 230 h 681"/>
                    <a:gd name="T64" fmla="*/ 158 w 727"/>
                    <a:gd name="T65" fmla="*/ 254 h 681"/>
                    <a:gd name="T66" fmla="*/ 171 w 727"/>
                    <a:gd name="T67" fmla="*/ 279 h 681"/>
                    <a:gd name="T68" fmla="*/ 204 w 727"/>
                    <a:gd name="T69" fmla="*/ 329 h 681"/>
                    <a:gd name="T70" fmla="*/ 220 w 727"/>
                    <a:gd name="T71" fmla="*/ 351 h 681"/>
                    <a:gd name="T72" fmla="*/ 239 w 727"/>
                    <a:gd name="T73" fmla="*/ 372 h 681"/>
                    <a:gd name="T74" fmla="*/ 259 w 727"/>
                    <a:gd name="T75" fmla="*/ 394 h 681"/>
                    <a:gd name="T76" fmla="*/ 280 w 727"/>
                    <a:gd name="T77" fmla="*/ 415 h 681"/>
                    <a:gd name="T78" fmla="*/ 301 w 727"/>
                    <a:gd name="T79" fmla="*/ 435 h 681"/>
                    <a:gd name="T80" fmla="*/ 324 w 727"/>
                    <a:gd name="T81" fmla="*/ 451 h 681"/>
                    <a:gd name="T82" fmla="*/ 373 w 727"/>
                    <a:gd name="T83" fmla="*/ 488 h 681"/>
                    <a:gd name="T84" fmla="*/ 425 w 727"/>
                    <a:gd name="T85" fmla="*/ 516 h 681"/>
                    <a:gd name="T86" fmla="*/ 452 w 727"/>
                    <a:gd name="T87" fmla="*/ 529 h 681"/>
                    <a:gd name="T88" fmla="*/ 478 w 727"/>
                    <a:gd name="T89" fmla="*/ 540 h 681"/>
                    <a:gd name="T90" fmla="*/ 536 w 727"/>
                    <a:gd name="T91" fmla="*/ 560 h 681"/>
                    <a:gd name="T92" fmla="*/ 598 w 727"/>
                    <a:gd name="T93" fmla="*/ 575 h 681"/>
                    <a:gd name="T94" fmla="*/ 627 w 727"/>
                    <a:gd name="T95" fmla="*/ 580 h 681"/>
                    <a:gd name="T96" fmla="*/ 659 w 727"/>
                    <a:gd name="T97" fmla="*/ 584 h 681"/>
                    <a:gd name="T98" fmla="*/ 727 w 727"/>
                    <a:gd name="T99" fmla="*/ 588 h 681"/>
                    <a:gd name="T100" fmla="*/ 722 w 727"/>
                    <a:gd name="T101" fmla="*/ 681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27" h="681">
                      <a:moveTo>
                        <a:pt x="722" y="681"/>
                      </a:moveTo>
                      <a:lnTo>
                        <a:pt x="651" y="678"/>
                      </a:lnTo>
                      <a:lnTo>
                        <a:pt x="613" y="674"/>
                      </a:lnTo>
                      <a:lnTo>
                        <a:pt x="576" y="668"/>
                      </a:lnTo>
                      <a:lnTo>
                        <a:pt x="508" y="650"/>
                      </a:lnTo>
                      <a:lnTo>
                        <a:pt x="443" y="629"/>
                      </a:lnTo>
                      <a:lnTo>
                        <a:pt x="410" y="614"/>
                      </a:lnTo>
                      <a:lnTo>
                        <a:pt x="378" y="599"/>
                      </a:lnTo>
                      <a:lnTo>
                        <a:pt x="319" y="566"/>
                      </a:lnTo>
                      <a:lnTo>
                        <a:pt x="265" y="526"/>
                      </a:lnTo>
                      <a:lnTo>
                        <a:pt x="236" y="505"/>
                      </a:lnTo>
                      <a:lnTo>
                        <a:pt x="212" y="483"/>
                      </a:lnTo>
                      <a:lnTo>
                        <a:pt x="189" y="460"/>
                      </a:lnTo>
                      <a:lnTo>
                        <a:pt x="166" y="435"/>
                      </a:lnTo>
                      <a:lnTo>
                        <a:pt x="144" y="410"/>
                      </a:lnTo>
                      <a:lnTo>
                        <a:pt x="124" y="382"/>
                      </a:lnTo>
                      <a:lnTo>
                        <a:pt x="88" y="327"/>
                      </a:lnTo>
                      <a:lnTo>
                        <a:pt x="71" y="296"/>
                      </a:lnTo>
                      <a:lnTo>
                        <a:pt x="57" y="266"/>
                      </a:lnTo>
                      <a:lnTo>
                        <a:pt x="33" y="204"/>
                      </a:lnTo>
                      <a:lnTo>
                        <a:pt x="15" y="140"/>
                      </a:lnTo>
                      <a:lnTo>
                        <a:pt x="7" y="105"/>
                      </a:lnTo>
                      <a:lnTo>
                        <a:pt x="4" y="72"/>
                      </a:lnTo>
                      <a:lnTo>
                        <a:pt x="1" y="37"/>
                      </a:lnTo>
                      <a:lnTo>
                        <a:pt x="0" y="4"/>
                      </a:lnTo>
                      <a:lnTo>
                        <a:pt x="96" y="0"/>
                      </a:lnTo>
                      <a:lnTo>
                        <a:pt x="97" y="31"/>
                      </a:lnTo>
                      <a:lnTo>
                        <a:pt x="99" y="61"/>
                      </a:lnTo>
                      <a:lnTo>
                        <a:pt x="103" y="91"/>
                      </a:lnTo>
                      <a:lnTo>
                        <a:pt x="108" y="117"/>
                      </a:lnTo>
                      <a:lnTo>
                        <a:pt x="125" y="174"/>
                      </a:lnTo>
                      <a:lnTo>
                        <a:pt x="147" y="230"/>
                      </a:lnTo>
                      <a:lnTo>
                        <a:pt x="158" y="254"/>
                      </a:lnTo>
                      <a:lnTo>
                        <a:pt x="171" y="279"/>
                      </a:lnTo>
                      <a:lnTo>
                        <a:pt x="204" y="329"/>
                      </a:lnTo>
                      <a:lnTo>
                        <a:pt x="220" y="351"/>
                      </a:lnTo>
                      <a:lnTo>
                        <a:pt x="239" y="372"/>
                      </a:lnTo>
                      <a:lnTo>
                        <a:pt x="259" y="394"/>
                      </a:lnTo>
                      <a:lnTo>
                        <a:pt x="280" y="415"/>
                      </a:lnTo>
                      <a:lnTo>
                        <a:pt x="301" y="435"/>
                      </a:lnTo>
                      <a:lnTo>
                        <a:pt x="324" y="451"/>
                      </a:lnTo>
                      <a:lnTo>
                        <a:pt x="373" y="488"/>
                      </a:lnTo>
                      <a:lnTo>
                        <a:pt x="425" y="516"/>
                      </a:lnTo>
                      <a:lnTo>
                        <a:pt x="452" y="529"/>
                      </a:lnTo>
                      <a:lnTo>
                        <a:pt x="478" y="540"/>
                      </a:lnTo>
                      <a:lnTo>
                        <a:pt x="536" y="560"/>
                      </a:lnTo>
                      <a:lnTo>
                        <a:pt x="598" y="575"/>
                      </a:lnTo>
                      <a:lnTo>
                        <a:pt x="627" y="580"/>
                      </a:lnTo>
                      <a:lnTo>
                        <a:pt x="659" y="584"/>
                      </a:lnTo>
                      <a:lnTo>
                        <a:pt x="727" y="588"/>
                      </a:lnTo>
                      <a:lnTo>
                        <a:pt x="722" y="68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2" name="Freeform 25">
                  <a:extLst>
                    <a:ext uri="{FF2B5EF4-FFF2-40B4-BE49-F238E27FC236}">
                      <a16:creationId xmlns:a16="http://schemas.microsoft.com/office/drawing/2014/main" id="{10223034-FED8-A846-B878-0FD8BA2A7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92" y="6956"/>
                  <a:ext cx="44" cy="217"/>
                </a:xfrm>
                <a:custGeom>
                  <a:avLst/>
                  <a:gdLst>
                    <a:gd name="T0" fmla="*/ 7 w 7"/>
                    <a:gd name="T1" fmla="*/ 93 h 93"/>
                    <a:gd name="T2" fmla="*/ 4 w 7"/>
                    <a:gd name="T3" fmla="*/ 93 h 93"/>
                    <a:gd name="T4" fmla="*/ 2 w 7"/>
                    <a:gd name="T5" fmla="*/ 93 h 93"/>
                    <a:gd name="T6" fmla="*/ 7 w 7"/>
                    <a:gd name="T7" fmla="*/ 0 h 93"/>
                    <a:gd name="T8" fmla="*/ 0 w 7"/>
                    <a:gd name="T9" fmla="*/ 0 h 93"/>
                    <a:gd name="T10" fmla="*/ 7 w 7"/>
                    <a:gd name="T11" fmla="*/ 9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93">
                      <a:moveTo>
                        <a:pt x="7" y="93"/>
                      </a:moveTo>
                      <a:lnTo>
                        <a:pt x="4" y="93"/>
                      </a:lnTo>
                      <a:lnTo>
                        <a:pt x="2" y="93"/>
                      </a:ln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7" y="9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3" name="Freeform 26">
                  <a:extLst>
                    <a:ext uri="{FF2B5EF4-FFF2-40B4-BE49-F238E27FC236}">
                      <a16:creationId xmlns:a16="http://schemas.microsoft.com/office/drawing/2014/main" id="{A54DBF64-7090-1D4B-95AB-073994395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4" y="5547"/>
                  <a:ext cx="201" cy="44"/>
                </a:xfrm>
                <a:custGeom>
                  <a:avLst/>
                  <a:gdLst>
                    <a:gd name="T0" fmla="*/ 0 w 96"/>
                    <a:gd name="T1" fmla="*/ 5 h 6"/>
                    <a:gd name="T2" fmla="*/ 0 w 96"/>
                    <a:gd name="T3" fmla="*/ 1 h 6"/>
                    <a:gd name="T4" fmla="*/ 0 w 96"/>
                    <a:gd name="T5" fmla="*/ 0 h 6"/>
                    <a:gd name="T6" fmla="*/ 96 w 96"/>
                    <a:gd name="T7" fmla="*/ 6 h 6"/>
                    <a:gd name="T8" fmla="*/ 96 w 96"/>
                    <a:gd name="T9" fmla="*/ 1 h 6"/>
                    <a:gd name="T10" fmla="*/ 0 w 96"/>
                    <a:gd name="T11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6">
                      <a:moveTo>
                        <a:pt x="0" y="5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96" y="6"/>
                      </a:lnTo>
                      <a:lnTo>
                        <a:pt x="96" y="1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4" name="Freeform 27">
                  <a:extLst>
                    <a:ext uri="{FF2B5EF4-FFF2-40B4-BE49-F238E27FC236}">
                      <a16:creationId xmlns:a16="http://schemas.microsoft.com/office/drawing/2014/main" id="{5AC82BE6-D646-1C46-9741-536420D4C7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7" y="5976"/>
                  <a:ext cx="96" cy="455"/>
                </a:xfrm>
                <a:custGeom>
                  <a:avLst/>
                  <a:gdLst>
                    <a:gd name="T0" fmla="*/ 25 w 46"/>
                    <a:gd name="T1" fmla="*/ 0 h 194"/>
                    <a:gd name="T2" fmla="*/ 41 w 46"/>
                    <a:gd name="T3" fmla="*/ 129 h 194"/>
                    <a:gd name="T4" fmla="*/ 46 w 46"/>
                    <a:gd name="T5" fmla="*/ 191 h 194"/>
                    <a:gd name="T6" fmla="*/ 22 w 46"/>
                    <a:gd name="T7" fmla="*/ 194 h 194"/>
                    <a:gd name="T8" fmla="*/ 17 w 46"/>
                    <a:gd name="T9" fmla="*/ 131 h 194"/>
                    <a:gd name="T10" fmla="*/ 0 w 46"/>
                    <a:gd name="T11" fmla="*/ 2 h 194"/>
                    <a:gd name="T12" fmla="*/ 25 w 46"/>
                    <a:gd name="T13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194">
                      <a:moveTo>
                        <a:pt x="25" y="0"/>
                      </a:moveTo>
                      <a:lnTo>
                        <a:pt x="41" y="129"/>
                      </a:lnTo>
                      <a:lnTo>
                        <a:pt x="46" y="191"/>
                      </a:lnTo>
                      <a:lnTo>
                        <a:pt x="22" y="194"/>
                      </a:lnTo>
                      <a:lnTo>
                        <a:pt x="17" y="131"/>
                      </a:lnTo>
                      <a:lnTo>
                        <a:pt x="0" y="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5" name="Freeform 28">
                  <a:extLst>
                    <a:ext uri="{FF2B5EF4-FFF2-40B4-BE49-F238E27FC236}">
                      <a16:creationId xmlns:a16="http://schemas.microsoft.com/office/drawing/2014/main" id="{62482343-83EE-7B49-A147-DD4157F58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2" y="6426"/>
                  <a:ext cx="75" cy="464"/>
                </a:xfrm>
                <a:custGeom>
                  <a:avLst/>
                  <a:gdLst>
                    <a:gd name="T0" fmla="*/ 24 w 36"/>
                    <a:gd name="T1" fmla="*/ 0 h 198"/>
                    <a:gd name="T2" fmla="*/ 36 w 36"/>
                    <a:gd name="T3" fmla="*/ 197 h 198"/>
                    <a:gd name="T4" fmla="*/ 12 w 36"/>
                    <a:gd name="T5" fmla="*/ 198 h 198"/>
                    <a:gd name="T6" fmla="*/ 0 w 36"/>
                    <a:gd name="T7" fmla="*/ 2 h 198"/>
                    <a:gd name="T8" fmla="*/ 24 w 36"/>
                    <a:gd name="T9" fmla="*/ 0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98">
                      <a:moveTo>
                        <a:pt x="24" y="0"/>
                      </a:moveTo>
                      <a:lnTo>
                        <a:pt x="36" y="197"/>
                      </a:lnTo>
                      <a:lnTo>
                        <a:pt x="12" y="198"/>
                      </a:lnTo>
                      <a:lnTo>
                        <a:pt x="0" y="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6" name="Freeform 29">
                  <a:extLst>
                    <a:ext uri="{FF2B5EF4-FFF2-40B4-BE49-F238E27FC236}">
                      <a16:creationId xmlns:a16="http://schemas.microsoft.com/office/drawing/2014/main" id="{4F68B10E-740C-D04E-B33B-2C28172AC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2" y="6387"/>
                  <a:ext cx="51" cy="44"/>
                </a:xfrm>
                <a:custGeom>
                  <a:avLst/>
                  <a:gdLst>
                    <a:gd name="T0" fmla="*/ 24 w 24"/>
                    <a:gd name="T1" fmla="*/ 0 h 3"/>
                    <a:gd name="T2" fmla="*/ 24 w 24"/>
                    <a:gd name="T3" fmla="*/ 1 h 3"/>
                    <a:gd name="T4" fmla="*/ 0 w 24"/>
                    <a:gd name="T5" fmla="*/ 3 h 3"/>
                    <a:gd name="T6" fmla="*/ 24 w 2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3">
                      <a:moveTo>
                        <a:pt x="24" y="0"/>
                      </a:moveTo>
                      <a:lnTo>
                        <a:pt x="24" y="1"/>
                      </a:lnTo>
                      <a:lnTo>
                        <a:pt x="0" y="3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7" name="Freeform 30">
                  <a:extLst>
                    <a:ext uri="{FF2B5EF4-FFF2-40B4-BE49-F238E27FC236}">
                      <a16:creationId xmlns:a16="http://schemas.microsoft.com/office/drawing/2014/main" id="{628118A7-B2CE-B345-B04D-679EC7FB6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97" y="6887"/>
                  <a:ext cx="92" cy="555"/>
                </a:xfrm>
                <a:custGeom>
                  <a:avLst/>
                  <a:gdLst>
                    <a:gd name="T0" fmla="*/ 24 w 44"/>
                    <a:gd name="T1" fmla="*/ 0 h 237"/>
                    <a:gd name="T2" fmla="*/ 34 w 44"/>
                    <a:gd name="T3" fmla="*/ 140 h 237"/>
                    <a:gd name="T4" fmla="*/ 44 w 44"/>
                    <a:gd name="T5" fmla="*/ 235 h 237"/>
                    <a:gd name="T6" fmla="*/ 20 w 44"/>
                    <a:gd name="T7" fmla="*/ 237 h 237"/>
                    <a:gd name="T8" fmla="*/ 10 w 44"/>
                    <a:gd name="T9" fmla="*/ 142 h 237"/>
                    <a:gd name="T10" fmla="*/ 0 w 44"/>
                    <a:gd name="T11" fmla="*/ 1 h 237"/>
                    <a:gd name="T12" fmla="*/ 24 w 44"/>
                    <a:gd name="T13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" h="237">
                      <a:moveTo>
                        <a:pt x="24" y="0"/>
                      </a:moveTo>
                      <a:lnTo>
                        <a:pt x="34" y="140"/>
                      </a:lnTo>
                      <a:lnTo>
                        <a:pt x="44" y="235"/>
                      </a:lnTo>
                      <a:lnTo>
                        <a:pt x="20" y="237"/>
                      </a:lnTo>
                      <a:lnTo>
                        <a:pt x="10" y="142"/>
                      </a:lnTo>
                      <a:lnTo>
                        <a:pt x="0" y="1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8" name="Freeform 31">
                  <a:extLst>
                    <a:ext uri="{FF2B5EF4-FFF2-40B4-BE49-F238E27FC236}">
                      <a16:creationId xmlns:a16="http://schemas.microsoft.com/office/drawing/2014/main" id="{3D0B26AF-86DA-F740-93CD-562E5DCDE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97" y="6846"/>
                  <a:ext cx="50" cy="44"/>
                </a:xfrm>
                <a:custGeom>
                  <a:avLst/>
                  <a:gdLst>
                    <a:gd name="T0" fmla="*/ 0 w 24"/>
                    <a:gd name="T1" fmla="*/ 1 h 1"/>
                    <a:gd name="T2" fmla="*/ 24 w 24"/>
                    <a:gd name="T3" fmla="*/ 0 h 1"/>
                    <a:gd name="T4" fmla="*/ 0 w 24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1">
                      <a:moveTo>
                        <a:pt x="0" y="1"/>
                      </a:moveTo>
                      <a:lnTo>
                        <a:pt x="24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79" name="Freeform 32">
                  <a:extLst>
                    <a:ext uri="{FF2B5EF4-FFF2-40B4-BE49-F238E27FC236}">
                      <a16:creationId xmlns:a16="http://schemas.microsoft.com/office/drawing/2014/main" id="{D5B0EED4-931B-DA45-962F-00538AEEF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40" y="7438"/>
                  <a:ext cx="121" cy="292"/>
                </a:xfrm>
                <a:custGeom>
                  <a:avLst/>
                  <a:gdLst>
                    <a:gd name="T0" fmla="*/ 24 w 58"/>
                    <a:gd name="T1" fmla="*/ 0 h 125"/>
                    <a:gd name="T2" fmla="*/ 38 w 58"/>
                    <a:gd name="T3" fmla="*/ 65 h 125"/>
                    <a:gd name="T4" fmla="*/ 47 w 58"/>
                    <a:gd name="T5" fmla="*/ 91 h 125"/>
                    <a:gd name="T6" fmla="*/ 58 w 58"/>
                    <a:gd name="T7" fmla="*/ 117 h 125"/>
                    <a:gd name="T8" fmla="*/ 35 w 58"/>
                    <a:gd name="T9" fmla="*/ 125 h 125"/>
                    <a:gd name="T10" fmla="*/ 24 w 58"/>
                    <a:gd name="T11" fmla="*/ 99 h 125"/>
                    <a:gd name="T12" fmla="*/ 14 w 58"/>
                    <a:gd name="T13" fmla="*/ 69 h 125"/>
                    <a:gd name="T14" fmla="*/ 0 w 58"/>
                    <a:gd name="T15" fmla="*/ 4 h 125"/>
                    <a:gd name="T16" fmla="*/ 24 w 58"/>
                    <a:gd name="T17" fmla="*/ 0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8" h="125">
                      <a:moveTo>
                        <a:pt x="24" y="0"/>
                      </a:moveTo>
                      <a:lnTo>
                        <a:pt x="38" y="65"/>
                      </a:lnTo>
                      <a:lnTo>
                        <a:pt x="47" y="91"/>
                      </a:lnTo>
                      <a:lnTo>
                        <a:pt x="58" y="117"/>
                      </a:lnTo>
                      <a:lnTo>
                        <a:pt x="35" y="125"/>
                      </a:lnTo>
                      <a:lnTo>
                        <a:pt x="24" y="99"/>
                      </a:lnTo>
                      <a:lnTo>
                        <a:pt x="14" y="69"/>
                      </a:lnTo>
                      <a:lnTo>
                        <a:pt x="0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0" name="Freeform 33">
                  <a:extLst>
                    <a:ext uri="{FF2B5EF4-FFF2-40B4-BE49-F238E27FC236}">
                      <a16:creationId xmlns:a16="http://schemas.microsoft.com/office/drawing/2014/main" id="{E1584462-6762-9A4B-9BEA-2AED99BC9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40" y="7403"/>
                  <a:ext cx="49" cy="44"/>
                </a:xfrm>
                <a:custGeom>
                  <a:avLst/>
                  <a:gdLst>
                    <a:gd name="T0" fmla="*/ 0 w 24"/>
                    <a:gd name="T1" fmla="*/ 2 h 4"/>
                    <a:gd name="T2" fmla="*/ 0 w 24"/>
                    <a:gd name="T3" fmla="*/ 4 h 4"/>
                    <a:gd name="T4" fmla="*/ 24 w 24"/>
                    <a:gd name="T5" fmla="*/ 0 h 4"/>
                    <a:gd name="T6" fmla="*/ 0 w 24"/>
                    <a:gd name="T7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4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24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1" name="Freeform 34">
                  <a:extLst>
                    <a:ext uri="{FF2B5EF4-FFF2-40B4-BE49-F238E27FC236}">
                      <a16:creationId xmlns:a16="http://schemas.microsoft.com/office/drawing/2014/main" id="{260209FF-1D41-6245-B2BE-B800D8DCDD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10" y="7708"/>
                  <a:ext cx="515" cy="1167"/>
                </a:xfrm>
                <a:custGeom>
                  <a:avLst/>
                  <a:gdLst>
                    <a:gd name="T0" fmla="*/ 21 w 246"/>
                    <a:gd name="T1" fmla="*/ 0 h 498"/>
                    <a:gd name="T2" fmla="*/ 246 w 246"/>
                    <a:gd name="T3" fmla="*/ 488 h 498"/>
                    <a:gd name="T4" fmla="*/ 224 w 246"/>
                    <a:gd name="T5" fmla="*/ 498 h 498"/>
                    <a:gd name="T6" fmla="*/ 0 w 246"/>
                    <a:gd name="T7" fmla="*/ 10 h 498"/>
                    <a:gd name="T8" fmla="*/ 21 w 246"/>
                    <a:gd name="T9" fmla="*/ 0 h 4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6" h="498">
                      <a:moveTo>
                        <a:pt x="21" y="0"/>
                      </a:moveTo>
                      <a:lnTo>
                        <a:pt x="246" y="488"/>
                      </a:lnTo>
                      <a:lnTo>
                        <a:pt x="224" y="498"/>
                      </a:lnTo>
                      <a:lnTo>
                        <a:pt x="0" y="1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2" name="Freeform 35">
                  <a:extLst>
                    <a:ext uri="{FF2B5EF4-FFF2-40B4-BE49-F238E27FC236}">
                      <a16:creationId xmlns:a16="http://schemas.microsoft.com/office/drawing/2014/main" id="{0BA1AC6F-FC3E-2748-9C39-1DBAF8BE7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10" y="7689"/>
                  <a:ext cx="51" cy="44"/>
                </a:xfrm>
                <a:custGeom>
                  <a:avLst/>
                  <a:gdLst>
                    <a:gd name="T0" fmla="*/ 0 w 23"/>
                    <a:gd name="T1" fmla="*/ 9 h 10"/>
                    <a:gd name="T2" fmla="*/ 0 w 23"/>
                    <a:gd name="T3" fmla="*/ 10 h 10"/>
                    <a:gd name="T4" fmla="*/ 21 w 23"/>
                    <a:gd name="T5" fmla="*/ 0 h 10"/>
                    <a:gd name="T6" fmla="*/ 23 w 23"/>
                    <a:gd name="T7" fmla="*/ 1 h 10"/>
                    <a:gd name="T8" fmla="*/ 0 w 23"/>
                    <a:gd name="T9" fmla="*/ 9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10">
                      <a:moveTo>
                        <a:pt x="0" y="9"/>
                      </a:moveTo>
                      <a:lnTo>
                        <a:pt x="0" y="10"/>
                      </a:lnTo>
                      <a:lnTo>
                        <a:pt x="21" y="0"/>
                      </a:lnTo>
                      <a:lnTo>
                        <a:pt x="23" y="1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3" name="Freeform 36">
                  <a:extLst>
                    <a:ext uri="{FF2B5EF4-FFF2-40B4-BE49-F238E27FC236}">
                      <a16:creationId xmlns:a16="http://schemas.microsoft.com/office/drawing/2014/main" id="{427D5B1C-B77E-7148-8274-8284D500BA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83" y="8850"/>
                  <a:ext cx="487" cy="1092"/>
                </a:xfrm>
                <a:custGeom>
                  <a:avLst/>
                  <a:gdLst>
                    <a:gd name="T0" fmla="*/ 22 w 236"/>
                    <a:gd name="T1" fmla="*/ 0 h 466"/>
                    <a:gd name="T2" fmla="*/ 236 w 236"/>
                    <a:gd name="T3" fmla="*/ 456 h 466"/>
                    <a:gd name="T4" fmla="*/ 214 w 236"/>
                    <a:gd name="T5" fmla="*/ 466 h 466"/>
                    <a:gd name="T6" fmla="*/ 0 w 236"/>
                    <a:gd name="T7" fmla="*/ 10 h 466"/>
                    <a:gd name="T8" fmla="*/ 22 w 236"/>
                    <a:gd name="T9" fmla="*/ 0 h 4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6" h="466">
                      <a:moveTo>
                        <a:pt x="22" y="0"/>
                      </a:moveTo>
                      <a:lnTo>
                        <a:pt x="236" y="456"/>
                      </a:lnTo>
                      <a:lnTo>
                        <a:pt x="214" y="466"/>
                      </a:lnTo>
                      <a:lnTo>
                        <a:pt x="0" y="1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4" name="Freeform 37">
                  <a:extLst>
                    <a:ext uri="{FF2B5EF4-FFF2-40B4-BE49-F238E27FC236}">
                      <a16:creationId xmlns:a16="http://schemas.microsoft.com/office/drawing/2014/main" id="{8579FFBC-7EB8-724C-BF68-336D81D05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83" y="8831"/>
                  <a:ext cx="44" cy="44"/>
                </a:xfrm>
                <a:custGeom>
                  <a:avLst/>
                  <a:gdLst>
                    <a:gd name="T0" fmla="*/ 0 w 22"/>
                    <a:gd name="T1" fmla="*/ 10 h 10"/>
                    <a:gd name="T2" fmla="*/ 22 w 22"/>
                    <a:gd name="T3" fmla="*/ 0 h 10"/>
                    <a:gd name="T4" fmla="*/ 0 w 22"/>
                    <a:gd name="T5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0">
                      <a:moveTo>
                        <a:pt x="0" y="10"/>
                      </a:moveTo>
                      <a:lnTo>
                        <a:pt x="2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5" name="Freeform 38">
                  <a:extLst>
                    <a:ext uri="{FF2B5EF4-FFF2-40B4-BE49-F238E27FC236}">
                      <a16:creationId xmlns:a16="http://schemas.microsoft.com/office/drawing/2014/main" id="{07FE6439-E185-AB45-8210-4AAF4425BE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25" y="9919"/>
                  <a:ext cx="96" cy="173"/>
                </a:xfrm>
                <a:custGeom>
                  <a:avLst/>
                  <a:gdLst>
                    <a:gd name="T0" fmla="*/ 22 w 45"/>
                    <a:gd name="T1" fmla="*/ 0 h 74"/>
                    <a:gd name="T2" fmla="*/ 29 w 45"/>
                    <a:gd name="T3" fmla="*/ 13 h 74"/>
                    <a:gd name="T4" fmla="*/ 34 w 45"/>
                    <a:gd name="T5" fmla="*/ 28 h 74"/>
                    <a:gd name="T6" fmla="*/ 45 w 45"/>
                    <a:gd name="T7" fmla="*/ 67 h 74"/>
                    <a:gd name="T8" fmla="*/ 22 w 45"/>
                    <a:gd name="T9" fmla="*/ 74 h 74"/>
                    <a:gd name="T10" fmla="*/ 11 w 45"/>
                    <a:gd name="T11" fmla="*/ 35 h 74"/>
                    <a:gd name="T12" fmla="*/ 6 w 45"/>
                    <a:gd name="T13" fmla="*/ 20 h 74"/>
                    <a:gd name="T14" fmla="*/ 0 w 45"/>
                    <a:gd name="T15" fmla="*/ 10 h 74"/>
                    <a:gd name="T16" fmla="*/ 22 w 45"/>
                    <a:gd name="T1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74">
                      <a:moveTo>
                        <a:pt x="22" y="0"/>
                      </a:moveTo>
                      <a:lnTo>
                        <a:pt x="29" y="13"/>
                      </a:lnTo>
                      <a:lnTo>
                        <a:pt x="34" y="28"/>
                      </a:lnTo>
                      <a:lnTo>
                        <a:pt x="45" y="67"/>
                      </a:lnTo>
                      <a:lnTo>
                        <a:pt x="22" y="74"/>
                      </a:lnTo>
                      <a:lnTo>
                        <a:pt x="11" y="35"/>
                      </a:lnTo>
                      <a:lnTo>
                        <a:pt x="6" y="20"/>
                      </a:lnTo>
                      <a:lnTo>
                        <a:pt x="0" y="1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6" name="Freeform 39">
                  <a:extLst>
                    <a:ext uri="{FF2B5EF4-FFF2-40B4-BE49-F238E27FC236}">
                      <a16:creationId xmlns:a16="http://schemas.microsoft.com/office/drawing/2014/main" id="{D6DA9737-3E08-9E41-80DF-8B1C250653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25" y="9898"/>
                  <a:ext cx="47" cy="44"/>
                </a:xfrm>
                <a:custGeom>
                  <a:avLst/>
                  <a:gdLst>
                    <a:gd name="T0" fmla="*/ 22 w 22"/>
                    <a:gd name="T1" fmla="*/ 0 h 10"/>
                    <a:gd name="T2" fmla="*/ 0 w 22"/>
                    <a:gd name="T3" fmla="*/ 10 h 10"/>
                    <a:gd name="T4" fmla="*/ 22 w 22"/>
                    <a:gd name="T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10">
                      <a:moveTo>
                        <a:pt x="22" y="0"/>
                      </a:moveTo>
                      <a:lnTo>
                        <a:pt x="0" y="1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7" name="Freeform 40">
                  <a:extLst>
                    <a:ext uri="{FF2B5EF4-FFF2-40B4-BE49-F238E27FC236}">
                      <a16:creationId xmlns:a16="http://schemas.microsoft.com/office/drawing/2014/main" id="{891C8BF2-34D7-DA4A-B2D0-A0FB364AC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2" y="10079"/>
                  <a:ext cx="70" cy="488"/>
                </a:xfrm>
                <a:custGeom>
                  <a:avLst/>
                  <a:gdLst>
                    <a:gd name="T0" fmla="*/ 25 w 35"/>
                    <a:gd name="T1" fmla="*/ 0 h 208"/>
                    <a:gd name="T2" fmla="*/ 30 w 35"/>
                    <a:gd name="T3" fmla="*/ 30 h 208"/>
                    <a:gd name="T4" fmla="*/ 32 w 35"/>
                    <a:gd name="T5" fmla="*/ 76 h 208"/>
                    <a:gd name="T6" fmla="*/ 35 w 35"/>
                    <a:gd name="T7" fmla="*/ 208 h 208"/>
                    <a:gd name="T8" fmla="*/ 10 w 35"/>
                    <a:gd name="T9" fmla="*/ 208 h 208"/>
                    <a:gd name="T10" fmla="*/ 8 w 35"/>
                    <a:gd name="T11" fmla="*/ 78 h 208"/>
                    <a:gd name="T12" fmla="*/ 5 w 35"/>
                    <a:gd name="T13" fmla="*/ 33 h 208"/>
                    <a:gd name="T14" fmla="*/ 0 w 35"/>
                    <a:gd name="T15" fmla="*/ 4 h 208"/>
                    <a:gd name="T16" fmla="*/ 25 w 35"/>
                    <a:gd name="T17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08">
                      <a:moveTo>
                        <a:pt x="25" y="0"/>
                      </a:moveTo>
                      <a:lnTo>
                        <a:pt x="30" y="30"/>
                      </a:lnTo>
                      <a:lnTo>
                        <a:pt x="32" y="76"/>
                      </a:lnTo>
                      <a:lnTo>
                        <a:pt x="35" y="208"/>
                      </a:lnTo>
                      <a:lnTo>
                        <a:pt x="10" y="208"/>
                      </a:lnTo>
                      <a:lnTo>
                        <a:pt x="8" y="78"/>
                      </a:lnTo>
                      <a:lnTo>
                        <a:pt x="5" y="33"/>
                      </a:lnTo>
                      <a:lnTo>
                        <a:pt x="0" y="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8" name="Freeform 41">
                  <a:extLst>
                    <a:ext uri="{FF2B5EF4-FFF2-40B4-BE49-F238E27FC236}">
                      <a16:creationId xmlns:a16="http://schemas.microsoft.com/office/drawing/2014/main" id="{C3281B35-195D-0A44-8FCB-FCC082994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72" y="10048"/>
                  <a:ext cx="49" cy="44"/>
                </a:xfrm>
                <a:custGeom>
                  <a:avLst/>
                  <a:gdLst>
                    <a:gd name="T0" fmla="*/ 25 w 25"/>
                    <a:gd name="T1" fmla="*/ 4 h 11"/>
                    <a:gd name="T2" fmla="*/ 23 w 25"/>
                    <a:gd name="T3" fmla="*/ 0 h 11"/>
                    <a:gd name="T4" fmla="*/ 25 w 25"/>
                    <a:gd name="T5" fmla="*/ 6 h 11"/>
                    <a:gd name="T6" fmla="*/ 0 w 25"/>
                    <a:gd name="T7" fmla="*/ 10 h 11"/>
                    <a:gd name="T8" fmla="*/ 2 w 25"/>
                    <a:gd name="T9" fmla="*/ 11 h 11"/>
                    <a:gd name="T10" fmla="*/ 25 w 25"/>
                    <a:gd name="T11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5" h="11">
                      <a:moveTo>
                        <a:pt x="25" y="4"/>
                      </a:moveTo>
                      <a:lnTo>
                        <a:pt x="23" y="0"/>
                      </a:lnTo>
                      <a:lnTo>
                        <a:pt x="25" y="6"/>
                      </a:lnTo>
                      <a:lnTo>
                        <a:pt x="0" y="10"/>
                      </a:lnTo>
                      <a:lnTo>
                        <a:pt x="2" y="11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89" name="Rectangle 42">
                  <a:extLst>
                    <a:ext uri="{FF2B5EF4-FFF2-40B4-BE49-F238E27FC236}">
                      <a16:creationId xmlns:a16="http://schemas.microsoft.com/office/drawing/2014/main" id="{9C30720B-D94B-3748-B556-54F35CD136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93" y="10549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0" name="Freeform 43">
                  <a:extLst>
                    <a:ext uri="{FF2B5EF4-FFF2-40B4-BE49-F238E27FC236}">
                      <a16:creationId xmlns:a16="http://schemas.microsoft.com/office/drawing/2014/main" id="{F94A6195-18CA-6340-BFDA-6457DBC87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7" y="5938"/>
                  <a:ext cx="49" cy="44"/>
                </a:xfrm>
                <a:custGeom>
                  <a:avLst/>
                  <a:gdLst>
                    <a:gd name="T0" fmla="*/ 26 w 26"/>
                    <a:gd name="T1" fmla="*/ 11 h 13"/>
                    <a:gd name="T2" fmla="*/ 24 w 26"/>
                    <a:gd name="T3" fmla="*/ 0 h 13"/>
                    <a:gd name="T4" fmla="*/ 0 w 26"/>
                    <a:gd name="T5" fmla="*/ 2 h 13"/>
                    <a:gd name="T6" fmla="*/ 1 w 26"/>
                    <a:gd name="T7" fmla="*/ 13 h 13"/>
                    <a:gd name="T8" fmla="*/ 26 w 26"/>
                    <a:gd name="T9" fmla="*/ 1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3">
                      <a:moveTo>
                        <a:pt x="26" y="11"/>
                      </a:moveTo>
                      <a:lnTo>
                        <a:pt x="24" y="0"/>
                      </a:lnTo>
                      <a:lnTo>
                        <a:pt x="0" y="2"/>
                      </a:lnTo>
                      <a:lnTo>
                        <a:pt x="1" y="13"/>
                      </a:lnTo>
                      <a:lnTo>
                        <a:pt x="26" y="1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1" name="Rectangle 44">
                  <a:extLst>
                    <a:ext uri="{FF2B5EF4-FFF2-40B4-BE49-F238E27FC236}">
                      <a16:creationId xmlns:a16="http://schemas.microsoft.com/office/drawing/2014/main" id="{1432721B-1845-C64D-BE91-BF65124DE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59" y="8025"/>
                  <a:ext cx="49" cy="333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2" name="Freeform 45">
                  <a:extLst>
                    <a:ext uri="{FF2B5EF4-FFF2-40B4-BE49-F238E27FC236}">
                      <a16:creationId xmlns:a16="http://schemas.microsoft.com/office/drawing/2014/main" id="{1FDF4CF9-A4E2-CD4E-81DB-1A66848CB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0" y="8352"/>
                  <a:ext cx="108" cy="474"/>
                </a:xfrm>
                <a:custGeom>
                  <a:avLst/>
                  <a:gdLst>
                    <a:gd name="T0" fmla="*/ 53 w 53"/>
                    <a:gd name="T1" fmla="*/ 3 h 202"/>
                    <a:gd name="T2" fmla="*/ 28 w 53"/>
                    <a:gd name="T3" fmla="*/ 0 h 202"/>
                    <a:gd name="T4" fmla="*/ 0 w 53"/>
                    <a:gd name="T5" fmla="*/ 199 h 202"/>
                    <a:gd name="T6" fmla="*/ 25 w 53"/>
                    <a:gd name="T7" fmla="*/ 202 h 202"/>
                    <a:gd name="T8" fmla="*/ 53 w 53"/>
                    <a:gd name="T9" fmla="*/ 3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202">
                      <a:moveTo>
                        <a:pt x="53" y="3"/>
                      </a:moveTo>
                      <a:lnTo>
                        <a:pt x="28" y="0"/>
                      </a:lnTo>
                      <a:lnTo>
                        <a:pt x="0" y="199"/>
                      </a:lnTo>
                      <a:lnTo>
                        <a:pt x="25" y="202"/>
                      </a:lnTo>
                      <a:lnTo>
                        <a:pt x="53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3" name="Freeform 46">
                  <a:extLst>
                    <a:ext uri="{FF2B5EF4-FFF2-40B4-BE49-F238E27FC236}">
                      <a16:creationId xmlns:a16="http://schemas.microsoft.com/office/drawing/2014/main" id="{29DF4274-1B34-DC46-A7FD-5E5092332B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9" y="8316"/>
                  <a:ext cx="49" cy="44"/>
                </a:xfrm>
                <a:custGeom>
                  <a:avLst/>
                  <a:gdLst>
                    <a:gd name="T0" fmla="*/ 26 w 26"/>
                    <a:gd name="T1" fmla="*/ 2 h 3"/>
                    <a:gd name="T2" fmla="*/ 25 w 26"/>
                    <a:gd name="T3" fmla="*/ 3 h 3"/>
                    <a:gd name="T4" fmla="*/ 0 w 26"/>
                    <a:gd name="T5" fmla="*/ 0 h 3"/>
                    <a:gd name="T6" fmla="*/ 2 w 26"/>
                    <a:gd name="T7" fmla="*/ 2 h 3"/>
                    <a:gd name="T8" fmla="*/ 26 w 26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3">
                      <a:moveTo>
                        <a:pt x="26" y="2"/>
                      </a:moveTo>
                      <a:lnTo>
                        <a:pt x="25" y="3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4" name="Freeform 47">
                  <a:extLst>
                    <a:ext uri="{FF2B5EF4-FFF2-40B4-BE49-F238E27FC236}">
                      <a16:creationId xmlns:a16="http://schemas.microsoft.com/office/drawing/2014/main" id="{B2425610-9D03-4C44-B711-404BF30EC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8818"/>
                  <a:ext cx="145" cy="506"/>
                </a:xfrm>
                <a:custGeom>
                  <a:avLst/>
                  <a:gdLst>
                    <a:gd name="T0" fmla="*/ 71 w 71"/>
                    <a:gd name="T1" fmla="*/ 4 h 216"/>
                    <a:gd name="T2" fmla="*/ 46 w 71"/>
                    <a:gd name="T3" fmla="*/ 0 h 216"/>
                    <a:gd name="T4" fmla="*/ 0 w 71"/>
                    <a:gd name="T5" fmla="*/ 213 h 216"/>
                    <a:gd name="T6" fmla="*/ 25 w 71"/>
                    <a:gd name="T7" fmla="*/ 216 h 216"/>
                    <a:gd name="T8" fmla="*/ 71 w 71"/>
                    <a:gd name="T9" fmla="*/ 4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216">
                      <a:moveTo>
                        <a:pt x="71" y="4"/>
                      </a:moveTo>
                      <a:lnTo>
                        <a:pt x="46" y="0"/>
                      </a:lnTo>
                      <a:lnTo>
                        <a:pt x="0" y="213"/>
                      </a:lnTo>
                      <a:lnTo>
                        <a:pt x="25" y="216"/>
                      </a:lnTo>
                      <a:lnTo>
                        <a:pt x="71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5" name="Freeform 48">
                  <a:extLst>
                    <a:ext uri="{FF2B5EF4-FFF2-40B4-BE49-F238E27FC236}">
                      <a16:creationId xmlns:a16="http://schemas.microsoft.com/office/drawing/2014/main" id="{4FFE19D3-9CA9-EF4C-8C21-3E1DA0FF3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0" y="8784"/>
                  <a:ext cx="49" cy="44"/>
                </a:xfrm>
                <a:custGeom>
                  <a:avLst/>
                  <a:gdLst>
                    <a:gd name="T0" fmla="*/ 25 w 25"/>
                    <a:gd name="T1" fmla="*/ 3 h 4"/>
                    <a:gd name="T2" fmla="*/ 25 w 25"/>
                    <a:gd name="T3" fmla="*/ 4 h 4"/>
                    <a:gd name="T4" fmla="*/ 0 w 25"/>
                    <a:gd name="T5" fmla="*/ 0 h 4"/>
                    <a:gd name="T6" fmla="*/ 25 w 25"/>
                    <a:gd name="T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4">
                      <a:moveTo>
                        <a:pt x="25" y="3"/>
                      </a:moveTo>
                      <a:lnTo>
                        <a:pt x="25" y="4"/>
                      </a:lnTo>
                      <a:lnTo>
                        <a:pt x="0" y="0"/>
                      </a:lnTo>
                      <a:lnTo>
                        <a:pt x="25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6" name="Freeform 49">
                  <a:extLst>
                    <a:ext uri="{FF2B5EF4-FFF2-40B4-BE49-F238E27FC236}">
                      <a16:creationId xmlns:a16="http://schemas.microsoft.com/office/drawing/2014/main" id="{2F075283-9F37-AE47-B8C9-7D5D96965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9308"/>
                  <a:ext cx="58" cy="44"/>
                </a:xfrm>
                <a:custGeom>
                  <a:avLst/>
                  <a:gdLst>
                    <a:gd name="T0" fmla="*/ 27 w 27"/>
                    <a:gd name="T1" fmla="*/ 3 h 15"/>
                    <a:gd name="T2" fmla="*/ 24 w 27"/>
                    <a:gd name="T3" fmla="*/ 15 h 15"/>
                    <a:gd name="T4" fmla="*/ 0 w 27"/>
                    <a:gd name="T5" fmla="*/ 11 h 15"/>
                    <a:gd name="T6" fmla="*/ 2 w 27"/>
                    <a:gd name="T7" fmla="*/ 0 h 15"/>
                    <a:gd name="T8" fmla="*/ 27 w 27"/>
                    <a:gd name="T9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5">
                      <a:moveTo>
                        <a:pt x="27" y="3"/>
                      </a:moveTo>
                      <a:lnTo>
                        <a:pt x="24" y="15"/>
                      </a:lnTo>
                      <a:lnTo>
                        <a:pt x="0" y="11"/>
                      </a:lnTo>
                      <a:lnTo>
                        <a:pt x="2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7" name="Rectangle 50">
                  <a:extLst>
                    <a:ext uri="{FF2B5EF4-FFF2-40B4-BE49-F238E27FC236}">
                      <a16:creationId xmlns:a16="http://schemas.microsoft.com/office/drawing/2014/main" id="{F124661C-CDA3-3747-87EB-E3CA59A17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59" y="7981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8" name="Rectangle 51">
                  <a:extLst>
                    <a:ext uri="{FF2B5EF4-FFF2-40B4-BE49-F238E27FC236}">
                      <a16:creationId xmlns:a16="http://schemas.microsoft.com/office/drawing/2014/main" id="{7C251280-219D-E242-979D-FACDD4FC45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045"/>
                  <a:ext cx="49" cy="661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299" name="Freeform 52">
                  <a:extLst>
                    <a:ext uri="{FF2B5EF4-FFF2-40B4-BE49-F238E27FC236}">
                      <a16:creationId xmlns:a16="http://schemas.microsoft.com/office/drawing/2014/main" id="{C1B78A45-4E92-BE4C-A94C-CE5C081CF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79" y="12702"/>
                  <a:ext cx="74" cy="262"/>
                </a:xfrm>
                <a:custGeom>
                  <a:avLst/>
                  <a:gdLst>
                    <a:gd name="T0" fmla="*/ 36 w 36"/>
                    <a:gd name="T1" fmla="*/ 2 h 112"/>
                    <a:gd name="T2" fmla="*/ 11 w 36"/>
                    <a:gd name="T3" fmla="*/ 0 h 112"/>
                    <a:gd name="T4" fmla="*/ 0 w 36"/>
                    <a:gd name="T5" fmla="*/ 110 h 112"/>
                    <a:gd name="T6" fmla="*/ 24 w 36"/>
                    <a:gd name="T7" fmla="*/ 112 h 112"/>
                    <a:gd name="T8" fmla="*/ 36 w 36"/>
                    <a:gd name="T9" fmla="*/ 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12">
                      <a:moveTo>
                        <a:pt x="36" y="2"/>
                      </a:moveTo>
                      <a:lnTo>
                        <a:pt x="11" y="0"/>
                      </a:lnTo>
                      <a:lnTo>
                        <a:pt x="0" y="110"/>
                      </a:lnTo>
                      <a:lnTo>
                        <a:pt x="24" y="112"/>
                      </a:lnTo>
                      <a:lnTo>
                        <a:pt x="36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0" name="Freeform 53">
                  <a:extLst>
                    <a:ext uri="{FF2B5EF4-FFF2-40B4-BE49-F238E27FC236}">
                      <a16:creationId xmlns:a16="http://schemas.microsoft.com/office/drawing/2014/main" id="{598075E5-F695-4548-92B4-33549C283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2662"/>
                  <a:ext cx="49" cy="44"/>
                </a:xfrm>
                <a:custGeom>
                  <a:avLst/>
                  <a:gdLst>
                    <a:gd name="T0" fmla="*/ 26 w 26"/>
                    <a:gd name="T1" fmla="*/ 2 h 2"/>
                    <a:gd name="T2" fmla="*/ 25 w 26"/>
                    <a:gd name="T3" fmla="*/ 2 h 2"/>
                    <a:gd name="T4" fmla="*/ 0 w 26"/>
                    <a:gd name="T5" fmla="*/ 0 h 2"/>
                    <a:gd name="T6" fmla="*/ 2 w 26"/>
                    <a:gd name="T7" fmla="*/ 2 h 2"/>
                    <a:gd name="T8" fmla="*/ 26 w 26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">
                      <a:moveTo>
                        <a:pt x="26" y="2"/>
                      </a:moveTo>
                      <a:lnTo>
                        <a:pt x="25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1" name="Freeform 54">
                  <a:extLst>
                    <a:ext uri="{FF2B5EF4-FFF2-40B4-BE49-F238E27FC236}">
                      <a16:creationId xmlns:a16="http://schemas.microsoft.com/office/drawing/2014/main" id="{F6F659DC-6021-AC42-8F9E-D86FB72F2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5" y="12957"/>
                  <a:ext cx="113" cy="299"/>
                </a:xfrm>
                <a:custGeom>
                  <a:avLst/>
                  <a:gdLst>
                    <a:gd name="T0" fmla="*/ 55 w 55"/>
                    <a:gd name="T1" fmla="*/ 6 h 128"/>
                    <a:gd name="T2" fmla="*/ 32 w 55"/>
                    <a:gd name="T3" fmla="*/ 0 h 128"/>
                    <a:gd name="T4" fmla="*/ 0 w 55"/>
                    <a:gd name="T5" fmla="*/ 122 h 128"/>
                    <a:gd name="T6" fmla="*/ 23 w 55"/>
                    <a:gd name="T7" fmla="*/ 128 h 128"/>
                    <a:gd name="T8" fmla="*/ 55 w 55"/>
                    <a:gd name="T9" fmla="*/ 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28">
                      <a:moveTo>
                        <a:pt x="55" y="6"/>
                      </a:moveTo>
                      <a:lnTo>
                        <a:pt x="32" y="0"/>
                      </a:lnTo>
                      <a:lnTo>
                        <a:pt x="0" y="122"/>
                      </a:lnTo>
                      <a:lnTo>
                        <a:pt x="23" y="128"/>
                      </a:lnTo>
                      <a:lnTo>
                        <a:pt x="55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2" name="Freeform 55">
                  <a:extLst>
                    <a:ext uri="{FF2B5EF4-FFF2-40B4-BE49-F238E27FC236}">
                      <a16:creationId xmlns:a16="http://schemas.microsoft.com/office/drawing/2014/main" id="{1D21E813-D6CE-684C-8D12-55DD0AA4B2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79" y="12934"/>
                  <a:ext cx="49" cy="44"/>
                </a:xfrm>
                <a:custGeom>
                  <a:avLst/>
                  <a:gdLst>
                    <a:gd name="T0" fmla="*/ 24 w 24"/>
                    <a:gd name="T1" fmla="*/ 3 h 9"/>
                    <a:gd name="T2" fmla="*/ 24 w 24"/>
                    <a:gd name="T3" fmla="*/ 9 h 9"/>
                    <a:gd name="T4" fmla="*/ 24 w 24"/>
                    <a:gd name="T5" fmla="*/ 6 h 9"/>
                    <a:gd name="T6" fmla="*/ 1 w 24"/>
                    <a:gd name="T7" fmla="*/ 0 h 9"/>
                    <a:gd name="T8" fmla="*/ 0 w 24"/>
                    <a:gd name="T9" fmla="*/ 1 h 9"/>
                    <a:gd name="T10" fmla="*/ 24 w 24"/>
                    <a:gd name="T11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9">
                      <a:moveTo>
                        <a:pt x="24" y="3"/>
                      </a:moveTo>
                      <a:lnTo>
                        <a:pt x="24" y="9"/>
                      </a:lnTo>
                      <a:lnTo>
                        <a:pt x="24" y="6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3" name="Freeform 56">
                  <a:extLst>
                    <a:ext uri="{FF2B5EF4-FFF2-40B4-BE49-F238E27FC236}">
                      <a16:creationId xmlns:a16="http://schemas.microsoft.com/office/drawing/2014/main" id="{F551CA80-E583-574B-A849-B3C05B267F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82" y="13237"/>
                  <a:ext cx="179" cy="513"/>
                </a:xfrm>
                <a:custGeom>
                  <a:avLst/>
                  <a:gdLst>
                    <a:gd name="T0" fmla="*/ 87 w 87"/>
                    <a:gd name="T1" fmla="*/ 8 h 219"/>
                    <a:gd name="T2" fmla="*/ 64 w 87"/>
                    <a:gd name="T3" fmla="*/ 0 h 219"/>
                    <a:gd name="T4" fmla="*/ 0 w 87"/>
                    <a:gd name="T5" fmla="*/ 212 h 219"/>
                    <a:gd name="T6" fmla="*/ 23 w 87"/>
                    <a:gd name="T7" fmla="*/ 219 h 219"/>
                    <a:gd name="T8" fmla="*/ 87 w 87"/>
                    <a:gd name="T9" fmla="*/ 8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219">
                      <a:moveTo>
                        <a:pt x="87" y="8"/>
                      </a:moveTo>
                      <a:lnTo>
                        <a:pt x="64" y="0"/>
                      </a:lnTo>
                      <a:lnTo>
                        <a:pt x="0" y="212"/>
                      </a:lnTo>
                      <a:lnTo>
                        <a:pt x="23" y="219"/>
                      </a:lnTo>
                      <a:lnTo>
                        <a:pt x="87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4" name="Freeform 57">
                  <a:extLst>
                    <a:ext uri="{FF2B5EF4-FFF2-40B4-BE49-F238E27FC236}">
                      <a16:creationId xmlns:a16="http://schemas.microsoft.com/office/drawing/2014/main" id="{BC64DF61-8748-C047-8A24-338126DBF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5" y="13212"/>
                  <a:ext cx="47" cy="44"/>
                </a:xfrm>
                <a:custGeom>
                  <a:avLst/>
                  <a:gdLst>
                    <a:gd name="T0" fmla="*/ 23 w 23"/>
                    <a:gd name="T1" fmla="*/ 8 h 8"/>
                    <a:gd name="T2" fmla="*/ 0 w 23"/>
                    <a:gd name="T3" fmla="*/ 0 h 8"/>
                    <a:gd name="T4" fmla="*/ 0 w 23"/>
                    <a:gd name="T5" fmla="*/ 2 h 8"/>
                    <a:gd name="T6" fmla="*/ 23 w 23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8">
                      <a:moveTo>
                        <a:pt x="23" y="8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3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5" name="Rectangle 58">
                  <a:extLst>
                    <a:ext uri="{FF2B5EF4-FFF2-40B4-BE49-F238E27FC236}">
                      <a16:creationId xmlns:a16="http://schemas.microsoft.com/office/drawing/2014/main" id="{3C9A6A76-A439-1A45-96F1-BDC801322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002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6" name="Rectangle 59">
                  <a:extLst>
                    <a:ext uri="{FF2B5EF4-FFF2-40B4-BE49-F238E27FC236}">
                      <a16:creationId xmlns:a16="http://schemas.microsoft.com/office/drawing/2014/main" id="{235815C3-7A6C-8A4B-82E9-FE6DA9C7B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1131"/>
                  <a:ext cx="49" cy="211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7" name="Freeform 60">
                  <a:extLst>
                    <a:ext uri="{FF2B5EF4-FFF2-40B4-BE49-F238E27FC236}">
                      <a16:creationId xmlns:a16="http://schemas.microsoft.com/office/drawing/2014/main" id="{2C9137E2-B27A-AA4B-8508-58406AFE6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9" y="11335"/>
                  <a:ext cx="112" cy="323"/>
                </a:xfrm>
                <a:custGeom>
                  <a:avLst/>
                  <a:gdLst>
                    <a:gd name="T0" fmla="*/ 23 w 55"/>
                    <a:gd name="T1" fmla="*/ 0 h 138"/>
                    <a:gd name="T2" fmla="*/ 0 w 55"/>
                    <a:gd name="T3" fmla="*/ 7 h 138"/>
                    <a:gd name="T4" fmla="*/ 32 w 55"/>
                    <a:gd name="T5" fmla="*/ 138 h 138"/>
                    <a:gd name="T6" fmla="*/ 55 w 55"/>
                    <a:gd name="T7" fmla="*/ 132 h 138"/>
                    <a:gd name="T8" fmla="*/ 23 w 55"/>
                    <a:gd name="T9" fmla="*/ 0 h 1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38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32" y="138"/>
                      </a:lnTo>
                      <a:lnTo>
                        <a:pt x="55" y="13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8" name="Freeform 61">
                  <a:extLst>
                    <a:ext uri="{FF2B5EF4-FFF2-40B4-BE49-F238E27FC236}">
                      <a16:creationId xmlns:a16="http://schemas.microsoft.com/office/drawing/2014/main" id="{1725882B-5484-8749-9AFB-5B2A54CCCC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9" y="11307"/>
                  <a:ext cx="49" cy="44"/>
                </a:xfrm>
                <a:custGeom>
                  <a:avLst/>
                  <a:gdLst>
                    <a:gd name="T0" fmla="*/ 0 w 25"/>
                    <a:gd name="T1" fmla="*/ 3 h 7"/>
                    <a:gd name="T2" fmla="*/ 0 w 25"/>
                    <a:gd name="T3" fmla="*/ 7 h 7"/>
                    <a:gd name="T4" fmla="*/ 23 w 25"/>
                    <a:gd name="T5" fmla="*/ 0 h 7"/>
                    <a:gd name="T6" fmla="*/ 25 w 25"/>
                    <a:gd name="T7" fmla="*/ 3 h 7"/>
                    <a:gd name="T8" fmla="*/ 0 w 25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0" y="3"/>
                      </a:moveTo>
                      <a:lnTo>
                        <a:pt x="0" y="7"/>
                      </a:lnTo>
                      <a:lnTo>
                        <a:pt x="23" y="0"/>
                      </a:lnTo>
                      <a:lnTo>
                        <a:pt x="25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09" name="Freeform 62">
                  <a:extLst>
                    <a:ext uri="{FF2B5EF4-FFF2-40B4-BE49-F238E27FC236}">
                      <a16:creationId xmlns:a16="http://schemas.microsoft.com/office/drawing/2014/main" id="{E8DE1329-DE4C-0840-A805-D379CBC3CD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14" y="11641"/>
                  <a:ext cx="158" cy="344"/>
                </a:xfrm>
                <a:custGeom>
                  <a:avLst/>
                  <a:gdLst>
                    <a:gd name="T0" fmla="*/ 23 w 77"/>
                    <a:gd name="T1" fmla="*/ 0 h 147"/>
                    <a:gd name="T2" fmla="*/ 0 w 77"/>
                    <a:gd name="T3" fmla="*/ 7 h 147"/>
                    <a:gd name="T4" fmla="*/ 54 w 77"/>
                    <a:gd name="T5" fmla="*/ 147 h 147"/>
                    <a:gd name="T6" fmla="*/ 77 w 77"/>
                    <a:gd name="T7" fmla="*/ 140 h 147"/>
                    <a:gd name="T8" fmla="*/ 23 w 77"/>
                    <a:gd name="T9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" h="14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54" y="147"/>
                      </a:lnTo>
                      <a:lnTo>
                        <a:pt x="77" y="14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0" name="Freeform 63">
                  <a:extLst>
                    <a:ext uri="{FF2B5EF4-FFF2-40B4-BE49-F238E27FC236}">
                      <a16:creationId xmlns:a16="http://schemas.microsoft.com/office/drawing/2014/main" id="{EEA206EE-5ED1-1246-ABB3-18B696991B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14" y="11614"/>
                  <a:ext cx="47" cy="44"/>
                </a:xfrm>
                <a:custGeom>
                  <a:avLst/>
                  <a:gdLst>
                    <a:gd name="T0" fmla="*/ 0 w 23"/>
                    <a:gd name="T1" fmla="*/ 7 h 7"/>
                    <a:gd name="T2" fmla="*/ 23 w 23"/>
                    <a:gd name="T3" fmla="*/ 0 h 7"/>
                    <a:gd name="T4" fmla="*/ 23 w 23"/>
                    <a:gd name="T5" fmla="*/ 1 h 7"/>
                    <a:gd name="T6" fmla="*/ 0 w 23"/>
                    <a:gd name="T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7">
                      <a:moveTo>
                        <a:pt x="0" y="7"/>
                      </a:moveTo>
                      <a:lnTo>
                        <a:pt x="23" y="0"/>
                      </a:lnTo>
                      <a:lnTo>
                        <a:pt x="23" y="1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1" name="Freeform 64">
                  <a:extLst>
                    <a:ext uri="{FF2B5EF4-FFF2-40B4-BE49-F238E27FC236}">
                      <a16:creationId xmlns:a16="http://schemas.microsoft.com/office/drawing/2014/main" id="{A7CC8199-E521-1242-8F25-57AB0B19B5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4" y="11964"/>
                  <a:ext cx="158" cy="263"/>
                </a:xfrm>
                <a:custGeom>
                  <a:avLst/>
                  <a:gdLst>
                    <a:gd name="T0" fmla="*/ 22 w 75"/>
                    <a:gd name="T1" fmla="*/ 0 h 112"/>
                    <a:gd name="T2" fmla="*/ 0 w 75"/>
                    <a:gd name="T3" fmla="*/ 12 h 112"/>
                    <a:gd name="T4" fmla="*/ 54 w 75"/>
                    <a:gd name="T5" fmla="*/ 112 h 112"/>
                    <a:gd name="T6" fmla="*/ 75 w 75"/>
                    <a:gd name="T7" fmla="*/ 100 h 112"/>
                    <a:gd name="T8" fmla="*/ 22 w 75"/>
                    <a:gd name="T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12">
                      <a:moveTo>
                        <a:pt x="22" y="0"/>
                      </a:moveTo>
                      <a:lnTo>
                        <a:pt x="0" y="12"/>
                      </a:lnTo>
                      <a:lnTo>
                        <a:pt x="54" y="112"/>
                      </a:lnTo>
                      <a:lnTo>
                        <a:pt x="75" y="10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2" name="Freeform 65">
                  <a:extLst>
                    <a:ext uri="{FF2B5EF4-FFF2-40B4-BE49-F238E27FC236}">
                      <a16:creationId xmlns:a16="http://schemas.microsoft.com/office/drawing/2014/main" id="{AAA5C67C-79E9-6340-B0EC-38CAA290FE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4" y="11963"/>
                  <a:ext cx="49" cy="44"/>
                </a:xfrm>
                <a:custGeom>
                  <a:avLst/>
                  <a:gdLst>
                    <a:gd name="T0" fmla="*/ 0 w 23"/>
                    <a:gd name="T1" fmla="*/ 9 h 18"/>
                    <a:gd name="T2" fmla="*/ 4 w 23"/>
                    <a:gd name="T3" fmla="*/ 18 h 18"/>
                    <a:gd name="T4" fmla="*/ 0 w 23"/>
                    <a:gd name="T5" fmla="*/ 12 h 18"/>
                    <a:gd name="T6" fmla="*/ 22 w 23"/>
                    <a:gd name="T7" fmla="*/ 0 h 18"/>
                    <a:gd name="T8" fmla="*/ 23 w 23"/>
                    <a:gd name="T9" fmla="*/ 2 h 18"/>
                    <a:gd name="T10" fmla="*/ 0 w 23"/>
                    <a:gd name="T11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18">
                      <a:moveTo>
                        <a:pt x="0" y="9"/>
                      </a:moveTo>
                      <a:lnTo>
                        <a:pt x="4" y="18"/>
                      </a:lnTo>
                      <a:lnTo>
                        <a:pt x="0" y="12"/>
                      </a:lnTo>
                      <a:lnTo>
                        <a:pt x="22" y="0"/>
                      </a:lnTo>
                      <a:lnTo>
                        <a:pt x="23" y="2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3" name="Freeform 66">
                  <a:extLst>
                    <a:ext uri="{FF2B5EF4-FFF2-40B4-BE49-F238E27FC236}">
                      <a16:creationId xmlns:a16="http://schemas.microsoft.com/office/drawing/2014/main" id="{1E767F58-0066-A446-AB49-51DC6D257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6" y="12198"/>
                  <a:ext cx="113" cy="171"/>
                </a:xfrm>
                <a:custGeom>
                  <a:avLst/>
                  <a:gdLst>
                    <a:gd name="T0" fmla="*/ 21 w 53"/>
                    <a:gd name="T1" fmla="*/ 0 h 73"/>
                    <a:gd name="T2" fmla="*/ 0 w 53"/>
                    <a:gd name="T3" fmla="*/ 12 h 73"/>
                    <a:gd name="T4" fmla="*/ 32 w 53"/>
                    <a:gd name="T5" fmla="*/ 73 h 73"/>
                    <a:gd name="T6" fmla="*/ 53 w 53"/>
                    <a:gd name="T7" fmla="*/ 62 h 73"/>
                    <a:gd name="T8" fmla="*/ 21 w 53"/>
                    <a:gd name="T9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73">
                      <a:moveTo>
                        <a:pt x="21" y="0"/>
                      </a:moveTo>
                      <a:lnTo>
                        <a:pt x="0" y="12"/>
                      </a:lnTo>
                      <a:lnTo>
                        <a:pt x="32" y="73"/>
                      </a:lnTo>
                      <a:lnTo>
                        <a:pt x="53" y="6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4" name="Freeform 67">
                  <a:extLst>
                    <a:ext uri="{FF2B5EF4-FFF2-40B4-BE49-F238E27FC236}">
                      <a16:creationId xmlns:a16="http://schemas.microsoft.com/office/drawing/2014/main" id="{4B18E06A-2DAE-994C-A202-D49C2E83A7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6" y="12183"/>
                  <a:ext cx="47" cy="44"/>
                </a:xfrm>
                <a:custGeom>
                  <a:avLst/>
                  <a:gdLst>
                    <a:gd name="T0" fmla="*/ 0 w 21"/>
                    <a:gd name="T1" fmla="*/ 12 h 12"/>
                    <a:gd name="T2" fmla="*/ 21 w 21"/>
                    <a:gd name="T3" fmla="*/ 0 h 12"/>
                    <a:gd name="T4" fmla="*/ 0 w 21"/>
                    <a:gd name="T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" h="12">
                      <a:moveTo>
                        <a:pt x="0" y="12"/>
                      </a:moveTo>
                      <a:lnTo>
                        <a:pt x="21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5" name="Rectangle 68">
                  <a:extLst>
                    <a:ext uri="{FF2B5EF4-FFF2-40B4-BE49-F238E27FC236}">
                      <a16:creationId xmlns:a16="http://schemas.microsoft.com/office/drawing/2014/main" id="{DE456C6D-F44E-A447-A798-0D649EE766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355"/>
                  <a:ext cx="49" cy="117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6" name="Freeform 69">
                  <a:extLst>
                    <a:ext uri="{FF2B5EF4-FFF2-40B4-BE49-F238E27FC236}">
                      <a16:creationId xmlns:a16="http://schemas.microsoft.com/office/drawing/2014/main" id="{FA68DD33-7ADB-9B49-B4DA-E486D7130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2325"/>
                  <a:ext cx="49" cy="44"/>
                </a:xfrm>
                <a:custGeom>
                  <a:avLst/>
                  <a:gdLst>
                    <a:gd name="T0" fmla="*/ 21 w 24"/>
                    <a:gd name="T1" fmla="*/ 0 h 11"/>
                    <a:gd name="T2" fmla="*/ 24 w 24"/>
                    <a:gd name="T3" fmla="*/ 5 h 11"/>
                    <a:gd name="T4" fmla="*/ 0 w 24"/>
                    <a:gd name="T5" fmla="*/ 5 h 11"/>
                    <a:gd name="T6" fmla="*/ 0 w 24"/>
                    <a:gd name="T7" fmla="*/ 11 h 11"/>
                    <a:gd name="T8" fmla="*/ 21 w 24"/>
                    <a:gd name="T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1">
                      <a:moveTo>
                        <a:pt x="21" y="0"/>
                      </a:moveTo>
                      <a:lnTo>
                        <a:pt x="24" y="5"/>
                      </a:lnTo>
                      <a:lnTo>
                        <a:pt x="0" y="5"/>
                      </a:lnTo>
                      <a:lnTo>
                        <a:pt x="0" y="1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7" name="Rectangle 70">
                  <a:extLst>
                    <a:ext uri="{FF2B5EF4-FFF2-40B4-BE49-F238E27FC236}">
                      <a16:creationId xmlns:a16="http://schemas.microsoft.com/office/drawing/2014/main" id="{EBF802C7-2C58-8E40-B667-9B13BE120C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4" y="12471"/>
                  <a:ext cx="49" cy="612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8" name="Freeform 71">
                  <a:extLst>
                    <a:ext uri="{FF2B5EF4-FFF2-40B4-BE49-F238E27FC236}">
                      <a16:creationId xmlns:a16="http://schemas.microsoft.com/office/drawing/2014/main" id="{8AF72D24-CB37-C142-BCC4-8A182169F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2431"/>
                  <a:ext cx="49" cy="44"/>
                </a:xfrm>
                <a:custGeom>
                  <a:avLst/>
                  <a:gdLst>
                    <a:gd name="T0" fmla="*/ 0 w 24"/>
                    <a:gd name="T1" fmla="*/ 24 w 24"/>
                    <a:gd name="T2" fmla="*/ 0 w 2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4"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19" name="Freeform 72">
                  <a:extLst>
                    <a:ext uri="{FF2B5EF4-FFF2-40B4-BE49-F238E27FC236}">
                      <a16:creationId xmlns:a16="http://schemas.microsoft.com/office/drawing/2014/main" id="{83E163B5-BE47-E14A-92DE-B69D8768A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13083"/>
                  <a:ext cx="58" cy="283"/>
                </a:xfrm>
                <a:custGeom>
                  <a:avLst/>
                  <a:gdLst>
                    <a:gd name="T0" fmla="*/ 27 w 27"/>
                    <a:gd name="T1" fmla="*/ 0 h 121"/>
                    <a:gd name="T2" fmla="*/ 2 w 27"/>
                    <a:gd name="T3" fmla="*/ 0 h 121"/>
                    <a:gd name="T4" fmla="*/ 0 w 27"/>
                    <a:gd name="T5" fmla="*/ 121 h 121"/>
                    <a:gd name="T6" fmla="*/ 24 w 27"/>
                    <a:gd name="T7" fmla="*/ 121 h 121"/>
                    <a:gd name="T8" fmla="*/ 27 w 27"/>
                    <a:gd name="T9" fmla="*/ 0 h 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21">
                      <a:moveTo>
                        <a:pt x="27" y="0"/>
                      </a:moveTo>
                      <a:lnTo>
                        <a:pt x="2" y="0"/>
                      </a:lnTo>
                      <a:lnTo>
                        <a:pt x="0" y="121"/>
                      </a:lnTo>
                      <a:lnTo>
                        <a:pt x="24" y="12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0" name="Freeform 73">
                  <a:extLst>
                    <a:ext uri="{FF2B5EF4-FFF2-40B4-BE49-F238E27FC236}">
                      <a16:creationId xmlns:a16="http://schemas.microsoft.com/office/drawing/2014/main" id="{F2DBF043-73C2-A644-B95F-5050358D6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3042"/>
                  <a:ext cx="49" cy="44"/>
                </a:xfrm>
                <a:custGeom>
                  <a:avLst/>
                  <a:gdLst>
                    <a:gd name="T0" fmla="*/ 26 w 26"/>
                    <a:gd name="T1" fmla="*/ 25 w 26"/>
                    <a:gd name="T2" fmla="*/ 0 w 26"/>
                    <a:gd name="T3" fmla="*/ 2 w 26"/>
                    <a:gd name="T4" fmla="*/ 26 w 26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6">
                      <a:moveTo>
                        <a:pt x="26" y="0"/>
                      </a:move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1" name="Freeform 74">
                  <a:extLst>
                    <a:ext uri="{FF2B5EF4-FFF2-40B4-BE49-F238E27FC236}">
                      <a16:creationId xmlns:a16="http://schemas.microsoft.com/office/drawing/2014/main" id="{D55EFF9B-34FE-4A41-9063-40DA40B73E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13366"/>
                  <a:ext cx="58" cy="169"/>
                </a:xfrm>
                <a:custGeom>
                  <a:avLst/>
                  <a:gdLst>
                    <a:gd name="T0" fmla="*/ 24 w 27"/>
                    <a:gd name="T1" fmla="*/ 0 h 72"/>
                    <a:gd name="T2" fmla="*/ 0 w 27"/>
                    <a:gd name="T3" fmla="*/ 2 h 72"/>
                    <a:gd name="T4" fmla="*/ 2 w 27"/>
                    <a:gd name="T5" fmla="*/ 72 h 72"/>
                    <a:gd name="T6" fmla="*/ 27 w 27"/>
                    <a:gd name="T7" fmla="*/ 70 h 72"/>
                    <a:gd name="T8" fmla="*/ 24 w 27"/>
                    <a:gd name="T9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72">
                      <a:moveTo>
                        <a:pt x="24" y="0"/>
                      </a:moveTo>
                      <a:lnTo>
                        <a:pt x="0" y="2"/>
                      </a:lnTo>
                      <a:lnTo>
                        <a:pt x="2" y="72"/>
                      </a:lnTo>
                      <a:lnTo>
                        <a:pt x="27" y="7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2" name="Freeform 75">
                  <a:extLst>
                    <a:ext uri="{FF2B5EF4-FFF2-40B4-BE49-F238E27FC236}">
                      <a16:creationId xmlns:a16="http://schemas.microsoft.com/office/drawing/2014/main" id="{2F62CBAB-124B-934C-8B81-AFE5A6097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5" y="13327"/>
                  <a:ext cx="54" cy="44"/>
                </a:xfrm>
                <a:custGeom>
                  <a:avLst/>
                  <a:gdLst>
                    <a:gd name="T0" fmla="*/ 0 w 24"/>
                    <a:gd name="T1" fmla="*/ 0 h 2"/>
                    <a:gd name="T2" fmla="*/ 0 w 24"/>
                    <a:gd name="T3" fmla="*/ 2 h 2"/>
                    <a:gd name="T4" fmla="*/ 24 w 24"/>
                    <a:gd name="T5" fmla="*/ 0 h 2"/>
                    <a:gd name="T6" fmla="*/ 0 w 24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3" name="Freeform 76">
                  <a:extLst>
                    <a:ext uri="{FF2B5EF4-FFF2-40B4-BE49-F238E27FC236}">
                      <a16:creationId xmlns:a16="http://schemas.microsoft.com/office/drawing/2014/main" id="{3150931D-93CF-2743-8FDD-8AD0BDB46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3527"/>
                  <a:ext cx="203" cy="1089"/>
                </a:xfrm>
                <a:custGeom>
                  <a:avLst/>
                  <a:gdLst>
                    <a:gd name="T0" fmla="*/ 25 w 99"/>
                    <a:gd name="T1" fmla="*/ 0 h 465"/>
                    <a:gd name="T2" fmla="*/ 0 w 99"/>
                    <a:gd name="T3" fmla="*/ 4 h 465"/>
                    <a:gd name="T4" fmla="*/ 74 w 99"/>
                    <a:gd name="T5" fmla="*/ 465 h 465"/>
                    <a:gd name="T6" fmla="*/ 99 w 99"/>
                    <a:gd name="T7" fmla="*/ 461 h 465"/>
                    <a:gd name="T8" fmla="*/ 25 w 99"/>
                    <a:gd name="T9" fmla="*/ 0 h 4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" h="465">
                      <a:moveTo>
                        <a:pt x="25" y="0"/>
                      </a:moveTo>
                      <a:lnTo>
                        <a:pt x="0" y="4"/>
                      </a:lnTo>
                      <a:lnTo>
                        <a:pt x="74" y="465"/>
                      </a:lnTo>
                      <a:lnTo>
                        <a:pt x="99" y="46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4" name="Freeform 77">
                  <a:extLst>
                    <a:ext uri="{FF2B5EF4-FFF2-40B4-BE49-F238E27FC236}">
                      <a16:creationId xmlns:a16="http://schemas.microsoft.com/office/drawing/2014/main" id="{F72E01AD-8D61-0B45-A693-01F079BAF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4" y="13493"/>
                  <a:ext cx="49" cy="44"/>
                </a:xfrm>
                <a:custGeom>
                  <a:avLst/>
                  <a:gdLst>
                    <a:gd name="T0" fmla="*/ 0 w 25"/>
                    <a:gd name="T1" fmla="*/ 3 h 4"/>
                    <a:gd name="T2" fmla="*/ 0 w 25"/>
                    <a:gd name="T3" fmla="*/ 4 h 4"/>
                    <a:gd name="T4" fmla="*/ 25 w 25"/>
                    <a:gd name="T5" fmla="*/ 0 h 4"/>
                    <a:gd name="T6" fmla="*/ 25 w 25"/>
                    <a:gd name="T7" fmla="*/ 1 h 4"/>
                    <a:gd name="T8" fmla="*/ 0 w 2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4">
                      <a:moveTo>
                        <a:pt x="0" y="3"/>
                      </a:moveTo>
                      <a:lnTo>
                        <a:pt x="0" y="4"/>
                      </a:lnTo>
                      <a:lnTo>
                        <a:pt x="25" y="0"/>
                      </a:lnTo>
                      <a:lnTo>
                        <a:pt x="25" y="1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5" name="Freeform 78">
                  <a:extLst>
                    <a:ext uri="{FF2B5EF4-FFF2-40B4-BE49-F238E27FC236}">
                      <a16:creationId xmlns:a16="http://schemas.microsoft.com/office/drawing/2014/main" id="{C4AFE554-C5A1-174A-A7FF-06729BA58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9" y="14598"/>
                  <a:ext cx="49" cy="44"/>
                </a:xfrm>
                <a:custGeom>
                  <a:avLst/>
                  <a:gdLst>
                    <a:gd name="T0" fmla="*/ 25 w 26"/>
                    <a:gd name="T1" fmla="*/ 0 h 15"/>
                    <a:gd name="T2" fmla="*/ 26 w 26"/>
                    <a:gd name="T3" fmla="*/ 12 h 15"/>
                    <a:gd name="T4" fmla="*/ 2 w 26"/>
                    <a:gd name="T5" fmla="*/ 15 h 15"/>
                    <a:gd name="T6" fmla="*/ 0 w 26"/>
                    <a:gd name="T7" fmla="*/ 4 h 15"/>
                    <a:gd name="T8" fmla="*/ 25 w 26"/>
                    <a:gd name="T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5">
                      <a:moveTo>
                        <a:pt x="25" y="0"/>
                      </a:moveTo>
                      <a:lnTo>
                        <a:pt x="26" y="12"/>
                      </a:lnTo>
                      <a:lnTo>
                        <a:pt x="2" y="15"/>
                      </a:lnTo>
                      <a:lnTo>
                        <a:pt x="0" y="4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6" name="Rectangle 79">
                  <a:extLst>
                    <a:ext uri="{FF2B5EF4-FFF2-40B4-BE49-F238E27FC236}">
                      <a16:creationId xmlns:a16="http://schemas.microsoft.com/office/drawing/2014/main" id="{5CEF862B-4EE9-EE4C-B942-0978AC4D9F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1087"/>
                  <a:ext cx="49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7" name="Freeform 80">
                  <a:extLst>
                    <a:ext uri="{FF2B5EF4-FFF2-40B4-BE49-F238E27FC236}">
                      <a16:creationId xmlns:a16="http://schemas.microsoft.com/office/drawing/2014/main" id="{C1DA2721-5EC9-8146-8ED0-B983A508C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8" y="8808"/>
                  <a:ext cx="381" cy="933"/>
                </a:xfrm>
                <a:custGeom>
                  <a:avLst/>
                  <a:gdLst>
                    <a:gd name="T0" fmla="*/ 23 w 182"/>
                    <a:gd name="T1" fmla="*/ 0 h 398"/>
                    <a:gd name="T2" fmla="*/ 89 w 182"/>
                    <a:gd name="T3" fmla="*/ 164 h 398"/>
                    <a:gd name="T4" fmla="*/ 182 w 182"/>
                    <a:gd name="T5" fmla="*/ 390 h 398"/>
                    <a:gd name="T6" fmla="*/ 159 w 182"/>
                    <a:gd name="T7" fmla="*/ 398 h 398"/>
                    <a:gd name="T8" fmla="*/ 66 w 182"/>
                    <a:gd name="T9" fmla="*/ 172 h 398"/>
                    <a:gd name="T10" fmla="*/ 0 w 182"/>
                    <a:gd name="T11" fmla="*/ 8 h 398"/>
                    <a:gd name="T12" fmla="*/ 23 w 182"/>
                    <a:gd name="T13" fmla="*/ 0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2" h="398">
                      <a:moveTo>
                        <a:pt x="23" y="0"/>
                      </a:moveTo>
                      <a:lnTo>
                        <a:pt x="89" y="164"/>
                      </a:lnTo>
                      <a:lnTo>
                        <a:pt x="182" y="390"/>
                      </a:lnTo>
                      <a:lnTo>
                        <a:pt x="159" y="398"/>
                      </a:lnTo>
                      <a:lnTo>
                        <a:pt x="66" y="172"/>
                      </a:ln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8" name="Freeform 81">
                  <a:extLst>
                    <a:ext uri="{FF2B5EF4-FFF2-40B4-BE49-F238E27FC236}">
                      <a16:creationId xmlns:a16="http://schemas.microsoft.com/office/drawing/2014/main" id="{A7AD3F67-93D0-D642-9B2F-1D33DC3F9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03" y="9721"/>
                  <a:ext cx="271" cy="642"/>
                </a:xfrm>
                <a:custGeom>
                  <a:avLst/>
                  <a:gdLst>
                    <a:gd name="T0" fmla="*/ 23 w 131"/>
                    <a:gd name="T1" fmla="*/ 0 h 274"/>
                    <a:gd name="T2" fmla="*/ 131 w 131"/>
                    <a:gd name="T3" fmla="*/ 267 h 274"/>
                    <a:gd name="T4" fmla="*/ 108 w 131"/>
                    <a:gd name="T5" fmla="*/ 274 h 274"/>
                    <a:gd name="T6" fmla="*/ 0 w 131"/>
                    <a:gd name="T7" fmla="*/ 8 h 274"/>
                    <a:gd name="T8" fmla="*/ 23 w 131"/>
                    <a:gd name="T9" fmla="*/ 0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1" h="274">
                      <a:moveTo>
                        <a:pt x="23" y="0"/>
                      </a:moveTo>
                      <a:lnTo>
                        <a:pt x="131" y="267"/>
                      </a:lnTo>
                      <a:lnTo>
                        <a:pt x="108" y="274"/>
                      </a:ln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29" name="Freeform 82">
                  <a:extLst>
                    <a:ext uri="{FF2B5EF4-FFF2-40B4-BE49-F238E27FC236}">
                      <a16:creationId xmlns:a16="http://schemas.microsoft.com/office/drawing/2014/main" id="{FE9A0EBA-7543-5949-8C9C-31C8DF532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03" y="9697"/>
                  <a:ext cx="47" cy="44"/>
                </a:xfrm>
                <a:custGeom>
                  <a:avLst/>
                  <a:gdLst>
                    <a:gd name="T0" fmla="*/ 23 w 23"/>
                    <a:gd name="T1" fmla="*/ 0 h 8"/>
                    <a:gd name="T2" fmla="*/ 0 w 23"/>
                    <a:gd name="T3" fmla="*/ 8 h 8"/>
                    <a:gd name="T4" fmla="*/ 23 w 23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23" y="0"/>
                      </a:move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0" name="Freeform 83">
                  <a:extLst>
                    <a:ext uri="{FF2B5EF4-FFF2-40B4-BE49-F238E27FC236}">
                      <a16:creationId xmlns:a16="http://schemas.microsoft.com/office/drawing/2014/main" id="{0981886B-62FF-6143-AB40-696EF12EF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5" y="10351"/>
                  <a:ext cx="71" cy="450"/>
                </a:xfrm>
                <a:custGeom>
                  <a:avLst/>
                  <a:gdLst>
                    <a:gd name="T0" fmla="*/ 24 w 34"/>
                    <a:gd name="T1" fmla="*/ 0 h 192"/>
                    <a:gd name="T2" fmla="*/ 29 w 34"/>
                    <a:gd name="T3" fmla="*/ 23 h 192"/>
                    <a:gd name="T4" fmla="*/ 31 w 34"/>
                    <a:gd name="T5" fmla="*/ 64 h 192"/>
                    <a:gd name="T6" fmla="*/ 34 w 34"/>
                    <a:gd name="T7" fmla="*/ 192 h 192"/>
                    <a:gd name="T8" fmla="*/ 10 w 34"/>
                    <a:gd name="T9" fmla="*/ 192 h 192"/>
                    <a:gd name="T10" fmla="*/ 7 w 34"/>
                    <a:gd name="T11" fmla="*/ 65 h 192"/>
                    <a:gd name="T12" fmla="*/ 5 w 34"/>
                    <a:gd name="T13" fmla="*/ 25 h 192"/>
                    <a:gd name="T14" fmla="*/ 0 w 34"/>
                    <a:gd name="T15" fmla="*/ 4 h 192"/>
                    <a:gd name="T16" fmla="*/ 24 w 34"/>
                    <a:gd name="T17" fmla="*/ 0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192">
                      <a:moveTo>
                        <a:pt x="24" y="0"/>
                      </a:moveTo>
                      <a:lnTo>
                        <a:pt x="29" y="23"/>
                      </a:lnTo>
                      <a:lnTo>
                        <a:pt x="31" y="64"/>
                      </a:lnTo>
                      <a:lnTo>
                        <a:pt x="34" y="192"/>
                      </a:lnTo>
                      <a:lnTo>
                        <a:pt x="10" y="192"/>
                      </a:lnTo>
                      <a:lnTo>
                        <a:pt x="7" y="65"/>
                      </a:lnTo>
                      <a:lnTo>
                        <a:pt x="5" y="25"/>
                      </a:lnTo>
                      <a:lnTo>
                        <a:pt x="0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1" name="Freeform 84">
                  <a:extLst>
                    <a:ext uri="{FF2B5EF4-FFF2-40B4-BE49-F238E27FC236}">
                      <a16:creationId xmlns:a16="http://schemas.microsoft.com/office/drawing/2014/main" id="{81EDB155-3C7F-534D-85DD-62B060C725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25" y="10319"/>
                  <a:ext cx="50" cy="44"/>
                </a:xfrm>
                <a:custGeom>
                  <a:avLst/>
                  <a:gdLst>
                    <a:gd name="T0" fmla="*/ 24 w 24"/>
                    <a:gd name="T1" fmla="*/ 3 h 10"/>
                    <a:gd name="T2" fmla="*/ 23 w 24"/>
                    <a:gd name="T3" fmla="*/ 0 h 10"/>
                    <a:gd name="T4" fmla="*/ 24 w 24"/>
                    <a:gd name="T5" fmla="*/ 5 h 10"/>
                    <a:gd name="T6" fmla="*/ 0 w 24"/>
                    <a:gd name="T7" fmla="*/ 9 h 10"/>
                    <a:gd name="T8" fmla="*/ 1 w 24"/>
                    <a:gd name="T9" fmla="*/ 10 h 10"/>
                    <a:gd name="T10" fmla="*/ 24 w 24"/>
                    <a:gd name="T11" fmla="*/ 3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0">
                      <a:moveTo>
                        <a:pt x="24" y="3"/>
                      </a:moveTo>
                      <a:lnTo>
                        <a:pt x="23" y="0"/>
                      </a:lnTo>
                      <a:lnTo>
                        <a:pt x="24" y="5"/>
                      </a:lnTo>
                      <a:lnTo>
                        <a:pt x="0" y="9"/>
                      </a:lnTo>
                      <a:lnTo>
                        <a:pt x="1" y="10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2" name="Rectangle 85">
                  <a:extLst>
                    <a:ext uri="{FF2B5EF4-FFF2-40B4-BE49-F238E27FC236}">
                      <a16:creationId xmlns:a16="http://schemas.microsoft.com/office/drawing/2014/main" id="{077A1D82-986F-314D-B06A-880003CFF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44" y="10783"/>
                  <a:ext cx="52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3" name="Freeform 86">
                  <a:extLst>
                    <a:ext uri="{FF2B5EF4-FFF2-40B4-BE49-F238E27FC236}">
                      <a16:creationId xmlns:a16="http://schemas.microsoft.com/office/drawing/2014/main" id="{E91AEFF4-DBE8-AA41-BBFE-AC7ADDB02B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57" y="8784"/>
                  <a:ext cx="58" cy="44"/>
                </a:xfrm>
                <a:custGeom>
                  <a:avLst/>
                  <a:gdLst>
                    <a:gd name="T0" fmla="*/ 28 w 28"/>
                    <a:gd name="T1" fmla="*/ 11 h 19"/>
                    <a:gd name="T2" fmla="*/ 23 w 28"/>
                    <a:gd name="T3" fmla="*/ 0 h 19"/>
                    <a:gd name="T4" fmla="*/ 0 w 28"/>
                    <a:gd name="T5" fmla="*/ 8 h 19"/>
                    <a:gd name="T6" fmla="*/ 5 w 28"/>
                    <a:gd name="T7" fmla="*/ 19 h 19"/>
                    <a:gd name="T8" fmla="*/ 28 w 28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9">
                      <a:moveTo>
                        <a:pt x="28" y="11"/>
                      </a:moveTo>
                      <a:lnTo>
                        <a:pt x="23" y="0"/>
                      </a:lnTo>
                      <a:lnTo>
                        <a:pt x="0" y="8"/>
                      </a:lnTo>
                      <a:lnTo>
                        <a:pt x="5" y="19"/>
                      </a:lnTo>
                      <a:lnTo>
                        <a:pt x="28" y="1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4" name="Freeform 87">
                  <a:extLst>
                    <a:ext uri="{FF2B5EF4-FFF2-40B4-BE49-F238E27FC236}">
                      <a16:creationId xmlns:a16="http://schemas.microsoft.com/office/drawing/2014/main" id="{8B07B6F2-B47A-224C-9E8D-91C8CF737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0" y="10513"/>
                  <a:ext cx="161" cy="70"/>
                </a:xfrm>
                <a:custGeom>
                  <a:avLst/>
                  <a:gdLst>
                    <a:gd name="T0" fmla="*/ 1 w 79"/>
                    <a:gd name="T1" fmla="*/ 0 h 30"/>
                    <a:gd name="T2" fmla="*/ 46 w 79"/>
                    <a:gd name="T3" fmla="*/ 1 h 30"/>
                    <a:gd name="T4" fmla="*/ 79 w 79"/>
                    <a:gd name="T5" fmla="*/ 6 h 30"/>
                    <a:gd name="T6" fmla="*/ 76 w 79"/>
                    <a:gd name="T7" fmla="*/ 30 h 30"/>
                    <a:gd name="T8" fmla="*/ 43 w 79"/>
                    <a:gd name="T9" fmla="*/ 25 h 30"/>
                    <a:gd name="T10" fmla="*/ 0 w 79"/>
                    <a:gd name="T11" fmla="*/ 24 h 30"/>
                    <a:gd name="T12" fmla="*/ 1 w 79"/>
                    <a:gd name="T13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30">
                      <a:moveTo>
                        <a:pt x="1" y="0"/>
                      </a:moveTo>
                      <a:lnTo>
                        <a:pt x="46" y="1"/>
                      </a:lnTo>
                      <a:lnTo>
                        <a:pt x="79" y="6"/>
                      </a:lnTo>
                      <a:lnTo>
                        <a:pt x="76" y="30"/>
                      </a:lnTo>
                      <a:lnTo>
                        <a:pt x="43" y="25"/>
                      </a:lnTo>
                      <a:lnTo>
                        <a:pt x="0" y="2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5" name="Freeform 88">
                  <a:extLst>
                    <a:ext uri="{FF2B5EF4-FFF2-40B4-BE49-F238E27FC236}">
                      <a16:creationId xmlns:a16="http://schemas.microsoft.com/office/drawing/2014/main" id="{2A449A18-CF17-984C-861B-5DEA6FB00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5" y="10527"/>
                  <a:ext cx="70" cy="78"/>
                </a:xfrm>
                <a:custGeom>
                  <a:avLst/>
                  <a:gdLst>
                    <a:gd name="T0" fmla="*/ 7 w 34"/>
                    <a:gd name="T1" fmla="*/ 0 h 33"/>
                    <a:gd name="T2" fmla="*/ 25 w 34"/>
                    <a:gd name="T3" fmla="*/ 5 h 33"/>
                    <a:gd name="T4" fmla="*/ 34 w 34"/>
                    <a:gd name="T5" fmla="*/ 10 h 33"/>
                    <a:gd name="T6" fmla="*/ 27 w 34"/>
                    <a:gd name="T7" fmla="*/ 33 h 33"/>
                    <a:gd name="T8" fmla="*/ 18 w 34"/>
                    <a:gd name="T9" fmla="*/ 28 h 33"/>
                    <a:gd name="T10" fmla="*/ 0 w 34"/>
                    <a:gd name="T11" fmla="*/ 23 h 33"/>
                    <a:gd name="T12" fmla="*/ 7 w 34"/>
                    <a:gd name="T1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" h="33">
                      <a:moveTo>
                        <a:pt x="7" y="0"/>
                      </a:moveTo>
                      <a:lnTo>
                        <a:pt x="25" y="5"/>
                      </a:lnTo>
                      <a:lnTo>
                        <a:pt x="34" y="10"/>
                      </a:lnTo>
                      <a:lnTo>
                        <a:pt x="27" y="33"/>
                      </a:lnTo>
                      <a:lnTo>
                        <a:pt x="18" y="28"/>
                      </a:lnTo>
                      <a:lnTo>
                        <a:pt x="0" y="2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6" name="Freeform 89">
                  <a:extLst>
                    <a:ext uri="{FF2B5EF4-FFF2-40B4-BE49-F238E27FC236}">
                      <a16:creationId xmlns:a16="http://schemas.microsoft.com/office/drawing/2014/main" id="{CE3A1666-F918-904D-812E-BDD4D1969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5" y="10527"/>
                  <a:ext cx="44" cy="56"/>
                </a:xfrm>
                <a:custGeom>
                  <a:avLst/>
                  <a:gdLst>
                    <a:gd name="T0" fmla="*/ 5 w 9"/>
                    <a:gd name="T1" fmla="*/ 0 h 24"/>
                    <a:gd name="T2" fmla="*/ 9 w 9"/>
                    <a:gd name="T3" fmla="*/ 0 h 24"/>
                    <a:gd name="T4" fmla="*/ 7 w 9"/>
                    <a:gd name="T5" fmla="*/ 0 h 24"/>
                    <a:gd name="T6" fmla="*/ 0 w 9"/>
                    <a:gd name="T7" fmla="*/ 23 h 24"/>
                    <a:gd name="T8" fmla="*/ 2 w 9"/>
                    <a:gd name="T9" fmla="*/ 24 h 24"/>
                    <a:gd name="T10" fmla="*/ 5 w 9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24">
                      <a:moveTo>
                        <a:pt x="5" y="0"/>
                      </a:move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0" y="23"/>
                      </a:lnTo>
                      <a:lnTo>
                        <a:pt x="2" y="2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7" name="Freeform 90">
                  <a:extLst>
                    <a:ext uri="{FF2B5EF4-FFF2-40B4-BE49-F238E27FC236}">
                      <a16:creationId xmlns:a16="http://schemas.microsoft.com/office/drawing/2014/main" id="{5B54629D-1BAA-5C44-8CA0-46E990A8A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574"/>
                  <a:ext cx="63" cy="159"/>
                </a:xfrm>
                <a:custGeom>
                  <a:avLst/>
                  <a:gdLst>
                    <a:gd name="T0" fmla="*/ 24 w 30"/>
                    <a:gd name="T1" fmla="*/ 0 h 68"/>
                    <a:gd name="T2" fmla="*/ 29 w 30"/>
                    <a:gd name="T3" fmla="*/ 19 h 68"/>
                    <a:gd name="T4" fmla="*/ 30 w 30"/>
                    <a:gd name="T5" fmla="*/ 65 h 68"/>
                    <a:gd name="T6" fmla="*/ 6 w 30"/>
                    <a:gd name="T7" fmla="*/ 68 h 68"/>
                    <a:gd name="T8" fmla="*/ 5 w 30"/>
                    <a:gd name="T9" fmla="*/ 22 h 68"/>
                    <a:gd name="T10" fmla="*/ 0 w 30"/>
                    <a:gd name="T11" fmla="*/ 4 h 68"/>
                    <a:gd name="T12" fmla="*/ 24 w 30"/>
                    <a:gd name="T13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68">
                      <a:moveTo>
                        <a:pt x="24" y="0"/>
                      </a:moveTo>
                      <a:lnTo>
                        <a:pt x="29" y="19"/>
                      </a:lnTo>
                      <a:lnTo>
                        <a:pt x="30" y="65"/>
                      </a:lnTo>
                      <a:lnTo>
                        <a:pt x="6" y="68"/>
                      </a:lnTo>
                      <a:lnTo>
                        <a:pt x="5" y="22"/>
                      </a:lnTo>
                      <a:lnTo>
                        <a:pt x="0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8" name="Freeform 91">
                  <a:extLst>
                    <a:ext uri="{FF2B5EF4-FFF2-40B4-BE49-F238E27FC236}">
                      <a16:creationId xmlns:a16="http://schemas.microsoft.com/office/drawing/2014/main" id="{DA93C3CD-4C46-964F-BFE2-8875679B92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551"/>
                  <a:ext cx="49" cy="54"/>
                </a:xfrm>
                <a:custGeom>
                  <a:avLst/>
                  <a:gdLst>
                    <a:gd name="T0" fmla="*/ 16 w 24"/>
                    <a:gd name="T1" fmla="*/ 0 h 23"/>
                    <a:gd name="T2" fmla="*/ 23 w 24"/>
                    <a:gd name="T3" fmla="*/ 3 h 23"/>
                    <a:gd name="T4" fmla="*/ 24 w 24"/>
                    <a:gd name="T5" fmla="*/ 10 h 23"/>
                    <a:gd name="T6" fmla="*/ 0 w 24"/>
                    <a:gd name="T7" fmla="*/ 14 h 23"/>
                    <a:gd name="T8" fmla="*/ 9 w 24"/>
                    <a:gd name="T9" fmla="*/ 23 h 23"/>
                    <a:gd name="T10" fmla="*/ 16 w 24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23">
                      <a:moveTo>
                        <a:pt x="16" y="0"/>
                      </a:moveTo>
                      <a:lnTo>
                        <a:pt x="23" y="3"/>
                      </a:lnTo>
                      <a:lnTo>
                        <a:pt x="24" y="10"/>
                      </a:lnTo>
                      <a:lnTo>
                        <a:pt x="0" y="14"/>
                      </a:lnTo>
                      <a:lnTo>
                        <a:pt x="9" y="2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39" name="Freeform 92">
                  <a:extLst>
                    <a:ext uri="{FF2B5EF4-FFF2-40B4-BE49-F238E27FC236}">
                      <a16:creationId xmlns:a16="http://schemas.microsoft.com/office/drawing/2014/main" id="{95B8B642-9864-5245-91CA-1E0A4FB95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731"/>
                  <a:ext cx="63" cy="164"/>
                </a:xfrm>
                <a:custGeom>
                  <a:avLst/>
                  <a:gdLst>
                    <a:gd name="T0" fmla="*/ 30 w 30"/>
                    <a:gd name="T1" fmla="*/ 0 h 70"/>
                    <a:gd name="T2" fmla="*/ 29 w 30"/>
                    <a:gd name="T3" fmla="*/ 47 h 70"/>
                    <a:gd name="T4" fmla="*/ 24 w 30"/>
                    <a:gd name="T5" fmla="*/ 70 h 70"/>
                    <a:gd name="T6" fmla="*/ 0 w 30"/>
                    <a:gd name="T7" fmla="*/ 68 h 70"/>
                    <a:gd name="T8" fmla="*/ 5 w 30"/>
                    <a:gd name="T9" fmla="*/ 46 h 70"/>
                    <a:gd name="T10" fmla="*/ 6 w 30"/>
                    <a:gd name="T11" fmla="*/ 0 h 70"/>
                    <a:gd name="T12" fmla="*/ 30 w 30"/>
                    <a:gd name="T13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" h="70">
                      <a:moveTo>
                        <a:pt x="30" y="0"/>
                      </a:moveTo>
                      <a:lnTo>
                        <a:pt x="29" y="47"/>
                      </a:lnTo>
                      <a:lnTo>
                        <a:pt x="24" y="70"/>
                      </a:lnTo>
                      <a:lnTo>
                        <a:pt x="0" y="68"/>
                      </a:lnTo>
                      <a:lnTo>
                        <a:pt x="5" y="46"/>
                      </a:lnTo>
                      <a:lnTo>
                        <a:pt x="6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0" name="Freeform 93">
                  <a:extLst>
                    <a:ext uri="{FF2B5EF4-FFF2-40B4-BE49-F238E27FC236}">
                      <a16:creationId xmlns:a16="http://schemas.microsoft.com/office/drawing/2014/main" id="{DB7D9D11-9E68-9243-A11B-FABBCEF68B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4" y="10689"/>
                  <a:ext cx="51" cy="44"/>
                </a:xfrm>
                <a:custGeom>
                  <a:avLst/>
                  <a:gdLst>
                    <a:gd name="T0" fmla="*/ 24 w 24"/>
                    <a:gd name="T1" fmla="*/ 0 h 3"/>
                    <a:gd name="T2" fmla="*/ 24 w 24"/>
                    <a:gd name="T3" fmla="*/ 2 h 3"/>
                    <a:gd name="T4" fmla="*/ 0 w 24"/>
                    <a:gd name="T5" fmla="*/ 2 h 3"/>
                    <a:gd name="T6" fmla="*/ 0 w 24"/>
                    <a:gd name="T7" fmla="*/ 3 h 3"/>
                    <a:gd name="T8" fmla="*/ 24 w 24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3">
                      <a:moveTo>
                        <a:pt x="24" y="0"/>
                      </a:moveTo>
                      <a:lnTo>
                        <a:pt x="24" y="2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1" name="Freeform 94">
                  <a:extLst>
                    <a:ext uri="{FF2B5EF4-FFF2-40B4-BE49-F238E27FC236}">
                      <a16:creationId xmlns:a16="http://schemas.microsoft.com/office/drawing/2014/main" id="{A97462CA-BAA8-CF42-8E08-FB7D8AE1D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" y="10876"/>
                  <a:ext cx="96" cy="82"/>
                </a:xfrm>
                <a:custGeom>
                  <a:avLst/>
                  <a:gdLst>
                    <a:gd name="T0" fmla="*/ 44 w 44"/>
                    <a:gd name="T1" fmla="*/ 15 h 35"/>
                    <a:gd name="T2" fmla="*/ 39 w 44"/>
                    <a:gd name="T3" fmla="*/ 21 h 35"/>
                    <a:gd name="T4" fmla="*/ 30 w 44"/>
                    <a:gd name="T5" fmla="*/ 29 h 35"/>
                    <a:gd name="T6" fmla="*/ 7 w 44"/>
                    <a:gd name="T7" fmla="*/ 35 h 35"/>
                    <a:gd name="T8" fmla="*/ 0 w 44"/>
                    <a:gd name="T9" fmla="*/ 13 h 35"/>
                    <a:gd name="T10" fmla="*/ 20 w 44"/>
                    <a:gd name="T11" fmla="*/ 8 h 35"/>
                    <a:gd name="T12" fmla="*/ 23 w 44"/>
                    <a:gd name="T13" fmla="*/ 4 h 35"/>
                    <a:gd name="T14" fmla="*/ 25 w 44"/>
                    <a:gd name="T15" fmla="*/ 0 h 35"/>
                    <a:gd name="T16" fmla="*/ 44 w 44"/>
                    <a:gd name="T17" fmla="*/ 1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4" h="35">
                      <a:moveTo>
                        <a:pt x="44" y="15"/>
                      </a:moveTo>
                      <a:lnTo>
                        <a:pt x="39" y="21"/>
                      </a:lnTo>
                      <a:lnTo>
                        <a:pt x="30" y="29"/>
                      </a:lnTo>
                      <a:lnTo>
                        <a:pt x="7" y="35"/>
                      </a:lnTo>
                      <a:lnTo>
                        <a:pt x="0" y="13"/>
                      </a:lnTo>
                      <a:lnTo>
                        <a:pt x="20" y="8"/>
                      </a:lnTo>
                      <a:lnTo>
                        <a:pt x="23" y="4"/>
                      </a:lnTo>
                      <a:lnTo>
                        <a:pt x="25" y="0"/>
                      </a:lnTo>
                      <a:lnTo>
                        <a:pt x="44" y="1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2" name="Freeform 95">
                  <a:extLst>
                    <a:ext uri="{FF2B5EF4-FFF2-40B4-BE49-F238E27FC236}">
                      <a16:creationId xmlns:a16="http://schemas.microsoft.com/office/drawing/2014/main" id="{E5CF12A0-1859-4442-AD66-E236A511A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2" y="10867"/>
                  <a:ext cx="49" cy="44"/>
                </a:xfrm>
                <a:custGeom>
                  <a:avLst/>
                  <a:gdLst>
                    <a:gd name="T0" fmla="*/ 24 w 24"/>
                    <a:gd name="T1" fmla="*/ 8 h 15"/>
                    <a:gd name="T2" fmla="*/ 24 w 24"/>
                    <a:gd name="T3" fmla="*/ 13 h 15"/>
                    <a:gd name="T4" fmla="*/ 21 w 24"/>
                    <a:gd name="T5" fmla="*/ 15 h 15"/>
                    <a:gd name="T6" fmla="*/ 2 w 24"/>
                    <a:gd name="T7" fmla="*/ 0 h 15"/>
                    <a:gd name="T8" fmla="*/ 0 w 24"/>
                    <a:gd name="T9" fmla="*/ 6 h 15"/>
                    <a:gd name="T10" fmla="*/ 24 w 24"/>
                    <a:gd name="T11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5">
                      <a:moveTo>
                        <a:pt x="24" y="8"/>
                      </a:moveTo>
                      <a:lnTo>
                        <a:pt x="24" y="13"/>
                      </a:lnTo>
                      <a:lnTo>
                        <a:pt x="21" y="15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24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3" name="Freeform 96">
                  <a:extLst>
                    <a:ext uri="{FF2B5EF4-FFF2-40B4-BE49-F238E27FC236}">
                      <a16:creationId xmlns:a16="http://schemas.microsoft.com/office/drawing/2014/main" id="{8AC6AD64-6A6F-0941-BB7F-9E3DD95E8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5" y="10906"/>
                  <a:ext cx="150" cy="66"/>
                </a:xfrm>
                <a:custGeom>
                  <a:avLst/>
                  <a:gdLst>
                    <a:gd name="T0" fmla="*/ 73 w 73"/>
                    <a:gd name="T1" fmla="*/ 22 h 28"/>
                    <a:gd name="T2" fmla="*/ 46 w 73"/>
                    <a:gd name="T3" fmla="*/ 25 h 28"/>
                    <a:gd name="T4" fmla="*/ 4 w 73"/>
                    <a:gd name="T5" fmla="*/ 28 h 28"/>
                    <a:gd name="T6" fmla="*/ 0 w 73"/>
                    <a:gd name="T7" fmla="*/ 6 h 28"/>
                    <a:gd name="T8" fmla="*/ 42 w 73"/>
                    <a:gd name="T9" fmla="*/ 2 h 28"/>
                    <a:gd name="T10" fmla="*/ 69 w 73"/>
                    <a:gd name="T11" fmla="*/ 0 h 28"/>
                    <a:gd name="T12" fmla="*/ 73 w 73"/>
                    <a:gd name="T13" fmla="*/ 22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3" h="28">
                      <a:moveTo>
                        <a:pt x="73" y="22"/>
                      </a:moveTo>
                      <a:lnTo>
                        <a:pt x="46" y="25"/>
                      </a:lnTo>
                      <a:lnTo>
                        <a:pt x="4" y="28"/>
                      </a:lnTo>
                      <a:lnTo>
                        <a:pt x="0" y="6"/>
                      </a:lnTo>
                      <a:lnTo>
                        <a:pt x="42" y="2"/>
                      </a:lnTo>
                      <a:lnTo>
                        <a:pt x="69" y="0"/>
                      </a:lnTo>
                      <a:lnTo>
                        <a:pt x="73" y="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4" name="Freeform 97">
                  <a:extLst>
                    <a:ext uri="{FF2B5EF4-FFF2-40B4-BE49-F238E27FC236}">
                      <a16:creationId xmlns:a16="http://schemas.microsoft.com/office/drawing/2014/main" id="{660502B3-5DCF-2641-84CF-2620D246FF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81" y="10906"/>
                  <a:ext cx="44" cy="52"/>
                </a:xfrm>
                <a:custGeom>
                  <a:avLst/>
                  <a:gdLst>
                    <a:gd name="T0" fmla="*/ 7 w 10"/>
                    <a:gd name="T1" fmla="*/ 22 h 22"/>
                    <a:gd name="T2" fmla="*/ 10 w 10"/>
                    <a:gd name="T3" fmla="*/ 22 h 22"/>
                    <a:gd name="T4" fmla="*/ 5 w 10"/>
                    <a:gd name="T5" fmla="*/ 22 h 22"/>
                    <a:gd name="T6" fmla="*/ 1 w 10"/>
                    <a:gd name="T7" fmla="*/ 0 h 22"/>
                    <a:gd name="T8" fmla="*/ 0 w 10"/>
                    <a:gd name="T9" fmla="*/ 0 h 22"/>
                    <a:gd name="T10" fmla="*/ 7 w 10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2">
                      <a:moveTo>
                        <a:pt x="7" y="22"/>
                      </a:moveTo>
                      <a:lnTo>
                        <a:pt x="10" y="22"/>
                      </a:lnTo>
                      <a:lnTo>
                        <a:pt x="5" y="2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7" y="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5" name="Freeform 98">
                  <a:extLst>
                    <a:ext uri="{FF2B5EF4-FFF2-40B4-BE49-F238E27FC236}">
                      <a16:creationId xmlns:a16="http://schemas.microsoft.com/office/drawing/2014/main" id="{40ED869B-1F68-1D46-B790-59A10280FE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19" y="10921"/>
                  <a:ext cx="44" cy="56"/>
                </a:xfrm>
                <a:custGeom>
                  <a:avLst/>
                  <a:gdLst>
                    <a:gd name="T0" fmla="*/ 15 w 15"/>
                    <a:gd name="T1" fmla="*/ 22 h 24"/>
                    <a:gd name="T2" fmla="*/ 3 w 15"/>
                    <a:gd name="T3" fmla="*/ 24 h 24"/>
                    <a:gd name="T4" fmla="*/ 0 w 15"/>
                    <a:gd name="T5" fmla="*/ 1 h 24"/>
                    <a:gd name="T6" fmla="*/ 11 w 15"/>
                    <a:gd name="T7" fmla="*/ 0 h 24"/>
                    <a:gd name="T8" fmla="*/ 15 w 15"/>
                    <a:gd name="T9" fmla="*/ 2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4">
                      <a:moveTo>
                        <a:pt x="15" y="22"/>
                      </a:moveTo>
                      <a:lnTo>
                        <a:pt x="3" y="24"/>
                      </a:lnTo>
                      <a:lnTo>
                        <a:pt x="0" y="1"/>
                      </a:lnTo>
                      <a:lnTo>
                        <a:pt x="11" y="0"/>
                      </a:lnTo>
                      <a:lnTo>
                        <a:pt x="15" y="2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6" name="Freeform 99">
                  <a:extLst>
                    <a:ext uri="{FF2B5EF4-FFF2-40B4-BE49-F238E27FC236}">
                      <a16:creationId xmlns:a16="http://schemas.microsoft.com/office/drawing/2014/main" id="{845BDB68-146C-5547-8D7E-AC4811B2CD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14" y="10513"/>
                  <a:ext cx="44" cy="56"/>
                </a:xfrm>
                <a:custGeom>
                  <a:avLst/>
                  <a:gdLst>
                    <a:gd name="T0" fmla="*/ 13 w 13"/>
                    <a:gd name="T1" fmla="*/ 0 h 24"/>
                    <a:gd name="T2" fmla="*/ 2 w 13"/>
                    <a:gd name="T3" fmla="*/ 0 h 24"/>
                    <a:gd name="T4" fmla="*/ 0 w 13"/>
                    <a:gd name="T5" fmla="*/ 24 h 24"/>
                    <a:gd name="T6" fmla="*/ 12 w 13"/>
                    <a:gd name="T7" fmla="*/ 24 h 24"/>
                    <a:gd name="T8" fmla="*/ 13 w 13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4">
                      <a:moveTo>
                        <a:pt x="13" y="0"/>
                      </a:moveTo>
                      <a:lnTo>
                        <a:pt x="2" y="0"/>
                      </a:ln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7" name="Freeform 100">
                  <a:extLst>
                    <a:ext uri="{FF2B5EF4-FFF2-40B4-BE49-F238E27FC236}">
                      <a16:creationId xmlns:a16="http://schemas.microsoft.com/office/drawing/2014/main" id="{DB2B8BD8-AE9C-5042-90C3-99E7B003A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03" y="8942"/>
                  <a:ext cx="150" cy="574"/>
                </a:xfrm>
                <a:custGeom>
                  <a:avLst/>
                  <a:gdLst>
                    <a:gd name="T0" fmla="*/ 71 w 71"/>
                    <a:gd name="T1" fmla="*/ 0 h 245"/>
                    <a:gd name="T2" fmla="*/ 71 w 71"/>
                    <a:gd name="T3" fmla="*/ 37 h 245"/>
                    <a:gd name="T4" fmla="*/ 69 w 71"/>
                    <a:gd name="T5" fmla="*/ 63 h 245"/>
                    <a:gd name="T6" fmla="*/ 62 w 71"/>
                    <a:gd name="T7" fmla="*/ 92 h 245"/>
                    <a:gd name="T8" fmla="*/ 47 w 71"/>
                    <a:gd name="T9" fmla="*/ 162 h 245"/>
                    <a:gd name="T10" fmla="*/ 23 w 71"/>
                    <a:gd name="T11" fmla="*/ 245 h 245"/>
                    <a:gd name="T12" fmla="*/ 0 w 71"/>
                    <a:gd name="T13" fmla="*/ 237 h 245"/>
                    <a:gd name="T14" fmla="*/ 24 w 71"/>
                    <a:gd name="T15" fmla="*/ 156 h 245"/>
                    <a:gd name="T16" fmla="*/ 38 w 71"/>
                    <a:gd name="T17" fmla="*/ 88 h 245"/>
                    <a:gd name="T18" fmla="*/ 44 w 71"/>
                    <a:gd name="T19" fmla="*/ 61 h 245"/>
                    <a:gd name="T20" fmla="*/ 47 w 71"/>
                    <a:gd name="T21" fmla="*/ 36 h 245"/>
                    <a:gd name="T22" fmla="*/ 47 w 71"/>
                    <a:gd name="T23" fmla="*/ 0 h 245"/>
                    <a:gd name="T24" fmla="*/ 71 w 71"/>
                    <a:gd name="T25" fmla="*/ 0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245">
                      <a:moveTo>
                        <a:pt x="71" y="0"/>
                      </a:moveTo>
                      <a:lnTo>
                        <a:pt x="71" y="37"/>
                      </a:lnTo>
                      <a:lnTo>
                        <a:pt x="69" y="63"/>
                      </a:lnTo>
                      <a:lnTo>
                        <a:pt x="62" y="92"/>
                      </a:lnTo>
                      <a:lnTo>
                        <a:pt x="47" y="162"/>
                      </a:lnTo>
                      <a:lnTo>
                        <a:pt x="23" y="245"/>
                      </a:lnTo>
                      <a:lnTo>
                        <a:pt x="0" y="237"/>
                      </a:lnTo>
                      <a:lnTo>
                        <a:pt x="24" y="156"/>
                      </a:lnTo>
                      <a:lnTo>
                        <a:pt x="38" y="88"/>
                      </a:lnTo>
                      <a:lnTo>
                        <a:pt x="44" y="61"/>
                      </a:lnTo>
                      <a:lnTo>
                        <a:pt x="47" y="36"/>
                      </a:lnTo>
                      <a:lnTo>
                        <a:pt x="47" y="0"/>
                      </a:lnTo>
                      <a:lnTo>
                        <a:pt x="7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8" name="Freeform 101">
                  <a:extLst>
                    <a:ext uri="{FF2B5EF4-FFF2-40B4-BE49-F238E27FC236}">
                      <a16:creationId xmlns:a16="http://schemas.microsoft.com/office/drawing/2014/main" id="{041E1476-7D17-8D47-9CA8-46E2C7DE0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5" y="9497"/>
                  <a:ext cx="58" cy="45"/>
                </a:xfrm>
                <a:custGeom>
                  <a:avLst/>
                  <a:gdLst>
                    <a:gd name="T0" fmla="*/ 27 w 27"/>
                    <a:gd name="T1" fmla="*/ 8 h 19"/>
                    <a:gd name="T2" fmla="*/ 23 w 27"/>
                    <a:gd name="T3" fmla="*/ 19 h 19"/>
                    <a:gd name="T4" fmla="*/ 0 w 27"/>
                    <a:gd name="T5" fmla="*/ 11 h 19"/>
                    <a:gd name="T6" fmla="*/ 4 w 27"/>
                    <a:gd name="T7" fmla="*/ 0 h 19"/>
                    <a:gd name="T8" fmla="*/ 27 w 27"/>
                    <a:gd name="T9" fmla="*/ 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7" y="8"/>
                      </a:moveTo>
                      <a:lnTo>
                        <a:pt x="23" y="19"/>
                      </a:lnTo>
                      <a:lnTo>
                        <a:pt x="0" y="11"/>
                      </a:lnTo>
                      <a:lnTo>
                        <a:pt x="4" y="0"/>
                      </a:lnTo>
                      <a:lnTo>
                        <a:pt x="27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49" name="Rectangle 102">
                  <a:extLst>
                    <a:ext uri="{FF2B5EF4-FFF2-40B4-BE49-F238E27FC236}">
                      <a16:creationId xmlns:a16="http://schemas.microsoft.com/office/drawing/2014/main" id="{80E73141-03BB-5940-A099-0D5AFE1517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003" y="8899"/>
                  <a:ext cx="50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0" name="Freeform 103">
                  <a:extLst>
                    <a:ext uri="{FF2B5EF4-FFF2-40B4-BE49-F238E27FC236}">
                      <a16:creationId xmlns:a16="http://schemas.microsoft.com/office/drawing/2014/main" id="{BA7CCFF1-7BD3-1846-A3D5-87FAB6D52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3" y="6873"/>
                  <a:ext cx="441" cy="515"/>
                </a:xfrm>
                <a:custGeom>
                  <a:avLst/>
                  <a:gdLst>
                    <a:gd name="T0" fmla="*/ 211 w 211"/>
                    <a:gd name="T1" fmla="*/ 16 h 220"/>
                    <a:gd name="T2" fmla="*/ 86 w 211"/>
                    <a:gd name="T3" fmla="*/ 146 h 220"/>
                    <a:gd name="T4" fmla="*/ 18 w 211"/>
                    <a:gd name="T5" fmla="*/ 220 h 220"/>
                    <a:gd name="T6" fmla="*/ 0 w 211"/>
                    <a:gd name="T7" fmla="*/ 203 h 220"/>
                    <a:gd name="T8" fmla="*/ 68 w 211"/>
                    <a:gd name="T9" fmla="*/ 130 h 220"/>
                    <a:gd name="T10" fmla="*/ 193 w 211"/>
                    <a:gd name="T11" fmla="*/ 0 h 220"/>
                    <a:gd name="T12" fmla="*/ 211 w 211"/>
                    <a:gd name="T13" fmla="*/ 16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1" h="220">
                      <a:moveTo>
                        <a:pt x="211" y="16"/>
                      </a:moveTo>
                      <a:lnTo>
                        <a:pt x="86" y="146"/>
                      </a:lnTo>
                      <a:lnTo>
                        <a:pt x="18" y="220"/>
                      </a:lnTo>
                      <a:lnTo>
                        <a:pt x="0" y="203"/>
                      </a:lnTo>
                      <a:lnTo>
                        <a:pt x="68" y="130"/>
                      </a:lnTo>
                      <a:lnTo>
                        <a:pt x="193" y="0"/>
                      </a:lnTo>
                      <a:lnTo>
                        <a:pt x="211" y="1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1" name="Freeform 104">
                  <a:extLst>
                    <a:ext uri="{FF2B5EF4-FFF2-40B4-BE49-F238E27FC236}">
                      <a16:creationId xmlns:a16="http://schemas.microsoft.com/office/drawing/2014/main" id="{7AFBA0AA-7115-DD41-96BD-ED3D7175FE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70" y="7352"/>
                  <a:ext cx="204" cy="448"/>
                </a:xfrm>
                <a:custGeom>
                  <a:avLst/>
                  <a:gdLst>
                    <a:gd name="T0" fmla="*/ 97 w 97"/>
                    <a:gd name="T1" fmla="*/ 12 h 191"/>
                    <a:gd name="T2" fmla="*/ 89 w 97"/>
                    <a:gd name="T3" fmla="*/ 25 h 191"/>
                    <a:gd name="T4" fmla="*/ 80 w 97"/>
                    <a:gd name="T5" fmla="*/ 38 h 191"/>
                    <a:gd name="T6" fmla="*/ 63 w 97"/>
                    <a:gd name="T7" fmla="*/ 76 h 191"/>
                    <a:gd name="T8" fmla="*/ 44 w 97"/>
                    <a:gd name="T9" fmla="*/ 127 h 191"/>
                    <a:gd name="T10" fmla="*/ 23 w 97"/>
                    <a:gd name="T11" fmla="*/ 191 h 191"/>
                    <a:gd name="T12" fmla="*/ 0 w 97"/>
                    <a:gd name="T13" fmla="*/ 183 h 191"/>
                    <a:gd name="T14" fmla="*/ 21 w 97"/>
                    <a:gd name="T15" fmla="*/ 120 h 191"/>
                    <a:gd name="T16" fmla="*/ 40 w 97"/>
                    <a:gd name="T17" fmla="*/ 68 h 191"/>
                    <a:gd name="T18" fmla="*/ 58 w 97"/>
                    <a:gd name="T19" fmla="*/ 28 h 191"/>
                    <a:gd name="T20" fmla="*/ 68 w 97"/>
                    <a:gd name="T21" fmla="*/ 12 h 191"/>
                    <a:gd name="T22" fmla="*/ 76 w 97"/>
                    <a:gd name="T23" fmla="*/ 0 h 191"/>
                    <a:gd name="T24" fmla="*/ 97 w 97"/>
                    <a:gd name="T25" fmla="*/ 12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7" h="191">
                      <a:moveTo>
                        <a:pt x="97" y="12"/>
                      </a:moveTo>
                      <a:lnTo>
                        <a:pt x="89" y="25"/>
                      </a:lnTo>
                      <a:lnTo>
                        <a:pt x="80" y="38"/>
                      </a:lnTo>
                      <a:lnTo>
                        <a:pt x="63" y="76"/>
                      </a:lnTo>
                      <a:lnTo>
                        <a:pt x="44" y="127"/>
                      </a:lnTo>
                      <a:lnTo>
                        <a:pt x="23" y="191"/>
                      </a:lnTo>
                      <a:lnTo>
                        <a:pt x="0" y="183"/>
                      </a:lnTo>
                      <a:lnTo>
                        <a:pt x="21" y="120"/>
                      </a:lnTo>
                      <a:lnTo>
                        <a:pt x="40" y="68"/>
                      </a:lnTo>
                      <a:lnTo>
                        <a:pt x="58" y="28"/>
                      </a:lnTo>
                      <a:lnTo>
                        <a:pt x="68" y="12"/>
                      </a:lnTo>
                      <a:lnTo>
                        <a:pt x="76" y="0"/>
                      </a:lnTo>
                      <a:lnTo>
                        <a:pt x="97" y="1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2" name="Freeform 105">
                  <a:extLst>
                    <a:ext uri="{FF2B5EF4-FFF2-40B4-BE49-F238E27FC236}">
                      <a16:creationId xmlns:a16="http://schemas.microsoft.com/office/drawing/2014/main" id="{E709C127-EF9C-C54C-A436-F8DE6D33A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3" y="7344"/>
                  <a:ext cx="44" cy="44"/>
                </a:xfrm>
                <a:custGeom>
                  <a:avLst/>
                  <a:gdLst>
                    <a:gd name="T0" fmla="*/ 1 w 21"/>
                    <a:gd name="T1" fmla="*/ 0 h 17"/>
                    <a:gd name="T2" fmla="*/ 0 w 21"/>
                    <a:gd name="T3" fmla="*/ 2 h 17"/>
                    <a:gd name="T4" fmla="*/ 21 w 21"/>
                    <a:gd name="T5" fmla="*/ 14 h 17"/>
                    <a:gd name="T6" fmla="*/ 19 w 21"/>
                    <a:gd name="T7" fmla="*/ 17 h 17"/>
                    <a:gd name="T8" fmla="*/ 1 w 21"/>
                    <a:gd name="T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17">
                      <a:moveTo>
                        <a:pt x="1" y="0"/>
                      </a:moveTo>
                      <a:lnTo>
                        <a:pt x="0" y="2"/>
                      </a:lnTo>
                      <a:lnTo>
                        <a:pt x="21" y="14"/>
                      </a:lnTo>
                      <a:lnTo>
                        <a:pt x="19" y="1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3" name="Freeform 106">
                  <a:extLst>
                    <a:ext uri="{FF2B5EF4-FFF2-40B4-BE49-F238E27FC236}">
                      <a16:creationId xmlns:a16="http://schemas.microsoft.com/office/drawing/2014/main" id="{3F882F6C-68E9-C34D-812F-662C163195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61" y="7781"/>
                  <a:ext cx="158" cy="466"/>
                </a:xfrm>
                <a:custGeom>
                  <a:avLst/>
                  <a:gdLst>
                    <a:gd name="T0" fmla="*/ 76 w 76"/>
                    <a:gd name="T1" fmla="*/ 8 h 199"/>
                    <a:gd name="T2" fmla="*/ 41 w 76"/>
                    <a:gd name="T3" fmla="*/ 125 h 199"/>
                    <a:gd name="T4" fmla="*/ 23 w 76"/>
                    <a:gd name="T5" fmla="*/ 199 h 199"/>
                    <a:gd name="T6" fmla="*/ 0 w 76"/>
                    <a:gd name="T7" fmla="*/ 192 h 199"/>
                    <a:gd name="T8" fmla="*/ 18 w 76"/>
                    <a:gd name="T9" fmla="*/ 118 h 199"/>
                    <a:gd name="T10" fmla="*/ 53 w 76"/>
                    <a:gd name="T11" fmla="*/ 0 h 199"/>
                    <a:gd name="T12" fmla="*/ 76 w 76"/>
                    <a:gd name="T13" fmla="*/ 8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6" h="199">
                      <a:moveTo>
                        <a:pt x="76" y="8"/>
                      </a:moveTo>
                      <a:lnTo>
                        <a:pt x="41" y="125"/>
                      </a:lnTo>
                      <a:lnTo>
                        <a:pt x="23" y="199"/>
                      </a:lnTo>
                      <a:lnTo>
                        <a:pt x="0" y="192"/>
                      </a:lnTo>
                      <a:lnTo>
                        <a:pt x="18" y="118"/>
                      </a:lnTo>
                      <a:lnTo>
                        <a:pt x="53" y="0"/>
                      </a:lnTo>
                      <a:lnTo>
                        <a:pt x="76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4" name="Freeform 107">
                  <a:extLst>
                    <a:ext uri="{FF2B5EF4-FFF2-40B4-BE49-F238E27FC236}">
                      <a16:creationId xmlns:a16="http://schemas.microsoft.com/office/drawing/2014/main" id="{FCB1CCBB-A728-1D4A-8EFE-59D411872B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70" y="7756"/>
                  <a:ext cx="50" cy="44"/>
                </a:xfrm>
                <a:custGeom>
                  <a:avLst/>
                  <a:gdLst>
                    <a:gd name="T0" fmla="*/ 0 w 23"/>
                    <a:gd name="T1" fmla="*/ 0 h 8"/>
                    <a:gd name="T2" fmla="*/ 23 w 23"/>
                    <a:gd name="T3" fmla="*/ 8 h 8"/>
                    <a:gd name="T4" fmla="*/ 0 w 23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0" y="0"/>
                      </a:moveTo>
                      <a:lnTo>
                        <a:pt x="23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5" name="Freeform 108">
                  <a:extLst>
                    <a:ext uri="{FF2B5EF4-FFF2-40B4-BE49-F238E27FC236}">
                      <a16:creationId xmlns:a16="http://schemas.microsoft.com/office/drawing/2014/main" id="{565BF138-661A-AD44-8CCF-C4B323B07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3" y="8236"/>
                  <a:ext cx="88" cy="316"/>
                </a:xfrm>
                <a:custGeom>
                  <a:avLst/>
                  <a:gdLst>
                    <a:gd name="T0" fmla="*/ 28 w 43"/>
                    <a:gd name="T1" fmla="*/ 3 h 135"/>
                    <a:gd name="T2" fmla="*/ 24 w 43"/>
                    <a:gd name="T3" fmla="*/ 28 h 135"/>
                    <a:gd name="T4" fmla="*/ 27 w 43"/>
                    <a:gd name="T5" fmla="*/ 58 h 135"/>
                    <a:gd name="T6" fmla="*/ 32 w 43"/>
                    <a:gd name="T7" fmla="*/ 92 h 135"/>
                    <a:gd name="T8" fmla="*/ 43 w 43"/>
                    <a:gd name="T9" fmla="*/ 128 h 135"/>
                    <a:gd name="T10" fmla="*/ 20 w 43"/>
                    <a:gd name="T11" fmla="*/ 135 h 135"/>
                    <a:gd name="T12" fmla="*/ 8 w 43"/>
                    <a:gd name="T13" fmla="*/ 95 h 135"/>
                    <a:gd name="T14" fmla="*/ 3 w 43"/>
                    <a:gd name="T15" fmla="*/ 60 h 135"/>
                    <a:gd name="T16" fmla="*/ 0 w 43"/>
                    <a:gd name="T17" fmla="*/ 28 h 135"/>
                    <a:gd name="T18" fmla="*/ 4 w 43"/>
                    <a:gd name="T19" fmla="*/ 0 h 135"/>
                    <a:gd name="T20" fmla="*/ 28 w 43"/>
                    <a:gd name="T21" fmla="*/ 3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35">
                      <a:moveTo>
                        <a:pt x="28" y="3"/>
                      </a:moveTo>
                      <a:lnTo>
                        <a:pt x="24" y="28"/>
                      </a:lnTo>
                      <a:lnTo>
                        <a:pt x="27" y="58"/>
                      </a:lnTo>
                      <a:lnTo>
                        <a:pt x="32" y="92"/>
                      </a:lnTo>
                      <a:lnTo>
                        <a:pt x="43" y="128"/>
                      </a:lnTo>
                      <a:lnTo>
                        <a:pt x="20" y="135"/>
                      </a:lnTo>
                      <a:lnTo>
                        <a:pt x="8" y="95"/>
                      </a:lnTo>
                      <a:lnTo>
                        <a:pt x="3" y="60"/>
                      </a:lnTo>
                      <a:lnTo>
                        <a:pt x="0" y="28"/>
                      </a:lnTo>
                      <a:lnTo>
                        <a:pt x="4" y="0"/>
                      </a:lnTo>
                      <a:lnTo>
                        <a:pt x="28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6" name="Freeform 109">
                  <a:extLst>
                    <a:ext uri="{FF2B5EF4-FFF2-40B4-BE49-F238E27FC236}">
                      <a16:creationId xmlns:a16="http://schemas.microsoft.com/office/drawing/2014/main" id="{54EF7033-9FE1-AA43-B89E-3498DD6ED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7" y="8203"/>
                  <a:ext cx="54" cy="44"/>
                </a:xfrm>
                <a:custGeom>
                  <a:avLst/>
                  <a:gdLst>
                    <a:gd name="T0" fmla="*/ 1 w 24"/>
                    <a:gd name="T1" fmla="*/ 0 h 7"/>
                    <a:gd name="T2" fmla="*/ 0 w 24"/>
                    <a:gd name="T3" fmla="*/ 6 h 7"/>
                    <a:gd name="T4" fmla="*/ 0 w 24"/>
                    <a:gd name="T5" fmla="*/ 2 h 7"/>
                    <a:gd name="T6" fmla="*/ 24 w 24"/>
                    <a:gd name="T7" fmla="*/ 5 h 7"/>
                    <a:gd name="T8" fmla="*/ 24 w 24"/>
                    <a:gd name="T9" fmla="*/ 7 h 7"/>
                    <a:gd name="T10" fmla="*/ 1 w 24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7">
                      <a:moveTo>
                        <a:pt x="1" y="0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24" y="5"/>
                      </a:lnTo>
                      <a:lnTo>
                        <a:pt x="24" y="7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7" name="Freeform 110">
                  <a:extLst>
                    <a:ext uri="{FF2B5EF4-FFF2-40B4-BE49-F238E27FC236}">
                      <a16:creationId xmlns:a16="http://schemas.microsoft.com/office/drawing/2014/main" id="{18198365-BA86-334D-903C-3E9734DE02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5" y="8535"/>
                  <a:ext cx="113" cy="251"/>
                </a:xfrm>
                <a:custGeom>
                  <a:avLst/>
                  <a:gdLst>
                    <a:gd name="T0" fmla="*/ 23 w 55"/>
                    <a:gd name="T1" fmla="*/ 0 h 107"/>
                    <a:gd name="T2" fmla="*/ 55 w 55"/>
                    <a:gd name="T3" fmla="*/ 100 h 107"/>
                    <a:gd name="T4" fmla="*/ 32 w 55"/>
                    <a:gd name="T5" fmla="*/ 107 h 107"/>
                    <a:gd name="T6" fmla="*/ 0 w 55"/>
                    <a:gd name="T7" fmla="*/ 7 h 107"/>
                    <a:gd name="T8" fmla="*/ 23 w 55"/>
                    <a:gd name="T9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7">
                      <a:moveTo>
                        <a:pt x="23" y="0"/>
                      </a:moveTo>
                      <a:lnTo>
                        <a:pt x="55" y="100"/>
                      </a:lnTo>
                      <a:lnTo>
                        <a:pt x="32" y="107"/>
                      </a:ln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8" name="Freeform 111">
                  <a:extLst>
                    <a:ext uri="{FF2B5EF4-FFF2-40B4-BE49-F238E27FC236}">
                      <a16:creationId xmlns:a16="http://schemas.microsoft.com/office/drawing/2014/main" id="{31185ACE-9F5E-6049-B7A6-6223B672E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95" y="8508"/>
                  <a:ext cx="46" cy="44"/>
                </a:xfrm>
                <a:custGeom>
                  <a:avLst/>
                  <a:gdLst>
                    <a:gd name="T0" fmla="*/ 0 w 23"/>
                    <a:gd name="T1" fmla="*/ 7 h 7"/>
                    <a:gd name="T2" fmla="*/ 23 w 23"/>
                    <a:gd name="T3" fmla="*/ 0 h 7"/>
                    <a:gd name="T4" fmla="*/ 0 w 23"/>
                    <a:gd name="T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7">
                      <a:moveTo>
                        <a:pt x="0" y="7"/>
                      </a:moveTo>
                      <a:lnTo>
                        <a:pt x="23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59" name="Freeform 112">
                  <a:extLst>
                    <a:ext uri="{FF2B5EF4-FFF2-40B4-BE49-F238E27FC236}">
                      <a16:creationId xmlns:a16="http://schemas.microsoft.com/office/drawing/2014/main" id="{438C662D-8706-2544-A686-052991245A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62" y="8769"/>
                  <a:ext cx="54" cy="45"/>
                </a:xfrm>
                <a:custGeom>
                  <a:avLst/>
                  <a:gdLst>
                    <a:gd name="T0" fmla="*/ 23 w 27"/>
                    <a:gd name="T1" fmla="*/ 0 h 19"/>
                    <a:gd name="T2" fmla="*/ 27 w 27"/>
                    <a:gd name="T3" fmla="*/ 11 h 19"/>
                    <a:gd name="T4" fmla="*/ 4 w 27"/>
                    <a:gd name="T5" fmla="*/ 19 h 19"/>
                    <a:gd name="T6" fmla="*/ 0 w 27"/>
                    <a:gd name="T7" fmla="*/ 7 h 19"/>
                    <a:gd name="T8" fmla="*/ 23 w 27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9">
                      <a:moveTo>
                        <a:pt x="23" y="0"/>
                      </a:moveTo>
                      <a:lnTo>
                        <a:pt x="27" y="11"/>
                      </a:lnTo>
                      <a:lnTo>
                        <a:pt x="4" y="19"/>
                      </a:ln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0" name="Freeform 113">
                  <a:extLst>
                    <a:ext uri="{FF2B5EF4-FFF2-40B4-BE49-F238E27FC236}">
                      <a16:creationId xmlns:a16="http://schemas.microsoft.com/office/drawing/2014/main" id="{6C0182AB-3843-C94C-BD3D-5066F329A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38" y="6853"/>
                  <a:ext cx="50" cy="58"/>
                </a:xfrm>
                <a:custGeom>
                  <a:avLst/>
                  <a:gdLst>
                    <a:gd name="T0" fmla="*/ 18 w 26"/>
                    <a:gd name="T1" fmla="*/ 25 h 25"/>
                    <a:gd name="T2" fmla="*/ 26 w 26"/>
                    <a:gd name="T3" fmla="*/ 16 h 25"/>
                    <a:gd name="T4" fmla="*/ 8 w 26"/>
                    <a:gd name="T5" fmla="*/ 0 h 25"/>
                    <a:gd name="T6" fmla="*/ 0 w 26"/>
                    <a:gd name="T7" fmla="*/ 9 h 25"/>
                    <a:gd name="T8" fmla="*/ 18 w 26"/>
                    <a:gd name="T9" fmla="*/ 2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5">
                      <a:moveTo>
                        <a:pt x="18" y="25"/>
                      </a:moveTo>
                      <a:lnTo>
                        <a:pt x="26" y="16"/>
                      </a:lnTo>
                      <a:lnTo>
                        <a:pt x="8" y="0"/>
                      </a:lnTo>
                      <a:lnTo>
                        <a:pt x="0" y="9"/>
                      </a:lnTo>
                      <a:lnTo>
                        <a:pt x="18" y="2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1" name="Freeform 114">
                  <a:extLst>
                    <a:ext uri="{FF2B5EF4-FFF2-40B4-BE49-F238E27FC236}">
                      <a16:creationId xmlns:a16="http://schemas.microsoft.com/office/drawing/2014/main" id="{7EB36E98-1183-8D45-8BEA-B1CC89A09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7409"/>
                  <a:ext cx="50" cy="2568"/>
                </a:xfrm>
                <a:custGeom>
                  <a:avLst/>
                  <a:gdLst>
                    <a:gd name="T0" fmla="*/ 26 w 26"/>
                    <a:gd name="T1" fmla="*/ 0 h 1096"/>
                    <a:gd name="T2" fmla="*/ 2 w 26"/>
                    <a:gd name="T3" fmla="*/ 0 h 1096"/>
                    <a:gd name="T4" fmla="*/ 0 w 26"/>
                    <a:gd name="T5" fmla="*/ 547 h 1096"/>
                    <a:gd name="T6" fmla="*/ 0 w 26"/>
                    <a:gd name="T7" fmla="*/ 1096 h 1096"/>
                    <a:gd name="T8" fmla="*/ 25 w 26"/>
                    <a:gd name="T9" fmla="*/ 1096 h 1096"/>
                    <a:gd name="T10" fmla="*/ 25 w 26"/>
                    <a:gd name="T11" fmla="*/ 547 h 1096"/>
                    <a:gd name="T12" fmla="*/ 26 w 26"/>
                    <a:gd name="T13" fmla="*/ 0 h 10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1096">
                      <a:moveTo>
                        <a:pt x="26" y="0"/>
                      </a:moveTo>
                      <a:lnTo>
                        <a:pt x="2" y="0"/>
                      </a:lnTo>
                      <a:lnTo>
                        <a:pt x="0" y="547"/>
                      </a:lnTo>
                      <a:lnTo>
                        <a:pt x="0" y="1096"/>
                      </a:lnTo>
                      <a:lnTo>
                        <a:pt x="25" y="1096"/>
                      </a:lnTo>
                      <a:lnTo>
                        <a:pt x="25" y="54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2" name="Freeform 115">
                  <a:extLst>
                    <a:ext uri="{FF2B5EF4-FFF2-40B4-BE49-F238E27FC236}">
                      <a16:creationId xmlns:a16="http://schemas.microsoft.com/office/drawing/2014/main" id="{F946A93F-3898-8442-ACE8-10667D733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17" y="9974"/>
                  <a:ext cx="96" cy="593"/>
                </a:xfrm>
                <a:custGeom>
                  <a:avLst/>
                  <a:gdLst>
                    <a:gd name="T0" fmla="*/ 45 w 45"/>
                    <a:gd name="T1" fmla="*/ 1 h 253"/>
                    <a:gd name="T2" fmla="*/ 20 w 45"/>
                    <a:gd name="T3" fmla="*/ 0 h 253"/>
                    <a:gd name="T4" fmla="*/ 0 w 45"/>
                    <a:gd name="T5" fmla="*/ 251 h 253"/>
                    <a:gd name="T6" fmla="*/ 24 w 45"/>
                    <a:gd name="T7" fmla="*/ 253 h 253"/>
                    <a:gd name="T8" fmla="*/ 45 w 45"/>
                    <a:gd name="T9" fmla="*/ 1 h 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53">
                      <a:moveTo>
                        <a:pt x="45" y="1"/>
                      </a:moveTo>
                      <a:lnTo>
                        <a:pt x="20" y="0"/>
                      </a:lnTo>
                      <a:lnTo>
                        <a:pt x="0" y="251"/>
                      </a:lnTo>
                      <a:lnTo>
                        <a:pt x="24" y="253"/>
                      </a:lnTo>
                      <a:lnTo>
                        <a:pt x="45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3" name="Freeform 116">
                  <a:extLst>
                    <a:ext uri="{FF2B5EF4-FFF2-40B4-BE49-F238E27FC236}">
                      <a16:creationId xmlns:a16="http://schemas.microsoft.com/office/drawing/2014/main" id="{BBDEFA07-86C2-5F40-B851-18F9F02A70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9933"/>
                  <a:ext cx="50" cy="44"/>
                </a:xfrm>
                <a:custGeom>
                  <a:avLst/>
                  <a:gdLst>
                    <a:gd name="T0" fmla="*/ 25 w 25"/>
                    <a:gd name="T1" fmla="*/ 1 h 1"/>
                    <a:gd name="T2" fmla="*/ 0 w 25"/>
                    <a:gd name="T3" fmla="*/ 0 h 1"/>
                    <a:gd name="T4" fmla="*/ 0 w 25"/>
                    <a:gd name="T5" fmla="*/ 1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5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4" name="Freeform 117">
                  <a:extLst>
                    <a:ext uri="{FF2B5EF4-FFF2-40B4-BE49-F238E27FC236}">
                      <a16:creationId xmlns:a16="http://schemas.microsoft.com/office/drawing/2014/main" id="{C1F05BDB-3B5E-E24F-8DEB-219058D51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5" y="10560"/>
                  <a:ext cx="117" cy="295"/>
                </a:xfrm>
                <a:custGeom>
                  <a:avLst/>
                  <a:gdLst>
                    <a:gd name="T0" fmla="*/ 56 w 56"/>
                    <a:gd name="T1" fmla="*/ 6 h 126"/>
                    <a:gd name="T2" fmla="*/ 33 w 56"/>
                    <a:gd name="T3" fmla="*/ 0 h 126"/>
                    <a:gd name="T4" fmla="*/ 0 w 56"/>
                    <a:gd name="T5" fmla="*/ 120 h 126"/>
                    <a:gd name="T6" fmla="*/ 23 w 56"/>
                    <a:gd name="T7" fmla="*/ 126 h 126"/>
                    <a:gd name="T8" fmla="*/ 56 w 56"/>
                    <a:gd name="T9" fmla="*/ 6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26">
                      <a:moveTo>
                        <a:pt x="56" y="6"/>
                      </a:moveTo>
                      <a:lnTo>
                        <a:pt x="33" y="0"/>
                      </a:lnTo>
                      <a:lnTo>
                        <a:pt x="0" y="120"/>
                      </a:lnTo>
                      <a:lnTo>
                        <a:pt x="23" y="126"/>
                      </a:ln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5" name="Freeform 118">
                  <a:extLst>
                    <a:ext uri="{FF2B5EF4-FFF2-40B4-BE49-F238E27FC236}">
                      <a16:creationId xmlns:a16="http://schemas.microsoft.com/office/drawing/2014/main" id="{DD7D37C6-99AE-F943-8BDC-9E5814A24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17" y="10535"/>
                  <a:ext cx="55" cy="44"/>
                </a:xfrm>
                <a:custGeom>
                  <a:avLst/>
                  <a:gdLst>
                    <a:gd name="T0" fmla="*/ 24 w 24"/>
                    <a:gd name="T1" fmla="*/ 3 h 8"/>
                    <a:gd name="T2" fmla="*/ 24 w 24"/>
                    <a:gd name="T3" fmla="*/ 8 h 8"/>
                    <a:gd name="T4" fmla="*/ 24 w 24"/>
                    <a:gd name="T5" fmla="*/ 6 h 8"/>
                    <a:gd name="T6" fmla="*/ 1 w 24"/>
                    <a:gd name="T7" fmla="*/ 0 h 8"/>
                    <a:gd name="T8" fmla="*/ 0 w 24"/>
                    <a:gd name="T9" fmla="*/ 1 h 8"/>
                    <a:gd name="T10" fmla="*/ 24 w 24"/>
                    <a:gd name="T11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8">
                      <a:moveTo>
                        <a:pt x="24" y="3"/>
                      </a:moveTo>
                      <a:lnTo>
                        <a:pt x="24" y="8"/>
                      </a:lnTo>
                      <a:lnTo>
                        <a:pt x="24" y="6"/>
                      </a:ln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6" name="Freeform 119">
                  <a:extLst>
                    <a:ext uri="{FF2B5EF4-FFF2-40B4-BE49-F238E27FC236}">
                      <a16:creationId xmlns:a16="http://schemas.microsoft.com/office/drawing/2014/main" id="{2409BA7A-4116-3C49-BDD8-0CBAD8EE2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0842"/>
                  <a:ext cx="92" cy="687"/>
                </a:xfrm>
                <a:custGeom>
                  <a:avLst/>
                  <a:gdLst>
                    <a:gd name="T0" fmla="*/ 45 w 45"/>
                    <a:gd name="T1" fmla="*/ 2 h 293"/>
                    <a:gd name="T2" fmla="*/ 21 w 45"/>
                    <a:gd name="T3" fmla="*/ 0 h 293"/>
                    <a:gd name="T4" fmla="*/ 0 w 45"/>
                    <a:gd name="T5" fmla="*/ 292 h 293"/>
                    <a:gd name="T6" fmla="*/ 25 w 45"/>
                    <a:gd name="T7" fmla="*/ 293 h 293"/>
                    <a:gd name="T8" fmla="*/ 45 w 45"/>
                    <a:gd name="T9" fmla="*/ 2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293">
                      <a:moveTo>
                        <a:pt x="45" y="2"/>
                      </a:moveTo>
                      <a:lnTo>
                        <a:pt x="21" y="0"/>
                      </a:lnTo>
                      <a:lnTo>
                        <a:pt x="0" y="292"/>
                      </a:lnTo>
                      <a:lnTo>
                        <a:pt x="25" y="293"/>
                      </a:lnTo>
                      <a:lnTo>
                        <a:pt x="45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7" name="Freeform 120">
                  <a:extLst>
                    <a:ext uri="{FF2B5EF4-FFF2-40B4-BE49-F238E27FC236}">
                      <a16:creationId xmlns:a16="http://schemas.microsoft.com/office/drawing/2014/main" id="{B29C158E-63F8-AF4C-AE90-AADD482B3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50" y="10811"/>
                  <a:ext cx="51" cy="44"/>
                </a:xfrm>
                <a:custGeom>
                  <a:avLst/>
                  <a:gdLst>
                    <a:gd name="T0" fmla="*/ 1 w 24"/>
                    <a:gd name="T1" fmla="*/ 0 h 6"/>
                    <a:gd name="T2" fmla="*/ 0 w 24"/>
                    <a:gd name="T3" fmla="*/ 1 h 6"/>
                    <a:gd name="T4" fmla="*/ 24 w 24"/>
                    <a:gd name="T5" fmla="*/ 3 h 6"/>
                    <a:gd name="T6" fmla="*/ 24 w 24"/>
                    <a:gd name="T7" fmla="*/ 6 h 6"/>
                    <a:gd name="T8" fmla="*/ 1 w 2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6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24" y="3"/>
                      </a:lnTo>
                      <a:lnTo>
                        <a:pt x="24" y="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8" name="Rectangle 121">
                  <a:extLst>
                    <a:ext uri="{FF2B5EF4-FFF2-40B4-BE49-F238E27FC236}">
                      <a16:creationId xmlns:a16="http://schemas.microsoft.com/office/drawing/2014/main" id="{8E522044-A994-4745-ABA1-2449B83ED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9" y="11529"/>
                  <a:ext cx="50" cy="353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69" name="Freeform 122">
                  <a:extLst>
                    <a:ext uri="{FF2B5EF4-FFF2-40B4-BE49-F238E27FC236}">
                      <a16:creationId xmlns:a16="http://schemas.microsoft.com/office/drawing/2014/main" id="{99C9AF70-3899-F844-AC99-488282FFA2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1485"/>
                  <a:ext cx="50" cy="44"/>
                </a:xfrm>
                <a:custGeom>
                  <a:avLst/>
                  <a:gdLst>
                    <a:gd name="T0" fmla="*/ 0 w 26"/>
                    <a:gd name="T1" fmla="*/ 0 h 1"/>
                    <a:gd name="T2" fmla="*/ 2 w 26"/>
                    <a:gd name="T3" fmla="*/ 1 h 1"/>
                    <a:gd name="T4" fmla="*/ 26 w 26"/>
                    <a:gd name="T5" fmla="*/ 1 h 1"/>
                    <a:gd name="T6" fmla="*/ 25 w 26"/>
                    <a:gd name="T7" fmla="*/ 1 h 1"/>
                    <a:gd name="T8" fmla="*/ 0 w 26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">
                      <a:moveTo>
                        <a:pt x="0" y="0"/>
                      </a:moveTo>
                      <a:lnTo>
                        <a:pt x="2" y="1"/>
                      </a:lnTo>
                      <a:lnTo>
                        <a:pt x="26" y="1"/>
                      </a:lnTo>
                      <a:lnTo>
                        <a:pt x="25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0" name="Rectangle 123">
                  <a:extLst>
                    <a:ext uri="{FF2B5EF4-FFF2-40B4-BE49-F238E27FC236}">
                      <a16:creationId xmlns:a16="http://schemas.microsoft.com/office/drawing/2014/main" id="{C9124B86-0FE7-5940-A01A-442EC31476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9" y="11882"/>
                  <a:ext cx="50" cy="16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1" name="Freeform 124">
                  <a:extLst>
                    <a:ext uri="{FF2B5EF4-FFF2-40B4-BE49-F238E27FC236}">
                      <a16:creationId xmlns:a16="http://schemas.microsoft.com/office/drawing/2014/main" id="{1AA64043-4501-544E-ACED-446A3C447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1841"/>
                  <a:ext cx="50" cy="44"/>
                </a:xfrm>
                <a:custGeom>
                  <a:avLst/>
                  <a:gdLst>
                    <a:gd name="T0" fmla="*/ 24 w 24"/>
                    <a:gd name="T1" fmla="*/ 0 w 24"/>
                    <a:gd name="T2" fmla="*/ 24 w 2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4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2" name="Rectangle 125">
                  <a:extLst>
                    <a:ext uri="{FF2B5EF4-FFF2-40B4-BE49-F238E27FC236}">
                      <a16:creationId xmlns:a16="http://schemas.microsoft.com/office/drawing/2014/main" id="{C4FE4CBC-903E-624C-9A2E-A9BB6003A7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09" y="12046"/>
                  <a:ext cx="50" cy="309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3" name="Freeform 126">
                  <a:extLst>
                    <a:ext uri="{FF2B5EF4-FFF2-40B4-BE49-F238E27FC236}">
                      <a16:creationId xmlns:a16="http://schemas.microsoft.com/office/drawing/2014/main" id="{B13639E5-CE1E-5840-AA10-C34B16C67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2004"/>
                  <a:ext cx="50" cy="44"/>
                </a:xfrm>
                <a:custGeom>
                  <a:avLst/>
                  <a:gdLst>
                    <a:gd name="T0" fmla="*/ 24 w 24"/>
                    <a:gd name="T1" fmla="*/ 0 w 24"/>
                    <a:gd name="T2" fmla="*/ 24 w 2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4">
                      <a:moveTo>
                        <a:pt x="24" y="0"/>
                      </a:moveTo>
                      <a:lnTo>
                        <a:pt x="0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4" name="Freeform 127">
                  <a:extLst>
                    <a:ext uri="{FF2B5EF4-FFF2-40B4-BE49-F238E27FC236}">
                      <a16:creationId xmlns:a16="http://schemas.microsoft.com/office/drawing/2014/main" id="{24BA743E-F432-BD43-8092-399095263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2346"/>
                  <a:ext cx="142" cy="259"/>
                </a:xfrm>
                <a:custGeom>
                  <a:avLst/>
                  <a:gdLst>
                    <a:gd name="T0" fmla="*/ 23 w 67"/>
                    <a:gd name="T1" fmla="*/ 0 h 111"/>
                    <a:gd name="T2" fmla="*/ 0 w 67"/>
                    <a:gd name="T3" fmla="*/ 7 h 111"/>
                    <a:gd name="T4" fmla="*/ 44 w 67"/>
                    <a:gd name="T5" fmla="*/ 111 h 111"/>
                    <a:gd name="T6" fmla="*/ 67 w 67"/>
                    <a:gd name="T7" fmla="*/ 104 h 111"/>
                    <a:gd name="T8" fmla="*/ 23 w 67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11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44" y="111"/>
                      </a:lnTo>
                      <a:lnTo>
                        <a:pt x="67" y="104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5" name="Freeform 128">
                  <a:extLst>
                    <a:ext uri="{FF2B5EF4-FFF2-40B4-BE49-F238E27FC236}">
                      <a16:creationId xmlns:a16="http://schemas.microsoft.com/office/drawing/2014/main" id="{8B0531BA-3CC3-044C-B12F-7B59CBE29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12318"/>
                  <a:ext cx="50" cy="44"/>
                </a:xfrm>
                <a:custGeom>
                  <a:avLst/>
                  <a:gdLst>
                    <a:gd name="T0" fmla="*/ 0 w 24"/>
                    <a:gd name="T1" fmla="*/ 4 h 7"/>
                    <a:gd name="T2" fmla="*/ 0 w 24"/>
                    <a:gd name="T3" fmla="*/ 7 h 7"/>
                    <a:gd name="T4" fmla="*/ 23 w 24"/>
                    <a:gd name="T5" fmla="*/ 0 h 7"/>
                    <a:gd name="T6" fmla="*/ 24 w 24"/>
                    <a:gd name="T7" fmla="*/ 4 h 7"/>
                    <a:gd name="T8" fmla="*/ 0 w 24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">
                      <a:moveTo>
                        <a:pt x="0" y="4"/>
                      </a:moveTo>
                      <a:lnTo>
                        <a:pt x="0" y="7"/>
                      </a:lnTo>
                      <a:lnTo>
                        <a:pt x="23" y="0"/>
                      </a:lnTo>
                      <a:lnTo>
                        <a:pt x="24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6" name="Freeform 129">
                  <a:extLst>
                    <a:ext uri="{FF2B5EF4-FFF2-40B4-BE49-F238E27FC236}">
                      <a16:creationId xmlns:a16="http://schemas.microsoft.com/office/drawing/2014/main" id="{C2481595-192E-CA40-AFAA-77BF64AD6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5" y="12589"/>
                  <a:ext cx="87" cy="143"/>
                </a:xfrm>
                <a:custGeom>
                  <a:avLst/>
                  <a:gdLst>
                    <a:gd name="T0" fmla="*/ 23 w 42"/>
                    <a:gd name="T1" fmla="*/ 0 h 61"/>
                    <a:gd name="T2" fmla="*/ 0 w 42"/>
                    <a:gd name="T3" fmla="*/ 7 h 61"/>
                    <a:gd name="T4" fmla="*/ 19 w 42"/>
                    <a:gd name="T5" fmla="*/ 61 h 61"/>
                    <a:gd name="T6" fmla="*/ 42 w 42"/>
                    <a:gd name="T7" fmla="*/ 53 h 61"/>
                    <a:gd name="T8" fmla="*/ 23 w 42"/>
                    <a:gd name="T9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1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19" y="61"/>
                      </a:lnTo>
                      <a:lnTo>
                        <a:pt x="42" y="53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7" name="Freeform 130">
                  <a:extLst>
                    <a:ext uri="{FF2B5EF4-FFF2-40B4-BE49-F238E27FC236}">
                      <a16:creationId xmlns:a16="http://schemas.microsoft.com/office/drawing/2014/main" id="{EE11E3CC-3ED1-2848-9DC7-B4A08F39E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05" y="12561"/>
                  <a:ext cx="46" cy="44"/>
                </a:xfrm>
                <a:custGeom>
                  <a:avLst/>
                  <a:gdLst>
                    <a:gd name="T0" fmla="*/ 23 w 23"/>
                    <a:gd name="T1" fmla="*/ 0 h 7"/>
                    <a:gd name="T2" fmla="*/ 0 w 23"/>
                    <a:gd name="T3" fmla="*/ 7 h 7"/>
                    <a:gd name="T4" fmla="*/ 23 w 23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8" name="Freeform 131">
                  <a:extLst>
                    <a:ext uri="{FF2B5EF4-FFF2-40B4-BE49-F238E27FC236}">
                      <a16:creationId xmlns:a16="http://schemas.microsoft.com/office/drawing/2014/main" id="{B7BE9482-BD3E-1F4A-9DA0-E78824405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12713"/>
                  <a:ext cx="88" cy="152"/>
                </a:xfrm>
                <a:custGeom>
                  <a:avLst/>
                  <a:gdLst>
                    <a:gd name="T0" fmla="*/ 23 w 41"/>
                    <a:gd name="T1" fmla="*/ 0 h 65"/>
                    <a:gd name="T2" fmla="*/ 0 w 41"/>
                    <a:gd name="T3" fmla="*/ 8 h 65"/>
                    <a:gd name="T4" fmla="*/ 18 w 41"/>
                    <a:gd name="T5" fmla="*/ 65 h 65"/>
                    <a:gd name="T6" fmla="*/ 41 w 41"/>
                    <a:gd name="T7" fmla="*/ 58 h 65"/>
                    <a:gd name="T8" fmla="*/ 23 w 41"/>
                    <a:gd name="T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5">
                      <a:moveTo>
                        <a:pt x="23" y="0"/>
                      </a:moveTo>
                      <a:lnTo>
                        <a:pt x="0" y="8"/>
                      </a:lnTo>
                      <a:lnTo>
                        <a:pt x="18" y="65"/>
                      </a:lnTo>
                      <a:lnTo>
                        <a:pt x="41" y="5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79" name="Freeform 132">
                  <a:extLst>
                    <a:ext uri="{FF2B5EF4-FFF2-40B4-BE49-F238E27FC236}">
                      <a16:creationId xmlns:a16="http://schemas.microsoft.com/office/drawing/2014/main" id="{F79F580A-EE06-A446-A664-C77DFB714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12688"/>
                  <a:ext cx="50" cy="44"/>
                </a:xfrm>
                <a:custGeom>
                  <a:avLst/>
                  <a:gdLst>
                    <a:gd name="T0" fmla="*/ 23 w 23"/>
                    <a:gd name="T1" fmla="*/ 0 h 8"/>
                    <a:gd name="T2" fmla="*/ 0 w 23"/>
                    <a:gd name="T3" fmla="*/ 8 h 8"/>
                    <a:gd name="T4" fmla="*/ 23 w 23"/>
                    <a:gd name="T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23" y="0"/>
                      </a:moveTo>
                      <a:lnTo>
                        <a:pt x="0" y="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0" name="Freeform 133">
                  <a:extLst>
                    <a:ext uri="{FF2B5EF4-FFF2-40B4-BE49-F238E27FC236}">
                      <a16:creationId xmlns:a16="http://schemas.microsoft.com/office/drawing/2014/main" id="{4FC3962B-65D9-C041-A5D5-C75FFF608F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0" y="12848"/>
                  <a:ext cx="279" cy="925"/>
                </a:xfrm>
                <a:custGeom>
                  <a:avLst/>
                  <a:gdLst>
                    <a:gd name="T0" fmla="*/ 23 w 134"/>
                    <a:gd name="T1" fmla="*/ 0 h 395"/>
                    <a:gd name="T2" fmla="*/ 0 w 134"/>
                    <a:gd name="T3" fmla="*/ 7 h 395"/>
                    <a:gd name="T4" fmla="*/ 111 w 134"/>
                    <a:gd name="T5" fmla="*/ 395 h 395"/>
                    <a:gd name="T6" fmla="*/ 134 w 134"/>
                    <a:gd name="T7" fmla="*/ 388 h 395"/>
                    <a:gd name="T8" fmla="*/ 23 w 134"/>
                    <a:gd name="T9" fmla="*/ 0 h 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4" h="395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111" y="395"/>
                      </a:lnTo>
                      <a:lnTo>
                        <a:pt x="134" y="388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1" name="Freeform 134">
                  <a:extLst>
                    <a:ext uri="{FF2B5EF4-FFF2-40B4-BE49-F238E27FC236}">
                      <a16:creationId xmlns:a16="http://schemas.microsoft.com/office/drawing/2014/main" id="{3A1A98C0-1BB1-D346-A401-5AD3A12D6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0" y="12821"/>
                  <a:ext cx="50" cy="44"/>
                </a:xfrm>
                <a:custGeom>
                  <a:avLst/>
                  <a:gdLst>
                    <a:gd name="T0" fmla="*/ 23 w 23"/>
                    <a:gd name="T1" fmla="*/ 0 h 7"/>
                    <a:gd name="T2" fmla="*/ 0 w 23"/>
                    <a:gd name="T3" fmla="*/ 7 h 7"/>
                    <a:gd name="T4" fmla="*/ 23 w 23"/>
                    <a:gd name="T5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7">
                      <a:moveTo>
                        <a:pt x="23" y="0"/>
                      </a:move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2" name="Freeform 135">
                  <a:extLst>
                    <a:ext uri="{FF2B5EF4-FFF2-40B4-BE49-F238E27FC236}">
                      <a16:creationId xmlns:a16="http://schemas.microsoft.com/office/drawing/2014/main" id="{D91E0C61-0E88-FD4C-9DCC-5025A8DB7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14" y="13755"/>
                  <a:ext cx="54" cy="44"/>
                </a:xfrm>
                <a:custGeom>
                  <a:avLst/>
                  <a:gdLst>
                    <a:gd name="T0" fmla="*/ 23 w 26"/>
                    <a:gd name="T1" fmla="*/ 0 h 18"/>
                    <a:gd name="T2" fmla="*/ 26 w 26"/>
                    <a:gd name="T3" fmla="*/ 11 h 18"/>
                    <a:gd name="T4" fmla="*/ 3 w 26"/>
                    <a:gd name="T5" fmla="*/ 18 h 18"/>
                    <a:gd name="T6" fmla="*/ 0 w 26"/>
                    <a:gd name="T7" fmla="*/ 7 h 18"/>
                    <a:gd name="T8" fmla="*/ 23 w 26"/>
                    <a:gd name="T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8">
                      <a:moveTo>
                        <a:pt x="23" y="0"/>
                      </a:moveTo>
                      <a:lnTo>
                        <a:pt x="26" y="11"/>
                      </a:lnTo>
                      <a:lnTo>
                        <a:pt x="3" y="18"/>
                      </a:lnTo>
                      <a:lnTo>
                        <a:pt x="0" y="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3" name="Rectangle 136">
                  <a:extLst>
                    <a:ext uri="{FF2B5EF4-FFF2-40B4-BE49-F238E27FC236}">
                      <a16:creationId xmlns:a16="http://schemas.microsoft.com/office/drawing/2014/main" id="{D6CCAA1A-8239-E541-83E8-35BD1AFCF5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663" y="7368"/>
                  <a:ext cx="50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4" name="Freeform 137">
                  <a:extLst>
                    <a:ext uri="{FF2B5EF4-FFF2-40B4-BE49-F238E27FC236}">
                      <a16:creationId xmlns:a16="http://schemas.microsoft.com/office/drawing/2014/main" id="{D58B689F-7D0C-E246-BB0C-BDD5EB4E5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8" y="6462"/>
                  <a:ext cx="113" cy="306"/>
                </a:xfrm>
                <a:custGeom>
                  <a:avLst/>
                  <a:gdLst>
                    <a:gd name="T0" fmla="*/ 55 w 55"/>
                    <a:gd name="T1" fmla="*/ 3 h 131"/>
                    <a:gd name="T2" fmla="*/ 49 w 55"/>
                    <a:gd name="T3" fmla="*/ 32 h 131"/>
                    <a:gd name="T4" fmla="*/ 42 w 55"/>
                    <a:gd name="T5" fmla="*/ 67 h 131"/>
                    <a:gd name="T6" fmla="*/ 33 w 55"/>
                    <a:gd name="T7" fmla="*/ 101 h 131"/>
                    <a:gd name="T8" fmla="*/ 23 w 55"/>
                    <a:gd name="T9" fmla="*/ 131 h 131"/>
                    <a:gd name="T10" fmla="*/ 0 w 55"/>
                    <a:gd name="T11" fmla="*/ 123 h 131"/>
                    <a:gd name="T12" fmla="*/ 10 w 55"/>
                    <a:gd name="T13" fmla="*/ 93 h 131"/>
                    <a:gd name="T14" fmla="*/ 19 w 55"/>
                    <a:gd name="T15" fmla="*/ 60 h 131"/>
                    <a:gd name="T16" fmla="*/ 25 w 55"/>
                    <a:gd name="T17" fmla="*/ 28 h 131"/>
                    <a:gd name="T18" fmla="*/ 30 w 55"/>
                    <a:gd name="T19" fmla="*/ 0 h 131"/>
                    <a:gd name="T20" fmla="*/ 55 w 55"/>
                    <a:gd name="T21" fmla="*/ 3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5" h="131">
                      <a:moveTo>
                        <a:pt x="55" y="3"/>
                      </a:moveTo>
                      <a:lnTo>
                        <a:pt x="49" y="32"/>
                      </a:lnTo>
                      <a:lnTo>
                        <a:pt x="42" y="67"/>
                      </a:lnTo>
                      <a:lnTo>
                        <a:pt x="33" y="101"/>
                      </a:lnTo>
                      <a:lnTo>
                        <a:pt x="23" y="131"/>
                      </a:lnTo>
                      <a:lnTo>
                        <a:pt x="0" y="123"/>
                      </a:lnTo>
                      <a:lnTo>
                        <a:pt x="10" y="93"/>
                      </a:lnTo>
                      <a:lnTo>
                        <a:pt x="19" y="60"/>
                      </a:lnTo>
                      <a:lnTo>
                        <a:pt x="25" y="28"/>
                      </a:lnTo>
                      <a:lnTo>
                        <a:pt x="30" y="0"/>
                      </a:lnTo>
                      <a:lnTo>
                        <a:pt x="55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5" name="Freeform 138">
                  <a:extLst>
                    <a:ext uri="{FF2B5EF4-FFF2-40B4-BE49-F238E27FC236}">
                      <a16:creationId xmlns:a16="http://schemas.microsoft.com/office/drawing/2014/main" id="{961424CE-4039-9648-9C2F-EC5875EA1B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75" y="6749"/>
                  <a:ext cx="258" cy="817"/>
                </a:xfrm>
                <a:custGeom>
                  <a:avLst/>
                  <a:gdLst>
                    <a:gd name="T0" fmla="*/ 126 w 126"/>
                    <a:gd name="T1" fmla="*/ 8 h 349"/>
                    <a:gd name="T2" fmla="*/ 105 w 126"/>
                    <a:gd name="T3" fmla="*/ 63 h 349"/>
                    <a:gd name="T4" fmla="*/ 81 w 126"/>
                    <a:gd name="T5" fmla="*/ 138 h 349"/>
                    <a:gd name="T6" fmla="*/ 23 w 126"/>
                    <a:gd name="T7" fmla="*/ 349 h 349"/>
                    <a:gd name="T8" fmla="*/ 0 w 126"/>
                    <a:gd name="T9" fmla="*/ 343 h 349"/>
                    <a:gd name="T10" fmla="*/ 58 w 126"/>
                    <a:gd name="T11" fmla="*/ 130 h 349"/>
                    <a:gd name="T12" fmla="*/ 82 w 126"/>
                    <a:gd name="T13" fmla="*/ 55 h 349"/>
                    <a:gd name="T14" fmla="*/ 103 w 126"/>
                    <a:gd name="T15" fmla="*/ 0 h 349"/>
                    <a:gd name="T16" fmla="*/ 126 w 126"/>
                    <a:gd name="T17" fmla="*/ 8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6" h="349">
                      <a:moveTo>
                        <a:pt x="126" y="8"/>
                      </a:moveTo>
                      <a:lnTo>
                        <a:pt x="105" y="63"/>
                      </a:lnTo>
                      <a:lnTo>
                        <a:pt x="81" y="138"/>
                      </a:lnTo>
                      <a:lnTo>
                        <a:pt x="23" y="349"/>
                      </a:lnTo>
                      <a:lnTo>
                        <a:pt x="0" y="343"/>
                      </a:lnTo>
                      <a:lnTo>
                        <a:pt x="58" y="130"/>
                      </a:lnTo>
                      <a:lnTo>
                        <a:pt x="82" y="55"/>
                      </a:lnTo>
                      <a:lnTo>
                        <a:pt x="103" y="0"/>
                      </a:lnTo>
                      <a:lnTo>
                        <a:pt x="126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6" name="Freeform 139">
                  <a:extLst>
                    <a:ext uri="{FF2B5EF4-FFF2-40B4-BE49-F238E27FC236}">
                      <a16:creationId xmlns:a16="http://schemas.microsoft.com/office/drawing/2014/main" id="{1C4814B0-41C8-194A-8FB1-FEBFC3760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88" y="6724"/>
                  <a:ext cx="46" cy="44"/>
                </a:xfrm>
                <a:custGeom>
                  <a:avLst/>
                  <a:gdLst>
                    <a:gd name="T0" fmla="*/ 23 w 23"/>
                    <a:gd name="T1" fmla="*/ 8 h 8"/>
                    <a:gd name="T2" fmla="*/ 0 w 23"/>
                    <a:gd name="T3" fmla="*/ 0 h 8"/>
                    <a:gd name="T4" fmla="*/ 23 w 23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8">
                      <a:moveTo>
                        <a:pt x="23" y="8"/>
                      </a:moveTo>
                      <a:lnTo>
                        <a:pt x="0" y="0"/>
                      </a:lnTo>
                      <a:lnTo>
                        <a:pt x="23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7" name="Freeform 140">
                  <a:extLst>
                    <a:ext uri="{FF2B5EF4-FFF2-40B4-BE49-F238E27FC236}">
                      <a16:creationId xmlns:a16="http://schemas.microsoft.com/office/drawing/2014/main" id="{DBF896E6-81F4-B444-8DC4-E2EE72405E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67" y="7548"/>
                  <a:ext cx="54" cy="44"/>
                </a:xfrm>
                <a:custGeom>
                  <a:avLst/>
                  <a:gdLst>
                    <a:gd name="T0" fmla="*/ 25 w 25"/>
                    <a:gd name="T1" fmla="*/ 6 h 17"/>
                    <a:gd name="T2" fmla="*/ 23 w 25"/>
                    <a:gd name="T3" fmla="*/ 17 h 17"/>
                    <a:gd name="T4" fmla="*/ 0 w 25"/>
                    <a:gd name="T5" fmla="*/ 11 h 17"/>
                    <a:gd name="T6" fmla="*/ 2 w 25"/>
                    <a:gd name="T7" fmla="*/ 0 h 17"/>
                    <a:gd name="T8" fmla="*/ 25 w 25"/>
                    <a:gd name="T9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17">
                      <a:moveTo>
                        <a:pt x="25" y="6"/>
                      </a:moveTo>
                      <a:lnTo>
                        <a:pt x="23" y="17"/>
                      </a:lnTo>
                      <a:lnTo>
                        <a:pt x="0" y="11"/>
                      </a:lnTo>
                      <a:lnTo>
                        <a:pt x="2" y="0"/>
                      </a:lnTo>
                      <a:lnTo>
                        <a:pt x="25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8" name="Freeform 141">
                  <a:extLst>
                    <a:ext uri="{FF2B5EF4-FFF2-40B4-BE49-F238E27FC236}">
                      <a16:creationId xmlns:a16="http://schemas.microsoft.com/office/drawing/2014/main" id="{44CA2C76-CC6F-A64C-9D1F-937B82A8D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1" y="6425"/>
                  <a:ext cx="54" cy="44"/>
                </a:xfrm>
                <a:custGeom>
                  <a:avLst/>
                  <a:gdLst>
                    <a:gd name="T0" fmla="*/ 25 w 26"/>
                    <a:gd name="T1" fmla="*/ 14 h 14"/>
                    <a:gd name="T2" fmla="*/ 26 w 26"/>
                    <a:gd name="T3" fmla="*/ 3 h 14"/>
                    <a:gd name="T4" fmla="*/ 2 w 26"/>
                    <a:gd name="T5" fmla="*/ 0 h 14"/>
                    <a:gd name="T6" fmla="*/ 0 w 26"/>
                    <a:gd name="T7" fmla="*/ 11 h 14"/>
                    <a:gd name="T8" fmla="*/ 25 w 26"/>
                    <a:gd name="T9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4">
                      <a:moveTo>
                        <a:pt x="25" y="14"/>
                      </a:moveTo>
                      <a:lnTo>
                        <a:pt x="26" y="3"/>
                      </a:lnTo>
                      <a:lnTo>
                        <a:pt x="2" y="0"/>
                      </a:lnTo>
                      <a:lnTo>
                        <a:pt x="0" y="11"/>
                      </a:lnTo>
                      <a:lnTo>
                        <a:pt x="25" y="1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89" name="Freeform 142">
                  <a:extLst>
                    <a:ext uri="{FF2B5EF4-FFF2-40B4-BE49-F238E27FC236}">
                      <a16:creationId xmlns:a16="http://schemas.microsoft.com/office/drawing/2014/main" id="{F75C48CF-6568-7F44-9EE4-BF4C7B2B27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6161"/>
                  <a:ext cx="71" cy="528"/>
                </a:xfrm>
                <a:custGeom>
                  <a:avLst/>
                  <a:gdLst>
                    <a:gd name="T0" fmla="*/ 24 w 35"/>
                    <a:gd name="T1" fmla="*/ 0 h 225"/>
                    <a:gd name="T2" fmla="*/ 0 w 35"/>
                    <a:gd name="T3" fmla="*/ 1 h 225"/>
                    <a:gd name="T4" fmla="*/ 10 w 35"/>
                    <a:gd name="T5" fmla="*/ 225 h 225"/>
                    <a:gd name="T6" fmla="*/ 35 w 35"/>
                    <a:gd name="T7" fmla="*/ 224 h 225"/>
                    <a:gd name="T8" fmla="*/ 24 w 35"/>
                    <a:gd name="T9" fmla="*/ 0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225">
                      <a:moveTo>
                        <a:pt x="24" y="0"/>
                      </a:moveTo>
                      <a:lnTo>
                        <a:pt x="0" y="1"/>
                      </a:lnTo>
                      <a:lnTo>
                        <a:pt x="10" y="225"/>
                      </a:lnTo>
                      <a:lnTo>
                        <a:pt x="35" y="2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0" name="Freeform 143">
                  <a:extLst>
                    <a:ext uri="{FF2B5EF4-FFF2-40B4-BE49-F238E27FC236}">
                      <a16:creationId xmlns:a16="http://schemas.microsoft.com/office/drawing/2014/main" id="{D162D02D-C5F3-F943-A361-899BAE100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6685"/>
                  <a:ext cx="50" cy="673"/>
                </a:xfrm>
                <a:custGeom>
                  <a:avLst/>
                  <a:gdLst>
                    <a:gd name="T0" fmla="*/ 25 w 26"/>
                    <a:gd name="T1" fmla="*/ 0 h 287"/>
                    <a:gd name="T2" fmla="*/ 0 w 26"/>
                    <a:gd name="T3" fmla="*/ 0 h 287"/>
                    <a:gd name="T4" fmla="*/ 2 w 26"/>
                    <a:gd name="T5" fmla="*/ 287 h 287"/>
                    <a:gd name="T6" fmla="*/ 26 w 26"/>
                    <a:gd name="T7" fmla="*/ 287 h 287"/>
                    <a:gd name="T8" fmla="*/ 25 w 26"/>
                    <a:gd name="T9" fmla="*/ 0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287"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2" y="287"/>
                      </a:lnTo>
                      <a:lnTo>
                        <a:pt x="26" y="287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1" name="Freeform 144">
                  <a:extLst>
                    <a:ext uri="{FF2B5EF4-FFF2-40B4-BE49-F238E27FC236}">
                      <a16:creationId xmlns:a16="http://schemas.microsoft.com/office/drawing/2014/main" id="{B5DB9172-D611-B445-8575-343F7ACEB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6645"/>
                  <a:ext cx="50" cy="44"/>
                </a:xfrm>
                <a:custGeom>
                  <a:avLst/>
                  <a:gdLst>
                    <a:gd name="T0" fmla="*/ 25 w 25"/>
                    <a:gd name="T1" fmla="*/ 0 h 1"/>
                    <a:gd name="T2" fmla="*/ 0 w 25"/>
                    <a:gd name="T3" fmla="*/ 0 h 1"/>
                    <a:gd name="T4" fmla="*/ 0 w 25"/>
                    <a:gd name="T5" fmla="*/ 1 h 1"/>
                    <a:gd name="T6" fmla="*/ 25 w 2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2" name="Freeform 145">
                  <a:extLst>
                    <a:ext uri="{FF2B5EF4-FFF2-40B4-BE49-F238E27FC236}">
                      <a16:creationId xmlns:a16="http://schemas.microsoft.com/office/drawing/2014/main" id="{859975DA-C496-2D4A-A654-5D80E2CB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5" y="7356"/>
                  <a:ext cx="58" cy="157"/>
                </a:xfrm>
                <a:custGeom>
                  <a:avLst/>
                  <a:gdLst>
                    <a:gd name="T0" fmla="*/ 29 w 29"/>
                    <a:gd name="T1" fmla="*/ 1 h 67"/>
                    <a:gd name="T2" fmla="*/ 5 w 29"/>
                    <a:gd name="T3" fmla="*/ 0 h 67"/>
                    <a:gd name="T4" fmla="*/ 0 w 29"/>
                    <a:gd name="T5" fmla="*/ 66 h 67"/>
                    <a:gd name="T6" fmla="*/ 24 w 29"/>
                    <a:gd name="T7" fmla="*/ 67 h 67"/>
                    <a:gd name="T8" fmla="*/ 29 w 29"/>
                    <a:gd name="T9" fmla="*/ 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67">
                      <a:moveTo>
                        <a:pt x="29" y="1"/>
                      </a:moveTo>
                      <a:lnTo>
                        <a:pt x="5" y="0"/>
                      </a:lnTo>
                      <a:lnTo>
                        <a:pt x="0" y="66"/>
                      </a:lnTo>
                      <a:lnTo>
                        <a:pt x="24" y="67"/>
                      </a:lnTo>
                      <a:lnTo>
                        <a:pt x="29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3" name="Freeform 146">
                  <a:extLst>
                    <a:ext uri="{FF2B5EF4-FFF2-40B4-BE49-F238E27FC236}">
                      <a16:creationId xmlns:a16="http://schemas.microsoft.com/office/drawing/2014/main" id="{DD98E96B-DB86-6943-829B-FCECBE58F0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63" y="7314"/>
                  <a:ext cx="50" cy="44"/>
                </a:xfrm>
                <a:custGeom>
                  <a:avLst/>
                  <a:gdLst>
                    <a:gd name="T0" fmla="*/ 24 w 24"/>
                    <a:gd name="T1" fmla="*/ 1 h 1"/>
                    <a:gd name="T2" fmla="*/ 0 w 24"/>
                    <a:gd name="T3" fmla="*/ 0 h 1"/>
                    <a:gd name="T4" fmla="*/ 0 w 24"/>
                    <a:gd name="T5" fmla="*/ 1 h 1"/>
                    <a:gd name="T6" fmla="*/ 24 w 24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1">
                      <a:moveTo>
                        <a:pt x="24" y="1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4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4" name="Freeform 147">
                  <a:extLst>
                    <a:ext uri="{FF2B5EF4-FFF2-40B4-BE49-F238E27FC236}">
                      <a16:creationId xmlns:a16="http://schemas.microsoft.com/office/drawing/2014/main" id="{D65C9465-B6EB-A649-A0B9-38DCAD4AE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1" y="7497"/>
                  <a:ext cx="54" cy="44"/>
                </a:xfrm>
                <a:custGeom>
                  <a:avLst/>
                  <a:gdLst>
                    <a:gd name="T0" fmla="*/ 26 w 26"/>
                    <a:gd name="T1" fmla="*/ 1 h 13"/>
                    <a:gd name="T2" fmla="*/ 25 w 26"/>
                    <a:gd name="T3" fmla="*/ 13 h 13"/>
                    <a:gd name="T4" fmla="*/ 0 w 26"/>
                    <a:gd name="T5" fmla="*/ 11 h 13"/>
                    <a:gd name="T6" fmla="*/ 2 w 26"/>
                    <a:gd name="T7" fmla="*/ 0 h 13"/>
                    <a:gd name="T8" fmla="*/ 26 w 26"/>
                    <a:gd name="T9" fmla="*/ 1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3">
                      <a:moveTo>
                        <a:pt x="26" y="1"/>
                      </a:moveTo>
                      <a:lnTo>
                        <a:pt x="25" y="13"/>
                      </a:lnTo>
                      <a:lnTo>
                        <a:pt x="0" y="11"/>
                      </a:lnTo>
                      <a:lnTo>
                        <a:pt x="2" y="0"/>
                      </a:lnTo>
                      <a:lnTo>
                        <a:pt x="26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5" name="Freeform 148">
                  <a:extLst>
                    <a:ext uri="{FF2B5EF4-FFF2-40B4-BE49-F238E27FC236}">
                      <a16:creationId xmlns:a16="http://schemas.microsoft.com/office/drawing/2014/main" id="{6B42524C-0F61-4141-B4AD-3F74E4E1B7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42" y="6120"/>
                  <a:ext cx="50" cy="44"/>
                </a:xfrm>
                <a:custGeom>
                  <a:avLst/>
                  <a:gdLst>
                    <a:gd name="T0" fmla="*/ 24 w 24"/>
                    <a:gd name="T1" fmla="*/ 12 h 13"/>
                    <a:gd name="T2" fmla="*/ 24 w 24"/>
                    <a:gd name="T3" fmla="*/ 0 h 13"/>
                    <a:gd name="T4" fmla="*/ 0 w 24"/>
                    <a:gd name="T5" fmla="*/ 2 h 13"/>
                    <a:gd name="T6" fmla="*/ 0 w 24"/>
                    <a:gd name="T7" fmla="*/ 13 h 13"/>
                    <a:gd name="T8" fmla="*/ 24 w 24"/>
                    <a:gd name="T9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13">
                      <a:moveTo>
                        <a:pt x="24" y="12"/>
                      </a:moveTo>
                      <a:lnTo>
                        <a:pt x="24" y="0"/>
                      </a:lnTo>
                      <a:lnTo>
                        <a:pt x="0" y="2"/>
                      </a:lnTo>
                      <a:lnTo>
                        <a:pt x="0" y="13"/>
                      </a:lnTo>
                      <a:lnTo>
                        <a:pt x="24" y="1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6" name="Freeform 149">
                  <a:extLst>
                    <a:ext uri="{FF2B5EF4-FFF2-40B4-BE49-F238E27FC236}">
                      <a16:creationId xmlns:a16="http://schemas.microsoft.com/office/drawing/2014/main" id="{B2EAAEB8-2AD5-654E-B7EB-A4A54705C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115"/>
                  <a:ext cx="250" cy="316"/>
                </a:xfrm>
                <a:custGeom>
                  <a:avLst/>
                  <a:gdLst>
                    <a:gd name="T0" fmla="*/ 0 w 121"/>
                    <a:gd name="T1" fmla="*/ 130 h 135"/>
                    <a:gd name="T2" fmla="*/ 2 w 121"/>
                    <a:gd name="T3" fmla="*/ 113 h 135"/>
                    <a:gd name="T4" fmla="*/ 4 w 121"/>
                    <a:gd name="T5" fmla="*/ 94 h 135"/>
                    <a:gd name="T6" fmla="*/ 11 w 121"/>
                    <a:gd name="T7" fmla="*/ 76 h 135"/>
                    <a:gd name="T8" fmla="*/ 21 w 121"/>
                    <a:gd name="T9" fmla="*/ 58 h 135"/>
                    <a:gd name="T10" fmla="*/ 41 w 121"/>
                    <a:gd name="T11" fmla="*/ 28 h 135"/>
                    <a:gd name="T12" fmla="*/ 57 w 121"/>
                    <a:gd name="T13" fmla="*/ 13 h 135"/>
                    <a:gd name="T14" fmla="*/ 72 w 121"/>
                    <a:gd name="T15" fmla="*/ 0 h 135"/>
                    <a:gd name="T16" fmla="*/ 121 w 121"/>
                    <a:gd name="T17" fmla="*/ 54 h 135"/>
                    <a:gd name="T18" fmla="*/ 107 w 121"/>
                    <a:gd name="T19" fmla="*/ 65 h 135"/>
                    <a:gd name="T20" fmla="*/ 98 w 121"/>
                    <a:gd name="T21" fmla="*/ 73 h 135"/>
                    <a:gd name="T22" fmla="*/ 82 w 121"/>
                    <a:gd name="T23" fmla="*/ 96 h 135"/>
                    <a:gd name="T24" fmla="*/ 78 w 121"/>
                    <a:gd name="T25" fmla="*/ 103 h 135"/>
                    <a:gd name="T26" fmla="*/ 75 w 121"/>
                    <a:gd name="T27" fmla="*/ 111 h 135"/>
                    <a:gd name="T28" fmla="*/ 73 w 121"/>
                    <a:gd name="T29" fmla="*/ 123 h 135"/>
                    <a:gd name="T30" fmla="*/ 72 w 121"/>
                    <a:gd name="T31" fmla="*/ 135 h 135"/>
                    <a:gd name="T32" fmla="*/ 0 w 121"/>
                    <a:gd name="T33" fmla="*/ 130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1" h="135">
                      <a:moveTo>
                        <a:pt x="0" y="130"/>
                      </a:moveTo>
                      <a:lnTo>
                        <a:pt x="2" y="113"/>
                      </a:lnTo>
                      <a:lnTo>
                        <a:pt x="4" y="94"/>
                      </a:lnTo>
                      <a:lnTo>
                        <a:pt x="11" y="76"/>
                      </a:lnTo>
                      <a:lnTo>
                        <a:pt x="21" y="58"/>
                      </a:lnTo>
                      <a:lnTo>
                        <a:pt x="41" y="28"/>
                      </a:lnTo>
                      <a:lnTo>
                        <a:pt x="57" y="13"/>
                      </a:lnTo>
                      <a:lnTo>
                        <a:pt x="72" y="0"/>
                      </a:lnTo>
                      <a:lnTo>
                        <a:pt x="121" y="54"/>
                      </a:lnTo>
                      <a:lnTo>
                        <a:pt x="107" y="65"/>
                      </a:lnTo>
                      <a:lnTo>
                        <a:pt x="98" y="73"/>
                      </a:lnTo>
                      <a:lnTo>
                        <a:pt x="82" y="96"/>
                      </a:lnTo>
                      <a:lnTo>
                        <a:pt x="78" y="103"/>
                      </a:lnTo>
                      <a:lnTo>
                        <a:pt x="75" y="111"/>
                      </a:lnTo>
                      <a:lnTo>
                        <a:pt x="73" y="123"/>
                      </a:lnTo>
                      <a:lnTo>
                        <a:pt x="72" y="135"/>
                      </a:lnTo>
                      <a:lnTo>
                        <a:pt x="0" y="13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7" name="Freeform 150">
                  <a:extLst>
                    <a:ext uri="{FF2B5EF4-FFF2-40B4-BE49-F238E27FC236}">
                      <a16:creationId xmlns:a16="http://schemas.microsoft.com/office/drawing/2014/main" id="{3F698798-1C48-194B-A2A1-71006D694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02" y="9928"/>
                  <a:ext cx="337" cy="316"/>
                </a:xfrm>
                <a:custGeom>
                  <a:avLst/>
                  <a:gdLst>
                    <a:gd name="T0" fmla="*/ 0 w 161"/>
                    <a:gd name="T1" fmla="*/ 78 h 135"/>
                    <a:gd name="T2" fmla="*/ 30 w 161"/>
                    <a:gd name="T3" fmla="*/ 56 h 135"/>
                    <a:gd name="T4" fmla="*/ 61 w 161"/>
                    <a:gd name="T5" fmla="*/ 35 h 135"/>
                    <a:gd name="T6" fmla="*/ 94 w 161"/>
                    <a:gd name="T7" fmla="*/ 16 h 135"/>
                    <a:gd name="T8" fmla="*/ 127 w 161"/>
                    <a:gd name="T9" fmla="*/ 0 h 135"/>
                    <a:gd name="T10" fmla="*/ 161 w 161"/>
                    <a:gd name="T11" fmla="*/ 64 h 135"/>
                    <a:gd name="T12" fmla="*/ 129 w 161"/>
                    <a:gd name="T13" fmla="*/ 79 h 135"/>
                    <a:gd name="T14" fmla="*/ 101 w 161"/>
                    <a:gd name="T15" fmla="*/ 95 h 135"/>
                    <a:gd name="T16" fmla="*/ 71 w 161"/>
                    <a:gd name="T17" fmla="*/ 115 h 135"/>
                    <a:gd name="T18" fmla="*/ 43 w 161"/>
                    <a:gd name="T19" fmla="*/ 135 h 135"/>
                    <a:gd name="T20" fmla="*/ 0 w 161"/>
                    <a:gd name="T21" fmla="*/ 78 h 1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1" h="135">
                      <a:moveTo>
                        <a:pt x="0" y="78"/>
                      </a:moveTo>
                      <a:lnTo>
                        <a:pt x="30" y="56"/>
                      </a:lnTo>
                      <a:lnTo>
                        <a:pt x="61" y="35"/>
                      </a:lnTo>
                      <a:lnTo>
                        <a:pt x="94" y="16"/>
                      </a:lnTo>
                      <a:lnTo>
                        <a:pt x="127" y="0"/>
                      </a:lnTo>
                      <a:lnTo>
                        <a:pt x="161" y="64"/>
                      </a:lnTo>
                      <a:lnTo>
                        <a:pt x="129" y="79"/>
                      </a:lnTo>
                      <a:lnTo>
                        <a:pt x="101" y="95"/>
                      </a:lnTo>
                      <a:lnTo>
                        <a:pt x="71" y="115"/>
                      </a:lnTo>
                      <a:lnTo>
                        <a:pt x="43" y="135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8" name="Freeform 151">
                  <a:extLst>
                    <a:ext uri="{FF2B5EF4-FFF2-40B4-BE49-F238E27FC236}">
                      <a16:creationId xmlns:a16="http://schemas.microsoft.com/office/drawing/2014/main" id="{A2D986B5-5D44-C64E-A86B-91CF644F81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97" y="10103"/>
                  <a:ext cx="101" cy="141"/>
                </a:xfrm>
                <a:custGeom>
                  <a:avLst/>
                  <a:gdLst>
                    <a:gd name="T0" fmla="*/ 0 w 49"/>
                    <a:gd name="T1" fmla="*/ 5 h 60"/>
                    <a:gd name="T2" fmla="*/ 6 w 49"/>
                    <a:gd name="T3" fmla="*/ 0 h 60"/>
                    <a:gd name="T4" fmla="*/ 3 w 49"/>
                    <a:gd name="T5" fmla="*/ 3 h 60"/>
                    <a:gd name="T6" fmla="*/ 46 w 49"/>
                    <a:gd name="T7" fmla="*/ 60 h 60"/>
                    <a:gd name="T8" fmla="*/ 49 w 49"/>
                    <a:gd name="T9" fmla="*/ 59 h 60"/>
                    <a:gd name="T10" fmla="*/ 0 w 49"/>
                    <a:gd name="T11" fmla="*/ 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0">
                      <a:moveTo>
                        <a:pt x="0" y="5"/>
                      </a:moveTo>
                      <a:lnTo>
                        <a:pt x="6" y="0"/>
                      </a:lnTo>
                      <a:lnTo>
                        <a:pt x="3" y="3"/>
                      </a:lnTo>
                      <a:lnTo>
                        <a:pt x="46" y="60"/>
                      </a:lnTo>
                      <a:lnTo>
                        <a:pt x="49" y="59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399" name="Freeform 152">
                  <a:extLst>
                    <a:ext uri="{FF2B5EF4-FFF2-40B4-BE49-F238E27FC236}">
                      <a16:creationId xmlns:a16="http://schemas.microsoft.com/office/drawing/2014/main" id="{C9C62A64-91D1-A345-8BB4-EE5FC0C70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3" y="9879"/>
                  <a:ext cx="312" cy="201"/>
                </a:xfrm>
                <a:custGeom>
                  <a:avLst/>
                  <a:gdLst>
                    <a:gd name="T0" fmla="*/ 0 w 149"/>
                    <a:gd name="T1" fmla="*/ 20 h 86"/>
                    <a:gd name="T2" fmla="*/ 36 w 149"/>
                    <a:gd name="T3" fmla="*/ 7 h 86"/>
                    <a:gd name="T4" fmla="*/ 74 w 149"/>
                    <a:gd name="T5" fmla="*/ 0 h 86"/>
                    <a:gd name="T6" fmla="*/ 96 w 149"/>
                    <a:gd name="T7" fmla="*/ 0 h 86"/>
                    <a:gd name="T8" fmla="*/ 116 w 149"/>
                    <a:gd name="T9" fmla="*/ 1 h 86"/>
                    <a:gd name="T10" fmla="*/ 149 w 149"/>
                    <a:gd name="T11" fmla="*/ 7 h 86"/>
                    <a:gd name="T12" fmla="*/ 135 w 149"/>
                    <a:gd name="T13" fmla="*/ 77 h 86"/>
                    <a:gd name="T14" fmla="*/ 103 w 149"/>
                    <a:gd name="T15" fmla="*/ 71 h 86"/>
                    <a:gd name="T16" fmla="*/ 93 w 149"/>
                    <a:gd name="T17" fmla="*/ 71 h 86"/>
                    <a:gd name="T18" fmla="*/ 82 w 149"/>
                    <a:gd name="T19" fmla="*/ 71 h 86"/>
                    <a:gd name="T20" fmla="*/ 55 w 149"/>
                    <a:gd name="T21" fmla="*/ 76 h 86"/>
                    <a:gd name="T22" fmla="*/ 27 w 149"/>
                    <a:gd name="T23" fmla="*/ 86 h 86"/>
                    <a:gd name="T24" fmla="*/ 0 w 149"/>
                    <a:gd name="T25" fmla="*/ 2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9" h="86">
                      <a:moveTo>
                        <a:pt x="0" y="20"/>
                      </a:moveTo>
                      <a:lnTo>
                        <a:pt x="36" y="7"/>
                      </a:lnTo>
                      <a:lnTo>
                        <a:pt x="74" y="0"/>
                      </a:lnTo>
                      <a:lnTo>
                        <a:pt x="96" y="0"/>
                      </a:lnTo>
                      <a:lnTo>
                        <a:pt x="116" y="1"/>
                      </a:lnTo>
                      <a:lnTo>
                        <a:pt x="149" y="7"/>
                      </a:lnTo>
                      <a:lnTo>
                        <a:pt x="135" y="77"/>
                      </a:lnTo>
                      <a:lnTo>
                        <a:pt x="103" y="71"/>
                      </a:lnTo>
                      <a:lnTo>
                        <a:pt x="93" y="71"/>
                      </a:lnTo>
                      <a:lnTo>
                        <a:pt x="82" y="71"/>
                      </a:lnTo>
                      <a:lnTo>
                        <a:pt x="55" y="76"/>
                      </a:lnTo>
                      <a:lnTo>
                        <a:pt x="27" y="86"/>
                      </a:lnTo>
                      <a:lnTo>
                        <a:pt x="0" y="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0" name="Freeform 153">
                  <a:extLst>
                    <a:ext uri="{FF2B5EF4-FFF2-40B4-BE49-F238E27FC236}">
                      <a16:creationId xmlns:a16="http://schemas.microsoft.com/office/drawing/2014/main" id="{CE52275D-9600-F341-A1DE-3793D93E17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69" y="9926"/>
                  <a:ext cx="71" cy="154"/>
                </a:xfrm>
                <a:custGeom>
                  <a:avLst/>
                  <a:gdLst>
                    <a:gd name="T0" fmla="*/ 0 w 34"/>
                    <a:gd name="T1" fmla="*/ 1 h 66"/>
                    <a:gd name="T2" fmla="*/ 3 w 34"/>
                    <a:gd name="T3" fmla="*/ 0 h 66"/>
                    <a:gd name="T4" fmla="*/ 30 w 34"/>
                    <a:gd name="T5" fmla="*/ 66 h 66"/>
                    <a:gd name="T6" fmla="*/ 34 w 34"/>
                    <a:gd name="T7" fmla="*/ 65 h 66"/>
                    <a:gd name="T8" fmla="*/ 0 w 34"/>
                    <a:gd name="T9" fmla="*/ 1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66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30" y="66"/>
                      </a:lnTo>
                      <a:lnTo>
                        <a:pt x="34" y="6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1" name="Freeform 154">
                  <a:extLst>
                    <a:ext uri="{FF2B5EF4-FFF2-40B4-BE49-F238E27FC236}">
                      <a16:creationId xmlns:a16="http://schemas.microsoft.com/office/drawing/2014/main" id="{7D7B7943-9A39-5F4B-9CFC-32186C254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49" y="9900"/>
                  <a:ext cx="291" cy="274"/>
                </a:xfrm>
                <a:custGeom>
                  <a:avLst/>
                  <a:gdLst>
                    <a:gd name="T0" fmla="*/ 24 w 141"/>
                    <a:gd name="T1" fmla="*/ 0 h 117"/>
                    <a:gd name="T2" fmla="*/ 56 w 141"/>
                    <a:gd name="T3" fmla="*/ 12 h 117"/>
                    <a:gd name="T4" fmla="*/ 88 w 141"/>
                    <a:gd name="T5" fmla="*/ 26 h 117"/>
                    <a:gd name="T6" fmla="*/ 118 w 141"/>
                    <a:gd name="T7" fmla="*/ 43 h 117"/>
                    <a:gd name="T8" fmla="*/ 141 w 141"/>
                    <a:gd name="T9" fmla="*/ 60 h 117"/>
                    <a:gd name="T10" fmla="*/ 97 w 141"/>
                    <a:gd name="T11" fmla="*/ 117 h 117"/>
                    <a:gd name="T12" fmla="*/ 77 w 141"/>
                    <a:gd name="T13" fmla="*/ 102 h 117"/>
                    <a:gd name="T14" fmla="*/ 54 w 141"/>
                    <a:gd name="T15" fmla="*/ 88 h 117"/>
                    <a:gd name="T16" fmla="*/ 30 w 141"/>
                    <a:gd name="T17" fmla="*/ 78 h 117"/>
                    <a:gd name="T18" fmla="*/ 0 w 141"/>
                    <a:gd name="T19" fmla="*/ 67 h 117"/>
                    <a:gd name="T20" fmla="*/ 24 w 141"/>
                    <a:gd name="T21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1" h="117">
                      <a:moveTo>
                        <a:pt x="24" y="0"/>
                      </a:moveTo>
                      <a:lnTo>
                        <a:pt x="56" y="12"/>
                      </a:lnTo>
                      <a:lnTo>
                        <a:pt x="88" y="26"/>
                      </a:lnTo>
                      <a:lnTo>
                        <a:pt x="118" y="43"/>
                      </a:lnTo>
                      <a:lnTo>
                        <a:pt x="141" y="60"/>
                      </a:lnTo>
                      <a:lnTo>
                        <a:pt x="97" y="117"/>
                      </a:lnTo>
                      <a:lnTo>
                        <a:pt x="77" y="102"/>
                      </a:lnTo>
                      <a:lnTo>
                        <a:pt x="54" y="88"/>
                      </a:lnTo>
                      <a:lnTo>
                        <a:pt x="30" y="78"/>
                      </a:lnTo>
                      <a:lnTo>
                        <a:pt x="0" y="67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2" name="Freeform 155">
                  <a:extLst>
                    <a:ext uri="{FF2B5EF4-FFF2-40B4-BE49-F238E27FC236}">
                      <a16:creationId xmlns:a16="http://schemas.microsoft.com/office/drawing/2014/main" id="{8DC6E84D-93CC-9A43-A56A-FF1CE623C1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49" y="9895"/>
                  <a:ext cx="50" cy="164"/>
                </a:xfrm>
                <a:custGeom>
                  <a:avLst/>
                  <a:gdLst>
                    <a:gd name="T0" fmla="*/ 19 w 24"/>
                    <a:gd name="T1" fmla="*/ 0 h 70"/>
                    <a:gd name="T2" fmla="*/ 23 w 24"/>
                    <a:gd name="T3" fmla="*/ 2 h 70"/>
                    <a:gd name="T4" fmla="*/ 24 w 24"/>
                    <a:gd name="T5" fmla="*/ 2 h 70"/>
                    <a:gd name="T6" fmla="*/ 0 w 24"/>
                    <a:gd name="T7" fmla="*/ 69 h 70"/>
                    <a:gd name="T8" fmla="*/ 5 w 24"/>
                    <a:gd name="T9" fmla="*/ 70 h 70"/>
                    <a:gd name="T10" fmla="*/ 19 w 24"/>
                    <a:gd name="T11" fmla="*/ 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70">
                      <a:moveTo>
                        <a:pt x="19" y="0"/>
                      </a:moveTo>
                      <a:lnTo>
                        <a:pt x="23" y="2"/>
                      </a:lnTo>
                      <a:lnTo>
                        <a:pt x="24" y="2"/>
                      </a:lnTo>
                      <a:lnTo>
                        <a:pt x="0" y="69"/>
                      </a:lnTo>
                      <a:lnTo>
                        <a:pt x="5" y="7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3" name="Freeform 156">
                  <a:extLst>
                    <a:ext uri="{FF2B5EF4-FFF2-40B4-BE49-F238E27FC236}">
                      <a16:creationId xmlns:a16="http://schemas.microsoft.com/office/drawing/2014/main" id="{C2BDAB33-81CD-8E4E-8A8F-6CAB71881A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5" y="10045"/>
                  <a:ext cx="233" cy="257"/>
                </a:xfrm>
                <a:custGeom>
                  <a:avLst/>
                  <a:gdLst>
                    <a:gd name="T0" fmla="*/ 47 w 112"/>
                    <a:gd name="T1" fmla="*/ 0 h 110"/>
                    <a:gd name="T2" fmla="*/ 112 w 112"/>
                    <a:gd name="T3" fmla="*/ 56 h 110"/>
                    <a:gd name="T4" fmla="*/ 65 w 112"/>
                    <a:gd name="T5" fmla="*/ 110 h 110"/>
                    <a:gd name="T6" fmla="*/ 0 w 112"/>
                    <a:gd name="T7" fmla="*/ 54 h 110"/>
                    <a:gd name="T8" fmla="*/ 47 w 112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110">
                      <a:moveTo>
                        <a:pt x="47" y="0"/>
                      </a:moveTo>
                      <a:lnTo>
                        <a:pt x="112" y="56"/>
                      </a:lnTo>
                      <a:lnTo>
                        <a:pt x="65" y="110"/>
                      </a:lnTo>
                      <a:lnTo>
                        <a:pt x="0" y="54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4" name="Freeform 157">
                  <a:extLst>
                    <a:ext uri="{FF2B5EF4-FFF2-40B4-BE49-F238E27FC236}">
                      <a16:creationId xmlns:a16="http://schemas.microsoft.com/office/drawing/2014/main" id="{CD2F0E54-33C5-2445-AFD0-77210B502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45" y="10022"/>
                  <a:ext cx="96" cy="152"/>
                </a:xfrm>
                <a:custGeom>
                  <a:avLst/>
                  <a:gdLst>
                    <a:gd name="T0" fmla="*/ 46 w 47"/>
                    <a:gd name="T1" fmla="*/ 8 h 65"/>
                    <a:gd name="T2" fmla="*/ 34 w 47"/>
                    <a:gd name="T3" fmla="*/ 0 h 65"/>
                    <a:gd name="T4" fmla="*/ 47 w 47"/>
                    <a:gd name="T5" fmla="*/ 10 h 65"/>
                    <a:gd name="T6" fmla="*/ 0 w 47"/>
                    <a:gd name="T7" fmla="*/ 64 h 65"/>
                    <a:gd name="T8" fmla="*/ 2 w 47"/>
                    <a:gd name="T9" fmla="*/ 65 h 65"/>
                    <a:gd name="T10" fmla="*/ 46 w 47"/>
                    <a:gd name="T11" fmla="*/ 8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65">
                      <a:moveTo>
                        <a:pt x="46" y="8"/>
                      </a:moveTo>
                      <a:lnTo>
                        <a:pt x="34" y="0"/>
                      </a:lnTo>
                      <a:lnTo>
                        <a:pt x="47" y="10"/>
                      </a:lnTo>
                      <a:lnTo>
                        <a:pt x="0" y="64"/>
                      </a:lnTo>
                      <a:lnTo>
                        <a:pt x="2" y="65"/>
                      </a:lnTo>
                      <a:lnTo>
                        <a:pt x="46" y="8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5" name="Freeform 158">
                  <a:extLst>
                    <a:ext uri="{FF2B5EF4-FFF2-40B4-BE49-F238E27FC236}">
                      <a16:creationId xmlns:a16="http://schemas.microsoft.com/office/drawing/2014/main" id="{A471BA06-4A3F-CC44-AE6C-EC93FD6FB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6" y="10194"/>
                  <a:ext cx="183" cy="516"/>
                </a:xfrm>
                <a:custGeom>
                  <a:avLst/>
                  <a:gdLst>
                    <a:gd name="T0" fmla="*/ 62 w 89"/>
                    <a:gd name="T1" fmla="*/ 0 h 220"/>
                    <a:gd name="T2" fmla="*/ 69 w 89"/>
                    <a:gd name="T3" fmla="*/ 12 h 220"/>
                    <a:gd name="T4" fmla="*/ 76 w 89"/>
                    <a:gd name="T5" fmla="*/ 32 h 220"/>
                    <a:gd name="T6" fmla="*/ 82 w 89"/>
                    <a:gd name="T7" fmla="*/ 76 h 220"/>
                    <a:gd name="T8" fmla="*/ 87 w 89"/>
                    <a:gd name="T9" fmla="*/ 137 h 220"/>
                    <a:gd name="T10" fmla="*/ 89 w 89"/>
                    <a:gd name="T11" fmla="*/ 219 h 220"/>
                    <a:gd name="T12" fmla="*/ 16 w 89"/>
                    <a:gd name="T13" fmla="*/ 220 h 220"/>
                    <a:gd name="T14" fmla="*/ 15 w 89"/>
                    <a:gd name="T15" fmla="*/ 140 h 220"/>
                    <a:gd name="T16" fmla="*/ 9 w 89"/>
                    <a:gd name="T17" fmla="*/ 82 h 220"/>
                    <a:gd name="T18" fmla="*/ 4 w 89"/>
                    <a:gd name="T19" fmla="*/ 46 h 220"/>
                    <a:gd name="T20" fmla="*/ 3 w 89"/>
                    <a:gd name="T21" fmla="*/ 41 h 220"/>
                    <a:gd name="T22" fmla="*/ 0 w 89"/>
                    <a:gd name="T23" fmla="*/ 39 h 220"/>
                    <a:gd name="T24" fmla="*/ 62 w 89"/>
                    <a:gd name="T2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9" h="220">
                      <a:moveTo>
                        <a:pt x="62" y="0"/>
                      </a:moveTo>
                      <a:lnTo>
                        <a:pt x="69" y="12"/>
                      </a:lnTo>
                      <a:lnTo>
                        <a:pt x="76" y="32"/>
                      </a:lnTo>
                      <a:lnTo>
                        <a:pt x="82" y="76"/>
                      </a:lnTo>
                      <a:lnTo>
                        <a:pt x="87" y="137"/>
                      </a:lnTo>
                      <a:lnTo>
                        <a:pt x="89" y="219"/>
                      </a:lnTo>
                      <a:lnTo>
                        <a:pt x="16" y="220"/>
                      </a:lnTo>
                      <a:lnTo>
                        <a:pt x="15" y="140"/>
                      </a:lnTo>
                      <a:lnTo>
                        <a:pt x="9" y="82"/>
                      </a:lnTo>
                      <a:lnTo>
                        <a:pt x="4" y="46"/>
                      </a:lnTo>
                      <a:lnTo>
                        <a:pt x="3" y="41"/>
                      </a:lnTo>
                      <a:lnTo>
                        <a:pt x="0" y="39"/>
                      </a:lnTo>
                      <a:lnTo>
                        <a:pt x="62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6" name="Freeform 159">
                  <a:extLst>
                    <a:ext uri="{FF2B5EF4-FFF2-40B4-BE49-F238E27FC236}">
                      <a16:creationId xmlns:a16="http://schemas.microsoft.com/office/drawing/2014/main" id="{DD987AF1-82DD-694B-A4C8-5A2E95E4DA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66" y="10176"/>
                  <a:ext cx="129" cy="126"/>
                </a:xfrm>
                <a:custGeom>
                  <a:avLst/>
                  <a:gdLst>
                    <a:gd name="T0" fmla="*/ 54 w 62"/>
                    <a:gd name="T1" fmla="*/ 0 h 54"/>
                    <a:gd name="T2" fmla="*/ 61 w 62"/>
                    <a:gd name="T3" fmla="*/ 5 h 54"/>
                    <a:gd name="T4" fmla="*/ 62 w 62"/>
                    <a:gd name="T5" fmla="*/ 8 h 54"/>
                    <a:gd name="T6" fmla="*/ 0 w 62"/>
                    <a:gd name="T7" fmla="*/ 47 h 54"/>
                    <a:gd name="T8" fmla="*/ 7 w 62"/>
                    <a:gd name="T9" fmla="*/ 54 h 54"/>
                    <a:gd name="T10" fmla="*/ 54 w 62"/>
                    <a:gd name="T11" fmla="*/ 0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2" h="54">
                      <a:moveTo>
                        <a:pt x="54" y="0"/>
                      </a:moveTo>
                      <a:lnTo>
                        <a:pt x="61" y="5"/>
                      </a:lnTo>
                      <a:lnTo>
                        <a:pt x="62" y="8"/>
                      </a:lnTo>
                      <a:lnTo>
                        <a:pt x="0" y="47"/>
                      </a:lnTo>
                      <a:lnTo>
                        <a:pt x="7" y="54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7" name="Freeform 160">
                  <a:extLst>
                    <a:ext uri="{FF2B5EF4-FFF2-40B4-BE49-F238E27FC236}">
                      <a16:creationId xmlns:a16="http://schemas.microsoft.com/office/drawing/2014/main" id="{2A5B9FFC-52F7-564B-897D-EC99068D8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9" y="10702"/>
                  <a:ext cx="170" cy="539"/>
                </a:xfrm>
                <a:custGeom>
                  <a:avLst/>
                  <a:gdLst>
                    <a:gd name="T0" fmla="*/ 83 w 83"/>
                    <a:gd name="T1" fmla="*/ 2 h 230"/>
                    <a:gd name="T2" fmla="*/ 79 w 83"/>
                    <a:gd name="T3" fmla="*/ 148 h 230"/>
                    <a:gd name="T4" fmla="*/ 76 w 83"/>
                    <a:gd name="T5" fmla="*/ 198 h 230"/>
                    <a:gd name="T6" fmla="*/ 74 w 83"/>
                    <a:gd name="T7" fmla="*/ 217 h 230"/>
                    <a:gd name="T8" fmla="*/ 71 w 83"/>
                    <a:gd name="T9" fmla="*/ 230 h 230"/>
                    <a:gd name="T10" fmla="*/ 0 w 83"/>
                    <a:gd name="T11" fmla="*/ 217 h 230"/>
                    <a:gd name="T12" fmla="*/ 2 w 83"/>
                    <a:gd name="T13" fmla="*/ 204 h 230"/>
                    <a:gd name="T14" fmla="*/ 3 w 83"/>
                    <a:gd name="T15" fmla="*/ 192 h 230"/>
                    <a:gd name="T16" fmla="*/ 6 w 83"/>
                    <a:gd name="T17" fmla="*/ 147 h 230"/>
                    <a:gd name="T18" fmla="*/ 10 w 83"/>
                    <a:gd name="T19" fmla="*/ 0 h 230"/>
                    <a:gd name="T20" fmla="*/ 83 w 83"/>
                    <a:gd name="T21" fmla="*/ 2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3" h="230">
                      <a:moveTo>
                        <a:pt x="83" y="2"/>
                      </a:moveTo>
                      <a:lnTo>
                        <a:pt x="79" y="148"/>
                      </a:lnTo>
                      <a:lnTo>
                        <a:pt x="76" y="198"/>
                      </a:lnTo>
                      <a:lnTo>
                        <a:pt x="74" y="217"/>
                      </a:lnTo>
                      <a:lnTo>
                        <a:pt x="71" y="230"/>
                      </a:lnTo>
                      <a:lnTo>
                        <a:pt x="0" y="217"/>
                      </a:lnTo>
                      <a:lnTo>
                        <a:pt x="2" y="204"/>
                      </a:lnTo>
                      <a:lnTo>
                        <a:pt x="3" y="192"/>
                      </a:lnTo>
                      <a:lnTo>
                        <a:pt x="6" y="147"/>
                      </a:lnTo>
                      <a:lnTo>
                        <a:pt x="10" y="0"/>
                      </a:lnTo>
                      <a:lnTo>
                        <a:pt x="83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8" name="Freeform 161">
                  <a:extLst>
                    <a:ext uri="{FF2B5EF4-FFF2-40B4-BE49-F238E27FC236}">
                      <a16:creationId xmlns:a16="http://schemas.microsoft.com/office/drawing/2014/main" id="{5467D645-3C1D-2F43-9122-F088359D36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99" y="10666"/>
                  <a:ext cx="151" cy="44"/>
                </a:xfrm>
                <a:custGeom>
                  <a:avLst/>
                  <a:gdLst>
                    <a:gd name="T0" fmla="*/ 73 w 73"/>
                    <a:gd name="T1" fmla="*/ 2 h 3"/>
                    <a:gd name="T2" fmla="*/ 0 w 73"/>
                    <a:gd name="T3" fmla="*/ 0 h 3"/>
                    <a:gd name="T4" fmla="*/ 0 w 73"/>
                    <a:gd name="T5" fmla="*/ 3 h 3"/>
                    <a:gd name="T6" fmla="*/ 73 w 73"/>
                    <a:gd name="T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3" h="3">
                      <a:moveTo>
                        <a:pt x="73" y="2"/>
                      </a:move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73" y="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09" name="Freeform 162">
                  <a:extLst>
                    <a:ext uri="{FF2B5EF4-FFF2-40B4-BE49-F238E27FC236}">
                      <a16:creationId xmlns:a16="http://schemas.microsoft.com/office/drawing/2014/main" id="{85C38D71-41A6-3840-BA1E-B845C2FEAD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91" y="11194"/>
                  <a:ext cx="228" cy="258"/>
                </a:xfrm>
                <a:custGeom>
                  <a:avLst/>
                  <a:gdLst>
                    <a:gd name="T0" fmla="*/ 112 w 112"/>
                    <a:gd name="T1" fmla="*/ 25 h 110"/>
                    <a:gd name="T2" fmla="*/ 103 w 112"/>
                    <a:gd name="T3" fmla="*/ 49 h 110"/>
                    <a:gd name="T4" fmla="*/ 89 w 112"/>
                    <a:gd name="T5" fmla="*/ 72 h 110"/>
                    <a:gd name="T6" fmla="*/ 69 w 112"/>
                    <a:gd name="T7" fmla="*/ 94 h 110"/>
                    <a:gd name="T8" fmla="*/ 48 w 112"/>
                    <a:gd name="T9" fmla="*/ 110 h 110"/>
                    <a:gd name="T10" fmla="*/ 0 w 112"/>
                    <a:gd name="T11" fmla="*/ 57 h 110"/>
                    <a:gd name="T12" fmla="*/ 18 w 112"/>
                    <a:gd name="T13" fmla="*/ 43 h 110"/>
                    <a:gd name="T14" fmla="*/ 30 w 112"/>
                    <a:gd name="T15" fmla="*/ 29 h 110"/>
                    <a:gd name="T16" fmla="*/ 37 w 112"/>
                    <a:gd name="T17" fmla="*/ 18 h 110"/>
                    <a:gd name="T18" fmla="*/ 44 w 112"/>
                    <a:gd name="T19" fmla="*/ 0 h 110"/>
                    <a:gd name="T20" fmla="*/ 112 w 112"/>
                    <a:gd name="T21" fmla="*/ 25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10">
                      <a:moveTo>
                        <a:pt x="112" y="25"/>
                      </a:moveTo>
                      <a:lnTo>
                        <a:pt x="103" y="49"/>
                      </a:lnTo>
                      <a:lnTo>
                        <a:pt x="89" y="72"/>
                      </a:lnTo>
                      <a:lnTo>
                        <a:pt x="69" y="94"/>
                      </a:lnTo>
                      <a:lnTo>
                        <a:pt x="48" y="110"/>
                      </a:lnTo>
                      <a:lnTo>
                        <a:pt x="0" y="57"/>
                      </a:lnTo>
                      <a:lnTo>
                        <a:pt x="18" y="43"/>
                      </a:lnTo>
                      <a:lnTo>
                        <a:pt x="30" y="29"/>
                      </a:lnTo>
                      <a:lnTo>
                        <a:pt x="37" y="18"/>
                      </a:lnTo>
                      <a:lnTo>
                        <a:pt x="44" y="0"/>
                      </a:lnTo>
                      <a:lnTo>
                        <a:pt x="112" y="2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0" name="Freeform 163">
                  <a:extLst>
                    <a:ext uri="{FF2B5EF4-FFF2-40B4-BE49-F238E27FC236}">
                      <a16:creationId xmlns:a16="http://schemas.microsoft.com/office/drawing/2014/main" id="{A49B4D85-7FF3-E841-85E7-4F6AD82F06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79" y="11194"/>
                  <a:ext cx="150" cy="59"/>
                </a:xfrm>
                <a:custGeom>
                  <a:avLst/>
                  <a:gdLst>
                    <a:gd name="T0" fmla="*/ 71 w 72"/>
                    <a:gd name="T1" fmla="*/ 20 h 25"/>
                    <a:gd name="T2" fmla="*/ 72 w 72"/>
                    <a:gd name="T3" fmla="*/ 17 h 25"/>
                    <a:gd name="T4" fmla="*/ 69 w 72"/>
                    <a:gd name="T5" fmla="*/ 25 h 25"/>
                    <a:gd name="T6" fmla="*/ 1 w 72"/>
                    <a:gd name="T7" fmla="*/ 0 h 25"/>
                    <a:gd name="T8" fmla="*/ 0 w 72"/>
                    <a:gd name="T9" fmla="*/ 7 h 25"/>
                    <a:gd name="T10" fmla="*/ 71 w 72"/>
                    <a:gd name="T11" fmla="*/ 2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2" h="25">
                      <a:moveTo>
                        <a:pt x="71" y="20"/>
                      </a:moveTo>
                      <a:lnTo>
                        <a:pt x="72" y="17"/>
                      </a:lnTo>
                      <a:lnTo>
                        <a:pt x="69" y="25"/>
                      </a:lnTo>
                      <a:lnTo>
                        <a:pt x="1" y="0"/>
                      </a:lnTo>
                      <a:lnTo>
                        <a:pt x="0" y="7"/>
                      </a:lnTo>
                      <a:lnTo>
                        <a:pt x="71" y="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1" name="Freeform 164">
                  <a:extLst>
                    <a:ext uri="{FF2B5EF4-FFF2-40B4-BE49-F238E27FC236}">
                      <a16:creationId xmlns:a16="http://schemas.microsoft.com/office/drawing/2014/main" id="{6F476C06-DF13-054A-A911-F49B24B35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9" y="11320"/>
                  <a:ext cx="283" cy="279"/>
                </a:xfrm>
                <a:custGeom>
                  <a:avLst/>
                  <a:gdLst>
                    <a:gd name="T0" fmla="*/ 137 w 137"/>
                    <a:gd name="T1" fmla="*/ 59 h 119"/>
                    <a:gd name="T2" fmla="*/ 91 w 137"/>
                    <a:gd name="T3" fmla="*/ 89 h 119"/>
                    <a:gd name="T4" fmla="*/ 40 w 137"/>
                    <a:gd name="T5" fmla="*/ 119 h 119"/>
                    <a:gd name="T6" fmla="*/ 0 w 137"/>
                    <a:gd name="T7" fmla="*/ 59 h 119"/>
                    <a:gd name="T8" fmla="*/ 52 w 137"/>
                    <a:gd name="T9" fmla="*/ 29 h 119"/>
                    <a:gd name="T10" fmla="*/ 96 w 137"/>
                    <a:gd name="T11" fmla="*/ 0 h 119"/>
                    <a:gd name="T12" fmla="*/ 137 w 137"/>
                    <a:gd name="T13" fmla="*/ 59 h 1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7" h="119">
                      <a:moveTo>
                        <a:pt x="137" y="59"/>
                      </a:moveTo>
                      <a:lnTo>
                        <a:pt x="91" y="89"/>
                      </a:lnTo>
                      <a:lnTo>
                        <a:pt x="40" y="119"/>
                      </a:lnTo>
                      <a:lnTo>
                        <a:pt x="0" y="59"/>
                      </a:lnTo>
                      <a:lnTo>
                        <a:pt x="52" y="29"/>
                      </a:lnTo>
                      <a:lnTo>
                        <a:pt x="96" y="0"/>
                      </a:lnTo>
                      <a:lnTo>
                        <a:pt x="137" y="5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2" name="Freeform 165">
                  <a:extLst>
                    <a:ext uri="{FF2B5EF4-FFF2-40B4-BE49-F238E27FC236}">
                      <a16:creationId xmlns:a16="http://schemas.microsoft.com/office/drawing/2014/main" id="{D4B02A54-9D87-CB4F-BB57-C26291867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91" y="11320"/>
                  <a:ext cx="96" cy="143"/>
                </a:xfrm>
                <a:custGeom>
                  <a:avLst/>
                  <a:gdLst>
                    <a:gd name="T0" fmla="*/ 48 w 48"/>
                    <a:gd name="T1" fmla="*/ 56 h 61"/>
                    <a:gd name="T2" fmla="*/ 43 w 48"/>
                    <a:gd name="T3" fmla="*/ 61 h 61"/>
                    <a:gd name="T4" fmla="*/ 45 w 48"/>
                    <a:gd name="T5" fmla="*/ 59 h 61"/>
                    <a:gd name="T6" fmla="*/ 4 w 48"/>
                    <a:gd name="T7" fmla="*/ 0 h 61"/>
                    <a:gd name="T8" fmla="*/ 0 w 48"/>
                    <a:gd name="T9" fmla="*/ 3 h 61"/>
                    <a:gd name="T10" fmla="*/ 48 w 48"/>
                    <a:gd name="T11" fmla="*/ 5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" h="61">
                      <a:moveTo>
                        <a:pt x="48" y="56"/>
                      </a:moveTo>
                      <a:lnTo>
                        <a:pt x="43" y="61"/>
                      </a:lnTo>
                      <a:lnTo>
                        <a:pt x="45" y="59"/>
                      </a:lnTo>
                      <a:lnTo>
                        <a:pt x="4" y="0"/>
                      </a:lnTo>
                      <a:lnTo>
                        <a:pt x="0" y="3"/>
                      </a:lnTo>
                      <a:lnTo>
                        <a:pt x="48" y="5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3" name="Freeform 166">
                  <a:extLst>
                    <a:ext uri="{FF2B5EF4-FFF2-40B4-BE49-F238E27FC236}">
                      <a16:creationId xmlns:a16="http://schemas.microsoft.com/office/drawing/2014/main" id="{C036055C-620F-6A40-9DC0-DA6BEFA62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3" y="11456"/>
                  <a:ext cx="220" cy="225"/>
                </a:xfrm>
                <a:custGeom>
                  <a:avLst/>
                  <a:gdLst>
                    <a:gd name="T0" fmla="*/ 108 w 108"/>
                    <a:gd name="T1" fmla="*/ 62 h 96"/>
                    <a:gd name="T2" fmla="*/ 81 w 108"/>
                    <a:gd name="T3" fmla="*/ 77 h 96"/>
                    <a:gd name="T4" fmla="*/ 55 w 108"/>
                    <a:gd name="T5" fmla="*/ 87 h 96"/>
                    <a:gd name="T6" fmla="*/ 30 w 108"/>
                    <a:gd name="T7" fmla="*/ 95 h 96"/>
                    <a:gd name="T8" fmla="*/ 9 w 108"/>
                    <a:gd name="T9" fmla="*/ 96 h 96"/>
                    <a:gd name="T10" fmla="*/ 0 w 108"/>
                    <a:gd name="T11" fmla="*/ 26 h 96"/>
                    <a:gd name="T12" fmla="*/ 14 w 108"/>
                    <a:gd name="T13" fmla="*/ 26 h 96"/>
                    <a:gd name="T14" fmla="*/ 30 w 108"/>
                    <a:gd name="T15" fmla="*/ 21 h 96"/>
                    <a:gd name="T16" fmla="*/ 49 w 108"/>
                    <a:gd name="T17" fmla="*/ 14 h 96"/>
                    <a:gd name="T18" fmla="*/ 73 w 108"/>
                    <a:gd name="T19" fmla="*/ 0 h 96"/>
                    <a:gd name="T20" fmla="*/ 108 w 108"/>
                    <a:gd name="T21" fmla="*/ 6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96">
                      <a:moveTo>
                        <a:pt x="108" y="62"/>
                      </a:moveTo>
                      <a:lnTo>
                        <a:pt x="81" y="77"/>
                      </a:lnTo>
                      <a:lnTo>
                        <a:pt x="55" y="87"/>
                      </a:lnTo>
                      <a:lnTo>
                        <a:pt x="30" y="95"/>
                      </a:lnTo>
                      <a:lnTo>
                        <a:pt x="9" y="96"/>
                      </a:lnTo>
                      <a:lnTo>
                        <a:pt x="0" y="26"/>
                      </a:lnTo>
                      <a:lnTo>
                        <a:pt x="14" y="26"/>
                      </a:lnTo>
                      <a:lnTo>
                        <a:pt x="30" y="21"/>
                      </a:lnTo>
                      <a:lnTo>
                        <a:pt x="49" y="14"/>
                      </a:lnTo>
                      <a:lnTo>
                        <a:pt x="73" y="0"/>
                      </a:lnTo>
                      <a:lnTo>
                        <a:pt x="108" y="6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4" name="Freeform 167">
                  <a:extLst>
                    <a:ext uri="{FF2B5EF4-FFF2-40B4-BE49-F238E27FC236}">
                      <a16:creationId xmlns:a16="http://schemas.microsoft.com/office/drawing/2014/main" id="{DA985A8A-0C5A-294C-BD79-9555BE800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99" y="11456"/>
                  <a:ext cx="83" cy="145"/>
                </a:xfrm>
                <a:custGeom>
                  <a:avLst/>
                  <a:gdLst>
                    <a:gd name="T0" fmla="*/ 40 w 41"/>
                    <a:gd name="T1" fmla="*/ 61 h 62"/>
                    <a:gd name="T2" fmla="*/ 41 w 41"/>
                    <a:gd name="T3" fmla="*/ 61 h 62"/>
                    <a:gd name="T4" fmla="*/ 38 w 41"/>
                    <a:gd name="T5" fmla="*/ 62 h 62"/>
                    <a:gd name="T6" fmla="*/ 3 w 41"/>
                    <a:gd name="T7" fmla="*/ 0 h 62"/>
                    <a:gd name="T8" fmla="*/ 0 w 41"/>
                    <a:gd name="T9" fmla="*/ 1 h 62"/>
                    <a:gd name="T10" fmla="*/ 40 w 41"/>
                    <a:gd name="T11" fmla="*/ 6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1" h="62">
                      <a:moveTo>
                        <a:pt x="40" y="61"/>
                      </a:moveTo>
                      <a:lnTo>
                        <a:pt x="41" y="61"/>
                      </a:lnTo>
                      <a:lnTo>
                        <a:pt x="38" y="62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40" y="6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5" name="Freeform 168">
                  <a:extLst>
                    <a:ext uri="{FF2B5EF4-FFF2-40B4-BE49-F238E27FC236}">
                      <a16:creationId xmlns:a16="http://schemas.microsoft.com/office/drawing/2014/main" id="{E9A64AB4-0AA2-914C-A27B-0D229B0AC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4" y="11456"/>
                  <a:ext cx="224" cy="225"/>
                </a:xfrm>
                <a:custGeom>
                  <a:avLst/>
                  <a:gdLst>
                    <a:gd name="T0" fmla="*/ 98 w 107"/>
                    <a:gd name="T1" fmla="*/ 96 h 96"/>
                    <a:gd name="T2" fmla="*/ 78 w 107"/>
                    <a:gd name="T3" fmla="*/ 95 h 96"/>
                    <a:gd name="T4" fmla="*/ 52 w 107"/>
                    <a:gd name="T5" fmla="*/ 87 h 96"/>
                    <a:gd name="T6" fmla="*/ 27 w 107"/>
                    <a:gd name="T7" fmla="*/ 77 h 96"/>
                    <a:gd name="T8" fmla="*/ 0 w 107"/>
                    <a:gd name="T9" fmla="*/ 62 h 96"/>
                    <a:gd name="T10" fmla="*/ 34 w 107"/>
                    <a:gd name="T11" fmla="*/ 0 h 96"/>
                    <a:gd name="T12" fmla="*/ 59 w 107"/>
                    <a:gd name="T13" fmla="*/ 14 h 96"/>
                    <a:gd name="T14" fmla="*/ 78 w 107"/>
                    <a:gd name="T15" fmla="*/ 21 h 96"/>
                    <a:gd name="T16" fmla="*/ 93 w 107"/>
                    <a:gd name="T17" fmla="*/ 26 h 96"/>
                    <a:gd name="T18" fmla="*/ 107 w 107"/>
                    <a:gd name="T19" fmla="*/ 26 h 96"/>
                    <a:gd name="T20" fmla="*/ 98 w 107"/>
                    <a:gd name="T21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7" h="96">
                      <a:moveTo>
                        <a:pt x="98" y="96"/>
                      </a:moveTo>
                      <a:lnTo>
                        <a:pt x="78" y="95"/>
                      </a:lnTo>
                      <a:lnTo>
                        <a:pt x="52" y="87"/>
                      </a:lnTo>
                      <a:lnTo>
                        <a:pt x="27" y="77"/>
                      </a:lnTo>
                      <a:lnTo>
                        <a:pt x="0" y="62"/>
                      </a:lnTo>
                      <a:lnTo>
                        <a:pt x="34" y="0"/>
                      </a:lnTo>
                      <a:lnTo>
                        <a:pt x="59" y="14"/>
                      </a:lnTo>
                      <a:lnTo>
                        <a:pt x="78" y="21"/>
                      </a:lnTo>
                      <a:lnTo>
                        <a:pt x="93" y="26"/>
                      </a:lnTo>
                      <a:lnTo>
                        <a:pt x="107" y="26"/>
                      </a:lnTo>
                      <a:lnTo>
                        <a:pt x="98" y="9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6" name="Freeform 169">
                  <a:extLst>
                    <a:ext uri="{FF2B5EF4-FFF2-40B4-BE49-F238E27FC236}">
                      <a16:creationId xmlns:a16="http://schemas.microsoft.com/office/drawing/2014/main" id="{8A19BBD3-A307-9341-B0DE-4BFE7493CD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3" y="11517"/>
                  <a:ext cx="44" cy="164"/>
                </a:xfrm>
                <a:custGeom>
                  <a:avLst/>
                  <a:gdLst>
                    <a:gd name="T0" fmla="*/ 9 w 9"/>
                    <a:gd name="T1" fmla="*/ 70 h 70"/>
                    <a:gd name="T2" fmla="*/ 4 w 9"/>
                    <a:gd name="T3" fmla="*/ 70 h 70"/>
                    <a:gd name="T4" fmla="*/ 0 w 9"/>
                    <a:gd name="T5" fmla="*/ 70 h 70"/>
                    <a:gd name="T6" fmla="*/ 9 w 9"/>
                    <a:gd name="T7" fmla="*/ 0 h 70"/>
                    <a:gd name="T8" fmla="*/ 0 w 9"/>
                    <a:gd name="T9" fmla="*/ 0 h 70"/>
                    <a:gd name="T10" fmla="*/ 9 w 9"/>
                    <a:gd name="T11" fmla="*/ 70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" h="70">
                      <a:moveTo>
                        <a:pt x="9" y="70"/>
                      </a:moveTo>
                      <a:lnTo>
                        <a:pt x="4" y="70"/>
                      </a:lnTo>
                      <a:lnTo>
                        <a:pt x="0" y="70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9" y="7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7" name="Freeform 170">
                  <a:extLst>
                    <a:ext uri="{FF2B5EF4-FFF2-40B4-BE49-F238E27FC236}">
                      <a16:creationId xmlns:a16="http://schemas.microsoft.com/office/drawing/2014/main" id="{DEDDEEDE-151C-FF46-B8A3-2EE01A598A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9" y="11318"/>
                  <a:ext cx="283" cy="281"/>
                </a:xfrm>
                <a:custGeom>
                  <a:avLst/>
                  <a:gdLst>
                    <a:gd name="T0" fmla="*/ 99 w 137"/>
                    <a:gd name="T1" fmla="*/ 120 h 120"/>
                    <a:gd name="T2" fmla="*/ 46 w 137"/>
                    <a:gd name="T3" fmla="*/ 90 h 120"/>
                    <a:gd name="T4" fmla="*/ 0 w 137"/>
                    <a:gd name="T5" fmla="*/ 60 h 120"/>
                    <a:gd name="T6" fmla="*/ 40 w 137"/>
                    <a:gd name="T7" fmla="*/ 0 h 120"/>
                    <a:gd name="T8" fmla="*/ 86 w 137"/>
                    <a:gd name="T9" fmla="*/ 30 h 120"/>
                    <a:gd name="T10" fmla="*/ 137 w 137"/>
                    <a:gd name="T11" fmla="*/ 60 h 120"/>
                    <a:gd name="T12" fmla="*/ 99 w 137"/>
                    <a:gd name="T13" fmla="*/ 12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7" h="120">
                      <a:moveTo>
                        <a:pt x="99" y="120"/>
                      </a:moveTo>
                      <a:lnTo>
                        <a:pt x="46" y="90"/>
                      </a:lnTo>
                      <a:lnTo>
                        <a:pt x="0" y="60"/>
                      </a:lnTo>
                      <a:lnTo>
                        <a:pt x="40" y="0"/>
                      </a:lnTo>
                      <a:lnTo>
                        <a:pt x="86" y="30"/>
                      </a:lnTo>
                      <a:lnTo>
                        <a:pt x="137" y="60"/>
                      </a:lnTo>
                      <a:lnTo>
                        <a:pt x="99" y="12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8" name="Freeform 171">
                  <a:extLst>
                    <a:ext uri="{FF2B5EF4-FFF2-40B4-BE49-F238E27FC236}">
                      <a16:creationId xmlns:a16="http://schemas.microsoft.com/office/drawing/2014/main" id="{2F9C2679-4722-134C-B24A-791531F76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44" y="11456"/>
                  <a:ext cx="79" cy="145"/>
                </a:xfrm>
                <a:custGeom>
                  <a:avLst/>
                  <a:gdLst>
                    <a:gd name="T0" fmla="*/ 1 w 38"/>
                    <a:gd name="T1" fmla="*/ 62 h 62"/>
                    <a:gd name="T2" fmla="*/ 0 w 38"/>
                    <a:gd name="T3" fmla="*/ 61 h 62"/>
                    <a:gd name="T4" fmla="*/ 38 w 38"/>
                    <a:gd name="T5" fmla="*/ 1 h 62"/>
                    <a:gd name="T6" fmla="*/ 35 w 38"/>
                    <a:gd name="T7" fmla="*/ 0 h 62"/>
                    <a:gd name="T8" fmla="*/ 1 w 38"/>
                    <a:gd name="T9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2">
                      <a:moveTo>
                        <a:pt x="1" y="62"/>
                      </a:moveTo>
                      <a:lnTo>
                        <a:pt x="0" y="61"/>
                      </a:lnTo>
                      <a:lnTo>
                        <a:pt x="38" y="1"/>
                      </a:lnTo>
                      <a:lnTo>
                        <a:pt x="35" y="0"/>
                      </a:lnTo>
                      <a:lnTo>
                        <a:pt x="1" y="6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19" name="Freeform 172">
                  <a:extLst>
                    <a:ext uri="{FF2B5EF4-FFF2-40B4-BE49-F238E27FC236}">
                      <a16:creationId xmlns:a16="http://schemas.microsoft.com/office/drawing/2014/main" id="{3C9D2B03-45EB-7745-9E34-3D35071A4D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93" y="11203"/>
                  <a:ext cx="233" cy="249"/>
                </a:xfrm>
                <a:custGeom>
                  <a:avLst/>
                  <a:gdLst>
                    <a:gd name="T0" fmla="*/ 67 w 113"/>
                    <a:gd name="T1" fmla="*/ 106 h 106"/>
                    <a:gd name="T2" fmla="*/ 46 w 113"/>
                    <a:gd name="T3" fmla="*/ 91 h 106"/>
                    <a:gd name="T4" fmla="*/ 27 w 113"/>
                    <a:gd name="T5" fmla="*/ 74 h 106"/>
                    <a:gd name="T6" fmla="*/ 12 w 113"/>
                    <a:gd name="T7" fmla="*/ 55 h 106"/>
                    <a:gd name="T8" fmla="*/ 0 w 113"/>
                    <a:gd name="T9" fmla="*/ 39 h 106"/>
                    <a:gd name="T10" fmla="*/ 62 w 113"/>
                    <a:gd name="T11" fmla="*/ 0 h 106"/>
                    <a:gd name="T12" fmla="*/ 69 w 113"/>
                    <a:gd name="T13" fmla="*/ 13 h 106"/>
                    <a:gd name="T14" fmla="*/ 79 w 113"/>
                    <a:gd name="T15" fmla="*/ 24 h 106"/>
                    <a:gd name="T16" fmla="*/ 93 w 113"/>
                    <a:gd name="T17" fmla="*/ 38 h 106"/>
                    <a:gd name="T18" fmla="*/ 113 w 113"/>
                    <a:gd name="T19" fmla="*/ 51 h 106"/>
                    <a:gd name="T20" fmla="*/ 67 w 113"/>
                    <a:gd name="T21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3" h="106">
                      <a:moveTo>
                        <a:pt x="67" y="106"/>
                      </a:moveTo>
                      <a:lnTo>
                        <a:pt x="46" y="91"/>
                      </a:lnTo>
                      <a:lnTo>
                        <a:pt x="27" y="74"/>
                      </a:lnTo>
                      <a:lnTo>
                        <a:pt x="12" y="55"/>
                      </a:lnTo>
                      <a:lnTo>
                        <a:pt x="0" y="39"/>
                      </a:lnTo>
                      <a:lnTo>
                        <a:pt x="62" y="0"/>
                      </a:lnTo>
                      <a:lnTo>
                        <a:pt x="69" y="13"/>
                      </a:lnTo>
                      <a:lnTo>
                        <a:pt x="79" y="24"/>
                      </a:lnTo>
                      <a:lnTo>
                        <a:pt x="93" y="38"/>
                      </a:lnTo>
                      <a:lnTo>
                        <a:pt x="113" y="51"/>
                      </a:lnTo>
                      <a:lnTo>
                        <a:pt x="67" y="10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0" name="Freeform 173">
                  <a:extLst>
                    <a:ext uri="{FF2B5EF4-FFF2-40B4-BE49-F238E27FC236}">
                      <a16:creationId xmlns:a16="http://schemas.microsoft.com/office/drawing/2014/main" id="{1594E304-B63A-C04D-A742-6599E98C1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1" y="11318"/>
                  <a:ext cx="96" cy="145"/>
                </a:xfrm>
                <a:custGeom>
                  <a:avLst/>
                  <a:gdLst>
                    <a:gd name="T0" fmla="*/ 2 w 46"/>
                    <a:gd name="T1" fmla="*/ 60 h 62"/>
                    <a:gd name="T2" fmla="*/ 6 w 46"/>
                    <a:gd name="T3" fmla="*/ 62 h 62"/>
                    <a:gd name="T4" fmla="*/ 0 w 46"/>
                    <a:gd name="T5" fmla="*/ 57 h 62"/>
                    <a:gd name="T6" fmla="*/ 46 w 46"/>
                    <a:gd name="T7" fmla="*/ 2 h 62"/>
                    <a:gd name="T8" fmla="*/ 42 w 46"/>
                    <a:gd name="T9" fmla="*/ 0 h 62"/>
                    <a:gd name="T10" fmla="*/ 2 w 46"/>
                    <a:gd name="T11" fmla="*/ 6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62">
                      <a:moveTo>
                        <a:pt x="2" y="60"/>
                      </a:moveTo>
                      <a:lnTo>
                        <a:pt x="6" y="62"/>
                      </a:lnTo>
                      <a:lnTo>
                        <a:pt x="0" y="57"/>
                      </a:lnTo>
                      <a:lnTo>
                        <a:pt x="46" y="2"/>
                      </a:lnTo>
                      <a:lnTo>
                        <a:pt x="42" y="0"/>
                      </a:lnTo>
                      <a:lnTo>
                        <a:pt x="2" y="6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1" name="Freeform 174">
                  <a:extLst>
                    <a:ext uri="{FF2B5EF4-FFF2-40B4-BE49-F238E27FC236}">
                      <a16:creationId xmlns:a16="http://schemas.microsoft.com/office/drawing/2014/main" id="{4D906B06-5C08-8E4B-AEFB-38E598A6B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870"/>
                  <a:ext cx="183" cy="404"/>
                </a:xfrm>
                <a:custGeom>
                  <a:avLst/>
                  <a:gdLst>
                    <a:gd name="T0" fmla="*/ 18 w 87"/>
                    <a:gd name="T1" fmla="*/ 172 h 172"/>
                    <a:gd name="T2" fmla="*/ 11 w 87"/>
                    <a:gd name="T3" fmla="*/ 147 h 172"/>
                    <a:gd name="T4" fmla="*/ 6 w 87"/>
                    <a:gd name="T5" fmla="*/ 110 h 172"/>
                    <a:gd name="T6" fmla="*/ 2 w 87"/>
                    <a:gd name="T7" fmla="*/ 62 h 172"/>
                    <a:gd name="T8" fmla="*/ 0 w 87"/>
                    <a:gd name="T9" fmla="*/ 0 h 172"/>
                    <a:gd name="T10" fmla="*/ 72 w 87"/>
                    <a:gd name="T11" fmla="*/ 0 h 172"/>
                    <a:gd name="T12" fmla="*/ 73 w 87"/>
                    <a:gd name="T13" fmla="*/ 58 h 172"/>
                    <a:gd name="T14" fmla="*/ 77 w 87"/>
                    <a:gd name="T15" fmla="*/ 102 h 172"/>
                    <a:gd name="T16" fmla="*/ 81 w 87"/>
                    <a:gd name="T17" fmla="*/ 132 h 172"/>
                    <a:gd name="T18" fmla="*/ 87 w 87"/>
                    <a:gd name="T19" fmla="*/ 150 h 172"/>
                    <a:gd name="T20" fmla="*/ 18 w 87"/>
                    <a:gd name="T21" fmla="*/ 172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7" h="172">
                      <a:moveTo>
                        <a:pt x="18" y="172"/>
                      </a:moveTo>
                      <a:lnTo>
                        <a:pt x="11" y="147"/>
                      </a:lnTo>
                      <a:lnTo>
                        <a:pt x="6" y="110"/>
                      </a:lnTo>
                      <a:lnTo>
                        <a:pt x="2" y="62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3" y="58"/>
                      </a:lnTo>
                      <a:lnTo>
                        <a:pt x="77" y="102"/>
                      </a:lnTo>
                      <a:lnTo>
                        <a:pt x="81" y="132"/>
                      </a:lnTo>
                      <a:lnTo>
                        <a:pt x="87" y="150"/>
                      </a:lnTo>
                      <a:lnTo>
                        <a:pt x="18" y="172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2" name="Freeform 175">
                  <a:extLst>
                    <a:ext uri="{FF2B5EF4-FFF2-40B4-BE49-F238E27FC236}">
                      <a16:creationId xmlns:a16="http://schemas.microsoft.com/office/drawing/2014/main" id="{B1811CDB-EC2B-6740-BBB0-62A183C04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5" y="11203"/>
                  <a:ext cx="146" cy="92"/>
                </a:xfrm>
                <a:custGeom>
                  <a:avLst/>
                  <a:gdLst>
                    <a:gd name="T0" fmla="*/ 4 w 69"/>
                    <a:gd name="T1" fmla="*/ 39 h 39"/>
                    <a:gd name="T2" fmla="*/ 2 w 69"/>
                    <a:gd name="T3" fmla="*/ 36 h 39"/>
                    <a:gd name="T4" fmla="*/ 0 w 69"/>
                    <a:gd name="T5" fmla="*/ 30 h 39"/>
                    <a:gd name="T6" fmla="*/ 69 w 69"/>
                    <a:gd name="T7" fmla="*/ 8 h 39"/>
                    <a:gd name="T8" fmla="*/ 66 w 69"/>
                    <a:gd name="T9" fmla="*/ 0 h 39"/>
                    <a:gd name="T10" fmla="*/ 4 w 69"/>
                    <a:gd name="T11" fmla="*/ 3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39">
                      <a:moveTo>
                        <a:pt x="4" y="39"/>
                      </a:moveTo>
                      <a:lnTo>
                        <a:pt x="2" y="36"/>
                      </a:lnTo>
                      <a:lnTo>
                        <a:pt x="0" y="30"/>
                      </a:lnTo>
                      <a:lnTo>
                        <a:pt x="69" y="8"/>
                      </a:lnTo>
                      <a:lnTo>
                        <a:pt x="66" y="0"/>
                      </a:lnTo>
                      <a:lnTo>
                        <a:pt x="4" y="39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3" name="Rectangle 176">
                  <a:extLst>
                    <a:ext uri="{FF2B5EF4-FFF2-40B4-BE49-F238E27FC236}">
                      <a16:creationId xmlns:a16="http://schemas.microsoft.com/office/drawing/2014/main" id="{3F65B32C-9669-944D-AA71-BA70279EE3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047" y="10425"/>
                  <a:ext cx="150" cy="446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4" name="Freeform 177">
                  <a:extLst>
                    <a:ext uri="{FF2B5EF4-FFF2-40B4-BE49-F238E27FC236}">
                      <a16:creationId xmlns:a16="http://schemas.microsoft.com/office/drawing/2014/main" id="{07897E87-360C-9647-B5CF-2D8169CEB8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829"/>
                  <a:ext cx="150" cy="44"/>
                </a:xfrm>
                <a:custGeom>
                  <a:avLst/>
                  <a:gdLst>
                    <a:gd name="T0" fmla="*/ 1 w 73"/>
                    <a:gd name="T1" fmla="*/ 0 w 73"/>
                    <a:gd name="T2" fmla="*/ 73 w 73"/>
                    <a:gd name="T3" fmla="*/ 1 w 73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73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5" name="Freeform 178">
                  <a:extLst>
                    <a:ext uri="{FF2B5EF4-FFF2-40B4-BE49-F238E27FC236}">
                      <a16:creationId xmlns:a16="http://schemas.microsoft.com/office/drawing/2014/main" id="{7C43AC97-B72C-2A4E-871C-74DD5FC0B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47" y="10419"/>
                  <a:ext cx="150" cy="47"/>
                </a:xfrm>
                <a:custGeom>
                  <a:avLst/>
                  <a:gdLst>
                    <a:gd name="T0" fmla="*/ 0 w 73"/>
                    <a:gd name="T1" fmla="*/ 3 h 20"/>
                    <a:gd name="T2" fmla="*/ 0 w 73"/>
                    <a:gd name="T3" fmla="*/ 20 h 20"/>
                    <a:gd name="T4" fmla="*/ 1 w 73"/>
                    <a:gd name="T5" fmla="*/ 0 h 20"/>
                    <a:gd name="T6" fmla="*/ 73 w 73"/>
                    <a:gd name="T7" fmla="*/ 5 h 20"/>
                    <a:gd name="T8" fmla="*/ 73 w 73"/>
                    <a:gd name="T9" fmla="*/ 3 h 20"/>
                    <a:gd name="T10" fmla="*/ 0 w 73"/>
                    <a:gd name="T11" fmla="*/ 3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3" h="20">
                      <a:moveTo>
                        <a:pt x="0" y="3"/>
                      </a:moveTo>
                      <a:lnTo>
                        <a:pt x="0" y="20"/>
                      </a:lnTo>
                      <a:lnTo>
                        <a:pt x="1" y="0"/>
                      </a:lnTo>
                      <a:lnTo>
                        <a:pt x="73" y="5"/>
                      </a:lnTo>
                      <a:lnTo>
                        <a:pt x="73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6" name="Freeform 179">
                  <a:extLst>
                    <a:ext uri="{FF2B5EF4-FFF2-40B4-BE49-F238E27FC236}">
                      <a16:creationId xmlns:a16="http://schemas.microsoft.com/office/drawing/2014/main" id="{86E20D34-E744-AC46-AD29-92E89B2365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0" y="7487"/>
                  <a:ext cx="75" cy="126"/>
                </a:xfrm>
                <a:custGeom>
                  <a:avLst/>
                  <a:gdLst>
                    <a:gd name="T0" fmla="*/ 36 w 36"/>
                    <a:gd name="T1" fmla="*/ 4 h 54"/>
                    <a:gd name="T2" fmla="*/ 12 w 36"/>
                    <a:gd name="T3" fmla="*/ 0 h 54"/>
                    <a:gd name="T4" fmla="*/ 0 w 36"/>
                    <a:gd name="T5" fmla="*/ 50 h 54"/>
                    <a:gd name="T6" fmla="*/ 24 w 36"/>
                    <a:gd name="T7" fmla="*/ 54 h 54"/>
                    <a:gd name="T8" fmla="*/ 36 w 36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54">
                      <a:moveTo>
                        <a:pt x="36" y="4"/>
                      </a:moveTo>
                      <a:lnTo>
                        <a:pt x="12" y="0"/>
                      </a:lnTo>
                      <a:lnTo>
                        <a:pt x="0" y="50"/>
                      </a:lnTo>
                      <a:lnTo>
                        <a:pt x="24" y="54"/>
                      </a:lnTo>
                      <a:lnTo>
                        <a:pt x="36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7" name="Freeform 180">
                  <a:extLst>
                    <a:ext uri="{FF2B5EF4-FFF2-40B4-BE49-F238E27FC236}">
                      <a16:creationId xmlns:a16="http://schemas.microsoft.com/office/drawing/2014/main" id="{ACE68845-5193-AF45-BAFC-8AC69DAD1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7598"/>
                  <a:ext cx="170" cy="436"/>
                </a:xfrm>
                <a:custGeom>
                  <a:avLst/>
                  <a:gdLst>
                    <a:gd name="T0" fmla="*/ 81 w 81"/>
                    <a:gd name="T1" fmla="*/ 7 h 186"/>
                    <a:gd name="T2" fmla="*/ 58 w 81"/>
                    <a:gd name="T3" fmla="*/ 0 h 186"/>
                    <a:gd name="T4" fmla="*/ 0 w 81"/>
                    <a:gd name="T5" fmla="*/ 178 h 186"/>
                    <a:gd name="T6" fmla="*/ 23 w 81"/>
                    <a:gd name="T7" fmla="*/ 186 h 186"/>
                    <a:gd name="T8" fmla="*/ 81 w 81"/>
                    <a:gd name="T9" fmla="*/ 7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186">
                      <a:moveTo>
                        <a:pt x="81" y="7"/>
                      </a:moveTo>
                      <a:lnTo>
                        <a:pt x="58" y="0"/>
                      </a:lnTo>
                      <a:lnTo>
                        <a:pt x="0" y="178"/>
                      </a:lnTo>
                      <a:lnTo>
                        <a:pt x="23" y="186"/>
                      </a:lnTo>
                      <a:lnTo>
                        <a:pt x="81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8" name="Freeform 181">
                  <a:extLst>
                    <a:ext uri="{FF2B5EF4-FFF2-40B4-BE49-F238E27FC236}">
                      <a16:creationId xmlns:a16="http://schemas.microsoft.com/office/drawing/2014/main" id="{EF87BFA7-B12B-0543-BEB0-A3BA3B59D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0" y="7572"/>
                  <a:ext cx="50" cy="44"/>
                </a:xfrm>
                <a:custGeom>
                  <a:avLst/>
                  <a:gdLst>
                    <a:gd name="T0" fmla="*/ 24 w 24"/>
                    <a:gd name="T1" fmla="*/ 6 h 7"/>
                    <a:gd name="T2" fmla="*/ 24 w 24"/>
                    <a:gd name="T3" fmla="*/ 7 h 7"/>
                    <a:gd name="T4" fmla="*/ 1 w 24"/>
                    <a:gd name="T5" fmla="*/ 0 h 7"/>
                    <a:gd name="T6" fmla="*/ 0 w 24"/>
                    <a:gd name="T7" fmla="*/ 2 h 7"/>
                    <a:gd name="T8" fmla="*/ 24 w 24"/>
                    <a:gd name="T9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">
                      <a:moveTo>
                        <a:pt x="24" y="6"/>
                      </a:moveTo>
                      <a:lnTo>
                        <a:pt x="24" y="7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24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29" name="Freeform 182">
                  <a:extLst>
                    <a:ext uri="{FF2B5EF4-FFF2-40B4-BE49-F238E27FC236}">
                      <a16:creationId xmlns:a16="http://schemas.microsoft.com/office/drawing/2014/main" id="{5A434837-2E9B-4544-A22A-E79A3775F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21" y="8020"/>
                  <a:ext cx="138" cy="391"/>
                </a:xfrm>
                <a:custGeom>
                  <a:avLst/>
                  <a:gdLst>
                    <a:gd name="T0" fmla="*/ 67 w 67"/>
                    <a:gd name="T1" fmla="*/ 6 h 167"/>
                    <a:gd name="T2" fmla="*/ 44 w 67"/>
                    <a:gd name="T3" fmla="*/ 0 h 167"/>
                    <a:gd name="T4" fmla="*/ 0 w 67"/>
                    <a:gd name="T5" fmla="*/ 161 h 167"/>
                    <a:gd name="T6" fmla="*/ 23 w 67"/>
                    <a:gd name="T7" fmla="*/ 167 h 167"/>
                    <a:gd name="T8" fmla="*/ 67 w 67"/>
                    <a:gd name="T9" fmla="*/ 6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67">
                      <a:moveTo>
                        <a:pt x="67" y="6"/>
                      </a:moveTo>
                      <a:lnTo>
                        <a:pt x="44" y="0"/>
                      </a:lnTo>
                      <a:lnTo>
                        <a:pt x="0" y="161"/>
                      </a:lnTo>
                      <a:lnTo>
                        <a:pt x="23" y="167"/>
                      </a:lnTo>
                      <a:lnTo>
                        <a:pt x="67" y="6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0" name="Freeform 183">
                  <a:extLst>
                    <a:ext uri="{FF2B5EF4-FFF2-40B4-BE49-F238E27FC236}">
                      <a16:creationId xmlns:a16="http://schemas.microsoft.com/office/drawing/2014/main" id="{81D228D1-399A-0944-B00A-ADC575DAE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09" y="7990"/>
                  <a:ext cx="50" cy="44"/>
                </a:xfrm>
                <a:custGeom>
                  <a:avLst/>
                  <a:gdLst>
                    <a:gd name="T0" fmla="*/ 0 w 23"/>
                    <a:gd name="T1" fmla="*/ 0 h 8"/>
                    <a:gd name="T2" fmla="*/ 0 w 23"/>
                    <a:gd name="T3" fmla="*/ 2 h 8"/>
                    <a:gd name="T4" fmla="*/ 23 w 23"/>
                    <a:gd name="T5" fmla="*/ 8 h 8"/>
                    <a:gd name="T6" fmla="*/ 0 w 23"/>
                    <a:gd name="T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8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3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1" name="Freeform 184">
                  <a:extLst>
                    <a:ext uri="{FF2B5EF4-FFF2-40B4-BE49-F238E27FC236}">
                      <a16:creationId xmlns:a16="http://schemas.microsoft.com/office/drawing/2014/main" id="{627668A1-931F-C24B-9B09-0CB410222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9" y="8399"/>
                  <a:ext cx="138" cy="504"/>
                </a:xfrm>
                <a:custGeom>
                  <a:avLst/>
                  <a:gdLst>
                    <a:gd name="T0" fmla="*/ 66 w 66"/>
                    <a:gd name="T1" fmla="*/ 4 h 215"/>
                    <a:gd name="T2" fmla="*/ 42 w 66"/>
                    <a:gd name="T3" fmla="*/ 0 h 215"/>
                    <a:gd name="T4" fmla="*/ 0 w 66"/>
                    <a:gd name="T5" fmla="*/ 212 h 215"/>
                    <a:gd name="T6" fmla="*/ 24 w 66"/>
                    <a:gd name="T7" fmla="*/ 215 h 215"/>
                    <a:gd name="T8" fmla="*/ 66 w 66"/>
                    <a:gd name="T9" fmla="*/ 4 h 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215">
                      <a:moveTo>
                        <a:pt x="66" y="4"/>
                      </a:moveTo>
                      <a:lnTo>
                        <a:pt x="42" y="0"/>
                      </a:lnTo>
                      <a:lnTo>
                        <a:pt x="0" y="212"/>
                      </a:lnTo>
                      <a:lnTo>
                        <a:pt x="24" y="215"/>
                      </a:lnTo>
                      <a:lnTo>
                        <a:pt x="66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2" name="Freeform 185">
                  <a:extLst>
                    <a:ext uri="{FF2B5EF4-FFF2-40B4-BE49-F238E27FC236}">
                      <a16:creationId xmlns:a16="http://schemas.microsoft.com/office/drawing/2014/main" id="{13B9C5EF-DC6E-C441-B5C8-131DA6EA2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7" y="8367"/>
                  <a:ext cx="50" cy="44"/>
                </a:xfrm>
                <a:custGeom>
                  <a:avLst/>
                  <a:gdLst>
                    <a:gd name="T0" fmla="*/ 1 w 24"/>
                    <a:gd name="T1" fmla="*/ 0 h 6"/>
                    <a:gd name="T2" fmla="*/ 0 w 24"/>
                    <a:gd name="T3" fmla="*/ 1 h 6"/>
                    <a:gd name="T4" fmla="*/ 24 w 24"/>
                    <a:gd name="T5" fmla="*/ 5 h 6"/>
                    <a:gd name="T6" fmla="*/ 24 w 24"/>
                    <a:gd name="T7" fmla="*/ 6 h 6"/>
                    <a:gd name="T8" fmla="*/ 1 w 24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6">
                      <a:moveTo>
                        <a:pt x="1" y="0"/>
                      </a:moveTo>
                      <a:lnTo>
                        <a:pt x="0" y="1"/>
                      </a:lnTo>
                      <a:lnTo>
                        <a:pt x="24" y="5"/>
                      </a:lnTo>
                      <a:lnTo>
                        <a:pt x="24" y="6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3" name="Freeform 186">
                  <a:extLst>
                    <a:ext uri="{FF2B5EF4-FFF2-40B4-BE49-F238E27FC236}">
                      <a16:creationId xmlns:a16="http://schemas.microsoft.com/office/drawing/2014/main" id="{79673185-06AD-2744-AF15-154D17B5BF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37" y="8895"/>
                  <a:ext cx="142" cy="988"/>
                </a:xfrm>
                <a:custGeom>
                  <a:avLst/>
                  <a:gdLst>
                    <a:gd name="T0" fmla="*/ 68 w 68"/>
                    <a:gd name="T1" fmla="*/ 1 h 422"/>
                    <a:gd name="T2" fmla="*/ 44 w 68"/>
                    <a:gd name="T3" fmla="*/ 0 h 422"/>
                    <a:gd name="T4" fmla="*/ 0 w 68"/>
                    <a:gd name="T5" fmla="*/ 421 h 422"/>
                    <a:gd name="T6" fmla="*/ 25 w 68"/>
                    <a:gd name="T7" fmla="*/ 422 h 422"/>
                    <a:gd name="T8" fmla="*/ 68 w 68"/>
                    <a:gd name="T9" fmla="*/ 1 h 4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422">
                      <a:moveTo>
                        <a:pt x="68" y="1"/>
                      </a:moveTo>
                      <a:lnTo>
                        <a:pt x="44" y="0"/>
                      </a:lnTo>
                      <a:lnTo>
                        <a:pt x="0" y="421"/>
                      </a:lnTo>
                      <a:lnTo>
                        <a:pt x="25" y="422"/>
                      </a:lnTo>
                      <a:lnTo>
                        <a:pt x="68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4" name="Freeform 187">
                  <a:extLst>
                    <a:ext uri="{FF2B5EF4-FFF2-40B4-BE49-F238E27FC236}">
                      <a16:creationId xmlns:a16="http://schemas.microsoft.com/office/drawing/2014/main" id="{3688EA69-478D-724D-83C8-DE2CCA8B9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29" y="8859"/>
                  <a:ext cx="50" cy="44"/>
                </a:xfrm>
                <a:custGeom>
                  <a:avLst/>
                  <a:gdLst>
                    <a:gd name="T0" fmla="*/ 0 w 24"/>
                    <a:gd name="T1" fmla="*/ 0 h 3"/>
                    <a:gd name="T2" fmla="*/ 24 w 24"/>
                    <a:gd name="T3" fmla="*/ 1 h 3"/>
                    <a:gd name="T4" fmla="*/ 24 w 24"/>
                    <a:gd name="T5" fmla="*/ 3 h 3"/>
                    <a:gd name="T6" fmla="*/ 0 w 2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3">
                      <a:moveTo>
                        <a:pt x="0" y="0"/>
                      </a:moveTo>
                      <a:lnTo>
                        <a:pt x="24" y="1"/>
                      </a:lnTo>
                      <a:lnTo>
                        <a:pt x="2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5" name="Freeform 188">
                  <a:extLst>
                    <a:ext uri="{FF2B5EF4-FFF2-40B4-BE49-F238E27FC236}">
                      <a16:creationId xmlns:a16="http://schemas.microsoft.com/office/drawing/2014/main" id="{61A96ACA-5E68-C24D-B2FA-B07327C6D8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50" y="9880"/>
                  <a:ext cx="137" cy="457"/>
                </a:xfrm>
                <a:custGeom>
                  <a:avLst/>
                  <a:gdLst>
                    <a:gd name="T0" fmla="*/ 67 w 67"/>
                    <a:gd name="T1" fmla="*/ 4 h 195"/>
                    <a:gd name="T2" fmla="*/ 42 w 67"/>
                    <a:gd name="T3" fmla="*/ 0 h 195"/>
                    <a:gd name="T4" fmla="*/ 0 w 67"/>
                    <a:gd name="T5" fmla="*/ 191 h 195"/>
                    <a:gd name="T6" fmla="*/ 24 w 67"/>
                    <a:gd name="T7" fmla="*/ 195 h 195"/>
                    <a:gd name="T8" fmla="*/ 67 w 67"/>
                    <a:gd name="T9" fmla="*/ 4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195">
                      <a:moveTo>
                        <a:pt x="67" y="4"/>
                      </a:moveTo>
                      <a:lnTo>
                        <a:pt x="42" y="0"/>
                      </a:lnTo>
                      <a:lnTo>
                        <a:pt x="0" y="191"/>
                      </a:lnTo>
                      <a:lnTo>
                        <a:pt x="24" y="195"/>
                      </a:lnTo>
                      <a:lnTo>
                        <a:pt x="67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6" name="Freeform 189">
                  <a:extLst>
                    <a:ext uri="{FF2B5EF4-FFF2-40B4-BE49-F238E27FC236}">
                      <a16:creationId xmlns:a16="http://schemas.microsoft.com/office/drawing/2014/main" id="{A9347536-95F9-7D45-A08E-E753453EB3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33" y="9851"/>
                  <a:ext cx="51" cy="44"/>
                </a:xfrm>
                <a:custGeom>
                  <a:avLst/>
                  <a:gdLst>
                    <a:gd name="T0" fmla="*/ 25 w 25"/>
                    <a:gd name="T1" fmla="*/ 1 h 6"/>
                    <a:gd name="T2" fmla="*/ 25 w 25"/>
                    <a:gd name="T3" fmla="*/ 6 h 6"/>
                    <a:gd name="T4" fmla="*/ 25 w 25"/>
                    <a:gd name="T5" fmla="*/ 4 h 6"/>
                    <a:gd name="T6" fmla="*/ 0 w 25"/>
                    <a:gd name="T7" fmla="*/ 0 h 6"/>
                    <a:gd name="T8" fmla="*/ 25 w 25"/>
                    <a:gd name="T9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">
                      <a:moveTo>
                        <a:pt x="25" y="1"/>
                      </a:moveTo>
                      <a:lnTo>
                        <a:pt x="25" y="6"/>
                      </a:lnTo>
                      <a:lnTo>
                        <a:pt x="25" y="4"/>
                      </a:lnTo>
                      <a:lnTo>
                        <a:pt x="0" y="0"/>
                      </a:lnTo>
                      <a:lnTo>
                        <a:pt x="25" y="1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7" name="Rectangle 190">
                  <a:extLst>
                    <a:ext uri="{FF2B5EF4-FFF2-40B4-BE49-F238E27FC236}">
                      <a16:creationId xmlns:a16="http://schemas.microsoft.com/office/drawing/2014/main" id="{6B87EB61-66BD-8B46-9831-BCD3DCC90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0333"/>
                  <a:ext cx="51" cy="375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8" name="Freeform 191">
                  <a:extLst>
                    <a:ext uri="{FF2B5EF4-FFF2-40B4-BE49-F238E27FC236}">
                      <a16:creationId xmlns:a16="http://schemas.microsoft.com/office/drawing/2014/main" id="{B9248615-3926-504D-90A4-4A361AD028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46" y="10294"/>
                  <a:ext cx="54" cy="44"/>
                </a:xfrm>
                <a:custGeom>
                  <a:avLst/>
                  <a:gdLst>
                    <a:gd name="T0" fmla="*/ 0 w 26"/>
                    <a:gd name="T1" fmla="*/ 0 h 4"/>
                    <a:gd name="T2" fmla="*/ 1 w 26"/>
                    <a:gd name="T3" fmla="*/ 2 h 4"/>
                    <a:gd name="T4" fmla="*/ 26 w 26"/>
                    <a:gd name="T5" fmla="*/ 2 h 4"/>
                    <a:gd name="T6" fmla="*/ 24 w 26"/>
                    <a:gd name="T7" fmla="*/ 4 h 4"/>
                    <a:gd name="T8" fmla="*/ 0 w 26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4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26" y="2"/>
                      </a:lnTo>
                      <a:lnTo>
                        <a:pt x="24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39" name="Rectangle 192">
                  <a:extLst>
                    <a:ext uri="{FF2B5EF4-FFF2-40B4-BE49-F238E27FC236}">
                      <a16:creationId xmlns:a16="http://schemas.microsoft.com/office/drawing/2014/main" id="{7526B28C-91B2-E94C-8748-FC1A9FA1FC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149" y="10689"/>
                  <a:ext cx="51" cy="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0" name="Freeform 193">
                  <a:extLst>
                    <a:ext uri="{FF2B5EF4-FFF2-40B4-BE49-F238E27FC236}">
                      <a16:creationId xmlns:a16="http://schemas.microsoft.com/office/drawing/2014/main" id="{CA5A71A4-5859-7A4D-A8EA-2B2C9188D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52" y="7452"/>
                  <a:ext cx="54" cy="44"/>
                </a:xfrm>
                <a:custGeom>
                  <a:avLst/>
                  <a:gdLst>
                    <a:gd name="T0" fmla="*/ 24 w 26"/>
                    <a:gd name="T1" fmla="*/ 15 h 15"/>
                    <a:gd name="T2" fmla="*/ 26 w 26"/>
                    <a:gd name="T3" fmla="*/ 4 h 15"/>
                    <a:gd name="T4" fmla="*/ 2 w 26"/>
                    <a:gd name="T5" fmla="*/ 0 h 15"/>
                    <a:gd name="T6" fmla="*/ 0 w 26"/>
                    <a:gd name="T7" fmla="*/ 11 h 15"/>
                    <a:gd name="T8" fmla="*/ 24 w 26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5">
                      <a:moveTo>
                        <a:pt x="24" y="15"/>
                      </a:moveTo>
                      <a:lnTo>
                        <a:pt x="26" y="4"/>
                      </a:lnTo>
                      <a:lnTo>
                        <a:pt x="2" y="0"/>
                      </a:lnTo>
                      <a:lnTo>
                        <a:pt x="0" y="11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1" name="Freeform 194">
                  <a:extLst>
                    <a:ext uri="{FF2B5EF4-FFF2-40B4-BE49-F238E27FC236}">
                      <a16:creationId xmlns:a16="http://schemas.microsoft.com/office/drawing/2014/main" id="{DE49ECD3-F7FE-9C45-AD02-D41FA93FB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20" y="5391"/>
                  <a:ext cx="117" cy="408"/>
                </a:xfrm>
                <a:custGeom>
                  <a:avLst/>
                  <a:gdLst>
                    <a:gd name="T0" fmla="*/ 56 w 56"/>
                    <a:gd name="T1" fmla="*/ 4 h 174"/>
                    <a:gd name="T2" fmla="*/ 32 w 56"/>
                    <a:gd name="T3" fmla="*/ 0 h 174"/>
                    <a:gd name="T4" fmla="*/ 0 w 56"/>
                    <a:gd name="T5" fmla="*/ 170 h 174"/>
                    <a:gd name="T6" fmla="*/ 24 w 56"/>
                    <a:gd name="T7" fmla="*/ 174 h 174"/>
                    <a:gd name="T8" fmla="*/ 56 w 56"/>
                    <a:gd name="T9" fmla="*/ 4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174">
                      <a:moveTo>
                        <a:pt x="56" y="4"/>
                      </a:moveTo>
                      <a:lnTo>
                        <a:pt x="32" y="0"/>
                      </a:lnTo>
                      <a:lnTo>
                        <a:pt x="0" y="170"/>
                      </a:lnTo>
                      <a:lnTo>
                        <a:pt x="24" y="174"/>
                      </a:lnTo>
                      <a:lnTo>
                        <a:pt x="56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2" name="Freeform 195">
                  <a:extLst>
                    <a:ext uri="{FF2B5EF4-FFF2-40B4-BE49-F238E27FC236}">
                      <a16:creationId xmlns:a16="http://schemas.microsoft.com/office/drawing/2014/main" id="{F84A506A-1F61-4249-83AB-C3693AAF82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94" y="5790"/>
                  <a:ext cx="75" cy="119"/>
                </a:xfrm>
                <a:custGeom>
                  <a:avLst/>
                  <a:gdLst>
                    <a:gd name="T0" fmla="*/ 35 w 35"/>
                    <a:gd name="T1" fmla="*/ 4 h 51"/>
                    <a:gd name="T2" fmla="*/ 11 w 35"/>
                    <a:gd name="T3" fmla="*/ 0 h 51"/>
                    <a:gd name="T4" fmla="*/ 0 w 35"/>
                    <a:gd name="T5" fmla="*/ 47 h 51"/>
                    <a:gd name="T6" fmla="*/ 24 w 35"/>
                    <a:gd name="T7" fmla="*/ 51 h 51"/>
                    <a:gd name="T8" fmla="*/ 35 w 35"/>
                    <a:gd name="T9" fmla="*/ 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51">
                      <a:moveTo>
                        <a:pt x="35" y="4"/>
                      </a:moveTo>
                      <a:lnTo>
                        <a:pt x="11" y="0"/>
                      </a:lnTo>
                      <a:lnTo>
                        <a:pt x="0" y="47"/>
                      </a:lnTo>
                      <a:lnTo>
                        <a:pt x="24" y="51"/>
                      </a:lnTo>
                      <a:lnTo>
                        <a:pt x="35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3" name="Freeform 196">
                  <a:extLst>
                    <a:ext uri="{FF2B5EF4-FFF2-40B4-BE49-F238E27FC236}">
                      <a16:creationId xmlns:a16="http://schemas.microsoft.com/office/drawing/2014/main" id="{69FA21E8-3DB8-7C46-A996-9BD26D4E5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20" y="5755"/>
                  <a:ext cx="49" cy="44"/>
                </a:xfrm>
                <a:custGeom>
                  <a:avLst/>
                  <a:gdLst>
                    <a:gd name="T0" fmla="*/ 24 w 24"/>
                    <a:gd name="T1" fmla="*/ 4 h 4"/>
                    <a:gd name="T2" fmla="*/ 0 w 24"/>
                    <a:gd name="T3" fmla="*/ 0 h 4"/>
                    <a:gd name="T4" fmla="*/ 24 w 24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4" h="4">
                      <a:moveTo>
                        <a:pt x="24" y="4"/>
                      </a:moveTo>
                      <a:lnTo>
                        <a:pt x="0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4" name="Freeform 197">
                  <a:extLst>
                    <a:ext uri="{FF2B5EF4-FFF2-40B4-BE49-F238E27FC236}">
                      <a16:creationId xmlns:a16="http://schemas.microsoft.com/office/drawing/2014/main" id="{CA664401-3507-2D4D-8204-208496189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94" y="5872"/>
                  <a:ext cx="49" cy="44"/>
                </a:xfrm>
                <a:custGeom>
                  <a:avLst/>
                  <a:gdLst>
                    <a:gd name="T0" fmla="*/ 24 w 24"/>
                    <a:gd name="T1" fmla="*/ 7 h 10"/>
                    <a:gd name="T2" fmla="*/ 24 w 24"/>
                    <a:gd name="T3" fmla="*/ 6 h 10"/>
                    <a:gd name="T4" fmla="*/ 23 w 24"/>
                    <a:gd name="T5" fmla="*/ 10 h 10"/>
                    <a:gd name="T6" fmla="*/ 1 w 24"/>
                    <a:gd name="T7" fmla="*/ 0 h 10"/>
                    <a:gd name="T8" fmla="*/ 0 w 24"/>
                    <a:gd name="T9" fmla="*/ 3 h 10"/>
                    <a:gd name="T10" fmla="*/ 24 w 24"/>
                    <a:gd name="T11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4" h="10">
                      <a:moveTo>
                        <a:pt x="24" y="7"/>
                      </a:moveTo>
                      <a:lnTo>
                        <a:pt x="24" y="6"/>
                      </a:lnTo>
                      <a:lnTo>
                        <a:pt x="23" y="10"/>
                      </a:lnTo>
                      <a:lnTo>
                        <a:pt x="1" y="0"/>
                      </a:lnTo>
                      <a:lnTo>
                        <a:pt x="0" y="3"/>
                      </a:lnTo>
                      <a:lnTo>
                        <a:pt x="24" y="7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  <p:sp>
              <p:nvSpPr>
                <p:cNvPr id="445" name="Freeform 198">
                  <a:extLst>
                    <a:ext uri="{FF2B5EF4-FFF2-40B4-BE49-F238E27FC236}">
                      <a16:creationId xmlns:a16="http://schemas.microsoft.com/office/drawing/2014/main" id="{26547BE1-6C31-2743-8E52-8C0D52768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5" y="5357"/>
                  <a:ext cx="54" cy="44"/>
                </a:xfrm>
                <a:custGeom>
                  <a:avLst/>
                  <a:gdLst>
                    <a:gd name="T0" fmla="*/ 24 w 26"/>
                    <a:gd name="T1" fmla="*/ 15 h 15"/>
                    <a:gd name="T2" fmla="*/ 26 w 26"/>
                    <a:gd name="T3" fmla="*/ 3 h 15"/>
                    <a:gd name="T4" fmla="*/ 1 w 26"/>
                    <a:gd name="T5" fmla="*/ 0 h 15"/>
                    <a:gd name="T6" fmla="*/ 0 w 26"/>
                    <a:gd name="T7" fmla="*/ 11 h 15"/>
                    <a:gd name="T8" fmla="*/ 24 w 26"/>
                    <a:gd name="T9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15">
                      <a:moveTo>
                        <a:pt x="24" y="15"/>
                      </a:moveTo>
                      <a:lnTo>
                        <a:pt x="26" y="3"/>
                      </a:lnTo>
                      <a:lnTo>
                        <a:pt x="1" y="0"/>
                      </a:lnTo>
                      <a:lnTo>
                        <a:pt x="0" y="11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336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66" dirty="0"/>
                </a:p>
              </p:txBody>
            </p:sp>
          </p:grpSp>
          <p:sp>
            <p:nvSpPr>
              <p:cNvPr id="68" name="Freeform 199">
                <a:extLst>
                  <a:ext uri="{FF2B5EF4-FFF2-40B4-BE49-F238E27FC236}">
                    <a16:creationId xmlns:a16="http://schemas.microsoft.com/office/drawing/2014/main" id="{AD4E7600-732D-C347-90D4-2A95D1388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5" y="2364830"/>
                <a:ext cx="493713" cy="1196975"/>
              </a:xfrm>
              <a:custGeom>
                <a:avLst/>
                <a:gdLst>
                  <a:gd name="T0" fmla="*/ 647 w 647"/>
                  <a:gd name="T1" fmla="*/ 10 h 1420"/>
                  <a:gd name="T2" fmla="*/ 625 w 647"/>
                  <a:gd name="T3" fmla="*/ 0 h 1420"/>
                  <a:gd name="T4" fmla="*/ 312 w 647"/>
                  <a:gd name="T5" fmla="*/ 705 h 1420"/>
                  <a:gd name="T6" fmla="*/ 0 w 647"/>
                  <a:gd name="T7" fmla="*/ 1410 h 1420"/>
                  <a:gd name="T8" fmla="*/ 22 w 647"/>
                  <a:gd name="T9" fmla="*/ 1420 h 1420"/>
                  <a:gd name="T10" fmla="*/ 334 w 647"/>
                  <a:gd name="T11" fmla="*/ 715 h 1420"/>
                  <a:gd name="T12" fmla="*/ 647 w 647"/>
                  <a:gd name="T13" fmla="*/ 10 h 1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7" h="1420">
                    <a:moveTo>
                      <a:pt x="647" y="10"/>
                    </a:moveTo>
                    <a:lnTo>
                      <a:pt x="625" y="0"/>
                    </a:lnTo>
                    <a:lnTo>
                      <a:pt x="312" y="705"/>
                    </a:lnTo>
                    <a:lnTo>
                      <a:pt x="0" y="1410"/>
                    </a:lnTo>
                    <a:lnTo>
                      <a:pt x="22" y="1420"/>
                    </a:lnTo>
                    <a:lnTo>
                      <a:pt x="334" y="715"/>
                    </a:lnTo>
                    <a:lnTo>
                      <a:pt x="647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69" name="Rectangle 200">
                <a:extLst>
                  <a:ext uri="{FF2B5EF4-FFF2-40B4-BE49-F238E27FC236}">
                    <a16:creationId xmlns:a16="http://schemas.microsoft.com/office/drawing/2014/main" id="{10D03C2A-827F-F44B-8CDB-B2EAAD706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9288" y="3849143"/>
                <a:ext cx="184150" cy="1047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0" name="Freeform 201">
                <a:extLst>
                  <a:ext uri="{FF2B5EF4-FFF2-40B4-BE49-F238E27FC236}">
                    <a16:creationId xmlns:a16="http://schemas.microsoft.com/office/drawing/2014/main" id="{D2301E35-C6F9-F140-BA12-8E2264224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4036468"/>
                <a:ext cx="80962" cy="82550"/>
              </a:xfrm>
              <a:custGeom>
                <a:avLst/>
                <a:gdLst>
                  <a:gd name="T0" fmla="*/ 0 w 105"/>
                  <a:gd name="T1" fmla="*/ 95 h 99"/>
                  <a:gd name="T2" fmla="*/ 3 w 105"/>
                  <a:gd name="T3" fmla="*/ 78 h 99"/>
                  <a:gd name="T4" fmla="*/ 8 w 105"/>
                  <a:gd name="T5" fmla="*/ 59 h 99"/>
                  <a:gd name="T6" fmla="*/ 17 w 105"/>
                  <a:gd name="T7" fmla="*/ 43 h 99"/>
                  <a:gd name="T8" fmla="*/ 30 w 105"/>
                  <a:gd name="T9" fmla="*/ 28 h 99"/>
                  <a:gd name="T10" fmla="*/ 45 w 105"/>
                  <a:gd name="T11" fmla="*/ 17 h 99"/>
                  <a:gd name="T12" fmla="*/ 64 w 105"/>
                  <a:gd name="T13" fmla="*/ 8 h 99"/>
                  <a:gd name="T14" fmla="*/ 82 w 105"/>
                  <a:gd name="T15" fmla="*/ 2 h 99"/>
                  <a:gd name="T16" fmla="*/ 104 w 105"/>
                  <a:gd name="T17" fmla="*/ 0 h 99"/>
                  <a:gd name="T18" fmla="*/ 105 w 105"/>
                  <a:gd name="T19" fmla="*/ 24 h 99"/>
                  <a:gd name="T20" fmla="*/ 86 w 105"/>
                  <a:gd name="T21" fmla="*/ 25 h 99"/>
                  <a:gd name="T22" fmla="*/ 72 w 105"/>
                  <a:gd name="T23" fmla="*/ 30 h 99"/>
                  <a:gd name="T24" fmla="*/ 58 w 105"/>
                  <a:gd name="T25" fmla="*/ 37 h 99"/>
                  <a:gd name="T26" fmla="*/ 46 w 105"/>
                  <a:gd name="T27" fmla="*/ 45 h 99"/>
                  <a:gd name="T28" fmla="*/ 36 w 105"/>
                  <a:gd name="T29" fmla="*/ 58 h 99"/>
                  <a:gd name="T30" fmla="*/ 30 w 105"/>
                  <a:gd name="T31" fmla="*/ 69 h 99"/>
                  <a:gd name="T32" fmla="*/ 26 w 105"/>
                  <a:gd name="T33" fmla="*/ 84 h 99"/>
                  <a:gd name="T34" fmla="*/ 23 w 105"/>
                  <a:gd name="T35" fmla="*/ 99 h 99"/>
                  <a:gd name="T36" fmla="*/ 0 w 105"/>
                  <a:gd name="T37" fmla="*/ 9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99">
                    <a:moveTo>
                      <a:pt x="0" y="95"/>
                    </a:moveTo>
                    <a:lnTo>
                      <a:pt x="3" y="78"/>
                    </a:lnTo>
                    <a:lnTo>
                      <a:pt x="8" y="59"/>
                    </a:lnTo>
                    <a:lnTo>
                      <a:pt x="17" y="43"/>
                    </a:lnTo>
                    <a:lnTo>
                      <a:pt x="30" y="28"/>
                    </a:lnTo>
                    <a:lnTo>
                      <a:pt x="45" y="17"/>
                    </a:lnTo>
                    <a:lnTo>
                      <a:pt x="64" y="8"/>
                    </a:lnTo>
                    <a:lnTo>
                      <a:pt x="82" y="2"/>
                    </a:lnTo>
                    <a:lnTo>
                      <a:pt x="104" y="0"/>
                    </a:lnTo>
                    <a:lnTo>
                      <a:pt x="105" y="24"/>
                    </a:lnTo>
                    <a:lnTo>
                      <a:pt x="86" y="25"/>
                    </a:lnTo>
                    <a:lnTo>
                      <a:pt x="72" y="30"/>
                    </a:lnTo>
                    <a:lnTo>
                      <a:pt x="58" y="37"/>
                    </a:lnTo>
                    <a:lnTo>
                      <a:pt x="46" y="45"/>
                    </a:lnTo>
                    <a:lnTo>
                      <a:pt x="36" y="58"/>
                    </a:lnTo>
                    <a:lnTo>
                      <a:pt x="30" y="69"/>
                    </a:lnTo>
                    <a:lnTo>
                      <a:pt x="26" y="84"/>
                    </a:lnTo>
                    <a:lnTo>
                      <a:pt x="23" y="99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1" name="Freeform 202">
                <a:extLst>
                  <a:ext uri="{FF2B5EF4-FFF2-40B4-BE49-F238E27FC236}">
                    <a16:creationId xmlns:a16="http://schemas.microsoft.com/office/drawing/2014/main" id="{396B61F6-A5FE-B74A-B6A7-5736158F7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6813" y="4034880"/>
                <a:ext cx="17462" cy="22225"/>
              </a:xfrm>
              <a:custGeom>
                <a:avLst/>
                <a:gdLst>
                  <a:gd name="T0" fmla="*/ 0 w 13"/>
                  <a:gd name="T1" fmla="*/ 1 h 25"/>
                  <a:gd name="T2" fmla="*/ 11 w 13"/>
                  <a:gd name="T3" fmla="*/ 0 h 25"/>
                  <a:gd name="T4" fmla="*/ 13 w 13"/>
                  <a:gd name="T5" fmla="*/ 24 h 25"/>
                  <a:gd name="T6" fmla="*/ 1 w 13"/>
                  <a:gd name="T7" fmla="*/ 25 h 25"/>
                  <a:gd name="T8" fmla="*/ 0 w 13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5">
                    <a:moveTo>
                      <a:pt x="0" y="1"/>
                    </a:moveTo>
                    <a:lnTo>
                      <a:pt x="11" y="0"/>
                    </a:lnTo>
                    <a:lnTo>
                      <a:pt x="13" y="24"/>
                    </a:lnTo>
                    <a:lnTo>
                      <a:pt x="1" y="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2" name="Freeform 203">
                <a:extLst>
                  <a:ext uri="{FF2B5EF4-FFF2-40B4-BE49-F238E27FC236}">
                    <a16:creationId xmlns:a16="http://schemas.microsoft.com/office/drawing/2014/main" id="{75CF1954-275B-A04F-846B-3076B8A37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4112668"/>
                <a:ext cx="17462" cy="15875"/>
              </a:xfrm>
              <a:custGeom>
                <a:avLst/>
                <a:gdLst>
                  <a:gd name="T0" fmla="*/ 1 w 24"/>
                  <a:gd name="T1" fmla="*/ 0 h 15"/>
                  <a:gd name="T2" fmla="*/ 0 w 24"/>
                  <a:gd name="T3" fmla="*/ 12 h 15"/>
                  <a:gd name="T4" fmla="*/ 23 w 24"/>
                  <a:gd name="T5" fmla="*/ 15 h 15"/>
                  <a:gd name="T6" fmla="*/ 24 w 24"/>
                  <a:gd name="T7" fmla="*/ 4 h 15"/>
                  <a:gd name="T8" fmla="*/ 1 w 24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lnTo>
                      <a:pt x="0" y="12"/>
                    </a:lnTo>
                    <a:lnTo>
                      <a:pt x="23" y="15"/>
                    </a:lnTo>
                    <a:lnTo>
                      <a:pt x="24" y="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3" name="Freeform 204">
                <a:extLst>
                  <a:ext uri="{FF2B5EF4-FFF2-40B4-BE49-F238E27FC236}">
                    <a16:creationId xmlns:a16="http://schemas.microsoft.com/office/drawing/2014/main" id="{FE315721-327B-CA4A-BA84-4BC7B1578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3972968"/>
                <a:ext cx="80962" cy="82550"/>
              </a:xfrm>
              <a:custGeom>
                <a:avLst/>
                <a:gdLst>
                  <a:gd name="T0" fmla="*/ 103 w 105"/>
                  <a:gd name="T1" fmla="*/ 98 h 98"/>
                  <a:gd name="T2" fmla="*/ 84 w 105"/>
                  <a:gd name="T3" fmla="*/ 97 h 98"/>
                  <a:gd name="T4" fmla="*/ 63 w 105"/>
                  <a:gd name="T5" fmla="*/ 92 h 98"/>
                  <a:gd name="T6" fmla="*/ 45 w 105"/>
                  <a:gd name="T7" fmla="*/ 83 h 98"/>
                  <a:gd name="T8" fmla="*/ 31 w 105"/>
                  <a:gd name="T9" fmla="*/ 70 h 98"/>
                  <a:gd name="T10" fmla="*/ 18 w 105"/>
                  <a:gd name="T11" fmla="*/ 57 h 98"/>
                  <a:gd name="T12" fmla="*/ 8 w 105"/>
                  <a:gd name="T13" fmla="*/ 39 h 98"/>
                  <a:gd name="T14" fmla="*/ 3 w 105"/>
                  <a:gd name="T15" fmla="*/ 23 h 98"/>
                  <a:gd name="T16" fmla="*/ 0 w 105"/>
                  <a:gd name="T17" fmla="*/ 4 h 98"/>
                  <a:gd name="T18" fmla="*/ 23 w 105"/>
                  <a:gd name="T19" fmla="*/ 0 h 98"/>
                  <a:gd name="T20" fmla="*/ 26 w 105"/>
                  <a:gd name="T21" fmla="*/ 17 h 98"/>
                  <a:gd name="T22" fmla="*/ 30 w 105"/>
                  <a:gd name="T23" fmla="*/ 29 h 98"/>
                  <a:gd name="T24" fmla="*/ 38 w 105"/>
                  <a:gd name="T25" fmla="*/ 42 h 98"/>
                  <a:gd name="T26" fmla="*/ 48 w 105"/>
                  <a:gd name="T27" fmla="*/ 53 h 98"/>
                  <a:gd name="T28" fmla="*/ 59 w 105"/>
                  <a:gd name="T29" fmla="*/ 64 h 98"/>
                  <a:gd name="T30" fmla="*/ 73 w 105"/>
                  <a:gd name="T31" fmla="*/ 70 h 98"/>
                  <a:gd name="T32" fmla="*/ 89 w 105"/>
                  <a:gd name="T33" fmla="*/ 74 h 98"/>
                  <a:gd name="T34" fmla="*/ 105 w 105"/>
                  <a:gd name="T35" fmla="*/ 75 h 98"/>
                  <a:gd name="T36" fmla="*/ 103 w 105"/>
                  <a:gd name="T37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5" h="98">
                    <a:moveTo>
                      <a:pt x="103" y="98"/>
                    </a:moveTo>
                    <a:lnTo>
                      <a:pt x="84" y="97"/>
                    </a:lnTo>
                    <a:lnTo>
                      <a:pt x="63" y="92"/>
                    </a:lnTo>
                    <a:lnTo>
                      <a:pt x="45" y="83"/>
                    </a:lnTo>
                    <a:lnTo>
                      <a:pt x="31" y="70"/>
                    </a:lnTo>
                    <a:lnTo>
                      <a:pt x="18" y="57"/>
                    </a:lnTo>
                    <a:lnTo>
                      <a:pt x="8" y="39"/>
                    </a:lnTo>
                    <a:lnTo>
                      <a:pt x="3" y="23"/>
                    </a:lnTo>
                    <a:lnTo>
                      <a:pt x="0" y="4"/>
                    </a:lnTo>
                    <a:lnTo>
                      <a:pt x="23" y="0"/>
                    </a:lnTo>
                    <a:lnTo>
                      <a:pt x="26" y="17"/>
                    </a:lnTo>
                    <a:lnTo>
                      <a:pt x="30" y="29"/>
                    </a:lnTo>
                    <a:lnTo>
                      <a:pt x="38" y="42"/>
                    </a:lnTo>
                    <a:lnTo>
                      <a:pt x="48" y="53"/>
                    </a:lnTo>
                    <a:lnTo>
                      <a:pt x="59" y="64"/>
                    </a:lnTo>
                    <a:lnTo>
                      <a:pt x="73" y="70"/>
                    </a:lnTo>
                    <a:lnTo>
                      <a:pt x="89" y="74"/>
                    </a:lnTo>
                    <a:lnTo>
                      <a:pt x="105" y="75"/>
                    </a:lnTo>
                    <a:lnTo>
                      <a:pt x="103" y="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4" name="Freeform 205">
                <a:extLst>
                  <a:ext uri="{FF2B5EF4-FFF2-40B4-BE49-F238E27FC236}">
                    <a16:creationId xmlns:a16="http://schemas.microsoft.com/office/drawing/2014/main" id="{0C27172B-0CC7-A64C-A61F-578403BFE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438" y="3960268"/>
                <a:ext cx="17462" cy="15875"/>
              </a:xfrm>
              <a:custGeom>
                <a:avLst/>
                <a:gdLst>
                  <a:gd name="T0" fmla="*/ 1 w 24"/>
                  <a:gd name="T1" fmla="*/ 15 h 15"/>
                  <a:gd name="T2" fmla="*/ 0 w 24"/>
                  <a:gd name="T3" fmla="*/ 4 h 15"/>
                  <a:gd name="T4" fmla="*/ 23 w 24"/>
                  <a:gd name="T5" fmla="*/ 0 h 15"/>
                  <a:gd name="T6" fmla="*/ 24 w 24"/>
                  <a:gd name="T7" fmla="*/ 11 h 15"/>
                  <a:gd name="T8" fmla="*/ 1 w 24"/>
                  <a:gd name="T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5">
                    <a:moveTo>
                      <a:pt x="1" y="15"/>
                    </a:moveTo>
                    <a:lnTo>
                      <a:pt x="0" y="4"/>
                    </a:lnTo>
                    <a:lnTo>
                      <a:pt x="23" y="0"/>
                    </a:lnTo>
                    <a:lnTo>
                      <a:pt x="24" y="11"/>
                    </a:ln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5" name="Freeform 206">
                <a:extLst>
                  <a:ext uri="{FF2B5EF4-FFF2-40B4-BE49-F238E27FC236}">
                    <a16:creationId xmlns:a16="http://schemas.microsoft.com/office/drawing/2014/main" id="{1AB1C1E8-8917-B040-89D2-2DF164904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35225" y="4036468"/>
                <a:ext cx="15875" cy="20637"/>
              </a:xfrm>
              <a:custGeom>
                <a:avLst/>
                <a:gdLst>
                  <a:gd name="T0" fmla="*/ 0 w 14"/>
                  <a:gd name="T1" fmla="*/ 23 h 24"/>
                  <a:gd name="T2" fmla="*/ 11 w 14"/>
                  <a:gd name="T3" fmla="*/ 24 h 24"/>
                  <a:gd name="T4" fmla="*/ 14 w 14"/>
                  <a:gd name="T5" fmla="*/ 2 h 24"/>
                  <a:gd name="T6" fmla="*/ 2 w 14"/>
                  <a:gd name="T7" fmla="*/ 0 h 24"/>
                  <a:gd name="T8" fmla="*/ 0 w 1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">
                    <a:moveTo>
                      <a:pt x="0" y="23"/>
                    </a:moveTo>
                    <a:lnTo>
                      <a:pt x="11" y="24"/>
                    </a:lnTo>
                    <a:lnTo>
                      <a:pt x="14" y="2"/>
                    </a:lnTo>
                    <a:lnTo>
                      <a:pt x="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6" name="Rectangle 207">
                <a:extLst>
                  <a:ext uri="{FF2B5EF4-FFF2-40B4-BE49-F238E27FC236}">
                    <a16:creationId xmlns:a16="http://schemas.microsoft.com/office/drawing/2014/main" id="{7730C5A9-03A7-5A48-8E8E-3465386F6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175" y="3872955"/>
                <a:ext cx="163513" cy="101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7" name="Rectangle 208">
                <a:extLst>
                  <a:ext uri="{FF2B5EF4-FFF2-40B4-BE49-F238E27FC236}">
                    <a16:creationId xmlns:a16="http://schemas.microsoft.com/office/drawing/2014/main" id="{CC2337E1-ED22-0843-8ECF-D04F4C4D2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9175" y="4109493"/>
                <a:ext cx="163513" cy="1016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8" name="Freeform 209">
                <a:extLst>
                  <a:ext uri="{FF2B5EF4-FFF2-40B4-BE49-F238E27FC236}">
                    <a16:creationId xmlns:a16="http://schemas.microsoft.com/office/drawing/2014/main" id="{19D8DF10-D699-B244-B853-EFEFE044A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1650" y="3850730"/>
                <a:ext cx="73025" cy="58738"/>
              </a:xfrm>
              <a:custGeom>
                <a:avLst/>
                <a:gdLst>
                  <a:gd name="T0" fmla="*/ 13 w 93"/>
                  <a:gd name="T1" fmla="*/ 0 h 69"/>
                  <a:gd name="T2" fmla="*/ 0 w 93"/>
                  <a:gd name="T3" fmla="*/ 20 h 69"/>
                  <a:gd name="T4" fmla="*/ 80 w 93"/>
                  <a:gd name="T5" fmla="*/ 69 h 69"/>
                  <a:gd name="T6" fmla="*/ 93 w 93"/>
                  <a:gd name="T7" fmla="*/ 49 h 69"/>
                  <a:gd name="T8" fmla="*/ 13 w 93"/>
                  <a:gd name="T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69">
                    <a:moveTo>
                      <a:pt x="13" y="0"/>
                    </a:moveTo>
                    <a:lnTo>
                      <a:pt x="0" y="20"/>
                    </a:lnTo>
                    <a:lnTo>
                      <a:pt x="80" y="69"/>
                    </a:lnTo>
                    <a:lnTo>
                      <a:pt x="93" y="4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79" name="Freeform 210">
                <a:extLst>
                  <a:ext uri="{FF2B5EF4-FFF2-40B4-BE49-F238E27FC236}">
                    <a16:creationId xmlns:a16="http://schemas.microsoft.com/office/drawing/2014/main" id="{EE4883D8-F919-0F4E-A395-A467EEB9F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300" y="3845968"/>
                <a:ext cx="19050" cy="22225"/>
              </a:xfrm>
              <a:custGeom>
                <a:avLst/>
                <a:gdLst>
                  <a:gd name="T0" fmla="*/ 23 w 23"/>
                  <a:gd name="T1" fmla="*/ 6 h 26"/>
                  <a:gd name="T2" fmla="*/ 12 w 23"/>
                  <a:gd name="T3" fmla="*/ 0 h 26"/>
                  <a:gd name="T4" fmla="*/ 0 w 23"/>
                  <a:gd name="T5" fmla="*/ 20 h 26"/>
                  <a:gd name="T6" fmla="*/ 10 w 23"/>
                  <a:gd name="T7" fmla="*/ 26 h 26"/>
                  <a:gd name="T8" fmla="*/ 23 w 23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3" y="6"/>
                    </a:moveTo>
                    <a:lnTo>
                      <a:pt x="12" y="0"/>
                    </a:lnTo>
                    <a:lnTo>
                      <a:pt x="0" y="20"/>
                    </a:lnTo>
                    <a:lnTo>
                      <a:pt x="10" y="2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0" name="Freeform 211">
                <a:extLst>
                  <a:ext uri="{FF2B5EF4-FFF2-40B4-BE49-F238E27FC236}">
                    <a16:creationId xmlns:a16="http://schemas.microsoft.com/office/drawing/2014/main" id="{F8602D5D-3C64-AE47-831C-7D5798158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688" y="3799930"/>
                <a:ext cx="93662" cy="68263"/>
              </a:xfrm>
              <a:custGeom>
                <a:avLst/>
                <a:gdLst>
                  <a:gd name="T0" fmla="*/ 108 w 121"/>
                  <a:gd name="T1" fmla="*/ 80 h 80"/>
                  <a:gd name="T2" fmla="*/ 121 w 121"/>
                  <a:gd name="T3" fmla="*/ 60 h 80"/>
                  <a:gd name="T4" fmla="*/ 13 w 121"/>
                  <a:gd name="T5" fmla="*/ 0 h 80"/>
                  <a:gd name="T6" fmla="*/ 0 w 121"/>
                  <a:gd name="T7" fmla="*/ 20 h 80"/>
                  <a:gd name="T8" fmla="*/ 108 w 121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0">
                    <a:moveTo>
                      <a:pt x="108" y="80"/>
                    </a:moveTo>
                    <a:lnTo>
                      <a:pt x="121" y="60"/>
                    </a:lnTo>
                    <a:lnTo>
                      <a:pt x="13" y="0"/>
                    </a:lnTo>
                    <a:lnTo>
                      <a:pt x="0" y="20"/>
                    </a:lnTo>
                    <a:lnTo>
                      <a:pt x="108" y="8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4" name="Freeform 212">
                <a:extLst>
                  <a:ext uri="{FF2B5EF4-FFF2-40B4-BE49-F238E27FC236}">
                    <a16:creationId xmlns:a16="http://schemas.microsoft.com/office/drawing/2014/main" id="{75760BD8-6F09-CE4F-A67A-92F118BAD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3238" y="3850730"/>
                <a:ext cx="19050" cy="22225"/>
              </a:xfrm>
              <a:custGeom>
                <a:avLst/>
                <a:gdLst>
                  <a:gd name="T0" fmla="*/ 0 w 23"/>
                  <a:gd name="T1" fmla="*/ 20 h 25"/>
                  <a:gd name="T2" fmla="*/ 10 w 23"/>
                  <a:gd name="T3" fmla="*/ 25 h 25"/>
                  <a:gd name="T4" fmla="*/ 23 w 23"/>
                  <a:gd name="T5" fmla="*/ 5 h 25"/>
                  <a:gd name="T6" fmla="*/ 13 w 23"/>
                  <a:gd name="T7" fmla="*/ 0 h 25"/>
                  <a:gd name="T8" fmla="*/ 0 w 23"/>
                  <a:gd name="T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5">
                    <a:moveTo>
                      <a:pt x="0" y="20"/>
                    </a:moveTo>
                    <a:lnTo>
                      <a:pt x="10" y="25"/>
                    </a:lnTo>
                    <a:lnTo>
                      <a:pt x="23" y="5"/>
                    </a:lnTo>
                    <a:lnTo>
                      <a:pt x="13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5" name="Freeform 213">
                <a:extLst>
                  <a:ext uri="{FF2B5EF4-FFF2-40B4-BE49-F238E27FC236}">
                    <a16:creationId xmlns:a16="http://schemas.microsoft.com/office/drawing/2014/main" id="{E65D76E7-8EAE-4B4D-AFBC-0D813E8536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688" y="3857080"/>
                <a:ext cx="87312" cy="71438"/>
              </a:xfrm>
              <a:custGeom>
                <a:avLst/>
                <a:gdLst>
                  <a:gd name="T0" fmla="*/ 113 w 113"/>
                  <a:gd name="T1" fmla="*/ 20 h 83"/>
                  <a:gd name="T2" fmla="*/ 100 w 113"/>
                  <a:gd name="T3" fmla="*/ 0 h 83"/>
                  <a:gd name="T4" fmla="*/ 0 w 113"/>
                  <a:gd name="T5" fmla="*/ 63 h 83"/>
                  <a:gd name="T6" fmla="*/ 13 w 113"/>
                  <a:gd name="T7" fmla="*/ 83 h 83"/>
                  <a:gd name="T8" fmla="*/ 113 w 113"/>
                  <a:gd name="T9" fmla="*/ 2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83">
                    <a:moveTo>
                      <a:pt x="113" y="20"/>
                    </a:moveTo>
                    <a:lnTo>
                      <a:pt x="100" y="0"/>
                    </a:lnTo>
                    <a:lnTo>
                      <a:pt x="0" y="63"/>
                    </a:lnTo>
                    <a:lnTo>
                      <a:pt x="13" y="83"/>
                    </a:lnTo>
                    <a:lnTo>
                      <a:pt x="113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6" name="Freeform 214">
                <a:extLst>
                  <a:ext uri="{FF2B5EF4-FFF2-40B4-BE49-F238E27FC236}">
                    <a16:creationId xmlns:a16="http://schemas.microsoft.com/office/drawing/2014/main" id="{6B6120AF-4063-F349-8BC9-29E91BE78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338" y="3911055"/>
                <a:ext cx="15875" cy="22225"/>
              </a:xfrm>
              <a:custGeom>
                <a:avLst/>
                <a:gdLst>
                  <a:gd name="T0" fmla="*/ 23 w 23"/>
                  <a:gd name="T1" fmla="*/ 20 h 26"/>
                  <a:gd name="T2" fmla="*/ 13 w 23"/>
                  <a:gd name="T3" fmla="*/ 26 h 26"/>
                  <a:gd name="T4" fmla="*/ 0 w 23"/>
                  <a:gd name="T5" fmla="*/ 6 h 26"/>
                  <a:gd name="T6" fmla="*/ 10 w 23"/>
                  <a:gd name="T7" fmla="*/ 0 h 26"/>
                  <a:gd name="T8" fmla="*/ 23 w 23"/>
                  <a:gd name="T9" fmla="*/ 2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3" y="20"/>
                    </a:moveTo>
                    <a:lnTo>
                      <a:pt x="13" y="26"/>
                    </a:lnTo>
                    <a:lnTo>
                      <a:pt x="0" y="6"/>
                    </a:lnTo>
                    <a:lnTo>
                      <a:pt x="10" y="0"/>
                    </a:lnTo>
                    <a:lnTo>
                      <a:pt x="23" y="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7" name="Freeform 215">
                <a:extLst>
                  <a:ext uri="{FF2B5EF4-FFF2-40B4-BE49-F238E27FC236}">
                    <a16:creationId xmlns:a16="http://schemas.microsoft.com/office/drawing/2014/main" id="{E93BE700-C729-1C4F-BA04-1831D1F9B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475" y="3853905"/>
                <a:ext cx="17463" cy="22225"/>
              </a:xfrm>
              <a:custGeom>
                <a:avLst/>
                <a:gdLst>
                  <a:gd name="T0" fmla="*/ 13 w 23"/>
                  <a:gd name="T1" fmla="*/ 26 h 26"/>
                  <a:gd name="T2" fmla="*/ 23 w 23"/>
                  <a:gd name="T3" fmla="*/ 20 h 26"/>
                  <a:gd name="T4" fmla="*/ 10 w 23"/>
                  <a:gd name="T5" fmla="*/ 0 h 26"/>
                  <a:gd name="T6" fmla="*/ 0 w 23"/>
                  <a:gd name="T7" fmla="*/ 6 h 26"/>
                  <a:gd name="T8" fmla="*/ 13 w 23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13" y="26"/>
                    </a:moveTo>
                    <a:lnTo>
                      <a:pt x="23" y="20"/>
                    </a:lnTo>
                    <a:lnTo>
                      <a:pt x="10" y="0"/>
                    </a:lnTo>
                    <a:lnTo>
                      <a:pt x="0" y="6"/>
                    </a:lnTo>
                    <a:lnTo>
                      <a:pt x="13" y="2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8" name="Freeform 216">
                <a:extLst>
                  <a:ext uri="{FF2B5EF4-FFF2-40B4-BE49-F238E27FC236}">
                    <a16:creationId xmlns:a16="http://schemas.microsoft.com/office/drawing/2014/main" id="{802679EF-3FE7-1B41-A513-BD0287755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0550" y="4014243"/>
                <a:ext cx="44450" cy="36512"/>
              </a:xfrm>
              <a:custGeom>
                <a:avLst/>
                <a:gdLst>
                  <a:gd name="T0" fmla="*/ 0 w 59"/>
                  <a:gd name="T1" fmla="*/ 21 h 43"/>
                  <a:gd name="T2" fmla="*/ 10 w 59"/>
                  <a:gd name="T3" fmla="*/ 43 h 43"/>
                  <a:gd name="T4" fmla="*/ 59 w 59"/>
                  <a:gd name="T5" fmla="*/ 21 h 43"/>
                  <a:gd name="T6" fmla="*/ 49 w 59"/>
                  <a:gd name="T7" fmla="*/ 0 h 43"/>
                  <a:gd name="T8" fmla="*/ 0 w 59"/>
                  <a:gd name="T9" fmla="*/ 2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3">
                    <a:moveTo>
                      <a:pt x="0" y="21"/>
                    </a:moveTo>
                    <a:lnTo>
                      <a:pt x="10" y="43"/>
                    </a:lnTo>
                    <a:lnTo>
                      <a:pt x="59" y="21"/>
                    </a:lnTo>
                    <a:lnTo>
                      <a:pt x="49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89" name="Freeform 217">
                <a:extLst>
                  <a:ext uri="{FF2B5EF4-FFF2-40B4-BE49-F238E27FC236}">
                    <a16:creationId xmlns:a16="http://schemas.microsoft.com/office/drawing/2014/main" id="{BEEE024C-83A9-7547-AB7C-F6C4ABCB0A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3995193"/>
                <a:ext cx="38100" cy="36512"/>
              </a:xfrm>
              <a:custGeom>
                <a:avLst/>
                <a:gdLst>
                  <a:gd name="T0" fmla="*/ 0 w 50"/>
                  <a:gd name="T1" fmla="*/ 22 h 42"/>
                  <a:gd name="T2" fmla="*/ 13 w 50"/>
                  <a:gd name="T3" fmla="*/ 42 h 42"/>
                  <a:gd name="T4" fmla="*/ 50 w 50"/>
                  <a:gd name="T5" fmla="*/ 20 h 42"/>
                  <a:gd name="T6" fmla="*/ 37 w 50"/>
                  <a:gd name="T7" fmla="*/ 0 h 42"/>
                  <a:gd name="T8" fmla="*/ 0 w 50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0" y="22"/>
                    </a:moveTo>
                    <a:lnTo>
                      <a:pt x="13" y="42"/>
                    </a:lnTo>
                    <a:lnTo>
                      <a:pt x="50" y="20"/>
                    </a:lnTo>
                    <a:lnTo>
                      <a:pt x="37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0" name="Freeform 218">
                <a:extLst>
                  <a:ext uri="{FF2B5EF4-FFF2-40B4-BE49-F238E27FC236}">
                    <a16:creationId xmlns:a16="http://schemas.microsoft.com/office/drawing/2014/main" id="{DAD56156-C8C5-464A-B7CE-9B035DF5CF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8650" y="4014243"/>
                <a:ext cx="15875" cy="17462"/>
              </a:xfrm>
              <a:custGeom>
                <a:avLst/>
                <a:gdLst>
                  <a:gd name="T0" fmla="*/ 12 w 13"/>
                  <a:gd name="T1" fmla="*/ 21 h 21"/>
                  <a:gd name="T2" fmla="*/ 13 w 13"/>
                  <a:gd name="T3" fmla="*/ 20 h 21"/>
                  <a:gd name="T4" fmla="*/ 0 w 13"/>
                  <a:gd name="T5" fmla="*/ 0 h 21"/>
                  <a:gd name="T6" fmla="*/ 2 w 13"/>
                  <a:gd name="T7" fmla="*/ 0 h 21"/>
                  <a:gd name="T8" fmla="*/ 12 w 13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12" y="21"/>
                    </a:moveTo>
                    <a:lnTo>
                      <a:pt x="13" y="2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2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1" name="Freeform 219">
                <a:extLst>
                  <a:ext uri="{FF2B5EF4-FFF2-40B4-BE49-F238E27FC236}">
                    <a16:creationId xmlns:a16="http://schemas.microsoft.com/office/drawing/2014/main" id="{CADFDA59-3A39-A947-8D94-80DF63BE6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3709443"/>
                <a:ext cx="307975" cy="301625"/>
              </a:xfrm>
              <a:custGeom>
                <a:avLst/>
                <a:gdLst>
                  <a:gd name="T0" fmla="*/ 0 w 402"/>
                  <a:gd name="T1" fmla="*/ 342 h 359"/>
                  <a:gd name="T2" fmla="*/ 16 w 402"/>
                  <a:gd name="T3" fmla="*/ 359 h 359"/>
                  <a:gd name="T4" fmla="*/ 402 w 402"/>
                  <a:gd name="T5" fmla="*/ 18 h 359"/>
                  <a:gd name="T6" fmla="*/ 386 w 402"/>
                  <a:gd name="T7" fmla="*/ 0 h 359"/>
                  <a:gd name="T8" fmla="*/ 0 w 402"/>
                  <a:gd name="T9" fmla="*/ 342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2" h="359">
                    <a:moveTo>
                      <a:pt x="0" y="342"/>
                    </a:moveTo>
                    <a:lnTo>
                      <a:pt x="16" y="359"/>
                    </a:lnTo>
                    <a:lnTo>
                      <a:pt x="402" y="18"/>
                    </a:lnTo>
                    <a:lnTo>
                      <a:pt x="386" y="0"/>
                    </a:lnTo>
                    <a:lnTo>
                      <a:pt x="0" y="34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2" name="Freeform 220">
                <a:extLst>
                  <a:ext uri="{FF2B5EF4-FFF2-40B4-BE49-F238E27FC236}">
                    <a16:creationId xmlns:a16="http://schemas.microsoft.com/office/drawing/2014/main" id="{1A6709E8-D86B-DA4A-9884-A6221D9A1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3995193"/>
                <a:ext cx="17463" cy="17462"/>
              </a:xfrm>
              <a:custGeom>
                <a:avLst/>
                <a:gdLst>
                  <a:gd name="T0" fmla="*/ 15 w 16"/>
                  <a:gd name="T1" fmla="*/ 20 h 20"/>
                  <a:gd name="T2" fmla="*/ 16 w 16"/>
                  <a:gd name="T3" fmla="*/ 18 h 20"/>
                  <a:gd name="T4" fmla="*/ 0 w 16"/>
                  <a:gd name="T5" fmla="*/ 1 h 20"/>
                  <a:gd name="T6" fmla="*/ 2 w 16"/>
                  <a:gd name="T7" fmla="*/ 0 h 20"/>
                  <a:gd name="T8" fmla="*/ 15 w 16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20"/>
                    </a:moveTo>
                    <a:lnTo>
                      <a:pt x="16" y="18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3" name="Freeform 221">
                <a:extLst>
                  <a:ext uri="{FF2B5EF4-FFF2-40B4-BE49-F238E27FC236}">
                    <a16:creationId xmlns:a16="http://schemas.microsoft.com/office/drawing/2014/main" id="{648BDA8A-2B36-CB40-B785-29B7F2E4B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913" y="3703093"/>
                <a:ext cx="19050" cy="20637"/>
              </a:xfrm>
              <a:custGeom>
                <a:avLst/>
                <a:gdLst>
                  <a:gd name="T0" fmla="*/ 0 w 25"/>
                  <a:gd name="T1" fmla="*/ 7 h 25"/>
                  <a:gd name="T2" fmla="*/ 9 w 25"/>
                  <a:gd name="T3" fmla="*/ 0 h 25"/>
                  <a:gd name="T4" fmla="*/ 25 w 25"/>
                  <a:gd name="T5" fmla="*/ 17 h 25"/>
                  <a:gd name="T6" fmla="*/ 16 w 25"/>
                  <a:gd name="T7" fmla="*/ 25 h 25"/>
                  <a:gd name="T8" fmla="*/ 0 w 25"/>
                  <a:gd name="T9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0" y="7"/>
                    </a:moveTo>
                    <a:lnTo>
                      <a:pt x="9" y="0"/>
                    </a:lnTo>
                    <a:lnTo>
                      <a:pt x="25" y="17"/>
                    </a:lnTo>
                    <a:lnTo>
                      <a:pt x="16" y="2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4" name="Freeform 222">
                <a:extLst>
                  <a:ext uri="{FF2B5EF4-FFF2-40B4-BE49-F238E27FC236}">
                    <a16:creationId xmlns:a16="http://schemas.microsoft.com/office/drawing/2014/main" id="{7735CE59-6C6D-DE41-950E-802BA5265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2613" y="4031705"/>
                <a:ext cx="15875" cy="22225"/>
              </a:xfrm>
              <a:custGeom>
                <a:avLst/>
                <a:gdLst>
                  <a:gd name="T0" fmla="*/ 11 w 21"/>
                  <a:gd name="T1" fmla="*/ 0 h 27"/>
                  <a:gd name="T2" fmla="*/ 0 w 21"/>
                  <a:gd name="T3" fmla="*/ 5 h 27"/>
                  <a:gd name="T4" fmla="*/ 10 w 21"/>
                  <a:gd name="T5" fmla="*/ 27 h 27"/>
                  <a:gd name="T6" fmla="*/ 21 w 21"/>
                  <a:gd name="T7" fmla="*/ 22 h 27"/>
                  <a:gd name="T8" fmla="*/ 11 w 21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7">
                    <a:moveTo>
                      <a:pt x="11" y="0"/>
                    </a:moveTo>
                    <a:lnTo>
                      <a:pt x="0" y="5"/>
                    </a:lnTo>
                    <a:lnTo>
                      <a:pt x="10" y="27"/>
                    </a:lnTo>
                    <a:lnTo>
                      <a:pt x="21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5" name="Freeform 223">
                <a:extLst>
                  <a:ext uri="{FF2B5EF4-FFF2-40B4-BE49-F238E27FC236}">
                    <a16:creationId xmlns:a16="http://schemas.microsoft.com/office/drawing/2014/main" id="{49BFF52C-B250-0744-90BE-6DDDF39A3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075" y="4036468"/>
                <a:ext cx="31750" cy="26987"/>
              </a:xfrm>
              <a:custGeom>
                <a:avLst/>
                <a:gdLst>
                  <a:gd name="T0" fmla="*/ 7 w 39"/>
                  <a:gd name="T1" fmla="*/ 0 h 33"/>
                  <a:gd name="T2" fmla="*/ 0 w 39"/>
                  <a:gd name="T3" fmla="*/ 23 h 33"/>
                  <a:gd name="T4" fmla="*/ 32 w 39"/>
                  <a:gd name="T5" fmla="*/ 33 h 33"/>
                  <a:gd name="T6" fmla="*/ 39 w 39"/>
                  <a:gd name="T7" fmla="*/ 10 h 33"/>
                  <a:gd name="T8" fmla="*/ 7 w 39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3">
                    <a:moveTo>
                      <a:pt x="7" y="0"/>
                    </a:moveTo>
                    <a:lnTo>
                      <a:pt x="0" y="23"/>
                    </a:lnTo>
                    <a:lnTo>
                      <a:pt x="32" y="33"/>
                    </a:lnTo>
                    <a:lnTo>
                      <a:pt x="39" y="1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6" name="Freeform 224">
                <a:extLst>
                  <a:ext uri="{FF2B5EF4-FFF2-40B4-BE49-F238E27FC236}">
                    <a16:creationId xmlns:a16="http://schemas.microsoft.com/office/drawing/2014/main" id="{5F1C71E8-AC30-1242-B25D-5E24762A1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888" y="4045993"/>
                <a:ext cx="23812" cy="26987"/>
              </a:xfrm>
              <a:custGeom>
                <a:avLst/>
                <a:gdLst>
                  <a:gd name="T0" fmla="*/ 10 w 32"/>
                  <a:gd name="T1" fmla="*/ 0 h 31"/>
                  <a:gd name="T2" fmla="*/ 0 w 32"/>
                  <a:gd name="T3" fmla="*/ 21 h 31"/>
                  <a:gd name="T4" fmla="*/ 22 w 32"/>
                  <a:gd name="T5" fmla="*/ 31 h 31"/>
                  <a:gd name="T6" fmla="*/ 32 w 32"/>
                  <a:gd name="T7" fmla="*/ 10 h 31"/>
                  <a:gd name="T8" fmla="*/ 10 w 32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10" y="0"/>
                    </a:moveTo>
                    <a:lnTo>
                      <a:pt x="0" y="21"/>
                    </a:lnTo>
                    <a:lnTo>
                      <a:pt x="22" y="31"/>
                    </a:lnTo>
                    <a:lnTo>
                      <a:pt x="32" y="10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7" name="Freeform 225">
                <a:extLst>
                  <a:ext uri="{FF2B5EF4-FFF2-40B4-BE49-F238E27FC236}">
                    <a16:creationId xmlns:a16="http://schemas.microsoft.com/office/drawing/2014/main" id="{94A356B3-C033-014F-8407-C0ED1510D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3888" y="4044405"/>
                <a:ext cx="15875" cy="19050"/>
              </a:xfrm>
              <a:custGeom>
                <a:avLst/>
                <a:gdLst>
                  <a:gd name="T0" fmla="*/ 9 w 10"/>
                  <a:gd name="T1" fmla="*/ 0 h 23"/>
                  <a:gd name="T2" fmla="*/ 10 w 10"/>
                  <a:gd name="T3" fmla="*/ 2 h 23"/>
                  <a:gd name="T4" fmla="*/ 0 w 10"/>
                  <a:gd name="T5" fmla="*/ 23 h 23"/>
                  <a:gd name="T6" fmla="*/ 2 w 10"/>
                  <a:gd name="T7" fmla="*/ 23 h 23"/>
                  <a:gd name="T8" fmla="*/ 9 w 10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3">
                    <a:moveTo>
                      <a:pt x="9" y="0"/>
                    </a:moveTo>
                    <a:lnTo>
                      <a:pt x="10" y="2"/>
                    </a:lnTo>
                    <a:lnTo>
                      <a:pt x="0" y="23"/>
                    </a:lnTo>
                    <a:lnTo>
                      <a:pt x="2" y="2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8" name="Freeform 226">
                <a:extLst>
                  <a:ext uri="{FF2B5EF4-FFF2-40B4-BE49-F238E27FC236}">
                    <a16:creationId xmlns:a16="http://schemas.microsoft.com/office/drawing/2014/main" id="{166720EC-FC63-9B40-BFE9-D225AE488B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5" y="4055518"/>
                <a:ext cx="28575" cy="31750"/>
              </a:xfrm>
              <a:custGeom>
                <a:avLst/>
                <a:gdLst>
                  <a:gd name="T0" fmla="*/ 17 w 38"/>
                  <a:gd name="T1" fmla="*/ 0 h 37"/>
                  <a:gd name="T2" fmla="*/ 0 w 38"/>
                  <a:gd name="T3" fmla="*/ 17 h 37"/>
                  <a:gd name="T4" fmla="*/ 22 w 38"/>
                  <a:gd name="T5" fmla="*/ 37 h 37"/>
                  <a:gd name="T6" fmla="*/ 38 w 38"/>
                  <a:gd name="T7" fmla="*/ 20 h 37"/>
                  <a:gd name="T8" fmla="*/ 17 w 3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17" y="0"/>
                    </a:moveTo>
                    <a:lnTo>
                      <a:pt x="0" y="17"/>
                    </a:lnTo>
                    <a:lnTo>
                      <a:pt x="22" y="37"/>
                    </a:lnTo>
                    <a:lnTo>
                      <a:pt x="38" y="2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99" name="Freeform 227">
                <a:extLst>
                  <a:ext uri="{FF2B5EF4-FFF2-40B4-BE49-F238E27FC236}">
                    <a16:creationId xmlns:a16="http://schemas.microsoft.com/office/drawing/2014/main" id="{7D14C518-6AED-CC4B-95E4-D34FFF4E1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8175" y="4053930"/>
                <a:ext cx="15875" cy="19050"/>
              </a:xfrm>
              <a:custGeom>
                <a:avLst/>
                <a:gdLst>
                  <a:gd name="T0" fmla="*/ 14 w 17"/>
                  <a:gd name="T1" fmla="*/ 0 h 21"/>
                  <a:gd name="T2" fmla="*/ 17 w 17"/>
                  <a:gd name="T3" fmla="*/ 1 h 21"/>
                  <a:gd name="T4" fmla="*/ 0 w 17"/>
                  <a:gd name="T5" fmla="*/ 18 h 21"/>
                  <a:gd name="T6" fmla="*/ 4 w 17"/>
                  <a:gd name="T7" fmla="*/ 21 h 21"/>
                  <a:gd name="T8" fmla="*/ 14 w 1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14" y="0"/>
                    </a:moveTo>
                    <a:lnTo>
                      <a:pt x="17" y="1"/>
                    </a:lnTo>
                    <a:lnTo>
                      <a:pt x="0" y="18"/>
                    </a:lnTo>
                    <a:lnTo>
                      <a:pt x="4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0" name="Freeform 228">
                <a:extLst>
                  <a:ext uri="{FF2B5EF4-FFF2-40B4-BE49-F238E27FC236}">
                    <a16:creationId xmlns:a16="http://schemas.microsoft.com/office/drawing/2014/main" id="{B9BA67BF-A7A6-8549-9738-74B8DFE9B4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2463" y="4074568"/>
                <a:ext cx="31750" cy="36512"/>
              </a:xfrm>
              <a:custGeom>
                <a:avLst/>
                <a:gdLst>
                  <a:gd name="T0" fmla="*/ 20 w 40"/>
                  <a:gd name="T1" fmla="*/ 0 h 43"/>
                  <a:gd name="T2" fmla="*/ 0 w 40"/>
                  <a:gd name="T3" fmla="*/ 13 h 43"/>
                  <a:gd name="T4" fmla="*/ 20 w 40"/>
                  <a:gd name="T5" fmla="*/ 43 h 43"/>
                  <a:gd name="T6" fmla="*/ 40 w 40"/>
                  <a:gd name="T7" fmla="*/ 30 h 43"/>
                  <a:gd name="T8" fmla="*/ 20 w 40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3">
                    <a:moveTo>
                      <a:pt x="20" y="0"/>
                    </a:moveTo>
                    <a:lnTo>
                      <a:pt x="0" y="13"/>
                    </a:lnTo>
                    <a:lnTo>
                      <a:pt x="20" y="43"/>
                    </a:lnTo>
                    <a:lnTo>
                      <a:pt x="40" y="3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1" name="Freeform 229">
                <a:extLst>
                  <a:ext uri="{FF2B5EF4-FFF2-40B4-BE49-F238E27FC236}">
                    <a16:creationId xmlns:a16="http://schemas.microsoft.com/office/drawing/2014/main" id="{2653EB53-FD37-8A4B-9479-684B646BD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4050" y="4071393"/>
                <a:ext cx="17463" cy="15875"/>
              </a:xfrm>
              <a:custGeom>
                <a:avLst/>
                <a:gdLst>
                  <a:gd name="T0" fmla="*/ 17 w 20"/>
                  <a:gd name="T1" fmla="*/ 0 h 17"/>
                  <a:gd name="T2" fmla="*/ 20 w 20"/>
                  <a:gd name="T3" fmla="*/ 2 h 17"/>
                  <a:gd name="T4" fmla="*/ 0 w 20"/>
                  <a:gd name="T5" fmla="*/ 15 h 17"/>
                  <a:gd name="T6" fmla="*/ 1 w 20"/>
                  <a:gd name="T7" fmla="*/ 17 h 17"/>
                  <a:gd name="T8" fmla="*/ 17 w 20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7">
                    <a:moveTo>
                      <a:pt x="17" y="0"/>
                    </a:moveTo>
                    <a:lnTo>
                      <a:pt x="20" y="2"/>
                    </a:lnTo>
                    <a:lnTo>
                      <a:pt x="0" y="15"/>
                    </a:lnTo>
                    <a:lnTo>
                      <a:pt x="1" y="1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2" name="Freeform 230">
                <a:extLst>
                  <a:ext uri="{FF2B5EF4-FFF2-40B4-BE49-F238E27FC236}">
                    <a16:creationId xmlns:a16="http://schemas.microsoft.com/office/drawing/2014/main" id="{4261C3D0-64A9-FE4D-BA5E-810EBF145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100" y="4096793"/>
                <a:ext cx="34925" cy="33337"/>
              </a:xfrm>
              <a:custGeom>
                <a:avLst/>
                <a:gdLst>
                  <a:gd name="T0" fmla="*/ 13 w 46"/>
                  <a:gd name="T1" fmla="*/ 0 h 40"/>
                  <a:gd name="T2" fmla="*/ 0 w 46"/>
                  <a:gd name="T3" fmla="*/ 20 h 40"/>
                  <a:gd name="T4" fmla="*/ 33 w 46"/>
                  <a:gd name="T5" fmla="*/ 40 h 40"/>
                  <a:gd name="T6" fmla="*/ 46 w 46"/>
                  <a:gd name="T7" fmla="*/ 20 h 40"/>
                  <a:gd name="T8" fmla="*/ 13 w 46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0">
                    <a:moveTo>
                      <a:pt x="13" y="0"/>
                    </a:moveTo>
                    <a:lnTo>
                      <a:pt x="0" y="20"/>
                    </a:lnTo>
                    <a:lnTo>
                      <a:pt x="33" y="40"/>
                    </a:lnTo>
                    <a:lnTo>
                      <a:pt x="46" y="2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3" name="Freeform 231">
                <a:extLst>
                  <a:ext uri="{FF2B5EF4-FFF2-40B4-BE49-F238E27FC236}">
                    <a16:creationId xmlns:a16="http://schemas.microsoft.com/office/drawing/2014/main" id="{E4D0CCA1-7968-A941-8671-234C848E1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1513" y="4096793"/>
                <a:ext cx="15875" cy="17462"/>
              </a:xfrm>
              <a:custGeom>
                <a:avLst/>
                <a:gdLst>
                  <a:gd name="T0" fmla="*/ 0 w 20"/>
                  <a:gd name="T1" fmla="*/ 16 h 20"/>
                  <a:gd name="T2" fmla="*/ 1 w 20"/>
                  <a:gd name="T3" fmla="*/ 18 h 20"/>
                  <a:gd name="T4" fmla="*/ 4 w 20"/>
                  <a:gd name="T5" fmla="*/ 20 h 20"/>
                  <a:gd name="T6" fmla="*/ 17 w 20"/>
                  <a:gd name="T7" fmla="*/ 0 h 20"/>
                  <a:gd name="T8" fmla="*/ 20 w 20"/>
                  <a:gd name="T9" fmla="*/ 3 h 20"/>
                  <a:gd name="T10" fmla="*/ 0 w 20"/>
                  <a:gd name="T11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0">
                    <a:moveTo>
                      <a:pt x="0" y="16"/>
                    </a:moveTo>
                    <a:lnTo>
                      <a:pt x="1" y="18"/>
                    </a:lnTo>
                    <a:lnTo>
                      <a:pt x="4" y="20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4" name="Freeform 232">
                <a:extLst>
                  <a:ext uri="{FF2B5EF4-FFF2-40B4-BE49-F238E27FC236}">
                    <a16:creationId xmlns:a16="http://schemas.microsoft.com/office/drawing/2014/main" id="{3CBD3121-1BE8-BC47-A5E8-2D48EAD93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0" y="4114255"/>
                <a:ext cx="26988" cy="31750"/>
              </a:xfrm>
              <a:custGeom>
                <a:avLst/>
                <a:gdLst>
                  <a:gd name="T0" fmla="*/ 16 w 37"/>
                  <a:gd name="T1" fmla="*/ 0 h 37"/>
                  <a:gd name="T2" fmla="*/ 0 w 37"/>
                  <a:gd name="T3" fmla="*/ 17 h 37"/>
                  <a:gd name="T4" fmla="*/ 20 w 37"/>
                  <a:gd name="T5" fmla="*/ 37 h 37"/>
                  <a:gd name="T6" fmla="*/ 37 w 37"/>
                  <a:gd name="T7" fmla="*/ 20 h 37"/>
                  <a:gd name="T8" fmla="*/ 16 w 37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7">
                    <a:moveTo>
                      <a:pt x="16" y="0"/>
                    </a:moveTo>
                    <a:lnTo>
                      <a:pt x="0" y="17"/>
                    </a:lnTo>
                    <a:lnTo>
                      <a:pt x="20" y="37"/>
                    </a:lnTo>
                    <a:lnTo>
                      <a:pt x="37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5" name="Freeform 233">
                <a:extLst>
                  <a:ext uri="{FF2B5EF4-FFF2-40B4-BE49-F238E27FC236}">
                    <a16:creationId xmlns:a16="http://schemas.microsoft.com/office/drawing/2014/main" id="{3771F49F-1866-744A-B525-BA980DADF4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8500" y="4114255"/>
                <a:ext cx="15875" cy="15875"/>
              </a:xfrm>
              <a:custGeom>
                <a:avLst/>
                <a:gdLst>
                  <a:gd name="T0" fmla="*/ 15 w 16"/>
                  <a:gd name="T1" fmla="*/ 0 h 20"/>
                  <a:gd name="T2" fmla="*/ 16 w 16"/>
                  <a:gd name="T3" fmla="*/ 1 h 20"/>
                  <a:gd name="T4" fmla="*/ 0 w 16"/>
                  <a:gd name="T5" fmla="*/ 18 h 20"/>
                  <a:gd name="T6" fmla="*/ 2 w 16"/>
                  <a:gd name="T7" fmla="*/ 20 h 20"/>
                  <a:gd name="T8" fmla="*/ 15 w 1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1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6" name="Rectangle 234">
                <a:extLst>
                  <a:ext uri="{FF2B5EF4-FFF2-40B4-BE49-F238E27FC236}">
                    <a16:creationId xmlns:a16="http://schemas.microsoft.com/office/drawing/2014/main" id="{6305770A-154F-6D4E-B0E2-F42222F3EF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9138" y="4128543"/>
                <a:ext cx="26987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7" name="Freeform 235">
                <a:extLst>
                  <a:ext uri="{FF2B5EF4-FFF2-40B4-BE49-F238E27FC236}">
                    <a16:creationId xmlns:a16="http://schemas.microsoft.com/office/drawing/2014/main" id="{E95AF1D6-7B13-F64E-9A7A-F8FAEAA9B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788" y="4128543"/>
                <a:ext cx="15875" cy="20637"/>
              </a:xfrm>
              <a:custGeom>
                <a:avLst/>
                <a:gdLst>
                  <a:gd name="T0" fmla="*/ 0 w 17"/>
                  <a:gd name="T1" fmla="*/ 20 h 24"/>
                  <a:gd name="T2" fmla="*/ 4 w 17"/>
                  <a:gd name="T3" fmla="*/ 24 h 24"/>
                  <a:gd name="T4" fmla="*/ 9 w 17"/>
                  <a:gd name="T5" fmla="*/ 24 h 24"/>
                  <a:gd name="T6" fmla="*/ 9 w 17"/>
                  <a:gd name="T7" fmla="*/ 0 h 24"/>
                  <a:gd name="T8" fmla="*/ 17 w 17"/>
                  <a:gd name="T9" fmla="*/ 3 h 24"/>
                  <a:gd name="T10" fmla="*/ 0 w 17"/>
                  <a:gd name="T1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4">
                    <a:moveTo>
                      <a:pt x="0" y="20"/>
                    </a:moveTo>
                    <a:lnTo>
                      <a:pt x="4" y="24"/>
                    </a:lnTo>
                    <a:lnTo>
                      <a:pt x="9" y="24"/>
                    </a:lnTo>
                    <a:lnTo>
                      <a:pt x="9" y="0"/>
                    </a:lnTo>
                    <a:lnTo>
                      <a:pt x="17" y="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8" name="Rectangle 236">
                <a:extLst>
                  <a:ext uri="{FF2B5EF4-FFF2-40B4-BE49-F238E27FC236}">
                    <a16:creationId xmlns:a16="http://schemas.microsoft.com/office/drawing/2014/main" id="{F262A57B-C829-8246-836A-DE8DF8CEA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6125" y="4128543"/>
                <a:ext cx="466725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09" name="Freeform 237">
                <a:extLst>
                  <a:ext uri="{FF2B5EF4-FFF2-40B4-BE49-F238E27FC236}">
                    <a16:creationId xmlns:a16="http://schemas.microsoft.com/office/drawing/2014/main" id="{F5629100-149E-9948-A9E3-B5F2BD8E6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6125" y="4128543"/>
                <a:ext cx="15875" cy="20637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0" name="Freeform 238">
                <a:extLst>
                  <a:ext uri="{FF2B5EF4-FFF2-40B4-BE49-F238E27FC236}">
                    <a16:creationId xmlns:a16="http://schemas.microsoft.com/office/drawing/2014/main" id="{6AABEBA3-17B7-E346-A802-A14D183E0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725" y="4033293"/>
                <a:ext cx="15875" cy="22225"/>
              </a:xfrm>
              <a:custGeom>
                <a:avLst/>
                <a:gdLst>
                  <a:gd name="T0" fmla="*/ 19 w 19"/>
                  <a:gd name="T1" fmla="*/ 3 h 26"/>
                  <a:gd name="T2" fmla="*/ 8 w 19"/>
                  <a:gd name="T3" fmla="*/ 0 h 26"/>
                  <a:gd name="T4" fmla="*/ 0 w 19"/>
                  <a:gd name="T5" fmla="*/ 22 h 26"/>
                  <a:gd name="T6" fmla="*/ 12 w 19"/>
                  <a:gd name="T7" fmla="*/ 26 h 26"/>
                  <a:gd name="T8" fmla="*/ 19 w 1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9" y="3"/>
                    </a:moveTo>
                    <a:lnTo>
                      <a:pt x="8" y="0"/>
                    </a:lnTo>
                    <a:lnTo>
                      <a:pt x="0" y="22"/>
                    </a:lnTo>
                    <a:lnTo>
                      <a:pt x="12" y="26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1" name="Freeform 239">
                <a:extLst>
                  <a:ext uri="{FF2B5EF4-FFF2-40B4-BE49-F238E27FC236}">
                    <a16:creationId xmlns:a16="http://schemas.microsoft.com/office/drawing/2014/main" id="{6AD2D152-6AB1-394C-B576-4A9064D9E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4092030"/>
                <a:ext cx="66675" cy="119063"/>
              </a:xfrm>
              <a:custGeom>
                <a:avLst/>
                <a:gdLst>
                  <a:gd name="T0" fmla="*/ 21 w 85"/>
                  <a:gd name="T1" fmla="*/ 0 h 141"/>
                  <a:gd name="T2" fmla="*/ 0 w 85"/>
                  <a:gd name="T3" fmla="*/ 10 h 141"/>
                  <a:gd name="T4" fmla="*/ 63 w 85"/>
                  <a:gd name="T5" fmla="*/ 141 h 141"/>
                  <a:gd name="T6" fmla="*/ 85 w 85"/>
                  <a:gd name="T7" fmla="*/ 131 h 141"/>
                  <a:gd name="T8" fmla="*/ 21 w 85"/>
                  <a:gd name="T9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141">
                    <a:moveTo>
                      <a:pt x="21" y="0"/>
                    </a:moveTo>
                    <a:lnTo>
                      <a:pt x="0" y="10"/>
                    </a:lnTo>
                    <a:lnTo>
                      <a:pt x="63" y="141"/>
                    </a:lnTo>
                    <a:lnTo>
                      <a:pt x="85" y="131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2" name="Freeform 240">
                <a:extLst>
                  <a:ext uri="{FF2B5EF4-FFF2-40B4-BE49-F238E27FC236}">
                    <a16:creationId xmlns:a16="http://schemas.microsoft.com/office/drawing/2014/main" id="{E080C63E-B3DD-5341-9441-FB82FB91B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1200" y="4203155"/>
                <a:ext cx="20638" cy="15875"/>
              </a:xfrm>
              <a:custGeom>
                <a:avLst/>
                <a:gdLst>
                  <a:gd name="T0" fmla="*/ 22 w 27"/>
                  <a:gd name="T1" fmla="*/ 0 h 20"/>
                  <a:gd name="T2" fmla="*/ 27 w 27"/>
                  <a:gd name="T3" fmla="*/ 10 h 20"/>
                  <a:gd name="T4" fmla="*/ 6 w 27"/>
                  <a:gd name="T5" fmla="*/ 20 h 20"/>
                  <a:gd name="T6" fmla="*/ 0 w 27"/>
                  <a:gd name="T7" fmla="*/ 10 h 20"/>
                  <a:gd name="T8" fmla="*/ 22 w 27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2" y="0"/>
                    </a:moveTo>
                    <a:lnTo>
                      <a:pt x="27" y="10"/>
                    </a:lnTo>
                    <a:lnTo>
                      <a:pt x="6" y="20"/>
                    </a:lnTo>
                    <a:lnTo>
                      <a:pt x="0" y="1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3" name="Freeform 241">
                <a:extLst>
                  <a:ext uri="{FF2B5EF4-FFF2-40B4-BE49-F238E27FC236}">
                    <a16:creationId xmlns:a16="http://schemas.microsoft.com/office/drawing/2014/main" id="{7850A520-4644-6D46-A812-6F3CEBFD5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8813" y="4082505"/>
                <a:ext cx="20637" cy="19050"/>
              </a:xfrm>
              <a:custGeom>
                <a:avLst/>
                <a:gdLst>
                  <a:gd name="T0" fmla="*/ 27 w 27"/>
                  <a:gd name="T1" fmla="*/ 12 h 22"/>
                  <a:gd name="T2" fmla="*/ 22 w 27"/>
                  <a:gd name="T3" fmla="*/ 0 h 22"/>
                  <a:gd name="T4" fmla="*/ 0 w 27"/>
                  <a:gd name="T5" fmla="*/ 10 h 22"/>
                  <a:gd name="T6" fmla="*/ 6 w 27"/>
                  <a:gd name="T7" fmla="*/ 22 h 22"/>
                  <a:gd name="T8" fmla="*/ 27 w 27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2">
                    <a:moveTo>
                      <a:pt x="27" y="12"/>
                    </a:moveTo>
                    <a:lnTo>
                      <a:pt x="22" y="0"/>
                    </a:lnTo>
                    <a:lnTo>
                      <a:pt x="0" y="10"/>
                    </a:lnTo>
                    <a:lnTo>
                      <a:pt x="6" y="22"/>
                    </a:ln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4" name="Freeform 242">
                <a:extLst>
                  <a:ext uri="{FF2B5EF4-FFF2-40B4-BE49-F238E27FC236}">
                    <a16:creationId xmlns:a16="http://schemas.microsoft.com/office/drawing/2014/main" id="{065315F1-82CA-B746-83D1-D2B798E0A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4131718"/>
                <a:ext cx="23812" cy="41275"/>
              </a:xfrm>
              <a:custGeom>
                <a:avLst/>
                <a:gdLst>
                  <a:gd name="T0" fmla="*/ 30 w 30"/>
                  <a:gd name="T1" fmla="*/ 1 h 49"/>
                  <a:gd name="T2" fmla="*/ 6 w 30"/>
                  <a:gd name="T3" fmla="*/ 0 h 49"/>
                  <a:gd name="T4" fmla="*/ 0 w 30"/>
                  <a:gd name="T5" fmla="*/ 48 h 49"/>
                  <a:gd name="T6" fmla="*/ 25 w 30"/>
                  <a:gd name="T7" fmla="*/ 49 h 49"/>
                  <a:gd name="T8" fmla="*/ 30 w 30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9">
                    <a:moveTo>
                      <a:pt x="30" y="1"/>
                    </a:moveTo>
                    <a:lnTo>
                      <a:pt x="6" y="0"/>
                    </a:lnTo>
                    <a:lnTo>
                      <a:pt x="0" y="48"/>
                    </a:lnTo>
                    <a:lnTo>
                      <a:pt x="25" y="49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5" name="Freeform 243">
                <a:extLst>
                  <a:ext uri="{FF2B5EF4-FFF2-40B4-BE49-F238E27FC236}">
                    <a16:creationId xmlns:a16="http://schemas.microsoft.com/office/drawing/2014/main" id="{20778FD4-5A2D-BC45-B705-BB9D3BC4B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4172993"/>
                <a:ext cx="28575" cy="68262"/>
              </a:xfrm>
              <a:custGeom>
                <a:avLst/>
                <a:gdLst>
                  <a:gd name="T0" fmla="*/ 25 w 36"/>
                  <a:gd name="T1" fmla="*/ 0 h 82"/>
                  <a:gd name="T2" fmla="*/ 0 w 36"/>
                  <a:gd name="T3" fmla="*/ 2 h 82"/>
                  <a:gd name="T4" fmla="*/ 12 w 36"/>
                  <a:gd name="T5" fmla="*/ 82 h 82"/>
                  <a:gd name="T6" fmla="*/ 36 w 36"/>
                  <a:gd name="T7" fmla="*/ 80 h 82"/>
                  <a:gd name="T8" fmla="*/ 25 w 36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82">
                    <a:moveTo>
                      <a:pt x="25" y="0"/>
                    </a:moveTo>
                    <a:lnTo>
                      <a:pt x="0" y="2"/>
                    </a:lnTo>
                    <a:lnTo>
                      <a:pt x="12" y="82"/>
                    </a:lnTo>
                    <a:lnTo>
                      <a:pt x="36" y="8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6" name="Freeform 244">
                <a:extLst>
                  <a:ext uri="{FF2B5EF4-FFF2-40B4-BE49-F238E27FC236}">
                    <a16:creationId xmlns:a16="http://schemas.microsoft.com/office/drawing/2014/main" id="{DF6077D6-F42D-3D44-B463-3C9F157E0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8338" y="4158705"/>
                <a:ext cx="19050" cy="15875"/>
              </a:xfrm>
              <a:custGeom>
                <a:avLst/>
                <a:gdLst>
                  <a:gd name="T0" fmla="*/ 0 w 25"/>
                  <a:gd name="T1" fmla="*/ 0 h 2"/>
                  <a:gd name="T2" fmla="*/ 0 w 25"/>
                  <a:gd name="T3" fmla="*/ 1 h 2"/>
                  <a:gd name="T4" fmla="*/ 0 w 25"/>
                  <a:gd name="T5" fmla="*/ 2 h 2"/>
                  <a:gd name="T6" fmla="*/ 25 w 25"/>
                  <a:gd name="T7" fmla="*/ 0 h 2"/>
                  <a:gd name="T8" fmla="*/ 25 w 25"/>
                  <a:gd name="T9" fmla="*/ 1 h 2"/>
                  <a:gd name="T10" fmla="*/ 0 w 2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25" y="0"/>
                    </a:lnTo>
                    <a:lnTo>
                      <a:pt x="2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7" name="Freeform 245">
                <a:extLst>
                  <a:ext uri="{FF2B5EF4-FFF2-40B4-BE49-F238E27FC236}">
                    <a16:creationId xmlns:a16="http://schemas.microsoft.com/office/drawing/2014/main" id="{2BF19A94-B5D3-4B46-BFE1-A2F702483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7863" y="4234905"/>
                <a:ext cx="20637" cy="15875"/>
              </a:xfrm>
              <a:custGeom>
                <a:avLst/>
                <a:gdLst>
                  <a:gd name="T0" fmla="*/ 24 w 26"/>
                  <a:gd name="T1" fmla="*/ 0 h 13"/>
                  <a:gd name="T2" fmla="*/ 26 w 26"/>
                  <a:gd name="T3" fmla="*/ 11 h 13"/>
                  <a:gd name="T4" fmla="*/ 1 w 26"/>
                  <a:gd name="T5" fmla="*/ 13 h 13"/>
                  <a:gd name="T6" fmla="*/ 0 w 26"/>
                  <a:gd name="T7" fmla="*/ 2 h 13"/>
                  <a:gd name="T8" fmla="*/ 24 w 26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3">
                    <a:moveTo>
                      <a:pt x="24" y="0"/>
                    </a:moveTo>
                    <a:lnTo>
                      <a:pt x="26" y="11"/>
                    </a:lnTo>
                    <a:lnTo>
                      <a:pt x="1" y="13"/>
                    </a:lnTo>
                    <a:lnTo>
                      <a:pt x="0" y="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8" name="Freeform 246">
                <a:extLst>
                  <a:ext uri="{FF2B5EF4-FFF2-40B4-BE49-F238E27FC236}">
                    <a16:creationId xmlns:a16="http://schemas.microsoft.com/office/drawing/2014/main" id="{7D655C98-D4CB-E94E-B2F9-D6D5CE333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100" y="4117430"/>
                <a:ext cx="20638" cy="15875"/>
              </a:xfrm>
              <a:custGeom>
                <a:avLst/>
                <a:gdLst>
                  <a:gd name="T0" fmla="*/ 24 w 25"/>
                  <a:gd name="T1" fmla="*/ 12 h 12"/>
                  <a:gd name="T2" fmla="*/ 25 w 25"/>
                  <a:gd name="T3" fmla="*/ 1 h 12"/>
                  <a:gd name="T4" fmla="*/ 1 w 25"/>
                  <a:gd name="T5" fmla="*/ 0 h 12"/>
                  <a:gd name="T6" fmla="*/ 0 w 25"/>
                  <a:gd name="T7" fmla="*/ 11 h 12"/>
                  <a:gd name="T8" fmla="*/ 24 w 25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2">
                    <a:moveTo>
                      <a:pt x="24" y="12"/>
                    </a:moveTo>
                    <a:lnTo>
                      <a:pt x="25" y="1"/>
                    </a:lnTo>
                    <a:lnTo>
                      <a:pt x="1" y="0"/>
                    </a:lnTo>
                    <a:lnTo>
                      <a:pt x="0" y="11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19" name="Freeform 247">
                <a:extLst>
                  <a:ext uri="{FF2B5EF4-FFF2-40B4-BE49-F238E27FC236}">
                    <a16:creationId xmlns:a16="http://schemas.microsoft.com/office/drawing/2014/main" id="{33ED0419-916A-234E-9757-B879E44CF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788" y="4131718"/>
                <a:ext cx="95250" cy="100012"/>
              </a:xfrm>
              <a:custGeom>
                <a:avLst/>
                <a:gdLst>
                  <a:gd name="T0" fmla="*/ 17 w 124"/>
                  <a:gd name="T1" fmla="*/ 0 h 119"/>
                  <a:gd name="T2" fmla="*/ 0 w 124"/>
                  <a:gd name="T3" fmla="*/ 17 h 119"/>
                  <a:gd name="T4" fmla="*/ 107 w 124"/>
                  <a:gd name="T5" fmla="*/ 119 h 119"/>
                  <a:gd name="T6" fmla="*/ 124 w 124"/>
                  <a:gd name="T7" fmla="*/ 101 h 119"/>
                  <a:gd name="T8" fmla="*/ 17 w 124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19">
                    <a:moveTo>
                      <a:pt x="17" y="0"/>
                    </a:moveTo>
                    <a:lnTo>
                      <a:pt x="0" y="17"/>
                    </a:lnTo>
                    <a:lnTo>
                      <a:pt x="107" y="119"/>
                    </a:lnTo>
                    <a:lnTo>
                      <a:pt x="124" y="10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0" name="Freeform 248">
                <a:extLst>
                  <a:ext uri="{FF2B5EF4-FFF2-40B4-BE49-F238E27FC236}">
                    <a16:creationId xmlns:a16="http://schemas.microsoft.com/office/drawing/2014/main" id="{A7D5B595-1A57-A640-9370-6E0180E40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4215855"/>
                <a:ext cx="17463" cy="22225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1" name="Freeform 249">
                <a:extLst>
                  <a:ext uri="{FF2B5EF4-FFF2-40B4-BE49-F238E27FC236}">
                    <a16:creationId xmlns:a16="http://schemas.microsoft.com/office/drawing/2014/main" id="{040CC565-6415-D14F-B4BD-58841FE95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6438" y="4123780"/>
                <a:ext cx="19050" cy="22225"/>
              </a:xfrm>
              <a:custGeom>
                <a:avLst/>
                <a:gdLst>
                  <a:gd name="T0" fmla="*/ 26 w 26"/>
                  <a:gd name="T1" fmla="*/ 9 h 26"/>
                  <a:gd name="T2" fmla="*/ 17 w 26"/>
                  <a:gd name="T3" fmla="*/ 0 h 26"/>
                  <a:gd name="T4" fmla="*/ 0 w 26"/>
                  <a:gd name="T5" fmla="*/ 18 h 26"/>
                  <a:gd name="T6" fmla="*/ 9 w 26"/>
                  <a:gd name="T7" fmla="*/ 26 h 26"/>
                  <a:gd name="T8" fmla="*/ 26 w 26"/>
                  <a:gd name="T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26" y="9"/>
                    </a:moveTo>
                    <a:lnTo>
                      <a:pt x="17" y="0"/>
                    </a:lnTo>
                    <a:lnTo>
                      <a:pt x="0" y="18"/>
                    </a:lnTo>
                    <a:lnTo>
                      <a:pt x="9" y="26"/>
                    </a:ln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2" name="Freeform 250">
                <a:extLst>
                  <a:ext uri="{FF2B5EF4-FFF2-40B4-BE49-F238E27FC236}">
                    <a16:creationId xmlns:a16="http://schemas.microsoft.com/office/drawing/2014/main" id="{5EF254EF-124B-D04C-A712-DFD835C57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7713" y="4177755"/>
                <a:ext cx="55562" cy="107950"/>
              </a:xfrm>
              <a:custGeom>
                <a:avLst/>
                <a:gdLst>
                  <a:gd name="T0" fmla="*/ 23 w 72"/>
                  <a:gd name="T1" fmla="*/ 0 h 128"/>
                  <a:gd name="T2" fmla="*/ 0 w 72"/>
                  <a:gd name="T3" fmla="*/ 8 h 128"/>
                  <a:gd name="T4" fmla="*/ 49 w 72"/>
                  <a:gd name="T5" fmla="*/ 128 h 128"/>
                  <a:gd name="T6" fmla="*/ 72 w 72"/>
                  <a:gd name="T7" fmla="*/ 120 h 128"/>
                  <a:gd name="T8" fmla="*/ 23 w 72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28">
                    <a:moveTo>
                      <a:pt x="23" y="0"/>
                    </a:moveTo>
                    <a:lnTo>
                      <a:pt x="0" y="8"/>
                    </a:lnTo>
                    <a:lnTo>
                      <a:pt x="49" y="128"/>
                    </a:lnTo>
                    <a:lnTo>
                      <a:pt x="72" y="12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3" name="Freeform 251">
                <a:extLst>
                  <a:ext uri="{FF2B5EF4-FFF2-40B4-BE49-F238E27FC236}">
                    <a16:creationId xmlns:a16="http://schemas.microsoft.com/office/drawing/2014/main" id="{E6B00806-294C-6D4D-B717-77499D0BC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5813" y="4279355"/>
                <a:ext cx="20637" cy="15875"/>
              </a:xfrm>
              <a:custGeom>
                <a:avLst/>
                <a:gdLst>
                  <a:gd name="T0" fmla="*/ 23 w 27"/>
                  <a:gd name="T1" fmla="*/ 0 h 19"/>
                  <a:gd name="T2" fmla="*/ 27 w 27"/>
                  <a:gd name="T3" fmla="*/ 11 h 19"/>
                  <a:gd name="T4" fmla="*/ 4 w 27"/>
                  <a:gd name="T5" fmla="*/ 19 h 19"/>
                  <a:gd name="T6" fmla="*/ 0 w 27"/>
                  <a:gd name="T7" fmla="*/ 8 h 19"/>
                  <a:gd name="T8" fmla="*/ 23 w 27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3" y="0"/>
                    </a:moveTo>
                    <a:lnTo>
                      <a:pt x="27" y="11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4" name="Freeform 252">
                <a:extLst>
                  <a:ext uri="{FF2B5EF4-FFF2-40B4-BE49-F238E27FC236}">
                    <a16:creationId xmlns:a16="http://schemas.microsoft.com/office/drawing/2014/main" id="{8577C04F-DA3B-AC42-9B7A-2FC42234E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4538" y="4169818"/>
                <a:ext cx="20637" cy="15875"/>
              </a:xfrm>
              <a:custGeom>
                <a:avLst/>
                <a:gdLst>
                  <a:gd name="T0" fmla="*/ 28 w 28"/>
                  <a:gd name="T1" fmla="*/ 11 h 19"/>
                  <a:gd name="T2" fmla="*/ 23 w 28"/>
                  <a:gd name="T3" fmla="*/ 0 h 19"/>
                  <a:gd name="T4" fmla="*/ 0 w 28"/>
                  <a:gd name="T5" fmla="*/ 7 h 19"/>
                  <a:gd name="T6" fmla="*/ 5 w 28"/>
                  <a:gd name="T7" fmla="*/ 19 h 19"/>
                  <a:gd name="T8" fmla="*/ 28 w 28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9">
                    <a:moveTo>
                      <a:pt x="28" y="11"/>
                    </a:moveTo>
                    <a:lnTo>
                      <a:pt x="23" y="0"/>
                    </a:lnTo>
                    <a:lnTo>
                      <a:pt x="0" y="7"/>
                    </a:lnTo>
                    <a:lnTo>
                      <a:pt x="5" y="19"/>
                    </a:lnTo>
                    <a:lnTo>
                      <a:pt x="28" y="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5" name="Freeform 253">
                <a:extLst>
                  <a:ext uri="{FF2B5EF4-FFF2-40B4-BE49-F238E27FC236}">
                    <a16:creationId xmlns:a16="http://schemas.microsoft.com/office/drawing/2014/main" id="{5D45972F-88E4-7D47-ADA2-C5D3D44839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0100" y="4131718"/>
                <a:ext cx="39688" cy="33337"/>
              </a:xfrm>
              <a:custGeom>
                <a:avLst/>
                <a:gdLst>
                  <a:gd name="T0" fmla="*/ 7 w 49"/>
                  <a:gd name="T1" fmla="*/ 0 h 39"/>
                  <a:gd name="T2" fmla="*/ 0 w 49"/>
                  <a:gd name="T3" fmla="*/ 23 h 39"/>
                  <a:gd name="T4" fmla="*/ 42 w 49"/>
                  <a:gd name="T5" fmla="*/ 39 h 39"/>
                  <a:gd name="T6" fmla="*/ 49 w 49"/>
                  <a:gd name="T7" fmla="*/ 16 h 39"/>
                  <a:gd name="T8" fmla="*/ 7 w 49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9">
                    <a:moveTo>
                      <a:pt x="7" y="0"/>
                    </a:moveTo>
                    <a:lnTo>
                      <a:pt x="0" y="23"/>
                    </a:lnTo>
                    <a:lnTo>
                      <a:pt x="42" y="39"/>
                    </a:lnTo>
                    <a:lnTo>
                      <a:pt x="49" y="16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6" name="Freeform 254">
                <a:extLst>
                  <a:ext uri="{FF2B5EF4-FFF2-40B4-BE49-F238E27FC236}">
                    <a16:creationId xmlns:a16="http://schemas.microsoft.com/office/drawing/2014/main" id="{2CDA1014-6D12-704A-95DB-6F0F076F7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4147593"/>
                <a:ext cx="33338" cy="34925"/>
              </a:xfrm>
              <a:custGeom>
                <a:avLst/>
                <a:gdLst>
                  <a:gd name="T0" fmla="*/ 13 w 45"/>
                  <a:gd name="T1" fmla="*/ 0 h 41"/>
                  <a:gd name="T2" fmla="*/ 0 w 45"/>
                  <a:gd name="T3" fmla="*/ 20 h 41"/>
                  <a:gd name="T4" fmla="*/ 32 w 45"/>
                  <a:gd name="T5" fmla="*/ 41 h 41"/>
                  <a:gd name="T6" fmla="*/ 45 w 45"/>
                  <a:gd name="T7" fmla="*/ 21 h 41"/>
                  <a:gd name="T8" fmla="*/ 13 w 45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1">
                    <a:moveTo>
                      <a:pt x="13" y="0"/>
                    </a:moveTo>
                    <a:lnTo>
                      <a:pt x="0" y="20"/>
                    </a:lnTo>
                    <a:lnTo>
                      <a:pt x="32" y="41"/>
                    </a:lnTo>
                    <a:lnTo>
                      <a:pt x="45" y="21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7" name="Freeform 255">
                <a:extLst>
                  <a:ext uri="{FF2B5EF4-FFF2-40B4-BE49-F238E27FC236}">
                    <a16:creationId xmlns:a16="http://schemas.microsoft.com/office/drawing/2014/main" id="{87E7EB63-7DE5-134F-9508-21F8DDDF0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1850" y="4146005"/>
                <a:ext cx="15875" cy="19050"/>
              </a:xfrm>
              <a:custGeom>
                <a:avLst/>
                <a:gdLst>
                  <a:gd name="T0" fmla="*/ 10 w 13"/>
                  <a:gd name="T1" fmla="*/ 0 h 23"/>
                  <a:gd name="T2" fmla="*/ 12 w 13"/>
                  <a:gd name="T3" fmla="*/ 0 h 23"/>
                  <a:gd name="T4" fmla="*/ 13 w 13"/>
                  <a:gd name="T5" fmla="*/ 2 h 23"/>
                  <a:gd name="T6" fmla="*/ 0 w 13"/>
                  <a:gd name="T7" fmla="*/ 22 h 23"/>
                  <a:gd name="T8" fmla="*/ 3 w 13"/>
                  <a:gd name="T9" fmla="*/ 23 h 23"/>
                  <a:gd name="T10" fmla="*/ 10 w 13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3">
                    <a:moveTo>
                      <a:pt x="10" y="0"/>
                    </a:moveTo>
                    <a:lnTo>
                      <a:pt x="12" y="0"/>
                    </a:lnTo>
                    <a:lnTo>
                      <a:pt x="13" y="2"/>
                    </a:lnTo>
                    <a:lnTo>
                      <a:pt x="0" y="22"/>
                    </a:lnTo>
                    <a:lnTo>
                      <a:pt x="3" y="2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8" name="Freeform 256">
                <a:extLst>
                  <a:ext uri="{FF2B5EF4-FFF2-40B4-BE49-F238E27FC236}">
                    <a16:creationId xmlns:a16="http://schemas.microsoft.com/office/drawing/2014/main" id="{458F4E98-F0CE-4B41-9DE1-9C21E9372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488" y="4165055"/>
                <a:ext cx="28575" cy="33338"/>
              </a:xfrm>
              <a:custGeom>
                <a:avLst/>
                <a:gdLst>
                  <a:gd name="T0" fmla="*/ 16 w 38"/>
                  <a:gd name="T1" fmla="*/ 0 h 38"/>
                  <a:gd name="T2" fmla="*/ 0 w 38"/>
                  <a:gd name="T3" fmla="*/ 18 h 38"/>
                  <a:gd name="T4" fmla="*/ 21 w 38"/>
                  <a:gd name="T5" fmla="*/ 38 h 38"/>
                  <a:gd name="T6" fmla="*/ 38 w 38"/>
                  <a:gd name="T7" fmla="*/ 20 h 38"/>
                  <a:gd name="T8" fmla="*/ 16 w 38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8">
                    <a:moveTo>
                      <a:pt x="16" y="0"/>
                    </a:moveTo>
                    <a:lnTo>
                      <a:pt x="0" y="18"/>
                    </a:lnTo>
                    <a:lnTo>
                      <a:pt x="21" y="38"/>
                    </a:lnTo>
                    <a:lnTo>
                      <a:pt x="38" y="2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29" name="Freeform 257">
                <a:extLst>
                  <a:ext uri="{FF2B5EF4-FFF2-40B4-BE49-F238E27FC236}">
                    <a16:creationId xmlns:a16="http://schemas.microsoft.com/office/drawing/2014/main" id="{61B0E81D-5AAA-B84C-B578-BA6BE59AC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2488" y="4165055"/>
                <a:ext cx="15875" cy="17463"/>
              </a:xfrm>
              <a:custGeom>
                <a:avLst/>
                <a:gdLst>
                  <a:gd name="T0" fmla="*/ 15 w 16"/>
                  <a:gd name="T1" fmla="*/ 0 h 20"/>
                  <a:gd name="T2" fmla="*/ 16 w 16"/>
                  <a:gd name="T3" fmla="*/ 1 h 20"/>
                  <a:gd name="T4" fmla="*/ 0 w 16"/>
                  <a:gd name="T5" fmla="*/ 19 h 20"/>
                  <a:gd name="T6" fmla="*/ 2 w 16"/>
                  <a:gd name="T7" fmla="*/ 20 h 20"/>
                  <a:gd name="T8" fmla="*/ 15 w 1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1"/>
                    </a:lnTo>
                    <a:lnTo>
                      <a:pt x="0" y="19"/>
                    </a:lnTo>
                    <a:lnTo>
                      <a:pt x="2" y="2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0" name="Freeform 258">
                <a:extLst>
                  <a:ext uri="{FF2B5EF4-FFF2-40B4-BE49-F238E27FC236}">
                    <a16:creationId xmlns:a16="http://schemas.microsoft.com/office/drawing/2014/main" id="{E26FAE75-52AA-6A46-A747-E94DB23394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4185693"/>
                <a:ext cx="30163" cy="34925"/>
              </a:xfrm>
              <a:custGeom>
                <a:avLst/>
                <a:gdLst>
                  <a:gd name="T0" fmla="*/ 21 w 41"/>
                  <a:gd name="T1" fmla="*/ 0 h 42"/>
                  <a:gd name="T2" fmla="*/ 0 w 41"/>
                  <a:gd name="T3" fmla="*/ 12 h 42"/>
                  <a:gd name="T4" fmla="*/ 21 w 41"/>
                  <a:gd name="T5" fmla="*/ 42 h 42"/>
                  <a:gd name="T6" fmla="*/ 41 w 41"/>
                  <a:gd name="T7" fmla="*/ 30 h 42"/>
                  <a:gd name="T8" fmla="*/ 21 w 41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2">
                    <a:moveTo>
                      <a:pt x="21" y="0"/>
                    </a:moveTo>
                    <a:lnTo>
                      <a:pt x="0" y="12"/>
                    </a:lnTo>
                    <a:lnTo>
                      <a:pt x="21" y="42"/>
                    </a:lnTo>
                    <a:lnTo>
                      <a:pt x="41" y="3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1" name="Freeform 259">
                <a:extLst>
                  <a:ext uri="{FF2B5EF4-FFF2-40B4-BE49-F238E27FC236}">
                    <a16:creationId xmlns:a16="http://schemas.microsoft.com/office/drawing/2014/main" id="{3547065C-27A8-BE42-9D58-CCD6BCFF0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4182518"/>
                <a:ext cx="15875" cy="15875"/>
              </a:xfrm>
              <a:custGeom>
                <a:avLst/>
                <a:gdLst>
                  <a:gd name="T0" fmla="*/ 18 w 21"/>
                  <a:gd name="T1" fmla="*/ 0 h 18"/>
                  <a:gd name="T2" fmla="*/ 21 w 21"/>
                  <a:gd name="T3" fmla="*/ 3 h 18"/>
                  <a:gd name="T4" fmla="*/ 0 w 21"/>
                  <a:gd name="T5" fmla="*/ 15 h 18"/>
                  <a:gd name="T6" fmla="*/ 1 w 21"/>
                  <a:gd name="T7" fmla="*/ 18 h 18"/>
                  <a:gd name="T8" fmla="*/ 18 w 21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8" y="0"/>
                    </a:moveTo>
                    <a:lnTo>
                      <a:pt x="21" y="3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2" name="Freeform 260">
                <a:extLst>
                  <a:ext uri="{FF2B5EF4-FFF2-40B4-BE49-F238E27FC236}">
                    <a16:creationId xmlns:a16="http://schemas.microsoft.com/office/drawing/2014/main" id="{2ADC2697-ABA6-0F4F-8589-07ACD0C0B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4207918"/>
                <a:ext cx="20638" cy="23812"/>
              </a:xfrm>
              <a:custGeom>
                <a:avLst/>
                <a:gdLst>
                  <a:gd name="T0" fmla="*/ 16 w 28"/>
                  <a:gd name="T1" fmla="*/ 0 h 28"/>
                  <a:gd name="T2" fmla="*/ 0 w 28"/>
                  <a:gd name="T3" fmla="*/ 18 h 28"/>
                  <a:gd name="T4" fmla="*/ 11 w 28"/>
                  <a:gd name="T5" fmla="*/ 28 h 28"/>
                  <a:gd name="T6" fmla="*/ 28 w 28"/>
                  <a:gd name="T7" fmla="*/ 10 h 28"/>
                  <a:gd name="T8" fmla="*/ 16 w 28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6" y="0"/>
                    </a:moveTo>
                    <a:lnTo>
                      <a:pt x="0" y="18"/>
                    </a:lnTo>
                    <a:lnTo>
                      <a:pt x="11" y="28"/>
                    </a:lnTo>
                    <a:lnTo>
                      <a:pt x="28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3" name="Freeform 261">
                <a:extLst>
                  <a:ext uri="{FF2B5EF4-FFF2-40B4-BE49-F238E27FC236}">
                    <a16:creationId xmlns:a16="http://schemas.microsoft.com/office/drawing/2014/main" id="{2D72823A-D9EE-4440-8516-B44892635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4207918"/>
                <a:ext cx="15875" cy="15875"/>
              </a:xfrm>
              <a:custGeom>
                <a:avLst/>
                <a:gdLst>
                  <a:gd name="T0" fmla="*/ 0 w 20"/>
                  <a:gd name="T1" fmla="*/ 15 h 19"/>
                  <a:gd name="T2" fmla="*/ 2 w 20"/>
                  <a:gd name="T3" fmla="*/ 19 h 19"/>
                  <a:gd name="T4" fmla="*/ 1 w 20"/>
                  <a:gd name="T5" fmla="*/ 18 h 19"/>
                  <a:gd name="T6" fmla="*/ 17 w 20"/>
                  <a:gd name="T7" fmla="*/ 0 h 19"/>
                  <a:gd name="T8" fmla="*/ 20 w 20"/>
                  <a:gd name="T9" fmla="*/ 3 h 19"/>
                  <a:gd name="T10" fmla="*/ 0 w 20"/>
                  <a:gd name="T11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0" y="15"/>
                    </a:moveTo>
                    <a:lnTo>
                      <a:pt x="2" y="19"/>
                    </a:lnTo>
                    <a:lnTo>
                      <a:pt x="1" y="18"/>
                    </a:lnTo>
                    <a:lnTo>
                      <a:pt x="17" y="0"/>
                    </a:lnTo>
                    <a:lnTo>
                      <a:pt x="2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4" name="Freeform 262">
                <a:extLst>
                  <a:ext uri="{FF2B5EF4-FFF2-40B4-BE49-F238E27FC236}">
                    <a16:creationId xmlns:a16="http://schemas.microsoft.com/office/drawing/2014/main" id="{E51FD9A2-8D2F-ED4E-9CF5-86A853636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3763" y="4215855"/>
                <a:ext cx="20637" cy="22225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5" name="Freeform 263">
                <a:extLst>
                  <a:ext uri="{FF2B5EF4-FFF2-40B4-BE49-F238E27FC236}">
                    <a16:creationId xmlns:a16="http://schemas.microsoft.com/office/drawing/2014/main" id="{88E4E098-3418-6649-AADA-6BDF14C8E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2163" y="4128543"/>
                <a:ext cx="15875" cy="22225"/>
              </a:xfrm>
              <a:custGeom>
                <a:avLst/>
                <a:gdLst>
                  <a:gd name="T0" fmla="*/ 19 w 19"/>
                  <a:gd name="T1" fmla="*/ 4 h 27"/>
                  <a:gd name="T2" fmla="*/ 8 w 19"/>
                  <a:gd name="T3" fmla="*/ 0 h 27"/>
                  <a:gd name="T4" fmla="*/ 0 w 19"/>
                  <a:gd name="T5" fmla="*/ 23 h 27"/>
                  <a:gd name="T6" fmla="*/ 12 w 19"/>
                  <a:gd name="T7" fmla="*/ 27 h 27"/>
                  <a:gd name="T8" fmla="*/ 19 w 19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9" y="4"/>
                    </a:moveTo>
                    <a:lnTo>
                      <a:pt x="8" y="0"/>
                    </a:lnTo>
                    <a:lnTo>
                      <a:pt x="0" y="23"/>
                    </a:lnTo>
                    <a:lnTo>
                      <a:pt x="12" y="27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6" name="Freeform 264">
                <a:extLst>
                  <a:ext uri="{FF2B5EF4-FFF2-40B4-BE49-F238E27FC236}">
                    <a16:creationId xmlns:a16="http://schemas.microsoft.com/office/drawing/2014/main" id="{4B4B01D2-E15E-C44D-97AC-1F8A30E99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8525" y="4133305"/>
                <a:ext cx="47625" cy="39688"/>
              </a:xfrm>
              <a:custGeom>
                <a:avLst/>
                <a:gdLst>
                  <a:gd name="T0" fmla="*/ 12 w 63"/>
                  <a:gd name="T1" fmla="*/ 0 h 48"/>
                  <a:gd name="T2" fmla="*/ 0 w 63"/>
                  <a:gd name="T3" fmla="*/ 22 h 48"/>
                  <a:gd name="T4" fmla="*/ 52 w 63"/>
                  <a:gd name="T5" fmla="*/ 48 h 48"/>
                  <a:gd name="T6" fmla="*/ 63 w 63"/>
                  <a:gd name="T7" fmla="*/ 27 h 48"/>
                  <a:gd name="T8" fmla="*/ 12 w 63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48">
                    <a:moveTo>
                      <a:pt x="12" y="0"/>
                    </a:moveTo>
                    <a:lnTo>
                      <a:pt x="0" y="22"/>
                    </a:lnTo>
                    <a:lnTo>
                      <a:pt x="52" y="48"/>
                    </a:lnTo>
                    <a:lnTo>
                      <a:pt x="63" y="2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7" name="Freeform 265">
                <a:extLst>
                  <a:ext uri="{FF2B5EF4-FFF2-40B4-BE49-F238E27FC236}">
                    <a16:creationId xmlns:a16="http://schemas.microsoft.com/office/drawing/2014/main" id="{4D586FE3-9A69-DC44-8FE2-4B41EBD23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5" y="4157118"/>
                <a:ext cx="36513" cy="41275"/>
              </a:xfrm>
              <a:custGeom>
                <a:avLst/>
                <a:gdLst>
                  <a:gd name="T0" fmla="*/ 17 w 49"/>
                  <a:gd name="T1" fmla="*/ 0 h 49"/>
                  <a:gd name="T2" fmla="*/ 0 w 49"/>
                  <a:gd name="T3" fmla="*/ 17 h 49"/>
                  <a:gd name="T4" fmla="*/ 32 w 49"/>
                  <a:gd name="T5" fmla="*/ 49 h 49"/>
                  <a:gd name="T6" fmla="*/ 49 w 49"/>
                  <a:gd name="T7" fmla="*/ 31 h 49"/>
                  <a:gd name="T8" fmla="*/ 17 w 49"/>
                  <a:gd name="T9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9">
                    <a:moveTo>
                      <a:pt x="17" y="0"/>
                    </a:moveTo>
                    <a:lnTo>
                      <a:pt x="0" y="17"/>
                    </a:lnTo>
                    <a:lnTo>
                      <a:pt x="32" y="49"/>
                    </a:lnTo>
                    <a:lnTo>
                      <a:pt x="49" y="3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8" name="Freeform 266">
                <a:extLst>
                  <a:ext uri="{FF2B5EF4-FFF2-40B4-BE49-F238E27FC236}">
                    <a16:creationId xmlns:a16="http://schemas.microsoft.com/office/drawing/2014/main" id="{820B94E9-85D7-E64B-9199-00D4554712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5" y="4155530"/>
                <a:ext cx="15875" cy="17463"/>
              </a:xfrm>
              <a:custGeom>
                <a:avLst/>
                <a:gdLst>
                  <a:gd name="T0" fmla="*/ 14 w 17"/>
                  <a:gd name="T1" fmla="*/ 0 h 21"/>
                  <a:gd name="T2" fmla="*/ 17 w 17"/>
                  <a:gd name="T3" fmla="*/ 1 h 21"/>
                  <a:gd name="T4" fmla="*/ 0 w 17"/>
                  <a:gd name="T5" fmla="*/ 18 h 21"/>
                  <a:gd name="T6" fmla="*/ 3 w 17"/>
                  <a:gd name="T7" fmla="*/ 21 h 21"/>
                  <a:gd name="T8" fmla="*/ 14 w 17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14" y="0"/>
                    </a:moveTo>
                    <a:lnTo>
                      <a:pt x="17" y="1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39" name="Freeform 267">
                <a:extLst>
                  <a:ext uri="{FF2B5EF4-FFF2-40B4-BE49-F238E27FC236}">
                    <a16:creationId xmlns:a16="http://schemas.microsoft.com/office/drawing/2014/main" id="{630F7230-68EE-4D45-994F-01A66DF6E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4182518"/>
                <a:ext cx="53975" cy="57150"/>
              </a:xfrm>
              <a:custGeom>
                <a:avLst/>
                <a:gdLst>
                  <a:gd name="T0" fmla="*/ 17 w 70"/>
                  <a:gd name="T1" fmla="*/ 0 h 68"/>
                  <a:gd name="T2" fmla="*/ 0 w 70"/>
                  <a:gd name="T3" fmla="*/ 18 h 68"/>
                  <a:gd name="T4" fmla="*/ 54 w 70"/>
                  <a:gd name="T5" fmla="*/ 68 h 68"/>
                  <a:gd name="T6" fmla="*/ 70 w 70"/>
                  <a:gd name="T7" fmla="*/ 50 h 68"/>
                  <a:gd name="T8" fmla="*/ 17 w 70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8">
                    <a:moveTo>
                      <a:pt x="17" y="0"/>
                    </a:moveTo>
                    <a:lnTo>
                      <a:pt x="0" y="18"/>
                    </a:lnTo>
                    <a:lnTo>
                      <a:pt x="54" y="68"/>
                    </a:lnTo>
                    <a:lnTo>
                      <a:pt x="70" y="5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0" name="Freeform 268">
                <a:extLst>
                  <a:ext uri="{FF2B5EF4-FFF2-40B4-BE49-F238E27FC236}">
                    <a16:creationId xmlns:a16="http://schemas.microsoft.com/office/drawing/2014/main" id="{B73AB0E0-A8EE-0941-9C2E-E03AE5631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0438" y="4182518"/>
                <a:ext cx="15875" cy="15875"/>
              </a:xfrm>
              <a:custGeom>
                <a:avLst/>
                <a:gdLst>
                  <a:gd name="T0" fmla="*/ 0 w 17"/>
                  <a:gd name="T1" fmla="*/ 18 h 18"/>
                  <a:gd name="T2" fmla="*/ 17 w 17"/>
                  <a:gd name="T3" fmla="*/ 0 h 18"/>
                  <a:gd name="T4" fmla="*/ 0 w 17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8">
                    <a:moveTo>
                      <a:pt x="0" y="18"/>
                    </a:moveTo>
                    <a:lnTo>
                      <a:pt x="1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1" name="Freeform 269">
                <a:extLst>
                  <a:ext uri="{FF2B5EF4-FFF2-40B4-BE49-F238E27FC236}">
                    <a16:creationId xmlns:a16="http://schemas.microsoft.com/office/drawing/2014/main" id="{1EEABE29-EA85-2D48-AE1A-2C95746BF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713" y="4225380"/>
                <a:ext cx="53975" cy="57150"/>
              </a:xfrm>
              <a:custGeom>
                <a:avLst/>
                <a:gdLst>
                  <a:gd name="T0" fmla="*/ 16 w 70"/>
                  <a:gd name="T1" fmla="*/ 0 h 68"/>
                  <a:gd name="T2" fmla="*/ 0 w 70"/>
                  <a:gd name="T3" fmla="*/ 18 h 68"/>
                  <a:gd name="T4" fmla="*/ 53 w 70"/>
                  <a:gd name="T5" fmla="*/ 68 h 68"/>
                  <a:gd name="T6" fmla="*/ 70 w 70"/>
                  <a:gd name="T7" fmla="*/ 50 h 68"/>
                  <a:gd name="T8" fmla="*/ 16 w 70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8">
                    <a:moveTo>
                      <a:pt x="16" y="0"/>
                    </a:moveTo>
                    <a:lnTo>
                      <a:pt x="0" y="18"/>
                    </a:lnTo>
                    <a:lnTo>
                      <a:pt x="53" y="68"/>
                    </a:lnTo>
                    <a:lnTo>
                      <a:pt x="70" y="5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2" name="Freeform 270">
                <a:extLst>
                  <a:ext uri="{FF2B5EF4-FFF2-40B4-BE49-F238E27FC236}">
                    <a16:creationId xmlns:a16="http://schemas.microsoft.com/office/drawing/2014/main" id="{09203F35-C21C-764F-8EF9-1A0DFA9046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8" y="4266655"/>
                <a:ext cx="19050" cy="20638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3" name="Freeform 271">
                <a:extLst>
                  <a:ext uri="{FF2B5EF4-FFF2-40B4-BE49-F238E27FC236}">
                    <a16:creationId xmlns:a16="http://schemas.microsoft.com/office/drawing/2014/main" id="{8C8C64EC-E58A-3240-9344-5189E2747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175" y="4128543"/>
                <a:ext cx="15875" cy="22225"/>
              </a:xfrm>
              <a:custGeom>
                <a:avLst/>
                <a:gdLst>
                  <a:gd name="T0" fmla="*/ 22 w 22"/>
                  <a:gd name="T1" fmla="*/ 5 h 27"/>
                  <a:gd name="T2" fmla="*/ 12 w 22"/>
                  <a:gd name="T3" fmla="*/ 0 h 27"/>
                  <a:gd name="T4" fmla="*/ 0 w 22"/>
                  <a:gd name="T5" fmla="*/ 22 h 27"/>
                  <a:gd name="T6" fmla="*/ 10 w 22"/>
                  <a:gd name="T7" fmla="*/ 27 h 27"/>
                  <a:gd name="T8" fmla="*/ 22 w 22"/>
                  <a:gd name="T9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7">
                    <a:moveTo>
                      <a:pt x="22" y="5"/>
                    </a:moveTo>
                    <a:lnTo>
                      <a:pt x="12" y="0"/>
                    </a:lnTo>
                    <a:lnTo>
                      <a:pt x="0" y="22"/>
                    </a:lnTo>
                    <a:lnTo>
                      <a:pt x="10" y="27"/>
                    </a:lnTo>
                    <a:lnTo>
                      <a:pt x="22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4" name="Freeform 272">
                <a:extLst>
                  <a:ext uri="{FF2B5EF4-FFF2-40B4-BE49-F238E27FC236}">
                    <a16:creationId xmlns:a16="http://schemas.microsoft.com/office/drawing/2014/main" id="{7ED6425F-B098-1841-9807-CBFAD7A8B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6150" y="4157118"/>
                <a:ext cx="65088" cy="42862"/>
              </a:xfrm>
              <a:custGeom>
                <a:avLst/>
                <a:gdLst>
                  <a:gd name="T0" fmla="*/ 8 w 84"/>
                  <a:gd name="T1" fmla="*/ 0 h 50"/>
                  <a:gd name="T2" fmla="*/ 0 w 84"/>
                  <a:gd name="T3" fmla="*/ 23 h 50"/>
                  <a:gd name="T4" fmla="*/ 77 w 84"/>
                  <a:gd name="T5" fmla="*/ 50 h 50"/>
                  <a:gd name="T6" fmla="*/ 84 w 84"/>
                  <a:gd name="T7" fmla="*/ 28 h 50"/>
                  <a:gd name="T8" fmla="*/ 8 w 84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50">
                    <a:moveTo>
                      <a:pt x="8" y="0"/>
                    </a:moveTo>
                    <a:lnTo>
                      <a:pt x="0" y="23"/>
                    </a:lnTo>
                    <a:lnTo>
                      <a:pt x="77" y="50"/>
                    </a:lnTo>
                    <a:lnTo>
                      <a:pt x="84" y="28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5" name="Freeform 273">
                <a:extLst>
                  <a:ext uri="{FF2B5EF4-FFF2-40B4-BE49-F238E27FC236}">
                    <a16:creationId xmlns:a16="http://schemas.microsoft.com/office/drawing/2014/main" id="{0F3958D8-8E2B-7F4B-BF51-6AC356CE9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8" y="4180930"/>
                <a:ext cx="15875" cy="22225"/>
              </a:xfrm>
              <a:custGeom>
                <a:avLst/>
                <a:gdLst>
                  <a:gd name="T0" fmla="*/ 7 w 19"/>
                  <a:gd name="T1" fmla="*/ 0 h 26"/>
                  <a:gd name="T2" fmla="*/ 19 w 19"/>
                  <a:gd name="T3" fmla="*/ 3 h 26"/>
                  <a:gd name="T4" fmla="*/ 11 w 19"/>
                  <a:gd name="T5" fmla="*/ 26 h 26"/>
                  <a:gd name="T6" fmla="*/ 0 w 19"/>
                  <a:gd name="T7" fmla="*/ 22 h 26"/>
                  <a:gd name="T8" fmla="*/ 7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7" y="0"/>
                    </a:moveTo>
                    <a:lnTo>
                      <a:pt x="19" y="3"/>
                    </a:lnTo>
                    <a:lnTo>
                      <a:pt x="11" y="26"/>
                    </a:lnTo>
                    <a:lnTo>
                      <a:pt x="0" y="2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6" name="Freeform 274">
                <a:extLst>
                  <a:ext uri="{FF2B5EF4-FFF2-40B4-BE49-F238E27FC236}">
                    <a16:creationId xmlns:a16="http://schemas.microsoft.com/office/drawing/2014/main" id="{25F4701B-3E57-8D40-8FD3-82C30F8C9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5" y="4153943"/>
                <a:ext cx="17463" cy="22225"/>
              </a:xfrm>
              <a:custGeom>
                <a:avLst/>
                <a:gdLst>
                  <a:gd name="T0" fmla="*/ 19 w 19"/>
                  <a:gd name="T1" fmla="*/ 4 h 27"/>
                  <a:gd name="T2" fmla="*/ 7 w 19"/>
                  <a:gd name="T3" fmla="*/ 0 h 27"/>
                  <a:gd name="T4" fmla="*/ 0 w 19"/>
                  <a:gd name="T5" fmla="*/ 23 h 27"/>
                  <a:gd name="T6" fmla="*/ 11 w 19"/>
                  <a:gd name="T7" fmla="*/ 27 h 27"/>
                  <a:gd name="T8" fmla="*/ 19 w 19"/>
                  <a:gd name="T9" fmla="*/ 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9" y="4"/>
                    </a:moveTo>
                    <a:lnTo>
                      <a:pt x="7" y="0"/>
                    </a:lnTo>
                    <a:lnTo>
                      <a:pt x="0" y="23"/>
                    </a:lnTo>
                    <a:lnTo>
                      <a:pt x="11" y="27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7" name="Freeform 275">
                <a:extLst>
                  <a:ext uri="{FF2B5EF4-FFF2-40B4-BE49-F238E27FC236}">
                    <a16:creationId xmlns:a16="http://schemas.microsoft.com/office/drawing/2014/main" id="{5550C402-C86F-7A41-9C4D-135BE50B6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713" y="4133305"/>
                <a:ext cx="44450" cy="39688"/>
              </a:xfrm>
              <a:custGeom>
                <a:avLst/>
                <a:gdLst>
                  <a:gd name="T0" fmla="*/ 12 w 57"/>
                  <a:gd name="T1" fmla="*/ 0 h 47"/>
                  <a:gd name="T2" fmla="*/ 0 w 57"/>
                  <a:gd name="T3" fmla="*/ 20 h 47"/>
                  <a:gd name="T4" fmla="*/ 44 w 57"/>
                  <a:gd name="T5" fmla="*/ 47 h 47"/>
                  <a:gd name="T6" fmla="*/ 57 w 57"/>
                  <a:gd name="T7" fmla="*/ 27 h 47"/>
                  <a:gd name="T8" fmla="*/ 12 w 57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47">
                    <a:moveTo>
                      <a:pt x="12" y="0"/>
                    </a:moveTo>
                    <a:lnTo>
                      <a:pt x="0" y="20"/>
                    </a:lnTo>
                    <a:lnTo>
                      <a:pt x="44" y="47"/>
                    </a:lnTo>
                    <a:lnTo>
                      <a:pt x="57" y="2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8" name="Freeform 276">
                <a:extLst>
                  <a:ext uri="{FF2B5EF4-FFF2-40B4-BE49-F238E27FC236}">
                    <a16:creationId xmlns:a16="http://schemas.microsoft.com/office/drawing/2014/main" id="{150A95AE-E13E-8E44-A843-C95B8CEF9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63" y="4157118"/>
                <a:ext cx="46037" cy="49212"/>
              </a:xfrm>
              <a:custGeom>
                <a:avLst/>
                <a:gdLst>
                  <a:gd name="T0" fmla="*/ 16 w 60"/>
                  <a:gd name="T1" fmla="*/ 0 h 59"/>
                  <a:gd name="T2" fmla="*/ 0 w 60"/>
                  <a:gd name="T3" fmla="*/ 17 h 59"/>
                  <a:gd name="T4" fmla="*/ 43 w 60"/>
                  <a:gd name="T5" fmla="*/ 59 h 59"/>
                  <a:gd name="T6" fmla="*/ 60 w 60"/>
                  <a:gd name="T7" fmla="*/ 41 h 59"/>
                  <a:gd name="T8" fmla="*/ 16 w 60"/>
                  <a:gd name="T9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9">
                    <a:moveTo>
                      <a:pt x="16" y="0"/>
                    </a:moveTo>
                    <a:lnTo>
                      <a:pt x="0" y="17"/>
                    </a:lnTo>
                    <a:lnTo>
                      <a:pt x="43" y="59"/>
                    </a:lnTo>
                    <a:lnTo>
                      <a:pt x="60" y="4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49" name="Freeform 277">
                <a:extLst>
                  <a:ext uri="{FF2B5EF4-FFF2-40B4-BE49-F238E27FC236}">
                    <a16:creationId xmlns:a16="http://schemas.microsoft.com/office/drawing/2014/main" id="{29177779-7851-C645-97CC-42E706B2E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63" y="4155530"/>
                <a:ext cx="17462" cy="17463"/>
              </a:xfrm>
              <a:custGeom>
                <a:avLst/>
                <a:gdLst>
                  <a:gd name="T0" fmla="*/ 15 w 16"/>
                  <a:gd name="T1" fmla="*/ 0 h 20"/>
                  <a:gd name="T2" fmla="*/ 16 w 16"/>
                  <a:gd name="T3" fmla="*/ 1 h 20"/>
                  <a:gd name="T4" fmla="*/ 0 w 16"/>
                  <a:gd name="T5" fmla="*/ 18 h 20"/>
                  <a:gd name="T6" fmla="*/ 2 w 16"/>
                  <a:gd name="T7" fmla="*/ 20 h 20"/>
                  <a:gd name="T8" fmla="*/ 15 w 16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0">
                    <a:moveTo>
                      <a:pt x="15" y="0"/>
                    </a:moveTo>
                    <a:lnTo>
                      <a:pt x="16" y="1"/>
                    </a:lnTo>
                    <a:lnTo>
                      <a:pt x="0" y="18"/>
                    </a:lnTo>
                    <a:lnTo>
                      <a:pt x="2" y="2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0" name="Freeform 278">
                <a:extLst>
                  <a:ext uri="{FF2B5EF4-FFF2-40B4-BE49-F238E27FC236}">
                    <a16:creationId xmlns:a16="http://schemas.microsoft.com/office/drawing/2014/main" id="{8397F074-944E-3847-AEC6-D0F83972C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8388" y="4190455"/>
                <a:ext cx="44450" cy="49213"/>
              </a:xfrm>
              <a:custGeom>
                <a:avLst/>
                <a:gdLst>
                  <a:gd name="T0" fmla="*/ 17 w 59"/>
                  <a:gd name="T1" fmla="*/ 0 h 58"/>
                  <a:gd name="T2" fmla="*/ 0 w 59"/>
                  <a:gd name="T3" fmla="*/ 18 h 58"/>
                  <a:gd name="T4" fmla="*/ 42 w 59"/>
                  <a:gd name="T5" fmla="*/ 58 h 58"/>
                  <a:gd name="T6" fmla="*/ 59 w 59"/>
                  <a:gd name="T7" fmla="*/ 40 h 58"/>
                  <a:gd name="T8" fmla="*/ 17 w 59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8">
                    <a:moveTo>
                      <a:pt x="17" y="0"/>
                    </a:moveTo>
                    <a:lnTo>
                      <a:pt x="0" y="18"/>
                    </a:lnTo>
                    <a:lnTo>
                      <a:pt x="42" y="58"/>
                    </a:lnTo>
                    <a:lnTo>
                      <a:pt x="59" y="4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1" name="Freeform 279">
                <a:extLst>
                  <a:ext uri="{FF2B5EF4-FFF2-40B4-BE49-F238E27FC236}">
                    <a16:creationId xmlns:a16="http://schemas.microsoft.com/office/drawing/2014/main" id="{81517BB9-9A89-6844-A23A-7DDA857E7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138" y="4225380"/>
                <a:ext cx="19050" cy="20638"/>
              </a:xfrm>
              <a:custGeom>
                <a:avLst/>
                <a:gdLst>
                  <a:gd name="T0" fmla="*/ 17 w 26"/>
                  <a:gd name="T1" fmla="*/ 0 h 25"/>
                  <a:gd name="T2" fmla="*/ 26 w 26"/>
                  <a:gd name="T3" fmla="*/ 8 h 25"/>
                  <a:gd name="T4" fmla="*/ 9 w 26"/>
                  <a:gd name="T5" fmla="*/ 25 h 25"/>
                  <a:gd name="T6" fmla="*/ 0 w 26"/>
                  <a:gd name="T7" fmla="*/ 18 h 25"/>
                  <a:gd name="T8" fmla="*/ 17 w 26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17" y="0"/>
                    </a:moveTo>
                    <a:lnTo>
                      <a:pt x="26" y="8"/>
                    </a:lnTo>
                    <a:lnTo>
                      <a:pt x="9" y="25"/>
                    </a:lnTo>
                    <a:lnTo>
                      <a:pt x="0" y="1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2" name="Freeform 280">
                <a:extLst>
                  <a:ext uri="{FF2B5EF4-FFF2-40B4-BE49-F238E27FC236}">
                    <a16:creationId xmlns:a16="http://schemas.microsoft.com/office/drawing/2014/main" id="{5876B003-FAE7-C04F-A6DF-EE7616208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3775" y="4128543"/>
                <a:ext cx="17463" cy="20637"/>
              </a:xfrm>
              <a:custGeom>
                <a:avLst/>
                <a:gdLst>
                  <a:gd name="T0" fmla="*/ 23 w 23"/>
                  <a:gd name="T1" fmla="*/ 6 h 26"/>
                  <a:gd name="T2" fmla="*/ 13 w 23"/>
                  <a:gd name="T3" fmla="*/ 0 h 26"/>
                  <a:gd name="T4" fmla="*/ 0 w 23"/>
                  <a:gd name="T5" fmla="*/ 20 h 26"/>
                  <a:gd name="T6" fmla="*/ 11 w 23"/>
                  <a:gd name="T7" fmla="*/ 26 h 26"/>
                  <a:gd name="T8" fmla="*/ 23 w 23"/>
                  <a:gd name="T9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6">
                    <a:moveTo>
                      <a:pt x="23" y="6"/>
                    </a:moveTo>
                    <a:lnTo>
                      <a:pt x="13" y="0"/>
                    </a:lnTo>
                    <a:lnTo>
                      <a:pt x="0" y="20"/>
                    </a:lnTo>
                    <a:lnTo>
                      <a:pt x="11" y="26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3" name="Freeform 281">
                <a:extLst>
                  <a:ext uri="{FF2B5EF4-FFF2-40B4-BE49-F238E27FC236}">
                    <a16:creationId xmlns:a16="http://schemas.microsoft.com/office/drawing/2014/main" id="{F36C83DE-3783-3149-BDD3-83AF0142FA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988" y="4153943"/>
                <a:ext cx="149225" cy="79375"/>
              </a:xfrm>
              <a:custGeom>
                <a:avLst/>
                <a:gdLst>
                  <a:gd name="T0" fmla="*/ 8 w 193"/>
                  <a:gd name="T1" fmla="*/ 0 h 94"/>
                  <a:gd name="T2" fmla="*/ 0 w 193"/>
                  <a:gd name="T3" fmla="*/ 23 h 94"/>
                  <a:gd name="T4" fmla="*/ 186 w 193"/>
                  <a:gd name="T5" fmla="*/ 94 h 94"/>
                  <a:gd name="T6" fmla="*/ 193 w 193"/>
                  <a:gd name="T7" fmla="*/ 72 h 94"/>
                  <a:gd name="T8" fmla="*/ 8 w 193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94">
                    <a:moveTo>
                      <a:pt x="8" y="0"/>
                    </a:moveTo>
                    <a:lnTo>
                      <a:pt x="0" y="23"/>
                    </a:lnTo>
                    <a:lnTo>
                      <a:pt x="186" y="94"/>
                    </a:lnTo>
                    <a:lnTo>
                      <a:pt x="193" y="7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4" name="Freeform 282">
                <a:extLst>
                  <a:ext uri="{FF2B5EF4-FFF2-40B4-BE49-F238E27FC236}">
                    <a16:creationId xmlns:a16="http://schemas.microsoft.com/office/drawing/2014/main" id="{EC0FADFA-FC59-D740-8624-CB8429486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5863" y="4214268"/>
                <a:ext cx="15875" cy="22225"/>
              </a:xfrm>
              <a:custGeom>
                <a:avLst/>
                <a:gdLst>
                  <a:gd name="T0" fmla="*/ 7 w 19"/>
                  <a:gd name="T1" fmla="*/ 0 h 26"/>
                  <a:gd name="T2" fmla="*/ 19 w 19"/>
                  <a:gd name="T3" fmla="*/ 3 h 26"/>
                  <a:gd name="T4" fmla="*/ 11 w 19"/>
                  <a:gd name="T5" fmla="*/ 26 h 26"/>
                  <a:gd name="T6" fmla="*/ 0 w 19"/>
                  <a:gd name="T7" fmla="*/ 22 h 26"/>
                  <a:gd name="T8" fmla="*/ 7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7" y="0"/>
                    </a:moveTo>
                    <a:lnTo>
                      <a:pt x="19" y="3"/>
                    </a:lnTo>
                    <a:lnTo>
                      <a:pt x="11" y="26"/>
                    </a:lnTo>
                    <a:lnTo>
                      <a:pt x="0" y="2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5" name="Freeform 283">
                <a:extLst>
                  <a:ext uri="{FF2B5EF4-FFF2-40B4-BE49-F238E27FC236}">
                    <a16:creationId xmlns:a16="http://schemas.microsoft.com/office/drawing/2014/main" id="{44076E82-A392-2947-8E71-0F1BF9642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63" y="4150768"/>
                <a:ext cx="17462" cy="22225"/>
              </a:xfrm>
              <a:custGeom>
                <a:avLst/>
                <a:gdLst>
                  <a:gd name="T0" fmla="*/ 19 w 19"/>
                  <a:gd name="T1" fmla="*/ 3 h 26"/>
                  <a:gd name="T2" fmla="*/ 8 w 19"/>
                  <a:gd name="T3" fmla="*/ 0 h 26"/>
                  <a:gd name="T4" fmla="*/ 0 w 19"/>
                  <a:gd name="T5" fmla="*/ 22 h 26"/>
                  <a:gd name="T6" fmla="*/ 11 w 19"/>
                  <a:gd name="T7" fmla="*/ 26 h 26"/>
                  <a:gd name="T8" fmla="*/ 19 w 19"/>
                  <a:gd name="T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9" y="3"/>
                    </a:moveTo>
                    <a:lnTo>
                      <a:pt x="8" y="0"/>
                    </a:lnTo>
                    <a:lnTo>
                      <a:pt x="0" y="22"/>
                    </a:lnTo>
                    <a:lnTo>
                      <a:pt x="11" y="26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6" name="Freeform 284">
                <a:extLst>
                  <a:ext uri="{FF2B5EF4-FFF2-40B4-BE49-F238E27FC236}">
                    <a16:creationId xmlns:a16="http://schemas.microsoft.com/office/drawing/2014/main" id="{B7D75CC8-F2B6-BE47-B4A2-96854B7BAD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9475" y="3731668"/>
                <a:ext cx="139700" cy="76200"/>
              </a:xfrm>
              <a:custGeom>
                <a:avLst/>
                <a:gdLst>
                  <a:gd name="T0" fmla="*/ 0 w 183"/>
                  <a:gd name="T1" fmla="*/ 66 h 89"/>
                  <a:gd name="T2" fmla="*/ 8 w 183"/>
                  <a:gd name="T3" fmla="*/ 89 h 89"/>
                  <a:gd name="T4" fmla="*/ 183 w 183"/>
                  <a:gd name="T5" fmla="*/ 22 h 89"/>
                  <a:gd name="T6" fmla="*/ 175 w 183"/>
                  <a:gd name="T7" fmla="*/ 0 h 89"/>
                  <a:gd name="T8" fmla="*/ 0 w 183"/>
                  <a:gd name="T9" fmla="*/ 6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89">
                    <a:moveTo>
                      <a:pt x="0" y="66"/>
                    </a:moveTo>
                    <a:lnTo>
                      <a:pt x="8" y="89"/>
                    </a:lnTo>
                    <a:lnTo>
                      <a:pt x="183" y="22"/>
                    </a:lnTo>
                    <a:lnTo>
                      <a:pt x="175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7" name="Freeform 285">
                <a:extLst>
                  <a:ext uri="{FF2B5EF4-FFF2-40B4-BE49-F238E27FC236}">
                    <a16:creationId xmlns:a16="http://schemas.microsoft.com/office/drawing/2014/main" id="{C88EAFCB-745C-EC45-8B09-E309D3DE3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825" y="3728493"/>
                <a:ext cx="15875" cy="22225"/>
              </a:xfrm>
              <a:custGeom>
                <a:avLst/>
                <a:gdLst>
                  <a:gd name="T0" fmla="*/ 0 w 19"/>
                  <a:gd name="T1" fmla="*/ 4 h 26"/>
                  <a:gd name="T2" fmla="*/ 11 w 19"/>
                  <a:gd name="T3" fmla="*/ 0 h 26"/>
                  <a:gd name="T4" fmla="*/ 19 w 19"/>
                  <a:gd name="T5" fmla="*/ 23 h 26"/>
                  <a:gd name="T6" fmla="*/ 8 w 19"/>
                  <a:gd name="T7" fmla="*/ 26 h 26"/>
                  <a:gd name="T8" fmla="*/ 0 w 19"/>
                  <a:gd name="T9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0" y="4"/>
                    </a:moveTo>
                    <a:lnTo>
                      <a:pt x="11" y="0"/>
                    </a:lnTo>
                    <a:lnTo>
                      <a:pt x="19" y="23"/>
                    </a:lnTo>
                    <a:lnTo>
                      <a:pt x="8" y="2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8" name="Freeform 286">
                <a:extLst>
                  <a:ext uri="{FF2B5EF4-FFF2-40B4-BE49-F238E27FC236}">
                    <a16:creationId xmlns:a16="http://schemas.microsoft.com/office/drawing/2014/main" id="{1AE98FA6-C6A3-EE4F-BE15-B8B3F8FF6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950" y="3787230"/>
                <a:ext cx="15875" cy="23813"/>
              </a:xfrm>
              <a:custGeom>
                <a:avLst/>
                <a:gdLst>
                  <a:gd name="T0" fmla="*/ 12 w 20"/>
                  <a:gd name="T1" fmla="*/ 0 h 27"/>
                  <a:gd name="T2" fmla="*/ 0 w 20"/>
                  <a:gd name="T3" fmla="*/ 4 h 27"/>
                  <a:gd name="T4" fmla="*/ 8 w 20"/>
                  <a:gd name="T5" fmla="*/ 27 h 27"/>
                  <a:gd name="T6" fmla="*/ 20 w 20"/>
                  <a:gd name="T7" fmla="*/ 23 h 27"/>
                  <a:gd name="T8" fmla="*/ 12 w 20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7">
                    <a:moveTo>
                      <a:pt x="12" y="0"/>
                    </a:moveTo>
                    <a:lnTo>
                      <a:pt x="0" y="4"/>
                    </a:lnTo>
                    <a:lnTo>
                      <a:pt x="8" y="27"/>
                    </a:lnTo>
                    <a:lnTo>
                      <a:pt x="20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59" name="Freeform 287">
                <a:extLst>
                  <a:ext uri="{FF2B5EF4-FFF2-40B4-BE49-F238E27FC236}">
                    <a16:creationId xmlns:a16="http://schemas.microsoft.com/office/drawing/2014/main" id="{019961D3-A626-5A4D-A0F6-6186B324C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788" y="3825330"/>
                <a:ext cx="227012" cy="26988"/>
              </a:xfrm>
              <a:custGeom>
                <a:avLst/>
                <a:gdLst>
                  <a:gd name="T0" fmla="*/ 0 w 295"/>
                  <a:gd name="T1" fmla="*/ 9 h 33"/>
                  <a:gd name="T2" fmla="*/ 0 w 295"/>
                  <a:gd name="T3" fmla="*/ 33 h 33"/>
                  <a:gd name="T4" fmla="*/ 295 w 295"/>
                  <a:gd name="T5" fmla="*/ 24 h 33"/>
                  <a:gd name="T6" fmla="*/ 295 w 295"/>
                  <a:gd name="T7" fmla="*/ 0 h 33"/>
                  <a:gd name="T8" fmla="*/ 0 w 295"/>
                  <a:gd name="T9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5" h="33">
                    <a:moveTo>
                      <a:pt x="0" y="9"/>
                    </a:moveTo>
                    <a:lnTo>
                      <a:pt x="0" y="33"/>
                    </a:lnTo>
                    <a:lnTo>
                      <a:pt x="295" y="24"/>
                    </a:lnTo>
                    <a:lnTo>
                      <a:pt x="295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0" name="Rectangle 288">
                <a:extLst>
                  <a:ext uri="{FF2B5EF4-FFF2-40B4-BE49-F238E27FC236}">
                    <a16:creationId xmlns:a16="http://schemas.microsoft.com/office/drawing/2014/main" id="{3465E609-8ACE-0242-BED8-8DECB4B0F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6800" y="3825330"/>
                <a:ext cx="15875" cy="1905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1" name="Rectangle 289">
                <a:extLst>
                  <a:ext uri="{FF2B5EF4-FFF2-40B4-BE49-F238E27FC236}">
                    <a16:creationId xmlns:a16="http://schemas.microsoft.com/office/drawing/2014/main" id="{335E134A-FBA2-AB41-8D6B-BC43023EA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41850" y="3831680"/>
                <a:ext cx="15875" cy="2063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2" name="Rectangle 290">
                <a:extLst>
                  <a:ext uri="{FF2B5EF4-FFF2-40B4-BE49-F238E27FC236}">
                    <a16:creationId xmlns:a16="http://schemas.microsoft.com/office/drawing/2014/main" id="{181965C2-4240-3843-86DC-079ACF093D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688" y="4009480"/>
                <a:ext cx="19050" cy="285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3" name="Freeform 291">
                <a:extLst>
                  <a:ext uri="{FF2B5EF4-FFF2-40B4-BE49-F238E27FC236}">
                    <a16:creationId xmlns:a16="http://schemas.microsoft.com/office/drawing/2014/main" id="{3DA3D2A9-5966-FB4C-A712-03C46F5ED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3993605"/>
                <a:ext cx="22225" cy="20638"/>
              </a:xfrm>
              <a:custGeom>
                <a:avLst/>
                <a:gdLst>
                  <a:gd name="T0" fmla="*/ 0 w 27"/>
                  <a:gd name="T1" fmla="*/ 15 h 25"/>
                  <a:gd name="T2" fmla="*/ 22 w 27"/>
                  <a:gd name="T3" fmla="*/ 25 h 25"/>
                  <a:gd name="T4" fmla="*/ 27 w 27"/>
                  <a:gd name="T5" fmla="*/ 10 h 25"/>
                  <a:gd name="T6" fmla="*/ 5 w 27"/>
                  <a:gd name="T7" fmla="*/ 0 h 25"/>
                  <a:gd name="T8" fmla="*/ 0 w 27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5">
                    <a:moveTo>
                      <a:pt x="0" y="15"/>
                    </a:moveTo>
                    <a:lnTo>
                      <a:pt x="22" y="25"/>
                    </a:lnTo>
                    <a:lnTo>
                      <a:pt x="27" y="10"/>
                    </a:lnTo>
                    <a:lnTo>
                      <a:pt x="5" y="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4" name="Freeform 292">
                <a:extLst>
                  <a:ext uri="{FF2B5EF4-FFF2-40B4-BE49-F238E27FC236}">
                    <a16:creationId xmlns:a16="http://schemas.microsoft.com/office/drawing/2014/main" id="{A1074252-9322-B647-AB96-F43A495F7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1688" y="3998368"/>
                <a:ext cx="19050" cy="15875"/>
              </a:xfrm>
              <a:custGeom>
                <a:avLst/>
                <a:gdLst>
                  <a:gd name="T0" fmla="*/ 0 w 24"/>
                  <a:gd name="T1" fmla="*/ 5 h 10"/>
                  <a:gd name="T2" fmla="*/ 0 w 24"/>
                  <a:gd name="T3" fmla="*/ 0 h 10"/>
                  <a:gd name="T4" fmla="*/ 22 w 24"/>
                  <a:gd name="T5" fmla="*/ 10 h 10"/>
                  <a:gd name="T6" fmla="*/ 24 w 24"/>
                  <a:gd name="T7" fmla="*/ 5 h 10"/>
                  <a:gd name="T8" fmla="*/ 0 w 24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0">
                    <a:moveTo>
                      <a:pt x="0" y="5"/>
                    </a:moveTo>
                    <a:lnTo>
                      <a:pt x="0" y="0"/>
                    </a:lnTo>
                    <a:lnTo>
                      <a:pt x="22" y="10"/>
                    </a:lnTo>
                    <a:lnTo>
                      <a:pt x="24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5" name="Freeform 293">
                <a:extLst>
                  <a:ext uri="{FF2B5EF4-FFF2-40B4-BE49-F238E27FC236}">
                    <a16:creationId xmlns:a16="http://schemas.microsoft.com/office/drawing/2014/main" id="{A93352E5-8630-EF42-B7A8-9019996F0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450" y="3976143"/>
                <a:ext cx="25400" cy="26987"/>
              </a:xfrm>
              <a:custGeom>
                <a:avLst/>
                <a:gdLst>
                  <a:gd name="T0" fmla="*/ 0 w 32"/>
                  <a:gd name="T1" fmla="*/ 19 h 31"/>
                  <a:gd name="T2" fmla="*/ 20 w 32"/>
                  <a:gd name="T3" fmla="*/ 31 h 31"/>
                  <a:gd name="T4" fmla="*/ 32 w 32"/>
                  <a:gd name="T5" fmla="*/ 13 h 31"/>
                  <a:gd name="T6" fmla="*/ 11 w 32"/>
                  <a:gd name="T7" fmla="*/ 0 h 31"/>
                  <a:gd name="T8" fmla="*/ 0 w 32"/>
                  <a:gd name="T9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1">
                    <a:moveTo>
                      <a:pt x="0" y="19"/>
                    </a:moveTo>
                    <a:lnTo>
                      <a:pt x="20" y="31"/>
                    </a:lnTo>
                    <a:lnTo>
                      <a:pt x="32" y="13"/>
                    </a:lnTo>
                    <a:lnTo>
                      <a:pt x="1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6" name="Freeform 294">
                <a:extLst>
                  <a:ext uri="{FF2B5EF4-FFF2-40B4-BE49-F238E27FC236}">
                    <a16:creationId xmlns:a16="http://schemas.microsoft.com/office/drawing/2014/main" id="{A636A267-89E0-9A4A-AD86-57507CB60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6450" y="3987255"/>
                <a:ext cx="17463" cy="15875"/>
              </a:xfrm>
              <a:custGeom>
                <a:avLst/>
                <a:gdLst>
                  <a:gd name="T0" fmla="*/ 0 w 22"/>
                  <a:gd name="T1" fmla="*/ 1 h 12"/>
                  <a:gd name="T2" fmla="*/ 2 w 22"/>
                  <a:gd name="T3" fmla="*/ 0 h 12"/>
                  <a:gd name="T4" fmla="*/ 22 w 22"/>
                  <a:gd name="T5" fmla="*/ 12 h 12"/>
                  <a:gd name="T6" fmla="*/ 22 w 22"/>
                  <a:gd name="T7" fmla="*/ 11 h 12"/>
                  <a:gd name="T8" fmla="*/ 0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0" y="1"/>
                    </a:moveTo>
                    <a:lnTo>
                      <a:pt x="2" y="0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7" name="Freeform 295">
                <a:extLst>
                  <a:ext uri="{FF2B5EF4-FFF2-40B4-BE49-F238E27FC236}">
                    <a16:creationId xmlns:a16="http://schemas.microsoft.com/office/drawing/2014/main" id="{2D1A61E0-12CA-6342-8669-AACFCF01B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7563" y="3930105"/>
                <a:ext cx="57150" cy="58738"/>
              </a:xfrm>
              <a:custGeom>
                <a:avLst/>
                <a:gdLst>
                  <a:gd name="T0" fmla="*/ 0 w 74"/>
                  <a:gd name="T1" fmla="*/ 54 h 71"/>
                  <a:gd name="T2" fmla="*/ 17 w 74"/>
                  <a:gd name="T3" fmla="*/ 71 h 71"/>
                  <a:gd name="T4" fmla="*/ 74 w 74"/>
                  <a:gd name="T5" fmla="*/ 17 h 71"/>
                  <a:gd name="T6" fmla="*/ 58 w 74"/>
                  <a:gd name="T7" fmla="*/ 0 h 71"/>
                  <a:gd name="T8" fmla="*/ 0 w 74"/>
                  <a:gd name="T9" fmla="*/ 5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71">
                    <a:moveTo>
                      <a:pt x="0" y="54"/>
                    </a:moveTo>
                    <a:lnTo>
                      <a:pt x="17" y="71"/>
                    </a:lnTo>
                    <a:lnTo>
                      <a:pt x="74" y="17"/>
                    </a:lnTo>
                    <a:lnTo>
                      <a:pt x="58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8" name="Freeform 296">
                <a:extLst>
                  <a:ext uri="{FF2B5EF4-FFF2-40B4-BE49-F238E27FC236}">
                    <a16:creationId xmlns:a16="http://schemas.microsoft.com/office/drawing/2014/main" id="{3A64D2BF-23C6-B14F-BC54-C7505CEFF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75" y="3972968"/>
                <a:ext cx="15875" cy="15875"/>
              </a:xfrm>
              <a:custGeom>
                <a:avLst/>
                <a:gdLst>
                  <a:gd name="T0" fmla="*/ 0 w 21"/>
                  <a:gd name="T1" fmla="*/ 2 h 17"/>
                  <a:gd name="T2" fmla="*/ 3 w 21"/>
                  <a:gd name="T3" fmla="*/ 0 h 17"/>
                  <a:gd name="T4" fmla="*/ 1 w 21"/>
                  <a:gd name="T5" fmla="*/ 0 h 17"/>
                  <a:gd name="T6" fmla="*/ 18 w 21"/>
                  <a:gd name="T7" fmla="*/ 17 h 17"/>
                  <a:gd name="T8" fmla="*/ 21 w 21"/>
                  <a:gd name="T9" fmla="*/ 15 h 17"/>
                  <a:gd name="T10" fmla="*/ 0 w 21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7">
                    <a:moveTo>
                      <a:pt x="0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8" y="17"/>
                    </a:lnTo>
                    <a:lnTo>
                      <a:pt x="21" y="15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69" name="Freeform 297">
                <a:extLst>
                  <a:ext uri="{FF2B5EF4-FFF2-40B4-BE49-F238E27FC236}">
                    <a16:creationId xmlns:a16="http://schemas.microsoft.com/office/drawing/2014/main" id="{CA097D72-3122-7C4F-9835-E1DD2EA11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0425" y="3922168"/>
                <a:ext cx="20638" cy="20637"/>
              </a:xfrm>
              <a:custGeom>
                <a:avLst/>
                <a:gdLst>
                  <a:gd name="T0" fmla="*/ 0 w 25"/>
                  <a:gd name="T1" fmla="*/ 9 h 26"/>
                  <a:gd name="T2" fmla="*/ 9 w 25"/>
                  <a:gd name="T3" fmla="*/ 0 h 26"/>
                  <a:gd name="T4" fmla="*/ 25 w 25"/>
                  <a:gd name="T5" fmla="*/ 18 h 26"/>
                  <a:gd name="T6" fmla="*/ 16 w 25"/>
                  <a:gd name="T7" fmla="*/ 26 h 26"/>
                  <a:gd name="T8" fmla="*/ 0 w 25"/>
                  <a:gd name="T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6">
                    <a:moveTo>
                      <a:pt x="0" y="9"/>
                    </a:moveTo>
                    <a:lnTo>
                      <a:pt x="9" y="0"/>
                    </a:lnTo>
                    <a:lnTo>
                      <a:pt x="25" y="18"/>
                    </a:lnTo>
                    <a:lnTo>
                      <a:pt x="16" y="2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0" name="Rectangle 298">
                <a:extLst>
                  <a:ext uri="{FF2B5EF4-FFF2-40B4-BE49-F238E27FC236}">
                    <a16:creationId xmlns:a16="http://schemas.microsoft.com/office/drawing/2014/main" id="{AC6A7B44-8ABB-E241-9D50-D338F14FB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1688" y="4031705"/>
                <a:ext cx="19050" cy="158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1" name="Rectangle 299">
                <a:extLst>
                  <a:ext uri="{FF2B5EF4-FFF2-40B4-BE49-F238E27FC236}">
                    <a16:creationId xmlns:a16="http://schemas.microsoft.com/office/drawing/2014/main" id="{3794F146-A424-9741-9738-103DC7F64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4663" y="4036468"/>
                <a:ext cx="639762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2" name="Rectangle 300">
                <a:extLst>
                  <a:ext uri="{FF2B5EF4-FFF2-40B4-BE49-F238E27FC236}">
                    <a16:creationId xmlns:a16="http://schemas.microsoft.com/office/drawing/2014/main" id="{7037A198-A1DE-1A4D-BA44-B1F60C667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4425" y="4036468"/>
                <a:ext cx="17463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3" name="Rectangle 301">
                <a:extLst>
                  <a:ext uri="{FF2B5EF4-FFF2-40B4-BE49-F238E27FC236}">
                    <a16:creationId xmlns:a16="http://schemas.microsoft.com/office/drawing/2014/main" id="{125B40C3-532C-5747-876F-80C4EC24A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6725" y="4036468"/>
                <a:ext cx="15875" cy="20637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4" name="Freeform 302">
                <a:extLst>
                  <a:ext uri="{FF2B5EF4-FFF2-40B4-BE49-F238E27FC236}">
                    <a16:creationId xmlns:a16="http://schemas.microsoft.com/office/drawing/2014/main" id="{17CA8CB1-DF6A-2142-9049-224DCB22E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338" y="4014243"/>
                <a:ext cx="1804987" cy="61912"/>
              </a:xfrm>
              <a:custGeom>
                <a:avLst/>
                <a:gdLst>
                  <a:gd name="T0" fmla="*/ 0 w 2352"/>
                  <a:gd name="T1" fmla="*/ 0 h 74"/>
                  <a:gd name="T2" fmla="*/ 588 w 2352"/>
                  <a:gd name="T3" fmla="*/ 0 h 74"/>
                  <a:gd name="T4" fmla="*/ 1175 w 2352"/>
                  <a:gd name="T5" fmla="*/ 0 h 74"/>
                  <a:gd name="T6" fmla="*/ 1763 w 2352"/>
                  <a:gd name="T7" fmla="*/ 0 h 74"/>
                  <a:gd name="T8" fmla="*/ 2352 w 2352"/>
                  <a:gd name="T9" fmla="*/ 0 h 74"/>
                  <a:gd name="T10" fmla="*/ 2352 w 2352"/>
                  <a:gd name="T11" fmla="*/ 74 h 74"/>
                  <a:gd name="T12" fmla="*/ 1763 w 2352"/>
                  <a:gd name="T13" fmla="*/ 74 h 74"/>
                  <a:gd name="T14" fmla="*/ 1175 w 2352"/>
                  <a:gd name="T15" fmla="*/ 74 h 74"/>
                  <a:gd name="T16" fmla="*/ 588 w 2352"/>
                  <a:gd name="T17" fmla="*/ 74 h 74"/>
                  <a:gd name="T18" fmla="*/ 0 w 2352"/>
                  <a:gd name="T19" fmla="*/ 74 h 74"/>
                  <a:gd name="T20" fmla="*/ 0 w 2352"/>
                  <a:gd name="T2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52" h="74">
                    <a:moveTo>
                      <a:pt x="0" y="0"/>
                    </a:moveTo>
                    <a:lnTo>
                      <a:pt x="588" y="0"/>
                    </a:lnTo>
                    <a:lnTo>
                      <a:pt x="1175" y="0"/>
                    </a:lnTo>
                    <a:lnTo>
                      <a:pt x="1763" y="0"/>
                    </a:lnTo>
                    <a:lnTo>
                      <a:pt x="2352" y="0"/>
                    </a:lnTo>
                    <a:lnTo>
                      <a:pt x="2352" y="74"/>
                    </a:lnTo>
                    <a:lnTo>
                      <a:pt x="1763" y="74"/>
                    </a:lnTo>
                    <a:lnTo>
                      <a:pt x="1175" y="74"/>
                    </a:lnTo>
                    <a:lnTo>
                      <a:pt x="588" y="74"/>
                    </a:lnTo>
                    <a:lnTo>
                      <a:pt x="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5" name="Freeform 303">
                <a:extLst>
                  <a:ext uri="{FF2B5EF4-FFF2-40B4-BE49-F238E27FC236}">
                    <a16:creationId xmlns:a16="http://schemas.microsoft.com/office/drawing/2014/main" id="{D94534D6-57CE-D649-939F-28534CC70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988" y="3892005"/>
                <a:ext cx="58737" cy="87313"/>
              </a:xfrm>
              <a:custGeom>
                <a:avLst/>
                <a:gdLst>
                  <a:gd name="T0" fmla="*/ 0 w 77"/>
                  <a:gd name="T1" fmla="*/ 101 h 104"/>
                  <a:gd name="T2" fmla="*/ 1 w 77"/>
                  <a:gd name="T3" fmla="*/ 83 h 104"/>
                  <a:gd name="T4" fmla="*/ 4 w 77"/>
                  <a:gd name="T5" fmla="*/ 64 h 104"/>
                  <a:gd name="T6" fmla="*/ 10 w 77"/>
                  <a:gd name="T7" fmla="*/ 48 h 104"/>
                  <a:gd name="T8" fmla="*/ 19 w 77"/>
                  <a:gd name="T9" fmla="*/ 31 h 104"/>
                  <a:gd name="T10" fmla="*/ 31 w 77"/>
                  <a:gd name="T11" fmla="*/ 19 h 104"/>
                  <a:gd name="T12" fmla="*/ 43 w 77"/>
                  <a:gd name="T13" fmla="*/ 9 h 104"/>
                  <a:gd name="T14" fmla="*/ 59 w 77"/>
                  <a:gd name="T15" fmla="*/ 3 h 104"/>
                  <a:gd name="T16" fmla="*/ 74 w 77"/>
                  <a:gd name="T17" fmla="*/ 0 h 104"/>
                  <a:gd name="T18" fmla="*/ 77 w 77"/>
                  <a:gd name="T19" fmla="*/ 24 h 104"/>
                  <a:gd name="T20" fmla="*/ 66 w 77"/>
                  <a:gd name="T21" fmla="*/ 25 h 104"/>
                  <a:gd name="T22" fmla="*/ 56 w 77"/>
                  <a:gd name="T23" fmla="*/ 29 h 104"/>
                  <a:gd name="T24" fmla="*/ 47 w 77"/>
                  <a:gd name="T25" fmla="*/ 36 h 104"/>
                  <a:gd name="T26" fmla="*/ 38 w 77"/>
                  <a:gd name="T27" fmla="*/ 46 h 104"/>
                  <a:gd name="T28" fmla="*/ 32 w 77"/>
                  <a:gd name="T29" fmla="*/ 58 h 104"/>
                  <a:gd name="T30" fmla="*/ 27 w 77"/>
                  <a:gd name="T31" fmla="*/ 71 h 104"/>
                  <a:gd name="T32" fmla="*/ 24 w 77"/>
                  <a:gd name="T33" fmla="*/ 88 h 104"/>
                  <a:gd name="T34" fmla="*/ 23 w 77"/>
                  <a:gd name="T35" fmla="*/ 104 h 104"/>
                  <a:gd name="T36" fmla="*/ 0 w 77"/>
                  <a:gd name="T37" fmla="*/ 10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7" h="104">
                    <a:moveTo>
                      <a:pt x="0" y="101"/>
                    </a:moveTo>
                    <a:lnTo>
                      <a:pt x="1" y="83"/>
                    </a:lnTo>
                    <a:lnTo>
                      <a:pt x="4" y="64"/>
                    </a:lnTo>
                    <a:lnTo>
                      <a:pt x="10" y="48"/>
                    </a:lnTo>
                    <a:lnTo>
                      <a:pt x="19" y="31"/>
                    </a:lnTo>
                    <a:lnTo>
                      <a:pt x="31" y="19"/>
                    </a:lnTo>
                    <a:lnTo>
                      <a:pt x="43" y="9"/>
                    </a:lnTo>
                    <a:lnTo>
                      <a:pt x="59" y="3"/>
                    </a:lnTo>
                    <a:lnTo>
                      <a:pt x="74" y="0"/>
                    </a:lnTo>
                    <a:lnTo>
                      <a:pt x="77" y="24"/>
                    </a:lnTo>
                    <a:lnTo>
                      <a:pt x="66" y="25"/>
                    </a:lnTo>
                    <a:lnTo>
                      <a:pt x="56" y="29"/>
                    </a:lnTo>
                    <a:lnTo>
                      <a:pt x="47" y="36"/>
                    </a:lnTo>
                    <a:lnTo>
                      <a:pt x="38" y="46"/>
                    </a:lnTo>
                    <a:lnTo>
                      <a:pt x="32" y="58"/>
                    </a:lnTo>
                    <a:lnTo>
                      <a:pt x="27" y="71"/>
                    </a:lnTo>
                    <a:lnTo>
                      <a:pt x="24" y="88"/>
                    </a:lnTo>
                    <a:lnTo>
                      <a:pt x="23" y="104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6" name="Freeform 304">
                <a:extLst>
                  <a:ext uri="{FF2B5EF4-FFF2-40B4-BE49-F238E27FC236}">
                    <a16:creationId xmlns:a16="http://schemas.microsoft.com/office/drawing/2014/main" id="{BDEBC601-28B4-0E4F-B61F-AE3278036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2138" y="3890418"/>
                <a:ext cx="17462" cy="22225"/>
              </a:xfrm>
              <a:custGeom>
                <a:avLst/>
                <a:gdLst>
                  <a:gd name="T0" fmla="*/ 0 w 14"/>
                  <a:gd name="T1" fmla="*/ 1 h 25"/>
                  <a:gd name="T2" fmla="*/ 12 w 14"/>
                  <a:gd name="T3" fmla="*/ 0 h 25"/>
                  <a:gd name="T4" fmla="*/ 14 w 14"/>
                  <a:gd name="T5" fmla="*/ 24 h 25"/>
                  <a:gd name="T6" fmla="*/ 3 w 14"/>
                  <a:gd name="T7" fmla="*/ 25 h 25"/>
                  <a:gd name="T8" fmla="*/ 0 w 14"/>
                  <a:gd name="T9" fmla="*/ 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0" y="1"/>
                    </a:moveTo>
                    <a:lnTo>
                      <a:pt x="12" y="0"/>
                    </a:lnTo>
                    <a:lnTo>
                      <a:pt x="14" y="24"/>
                    </a:lnTo>
                    <a:lnTo>
                      <a:pt x="3" y="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7" name="Freeform 305">
                <a:extLst>
                  <a:ext uri="{FF2B5EF4-FFF2-40B4-BE49-F238E27FC236}">
                    <a16:creationId xmlns:a16="http://schemas.microsoft.com/office/drawing/2014/main" id="{FAF8F24A-B0CE-5D4A-A515-B57393BA7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988" y="3972968"/>
                <a:ext cx="17462" cy="15875"/>
              </a:xfrm>
              <a:custGeom>
                <a:avLst/>
                <a:gdLst>
                  <a:gd name="T0" fmla="*/ 1 w 24"/>
                  <a:gd name="T1" fmla="*/ 0 h 14"/>
                  <a:gd name="T2" fmla="*/ 0 w 24"/>
                  <a:gd name="T3" fmla="*/ 12 h 14"/>
                  <a:gd name="T4" fmla="*/ 23 w 24"/>
                  <a:gd name="T5" fmla="*/ 14 h 14"/>
                  <a:gd name="T6" fmla="*/ 24 w 24"/>
                  <a:gd name="T7" fmla="*/ 3 h 14"/>
                  <a:gd name="T8" fmla="*/ 1 w 2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4">
                    <a:moveTo>
                      <a:pt x="1" y="0"/>
                    </a:moveTo>
                    <a:lnTo>
                      <a:pt x="0" y="12"/>
                    </a:lnTo>
                    <a:lnTo>
                      <a:pt x="23" y="14"/>
                    </a:lnTo>
                    <a:lnTo>
                      <a:pt x="24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8" name="Rectangle 306">
                <a:extLst>
                  <a:ext uri="{FF2B5EF4-FFF2-40B4-BE49-F238E27FC236}">
                    <a16:creationId xmlns:a16="http://schemas.microsoft.com/office/drawing/2014/main" id="{24E66B85-DBCA-B44E-937E-6366F6E29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2138" y="3892005"/>
                <a:ext cx="60325" cy="1746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79" name="Rectangle 307">
                <a:extLst>
                  <a:ext uri="{FF2B5EF4-FFF2-40B4-BE49-F238E27FC236}">
                    <a16:creationId xmlns:a16="http://schemas.microsoft.com/office/drawing/2014/main" id="{24915479-5357-F04F-B298-1653F7A86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3892005"/>
                <a:ext cx="15875" cy="2063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0" name="Freeform 308">
                <a:extLst>
                  <a:ext uri="{FF2B5EF4-FFF2-40B4-BE49-F238E27FC236}">
                    <a16:creationId xmlns:a16="http://schemas.microsoft.com/office/drawing/2014/main" id="{EA1848B2-2C94-B84A-BCB2-112DC310B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575" y="3979318"/>
                <a:ext cx="50800" cy="74612"/>
              </a:xfrm>
              <a:custGeom>
                <a:avLst/>
                <a:gdLst>
                  <a:gd name="T0" fmla="*/ 64 w 66"/>
                  <a:gd name="T1" fmla="*/ 90 h 90"/>
                  <a:gd name="T2" fmla="*/ 49 w 66"/>
                  <a:gd name="T3" fmla="*/ 88 h 90"/>
                  <a:gd name="T4" fmla="*/ 36 w 66"/>
                  <a:gd name="T5" fmla="*/ 83 h 90"/>
                  <a:gd name="T6" fmla="*/ 24 w 66"/>
                  <a:gd name="T7" fmla="*/ 76 h 90"/>
                  <a:gd name="T8" fmla="*/ 15 w 66"/>
                  <a:gd name="T9" fmla="*/ 66 h 90"/>
                  <a:gd name="T10" fmla="*/ 8 w 66"/>
                  <a:gd name="T11" fmla="*/ 52 h 90"/>
                  <a:gd name="T12" fmla="*/ 4 w 66"/>
                  <a:gd name="T13" fmla="*/ 37 h 90"/>
                  <a:gd name="T14" fmla="*/ 0 w 66"/>
                  <a:gd name="T15" fmla="*/ 18 h 90"/>
                  <a:gd name="T16" fmla="*/ 0 w 66"/>
                  <a:gd name="T17" fmla="*/ 0 h 90"/>
                  <a:gd name="T18" fmla="*/ 23 w 66"/>
                  <a:gd name="T19" fmla="*/ 0 h 90"/>
                  <a:gd name="T20" fmla="*/ 23 w 66"/>
                  <a:gd name="T21" fmla="*/ 16 h 90"/>
                  <a:gd name="T22" fmla="*/ 27 w 66"/>
                  <a:gd name="T23" fmla="*/ 31 h 90"/>
                  <a:gd name="T24" fmla="*/ 29 w 66"/>
                  <a:gd name="T25" fmla="*/ 42 h 90"/>
                  <a:gd name="T26" fmla="*/ 35 w 66"/>
                  <a:gd name="T27" fmla="*/ 52 h 90"/>
                  <a:gd name="T28" fmla="*/ 41 w 66"/>
                  <a:gd name="T29" fmla="*/ 58 h 90"/>
                  <a:gd name="T30" fmla="*/ 47 w 66"/>
                  <a:gd name="T31" fmla="*/ 63 h 90"/>
                  <a:gd name="T32" fmla="*/ 55 w 66"/>
                  <a:gd name="T33" fmla="*/ 66 h 90"/>
                  <a:gd name="T34" fmla="*/ 66 w 66"/>
                  <a:gd name="T35" fmla="*/ 67 h 90"/>
                  <a:gd name="T36" fmla="*/ 64 w 66"/>
                  <a:gd name="T3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6" h="90">
                    <a:moveTo>
                      <a:pt x="64" y="90"/>
                    </a:moveTo>
                    <a:lnTo>
                      <a:pt x="49" y="88"/>
                    </a:lnTo>
                    <a:lnTo>
                      <a:pt x="36" y="83"/>
                    </a:lnTo>
                    <a:lnTo>
                      <a:pt x="24" y="76"/>
                    </a:lnTo>
                    <a:lnTo>
                      <a:pt x="15" y="66"/>
                    </a:lnTo>
                    <a:lnTo>
                      <a:pt x="8" y="52"/>
                    </a:lnTo>
                    <a:lnTo>
                      <a:pt x="4" y="37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16"/>
                    </a:lnTo>
                    <a:lnTo>
                      <a:pt x="27" y="31"/>
                    </a:lnTo>
                    <a:lnTo>
                      <a:pt x="29" y="42"/>
                    </a:lnTo>
                    <a:lnTo>
                      <a:pt x="35" y="52"/>
                    </a:lnTo>
                    <a:lnTo>
                      <a:pt x="41" y="58"/>
                    </a:lnTo>
                    <a:lnTo>
                      <a:pt x="47" y="63"/>
                    </a:lnTo>
                    <a:lnTo>
                      <a:pt x="55" y="66"/>
                    </a:lnTo>
                    <a:lnTo>
                      <a:pt x="66" y="67"/>
                    </a:lnTo>
                    <a:lnTo>
                      <a:pt x="64" y="9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1" name="Freeform 309">
                <a:extLst>
                  <a:ext uri="{FF2B5EF4-FFF2-40B4-BE49-F238E27FC236}">
                    <a16:creationId xmlns:a16="http://schemas.microsoft.com/office/drawing/2014/main" id="{2A7793D9-E71A-7E4E-942B-ABBEC0827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4200" y="4034880"/>
                <a:ext cx="15875" cy="20638"/>
              </a:xfrm>
              <a:custGeom>
                <a:avLst/>
                <a:gdLst>
                  <a:gd name="T0" fmla="*/ 0 w 14"/>
                  <a:gd name="T1" fmla="*/ 23 h 24"/>
                  <a:gd name="T2" fmla="*/ 11 w 14"/>
                  <a:gd name="T3" fmla="*/ 24 h 24"/>
                  <a:gd name="T4" fmla="*/ 14 w 14"/>
                  <a:gd name="T5" fmla="*/ 1 h 24"/>
                  <a:gd name="T6" fmla="*/ 2 w 14"/>
                  <a:gd name="T7" fmla="*/ 0 h 24"/>
                  <a:gd name="T8" fmla="*/ 0 w 14"/>
                  <a:gd name="T9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">
                    <a:moveTo>
                      <a:pt x="0" y="23"/>
                    </a:moveTo>
                    <a:lnTo>
                      <a:pt x="11" y="24"/>
                    </a:lnTo>
                    <a:lnTo>
                      <a:pt x="14" y="1"/>
                    </a:lnTo>
                    <a:lnTo>
                      <a:pt x="2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2" name="Rectangle 310">
                <a:extLst>
                  <a:ext uri="{FF2B5EF4-FFF2-40B4-BE49-F238E27FC236}">
                    <a16:creationId xmlns:a16="http://schemas.microsoft.com/office/drawing/2014/main" id="{1EBDD3A5-9C9D-4449-BC55-4F72427AD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33725" y="4036468"/>
                <a:ext cx="179388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3" name="Rectangle 311">
                <a:extLst>
                  <a:ext uri="{FF2B5EF4-FFF2-40B4-BE49-F238E27FC236}">
                    <a16:creationId xmlns:a16="http://schemas.microsoft.com/office/drawing/2014/main" id="{71F0F191-B647-7A40-8A86-2A4E820195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24200" y="4036468"/>
                <a:ext cx="15875" cy="2063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4" name="Rectangle 312">
                <a:extLst>
                  <a:ext uri="{FF2B5EF4-FFF2-40B4-BE49-F238E27FC236}">
                    <a16:creationId xmlns:a16="http://schemas.microsoft.com/office/drawing/2014/main" id="{AD2E329B-80B7-C34D-A51F-0F0F209206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3113" y="4036468"/>
                <a:ext cx="17462" cy="206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5" name="Rectangle 313">
                <a:extLst>
                  <a:ext uri="{FF2B5EF4-FFF2-40B4-BE49-F238E27FC236}">
                    <a16:creationId xmlns:a16="http://schemas.microsoft.com/office/drawing/2014/main" id="{528EB8E9-A6ED-B549-8B31-1B1A258CA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7863" y="3968205"/>
                <a:ext cx="19050" cy="1587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6" name="Freeform 314">
                <a:extLst>
                  <a:ext uri="{FF2B5EF4-FFF2-40B4-BE49-F238E27FC236}">
                    <a16:creationId xmlns:a16="http://schemas.microsoft.com/office/drawing/2014/main" id="{A44ECFF9-F336-6447-B172-F88CFEF6D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2463" y="4028530"/>
                <a:ext cx="15875" cy="15875"/>
              </a:xfrm>
              <a:custGeom>
                <a:avLst/>
                <a:gdLst>
                  <a:gd name="T0" fmla="*/ 9 w 9"/>
                  <a:gd name="T1" fmla="*/ 4 h 10"/>
                  <a:gd name="T2" fmla="*/ 6 w 9"/>
                  <a:gd name="T3" fmla="*/ 0 h 10"/>
                  <a:gd name="T4" fmla="*/ 0 w 9"/>
                  <a:gd name="T5" fmla="*/ 6 h 10"/>
                  <a:gd name="T6" fmla="*/ 2 w 9"/>
                  <a:gd name="T7" fmla="*/ 10 h 10"/>
                  <a:gd name="T8" fmla="*/ 9 w 9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9" y="4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7" name="Freeform 315">
                <a:extLst>
                  <a:ext uri="{FF2B5EF4-FFF2-40B4-BE49-F238E27FC236}">
                    <a16:creationId xmlns:a16="http://schemas.microsoft.com/office/drawing/2014/main" id="{BCCBBBA3-BC27-494B-A784-378A2828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613" y="3552280"/>
                <a:ext cx="47625" cy="76200"/>
              </a:xfrm>
              <a:custGeom>
                <a:avLst/>
                <a:gdLst>
                  <a:gd name="T0" fmla="*/ 61 w 61"/>
                  <a:gd name="T1" fmla="*/ 10 h 91"/>
                  <a:gd name="T2" fmla="*/ 39 w 61"/>
                  <a:gd name="T3" fmla="*/ 0 h 91"/>
                  <a:gd name="T4" fmla="*/ 0 w 61"/>
                  <a:gd name="T5" fmla="*/ 81 h 91"/>
                  <a:gd name="T6" fmla="*/ 21 w 61"/>
                  <a:gd name="T7" fmla="*/ 91 h 91"/>
                  <a:gd name="T8" fmla="*/ 61 w 61"/>
                  <a:gd name="T9" fmla="*/ 1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91">
                    <a:moveTo>
                      <a:pt x="61" y="10"/>
                    </a:moveTo>
                    <a:lnTo>
                      <a:pt x="39" y="0"/>
                    </a:lnTo>
                    <a:lnTo>
                      <a:pt x="0" y="81"/>
                    </a:lnTo>
                    <a:lnTo>
                      <a:pt x="21" y="91"/>
                    </a:lnTo>
                    <a:lnTo>
                      <a:pt x="61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8" name="Freeform 316">
                <a:extLst>
                  <a:ext uri="{FF2B5EF4-FFF2-40B4-BE49-F238E27FC236}">
                    <a16:creationId xmlns:a16="http://schemas.microsoft.com/office/drawing/2014/main" id="{B03A51BB-3665-E64A-BEDD-55C3223CF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3544343"/>
                <a:ext cx="15875" cy="15875"/>
              </a:xfrm>
              <a:custGeom>
                <a:avLst/>
                <a:gdLst>
                  <a:gd name="T0" fmla="*/ 22 w 22"/>
                  <a:gd name="T1" fmla="*/ 10 h 10"/>
                  <a:gd name="T2" fmla="*/ 0 w 22"/>
                  <a:gd name="T3" fmla="*/ 0 h 10"/>
                  <a:gd name="T4" fmla="*/ 22 w 22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0">
                    <a:moveTo>
                      <a:pt x="22" y="10"/>
                    </a:moveTo>
                    <a:lnTo>
                      <a:pt x="0" y="0"/>
                    </a:lnTo>
                    <a:lnTo>
                      <a:pt x="22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89" name="Freeform 317">
                <a:extLst>
                  <a:ext uri="{FF2B5EF4-FFF2-40B4-BE49-F238E27FC236}">
                    <a16:creationId xmlns:a16="http://schemas.microsoft.com/office/drawing/2014/main" id="{33707337-E1A7-C247-ACB6-96458C862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975" y="3620543"/>
                <a:ext cx="38100" cy="52387"/>
              </a:xfrm>
              <a:custGeom>
                <a:avLst/>
                <a:gdLst>
                  <a:gd name="T0" fmla="*/ 50 w 50"/>
                  <a:gd name="T1" fmla="*/ 12 h 62"/>
                  <a:gd name="T2" fmla="*/ 29 w 50"/>
                  <a:gd name="T3" fmla="*/ 0 h 62"/>
                  <a:gd name="T4" fmla="*/ 0 w 50"/>
                  <a:gd name="T5" fmla="*/ 50 h 62"/>
                  <a:gd name="T6" fmla="*/ 22 w 50"/>
                  <a:gd name="T7" fmla="*/ 62 h 62"/>
                  <a:gd name="T8" fmla="*/ 50 w 50"/>
                  <a:gd name="T9" fmla="*/ 1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62">
                    <a:moveTo>
                      <a:pt x="50" y="12"/>
                    </a:moveTo>
                    <a:lnTo>
                      <a:pt x="29" y="0"/>
                    </a:lnTo>
                    <a:lnTo>
                      <a:pt x="0" y="50"/>
                    </a:lnTo>
                    <a:lnTo>
                      <a:pt x="22" y="62"/>
                    </a:lnTo>
                    <a:lnTo>
                      <a:pt x="50" y="1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0" name="Freeform 318">
                <a:extLst>
                  <a:ext uri="{FF2B5EF4-FFF2-40B4-BE49-F238E27FC236}">
                    <a16:creationId xmlns:a16="http://schemas.microsoft.com/office/drawing/2014/main" id="{08CC4791-923D-CF43-941E-3816866A1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613" y="3614193"/>
                <a:ext cx="17462" cy="15875"/>
              </a:xfrm>
              <a:custGeom>
                <a:avLst/>
                <a:gdLst>
                  <a:gd name="T0" fmla="*/ 21 w 21"/>
                  <a:gd name="T1" fmla="*/ 10 h 12"/>
                  <a:gd name="T2" fmla="*/ 21 w 21"/>
                  <a:gd name="T3" fmla="*/ 12 h 12"/>
                  <a:gd name="T4" fmla="*/ 0 w 21"/>
                  <a:gd name="T5" fmla="*/ 0 h 12"/>
                  <a:gd name="T6" fmla="*/ 21 w 21"/>
                  <a:gd name="T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2">
                    <a:moveTo>
                      <a:pt x="21" y="10"/>
                    </a:moveTo>
                    <a:lnTo>
                      <a:pt x="21" y="12"/>
                    </a:lnTo>
                    <a:lnTo>
                      <a:pt x="0" y="0"/>
                    </a:lnTo>
                    <a:lnTo>
                      <a:pt x="21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1" name="Freeform 319">
                <a:extLst>
                  <a:ext uri="{FF2B5EF4-FFF2-40B4-BE49-F238E27FC236}">
                    <a16:creationId xmlns:a16="http://schemas.microsoft.com/office/drawing/2014/main" id="{44917EF8-BDED-A24C-92AA-3FCD691442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00" y="3660230"/>
                <a:ext cx="44450" cy="52388"/>
              </a:xfrm>
              <a:custGeom>
                <a:avLst/>
                <a:gdLst>
                  <a:gd name="T0" fmla="*/ 59 w 59"/>
                  <a:gd name="T1" fmla="*/ 15 h 62"/>
                  <a:gd name="T2" fmla="*/ 40 w 59"/>
                  <a:gd name="T3" fmla="*/ 0 h 62"/>
                  <a:gd name="T4" fmla="*/ 0 w 59"/>
                  <a:gd name="T5" fmla="*/ 47 h 62"/>
                  <a:gd name="T6" fmla="*/ 19 w 59"/>
                  <a:gd name="T7" fmla="*/ 62 h 62"/>
                  <a:gd name="T8" fmla="*/ 59 w 59"/>
                  <a:gd name="T9" fmla="*/ 15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62">
                    <a:moveTo>
                      <a:pt x="59" y="15"/>
                    </a:moveTo>
                    <a:lnTo>
                      <a:pt x="40" y="0"/>
                    </a:lnTo>
                    <a:lnTo>
                      <a:pt x="0" y="47"/>
                    </a:lnTo>
                    <a:lnTo>
                      <a:pt x="19" y="62"/>
                    </a:lnTo>
                    <a:lnTo>
                      <a:pt x="59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2" name="Freeform 320">
                <a:extLst>
                  <a:ext uri="{FF2B5EF4-FFF2-40B4-BE49-F238E27FC236}">
                    <a16:creationId xmlns:a16="http://schemas.microsoft.com/office/drawing/2014/main" id="{29E5F4B1-8831-D74C-B4F1-7706CAAA4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2975" y="3657055"/>
                <a:ext cx="17463" cy="15875"/>
              </a:xfrm>
              <a:custGeom>
                <a:avLst/>
                <a:gdLst>
                  <a:gd name="T0" fmla="*/ 22 w 22"/>
                  <a:gd name="T1" fmla="*/ 14 h 15"/>
                  <a:gd name="T2" fmla="*/ 21 w 22"/>
                  <a:gd name="T3" fmla="*/ 15 h 15"/>
                  <a:gd name="T4" fmla="*/ 2 w 22"/>
                  <a:gd name="T5" fmla="*/ 0 h 15"/>
                  <a:gd name="T6" fmla="*/ 0 w 22"/>
                  <a:gd name="T7" fmla="*/ 2 h 15"/>
                  <a:gd name="T8" fmla="*/ 22 w 22"/>
                  <a:gd name="T9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">
                    <a:moveTo>
                      <a:pt x="22" y="14"/>
                    </a:moveTo>
                    <a:lnTo>
                      <a:pt x="21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3" name="Freeform 321">
                <a:extLst>
                  <a:ext uri="{FF2B5EF4-FFF2-40B4-BE49-F238E27FC236}">
                    <a16:creationId xmlns:a16="http://schemas.microsoft.com/office/drawing/2014/main" id="{F37FBD2C-DBC7-464B-8E28-7F63ECE6EA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3699918"/>
                <a:ext cx="266700" cy="260350"/>
              </a:xfrm>
              <a:custGeom>
                <a:avLst/>
                <a:gdLst>
                  <a:gd name="T0" fmla="*/ 345 w 345"/>
                  <a:gd name="T1" fmla="*/ 18 h 310"/>
                  <a:gd name="T2" fmla="*/ 328 w 345"/>
                  <a:gd name="T3" fmla="*/ 0 h 310"/>
                  <a:gd name="T4" fmla="*/ 0 w 345"/>
                  <a:gd name="T5" fmla="*/ 293 h 310"/>
                  <a:gd name="T6" fmla="*/ 17 w 345"/>
                  <a:gd name="T7" fmla="*/ 310 h 310"/>
                  <a:gd name="T8" fmla="*/ 345 w 345"/>
                  <a:gd name="T9" fmla="*/ 18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5" h="310">
                    <a:moveTo>
                      <a:pt x="345" y="18"/>
                    </a:moveTo>
                    <a:lnTo>
                      <a:pt x="328" y="0"/>
                    </a:lnTo>
                    <a:lnTo>
                      <a:pt x="0" y="293"/>
                    </a:lnTo>
                    <a:lnTo>
                      <a:pt x="17" y="310"/>
                    </a:lnTo>
                    <a:lnTo>
                      <a:pt x="345" y="1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4" name="Freeform 322">
                <a:extLst>
                  <a:ext uri="{FF2B5EF4-FFF2-40B4-BE49-F238E27FC236}">
                    <a16:creationId xmlns:a16="http://schemas.microsoft.com/office/drawing/2014/main" id="{0B262FA9-AB06-1E43-B7FA-566E011B3C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400" y="3698330"/>
                <a:ext cx="15875" cy="15875"/>
              </a:xfrm>
              <a:custGeom>
                <a:avLst/>
                <a:gdLst>
                  <a:gd name="T0" fmla="*/ 19 w 19"/>
                  <a:gd name="T1" fmla="*/ 16 h 18"/>
                  <a:gd name="T2" fmla="*/ 18 w 19"/>
                  <a:gd name="T3" fmla="*/ 18 h 18"/>
                  <a:gd name="T4" fmla="*/ 1 w 19"/>
                  <a:gd name="T5" fmla="*/ 0 h 18"/>
                  <a:gd name="T6" fmla="*/ 0 w 19"/>
                  <a:gd name="T7" fmla="*/ 1 h 18"/>
                  <a:gd name="T8" fmla="*/ 19 w 19"/>
                  <a:gd name="T9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9" y="16"/>
                    </a:moveTo>
                    <a:lnTo>
                      <a:pt x="18" y="18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19" y="1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5" name="Freeform 323">
                <a:extLst>
                  <a:ext uri="{FF2B5EF4-FFF2-40B4-BE49-F238E27FC236}">
                    <a16:creationId xmlns:a16="http://schemas.microsoft.com/office/drawing/2014/main" id="{5C0CD375-F866-394B-8978-313E40C8B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525" y="3945980"/>
                <a:ext cx="30163" cy="31750"/>
              </a:xfrm>
              <a:custGeom>
                <a:avLst/>
                <a:gdLst>
                  <a:gd name="T0" fmla="*/ 39 w 39"/>
                  <a:gd name="T1" fmla="*/ 17 h 37"/>
                  <a:gd name="T2" fmla="*/ 22 w 39"/>
                  <a:gd name="T3" fmla="*/ 0 h 37"/>
                  <a:gd name="T4" fmla="*/ 0 w 39"/>
                  <a:gd name="T5" fmla="*/ 20 h 37"/>
                  <a:gd name="T6" fmla="*/ 17 w 39"/>
                  <a:gd name="T7" fmla="*/ 37 h 37"/>
                  <a:gd name="T8" fmla="*/ 39 w 39"/>
                  <a:gd name="T9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7">
                    <a:moveTo>
                      <a:pt x="39" y="17"/>
                    </a:moveTo>
                    <a:lnTo>
                      <a:pt x="22" y="0"/>
                    </a:lnTo>
                    <a:lnTo>
                      <a:pt x="0" y="20"/>
                    </a:lnTo>
                    <a:lnTo>
                      <a:pt x="17" y="37"/>
                    </a:lnTo>
                    <a:lnTo>
                      <a:pt x="39" y="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6" name="Freeform 324">
                <a:extLst>
                  <a:ext uri="{FF2B5EF4-FFF2-40B4-BE49-F238E27FC236}">
                    <a16:creationId xmlns:a16="http://schemas.microsoft.com/office/drawing/2014/main" id="{37E149F5-13A9-D142-B33C-5FBDC3187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988" y="3944393"/>
                <a:ext cx="15875" cy="15875"/>
              </a:xfrm>
              <a:custGeom>
                <a:avLst/>
                <a:gdLst>
                  <a:gd name="T0" fmla="*/ 0 w 17"/>
                  <a:gd name="T1" fmla="*/ 0 h 17"/>
                  <a:gd name="T2" fmla="*/ 17 w 17"/>
                  <a:gd name="T3" fmla="*/ 17 h 17"/>
                  <a:gd name="T4" fmla="*/ 0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7" name="Freeform 325">
                <a:extLst>
                  <a:ext uri="{FF2B5EF4-FFF2-40B4-BE49-F238E27FC236}">
                    <a16:creationId xmlns:a16="http://schemas.microsoft.com/office/drawing/2014/main" id="{70D0C565-7D9D-0B46-A91C-6ACCFD353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3" y="3963443"/>
                <a:ext cx="38100" cy="39687"/>
              </a:xfrm>
              <a:custGeom>
                <a:avLst/>
                <a:gdLst>
                  <a:gd name="T0" fmla="*/ 49 w 49"/>
                  <a:gd name="T1" fmla="*/ 17 h 47"/>
                  <a:gd name="T2" fmla="*/ 32 w 49"/>
                  <a:gd name="T3" fmla="*/ 0 h 47"/>
                  <a:gd name="T4" fmla="*/ 0 w 49"/>
                  <a:gd name="T5" fmla="*/ 30 h 47"/>
                  <a:gd name="T6" fmla="*/ 17 w 49"/>
                  <a:gd name="T7" fmla="*/ 47 h 47"/>
                  <a:gd name="T8" fmla="*/ 49 w 49"/>
                  <a:gd name="T9" fmla="*/ 1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47">
                    <a:moveTo>
                      <a:pt x="49" y="17"/>
                    </a:moveTo>
                    <a:lnTo>
                      <a:pt x="32" y="0"/>
                    </a:lnTo>
                    <a:lnTo>
                      <a:pt x="0" y="30"/>
                    </a:lnTo>
                    <a:lnTo>
                      <a:pt x="17" y="47"/>
                    </a:lnTo>
                    <a:lnTo>
                      <a:pt x="49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8" name="Freeform 326">
                <a:extLst>
                  <a:ext uri="{FF2B5EF4-FFF2-40B4-BE49-F238E27FC236}">
                    <a16:creationId xmlns:a16="http://schemas.microsoft.com/office/drawing/2014/main" id="{12DB7DF4-8688-314E-8EE3-581896EC17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4525" y="3961855"/>
                <a:ext cx="17463" cy="15875"/>
              </a:xfrm>
              <a:custGeom>
                <a:avLst/>
                <a:gdLst>
                  <a:gd name="T0" fmla="*/ 0 w 17"/>
                  <a:gd name="T1" fmla="*/ 0 h 17"/>
                  <a:gd name="T2" fmla="*/ 17 w 17"/>
                  <a:gd name="T3" fmla="*/ 17 h 17"/>
                  <a:gd name="T4" fmla="*/ 0 w 17"/>
                  <a:gd name="T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" h="17">
                    <a:moveTo>
                      <a:pt x="0" y="0"/>
                    </a:moveTo>
                    <a:lnTo>
                      <a:pt x="17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199" name="Freeform 327">
                <a:extLst>
                  <a:ext uri="{FF2B5EF4-FFF2-40B4-BE49-F238E27FC236}">
                    <a16:creationId xmlns:a16="http://schemas.microsoft.com/office/drawing/2014/main" id="{74713E42-F5DD-8345-A08B-11A013E32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075" y="3987255"/>
                <a:ext cx="33338" cy="33338"/>
              </a:xfrm>
              <a:custGeom>
                <a:avLst/>
                <a:gdLst>
                  <a:gd name="T0" fmla="*/ 45 w 45"/>
                  <a:gd name="T1" fmla="*/ 20 h 40"/>
                  <a:gd name="T2" fmla="*/ 32 w 45"/>
                  <a:gd name="T3" fmla="*/ 0 h 40"/>
                  <a:gd name="T4" fmla="*/ 0 w 45"/>
                  <a:gd name="T5" fmla="*/ 20 h 40"/>
                  <a:gd name="T6" fmla="*/ 13 w 45"/>
                  <a:gd name="T7" fmla="*/ 40 h 40"/>
                  <a:gd name="T8" fmla="*/ 45 w 45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40">
                    <a:moveTo>
                      <a:pt x="45" y="20"/>
                    </a:moveTo>
                    <a:lnTo>
                      <a:pt x="32" y="0"/>
                    </a:lnTo>
                    <a:lnTo>
                      <a:pt x="0" y="20"/>
                    </a:lnTo>
                    <a:lnTo>
                      <a:pt x="13" y="40"/>
                    </a:lnTo>
                    <a:lnTo>
                      <a:pt x="45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0" name="Freeform 328">
                <a:extLst>
                  <a:ext uri="{FF2B5EF4-FFF2-40B4-BE49-F238E27FC236}">
                    <a16:creationId xmlns:a16="http://schemas.microsoft.com/office/drawing/2014/main" id="{2A6CFE85-3FD2-F448-BA32-64BD64083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3" y="3987255"/>
                <a:ext cx="17462" cy="17463"/>
              </a:xfrm>
              <a:custGeom>
                <a:avLst/>
                <a:gdLst>
                  <a:gd name="T0" fmla="*/ 17 w 17"/>
                  <a:gd name="T1" fmla="*/ 18 h 20"/>
                  <a:gd name="T2" fmla="*/ 16 w 17"/>
                  <a:gd name="T3" fmla="*/ 20 h 20"/>
                  <a:gd name="T4" fmla="*/ 3 w 17"/>
                  <a:gd name="T5" fmla="*/ 0 h 20"/>
                  <a:gd name="T6" fmla="*/ 0 w 17"/>
                  <a:gd name="T7" fmla="*/ 1 h 20"/>
                  <a:gd name="T8" fmla="*/ 17 w 17"/>
                  <a:gd name="T9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0">
                    <a:moveTo>
                      <a:pt x="17" y="18"/>
                    </a:moveTo>
                    <a:lnTo>
                      <a:pt x="16" y="20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17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1" name="Freeform 329">
                <a:extLst>
                  <a:ext uri="{FF2B5EF4-FFF2-40B4-BE49-F238E27FC236}">
                    <a16:creationId xmlns:a16="http://schemas.microsoft.com/office/drawing/2014/main" id="{FBE6848B-2892-A34F-B4AC-95F846684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4004718"/>
                <a:ext cx="49213" cy="33337"/>
              </a:xfrm>
              <a:custGeom>
                <a:avLst/>
                <a:gdLst>
                  <a:gd name="T0" fmla="*/ 64 w 64"/>
                  <a:gd name="T1" fmla="*/ 21 h 41"/>
                  <a:gd name="T2" fmla="*/ 53 w 64"/>
                  <a:gd name="T3" fmla="*/ 0 h 41"/>
                  <a:gd name="T4" fmla="*/ 0 w 64"/>
                  <a:gd name="T5" fmla="*/ 20 h 41"/>
                  <a:gd name="T6" fmla="*/ 10 w 64"/>
                  <a:gd name="T7" fmla="*/ 41 h 41"/>
                  <a:gd name="T8" fmla="*/ 64 w 64"/>
                  <a:gd name="T9" fmla="*/ 2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41">
                    <a:moveTo>
                      <a:pt x="64" y="21"/>
                    </a:moveTo>
                    <a:lnTo>
                      <a:pt x="53" y="0"/>
                    </a:lnTo>
                    <a:lnTo>
                      <a:pt x="0" y="20"/>
                    </a:lnTo>
                    <a:lnTo>
                      <a:pt x="10" y="41"/>
                    </a:lnTo>
                    <a:lnTo>
                      <a:pt x="64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2" name="Freeform 330">
                <a:extLst>
                  <a:ext uri="{FF2B5EF4-FFF2-40B4-BE49-F238E27FC236}">
                    <a16:creationId xmlns:a16="http://schemas.microsoft.com/office/drawing/2014/main" id="{8C0227E6-F519-BA49-8883-1674C9527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075" y="4004718"/>
                <a:ext cx="15875" cy="17462"/>
              </a:xfrm>
              <a:custGeom>
                <a:avLst/>
                <a:gdLst>
                  <a:gd name="T0" fmla="*/ 13 w 13"/>
                  <a:gd name="T1" fmla="*/ 20 h 21"/>
                  <a:gd name="T2" fmla="*/ 12 w 13"/>
                  <a:gd name="T3" fmla="*/ 21 h 21"/>
                  <a:gd name="T4" fmla="*/ 1 w 13"/>
                  <a:gd name="T5" fmla="*/ 0 h 21"/>
                  <a:gd name="T6" fmla="*/ 0 w 13"/>
                  <a:gd name="T7" fmla="*/ 0 h 21"/>
                  <a:gd name="T8" fmla="*/ 13 w 13"/>
                  <a:gd name="T9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1">
                    <a:moveTo>
                      <a:pt x="13" y="20"/>
                    </a:moveTo>
                    <a:lnTo>
                      <a:pt x="12" y="2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3" y="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3" name="Freeform 331">
                <a:extLst>
                  <a:ext uri="{FF2B5EF4-FFF2-40B4-BE49-F238E27FC236}">
                    <a16:creationId xmlns:a16="http://schemas.microsoft.com/office/drawing/2014/main" id="{F2D1D56F-2718-7B43-9F66-828A880E1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4019005"/>
                <a:ext cx="36513" cy="28575"/>
              </a:xfrm>
              <a:custGeom>
                <a:avLst/>
                <a:gdLst>
                  <a:gd name="T0" fmla="*/ 48 w 48"/>
                  <a:gd name="T1" fmla="*/ 23 h 33"/>
                  <a:gd name="T2" fmla="*/ 42 w 48"/>
                  <a:gd name="T3" fmla="*/ 0 h 33"/>
                  <a:gd name="T4" fmla="*/ 0 w 48"/>
                  <a:gd name="T5" fmla="*/ 10 h 33"/>
                  <a:gd name="T6" fmla="*/ 6 w 48"/>
                  <a:gd name="T7" fmla="*/ 33 h 33"/>
                  <a:gd name="T8" fmla="*/ 48 w 48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3">
                    <a:moveTo>
                      <a:pt x="48" y="23"/>
                    </a:moveTo>
                    <a:lnTo>
                      <a:pt x="42" y="0"/>
                    </a:lnTo>
                    <a:lnTo>
                      <a:pt x="0" y="10"/>
                    </a:lnTo>
                    <a:lnTo>
                      <a:pt x="6" y="33"/>
                    </a:lnTo>
                    <a:lnTo>
                      <a:pt x="4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4" name="Freeform 332">
                <a:extLst>
                  <a:ext uri="{FF2B5EF4-FFF2-40B4-BE49-F238E27FC236}">
                    <a16:creationId xmlns:a16="http://schemas.microsoft.com/office/drawing/2014/main" id="{62BA6223-7DCB-8C42-8632-4F1AF611E4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8800" y="4019005"/>
                <a:ext cx="15875" cy="19050"/>
              </a:xfrm>
              <a:custGeom>
                <a:avLst/>
                <a:gdLst>
                  <a:gd name="T0" fmla="*/ 10 w 14"/>
                  <a:gd name="T1" fmla="*/ 23 h 23"/>
                  <a:gd name="T2" fmla="*/ 14 w 14"/>
                  <a:gd name="T3" fmla="*/ 22 h 23"/>
                  <a:gd name="T4" fmla="*/ 7 w 14"/>
                  <a:gd name="T5" fmla="*/ 23 h 23"/>
                  <a:gd name="T6" fmla="*/ 1 w 14"/>
                  <a:gd name="T7" fmla="*/ 0 h 23"/>
                  <a:gd name="T8" fmla="*/ 0 w 14"/>
                  <a:gd name="T9" fmla="*/ 2 h 23"/>
                  <a:gd name="T10" fmla="*/ 10 w 14"/>
                  <a:gd name="T1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3">
                    <a:moveTo>
                      <a:pt x="10" y="23"/>
                    </a:moveTo>
                    <a:lnTo>
                      <a:pt x="14" y="22"/>
                    </a:lnTo>
                    <a:lnTo>
                      <a:pt x="7" y="23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5" name="Freeform 333">
                <a:extLst>
                  <a:ext uri="{FF2B5EF4-FFF2-40B4-BE49-F238E27FC236}">
                    <a16:creationId xmlns:a16="http://schemas.microsoft.com/office/drawing/2014/main" id="{76FB5462-4C36-004B-A5A2-4A0C9D0738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838" y="4028530"/>
                <a:ext cx="53975" cy="26988"/>
              </a:xfrm>
              <a:custGeom>
                <a:avLst/>
                <a:gdLst>
                  <a:gd name="T0" fmla="*/ 70 w 70"/>
                  <a:gd name="T1" fmla="*/ 23 h 33"/>
                  <a:gd name="T2" fmla="*/ 65 w 70"/>
                  <a:gd name="T3" fmla="*/ 0 h 33"/>
                  <a:gd name="T4" fmla="*/ 0 w 70"/>
                  <a:gd name="T5" fmla="*/ 10 h 33"/>
                  <a:gd name="T6" fmla="*/ 5 w 70"/>
                  <a:gd name="T7" fmla="*/ 33 h 33"/>
                  <a:gd name="T8" fmla="*/ 70 w 70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33">
                    <a:moveTo>
                      <a:pt x="70" y="23"/>
                    </a:moveTo>
                    <a:lnTo>
                      <a:pt x="65" y="0"/>
                    </a:lnTo>
                    <a:lnTo>
                      <a:pt x="0" y="10"/>
                    </a:lnTo>
                    <a:lnTo>
                      <a:pt x="5" y="33"/>
                    </a:lnTo>
                    <a:lnTo>
                      <a:pt x="7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6" name="Freeform 334">
                <a:extLst>
                  <a:ext uri="{FF2B5EF4-FFF2-40B4-BE49-F238E27FC236}">
                    <a16:creationId xmlns:a16="http://schemas.microsoft.com/office/drawing/2014/main" id="{1CBC0ADE-D2D7-2741-B387-F13D9BAAF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4028530"/>
                <a:ext cx="15875" cy="19050"/>
              </a:xfrm>
              <a:custGeom>
                <a:avLst/>
                <a:gdLst>
                  <a:gd name="T0" fmla="*/ 6 w 6"/>
                  <a:gd name="T1" fmla="*/ 23 h 23"/>
                  <a:gd name="T2" fmla="*/ 1 w 6"/>
                  <a:gd name="T3" fmla="*/ 0 h 23"/>
                  <a:gd name="T4" fmla="*/ 0 w 6"/>
                  <a:gd name="T5" fmla="*/ 0 h 23"/>
                  <a:gd name="T6" fmla="*/ 6 w 6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3">
                    <a:moveTo>
                      <a:pt x="6" y="2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6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7" name="Rectangle 335">
                <a:extLst>
                  <a:ext uri="{FF2B5EF4-FFF2-40B4-BE49-F238E27FC236}">
                    <a16:creationId xmlns:a16="http://schemas.microsoft.com/office/drawing/2014/main" id="{323347D3-46B1-3B4C-BEF0-20F843A48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9888" y="4036468"/>
                <a:ext cx="109537" cy="20637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8" name="Freeform 336">
                <a:extLst>
                  <a:ext uri="{FF2B5EF4-FFF2-40B4-BE49-F238E27FC236}">
                    <a16:creationId xmlns:a16="http://schemas.microsoft.com/office/drawing/2014/main" id="{AFE43BB1-A31F-9846-836F-1811AF2A2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250" y="4036468"/>
                <a:ext cx="15875" cy="20637"/>
              </a:xfrm>
              <a:custGeom>
                <a:avLst/>
                <a:gdLst>
                  <a:gd name="T0" fmla="*/ 8 w 8"/>
                  <a:gd name="T1" fmla="*/ 23 h 24"/>
                  <a:gd name="T2" fmla="*/ 0 w 8"/>
                  <a:gd name="T3" fmla="*/ 24 h 24"/>
                  <a:gd name="T4" fmla="*/ 5 w 8"/>
                  <a:gd name="T5" fmla="*/ 24 h 24"/>
                  <a:gd name="T6" fmla="*/ 5 w 8"/>
                  <a:gd name="T7" fmla="*/ 0 h 24"/>
                  <a:gd name="T8" fmla="*/ 3 w 8"/>
                  <a:gd name="T9" fmla="*/ 0 h 24"/>
                  <a:gd name="T10" fmla="*/ 8 w 8"/>
                  <a:gd name="T11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4">
                    <a:moveTo>
                      <a:pt x="8" y="23"/>
                    </a:moveTo>
                    <a:lnTo>
                      <a:pt x="0" y="24"/>
                    </a:lnTo>
                    <a:lnTo>
                      <a:pt x="5" y="2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09" name="Rectangle 337">
                <a:extLst>
                  <a:ext uri="{FF2B5EF4-FFF2-40B4-BE49-F238E27FC236}">
                    <a16:creationId xmlns:a16="http://schemas.microsoft.com/office/drawing/2014/main" id="{213DA314-073B-9D4A-A51E-F7512909E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363" y="4036468"/>
                <a:ext cx="15875" cy="20637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10" name="Freeform 338">
                <a:extLst>
                  <a:ext uri="{FF2B5EF4-FFF2-40B4-BE49-F238E27FC236}">
                    <a16:creationId xmlns:a16="http://schemas.microsoft.com/office/drawing/2014/main" id="{C47BFB97-6E3B-A949-89FF-696F53CE6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488" y="3952330"/>
                <a:ext cx="84137" cy="98425"/>
              </a:xfrm>
              <a:custGeom>
                <a:avLst/>
                <a:gdLst>
                  <a:gd name="T0" fmla="*/ 0 w 227"/>
                  <a:gd name="T1" fmla="*/ 272 h 272"/>
                  <a:gd name="T2" fmla="*/ 182 w 227"/>
                  <a:gd name="T3" fmla="*/ 182 h 272"/>
                  <a:gd name="T4" fmla="*/ 227 w 227"/>
                  <a:gd name="T5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" h="272">
                    <a:moveTo>
                      <a:pt x="0" y="272"/>
                    </a:moveTo>
                    <a:cubicBezTo>
                      <a:pt x="72" y="249"/>
                      <a:pt x="144" y="227"/>
                      <a:pt x="182" y="182"/>
                    </a:cubicBezTo>
                    <a:cubicBezTo>
                      <a:pt x="220" y="137"/>
                      <a:pt x="223" y="68"/>
                      <a:pt x="227" y="0"/>
                    </a:cubicBezTo>
                  </a:path>
                </a:pathLst>
              </a:custGeom>
              <a:solidFill>
                <a:srgbClr val="000000"/>
              </a:solidFill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11" name="Line 339">
                <a:extLst>
                  <a:ext uri="{FF2B5EF4-FFF2-40B4-BE49-F238E27FC236}">
                    <a16:creationId xmlns:a16="http://schemas.microsoft.com/office/drawing/2014/main" id="{C8B1EF13-99F6-1246-8A14-752198A1F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5625" y="3731668"/>
                <a:ext cx="0" cy="23336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12" name="Line 340">
                <a:extLst>
                  <a:ext uri="{FF2B5EF4-FFF2-40B4-BE49-F238E27FC236}">
                    <a16:creationId xmlns:a16="http://schemas.microsoft.com/office/drawing/2014/main" id="{F19EAF26-104C-1E40-8233-80CCC5FCE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02125" y="3742780"/>
                <a:ext cx="63500" cy="133350"/>
              </a:xfrm>
              <a:prstGeom prst="line">
                <a:avLst/>
              </a:prstGeom>
              <a:noFill/>
              <a:ln w="635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13" name="Line 341">
                <a:extLst>
                  <a:ext uri="{FF2B5EF4-FFF2-40B4-BE49-F238E27FC236}">
                    <a16:creationId xmlns:a16="http://schemas.microsoft.com/office/drawing/2014/main" id="{D7D4B93D-CEAB-F64B-9010-61B660D4B2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81488" y="3811043"/>
                <a:ext cx="84137" cy="6508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14" name="Oval 342">
                <a:extLst>
                  <a:ext uri="{FF2B5EF4-FFF2-40B4-BE49-F238E27FC236}">
                    <a16:creationId xmlns:a16="http://schemas.microsoft.com/office/drawing/2014/main" id="{3A4BB89F-B112-194C-8C73-85FB20D82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7275" y="4071393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15" name="Oval 343">
                <a:extLst>
                  <a:ext uri="{FF2B5EF4-FFF2-40B4-BE49-F238E27FC236}">
                    <a16:creationId xmlns:a16="http://schemas.microsoft.com/office/drawing/2014/main" id="{922D2DA7-DCF6-064A-AFB4-CD1989013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738" y="4068218"/>
                <a:ext cx="134937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66" dirty="0"/>
              </a:p>
            </p:txBody>
          </p:sp>
          <p:sp>
            <p:nvSpPr>
              <p:cNvPr id="216" name="Oval 344">
                <a:extLst>
                  <a:ext uri="{FF2B5EF4-FFF2-40B4-BE49-F238E27FC236}">
                    <a16:creationId xmlns:a16="http://schemas.microsoft.com/office/drawing/2014/main" id="{5C66B476-546A-1F4C-83F3-2E5FE2306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5525" y="5142955"/>
                <a:ext cx="134938" cy="131763"/>
              </a:xfrm>
              <a:prstGeom prst="ellipse">
                <a:avLst/>
              </a:prstGeom>
              <a:solidFill>
                <a:srgbClr val="3366FF"/>
              </a:solidFill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66" dirty="0"/>
              </a:p>
            </p:txBody>
          </p:sp>
          <p:sp>
            <p:nvSpPr>
              <p:cNvPr id="217" name="Rectangle 345">
                <a:extLst>
                  <a:ext uri="{FF2B5EF4-FFF2-40B4-BE49-F238E27FC236}">
                    <a16:creationId xmlns:a16="http://schemas.microsoft.com/office/drawing/2014/main" id="{E5CEBDE8-4F21-6348-A7C4-B3BAC2DC98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64163" y="3690393"/>
                <a:ext cx="215900" cy="215900"/>
              </a:xfrm>
              <a:prstGeom prst="rect">
                <a:avLst/>
              </a:prstGeom>
              <a:solidFill>
                <a:srgbClr val="B2B2B2"/>
              </a:soli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66" dirty="0"/>
              </a:p>
            </p:txBody>
          </p:sp>
          <p:sp>
            <p:nvSpPr>
              <p:cNvPr id="218" name="Oval 346">
                <a:extLst>
                  <a:ext uri="{FF2B5EF4-FFF2-40B4-BE49-F238E27FC236}">
                    <a16:creationId xmlns:a16="http://schemas.microsoft.com/office/drawing/2014/main" id="{0E7A4E00-599B-5949-B7F8-D42144DCAD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3163" y="3520530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19" name="Oval 347">
                <a:extLst>
                  <a:ext uri="{FF2B5EF4-FFF2-40B4-BE49-F238E27FC236}">
                    <a16:creationId xmlns:a16="http://schemas.microsoft.com/office/drawing/2014/main" id="{B2461A82-19FF-FC40-8130-230F01901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8225" y="5150893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20" name="Rectangle 348">
                <a:extLst>
                  <a:ext uri="{FF2B5EF4-FFF2-40B4-BE49-F238E27FC236}">
                    <a16:creationId xmlns:a16="http://schemas.microsoft.com/office/drawing/2014/main" id="{A30C5CF0-8C1D-9249-A696-5BCD3798C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5875" y="4299993"/>
                <a:ext cx="1582738" cy="287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50000"/>
                  </a:lnSpc>
                  <a:spcBef>
                    <a:spcPct val="20000"/>
                  </a:spcBef>
                </a:pPr>
                <a:endParaRPr lang="en-US" altLang="en-US" sz="1025" b="1" dirty="0"/>
              </a:p>
              <a:p>
                <a:pPr algn="ctr" eaLnBrk="1" hangingPunct="1">
                  <a:lnSpc>
                    <a:spcPct val="50000"/>
                  </a:lnSpc>
                  <a:spcBef>
                    <a:spcPct val="20000"/>
                  </a:spcBef>
                </a:pPr>
                <a:r>
                  <a:rPr lang="en-US" altLang="en-US" sz="1025" b="1" dirty="0">
                    <a:solidFill>
                      <a:srgbClr val="0000FF"/>
                    </a:solidFill>
                  </a:rPr>
                  <a:t>8 % - 15 % speed of light</a:t>
                </a:r>
              </a:p>
              <a:p>
                <a:pPr algn="ctr" eaLnBrk="1" hangingPunct="1">
                  <a:lnSpc>
                    <a:spcPct val="50000"/>
                  </a:lnSpc>
                  <a:spcBef>
                    <a:spcPct val="20000"/>
                  </a:spcBef>
                </a:pPr>
                <a:endParaRPr lang="en-US" altLang="en-US" sz="1025" b="1" dirty="0"/>
              </a:p>
            </p:txBody>
          </p:sp>
          <p:sp>
            <p:nvSpPr>
              <p:cNvPr id="221" name="Line 349">
                <a:extLst>
                  <a:ext uri="{FF2B5EF4-FFF2-40B4-BE49-F238E27FC236}">
                    <a16:creationId xmlns:a16="http://schemas.microsoft.com/office/drawing/2014/main" id="{EE3DFB2C-B41E-AE49-B85D-4173DFE88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667677">
                <a:off x="2516188" y="3209380"/>
                <a:ext cx="0" cy="720725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22" name="Text Box 352">
                <a:extLst>
                  <a:ext uri="{FF2B5EF4-FFF2-40B4-BE49-F238E27FC236}">
                    <a16:creationId xmlns:a16="http://schemas.microsoft.com/office/drawing/2014/main" id="{7D835FAD-F1FD-7A44-90FA-68C1EEB1DA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7540" y="2470857"/>
                <a:ext cx="1728788" cy="848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073" b="1" dirty="0"/>
                  <a:t>linear accelerator</a:t>
                </a:r>
              </a:p>
              <a:p>
                <a:pPr algn="ctr"/>
                <a:r>
                  <a:rPr lang="en-US" altLang="en-US" sz="1073" b="1" dirty="0"/>
                  <a:t>UNILAC</a:t>
                </a:r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1CD6872A-B0D0-0643-8B5E-7C37BE9C222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05152" y="3106194"/>
                <a:ext cx="3747522" cy="668338"/>
                <a:chOff x="3533" y="1907"/>
                <a:chExt cx="2687" cy="421"/>
              </a:xfrm>
            </p:grpSpPr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700D498-1093-144D-86C5-4EE81E6DE1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3" y="2241"/>
                  <a:ext cx="95" cy="87"/>
                </a:xfrm>
                <a:prstGeom prst="ellipse">
                  <a:avLst/>
                </a:prstGeom>
                <a:solidFill>
                  <a:srgbClr val="000000"/>
                </a:solidFill>
                <a:ln w="38100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20462" tIns="10232" rIns="20462" bIns="10232" anchor="ctr"/>
                <a:lstStyle>
                  <a:lvl1pPr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1pPr>
                  <a:lvl2pPr marL="104775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2pPr>
                  <a:lvl3pPr marL="209550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3pPr>
                  <a:lvl4pPr marL="314325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4pPr>
                  <a:lvl5pPr marL="419100" defTabSz="209550"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5pPr>
                  <a:lvl6pPr marL="8763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6pPr>
                  <a:lvl7pPr marL="13335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7pPr>
                  <a:lvl8pPr marL="17907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8pPr>
                  <a:lvl9pPr marL="2247900" defTabSz="20955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panose="02020603050405020304" pitchFamily="18" charset="0"/>
                    </a:defRPr>
                  </a:lvl9pPr>
                </a:lstStyle>
                <a:p>
                  <a:pPr algn="ctr"/>
                  <a:endParaRPr lang="en-US" altLang="en-US" sz="390" dirty="0"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grpSp>
              <p:nvGrpSpPr>
                <p:cNvPr id="262" name="Group 261">
                  <a:extLst>
                    <a:ext uri="{FF2B5EF4-FFF2-40B4-BE49-F238E27FC236}">
                      <a16:creationId xmlns:a16="http://schemas.microsoft.com/office/drawing/2014/main" id="{F113F690-E704-E649-95A9-B708F9BA93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40" y="1907"/>
                  <a:ext cx="2380" cy="233"/>
                  <a:chOff x="3840" y="1907"/>
                  <a:chExt cx="2380" cy="233"/>
                </a:xfrm>
              </p:grpSpPr>
              <p:sp>
                <p:nvSpPr>
                  <p:cNvPr id="263" name="Text Box 356">
                    <a:extLst>
                      <a:ext uri="{FF2B5EF4-FFF2-40B4-BE49-F238E27FC236}">
                        <a16:creationId xmlns:a16="http://schemas.microsoft.com/office/drawing/2014/main" id="{339CDEB6-F62C-1A4D-B4B7-F3E21C71BE3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18" y="1907"/>
                    <a:ext cx="1602" cy="23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en-US" sz="1073" b="1" dirty="0"/>
                      <a:t>Fragment Separator</a:t>
                    </a:r>
                  </a:p>
                </p:txBody>
              </p:sp>
              <p:sp>
                <p:nvSpPr>
                  <p:cNvPr id="264" name="Line 358">
                    <a:extLst>
                      <a:ext uri="{FF2B5EF4-FFF2-40B4-BE49-F238E27FC236}">
                        <a16:creationId xmlns:a16="http://schemas.microsoft.com/office/drawing/2014/main" id="{7A961287-8660-AB48-8CC9-C058C26BA8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40" y="2024"/>
                    <a:ext cx="726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CC00"/>
                    </a:solidFill>
                    <a:round/>
                    <a:headEnd type="triangle" w="med" len="med"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66" dirty="0"/>
                  </a:p>
                </p:txBody>
              </p:sp>
            </p:grpSp>
          </p:grpSp>
          <p:sp>
            <p:nvSpPr>
              <p:cNvPr id="224" name="Text Box 363">
                <a:extLst>
                  <a:ext uri="{FF2B5EF4-FFF2-40B4-BE49-F238E27FC236}">
                    <a16:creationId xmlns:a16="http://schemas.microsoft.com/office/drawing/2014/main" id="{7B572E86-FD19-3B40-A798-E43774C2C7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80262" y="3898007"/>
                <a:ext cx="1948114" cy="369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073" b="1" dirty="0"/>
                  <a:t>storage ring ESR</a:t>
                </a:r>
              </a:p>
            </p:txBody>
          </p:sp>
          <p:sp>
            <p:nvSpPr>
              <p:cNvPr id="225" name="Rectangle 367">
                <a:extLst>
                  <a:ext uri="{FF2B5EF4-FFF2-40B4-BE49-F238E27FC236}">
                    <a16:creationId xmlns:a16="http://schemas.microsoft.com/office/drawing/2014/main" id="{226D3A74-3441-D747-AEDC-FFFC1A7AD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3800" y="1204368"/>
                <a:ext cx="1800225" cy="431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50000"/>
                  </a:lnSpc>
                  <a:spcBef>
                    <a:spcPct val="50000"/>
                  </a:spcBef>
                </a:pPr>
                <a:endParaRPr lang="en-US" altLang="en-US" sz="195" b="1" dirty="0">
                  <a:solidFill>
                    <a:srgbClr val="690197"/>
                  </a:solidFill>
                </a:endParaRPr>
              </a:p>
              <a:p>
                <a:pPr algn="ctr" eaLnBrk="1" hangingPunct="1">
                  <a:lnSpc>
                    <a:spcPct val="50000"/>
                  </a:lnSpc>
                  <a:spcBef>
                    <a:spcPct val="20000"/>
                  </a:spcBef>
                </a:pPr>
                <a:r>
                  <a:rPr lang="en-US" altLang="en-US" sz="1025" b="1" dirty="0">
                    <a:solidFill>
                      <a:srgbClr val="0000FF"/>
                    </a:solidFill>
                  </a:rPr>
                  <a:t>up to 90 % speed of light</a:t>
                </a:r>
                <a:r>
                  <a:rPr lang="en-US" altLang="en-US" sz="1025" b="1" dirty="0"/>
                  <a:t> </a:t>
                </a:r>
              </a:p>
            </p:txBody>
          </p:sp>
          <p:sp>
            <p:nvSpPr>
              <p:cNvPr id="226" name="Text Box 370">
                <a:extLst>
                  <a:ext uri="{FF2B5EF4-FFF2-40B4-BE49-F238E27FC236}">
                    <a16:creationId xmlns:a16="http://schemas.microsoft.com/office/drawing/2014/main" id="{A2AB6C25-57F7-A44A-A10D-B94782AB3F4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20362" y="1952174"/>
                <a:ext cx="2447927" cy="8515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073" b="1" dirty="0"/>
                  <a:t>heavy-ion synchrotron </a:t>
                </a:r>
              </a:p>
              <a:p>
                <a:r>
                  <a:rPr lang="en-US" altLang="en-US" sz="1073" b="1" dirty="0"/>
                  <a:t>SIS 18</a:t>
                </a:r>
              </a:p>
            </p:txBody>
          </p:sp>
          <p:sp>
            <p:nvSpPr>
              <p:cNvPr id="227" name="Line 371">
                <a:extLst>
                  <a:ext uri="{FF2B5EF4-FFF2-40B4-BE49-F238E27FC236}">
                    <a16:creationId xmlns:a16="http://schemas.microsoft.com/office/drawing/2014/main" id="{D4172D99-B988-734A-A4F6-FA5876308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0467" y="2139404"/>
                <a:ext cx="488021" cy="779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28" name="Oval 377">
                <a:extLst>
                  <a:ext uri="{FF2B5EF4-FFF2-40B4-BE49-F238E27FC236}">
                    <a16:creationId xmlns:a16="http://schemas.microsoft.com/office/drawing/2014/main" id="{984DF3A1-9E78-BC4B-99CD-6A8D0B4A5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8863" y="4084093"/>
                <a:ext cx="134937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29" name="Oval 378">
                <a:extLst>
                  <a:ext uri="{FF2B5EF4-FFF2-40B4-BE49-F238E27FC236}">
                    <a16:creationId xmlns:a16="http://schemas.microsoft.com/office/drawing/2014/main" id="{7E5A4014-4868-A143-B493-46768B3627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2963" y="4096793"/>
                <a:ext cx="134937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30" name="Oval 379">
                <a:extLst>
                  <a:ext uri="{FF2B5EF4-FFF2-40B4-BE49-F238E27FC236}">
                    <a16:creationId xmlns:a16="http://schemas.microsoft.com/office/drawing/2014/main" id="{39BBFD37-92C5-F746-B712-FD5FC0C74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5185" y="3977961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31" name="Oval 380">
                <a:extLst>
                  <a:ext uri="{FF2B5EF4-FFF2-40B4-BE49-F238E27FC236}">
                    <a16:creationId xmlns:a16="http://schemas.microsoft.com/office/drawing/2014/main" id="{23BC2E6C-B3C3-A44C-B3A7-6A55AA04E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988" y="3644355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32" name="Oval 382">
                <a:extLst>
                  <a:ext uri="{FF2B5EF4-FFF2-40B4-BE49-F238E27FC236}">
                    <a16:creationId xmlns:a16="http://schemas.microsoft.com/office/drawing/2014/main" id="{4EC5D8B6-120C-A444-A8D8-DF9A69DF6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2838" y="3755480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33" name="Line 391">
                <a:extLst>
                  <a:ext uri="{FF2B5EF4-FFF2-40B4-BE49-F238E27FC236}">
                    <a16:creationId xmlns:a16="http://schemas.microsoft.com/office/drawing/2014/main" id="{F1906707-FDA5-6046-BFB1-9BE2161DD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76825" y="3811640"/>
                <a:ext cx="35877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34" name="Rectangle 392">
                <a:extLst>
                  <a:ext uri="{FF2B5EF4-FFF2-40B4-BE49-F238E27FC236}">
                    <a16:creationId xmlns:a16="http://schemas.microsoft.com/office/drawing/2014/main" id="{019427DA-EB16-514D-B3EE-6AF6CA203E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3575" y="1779043"/>
                <a:ext cx="1512888" cy="12969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66" dirty="0"/>
              </a:p>
            </p:txBody>
          </p:sp>
          <p:sp>
            <p:nvSpPr>
              <p:cNvPr id="235" name="Rectangle 393">
                <a:extLst>
                  <a:ext uri="{FF2B5EF4-FFF2-40B4-BE49-F238E27FC236}">
                    <a16:creationId xmlns:a16="http://schemas.microsoft.com/office/drawing/2014/main" id="{9A86AB81-5D39-8A4B-9F2F-5AD0AAFB0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9925" y="3220493"/>
                <a:ext cx="1944688" cy="12954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66" dirty="0"/>
              </a:p>
            </p:txBody>
          </p:sp>
          <p:sp>
            <p:nvSpPr>
              <p:cNvPr id="236" name="Rectangle 398">
                <a:extLst>
                  <a:ext uri="{FF2B5EF4-FFF2-40B4-BE49-F238E27FC236}">
                    <a16:creationId xmlns:a16="http://schemas.microsoft.com/office/drawing/2014/main" id="{F7F2734F-91CB-774A-86A8-AB83B377E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610" y="1791047"/>
                <a:ext cx="3240087" cy="43161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88309" tIns="43380" rIns="88309" bIns="43380" anchor="ctr">
                <a:spAutoFit/>
              </a:bodyPr>
              <a:lstStyle/>
              <a:p>
                <a:r>
                  <a:rPr lang="en-US" altLang="en-US" sz="1366" b="1" dirty="0">
                    <a:solidFill>
                      <a:srgbClr val="0000FF"/>
                    </a:solidFill>
                  </a:rPr>
                  <a:t>Ion species: H</a:t>
                </a:r>
                <a:r>
                  <a:rPr lang="en-US" altLang="en-US" sz="1366" b="1" baseline="30000" dirty="0">
                    <a:solidFill>
                      <a:srgbClr val="0000FF"/>
                    </a:solidFill>
                  </a:rPr>
                  <a:t>+</a:t>
                </a:r>
                <a:r>
                  <a:rPr lang="en-US" altLang="en-US" sz="1366" b="1" dirty="0">
                    <a:solidFill>
                      <a:srgbClr val="0000FF"/>
                    </a:solidFill>
                  </a:rPr>
                  <a:t>,..., U</a:t>
                </a:r>
                <a:r>
                  <a:rPr lang="en-US" altLang="en-US" sz="1366" b="1" baseline="30000" dirty="0">
                    <a:solidFill>
                      <a:srgbClr val="0000FF"/>
                    </a:solidFill>
                  </a:rPr>
                  <a:t>92+</a:t>
                </a:r>
              </a:p>
            </p:txBody>
          </p:sp>
          <p:sp>
            <p:nvSpPr>
              <p:cNvPr id="237" name="Line 381">
                <a:extLst>
                  <a:ext uri="{FF2B5EF4-FFF2-40B4-BE49-F238E27FC236}">
                    <a16:creationId xmlns:a16="http://schemas.microsoft.com/office/drawing/2014/main" id="{081D8C8D-9221-2748-9765-B1561F3003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1075" y="2838483"/>
                <a:ext cx="582487" cy="797902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38" name="Text Box 396">
                <a:extLst>
                  <a:ext uri="{FF2B5EF4-FFF2-40B4-BE49-F238E27FC236}">
                    <a16:creationId xmlns:a16="http://schemas.microsoft.com/office/drawing/2014/main" id="{D2CF7C61-F308-9145-8A0C-6E317780CE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04662" y="2511117"/>
                <a:ext cx="1728788" cy="369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 sz="1073" b="1" dirty="0"/>
                  <a:t>PHELIX</a:t>
                </a:r>
              </a:p>
            </p:txBody>
          </p:sp>
          <p:sp>
            <p:nvSpPr>
              <p:cNvPr id="239" name="Line 390">
                <a:extLst>
                  <a:ext uri="{FF2B5EF4-FFF2-40B4-BE49-F238E27FC236}">
                    <a16:creationId xmlns:a16="http://schemas.microsoft.com/office/drawing/2014/main" id="{EBD29823-0E4D-F649-8FAE-43B84EAC6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90629" flipV="1">
                <a:off x="6258110" y="3916610"/>
                <a:ext cx="809736" cy="32372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40" name="Oval 347">
                <a:extLst>
                  <a:ext uri="{FF2B5EF4-FFF2-40B4-BE49-F238E27FC236}">
                    <a16:creationId xmlns:a16="http://schemas.microsoft.com/office/drawing/2014/main" id="{0FCAF3F2-1ACC-8047-BD6B-687D80989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7741" y="5062377"/>
                <a:ext cx="134938" cy="131762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41" name="Textfeld 1">
                <a:extLst>
                  <a:ext uri="{FF2B5EF4-FFF2-40B4-BE49-F238E27FC236}">
                    <a16:creationId xmlns:a16="http://schemas.microsoft.com/office/drawing/2014/main" id="{AEB475E5-AF3C-BF41-AEFA-3D368E9F4B3A}"/>
                  </a:ext>
                </a:extLst>
              </p:cNvPr>
              <p:cNvSpPr txBox="1"/>
              <p:nvPr/>
            </p:nvSpPr>
            <p:spPr>
              <a:xfrm>
                <a:off x="7163145" y="4756890"/>
                <a:ext cx="998961" cy="369952"/>
              </a:xfrm>
              <a:prstGeom prst="rect">
                <a:avLst/>
              </a:prstGeom>
            </p:spPr>
            <p:txBody>
              <a:bodyPr vert="horz" wrap="none" lIns="89239" tIns="44619" rIns="89239" bIns="44619" rtlCol="0" anchor="t">
                <a:spAutoFit/>
              </a:bodyPr>
              <a:lstStyle/>
              <a:p>
                <a:pPr algn="l"/>
                <a:r>
                  <a:rPr lang="en-US" sz="1073" b="1" dirty="0"/>
                  <a:t>HADES</a:t>
                </a:r>
              </a:p>
            </p:txBody>
          </p:sp>
          <p:sp>
            <p:nvSpPr>
              <p:cNvPr id="242" name="Ellipse 2">
                <a:extLst>
                  <a:ext uri="{FF2B5EF4-FFF2-40B4-BE49-F238E27FC236}">
                    <a16:creationId xmlns:a16="http://schemas.microsoft.com/office/drawing/2014/main" id="{40CF0E8F-36E5-F844-A542-6AAA8EE4D2EC}"/>
                  </a:ext>
                </a:extLst>
              </p:cNvPr>
              <p:cNvSpPr/>
              <p:nvPr/>
            </p:nvSpPr>
            <p:spPr>
              <a:xfrm>
                <a:off x="6204065" y="5567610"/>
                <a:ext cx="241053" cy="277161"/>
              </a:xfrm>
              <a:prstGeom prst="ellipse">
                <a:avLst/>
              </a:prstGeom>
              <a:noFill/>
              <a:ln w="60325"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9239" tIns="44619" rIns="89239" bIns="4461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66" dirty="0"/>
              </a:p>
            </p:txBody>
          </p:sp>
          <p:sp>
            <p:nvSpPr>
              <p:cNvPr id="243" name="Line 390">
                <a:extLst>
                  <a:ext uri="{FF2B5EF4-FFF2-40B4-BE49-F238E27FC236}">
                    <a16:creationId xmlns:a16="http://schemas.microsoft.com/office/drawing/2014/main" id="{217F6A21-C4F3-804F-AC10-5CFA0318E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90629" flipH="1">
                <a:off x="5784366" y="5674087"/>
                <a:ext cx="370749" cy="156336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44" name="Textfeld 586">
                <a:extLst>
                  <a:ext uri="{FF2B5EF4-FFF2-40B4-BE49-F238E27FC236}">
                    <a16:creationId xmlns:a16="http://schemas.microsoft.com/office/drawing/2014/main" id="{39C5E858-8D79-CE4B-871B-A8069CC4FE25}"/>
                  </a:ext>
                </a:extLst>
              </p:cNvPr>
              <p:cNvSpPr txBox="1"/>
              <p:nvPr/>
            </p:nvSpPr>
            <p:spPr>
              <a:xfrm>
                <a:off x="4613624" y="5592800"/>
                <a:ext cx="1226852" cy="369952"/>
              </a:xfrm>
              <a:prstGeom prst="rect">
                <a:avLst/>
              </a:prstGeom>
            </p:spPr>
            <p:txBody>
              <a:bodyPr vert="horz" wrap="none" lIns="89239" tIns="44619" rIns="89239" bIns="44619" rtlCol="0" anchor="t">
                <a:spAutoFit/>
              </a:bodyPr>
              <a:lstStyle/>
              <a:p>
                <a:pPr algn="l"/>
                <a:r>
                  <a:rPr lang="en-US" sz="1073" b="1" dirty="0"/>
                  <a:t>CRYRING</a:t>
                </a:r>
              </a:p>
            </p:txBody>
          </p:sp>
          <p:sp>
            <p:nvSpPr>
              <p:cNvPr id="245" name="Line 381">
                <a:extLst>
                  <a:ext uri="{FF2B5EF4-FFF2-40B4-BE49-F238E27FC236}">
                    <a16:creationId xmlns:a16="http://schemas.microsoft.com/office/drawing/2014/main" id="{18ED7E50-E665-2E4B-A472-1552DB71F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610903" y="5262724"/>
                <a:ext cx="641127" cy="3310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46" name="Text Box 396">
                <a:extLst>
                  <a:ext uri="{FF2B5EF4-FFF2-40B4-BE49-F238E27FC236}">
                    <a16:creationId xmlns:a16="http://schemas.microsoft.com/office/drawing/2014/main" id="{B9D79B92-A644-8844-AEEB-7B58B229B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97017" y="3003663"/>
                <a:ext cx="541684" cy="3730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73" b="1" dirty="0"/>
                  <a:t>Z6</a:t>
                </a:r>
              </a:p>
            </p:txBody>
          </p:sp>
          <p:sp>
            <p:nvSpPr>
              <p:cNvPr id="247" name="Line 381">
                <a:extLst>
                  <a:ext uri="{FF2B5EF4-FFF2-40B4-BE49-F238E27FC236}">
                    <a16:creationId xmlns:a16="http://schemas.microsoft.com/office/drawing/2014/main" id="{9A6628E0-7BF2-2144-9661-47429E30C3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2963" y="3285317"/>
                <a:ext cx="263282" cy="366569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48" name="Text Box 363">
                <a:extLst>
                  <a:ext uri="{FF2B5EF4-FFF2-40B4-BE49-F238E27FC236}">
                    <a16:creationId xmlns:a16="http://schemas.microsoft.com/office/drawing/2014/main" id="{1D68AD65-DC6D-AA44-BE39-5A1E52625D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28381" y="3444925"/>
                <a:ext cx="698238" cy="369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073" b="1" dirty="0"/>
                  <a:t>HHT</a:t>
                </a:r>
              </a:p>
            </p:txBody>
          </p:sp>
          <p:sp>
            <p:nvSpPr>
              <p:cNvPr id="249" name="Line 390">
                <a:extLst>
                  <a:ext uri="{FF2B5EF4-FFF2-40B4-BE49-F238E27FC236}">
                    <a16:creationId xmlns:a16="http://schemas.microsoft.com/office/drawing/2014/main" id="{A93D2BA1-1F86-6B4D-8811-2FA0BDA14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90629" flipH="1">
                <a:off x="5595800" y="5149715"/>
                <a:ext cx="370749" cy="156336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50" name="Text Box 396">
                <a:extLst>
                  <a:ext uri="{FF2B5EF4-FFF2-40B4-BE49-F238E27FC236}">
                    <a16:creationId xmlns:a16="http://schemas.microsoft.com/office/drawing/2014/main" id="{F4685738-27EA-A143-8864-2851B24FAB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19160" y="5104579"/>
                <a:ext cx="1547956" cy="3766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73" b="1" dirty="0"/>
                  <a:t>Cave A</a:t>
                </a:r>
              </a:p>
            </p:txBody>
          </p:sp>
          <p:sp>
            <p:nvSpPr>
              <p:cNvPr id="251" name="Oval 382">
                <a:extLst>
                  <a:ext uri="{FF2B5EF4-FFF2-40B4-BE49-F238E27FC236}">
                    <a16:creationId xmlns:a16="http://schemas.microsoft.com/office/drawing/2014/main" id="{F19D30D7-AA0B-CD4A-AAB6-68172DAAC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6538" y="3722352"/>
                <a:ext cx="134937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52" name="Line 381">
                <a:extLst>
                  <a:ext uri="{FF2B5EF4-FFF2-40B4-BE49-F238E27FC236}">
                    <a16:creationId xmlns:a16="http://schemas.microsoft.com/office/drawing/2014/main" id="{9A3C4E67-EDB1-704F-B339-36F1973B4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60370" y="3800311"/>
                <a:ext cx="109769" cy="905258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53" name="Text Box 396">
                <a:extLst>
                  <a:ext uri="{FF2B5EF4-FFF2-40B4-BE49-F238E27FC236}">
                    <a16:creationId xmlns:a16="http://schemas.microsoft.com/office/drawing/2014/main" id="{0F6C7ED2-2CB7-A64D-8E22-F1578F228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7644" y="4666291"/>
                <a:ext cx="1120699" cy="369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73" b="1" dirty="0"/>
                  <a:t>HITRAP</a:t>
                </a:r>
              </a:p>
            </p:txBody>
          </p:sp>
          <p:sp>
            <p:nvSpPr>
              <p:cNvPr id="254" name="Line 371">
                <a:extLst>
                  <a:ext uri="{FF2B5EF4-FFF2-40B4-BE49-F238E27FC236}">
                    <a16:creationId xmlns:a16="http://schemas.microsoft.com/office/drawing/2014/main" id="{38A8A876-7B93-2D4A-B320-03B6074CCF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23843" y="4937816"/>
                <a:ext cx="628187" cy="13249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55" name="Text Box 352">
                <a:extLst>
                  <a:ext uri="{FF2B5EF4-FFF2-40B4-BE49-F238E27FC236}">
                    <a16:creationId xmlns:a16="http://schemas.microsoft.com/office/drawing/2014/main" id="{6755C775-1839-034B-86E2-D5B38EAFEB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7712" y="3738600"/>
                <a:ext cx="1728788" cy="60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en-US" sz="1073" b="1" dirty="0"/>
                  <a:t>Ion</a:t>
                </a:r>
              </a:p>
              <a:p>
                <a:pPr algn="ctr"/>
                <a:r>
                  <a:rPr lang="en-US" altLang="en-US" sz="1073" b="1" dirty="0"/>
                  <a:t>sources</a:t>
                </a:r>
              </a:p>
            </p:txBody>
          </p:sp>
          <p:sp>
            <p:nvSpPr>
              <p:cNvPr id="256" name="Oval 346">
                <a:extLst>
                  <a:ext uri="{FF2B5EF4-FFF2-40B4-BE49-F238E27FC236}">
                    <a16:creationId xmlns:a16="http://schemas.microsoft.com/office/drawing/2014/main" id="{DD77B12A-8BD1-0E42-9ACE-393B59D39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3877" y="5337929"/>
                <a:ext cx="134936" cy="131763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20462" tIns="10232" rIns="20462" bIns="10232" anchor="ctr"/>
              <a:lstStyle>
                <a:lvl1pPr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1pPr>
                <a:lvl2pPr marL="10477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2pPr>
                <a:lvl3pPr marL="20955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3pPr>
                <a:lvl4pPr marL="314325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4pPr>
                <a:lvl5pPr marL="419100" defTabSz="20955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5pPr>
                <a:lvl6pPr marL="8763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6pPr>
                <a:lvl7pPr marL="13335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7pPr>
                <a:lvl8pPr marL="17907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8pPr>
                <a:lvl9pPr marL="2247900" defTabSz="20955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</a:defRPr>
                </a:lvl9pPr>
              </a:lstStyle>
              <a:p>
                <a:pPr algn="ctr"/>
                <a:endParaRPr lang="en-US" altLang="en-US" sz="390" dirty="0"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257" name="Line 371">
                <a:extLst>
                  <a:ext uri="{FF2B5EF4-FFF2-40B4-BE49-F238E27FC236}">
                    <a16:creationId xmlns:a16="http://schemas.microsoft.com/office/drawing/2014/main" id="{BD827D8C-C814-7B45-8C83-136A41EC7D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6988" y="5469691"/>
                <a:ext cx="595042" cy="64022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58" name="Textfeld 1">
                <a:extLst>
                  <a:ext uri="{FF2B5EF4-FFF2-40B4-BE49-F238E27FC236}">
                    <a16:creationId xmlns:a16="http://schemas.microsoft.com/office/drawing/2014/main" id="{A14FC7D3-D1A9-2247-8746-F8A1EA6454B0}"/>
                  </a:ext>
                </a:extLst>
              </p:cNvPr>
              <p:cNvSpPr txBox="1"/>
              <p:nvPr/>
            </p:nvSpPr>
            <p:spPr>
              <a:xfrm>
                <a:off x="7177710" y="5405228"/>
                <a:ext cx="686492" cy="369952"/>
              </a:xfrm>
              <a:prstGeom prst="rect">
                <a:avLst/>
              </a:prstGeom>
            </p:spPr>
            <p:txBody>
              <a:bodyPr vert="horz" wrap="none" lIns="89239" tIns="44619" rIns="89239" bIns="44619" rtlCol="0" anchor="t">
                <a:spAutoFit/>
              </a:bodyPr>
              <a:lstStyle/>
              <a:p>
                <a:pPr algn="l"/>
                <a:r>
                  <a:rPr lang="en-US" sz="1073" b="1" dirty="0"/>
                  <a:t>R3B</a:t>
                </a:r>
              </a:p>
            </p:txBody>
          </p:sp>
          <p:sp>
            <p:nvSpPr>
              <p:cNvPr id="259" name="Line 381">
                <a:extLst>
                  <a:ext uri="{FF2B5EF4-FFF2-40B4-BE49-F238E27FC236}">
                    <a16:creationId xmlns:a16="http://schemas.microsoft.com/office/drawing/2014/main" id="{FD150550-A063-D848-B5B2-DAED8D31DB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99421" y="4137068"/>
                <a:ext cx="46766" cy="406507"/>
              </a:xfrm>
              <a:prstGeom prst="line">
                <a:avLst/>
              </a:prstGeom>
              <a:noFill/>
              <a:ln w="5715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66" dirty="0"/>
              </a:p>
            </p:txBody>
          </p:sp>
          <p:sp>
            <p:nvSpPr>
              <p:cNvPr id="260" name="Text Box 396">
                <a:extLst>
                  <a:ext uri="{FF2B5EF4-FFF2-40B4-BE49-F238E27FC236}">
                    <a16:creationId xmlns:a16="http://schemas.microsoft.com/office/drawing/2014/main" id="{D71CCB8C-97B2-E145-8559-1D9E757DA1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78969" y="4472833"/>
                <a:ext cx="735876" cy="3699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73" b="1" dirty="0"/>
                  <a:t>SHE</a:t>
                </a:r>
              </a:p>
            </p:txBody>
          </p:sp>
        </p:grpSp>
        <p:sp>
          <p:nvSpPr>
            <p:cNvPr id="460" name="Oval 346">
              <a:extLst>
                <a:ext uri="{FF2B5EF4-FFF2-40B4-BE49-F238E27FC236}">
                  <a16:creationId xmlns:a16="http://schemas.microsoft.com/office/drawing/2014/main" id="{DD77B12A-8BD1-0E42-9ACE-393B59D39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4624" y="4020605"/>
              <a:ext cx="89852" cy="90933"/>
            </a:xfrm>
            <a:prstGeom prst="ellipse">
              <a:avLst/>
            </a:prstGeom>
            <a:solidFill>
              <a:srgbClr val="000000"/>
            </a:solidFill>
            <a:ln w="381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0462" tIns="10232" rIns="20462" bIns="10232" anchor="ctr"/>
            <a:lstStyle>
              <a:lvl1pPr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 marL="10477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 marL="20955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 marL="314325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 marL="419100" defTabSz="209550"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marL="8763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marL="13335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marL="17907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marL="2247900" defTabSz="20955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endParaRPr lang="en-US" altLang="en-US" sz="390" dirty="0"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61" name="Textfeld 1">
              <a:extLst>
                <a:ext uri="{FF2B5EF4-FFF2-40B4-BE49-F238E27FC236}">
                  <a16:creationId xmlns:a16="http://schemas.microsoft.com/office/drawing/2014/main" id="{AEB475E5-AF3C-BF41-AEFA-3D368E9F4B3A}"/>
                </a:ext>
              </a:extLst>
            </p:cNvPr>
            <p:cNvSpPr txBox="1"/>
            <p:nvPr/>
          </p:nvSpPr>
          <p:spPr>
            <a:xfrm>
              <a:off x="8433154" y="3900714"/>
              <a:ext cx="776262" cy="255312"/>
            </a:xfrm>
            <a:prstGeom prst="rect">
              <a:avLst/>
            </a:prstGeom>
          </p:spPr>
          <p:txBody>
            <a:bodyPr vert="horz" wrap="none" lIns="89239" tIns="44619" rIns="89239" bIns="44619" rtlCol="0" anchor="t">
              <a:spAutoFit/>
            </a:bodyPr>
            <a:lstStyle/>
            <a:p>
              <a:pPr algn="l"/>
              <a:r>
                <a:rPr lang="en-US" sz="1073" b="1" dirty="0" err="1"/>
                <a:t>miniCBM</a:t>
              </a:r>
              <a:endParaRPr lang="en-US" sz="1073" b="1" dirty="0"/>
            </a:p>
          </p:txBody>
        </p:sp>
        <p:sp>
          <p:nvSpPr>
            <p:cNvPr id="462" name="Line 381">
              <a:extLst>
                <a:ext uri="{FF2B5EF4-FFF2-40B4-BE49-F238E27FC236}">
                  <a16:creationId xmlns:a16="http://schemas.microsoft.com/office/drawing/2014/main" id="{18ED7E50-E665-2E4B-A472-1552DB71F6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39208" y="2914587"/>
              <a:ext cx="426914" cy="2285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66" dirty="0"/>
            </a:p>
          </p:txBody>
        </p:sp>
        <p:sp>
          <p:nvSpPr>
            <p:cNvPr id="463" name="Line 381">
              <a:extLst>
                <a:ext uri="{FF2B5EF4-FFF2-40B4-BE49-F238E27FC236}">
                  <a16:creationId xmlns:a16="http://schemas.microsoft.com/office/drawing/2014/main" id="{081D8C8D-9221-2748-9765-B1561F3003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37304" y="2545230"/>
              <a:ext cx="193933" cy="35352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66" dirty="0"/>
            </a:p>
          </p:txBody>
        </p:sp>
        <p:sp>
          <p:nvSpPr>
            <p:cNvPr id="465" name="Line 381">
              <a:extLst>
                <a:ext uri="{FF2B5EF4-FFF2-40B4-BE49-F238E27FC236}">
                  <a16:creationId xmlns:a16="http://schemas.microsoft.com/office/drawing/2014/main" id="{FD150550-A063-D848-B5B2-DAED8D31DB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20275" y="3193267"/>
              <a:ext cx="111695" cy="261901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66" dirty="0"/>
            </a:p>
          </p:txBody>
        </p:sp>
        <p:sp>
          <p:nvSpPr>
            <p:cNvPr id="466" name="Text Box 396">
              <a:extLst>
                <a:ext uri="{FF2B5EF4-FFF2-40B4-BE49-F238E27FC236}">
                  <a16:creationId xmlns:a16="http://schemas.microsoft.com/office/drawing/2014/main" id="{B9D79B92-A644-8844-AEEB-7B58B229B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6257" y="3417504"/>
              <a:ext cx="360697" cy="25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73" b="1" dirty="0"/>
                <a:t>X0</a:t>
              </a:r>
            </a:p>
          </p:txBody>
        </p:sp>
        <p:sp>
          <p:nvSpPr>
            <p:cNvPr id="467" name="Text Box 396">
              <a:extLst>
                <a:ext uri="{FF2B5EF4-FFF2-40B4-BE49-F238E27FC236}">
                  <a16:creationId xmlns:a16="http://schemas.microsoft.com/office/drawing/2014/main" id="{B9D79B92-A644-8844-AEEB-7B58B229B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947" y="2325969"/>
              <a:ext cx="900862" cy="255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73" b="1" dirty="0"/>
                <a:t>M-branch</a:t>
              </a:r>
            </a:p>
          </p:txBody>
        </p:sp>
      </p:grpSp>
      <p:graphicFrame>
        <p:nvGraphicFramePr>
          <p:cNvPr id="6" name="Diagramm 9">
            <a:extLst>
              <a:ext uri="{FF2B5EF4-FFF2-40B4-BE49-F238E27FC236}">
                <a16:creationId xmlns:a16="http://schemas.microsoft.com/office/drawing/2014/main" id="{C192A0FD-D27D-A812-78F1-B6374BB109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0979516"/>
              </p:ext>
            </p:extLst>
          </p:nvPr>
        </p:nvGraphicFramePr>
        <p:xfrm>
          <a:off x="87736" y="1940961"/>
          <a:ext cx="4981204" cy="4213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51D920D-922D-F8D9-F003-A5D85CFBA6A0}"/>
              </a:ext>
            </a:extLst>
          </p:cNvPr>
          <p:cNvSpPr txBox="1"/>
          <p:nvPr/>
        </p:nvSpPr>
        <p:spPr>
          <a:xfrm>
            <a:off x="4416804" y="4786610"/>
            <a:ext cx="3573285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800" dirty="0"/>
              <a:t>124 proposals with more than 1700 participants from 45 countries received in 2022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751D920D-922D-F8D9-F003-A5D85CFBA6A0}"/>
              </a:ext>
            </a:extLst>
          </p:cNvPr>
          <p:cNvSpPr txBox="1"/>
          <p:nvPr/>
        </p:nvSpPr>
        <p:spPr>
          <a:xfrm>
            <a:off x="0" y="6073462"/>
            <a:ext cx="1019350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800" dirty="0" smtClean="0"/>
              <a:t>The facility continues to develop: new Ion Source for HITRAP, refurbishment of the ESR…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18621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880039" y="4447717"/>
            <a:ext cx="1590207" cy="239810"/>
          </a:xfrm>
          <a:prstGeom prst="rect">
            <a:avLst/>
          </a:prstGeom>
        </p:spPr>
        <p:txBody>
          <a:bodyPr vert="horz" wrap="square" lIns="41909" tIns="20955" rIns="41909" bIns="20955" rtlCol="0" anchor="t">
            <a:spAutoFit/>
          </a:bodyPr>
          <a:lstStyle/>
          <a:p>
            <a:pPr defTabSz="446181"/>
            <a:r>
              <a:rPr lang="en-US" sz="1283" b="1">
                <a:solidFill>
                  <a:prstClr val="white"/>
                </a:solidFill>
                <a:latin typeface="Arial"/>
              </a:rPr>
              <a:t>Herzlichen Dank !</a:t>
            </a:r>
            <a:endParaRPr lang="en-US" sz="1283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98" r="-434" b="6102"/>
          <a:stretch/>
        </p:blipFill>
        <p:spPr>
          <a:xfrm>
            <a:off x="951831" y="945528"/>
            <a:ext cx="8941334" cy="549726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57576" y="2550202"/>
            <a:ext cx="3833890" cy="364200"/>
          </a:xfrm>
          <a:prstGeom prst="rect">
            <a:avLst/>
          </a:prstGeom>
        </p:spPr>
        <p:txBody>
          <a:bodyPr vert="horz" wrap="square" lIns="55879" tIns="27939" rIns="55879" bIns="27939" rtlCol="0" anchor="t">
            <a:spAutoFit/>
          </a:bodyPr>
          <a:lstStyle/>
          <a:p>
            <a:pPr defTabSz="446181"/>
            <a:r>
              <a:rPr lang="de-DE" sz="1952" b="1" dirty="0" err="1">
                <a:solidFill>
                  <a:prstClr val="white"/>
                </a:solidFill>
                <a:latin typeface="Arial"/>
              </a:rPr>
              <a:t>Thank</a:t>
            </a:r>
            <a:r>
              <a:rPr lang="de-DE" sz="1952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de-DE" sz="2000" b="1" dirty="0" err="1">
                <a:solidFill>
                  <a:prstClr val="white"/>
                </a:solidFill>
                <a:latin typeface="Arial"/>
              </a:rPr>
              <a:t>you</a:t>
            </a:r>
            <a:r>
              <a:rPr lang="de-DE" sz="1952" b="1" dirty="0">
                <a:solidFill>
                  <a:prstClr val="white"/>
                </a:solidFill>
                <a:latin typeface="Arial"/>
              </a:rPr>
              <a:t>!!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85EBA9E-3D4F-5045-B860-EA583618DCFF}"/>
              </a:ext>
            </a:extLst>
          </p:cNvPr>
          <p:cNvSpPr txBox="1"/>
          <p:nvPr/>
        </p:nvSpPr>
        <p:spPr>
          <a:xfrm>
            <a:off x="2226408" y="5467188"/>
            <a:ext cx="759073" cy="188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6181"/>
            <a:r>
              <a:rPr lang="de-DE" sz="627" dirty="0" err="1">
                <a:solidFill>
                  <a:prstClr val="white"/>
                </a:solidFill>
                <a:latin typeface="Arial"/>
              </a:rPr>
              <a:t>Photo</a:t>
            </a:r>
            <a:r>
              <a:rPr lang="de-DE" sz="627" dirty="0">
                <a:solidFill>
                  <a:prstClr val="white"/>
                </a:solidFill>
                <a:latin typeface="Arial"/>
              </a:rPr>
              <a:t>: C. Betz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E68B2-5129-F84C-8E50-2CEA8F03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6181"/>
            <a:fld id="{125CBDDA-5CCF-8748-8988-9DC6C8981774}" type="slidenum">
              <a:rPr lang="de-DE"/>
              <a:pPr defTabSz="446181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24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CEC4FA-B94C-DA79-7F83-B9EE28FA410E}"/>
              </a:ext>
            </a:extLst>
          </p:cNvPr>
          <p:cNvSpPr txBox="1"/>
          <p:nvPr/>
        </p:nvSpPr>
        <p:spPr>
          <a:xfrm>
            <a:off x="1144990" y="5522283"/>
            <a:ext cx="3099290" cy="45052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89239" tIns="44619" rIns="89239" bIns="44619" rtlCol="0" anchor="t">
            <a:spAutoFit/>
          </a:bodyPr>
          <a:lstStyle/>
          <a:p>
            <a:pPr algn="l"/>
            <a:r>
              <a:rPr lang="en-GB" sz="2342" dirty="0"/>
              <a:t>See next presentation</a:t>
            </a:r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FA49C0BA-D3AA-3298-2300-0BAC4A25FE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17"/>
          <a:stretch/>
        </p:blipFill>
        <p:spPr>
          <a:xfrm>
            <a:off x="872656" y="1170375"/>
            <a:ext cx="8923867" cy="5207912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/>
        </p:spPr>
      </p:pic>
      <p:sp>
        <p:nvSpPr>
          <p:cNvPr id="11" name="Textfeld 1"/>
          <p:cNvSpPr txBox="1"/>
          <p:nvPr/>
        </p:nvSpPr>
        <p:spPr>
          <a:xfrm>
            <a:off x="8680457" y="6116433"/>
            <a:ext cx="1116066" cy="330404"/>
          </a:xfrm>
          <a:prstGeom prst="rect">
            <a:avLst/>
          </a:prstGeom>
        </p:spPr>
        <p:txBody>
          <a:bodyPr vert="horz" wrap="square" lIns="89239" tIns="44619" rIns="89239" bIns="44619" rtlCol="0" anchor="t">
            <a:sp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l"/>
            <a:r>
              <a:rPr lang="de-DE" sz="156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 2023</a:t>
            </a:r>
          </a:p>
        </p:txBody>
      </p:sp>
      <p:sp>
        <p:nvSpPr>
          <p:cNvPr id="12" name="Abgerundete rechteckige Legende 5"/>
          <p:cNvSpPr/>
          <p:nvPr/>
        </p:nvSpPr>
        <p:spPr>
          <a:xfrm>
            <a:off x="7791886" y="3966053"/>
            <a:ext cx="517326" cy="226330"/>
          </a:xfrm>
          <a:prstGeom prst="wedgeRoundRectCallout">
            <a:avLst>
              <a:gd name="adj1" fmla="val -124293"/>
              <a:gd name="adj2" fmla="val -153243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CBM</a:t>
            </a:r>
          </a:p>
        </p:txBody>
      </p:sp>
      <p:sp>
        <p:nvSpPr>
          <p:cNvPr id="13" name="Abgerundete rechteckige Legende 8"/>
          <p:cNvSpPr/>
          <p:nvPr/>
        </p:nvSpPr>
        <p:spPr>
          <a:xfrm>
            <a:off x="6420974" y="4560977"/>
            <a:ext cx="1086384" cy="226330"/>
          </a:xfrm>
          <a:prstGeom prst="wedgeRoundRectCallout">
            <a:avLst>
              <a:gd name="adj1" fmla="val -112388"/>
              <a:gd name="adj2" fmla="val -141815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NUSTAR LEB</a:t>
            </a:r>
          </a:p>
        </p:txBody>
      </p:sp>
      <p:sp>
        <p:nvSpPr>
          <p:cNvPr id="14" name="Abgerundete rechteckige Legende 9"/>
          <p:cNvSpPr/>
          <p:nvPr/>
        </p:nvSpPr>
        <p:spPr>
          <a:xfrm>
            <a:off x="4500402" y="4817239"/>
            <a:ext cx="1086384" cy="226330"/>
          </a:xfrm>
          <a:prstGeom prst="wedgeRoundRectCallout">
            <a:avLst>
              <a:gd name="adj1" fmla="val 15588"/>
              <a:gd name="adj2" fmla="val -290387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NUSTAR HEB</a:t>
            </a:r>
          </a:p>
        </p:txBody>
      </p:sp>
      <p:sp>
        <p:nvSpPr>
          <p:cNvPr id="15" name="Abgerundete rechteckige Legende 10"/>
          <p:cNvSpPr/>
          <p:nvPr/>
        </p:nvSpPr>
        <p:spPr>
          <a:xfrm>
            <a:off x="7196962" y="4253814"/>
            <a:ext cx="640191" cy="226330"/>
          </a:xfrm>
          <a:prstGeom prst="wedgeRoundRectCallout">
            <a:avLst>
              <a:gd name="adj1" fmla="val -128333"/>
              <a:gd name="adj2" fmla="val -350386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S-FRS</a:t>
            </a:r>
          </a:p>
        </p:txBody>
      </p:sp>
      <p:sp>
        <p:nvSpPr>
          <p:cNvPr id="16" name="Abgerundete rechteckige Legende 11"/>
          <p:cNvSpPr/>
          <p:nvPr/>
        </p:nvSpPr>
        <p:spPr>
          <a:xfrm>
            <a:off x="7837152" y="2129340"/>
            <a:ext cx="691923" cy="226330"/>
          </a:xfrm>
          <a:prstGeom prst="wedgeRoundRectCallout">
            <a:avLst>
              <a:gd name="adj1" fmla="val -114293"/>
              <a:gd name="adj2" fmla="val 121043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SIS100</a:t>
            </a:r>
          </a:p>
        </p:txBody>
      </p:sp>
      <p:sp>
        <p:nvSpPr>
          <p:cNvPr id="17" name="Abgerundete rechteckige Legende 12"/>
          <p:cNvSpPr/>
          <p:nvPr/>
        </p:nvSpPr>
        <p:spPr>
          <a:xfrm>
            <a:off x="7584956" y="2762500"/>
            <a:ext cx="724255" cy="226330"/>
          </a:xfrm>
          <a:prstGeom prst="wedgeRoundRectCallout">
            <a:avLst>
              <a:gd name="adj1" fmla="val -100543"/>
              <a:gd name="adj2" fmla="val 123900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CRYO 2</a:t>
            </a:r>
          </a:p>
        </p:txBody>
      </p:sp>
      <p:sp>
        <p:nvSpPr>
          <p:cNvPr id="18" name="Abgerundete rechteckige Legende 13"/>
          <p:cNvSpPr/>
          <p:nvPr/>
        </p:nvSpPr>
        <p:spPr>
          <a:xfrm>
            <a:off x="3032491" y="3661166"/>
            <a:ext cx="601390" cy="226330"/>
          </a:xfrm>
          <a:prstGeom prst="wedgeRoundRectCallout">
            <a:avLst>
              <a:gd name="adj1" fmla="val 282256"/>
              <a:gd name="adj2" fmla="val 18184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APPA</a:t>
            </a:r>
          </a:p>
        </p:txBody>
      </p:sp>
      <p:sp>
        <p:nvSpPr>
          <p:cNvPr id="20" name="Title 15">
            <a:extLst>
              <a:ext uri="{FF2B5EF4-FFF2-40B4-BE49-F238E27FC236}">
                <a16:creationId xmlns:a16="http://schemas.microsoft.com/office/drawing/2014/main" id="{143664F1-5FA0-48D5-0F04-91CB3729B0B8}"/>
              </a:ext>
            </a:extLst>
          </p:cNvPr>
          <p:cNvSpPr txBox="1">
            <a:spLocks/>
          </p:cNvSpPr>
          <p:nvPr/>
        </p:nvSpPr>
        <p:spPr>
          <a:xfrm>
            <a:off x="1" y="27588"/>
            <a:ext cx="7584955" cy="70124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800" dirty="0" smtClean="0"/>
              <a:t>Where do we stand? </a:t>
            </a:r>
            <a:r>
              <a:rPr lang="en-GB" dirty="0" smtClean="0"/>
              <a:t>Concrete works in North and South areas finished by end of the year</a:t>
            </a:r>
            <a:endParaRPr lang="en-GB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7E5D8-7D12-AEAA-CAFF-E105765D15C4}"/>
              </a:ext>
            </a:extLst>
          </p:cNvPr>
          <p:cNvSpPr txBox="1"/>
          <p:nvPr/>
        </p:nvSpPr>
        <p:spPr>
          <a:xfrm>
            <a:off x="1239863" y="5622932"/>
            <a:ext cx="7476266" cy="75599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89239" tIns="44619" rIns="89239" bIns="44619" rtlCol="0" anchor="t">
            <a:spAutoFit/>
          </a:bodyPr>
          <a:lstStyle/>
          <a:p>
            <a:pPr algn="ctr"/>
            <a:r>
              <a:rPr lang="en-GB" sz="2137" dirty="0"/>
              <a:t>Movie on </a:t>
            </a:r>
            <a:r>
              <a:rPr lang="de-DE" u="sng" dirty="0">
                <a:hlinkClick r:id="rId3"/>
              </a:rPr>
              <a:t>https://edms.cern.ch/file/2893949/LATEST/FAIR*.</a:t>
            </a:r>
            <a:r>
              <a:rPr lang="de-DE" u="sng" dirty="0" smtClean="0">
                <a:hlinkClick r:id="rId3"/>
              </a:rPr>
              <a:t>mp4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83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3"/>
          <p:cNvPicPr>
            <a:picLocks noChangeAspect="1"/>
          </p:cNvPicPr>
          <p:nvPr/>
        </p:nvPicPr>
        <p:blipFill rotWithShape="1">
          <a:blip r:embed="rId2"/>
          <a:srcRect l="16628"/>
          <a:stretch/>
        </p:blipFill>
        <p:spPr bwMode="auto">
          <a:xfrm>
            <a:off x="-1136401" y="-26959"/>
            <a:ext cx="11839273" cy="671985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157CFC7-A1AC-0DE9-F07C-BCFF66CE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74231" y="-26959"/>
            <a:ext cx="7886702" cy="1504518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4367" tIns="52185" rIns="104367" bIns="52185" anchor="ctr"/>
          <a:lstStyle/>
          <a:p>
            <a:pPr defTabSz="446181" rtl="0">
              <a:defRPr/>
            </a:pPr>
            <a:endParaRPr lang="de-DE" sz="1757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5ED8780-AC7D-E61F-53F2-7AA21AD561F9}"/>
              </a:ext>
            </a:extLst>
          </p:cNvPr>
          <p:cNvSpPr txBox="1">
            <a:spLocks/>
          </p:cNvSpPr>
          <p:nvPr/>
        </p:nvSpPr>
        <p:spPr>
          <a:xfrm>
            <a:off x="591791" y="378780"/>
            <a:ext cx="8398659" cy="478729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defTabSz="892363">
              <a:defRPr/>
            </a:pPr>
            <a:r>
              <a:rPr lang="en-US" sz="2537" b="1" dirty="0">
                <a:solidFill>
                  <a:prstClr val="white"/>
                </a:solidFill>
                <a:latin typeface="Arial"/>
                <a:sym typeface="Arial" pitchFamily="34" charset="0"/>
              </a:rPr>
              <a:t>FAIR </a:t>
            </a:r>
            <a:r>
              <a:rPr lang="en-US" sz="2537" b="1" dirty="0" smtClean="0">
                <a:solidFill>
                  <a:prstClr val="white"/>
                </a:solidFill>
                <a:latin typeface="Arial"/>
                <a:sym typeface="Arial" pitchFamily="34" charset="0"/>
              </a:rPr>
              <a:t>SIS100 accelerator tunnel</a:t>
            </a:r>
            <a:r>
              <a:rPr lang="en-US" sz="2537" b="1" dirty="0">
                <a:solidFill>
                  <a:prstClr val="white"/>
                </a:solidFill>
                <a:latin typeface="Arial"/>
                <a:sym typeface="Arial" pitchFamily="34" charset="0"/>
              </a:rPr>
              <a:t/>
            </a:r>
            <a:br>
              <a:rPr lang="en-US" sz="2537" b="1" dirty="0">
                <a:solidFill>
                  <a:prstClr val="white"/>
                </a:solidFill>
                <a:latin typeface="Arial"/>
                <a:sym typeface="Arial" pitchFamily="34" charset="0"/>
              </a:rPr>
            </a:br>
            <a:endParaRPr lang="de-DE" sz="2537" b="1" dirty="0">
              <a:solidFill>
                <a:prstClr val="white"/>
              </a:solidFill>
              <a:latin typeface="Arial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485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46181" rtl="0"/>
            <a:endParaRPr lang="de-DE" kern="1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12" r="1186" b="338"/>
          <a:stretch/>
        </p:blipFill>
        <p:spPr>
          <a:xfrm>
            <a:off x="0" y="-26959"/>
            <a:ext cx="10688639" cy="6778190"/>
          </a:xfrm>
          <a:prstGeom prst="rect">
            <a:avLst/>
          </a:prstGeom>
        </p:spPr>
      </p:pic>
      <p:sp>
        <p:nvSpPr>
          <p:cNvPr id="5" name="Freeform 2"/>
          <p:cNvSpPr>
            <a:spLocks noChangeArrowheads="1"/>
          </p:cNvSpPr>
          <p:nvPr/>
        </p:nvSpPr>
        <p:spPr bwMode="auto">
          <a:xfrm>
            <a:off x="-1174231" y="-26959"/>
            <a:ext cx="6825765" cy="1504518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4367" tIns="52185" rIns="104367" bIns="52185" anchor="ctr"/>
          <a:lstStyle/>
          <a:p>
            <a:pPr defTabSz="446181" rtl="0">
              <a:defRPr/>
            </a:pPr>
            <a:endParaRPr lang="de-DE" sz="1757" kern="12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19783" y="390712"/>
            <a:ext cx="8398659" cy="478729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defTabSz="892363">
              <a:defRPr/>
            </a:pPr>
            <a:r>
              <a:rPr lang="en-US" sz="2537" b="1" dirty="0">
                <a:solidFill>
                  <a:prstClr val="white"/>
                </a:solidFill>
                <a:latin typeface="Arial"/>
                <a:sym typeface="Arial" pitchFamily="34" charset="0"/>
              </a:rPr>
              <a:t>FAIR </a:t>
            </a:r>
            <a:r>
              <a:rPr lang="en-US" sz="2537" b="1" dirty="0" smtClean="0">
                <a:solidFill>
                  <a:prstClr val="white"/>
                </a:solidFill>
                <a:latin typeface="Arial"/>
                <a:sym typeface="Arial" pitchFamily="34" charset="0"/>
              </a:rPr>
              <a:t>SIS 100 supply tunnel</a:t>
            </a:r>
            <a:endParaRPr lang="en-US" sz="2537" b="1" dirty="0">
              <a:solidFill>
                <a:prstClr val="white"/>
              </a:solidFill>
              <a:latin typeface="Arial"/>
              <a:sym typeface="Arial" pitchFamily="34" charset="0"/>
            </a:endParaRPr>
          </a:p>
          <a:p>
            <a:pPr defTabSz="892363">
              <a:defRPr/>
            </a:pPr>
            <a:r>
              <a:rPr lang="de-DE" sz="1200" kern="1200" dirty="0">
                <a:solidFill>
                  <a:prstClr val="white"/>
                </a:solidFill>
                <a:latin typeface="Arial"/>
              </a:rPr>
              <a:t>April 2023</a:t>
            </a:r>
          </a:p>
          <a:p>
            <a:pPr defTabSz="892363">
              <a:defRPr/>
            </a:pPr>
            <a:r>
              <a:rPr lang="en-US" sz="2537" b="1" dirty="0">
                <a:solidFill>
                  <a:prstClr val="white"/>
                </a:solidFill>
                <a:latin typeface="Arial"/>
                <a:sym typeface="Arial" pitchFamily="34" charset="0"/>
              </a:rPr>
              <a:t> </a:t>
            </a:r>
            <a:br>
              <a:rPr lang="en-US" sz="2537" b="1" dirty="0">
                <a:solidFill>
                  <a:prstClr val="white"/>
                </a:solidFill>
                <a:latin typeface="Arial"/>
                <a:sym typeface="Arial" pitchFamily="34" charset="0"/>
              </a:rPr>
            </a:br>
            <a:endParaRPr lang="de-DE" sz="2537" b="1" dirty="0">
              <a:solidFill>
                <a:prstClr val="white"/>
              </a:solidFill>
              <a:latin typeface="Arial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EF73459C-D392-527E-F128-A09CCC19A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6281" y="-20414"/>
            <a:ext cx="10744919" cy="671331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0E8DE3-7E6E-2D5A-7ABF-20A534DB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406B9-6E6F-7448-8C1D-08BEFF85567D}" type="slidenum">
              <a:rPr lang="de-DE" smtClean="0">
                <a:solidFill>
                  <a:prstClr val="black"/>
                </a:solidFill>
              </a:rPr>
              <a:t>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D7E98A8-79A4-F4F5-D8E9-A03510908A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reeform 2"/>
          <p:cNvSpPr>
            <a:spLocks noChangeArrowheads="1"/>
          </p:cNvSpPr>
          <p:nvPr/>
        </p:nvSpPr>
        <p:spPr bwMode="auto">
          <a:xfrm>
            <a:off x="-56281" y="-36208"/>
            <a:ext cx="5617357" cy="1504518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4367" tIns="52185" rIns="104367" bIns="52185" anchor="ctr"/>
          <a:lstStyle/>
          <a:p>
            <a:pPr>
              <a:defRPr/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FAIR </a:t>
            </a:r>
            <a:r>
              <a:rPr lang="de-DE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South</a:t>
            </a:r>
            <a:endParaRPr lang="de-DE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      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47553154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8" t="325" r="-148" b="2794"/>
          <a:stretch/>
        </p:blipFill>
        <p:spPr>
          <a:xfrm>
            <a:off x="0" y="0"/>
            <a:ext cx="6787569" cy="4260144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591791" y="5099969"/>
            <a:ext cx="8398659" cy="478729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defTabSz="892363">
              <a:defRPr/>
            </a:pPr>
            <a:r>
              <a:rPr lang="en-US" sz="2537" b="1" dirty="0">
                <a:solidFill>
                  <a:schemeClr val="tx1"/>
                </a:solidFill>
                <a:latin typeface="Arial"/>
                <a:sym typeface="Arial" pitchFamily="34" charset="0"/>
              </a:rPr>
              <a:t>FAIR </a:t>
            </a:r>
            <a:r>
              <a:rPr lang="en-US" sz="2537" b="1" dirty="0" smtClean="0">
                <a:solidFill>
                  <a:schemeClr val="tx1"/>
                </a:solidFill>
                <a:latin typeface="Arial"/>
                <a:sym typeface="Arial" pitchFamily="34" charset="0"/>
              </a:rPr>
              <a:t>CBM Cave</a:t>
            </a:r>
            <a:r>
              <a:rPr lang="en-US" sz="2537" b="1" dirty="0">
                <a:solidFill>
                  <a:schemeClr val="tx1"/>
                </a:solidFill>
                <a:latin typeface="Arial"/>
                <a:sym typeface="Arial" pitchFamily="34" charset="0"/>
              </a:rPr>
              <a:t/>
            </a:r>
            <a:br>
              <a:rPr lang="en-US" sz="2537" b="1" dirty="0">
                <a:solidFill>
                  <a:schemeClr val="tx1"/>
                </a:solidFill>
                <a:latin typeface="Arial"/>
                <a:sym typeface="Arial" pitchFamily="34" charset="0"/>
              </a:rPr>
            </a:br>
            <a:endParaRPr lang="de-DE" sz="2537" b="1" dirty="0">
              <a:solidFill>
                <a:schemeClr val="tx1"/>
              </a:solidFill>
              <a:latin typeface="Arial"/>
              <a:sym typeface="Arial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61565" y="4622464"/>
            <a:ext cx="1978498" cy="146029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46181" rtl="0"/>
            <a:endParaRPr lang="de-DE" sz="1171" i="1" kern="12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3074" name="Picture 2" descr="IMG_617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8"/>
          <a:stretch/>
        </p:blipFill>
        <p:spPr bwMode="auto">
          <a:xfrm>
            <a:off x="5459028" y="3353620"/>
            <a:ext cx="5229610" cy="33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5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Foliennummernplatzhalter 1"/>
          <p:cNvSpPr txBox="1">
            <a:spLocks/>
          </p:cNvSpPr>
          <p:nvPr/>
        </p:nvSpPr>
        <p:spPr bwMode="auto">
          <a:xfrm>
            <a:off x="9118787" y="6448121"/>
            <a:ext cx="711120" cy="2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239" tIns="0" rIns="89239" bIns="0" numCol="1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rgbClr val="00599D"/>
                </a:solidFill>
                <a:latin typeface="Arial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fld id="{0ECB536F-118C-48DF-B346-38E5E90C7A54}" type="slidenum">
              <a:rPr lang="de-DE" sz="1171"/>
              <a:pPr>
                <a:defRPr/>
              </a:pPr>
              <a:t>7</a:t>
            </a:fld>
            <a:endParaRPr lang="de-DE" sz="1171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689" y="3346450"/>
            <a:ext cx="4180835" cy="313562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34"/>
          <a:stretch/>
        </p:blipFill>
        <p:spPr>
          <a:xfrm>
            <a:off x="882386" y="3562474"/>
            <a:ext cx="4739303" cy="2902372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 bwMode="auto">
          <a:xfrm>
            <a:off x="4007021" y="971807"/>
            <a:ext cx="3137498" cy="2590667"/>
          </a:xfrm>
          <a:prstGeom prst="rect">
            <a:avLst/>
          </a:prstGeom>
          <a:solidFill>
            <a:srgbClr val="F0B75A"/>
          </a:solidFill>
        </p:spPr>
        <p:txBody>
          <a:bodyPr vert="horz" wrap="square" lIns="66929" tIns="33465" rIns="66929" bIns="33465" rtlCol="0" anchor="t">
            <a:spAutoFit/>
          </a:bodyPr>
          <a:lstStyle/>
          <a:p>
            <a:pPr marL="125489" indent="-125489">
              <a:buFont typeface="Wingdings" panose="05000000000000000000" pitchFamily="2" charset="2"/>
              <a:buChar char="Ø"/>
            </a:pPr>
            <a:endParaRPr lang="de-DE" sz="1366" dirty="0">
              <a:solidFill>
                <a:srgbClr val="00599D"/>
              </a:solidFill>
              <a:cs typeface="Calibri" panose="020F0502020204030204" pitchFamily="34" charset="0"/>
            </a:endParaRPr>
          </a:p>
          <a:p>
            <a:pPr marL="125489" indent="-125489">
              <a:buFont typeface="Wingdings" panose="05000000000000000000" pitchFamily="2" charset="2"/>
              <a:buChar char="Ø"/>
            </a:pP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 Storage </a:t>
            </a:r>
            <a:r>
              <a:rPr lang="de-DE" sz="1366" dirty="0" err="1">
                <a:solidFill>
                  <a:srgbClr val="00599D"/>
                </a:solidFill>
                <a:cs typeface="Calibri" panose="020F0502020204030204" pitchFamily="34" charset="0"/>
              </a:rPr>
              <a:t>area</a:t>
            </a: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: </a:t>
            </a:r>
            <a:r>
              <a:rPr lang="de-DE" sz="1366" dirty="0" err="1">
                <a:solidFill>
                  <a:srgbClr val="00599D"/>
                </a:solidFill>
                <a:cs typeface="Calibri" panose="020F0502020204030204" pitchFamily="34" charset="0"/>
              </a:rPr>
              <a:t>approx</a:t>
            </a: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. 9.900 m²</a:t>
            </a:r>
          </a:p>
          <a:p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 </a:t>
            </a:r>
          </a:p>
          <a:p>
            <a:pPr marL="125489" indent="-125489">
              <a:buFont typeface="Wingdings" panose="05000000000000000000" pitchFamily="2" charset="2"/>
              <a:buChar char="Ø"/>
            </a:pP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 4.195 </a:t>
            </a:r>
            <a:r>
              <a:rPr lang="de-DE" sz="1366" dirty="0" err="1">
                <a:solidFill>
                  <a:srgbClr val="00599D"/>
                </a:solidFill>
                <a:cs typeface="Calibri" panose="020F0502020204030204" pitchFamily="34" charset="0"/>
              </a:rPr>
              <a:t>objects</a:t>
            </a: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 (Components, </a:t>
            </a:r>
            <a:r>
              <a:rPr lang="de-DE" sz="1366" dirty="0" err="1">
                <a:solidFill>
                  <a:srgbClr val="00599D"/>
                </a:solidFill>
                <a:cs typeface="Calibri" panose="020F0502020204030204" pitchFamily="34" charset="0"/>
              </a:rPr>
              <a:t>assemblies</a:t>
            </a: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, </a:t>
            </a:r>
            <a:r>
              <a:rPr lang="de-DE" sz="1366" dirty="0" err="1">
                <a:solidFill>
                  <a:srgbClr val="00599D"/>
                </a:solidFill>
                <a:cs typeface="Calibri" panose="020F0502020204030204" pitchFamily="34" charset="0"/>
              </a:rPr>
              <a:t>boxes</a:t>
            </a:r>
            <a:r>
              <a:rPr lang="de-DE" sz="1366" dirty="0">
                <a:solidFill>
                  <a:srgbClr val="00599D"/>
                </a:solidFill>
                <a:cs typeface="Calibri" panose="020F0502020204030204" pitchFamily="34" charset="0"/>
              </a:rPr>
              <a:t>, etc.)</a:t>
            </a:r>
          </a:p>
          <a:p>
            <a:endParaRPr lang="en-US" sz="1366" dirty="0">
              <a:solidFill>
                <a:srgbClr val="00599D"/>
              </a:solidFill>
              <a:cs typeface="Calibri" panose="020F0502020204030204" pitchFamily="34" charset="0"/>
            </a:endParaRPr>
          </a:p>
          <a:p>
            <a:pPr marL="125489" indent="-125489">
              <a:buFont typeface="Wingdings" panose="05000000000000000000" pitchFamily="2" charset="2"/>
              <a:buChar char="Ø"/>
            </a:pPr>
            <a:r>
              <a:rPr lang="en-US" sz="1366" dirty="0">
                <a:solidFill>
                  <a:srgbClr val="00599D"/>
                </a:solidFill>
                <a:cs typeface="Calibri" panose="020F0502020204030204" pitchFamily="34" charset="0"/>
              </a:rPr>
              <a:t> 50% of SIS100 components stored</a:t>
            </a:r>
          </a:p>
          <a:p>
            <a:pPr marL="125489" indent="-125489">
              <a:buFont typeface="Wingdings" panose="05000000000000000000" pitchFamily="2" charset="2"/>
              <a:buChar char="Ø"/>
            </a:pPr>
            <a:endParaRPr lang="en-US" sz="1366" dirty="0">
              <a:solidFill>
                <a:srgbClr val="00599D"/>
              </a:solidFill>
              <a:cs typeface="Calibri" panose="020F0502020204030204" pitchFamily="34" charset="0"/>
            </a:endParaRPr>
          </a:p>
          <a:p>
            <a:pPr marL="125489" indent="-125489">
              <a:buFont typeface="Wingdings" panose="05000000000000000000" pitchFamily="2" charset="2"/>
              <a:buChar char="Ø"/>
            </a:pPr>
            <a:r>
              <a:rPr lang="en-US" sz="1366" dirty="0">
                <a:solidFill>
                  <a:srgbClr val="00599D"/>
                </a:solidFill>
                <a:cs typeface="Calibri" panose="020F0502020204030204" pitchFamily="34" charset="0"/>
              </a:rPr>
              <a:t> 90% of HESR components stored</a:t>
            </a:r>
          </a:p>
          <a:p>
            <a:pPr marL="125489" indent="-125489">
              <a:buFont typeface="Wingdings" panose="05000000000000000000" pitchFamily="2" charset="2"/>
              <a:buChar char="Ø"/>
            </a:pPr>
            <a:endParaRPr lang="en-US" sz="1366" dirty="0">
              <a:solidFill>
                <a:srgbClr val="00599D"/>
              </a:solidFill>
              <a:cs typeface="Calibri" panose="020F0502020204030204" pitchFamily="34" charset="0"/>
            </a:endParaRPr>
          </a:p>
          <a:p>
            <a:pPr marL="125489" indent="-125489">
              <a:buFont typeface="Wingdings" panose="05000000000000000000" pitchFamily="2" charset="2"/>
              <a:buChar char="Ø"/>
            </a:pPr>
            <a:endParaRPr lang="en-US" sz="1366" dirty="0">
              <a:solidFill>
                <a:srgbClr val="00599D"/>
              </a:solidFill>
              <a:cs typeface="Calibri" panose="020F0502020204030204" pitchFamily="34" charset="0"/>
            </a:endParaRPr>
          </a:p>
          <a:p>
            <a:pPr marL="125489" indent="-125489">
              <a:buFont typeface="Wingdings" panose="05000000000000000000" pitchFamily="2" charset="2"/>
              <a:buChar char="Ø"/>
            </a:pPr>
            <a:endParaRPr lang="en-US" sz="1366" dirty="0">
              <a:solidFill>
                <a:srgbClr val="00599D"/>
              </a:solidFill>
              <a:cs typeface="Calibri" panose="020F0502020204030204" pitchFamily="34" charset="0"/>
            </a:endParaRPr>
          </a:p>
        </p:txBody>
      </p:sp>
      <p:sp>
        <p:nvSpPr>
          <p:cNvPr id="10" name="Titel 7"/>
          <p:cNvSpPr txBox="1">
            <a:spLocks/>
          </p:cNvSpPr>
          <p:nvPr/>
        </p:nvSpPr>
        <p:spPr>
          <a:xfrm>
            <a:off x="1075688" y="76880"/>
            <a:ext cx="8398659" cy="77301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9pPr>
          </a:lstStyle>
          <a:p>
            <a:pPr defTabSz="892363"/>
            <a:endParaRPr lang="de-DE" sz="1952" i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/>
          <a:stretch/>
        </p:blipFill>
        <p:spPr>
          <a:xfrm>
            <a:off x="870327" y="970186"/>
            <a:ext cx="3133404" cy="258642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6"/>
          <a:stretch/>
        </p:blipFill>
        <p:spPr>
          <a:xfrm>
            <a:off x="7053313" y="967786"/>
            <a:ext cx="2749212" cy="258882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4042FCA-D9E5-E36A-52CF-7E849AFE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685" y="152886"/>
            <a:ext cx="5450092" cy="768597"/>
          </a:xfrm>
        </p:spPr>
        <p:txBody>
          <a:bodyPr>
            <a:normAutofit/>
          </a:bodyPr>
          <a:lstStyle/>
          <a:p>
            <a:r>
              <a:rPr lang="en-GB" dirty="0"/>
              <a:t>Accelerators: delivery of components continues steadily</a:t>
            </a:r>
          </a:p>
        </p:txBody>
      </p:sp>
    </p:spTree>
    <p:extLst>
      <p:ext uri="{BB962C8B-B14F-4D97-AF65-F5344CB8AC3E}">
        <p14:creationId xmlns:p14="http://schemas.microsoft.com/office/powerpoint/2010/main" val="417159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-14436"/>
            <a:ext cx="6364762" cy="768598"/>
          </a:xfrm>
        </p:spPr>
        <p:txBody>
          <a:bodyPr>
            <a:normAutofit/>
          </a:bodyPr>
          <a:lstStyle/>
          <a:p>
            <a:r>
              <a:rPr lang="de-DE" dirty="0" smtClean="0"/>
              <a:t>Status of </a:t>
            </a:r>
            <a:r>
              <a:rPr lang="de-DE" dirty="0"/>
              <a:t>FAIR </a:t>
            </a:r>
            <a:r>
              <a:rPr lang="de-DE" dirty="0" err="1" smtClean="0"/>
              <a:t>Accelerators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381002" y="1546250"/>
            <a:ext cx="3237796" cy="4327617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smtClean="0"/>
              <a:t>Start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at </a:t>
            </a:r>
            <a:r>
              <a:rPr lang="de-DE" dirty="0" err="1" smtClean="0"/>
              <a:t>four</a:t>
            </a:r>
            <a:r>
              <a:rPr lang="de-DE" dirty="0" smtClean="0"/>
              <a:t> </a:t>
            </a:r>
            <a:r>
              <a:rPr lang="de-DE" dirty="0" err="1" smtClean="0"/>
              <a:t>locations</a:t>
            </a:r>
            <a:r>
              <a:rPr lang="de-DE" dirty="0" smtClean="0"/>
              <a:t> in 2024</a:t>
            </a:r>
            <a:endParaRPr lang="de-DE" dirty="0"/>
          </a:p>
        </p:txBody>
      </p:sp>
      <p:pic>
        <p:nvPicPr>
          <p:cNvPr id="7" name="object 14"/>
          <p:cNvPicPr>
            <a:picLocks noChangeAspect="1"/>
          </p:cNvPicPr>
          <p:nvPr/>
        </p:nvPicPr>
        <p:blipFill rotWithShape="1">
          <a:blip r:embed="rId2" cstate="print"/>
          <a:srcRect l="19004"/>
          <a:stretch/>
        </p:blipFill>
        <p:spPr>
          <a:xfrm>
            <a:off x="926906" y="2491939"/>
            <a:ext cx="2188468" cy="3419695"/>
          </a:xfrm>
          <a:prstGeom prst="rect">
            <a:avLst/>
          </a:prstGeom>
        </p:spPr>
      </p:pic>
      <p:pic>
        <p:nvPicPr>
          <p:cNvPr id="9" name="object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8641" y="1891753"/>
            <a:ext cx="3240616" cy="1826801"/>
          </a:xfrm>
          <a:prstGeom prst="rect">
            <a:avLst/>
          </a:prstGeom>
        </p:spPr>
      </p:pic>
      <p:pic>
        <p:nvPicPr>
          <p:cNvPr id="10" name="object 13"/>
          <p:cNvPicPr/>
          <p:nvPr/>
        </p:nvPicPr>
        <p:blipFill rotWithShape="1">
          <a:blip r:embed="rId4" cstate="print"/>
          <a:srcRect r="19698"/>
          <a:stretch/>
        </p:blipFill>
        <p:spPr>
          <a:xfrm>
            <a:off x="3612998" y="1895728"/>
            <a:ext cx="3408959" cy="18188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8797" y="1831357"/>
            <a:ext cx="1061509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60" dirty="0"/>
              <a:t>HEBT</a:t>
            </a:r>
          </a:p>
        </p:txBody>
      </p:sp>
      <p:pic>
        <p:nvPicPr>
          <p:cNvPr id="13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72080" y="3790637"/>
            <a:ext cx="3586337" cy="2038665"/>
          </a:xfrm>
          <a:prstGeom prst="rect">
            <a:avLst/>
          </a:prstGeom>
        </p:spPr>
      </p:pic>
      <p:pic>
        <p:nvPicPr>
          <p:cNvPr id="14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39152" y="3744408"/>
            <a:ext cx="3136089" cy="2127605"/>
          </a:xfrm>
          <a:prstGeom prst="rect">
            <a:avLst/>
          </a:prstGeom>
        </p:spPr>
      </p:pic>
      <p:sp>
        <p:nvSpPr>
          <p:cNvPr id="16" name="object 22"/>
          <p:cNvSpPr/>
          <p:nvPr/>
        </p:nvSpPr>
        <p:spPr>
          <a:xfrm>
            <a:off x="6867097" y="4201787"/>
            <a:ext cx="534432" cy="1569151"/>
          </a:xfrm>
          <a:custGeom>
            <a:avLst/>
            <a:gdLst/>
            <a:ahLst/>
            <a:cxnLst/>
            <a:rect l="l" t="t" r="r" b="b"/>
            <a:pathLst>
              <a:path w="457200" h="1342389">
                <a:moveTo>
                  <a:pt x="404876" y="1028191"/>
                </a:moveTo>
                <a:lnTo>
                  <a:pt x="52323" y="1028191"/>
                </a:lnTo>
                <a:lnTo>
                  <a:pt x="31959" y="1032295"/>
                </a:lnTo>
                <a:lnTo>
                  <a:pt x="15327" y="1043495"/>
                </a:lnTo>
                <a:lnTo>
                  <a:pt x="4112" y="1060124"/>
                </a:lnTo>
                <a:lnTo>
                  <a:pt x="0" y="1080515"/>
                </a:lnTo>
                <a:lnTo>
                  <a:pt x="0" y="1289811"/>
                </a:lnTo>
                <a:lnTo>
                  <a:pt x="4112" y="1310203"/>
                </a:lnTo>
                <a:lnTo>
                  <a:pt x="15327" y="1326832"/>
                </a:lnTo>
                <a:lnTo>
                  <a:pt x="31959" y="1338032"/>
                </a:lnTo>
                <a:lnTo>
                  <a:pt x="52323" y="1342135"/>
                </a:lnTo>
                <a:lnTo>
                  <a:pt x="404876" y="1342135"/>
                </a:lnTo>
                <a:lnTo>
                  <a:pt x="425240" y="1338032"/>
                </a:lnTo>
                <a:lnTo>
                  <a:pt x="441872" y="1326832"/>
                </a:lnTo>
                <a:lnTo>
                  <a:pt x="453087" y="1310203"/>
                </a:lnTo>
                <a:lnTo>
                  <a:pt x="457200" y="1289811"/>
                </a:lnTo>
                <a:lnTo>
                  <a:pt x="457200" y="1080515"/>
                </a:lnTo>
                <a:lnTo>
                  <a:pt x="453087" y="1060124"/>
                </a:lnTo>
                <a:lnTo>
                  <a:pt x="441872" y="1043495"/>
                </a:lnTo>
                <a:lnTo>
                  <a:pt x="425240" y="1032295"/>
                </a:lnTo>
                <a:lnTo>
                  <a:pt x="404876" y="1028191"/>
                </a:lnTo>
                <a:close/>
              </a:path>
              <a:path w="457200" h="1342389">
                <a:moveTo>
                  <a:pt x="312648" y="0"/>
                </a:moveTo>
                <a:lnTo>
                  <a:pt x="266700" y="1028191"/>
                </a:lnTo>
                <a:lnTo>
                  <a:pt x="381000" y="1028191"/>
                </a:lnTo>
                <a:lnTo>
                  <a:pt x="312648" y="0"/>
                </a:lnTo>
                <a:close/>
              </a:path>
            </a:pathLst>
          </a:custGeom>
          <a:solidFill>
            <a:srgbClr val="FCBA62"/>
          </a:solidFill>
        </p:spPr>
        <p:txBody>
          <a:bodyPr wrap="square" lIns="0" tIns="0" rIns="0" bIns="0" rtlCol="0"/>
          <a:lstStyle/>
          <a:p>
            <a:endParaRPr sz="2560" dirty="0"/>
          </a:p>
        </p:txBody>
      </p:sp>
      <p:sp>
        <p:nvSpPr>
          <p:cNvPr id="17" name="TextBox 16"/>
          <p:cNvSpPr txBox="1"/>
          <p:nvPr/>
        </p:nvSpPr>
        <p:spPr>
          <a:xfrm>
            <a:off x="6922716" y="5433439"/>
            <a:ext cx="45236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36" dirty="0"/>
              <a:t>PT</a:t>
            </a:r>
          </a:p>
        </p:txBody>
      </p:sp>
    </p:spTree>
    <p:extLst>
      <p:ext uri="{BB962C8B-B14F-4D97-AF65-F5344CB8AC3E}">
        <p14:creationId xmlns:p14="http://schemas.microsoft.com/office/powerpoint/2010/main" val="3771007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F973224-FD92-FD45-B7BA-145B74F60B2A}"/>
              </a:ext>
            </a:extLst>
          </p:cNvPr>
          <p:cNvSpPr/>
          <p:nvPr/>
        </p:nvSpPr>
        <p:spPr>
          <a:xfrm>
            <a:off x="1285968" y="3851587"/>
            <a:ext cx="3805381" cy="2542821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50197" tIns="25099" rIns="50197" bIns="250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GB" sz="989" b="1" dirty="0">
                <a:solidFill>
                  <a:srgbClr val="000000"/>
                </a:solidFill>
                <a:latin typeface="Arial"/>
              </a:rPr>
              <a:t>NUSTAR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0B6DB8-CF52-5F68-98F3-9F9D74E5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Experiment Construction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CE52999-6C95-C828-967B-49457DC9D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556" y="4045200"/>
            <a:ext cx="834026" cy="78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CBBAF7-B83E-1C10-30C1-441E792A3352}"/>
              </a:ext>
            </a:extLst>
          </p:cNvPr>
          <p:cNvGrpSpPr/>
          <p:nvPr/>
        </p:nvGrpSpPr>
        <p:grpSpPr>
          <a:xfrm>
            <a:off x="5276671" y="3901415"/>
            <a:ext cx="4213842" cy="2479541"/>
            <a:chOff x="5931569" y="3785808"/>
            <a:chExt cx="5060975" cy="266752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E5608D8-0A80-2792-7C73-00C708D52144}"/>
                </a:ext>
              </a:extLst>
            </p:cNvPr>
            <p:cNvSpPr/>
            <p:nvPr/>
          </p:nvSpPr>
          <p:spPr>
            <a:xfrm>
              <a:off x="5931569" y="3785808"/>
              <a:ext cx="5060975" cy="2667528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50197" tIns="25099" rIns="50197" bIns="250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defRPr/>
              </a:pPr>
              <a:r>
                <a:rPr lang="en-GB" sz="989" b="1" dirty="0">
                  <a:solidFill>
                    <a:srgbClr val="000000"/>
                  </a:solidFill>
                  <a:latin typeface="Arial"/>
                </a:rPr>
                <a:t>PANDA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4D64C949-3EA5-8908-514C-973027CE3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007" y="3908988"/>
              <a:ext cx="2097176" cy="478419"/>
            </a:xfrm>
            <a:prstGeom prst="rect">
              <a:avLst/>
            </a:prstGeom>
            <a:solidFill>
              <a:srgbClr val="BBEDF1"/>
            </a:solidFill>
          </p:spPr>
        </p:pic>
      </p:grp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D508325-FE89-4FA6-8BC9-3435EC5F2324}"/>
              </a:ext>
            </a:extLst>
          </p:cNvPr>
          <p:cNvSpPr/>
          <p:nvPr/>
        </p:nvSpPr>
        <p:spPr>
          <a:xfrm>
            <a:off x="5276671" y="1180507"/>
            <a:ext cx="4213842" cy="2479541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50197" tIns="25099" rIns="50197" bIns="25099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en-GB" sz="989" b="1" dirty="0">
                <a:solidFill>
                  <a:srgbClr val="000000"/>
                </a:solidFill>
                <a:latin typeface="Arial"/>
              </a:rPr>
              <a:t>CBM</a:t>
            </a:r>
          </a:p>
        </p:txBody>
      </p:sp>
      <p:sp>
        <p:nvSpPr>
          <p:cNvPr id="9" name="Foliennummernplatzhalter 6">
            <a:extLst>
              <a:ext uri="{FF2B5EF4-FFF2-40B4-BE49-F238E27FC236}">
                <a16:creationId xmlns:a16="http://schemas.microsoft.com/office/drawing/2014/main" id="{E6690EA6-53C6-8E27-0E60-7C96439D5B20}"/>
              </a:ext>
            </a:extLst>
          </p:cNvPr>
          <p:cNvSpPr txBox="1">
            <a:spLocks/>
          </p:cNvSpPr>
          <p:nvPr/>
        </p:nvSpPr>
        <p:spPr>
          <a:xfrm>
            <a:off x="845718" y="6472474"/>
            <a:ext cx="2007870" cy="268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976">
                <a:solidFill>
                  <a:schemeClr val="tx2"/>
                </a:solidFill>
              </a:rPr>
              <a:pPr/>
              <a:t>9</a:t>
            </a:fld>
            <a:endParaRPr lang="en-US" sz="976" dirty="0">
              <a:solidFill>
                <a:schemeClr val="tx2"/>
              </a:solidFill>
            </a:endParaRPr>
          </a:p>
        </p:txBody>
      </p:sp>
      <p:pic>
        <p:nvPicPr>
          <p:cNvPr id="12" name="Picture 11" descr="A picture containing person, people, group&#10;&#10;Description automatically generated">
            <a:extLst>
              <a:ext uri="{FF2B5EF4-FFF2-40B4-BE49-F238E27FC236}">
                <a16:creationId xmlns:a16="http://schemas.microsoft.com/office/drawing/2014/main" id="{553AED89-E2A5-E0A8-85D4-C852AE347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11358" y="4053423"/>
            <a:ext cx="1657627" cy="2210169"/>
          </a:xfrm>
          <a:prstGeom prst="rect">
            <a:avLst/>
          </a:prstGeom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E886394E-241B-759A-BB57-F4B7A4FAD1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381" r="26199" b="27747"/>
          <a:stretch/>
        </p:blipFill>
        <p:spPr bwMode="auto">
          <a:xfrm>
            <a:off x="7309774" y="4629920"/>
            <a:ext cx="2093223" cy="15737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0B4F1-81D2-0671-34DF-A5F445539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9025" y="1395602"/>
            <a:ext cx="2165009" cy="1623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067278-A32A-438B-16B7-0E1AD3CD6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450" y="1289229"/>
            <a:ext cx="2028782" cy="967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26067-6246-890E-CC95-333DEB41D9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0273" y="2135211"/>
            <a:ext cx="1400258" cy="141393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7B5A46F-DE36-7D47-BE68-BB9596A8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852" y="2542956"/>
            <a:ext cx="729779" cy="1095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41F26986-BA54-9A7C-CCBF-90CAB9DF0D65}"/>
              </a:ext>
            </a:extLst>
          </p:cNvPr>
          <p:cNvGrpSpPr>
            <a:grpSpLocks noChangeAspect="1"/>
          </p:cNvGrpSpPr>
          <p:nvPr/>
        </p:nvGrpSpPr>
        <p:grpSpPr>
          <a:xfrm>
            <a:off x="1451620" y="4725832"/>
            <a:ext cx="3737535" cy="1536445"/>
            <a:chOff x="1645920" y="1615326"/>
            <a:chExt cx="5857200" cy="2407808"/>
          </a:xfrm>
        </p:grpSpPr>
        <p:pic>
          <p:nvPicPr>
            <p:cNvPr id="20" name="Google Shape;126;p27">
              <a:extLst>
                <a:ext uri="{FF2B5EF4-FFF2-40B4-BE49-F238E27FC236}">
                  <a16:creationId xmlns:a16="http://schemas.microsoft.com/office/drawing/2014/main" id="{89210250-125F-7B84-7158-F1BE7CA79FB9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 t="5302" r="22500" b="36099"/>
            <a:stretch/>
          </p:blipFill>
          <p:spPr>
            <a:xfrm>
              <a:off x="1645920" y="1729800"/>
              <a:ext cx="5668920" cy="228564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" name="Google Shape;127;p27">
              <a:extLst>
                <a:ext uri="{FF2B5EF4-FFF2-40B4-BE49-F238E27FC236}">
                  <a16:creationId xmlns:a16="http://schemas.microsoft.com/office/drawing/2014/main" id="{EBC9B16C-28FD-24C3-139B-3FBB08F8476E}"/>
                </a:ext>
              </a:extLst>
            </p:cNvPr>
            <p:cNvCxnSpPr/>
            <p:nvPr/>
          </p:nvCxnSpPr>
          <p:spPr>
            <a:xfrm flipH="1">
              <a:off x="2371680" y="2447280"/>
              <a:ext cx="106560" cy="84600"/>
            </a:xfrm>
            <a:prstGeom prst="straightConnector1">
              <a:avLst/>
            </a:prstGeom>
            <a:noFill/>
            <a:ln w="54700" cap="flat" cmpd="sng">
              <a:solidFill>
                <a:srgbClr val="72BF44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4" name="Google Shape;128;p27">
              <a:extLst>
                <a:ext uri="{FF2B5EF4-FFF2-40B4-BE49-F238E27FC236}">
                  <a16:creationId xmlns:a16="http://schemas.microsoft.com/office/drawing/2014/main" id="{718E6B1A-4C4D-1F60-2283-B55B32D3CFD8}"/>
                </a:ext>
              </a:extLst>
            </p:cNvPr>
            <p:cNvGrpSpPr/>
            <p:nvPr/>
          </p:nvGrpSpPr>
          <p:grpSpPr>
            <a:xfrm>
              <a:off x="1953360" y="2318400"/>
              <a:ext cx="4100690" cy="941475"/>
              <a:chOff x="1953360" y="2318400"/>
              <a:chExt cx="4100690" cy="941475"/>
            </a:xfrm>
          </p:grpSpPr>
          <p:cxnSp>
            <p:nvCxnSpPr>
              <p:cNvPr id="25" name="Google Shape;129;p27">
                <a:extLst>
                  <a:ext uri="{FF2B5EF4-FFF2-40B4-BE49-F238E27FC236}">
                    <a16:creationId xmlns:a16="http://schemas.microsoft.com/office/drawing/2014/main" id="{912FE177-9703-AE09-1212-149AD96027C4}"/>
                  </a:ext>
                </a:extLst>
              </p:cNvPr>
              <p:cNvCxnSpPr/>
              <p:nvPr/>
            </p:nvCxnSpPr>
            <p:spPr>
              <a:xfrm rot="10800000" flipH="1">
                <a:off x="1953360" y="2454840"/>
                <a:ext cx="501120" cy="46656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6" name="Google Shape;130;p27">
                <a:extLst>
                  <a:ext uri="{FF2B5EF4-FFF2-40B4-BE49-F238E27FC236}">
                    <a16:creationId xmlns:a16="http://schemas.microsoft.com/office/drawing/2014/main" id="{D273C600-2A0C-CBEC-B938-52D905E04E4F}"/>
                  </a:ext>
                </a:extLst>
              </p:cNvPr>
              <p:cNvCxnSpPr/>
              <p:nvPr/>
            </p:nvCxnSpPr>
            <p:spPr>
              <a:xfrm rot="10800000" flipH="1">
                <a:off x="2454480" y="2322720"/>
                <a:ext cx="833040" cy="13212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7" name="Google Shape;131;p27">
                <a:extLst>
                  <a:ext uri="{FF2B5EF4-FFF2-40B4-BE49-F238E27FC236}">
                    <a16:creationId xmlns:a16="http://schemas.microsoft.com/office/drawing/2014/main" id="{ED082C40-AAD6-6624-53A6-7E6FB98036FE}"/>
                  </a:ext>
                </a:extLst>
              </p:cNvPr>
              <p:cNvCxnSpPr/>
              <p:nvPr/>
            </p:nvCxnSpPr>
            <p:spPr>
              <a:xfrm rot="10800000">
                <a:off x="3287520" y="2318400"/>
                <a:ext cx="511920" cy="14616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8" name="Google Shape;132;p27">
                <a:extLst>
                  <a:ext uri="{FF2B5EF4-FFF2-40B4-BE49-F238E27FC236}">
                    <a16:creationId xmlns:a16="http://schemas.microsoft.com/office/drawing/2014/main" id="{B572B1E8-B926-C4C8-0CB7-340266BE6941}"/>
                  </a:ext>
                </a:extLst>
              </p:cNvPr>
              <p:cNvCxnSpPr/>
              <p:nvPr/>
            </p:nvCxnSpPr>
            <p:spPr>
              <a:xfrm>
                <a:off x="3797280" y="2457000"/>
                <a:ext cx="411120" cy="44100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9" name="Google Shape;133;p27">
                <a:extLst>
                  <a:ext uri="{FF2B5EF4-FFF2-40B4-BE49-F238E27FC236}">
                    <a16:creationId xmlns:a16="http://schemas.microsoft.com/office/drawing/2014/main" id="{FFFE1AA8-0C86-1616-DC2C-0D2B118AC349}"/>
                  </a:ext>
                </a:extLst>
              </p:cNvPr>
              <p:cNvCxnSpPr/>
              <p:nvPr/>
            </p:nvCxnSpPr>
            <p:spPr>
              <a:xfrm rot="10800000">
                <a:off x="4203000" y="2886480"/>
                <a:ext cx="557280" cy="17064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0" name="Google Shape;134;p27">
                <a:extLst>
                  <a:ext uri="{FF2B5EF4-FFF2-40B4-BE49-F238E27FC236}">
                    <a16:creationId xmlns:a16="http://schemas.microsoft.com/office/drawing/2014/main" id="{A5178FE5-57CC-2A09-D4CC-84B0DBC0DEE0}"/>
                  </a:ext>
                </a:extLst>
              </p:cNvPr>
              <p:cNvCxnSpPr/>
              <p:nvPr/>
            </p:nvCxnSpPr>
            <p:spPr>
              <a:xfrm rot="10800000" flipH="1">
                <a:off x="4754880" y="3000600"/>
                <a:ext cx="457200" cy="5652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31" name="Google Shape;135;p27">
                <a:extLst>
                  <a:ext uri="{FF2B5EF4-FFF2-40B4-BE49-F238E27FC236}">
                    <a16:creationId xmlns:a16="http://schemas.microsoft.com/office/drawing/2014/main" id="{AF2A457C-C1CD-4126-E03A-F0ACE8EA666A}"/>
                  </a:ext>
                </a:extLst>
              </p:cNvPr>
              <p:cNvCxnSpPr/>
              <p:nvPr/>
            </p:nvCxnSpPr>
            <p:spPr>
              <a:xfrm rot="10800000">
                <a:off x="5206250" y="2994675"/>
                <a:ext cx="847800" cy="265200"/>
              </a:xfrm>
              <a:prstGeom prst="straightConnector1">
                <a:avLst/>
              </a:prstGeom>
              <a:noFill/>
              <a:ln w="54700" cap="flat" cmpd="sng">
                <a:solidFill>
                  <a:srgbClr val="94FA5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32" name="Google Shape;136;p27">
              <a:extLst>
                <a:ext uri="{FF2B5EF4-FFF2-40B4-BE49-F238E27FC236}">
                  <a16:creationId xmlns:a16="http://schemas.microsoft.com/office/drawing/2014/main" id="{863512B7-BB9A-13CD-AD51-4452D1DC46C8}"/>
                </a:ext>
              </a:extLst>
            </p:cNvPr>
            <p:cNvGrpSpPr/>
            <p:nvPr/>
          </p:nvGrpSpPr>
          <p:grpSpPr>
            <a:xfrm>
              <a:off x="3586775" y="1615326"/>
              <a:ext cx="3916345" cy="2407808"/>
              <a:chOff x="3586775" y="1615326"/>
              <a:chExt cx="3916345" cy="2407808"/>
            </a:xfrm>
          </p:grpSpPr>
          <p:sp>
            <p:nvSpPr>
              <p:cNvPr id="34" name="Google Shape;137;p27">
                <a:extLst>
                  <a:ext uri="{FF2B5EF4-FFF2-40B4-BE49-F238E27FC236}">
                    <a16:creationId xmlns:a16="http://schemas.microsoft.com/office/drawing/2014/main" id="{557B6DCD-6D04-E2BC-F7FA-7D1A02B9493F}"/>
                  </a:ext>
                </a:extLst>
              </p:cNvPr>
              <p:cNvSpPr/>
              <p:nvPr/>
            </p:nvSpPr>
            <p:spPr>
              <a:xfrm>
                <a:off x="3653280" y="1871640"/>
                <a:ext cx="1005840" cy="274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9224" tIns="89224" rIns="89224" bIns="89224" anchor="ctr" anchorCtr="0">
                <a:noAutofit/>
              </a:bodyPr>
              <a:lstStyle/>
              <a:p>
                <a:endParaRPr sz="1171"/>
              </a:p>
            </p:txBody>
          </p:sp>
          <p:sp>
            <p:nvSpPr>
              <p:cNvPr id="35" name="Google Shape;138;p27">
                <a:extLst>
                  <a:ext uri="{FF2B5EF4-FFF2-40B4-BE49-F238E27FC236}">
                    <a16:creationId xmlns:a16="http://schemas.microsoft.com/office/drawing/2014/main" id="{CF021F02-4E38-FE60-347B-29757C16634E}"/>
                  </a:ext>
                </a:extLst>
              </p:cNvPr>
              <p:cNvSpPr/>
              <p:nvPr/>
            </p:nvSpPr>
            <p:spPr>
              <a:xfrm>
                <a:off x="5708880" y="1691640"/>
                <a:ext cx="731520" cy="1828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9224" tIns="89224" rIns="89224" bIns="89224" anchor="ctr" anchorCtr="0">
                <a:noAutofit/>
              </a:bodyPr>
              <a:lstStyle/>
              <a:p>
                <a:endParaRPr sz="1171"/>
              </a:p>
            </p:txBody>
          </p:sp>
          <p:sp>
            <p:nvSpPr>
              <p:cNvPr id="36" name="Google Shape;139;p27">
                <a:extLst>
                  <a:ext uri="{FF2B5EF4-FFF2-40B4-BE49-F238E27FC236}">
                    <a16:creationId xmlns:a16="http://schemas.microsoft.com/office/drawing/2014/main" id="{03EEA579-F9E6-922B-2F15-B47746F61D82}"/>
                  </a:ext>
                </a:extLst>
              </p:cNvPr>
              <p:cNvSpPr/>
              <p:nvPr/>
            </p:nvSpPr>
            <p:spPr>
              <a:xfrm>
                <a:off x="6954480" y="2471400"/>
                <a:ext cx="548640" cy="457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9224" tIns="89224" rIns="89224" bIns="89224" anchor="ctr" anchorCtr="0">
                <a:noAutofit/>
              </a:bodyPr>
              <a:lstStyle/>
              <a:p>
                <a:endParaRPr sz="1171"/>
              </a:p>
            </p:txBody>
          </p:sp>
          <p:sp>
            <p:nvSpPr>
              <p:cNvPr id="37" name="Google Shape;140;p27">
                <a:extLst>
                  <a:ext uri="{FF2B5EF4-FFF2-40B4-BE49-F238E27FC236}">
                    <a16:creationId xmlns:a16="http://schemas.microsoft.com/office/drawing/2014/main" id="{A695002F-8FC8-EFA5-1A5A-075CF2CC95D3}"/>
                  </a:ext>
                </a:extLst>
              </p:cNvPr>
              <p:cNvSpPr/>
              <p:nvPr/>
            </p:nvSpPr>
            <p:spPr>
              <a:xfrm>
                <a:off x="4206240" y="3495240"/>
                <a:ext cx="1005840" cy="4291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9224" tIns="89224" rIns="89224" bIns="89224" anchor="ctr" anchorCtr="0">
                <a:noAutofit/>
              </a:bodyPr>
              <a:lstStyle/>
              <a:p>
                <a:endParaRPr sz="1171"/>
              </a:p>
            </p:txBody>
          </p:sp>
          <p:sp>
            <p:nvSpPr>
              <p:cNvPr id="38" name="Google Shape;141;p27">
                <a:extLst>
                  <a:ext uri="{FF2B5EF4-FFF2-40B4-BE49-F238E27FC236}">
                    <a16:creationId xmlns:a16="http://schemas.microsoft.com/office/drawing/2014/main" id="{603ABBCF-3426-5E50-A536-B960F924BA50}"/>
                  </a:ext>
                </a:extLst>
              </p:cNvPr>
              <p:cNvSpPr/>
              <p:nvPr/>
            </p:nvSpPr>
            <p:spPr>
              <a:xfrm>
                <a:off x="4383000" y="2820960"/>
                <a:ext cx="2743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797" y="0"/>
                    </a:moveTo>
                    <a:lnTo>
                      <a:pt x="8278" y="8256"/>
                    </a:lnTo>
                    <a:lnTo>
                      <a:pt x="0" y="8256"/>
                    </a:lnTo>
                    <a:lnTo>
                      <a:pt x="6722" y="13405"/>
                    </a:lnTo>
                    <a:lnTo>
                      <a:pt x="4198" y="21600"/>
                    </a:lnTo>
                    <a:lnTo>
                      <a:pt x="10797" y="16580"/>
                    </a:lnTo>
                    <a:lnTo>
                      <a:pt x="17401" y="21600"/>
                    </a:lnTo>
                    <a:lnTo>
                      <a:pt x="14878" y="13405"/>
                    </a:lnTo>
                    <a:lnTo>
                      <a:pt x="21600" y="8256"/>
                    </a:lnTo>
                    <a:lnTo>
                      <a:pt x="13321" y="8256"/>
                    </a:lnTo>
                    <a:lnTo>
                      <a:pt x="10797" y="0"/>
                    </a:lnTo>
                    <a:close/>
                  </a:path>
                </a:pathLst>
              </a:custGeom>
              <a:solidFill>
                <a:srgbClr val="7AC2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39" name="Google Shape;142;p27">
                <a:extLst>
                  <a:ext uri="{FF2B5EF4-FFF2-40B4-BE49-F238E27FC236}">
                    <a16:creationId xmlns:a16="http://schemas.microsoft.com/office/drawing/2014/main" id="{985A4ED4-7EF6-C4A5-1E55-5DF42F6F94EC}"/>
                  </a:ext>
                </a:extLst>
              </p:cNvPr>
              <p:cNvSpPr/>
              <p:nvPr/>
            </p:nvSpPr>
            <p:spPr>
              <a:xfrm>
                <a:off x="5358240" y="2918520"/>
                <a:ext cx="2743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797" y="0"/>
                    </a:moveTo>
                    <a:lnTo>
                      <a:pt x="8278" y="8256"/>
                    </a:lnTo>
                    <a:lnTo>
                      <a:pt x="0" y="8256"/>
                    </a:lnTo>
                    <a:lnTo>
                      <a:pt x="6722" y="13405"/>
                    </a:lnTo>
                    <a:lnTo>
                      <a:pt x="4198" y="21600"/>
                    </a:lnTo>
                    <a:lnTo>
                      <a:pt x="10797" y="16580"/>
                    </a:lnTo>
                    <a:lnTo>
                      <a:pt x="17401" y="21600"/>
                    </a:lnTo>
                    <a:lnTo>
                      <a:pt x="14878" y="13405"/>
                    </a:lnTo>
                    <a:lnTo>
                      <a:pt x="21600" y="8256"/>
                    </a:lnTo>
                    <a:lnTo>
                      <a:pt x="13321" y="8256"/>
                    </a:lnTo>
                    <a:lnTo>
                      <a:pt x="10797" y="0"/>
                    </a:lnTo>
                    <a:close/>
                  </a:path>
                </a:pathLst>
              </a:custGeom>
              <a:solidFill>
                <a:srgbClr val="7AC2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40" name="Google Shape;143;p27">
                <a:extLst>
                  <a:ext uri="{FF2B5EF4-FFF2-40B4-BE49-F238E27FC236}">
                    <a16:creationId xmlns:a16="http://schemas.microsoft.com/office/drawing/2014/main" id="{F9337729-C579-47B0-29DE-9FBB0D861A44}"/>
                  </a:ext>
                </a:extLst>
              </p:cNvPr>
              <p:cNvSpPr/>
              <p:nvPr/>
            </p:nvSpPr>
            <p:spPr>
              <a:xfrm>
                <a:off x="5882640" y="3097504"/>
                <a:ext cx="27432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797" y="0"/>
                    </a:moveTo>
                    <a:lnTo>
                      <a:pt x="8278" y="8256"/>
                    </a:lnTo>
                    <a:lnTo>
                      <a:pt x="0" y="8256"/>
                    </a:lnTo>
                    <a:lnTo>
                      <a:pt x="6722" y="13405"/>
                    </a:lnTo>
                    <a:lnTo>
                      <a:pt x="4198" y="21600"/>
                    </a:lnTo>
                    <a:lnTo>
                      <a:pt x="10797" y="16580"/>
                    </a:lnTo>
                    <a:lnTo>
                      <a:pt x="17401" y="21600"/>
                    </a:lnTo>
                    <a:lnTo>
                      <a:pt x="14878" y="13405"/>
                    </a:lnTo>
                    <a:lnTo>
                      <a:pt x="21600" y="8256"/>
                    </a:lnTo>
                    <a:lnTo>
                      <a:pt x="13321" y="8256"/>
                    </a:lnTo>
                    <a:lnTo>
                      <a:pt x="10797" y="0"/>
                    </a:lnTo>
                    <a:close/>
                  </a:path>
                </a:pathLst>
              </a:custGeom>
              <a:solidFill>
                <a:srgbClr val="7AC2F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grpSp>
            <p:nvGrpSpPr>
              <p:cNvPr id="41" name="Google Shape;144;p27">
                <a:extLst>
                  <a:ext uri="{FF2B5EF4-FFF2-40B4-BE49-F238E27FC236}">
                    <a16:creationId xmlns:a16="http://schemas.microsoft.com/office/drawing/2014/main" id="{287E1A55-BF31-869C-E179-A35EC9174D39}"/>
                  </a:ext>
                </a:extLst>
              </p:cNvPr>
              <p:cNvGrpSpPr/>
              <p:nvPr/>
            </p:nvGrpSpPr>
            <p:grpSpPr>
              <a:xfrm>
                <a:off x="5311566" y="1720253"/>
                <a:ext cx="2000429" cy="2302881"/>
                <a:chOff x="5311566" y="1720253"/>
                <a:chExt cx="2000429" cy="2302881"/>
              </a:xfrm>
            </p:grpSpPr>
            <p:sp>
              <p:nvSpPr>
                <p:cNvPr id="45" name="Google Shape;145;p27">
                  <a:extLst>
                    <a:ext uri="{FF2B5EF4-FFF2-40B4-BE49-F238E27FC236}">
                      <a16:creationId xmlns:a16="http://schemas.microsoft.com/office/drawing/2014/main" id="{45360544-441B-7E30-E8ED-DFE9CECEAEE8}"/>
                    </a:ext>
                  </a:extLst>
                </p:cNvPr>
                <p:cNvSpPr/>
                <p:nvPr/>
              </p:nvSpPr>
              <p:spPr>
                <a:xfrm rot="-2124600">
                  <a:off x="5981760" y="1938600"/>
                  <a:ext cx="844920" cy="285840"/>
                </a:xfrm>
                <a:prstGeom prst="rect">
                  <a:avLst/>
                </a:prstGeom>
                <a:solidFill>
                  <a:srgbClr val="B2B2B2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89224" tIns="89224" rIns="89224" bIns="89224" anchor="ctr" anchorCtr="0">
                  <a:noAutofit/>
                </a:bodyPr>
                <a:lstStyle/>
                <a:p>
                  <a:endParaRPr sz="1171"/>
                </a:p>
              </p:txBody>
            </p:sp>
            <p:sp>
              <p:nvSpPr>
                <p:cNvPr id="46" name="Google Shape;146;p27">
                  <a:extLst>
                    <a:ext uri="{FF2B5EF4-FFF2-40B4-BE49-F238E27FC236}">
                      <a16:creationId xmlns:a16="http://schemas.microsoft.com/office/drawing/2014/main" id="{A47D9E6B-785B-942B-3B61-6271B6876EE4}"/>
                    </a:ext>
                  </a:extLst>
                </p:cNvPr>
                <p:cNvSpPr/>
                <p:nvPr/>
              </p:nvSpPr>
              <p:spPr>
                <a:xfrm rot="-2124600">
                  <a:off x="6040440" y="2172960"/>
                  <a:ext cx="1129320" cy="366480"/>
                </a:xfrm>
                <a:prstGeom prst="rect">
                  <a:avLst/>
                </a:prstGeom>
                <a:solidFill>
                  <a:srgbClr val="B2B2B2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89224" tIns="89224" rIns="89224" bIns="89224" anchor="ctr" anchorCtr="0">
                  <a:noAutofit/>
                </a:bodyPr>
                <a:lstStyle/>
                <a:p>
                  <a:endParaRPr sz="1171"/>
                </a:p>
              </p:txBody>
            </p:sp>
            <p:sp>
              <p:nvSpPr>
                <p:cNvPr id="47" name="Google Shape;147;p27">
                  <a:extLst>
                    <a:ext uri="{FF2B5EF4-FFF2-40B4-BE49-F238E27FC236}">
                      <a16:creationId xmlns:a16="http://schemas.microsoft.com/office/drawing/2014/main" id="{2FF3B3C1-325F-0703-D90E-6DA64C820B90}"/>
                    </a:ext>
                  </a:extLst>
                </p:cNvPr>
                <p:cNvSpPr/>
                <p:nvPr/>
              </p:nvSpPr>
              <p:spPr>
                <a:xfrm rot="1096200">
                  <a:off x="5325480" y="3567960"/>
                  <a:ext cx="1129320" cy="270360"/>
                </a:xfrm>
                <a:prstGeom prst="rect">
                  <a:avLst/>
                </a:prstGeom>
                <a:solidFill>
                  <a:srgbClr val="B2B2B2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89224" tIns="89224" rIns="89224" bIns="89224" anchor="ctr" anchorCtr="0">
                  <a:noAutofit/>
                </a:bodyPr>
                <a:lstStyle/>
                <a:p>
                  <a:endParaRPr sz="1171"/>
                </a:p>
              </p:txBody>
            </p:sp>
            <p:sp>
              <p:nvSpPr>
                <p:cNvPr id="48" name="Google Shape;148;p27">
                  <a:extLst>
                    <a:ext uri="{FF2B5EF4-FFF2-40B4-BE49-F238E27FC236}">
                      <a16:creationId xmlns:a16="http://schemas.microsoft.com/office/drawing/2014/main" id="{4C704C5A-38C5-A0FD-EBF0-209E8F498F06}"/>
                    </a:ext>
                  </a:extLst>
                </p:cNvPr>
                <p:cNvSpPr/>
                <p:nvPr/>
              </p:nvSpPr>
              <p:spPr>
                <a:xfrm rot="38400">
                  <a:off x="6124680" y="3745800"/>
                  <a:ext cx="1185840" cy="270720"/>
                </a:xfrm>
                <a:prstGeom prst="rect">
                  <a:avLst/>
                </a:prstGeom>
                <a:solidFill>
                  <a:srgbClr val="B2B2B2">
                    <a:alpha val="54901"/>
                  </a:srgbClr>
                </a:solidFill>
                <a:ln>
                  <a:noFill/>
                </a:ln>
              </p:spPr>
              <p:txBody>
                <a:bodyPr spcFirstLastPara="1" wrap="square" lIns="89224" tIns="89224" rIns="89224" bIns="89224" anchor="ctr" anchorCtr="0">
                  <a:noAutofit/>
                </a:bodyPr>
                <a:lstStyle/>
                <a:p>
                  <a:endParaRPr sz="1171"/>
                </a:p>
              </p:txBody>
            </p:sp>
          </p:grpSp>
          <p:sp>
            <p:nvSpPr>
              <p:cNvPr id="42" name="Google Shape;149;p27">
                <a:extLst>
                  <a:ext uri="{FF2B5EF4-FFF2-40B4-BE49-F238E27FC236}">
                    <a16:creationId xmlns:a16="http://schemas.microsoft.com/office/drawing/2014/main" id="{0E84C6F1-8EFF-2311-B456-758C452538ED}"/>
                  </a:ext>
                </a:extLst>
              </p:cNvPr>
              <p:cNvSpPr txBox="1"/>
              <p:nvPr/>
            </p:nvSpPr>
            <p:spPr>
              <a:xfrm>
                <a:off x="3586775" y="3313325"/>
                <a:ext cx="1798200" cy="34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7833" tIns="43917" rIns="87833" bIns="43917" anchor="t" anchorCtr="0">
                <a:noAutofit/>
              </a:bodyPr>
              <a:lstStyle/>
              <a:p>
                <a:r>
                  <a:rPr lang="en" sz="1171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rPr>
                  <a:t>Super-FRS EC</a:t>
                </a:r>
                <a:endParaRPr sz="1171" b="1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  <a:p>
                <a:endParaRPr sz="1171" b="1" dirty="0"/>
              </a:p>
            </p:txBody>
          </p:sp>
          <p:sp>
            <p:nvSpPr>
              <p:cNvPr id="43" name="Google Shape;150;p27">
                <a:extLst>
                  <a:ext uri="{FF2B5EF4-FFF2-40B4-BE49-F238E27FC236}">
                    <a16:creationId xmlns:a16="http://schemas.microsoft.com/office/drawing/2014/main" id="{104D6647-9330-EBBF-6D7C-38140F03F08B}"/>
                  </a:ext>
                </a:extLst>
              </p:cNvPr>
              <p:cNvSpPr txBox="1"/>
              <p:nvPr/>
            </p:nvSpPr>
            <p:spPr>
              <a:xfrm>
                <a:off x="3648431" y="1615326"/>
                <a:ext cx="1798199" cy="48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7833" tIns="43917" rIns="87833" bIns="43917" anchor="t" anchorCtr="0">
                <a:noAutofit/>
              </a:bodyPr>
              <a:lstStyle/>
              <a:p>
                <a:pPr algn="ctr"/>
                <a:r>
                  <a:rPr lang="en" sz="1171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rPr>
                  <a:t>HISPEC/DESPEC</a:t>
                </a:r>
                <a:endParaRPr sz="1171" b="1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  <a:p>
                <a:pPr algn="ctr"/>
                <a:r>
                  <a:rPr lang="en" sz="1171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rPr>
                  <a:t>Super-F</a:t>
                </a:r>
                <a:r>
                  <a:rPr lang="en" sz="1171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RS </a:t>
                </a:r>
                <a:r>
                  <a:rPr lang="en" sz="1171" b="1" dirty="0">
                    <a:solidFill>
                      <a:srgbClr val="000000"/>
                    </a:solidFill>
                    <a:latin typeface="Calibri" panose="020F0502020204030204" pitchFamily="34" charset="0"/>
                    <a:ea typeface="Arial"/>
                    <a:cs typeface="Calibri" panose="020F0502020204030204" pitchFamily="34" charset="0"/>
                    <a:sym typeface="Arial"/>
                  </a:rPr>
                  <a:t>EC</a:t>
                </a:r>
                <a:endParaRPr sz="1171" b="1" dirty="0">
                  <a:solidFill>
                    <a:srgbClr val="000000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44" name="Google Shape;151;p27">
                <a:extLst>
                  <a:ext uri="{FF2B5EF4-FFF2-40B4-BE49-F238E27FC236}">
                    <a16:creationId xmlns:a16="http://schemas.microsoft.com/office/drawing/2014/main" id="{3726DC7E-ABCE-49AC-135E-BCE7B089D7B5}"/>
                  </a:ext>
                </a:extLst>
              </p:cNvPr>
              <p:cNvSpPr txBox="1"/>
              <p:nvPr/>
            </p:nvSpPr>
            <p:spPr>
              <a:xfrm>
                <a:off x="5522123" y="3449695"/>
                <a:ext cx="1980997" cy="409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7833" tIns="43917" rIns="87833" bIns="43917" anchor="t" anchorCtr="0">
                <a:noAutofit/>
              </a:bodyPr>
              <a:lstStyle/>
              <a:p>
                <a:r>
                  <a:rPr lang="en" sz="1025" b="1" dirty="0">
                    <a:solidFill>
                      <a:srgbClr val="000000"/>
                    </a:solidFill>
                    <a:ea typeface="Arial"/>
                    <a:cs typeface="Arial"/>
                    <a:sym typeface="Arial"/>
                  </a:rPr>
                  <a:t>HISPEC/DESPEC</a:t>
                </a:r>
                <a:endParaRPr sz="1025" dirty="0"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49" name="Google Shape;152;p27">
              <a:extLst>
                <a:ext uri="{FF2B5EF4-FFF2-40B4-BE49-F238E27FC236}">
                  <a16:creationId xmlns:a16="http://schemas.microsoft.com/office/drawing/2014/main" id="{C656092C-24F0-DAD8-D678-19E00E415403}"/>
                </a:ext>
              </a:extLst>
            </p:cNvPr>
            <p:cNvCxnSpPr/>
            <p:nvPr/>
          </p:nvCxnSpPr>
          <p:spPr>
            <a:xfrm rot="10800000" flipH="1">
              <a:off x="4516560" y="2940180"/>
              <a:ext cx="1500" cy="344100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50" name="Google Shape;153;p27">
              <a:extLst>
                <a:ext uri="{FF2B5EF4-FFF2-40B4-BE49-F238E27FC236}">
                  <a16:creationId xmlns:a16="http://schemas.microsoft.com/office/drawing/2014/main" id="{787A0C04-3378-A209-9645-3123C42EA9EF}"/>
                </a:ext>
              </a:extLst>
            </p:cNvPr>
            <p:cNvCxnSpPr>
              <a:cxnSpLocks/>
            </p:cNvCxnSpPr>
            <p:nvPr/>
          </p:nvCxnSpPr>
          <p:spPr>
            <a:xfrm>
              <a:off x="4693751" y="2183860"/>
              <a:ext cx="777926" cy="911420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51" name="Google Shape;156;p27">
              <a:extLst>
                <a:ext uri="{FF2B5EF4-FFF2-40B4-BE49-F238E27FC236}">
                  <a16:creationId xmlns:a16="http://schemas.microsoft.com/office/drawing/2014/main" id="{B72A1971-97E0-9527-A204-7397C51E6823}"/>
                </a:ext>
              </a:extLst>
            </p:cNvPr>
            <p:cNvCxnSpPr/>
            <p:nvPr/>
          </p:nvCxnSpPr>
          <p:spPr>
            <a:xfrm rot="10800000">
              <a:off x="6026220" y="3245940"/>
              <a:ext cx="301500" cy="103500"/>
            </a:xfrm>
            <a:prstGeom prst="straightConnector1">
              <a:avLst/>
            </a:prstGeom>
            <a:noFill/>
            <a:ln w="18350" cap="flat" cmpd="sng">
              <a:solidFill>
                <a:srgbClr val="000000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3277039" y="4032730"/>
            <a:ext cx="1006504" cy="6979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2509662" y="4030833"/>
            <a:ext cx="892139" cy="71158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 bwMode="auto">
          <a:xfrm>
            <a:off x="2938235" y="4317144"/>
            <a:ext cx="901187" cy="27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171" dirty="0">
                <a:solidFill>
                  <a:schemeClr val="bg1"/>
                </a:solidFill>
              </a:rPr>
              <a:t>DESPEC</a:t>
            </a:r>
            <a:endParaRPr sz="2137" dirty="0"/>
          </a:p>
        </p:txBody>
      </p:sp>
      <p:grpSp>
        <p:nvGrpSpPr>
          <p:cNvPr id="56" name="Group 55"/>
          <p:cNvGrpSpPr/>
          <p:nvPr/>
        </p:nvGrpSpPr>
        <p:grpSpPr bwMode="auto">
          <a:xfrm>
            <a:off x="1285968" y="1195585"/>
            <a:ext cx="3844853" cy="2463943"/>
            <a:chOff x="551384" y="980728"/>
            <a:chExt cx="4570398" cy="2667528"/>
          </a:xfrm>
        </p:grpSpPr>
        <p:sp>
          <p:nvSpPr>
            <p:cNvPr id="57" name="Rounded Rectangle 56"/>
            <p:cNvSpPr/>
            <p:nvPr/>
          </p:nvSpPr>
          <p:spPr bwMode="auto">
            <a:xfrm>
              <a:off x="551384" y="980728"/>
              <a:ext cx="4570398" cy="2667528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50197" tIns="25099" rIns="50197" bIns="2509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GB" sz="989" b="1">
                  <a:solidFill>
                    <a:srgbClr val="000000"/>
                  </a:solidFill>
                  <a:latin typeface="Arial"/>
                </a:rPr>
                <a:t>APPA</a:t>
              </a:r>
              <a:endParaRPr sz="2137"/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/>
            <a:stretch/>
          </p:blipFill>
          <p:spPr bwMode="auto">
            <a:xfrm>
              <a:off x="1055440" y="1051985"/>
              <a:ext cx="3829555" cy="2486650"/>
            </a:xfrm>
            <a:prstGeom prst="rect">
              <a:avLst/>
            </a:prstGeom>
          </p:spPr>
        </p:pic>
        <p:pic>
          <p:nvPicPr>
            <p:cNvPr id="59" name="Grafik 15"/>
            <p:cNvPicPr/>
            <p:nvPr/>
          </p:nvPicPr>
          <p:blipFill>
            <a:blip r:embed="rId15"/>
            <a:stretch/>
          </p:blipFill>
          <p:spPr bwMode="auto">
            <a:xfrm>
              <a:off x="897858" y="2983367"/>
              <a:ext cx="864096" cy="523063"/>
            </a:xfrm>
            <a:prstGeom prst="rect">
              <a:avLst/>
            </a:prstGeom>
            <a:solidFill>
              <a:srgbClr val="ACD9DD"/>
            </a:solidFill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6"/>
            <a:stretch/>
          </p:blipFill>
          <p:spPr bwMode="auto">
            <a:xfrm>
              <a:off x="3660882" y="2751618"/>
              <a:ext cx="1054004" cy="79208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7"/>
            <a:stretch/>
          </p:blipFill>
          <p:spPr bwMode="auto">
            <a:xfrm>
              <a:off x="3140128" y="1319533"/>
              <a:ext cx="1076213" cy="80715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8"/>
            <a:stretch/>
          </p:blipFill>
          <p:spPr bwMode="auto">
            <a:xfrm>
              <a:off x="4145924" y="1297731"/>
              <a:ext cx="864096" cy="1375219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 bwMode="auto">
            <a:xfrm>
              <a:off x="3663880" y="1339009"/>
              <a:ext cx="1089407" cy="295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171">
                  <a:solidFill>
                    <a:schemeClr val="bg1"/>
                  </a:solidFill>
                </a:rPr>
                <a:t>SPARC</a:t>
              </a:r>
              <a:endParaRPr sz="2137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9"/>
            <a:stretch/>
          </p:blipFill>
          <p:spPr bwMode="auto">
            <a:xfrm>
              <a:off x="3162652" y="2432525"/>
              <a:ext cx="784194" cy="588145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 bwMode="auto">
            <a:xfrm>
              <a:off x="1055440" y="1174615"/>
              <a:ext cx="2434716" cy="295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171">
                  <a:solidFill>
                    <a:schemeClr val="bg1"/>
                  </a:solidFill>
                </a:rPr>
                <a:t>Phase-0 at CRYRING</a:t>
              </a:r>
              <a:endParaRPr sz="2137"/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3820297" y="3151695"/>
              <a:ext cx="792087" cy="295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1171">
                  <a:solidFill>
                    <a:schemeClr val="bg1"/>
                  </a:solidFill>
                </a:rPr>
                <a:t>MAT</a:t>
              </a:r>
              <a:endParaRPr sz="2137"/>
            </a:p>
          </p:txBody>
        </p:sp>
      </p:grpSp>
      <p:sp>
        <p:nvSpPr>
          <p:cNvPr id="3" name="Oval 2"/>
          <p:cNvSpPr/>
          <p:nvPr/>
        </p:nvSpPr>
        <p:spPr>
          <a:xfrm>
            <a:off x="4026211" y="3325236"/>
            <a:ext cx="2392350" cy="1032275"/>
          </a:xfrm>
          <a:prstGeom prst="ellipse">
            <a:avLst/>
          </a:prstGeom>
          <a:solidFill>
            <a:srgbClr val="FDBB6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366" dirty="0" err="1"/>
              <a:t>Effort</a:t>
            </a:r>
            <a:r>
              <a:rPr lang="de-DE" sz="1366" dirty="0"/>
              <a:t> </a:t>
            </a:r>
            <a:r>
              <a:rPr lang="de-DE" sz="1366" dirty="0" err="1"/>
              <a:t>to</a:t>
            </a:r>
            <a:r>
              <a:rPr lang="de-DE" sz="1366" dirty="0"/>
              <a:t> </a:t>
            </a:r>
            <a:r>
              <a:rPr lang="de-DE" sz="1366" dirty="0" err="1"/>
              <a:t>best</a:t>
            </a:r>
            <a:r>
              <a:rPr lang="de-DE" sz="1366" dirty="0"/>
              <a:t> </a:t>
            </a:r>
            <a:r>
              <a:rPr lang="de-DE" sz="1366" dirty="0" err="1"/>
              <a:t>use</a:t>
            </a:r>
            <a:r>
              <a:rPr lang="de-DE" sz="1366" dirty="0"/>
              <a:t> </a:t>
            </a:r>
            <a:r>
              <a:rPr lang="de-DE" sz="1366" dirty="0" err="1"/>
              <a:t>the</a:t>
            </a:r>
            <a:r>
              <a:rPr lang="de-DE" sz="1366" dirty="0"/>
              <a:t> </a:t>
            </a:r>
            <a:r>
              <a:rPr lang="de-DE" sz="1366" dirty="0" err="1"/>
              <a:t>part</a:t>
            </a:r>
            <a:r>
              <a:rPr lang="de-DE" sz="1366" dirty="0"/>
              <a:t> of FAIR </a:t>
            </a:r>
            <a:r>
              <a:rPr lang="de-DE" sz="1366" dirty="0" err="1"/>
              <a:t>which</a:t>
            </a:r>
            <a:r>
              <a:rPr lang="de-DE" sz="1366" dirty="0"/>
              <a:t> will </a:t>
            </a:r>
            <a:r>
              <a:rPr lang="de-DE" sz="1366" dirty="0" err="1"/>
              <a:t>be</a:t>
            </a:r>
            <a:r>
              <a:rPr lang="de-DE" sz="1366" dirty="0"/>
              <a:t> </a:t>
            </a:r>
            <a:r>
              <a:rPr lang="de-DE" sz="1366" dirty="0" err="1"/>
              <a:t>available</a:t>
            </a:r>
            <a:r>
              <a:rPr lang="de-DE" sz="1366" dirty="0"/>
              <a:t> </a:t>
            </a:r>
            <a:r>
              <a:rPr lang="de-DE" sz="1366" dirty="0" err="1"/>
              <a:t>by</a:t>
            </a:r>
            <a:r>
              <a:rPr lang="de-DE" sz="1366" dirty="0"/>
              <a:t> 2028</a:t>
            </a:r>
          </a:p>
        </p:txBody>
      </p:sp>
    </p:spTree>
    <p:extLst>
      <p:ext uri="{BB962C8B-B14F-4D97-AF65-F5344CB8AC3E}">
        <p14:creationId xmlns:p14="http://schemas.microsoft.com/office/powerpoint/2010/main" val="2181681026"/>
      </p:ext>
    </p:extLst>
  </p:cSld>
  <p:clrMapOvr>
    <a:masterClrMapping/>
  </p:clrMapOvr>
</p:sld>
</file>

<file path=ppt/theme/theme1.xml><?xml version="1.0" encoding="utf-8"?>
<a:theme xmlns:a="http://schemas.openxmlformats.org/drawingml/2006/main" name="2_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fair-gsi-folienmaster_2016</Template>
  <TotalTime>0</TotalTime>
  <Words>753</Words>
  <Application>Microsoft Office PowerPoint</Application>
  <PresentationFormat>Custom</PresentationFormat>
  <Paragraphs>137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MS PGothic</vt:lpstr>
      <vt:lpstr>Arial</vt:lpstr>
      <vt:lpstr>Calibri</vt:lpstr>
      <vt:lpstr>Symbol</vt:lpstr>
      <vt:lpstr>Wingdings</vt:lpstr>
      <vt:lpstr>2_fair-gsi-folienmaster_2016_onering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Accelerators: delivery of components continues steadily</vt:lpstr>
      <vt:lpstr>Status of FAIR Accelerators</vt:lpstr>
      <vt:lpstr>Experiment Construction</vt:lpstr>
      <vt:lpstr>Current status following FAIR Council decisions in March 2023</vt:lpstr>
      <vt:lpstr>FAIR 2028</vt:lpstr>
      <vt:lpstr>Our vision for the medium-term future: FAIR 2028</vt:lpstr>
      <vt:lpstr>Evolution towards FAIR 2028</vt:lpstr>
      <vt:lpstr> Ongoing early science program: FAIR Phase-0</vt:lpstr>
      <vt:lpstr>PowerPoint Presentation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Wamers, Monica Dr.</dc:creator>
  <cp:lastModifiedBy>Leifels, Yvonne Dr.</cp:lastModifiedBy>
  <cp:revision>481</cp:revision>
  <cp:lastPrinted>2018-09-10T07:25:04Z</cp:lastPrinted>
  <dcterms:created xsi:type="dcterms:W3CDTF">2016-06-30T10:12:21Z</dcterms:created>
  <dcterms:modified xsi:type="dcterms:W3CDTF">2023-09-18T06:31:23Z</dcterms:modified>
</cp:coreProperties>
</file>