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71" r:id="rId14"/>
    <p:sldId id="283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10693400" cy="6692900"/>
  <p:notesSz cx="10693400" cy="66929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725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074799"/>
            <a:ext cx="9089390" cy="14055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3748024"/>
            <a:ext cx="7485380" cy="1673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303030"/>
                </a:solidFill>
                <a:latin typeface="Calibri"/>
                <a:cs typeface="Calibri"/>
              </a:defRPr>
            </a:lvl1pPr>
          </a:lstStyle>
          <a:p>
            <a:pPr marL="104775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z="850" spc="10" dirty="0"/>
              <a:t>‹#›</a:t>
            </a:fld>
            <a:endParaRPr sz="85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453377"/>
            <a:ext cx="10688955" cy="239395"/>
          </a:xfrm>
          <a:custGeom>
            <a:avLst/>
            <a:gdLst/>
            <a:ahLst/>
            <a:cxnLst/>
            <a:rect l="l" t="t" r="r" b="b"/>
            <a:pathLst>
              <a:path w="10688955" h="239395">
                <a:moveTo>
                  <a:pt x="10688574" y="0"/>
                </a:moveTo>
                <a:lnTo>
                  <a:pt x="0" y="0"/>
                </a:lnTo>
                <a:lnTo>
                  <a:pt x="0" y="239267"/>
                </a:lnTo>
                <a:lnTo>
                  <a:pt x="10688574" y="239267"/>
                </a:lnTo>
                <a:lnTo>
                  <a:pt x="10688574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80" y="908303"/>
            <a:ext cx="10688955" cy="247650"/>
          </a:xfrm>
          <a:custGeom>
            <a:avLst/>
            <a:gdLst/>
            <a:ahLst/>
            <a:cxnLst/>
            <a:rect l="l" t="t" r="r" b="b"/>
            <a:pathLst>
              <a:path w="10688955" h="247650">
                <a:moveTo>
                  <a:pt x="0" y="247650"/>
                </a:moveTo>
                <a:lnTo>
                  <a:pt x="10688637" y="247650"/>
                </a:lnTo>
                <a:lnTo>
                  <a:pt x="10688637" y="0"/>
                </a:lnTo>
                <a:lnTo>
                  <a:pt x="0" y="0"/>
                </a:lnTo>
                <a:lnTo>
                  <a:pt x="0" y="24765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6453377"/>
            <a:ext cx="245110" cy="239395"/>
          </a:xfrm>
          <a:custGeom>
            <a:avLst/>
            <a:gdLst/>
            <a:ahLst/>
            <a:cxnLst/>
            <a:rect l="l" t="t" r="r" b="b"/>
            <a:pathLst>
              <a:path w="245110" h="239395">
                <a:moveTo>
                  <a:pt x="244602" y="0"/>
                </a:moveTo>
                <a:lnTo>
                  <a:pt x="0" y="0"/>
                </a:lnTo>
                <a:lnTo>
                  <a:pt x="0" y="239267"/>
                </a:lnTo>
                <a:lnTo>
                  <a:pt x="244602" y="239267"/>
                </a:lnTo>
                <a:lnTo>
                  <a:pt x="244602" y="0"/>
                </a:lnTo>
                <a:close/>
              </a:path>
            </a:pathLst>
          </a:custGeom>
          <a:solidFill>
            <a:srgbClr val="FDB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74656" y="548640"/>
            <a:ext cx="1129283" cy="37642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89392" y="396240"/>
            <a:ext cx="774952" cy="645413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0" y="907541"/>
            <a:ext cx="245110" cy="249554"/>
          </a:xfrm>
          <a:custGeom>
            <a:avLst/>
            <a:gdLst/>
            <a:ahLst/>
            <a:cxnLst/>
            <a:rect l="l" t="t" r="r" b="b"/>
            <a:pathLst>
              <a:path w="245110" h="249555">
                <a:moveTo>
                  <a:pt x="244602" y="0"/>
                </a:moveTo>
                <a:lnTo>
                  <a:pt x="0" y="0"/>
                </a:lnTo>
                <a:lnTo>
                  <a:pt x="0" y="249174"/>
                </a:lnTo>
                <a:lnTo>
                  <a:pt x="244602" y="249174"/>
                </a:lnTo>
                <a:lnTo>
                  <a:pt x="244602" y="0"/>
                </a:lnTo>
                <a:close/>
              </a:path>
            </a:pathLst>
          </a:custGeom>
          <a:solidFill>
            <a:srgbClr val="FDB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00" b="0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303030"/>
                </a:solidFill>
                <a:latin typeface="Calibri"/>
                <a:cs typeface="Calibri"/>
              </a:defRPr>
            </a:lvl1pPr>
          </a:lstStyle>
          <a:p>
            <a:pPr marL="104775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z="850" spc="10" dirty="0"/>
              <a:t>‹#›</a:t>
            </a:fld>
            <a:endParaRPr sz="85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539367"/>
            <a:ext cx="4651629" cy="4417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539367"/>
            <a:ext cx="4651629" cy="4417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303030"/>
                </a:solidFill>
                <a:latin typeface="Calibri"/>
                <a:cs typeface="Calibri"/>
              </a:defRPr>
            </a:lvl1pPr>
          </a:lstStyle>
          <a:p>
            <a:pPr marL="104775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z="850" spc="10" dirty="0"/>
              <a:t>‹#›</a:t>
            </a:fld>
            <a:endParaRPr sz="85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98704" y="6453377"/>
            <a:ext cx="10389870" cy="239395"/>
          </a:xfrm>
          <a:custGeom>
            <a:avLst/>
            <a:gdLst/>
            <a:ahLst/>
            <a:cxnLst/>
            <a:rect l="l" t="t" r="r" b="b"/>
            <a:pathLst>
              <a:path w="10389870" h="239395">
                <a:moveTo>
                  <a:pt x="0" y="239267"/>
                </a:moveTo>
                <a:lnTo>
                  <a:pt x="10389870" y="239267"/>
                </a:lnTo>
                <a:lnTo>
                  <a:pt x="10389870" y="0"/>
                </a:lnTo>
                <a:lnTo>
                  <a:pt x="0" y="0"/>
                </a:lnTo>
                <a:lnTo>
                  <a:pt x="0" y="239267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88145" y="569214"/>
            <a:ext cx="1319771" cy="367283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380" y="915923"/>
            <a:ext cx="10688955" cy="254000"/>
          </a:xfrm>
          <a:custGeom>
            <a:avLst/>
            <a:gdLst/>
            <a:ahLst/>
            <a:cxnLst/>
            <a:rect l="l" t="t" r="r" b="b"/>
            <a:pathLst>
              <a:path w="10688955" h="254000">
                <a:moveTo>
                  <a:pt x="0" y="253746"/>
                </a:moveTo>
                <a:lnTo>
                  <a:pt x="10688637" y="253746"/>
                </a:lnTo>
                <a:lnTo>
                  <a:pt x="10688637" y="0"/>
                </a:lnTo>
                <a:lnTo>
                  <a:pt x="0" y="0"/>
                </a:lnTo>
                <a:lnTo>
                  <a:pt x="0" y="253746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916698"/>
            <a:ext cx="299085" cy="250190"/>
          </a:xfrm>
          <a:custGeom>
            <a:avLst/>
            <a:gdLst/>
            <a:ahLst/>
            <a:cxnLst/>
            <a:rect l="l" t="t" r="r" b="b"/>
            <a:pathLst>
              <a:path w="299085" h="250190">
                <a:moveTo>
                  <a:pt x="298704" y="0"/>
                </a:moveTo>
                <a:lnTo>
                  <a:pt x="0" y="0"/>
                </a:lnTo>
                <a:lnTo>
                  <a:pt x="0" y="249923"/>
                </a:lnTo>
                <a:lnTo>
                  <a:pt x="298704" y="249923"/>
                </a:lnTo>
                <a:lnTo>
                  <a:pt x="298704" y="0"/>
                </a:lnTo>
                <a:close/>
              </a:path>
            </a:pathLst>
          </a:custGeom>
          <a:solidFill>
            <a:srgbClr val="FDB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6764" y="420623"/>
            <a:ext cx="906017" cy="630173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0" y="6451091"/>
            <a:ext cx="299085" cy="241935"/>
          </a:xfrm>
          <a:custGeom>
            <a:avLst/>
            <a:gdLst/>
            <a:ahLst/>
            <a:cxnLst/>
            <a:rect l="l" t="t" r="r" b="b"/>
            <a:pathLst>
              <a:path w="299085" h="241934">
                <a:moveTo>
                  <a:pt x="298704" y="0"/>
                </a:moveTo>
                <a:lnTo>
                  <a:pt x="0" y="0"/>
                </a:lnTo>
                <a:lnTo>
                  <a:pt x="0" y="241553"/>
                </a:lnTo>
                <a:lnTo>
                  <a:pt x="298704" y="241553"/>
                </a:lnTo>
                <a:lnTo>
                  <a:pt x="298704" y="0"/>
                </a:lnTo>
                <a:close/>
              </a:path>
            </a:pathLst>
          </a:custGeom>
          <a:solidFill>
            <a:srgbClr val="FDB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303030"/>
                </a:solidFill>
                <a:latin typeface="Calibri"/>
                <a:cs typeface="Calibri"/>
              </a:defRPr>
            </a:lvl1pPr>
          </a:lstStyle>
          <a:p>
            <a:pPr marL="104775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z="850" spc="10" dirty="0"/>
              <a:t>‹#›</a:t>
            </a:fld>
            <a:endParaRPr sz="85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303030"/>
                </a:solidFill>
                <a:latin typeface="Calibri"/>
                <a:cs typeface="Calibri"/>
              </a:defRPr>
            </a:lvl1pPr>
          </a:lstStyle>
          <a:p>
            <a:pPr marL="104775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z="850" spc="10" dirty="0"/>
              <a:t>‹#›</a:t>
            </a:fld>
            <a:endParaRPr sz="85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453377"/>
            <a:ext cx="10688955" cy="239395"/>
          </a:xfrm>
          <a:custGeom>
            <a:avLst/>
            <a:gdLst/>
            <a:ahLst/>
            <a:cxnLst/>
            <a:rect l="l" t="t" r="r" b="b"/>
            <a:pathLst>
              <a:path w="10688955" h="239395">
                <a:moveTo>
                  <a:pt x="10688574" y="0"/>
                </a:moveTo>
                <a:lnTo>
                  <a:pt x="0" y="0"/>
                </a:lnTo>
                <a:lnTo>
                  <a:pt x="0" y="239267"/>
                </a:lnTo>
                <a:lnTo>
                  <a:pt x="10688574" y="239267"/>
                </a:lnTo>
                <a:lnTo>
                  <a:pt x="10688574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80" y="908303"/>
            <a:ext cx="10688955" cy="247650"/>
          </a:xfrm>
          <a:custGeom>
            <a:avLst/>
            <a:gdLst/>
            <a:ahLst/>
            <a:cxnLst/>
            <a:rect l="l" t="t" r="r" b="b"/>
            <a:pathLst>
              <a:path w="10688955" h="247650">
                <a:moveTo>
                  <a:pt x="0" y="247650"/>
                </a:moveTo>
                <a:lnTo>
                  <a:pt x="10688637" y="247650"/>
                </a:lnTo>
                <a:lnTo>
                  <a:pt x="10688637" y="0"/>
                </a:lnTo>
                <a:lnTo>
                  <a:pt x="0" y="0"/>
                </a:lnTo>
                <a:lnTo>
                  <a:pt x="0" y="24765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0490" y="130145"/>
            <a:ext cx="7379995" cy="8511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9741" y="1235004"/>
            <a:ext cx="6565900" cy="4605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6224397"/>
            <a:ext cx="3421888" cy="334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6224397"/>
            <a:ext cx="2459482" cy="334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927687" y="6501017"/>
            <a:ext cx="237490" cy="150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303030"/>
                </a:solidFill>
                <a:latin typeface="Calibri"/>
                <a:cs typeface="Calibri"/>
              </a:defRPr>
            </a:lvl1pPr>
          </a:lstStyle>
          <a:p>
            <a:pPr marL="104775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z="850" spc="10" dirty="0"/>
              <a:t>‹#›</a:t>
            </a:fld>
            <a:endParaRPr sz="8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jp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jp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jp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jp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si.de/" TargetMode="External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jpg"/><Relationship Id="rId18" Type="http://schemas.openxmlformats.org/officeDocument/2006/relationships/image" Target="../media/image87.png"/><Relationship Id="rId3" Type="http://schemas.openxmlformats.org/officeDocument/2006/relationships/image" Target="../media/image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3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jpg"/><Relationship Id="rId5" Type="http://schemas.openxmlformats.org/officeDocument/2006/relationships/image" Target="../media/image74.jpg"/><Relationship Id="rId15" Type="http://schemas.openxmlformats.org/officeDocument/2006/relationships/image" Target="../media/image84.jpg"/><Relationship Id="rId10" Type="http://schemas.openxmlformats.org/officeDocument/2006/relationships/image" Target="../media/image79.jpg"/><Relationship Id="rId19" Type="http://schemas.openxmlformats.org/officeDocument/2006/relationships/image" Target="../media/image8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4.png"/><Relationship Id="rId7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://de.wikipedia.org/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4602" y="6453377"/>
            <a:ext cx="10444480" cy="239395"/>
          </a:xfrm>
          <a:custGeom>
            <a:avLst/>
            <a:gdLst/>
            <a:ahLst/>
            <a:cxnLst/>
            <a:rect l="l" t="t" r="r" b="b"/>
            <a:pathLst>
              <a:path w="10444480" h="239395">
                <a:moveTo>
                  <a:pt x="0" y="239267"/>
                </a:moveTo>
                <a:lnTo>
                  <a:pt x="10443972" y="239267"/>
                </a:lnTo>
                <a:lnTo>
                  <a:pt x="10443972" y="0"/>
                </a:lnTo>
                <a:lnTo>
                  <a:pt x="0" y="0"/>
                </a:lnTo>
                <a:lnTo>
                  <a:pt x="0" y="239267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4602" y="908303"/>
            <a:ext cx="10444480" cy="247650"/>
          </a:xfrm>
          <a:custGeom>
            <a:avLst/>
            <a:gdLst/>
            <a:ahLst/>
            <a:cxnLst/>
            <a:rect l="l" t="t" r="r" b="b"/>
            <a:pathLst>
              <a:path w="10444480" h="247650">
                <a:moveTo>
                  <a:pt x="0" y="247650"/>
                </a:moveTo>
                <a:lnTo>
                  <a:pt x="10444416" y="247650"/>
                </a:lnTo>
                <a:lnTo>
                  <a:pt x="10444416" y="0"/>
                </a:lnTo>
                <a:lnTo>
                  <a:pt x="0" y="0"/>
                </a:lnTo>
                <a:lnTo>
                  <a:pt x="0" y="24765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2442" y="6517606"/>
            <a:ext cx="1239520" cy="124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5"/>
              </a:lnSpc>
            </a:pPr>
            <a:r>
              <a:rPr sz="850" spc="-515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850" spc="5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850" spc="-56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850" spc="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850" spc="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850" spc="-844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850" spc="10" dirty="0">
                <a:solidFill>
                  <a:srgbClr val="303030"/>
                </a:solidFill>
                <a:latin typeface="Arial"/>
                <a:cs typeface="Arial"/>
              </a:rPr>
              <a:t>IR</a:t>
            </a:r>
            <a:r>
              <a:rPr sz="850" spc="15" dirty="0">
                <a:solidFill>
                  <a:srgbClr val="303030"/>
                </a:solidFill>
                <a:latin typeface="Arial"/>
                <a:cs typeface="Arial"/>
              </a:rPr>
              <a:t> Gm</a:t>
            </a:r>
            <a:r>
              <a:rPr sz="850" spc="-183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850" spc="15" dirty="0">
                <a:solidFill>
                  <a:srgbClr val="303030"/>
                </a:solidFill>
                <a:latin typeface="Arial"/>
                <a:cs typeface="Arial"/>
              </a:rPr>
              <a:t>Gm</a:t>
            </a:r>
            <a:r>
              <a:rPr sz="850" spc="10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850" spc="-60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850" spc="1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85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spc="-114" dirty="0">
                <a:solidFill>
                  <a:srgbClr val="303030"/>
                </a:solidFill>
                <a:latin typeface="Arial"/>
                <a:cs typeface="Arial"/>
              </a:rPr>
              <a:t>||</a:t>
            </a:r>
            <a:r>
              <a:rPr sz="85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spc="95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850" spc="-114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850" spc="95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850" spc="9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850" spc="-14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850" spc="9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850" spc="50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spc="-310" dirty="0">
                <a:solidFill>
                  <a:srgbClr val="303030"/>
                </a:solidFill>
                <a:latin typeface="Arial"/>
                <a:cs typeface="Arial"/>
              </a:rPr>
              <a:t>Gm</a:t>
            </a:r>
            <a:r>
              <a:rPr sz="850" spc="-2160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850" spc="-310" dirty="0">
                <a:solidFill>
                  <a:srgbClr val="303030"/>
                </a:solidFill>
                <a:latin typeface="Arial"/>
                <a:cs typeface="Arial"/>
              </a:rPr>
              <a:t>Gm</a:t>
            </a:r>
            <a:r>
              <a:rPr sz="850" spc="-31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850" spc="-92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850" spc="-3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endParaRPr sz="8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453377"/>
            <a:ext cx="245110" cy="239395"/>
          </a:xfrm>
          <a:custGeom>
            <a:avLst/>
            <a:gdLst/>
            <a:ahLst/>
            <a:cxnLst/>
            <a:rect l="l" t="t" r="r" b="b"/>
            <a:pathLst>
              <a:path w="245110" h="239395">
                <a:moveTo>
                  <a:pt x="244602" y="0"/>
                </a:moveTo>
                <a:lnTo>
                  <a:pt x="0" y="0"/>
                </a:lnTo>
                <a:lnTo>
                  <a:pt x="0" y="239267"/>
                </a:lnTo>
                <a:lnTo>
                  <a:pt x="244602" y="239267"/>
                </a:lnTo>
                <a:lnTo>
                  <a:pt x="244602" y="0"/>
                </a:lnTo>
                <a:close/>
              </a:path>
            </a:pathLst>
          </a:custGeom>
          <a:solidFill>
            <a:srgbClr val="FDB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74656" y="548640"/>
            <a:ext cx="1129283" cy="3764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89392" y="396240"/>
            <a:ext cx="774952" cy="645413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0" y="907541"/>
            <a:ext cx="245110" cy="249554"/>
          </a:xfrm>
          <a:custGeom>
            <a:avLst/>
            <a:gdLst/>
            <a:ahLst/>
            <a:cxnLst/>
            <a:rect l="l" t="t" r="r" b="b"/>
            <a:pathLst>
              <a:path w="245110" h="249555">
                <a:moveTo>
                  <a:pt x="244602" y="0"/>
                </a:moveTo>
                <a:lnTo>
                  <a:pt x="0" y="0"/>
                </a:lnTo>
                <a:lnTo>
                  <a:pt x="0" y="249174"/>
                </a:lnTo>
                <a:lnTo>
                  <a:pt x="244602" y="249174"/>
                </a:lnTo>
                <a:lnTo>
                  <a:pt x="244602" y="0"/>
                </a:lnTo>
                <a:close/>
              </a:path>
            </a:pathLst>
          </a:custGeom>
          <a:solidFill>
            <a:srgbClr val="FDB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0688573" cy="669264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679954" y="4858511"/>
            <a:ext cx="5904865" cy="1236980"/>
          </a:xfrm>
          <a:prstGeom prst="rect">
            <a:avLst/>
          </a:prstGeom>
          <a:solidFill>
            <a:srgbClr val="FFFFFF">
              <a:alpha val="749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R="643890" algn="ctr">
              <a:lnSpc>
                <a:spcPts val="3115"/>
              </a:lnSpc>
            </a:pPr>
            <a:r>
              <a:rPr sz="2800" b="1" spc="-10" dirty="0">
                <a:latin typeface="Arial"/>
                <a:cs typeface="Arial"/>
              </a:rPr>
              <a:t>Welcome</a:t>
            </a:r>
            <a:endParaRPr sz="2800">
              <a:latin typeface="Arial"/>
              <a:cs typeface="Arial"/>
            </a:endParaRPr>
          </a:p>
          <a:p>
            <a:pPr marL="229870" marR="775335" indent="-1270" algn="ctr">
              <a:lnSpc>
                <a:spcPts val="3020"/>
              </a:lnSpc>
              <a:spcBef>
                <a:spcPts val="215"/>
              </a:spcBef>
            </a:pPr>
            <a:r>
              <a:rPr sz="2800" b="1" dirty="0">
                <a:latin typeface="Arial"/>
                <a:cs typeface="Arial"/>
              </a:rPr>
              <a:t>to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the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GSI</a:t>
            </a:r>
            <a:r>
              <a:rPr sz="2800" b="1" spc="-2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and </a:t>
            </a:r>
            <a:r>
              <a:rPr sz="2800" b="1" spc="-20" dirty="0">
                <a:latin typeface="Arial"/>
                <a:cs typeface="Arial"/>
              </a:rPr>
              <a:t>FAIR </a:t>
            </a:r>
            <a:r>
              <a:rPr sz="2800" b="1" dirty="0">
                <a:latin typeface="Arial"/>
                <a:cs typeface="Arial"/>
              </a:rPr>
              <a:t>international</a:t>
            </a:r>
            <a:r>
              <a:rPr sz="2800" b="1" spc="-2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research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center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884919" y="12"/>
            <a:ext cx="1024890" cy="1125855"/>
            <a:chOff x="8884919" y="12"/>
            <a:chExt cx="1024890" cy="1125855"/>
          </a:xfrm>
        </p:grpSpPr>
        <p:sp>
          <p:nvSpPr>
            <p:cNvPr id="12" name="object 12"/>
            <p:cNvSpPr/>
            <p:nvPr/>
          </p:nvSpPr>
          <p:spPr>
            <a:xfrm>
              <a:off x="8884919" y="12"/>
              <a:ext cx="1024890" cy="1125855"/>
            </a:xfrm>
            <a:custGeom>
              <a:avLst/>
              <a:gdLst/>
              <a:ahLst/>
              <a:cxnLst/>
              <a:rect l="l" t="t" r="r" b="b"/>
              <a:pathLst>
                <a:path w="1024890" h="1125855">
                  <a:moveTo>
                    <a:pt x="1024890" y="0"/>
                  </a:moveTo>
                  <a:lnTo>
                    <a:pt x="0" y="0"/>
                  </a:lnTo>
                  <a:lnTo>
                    <a:pt x="0" y="1125461"/>
                  </a:lnTo>
                  <a:lnTo>
                    <a:pt x="1024890" y="1125461"/>
                  </a:lnTo>
                  <a:lnTo>
                    <a:pt x="1024890" y="0"/>
                  </a:lnTo>
                  <a:close/>
                </a:path>
              </a:pathLst>
            </a:custGeom>
            <a:solidFill>
              <a:srgbClr val="FFFFFF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73895" y="147828"/>
              <a:ext cx="654545" cy="5455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73895" y="732282"/>
              <a:ext cx="654545" cy="217931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0014809" y="6490479"/>
            <a:ext cx="87630" cy="159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spc="10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1" y="1397769"/>
            <a:ext cx="6163945" cy="4424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2420" indent="-299720">
              <a:lnSpc>
                <a:spcPct val="100000"/>
              </a:lnSpc>
              <a:spcBef>
                <a:spcPts val="100"/>
              </a:spcBef>
              <a:buClr>
                <a:srgbClr val="FDBB63"/>
              </a:buClr>
              <a:buFont typeface="Wingdings"/>
              <a:buChar char=""/>
              <a:tabLst>
                <a:tab pos="312420" algn="l"/>
              </a:tabLst>
            </a:pPr>
            <a:r>
              <a:rPr sz="1900" spc="-10" dirty="0">
                <a:solidFill>
                  <a:srgbClr val="303030"/>
                </a:solidFill>
                <a:latin typeface="Arial"/>
                <a:cs typeface="Arial"/>
              </a:rPr>
              <a:t>Helmholtz-</a:t>
            </a:r>
            <a:r>
              <a:rPr sz="1900" dirty="0">
                <a:solidFill>
                  <a:srgbClr val="303030"/>
                </a:solidFill>
                <a:latin typeface="Arial"/>
                <a:cs typeface="Arial"/>
              </a:rPr>
              <a:t>Institut</a:t>
            </a:r>
            <a:r>
              <a:rPr sz="1900" spc="3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03030"/>
                </a:solidFill>
                <a:latin typeface="Arial"/>
                <a:cs typeface="Arial"/>
              </a:rPr>
              <a:t>Jena</a:t>
            </a:r>
            <a:r>
              <a:rPr sz="190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03030"/>
                </a:solidFill>
                <a:latin typeface="Arial"/>
                <a:cs typeface="Arial"/>
              </a:rPr>
              <a:t>(HIJ)</a:t>
            </a:r>
            <a:endParaRPr sz="1900">
              <a:latin typeface="Arial"/>
              <a:cs typeface="Arial"/>
            </a:endParaRPr>
          </a:p>
          <a:p>
            <a:pPr marL="663575" lvl="1" indent="-250190">
              <a:lnSpc>
                <a:spcPct val="100000"/>
              </a:lnSpc>
              <a:spcBef>
                <a:spcPts val="1430"/>
              </a:spcBef>
              <a:buClr>
                <a:srgbClr val="FDBB63"/>
              </a:buClr>
              <a:buFont typeface="Wingdings"/>
              <a:buChar char=""/>
              <a:tabLst>
                <a:tab pos="663575" algn="l"/>
              </a:tabLst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HIM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was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founded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June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2009</a:t>
            </a:r>
            <a:endParaRPr sz="1600">
              <a:latin typeface="Arial"/>
              <a:cs typeface="Arial"/>
            </a:endParaRPr>
          </a:p>
          <a:p>
            <a:pPr marL="663575" lvl="1" indent="-250190">
              <a:lnSpc>
                <a:spcPct val="100000"/>
              </a:lnSpc>
              <a:spcBef>
                <a:spcPts val="1390"/>
              </a:spcBef>
              <a:buClr>
                <a:srgbClr val="FDBB63"/>
              </a:buClr>
              <a:buFont typeface="Wingdings"/>
              <a:buChar char=""/>
              <a:tabLst>
                <a:tab pos="663575" algn="l"/>
              </a:tabLst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Located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campus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endParaRPr sz="1600">
              <a:latin typeface="Arial"/>
              <a:cs typeface="Arial"/>
            </a:endParaRPr>
          </a:p>
          <a:p>
            <a:pPr marL="663575">
              <a:lnSpc>
                <a:spcPct val="100000"/>
              </a:lnSpc>
              <a:spcBef>
                <a:spcPts val="190"/>
              </a:spcBef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Johannes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Gutenberg-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Universität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Mainz</a:t>
            </a:r>
            <a:endParaRPr sz="1600">
              <a:latin typeface="Arial"/>
              <a:cs typeface="Arial"/>
            </a:endParaRPr>
          </a:p>
          <a:p>
            <a:pPr marL="663575" lvl="1" indent="-250190">
              <a:lnSpc>
                <a:spcPct val="100000"/>
              </a:lnSpc>
              <a:spcBef>
                <a:spcPts val="1395"/>
              </a:spcBef>
              <a:buClr>
                <a:srgbClr val="FDBB63"/>
              </a:buClr>
              <a:buFont typeface="Wingdings"/>
              <a:buChar char=""/>
              <a:tabLst>
                <a:tab pos="663575" algn="l"/>
              </a:tabLst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Budget: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7.2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m€</a:t>
            </a:r>
            <a:endParaRPr sz="1600">
              <a:latin typeface="Arial"/>
              <a:cs typeface="Arial"/>
            </a:endParaRPr>
          </a:p>
          <a:p>
            <a:pPr marL="663575" lvl="1" indent="-250190">
              <a:lnSpc>
                <a:spcPct val="100000"/>
              </a:lnSpc>
              <a:spcBef>
                <a:spcPts val="1390"/>
              </a:spcBef>
              <a:buClr>
                <a:srgbClr val="FDBB63"/>
              </a:buClr>
              <a:buFont typeface="Wingdings"/>
              <a:buChar char=""/>
              <a:tabLst>
                <a:tab pos="663575" algn="l"/>
              </a:tabLst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Employees: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about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 65</a:t>
            </a:r>
            <a:endParaRPr sz="1600">
              <a:latin typeface="Arial"/>
              <a:cs typeface="Arial"/>
            </a:endParaRPr>
          </a:p>
          <a:p>
            <a:pPr marL="312420" indent="-299720">
              <a:lnSpc>
                <a:spcPct val="100000"/>
              </a:lnSpc>
              <a:spcBef>
                <a:spcPts val="1395"/>
              </a:spcBef>
              <a:buClr>
                <a:srgbClr val="FDBB63"/>
              </a:buClr>
              <a:buFont typeface="Wingdings"/>
              <a:buChar char=""/>
              <a:tabLst>
                <a:tab pos="312420" algn="l"/>
              </a:tabLst>
            </a:pPr>
            <a:r>
              <a:rPr sz="1900" spc="-10" dirty="0">
                <a:solidFill>
                  <a:srgbClr val="303030"/>
                </a:solidFill>
                <a:latin typeface="Arial"/>
                <a:cs typeface="Arial"/>
              </a:rPr>
              <a:t>Helmholtz-</a:t>
            </a:r>
            <a:r>
              <a:rPr sz="1900" dirty="0">
                <a:solidFill>
                  <a:srgbClr val="303030"/>
                </a:solidFill>
                <a:latin typeface="Arial"/>
                <a:cs typeface="Arial"/>
              </a:rPr>
              <a:t>Institut</a:t>
            </a:r>
            <a:r>
              <a:rPr sz="19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03030"/>
                </a:solidFill>
                <a:latin typeface="Arial"/>
                <a:cs typeface="Arial"/>
              </a:rPr>
              <a:t>Mainz</a:t>
            </a:r>
            <a:r>
              <a:rPr sz="190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303030"/>
                </a:solidFill>
                <a:latin typeface="Arial"/>
                <a:cs typeface="Arial"/>
              </a:rPr>
              <a:t>(HIM)</a:t>
            </a:r>
            <a:endParaRPr sz="1900">
              <a:latin typeface="Arial"/>
              <a:cs typeface="Arial"/>
            </a:endParaRPr>
          </a:p>
          <a:p>
            <a:pPr marL="663575" lvl="1" indent="-250190">
              <a:lnSpc>
                <a:spcPct val="100000"/>
              </a:lnSpc>
              <a:spcBef>
                <a:spcPts val="1425"/>
              </a:spcBef>
              <a:buClr>
                <a:srgbClr val="FDBB63"/>
              </a:buClr>
              <a:buFont typeface="Wingdings"/>
              <a:buChar char=""/>
              <a:tabLst>
                <a:tab pos="663575" algn="l"/>
              </a:tabLst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HIM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was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founded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June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2009</a:t>
            </a:r>
            <a:endParaRPr sz="1600">
              <a:latin typeface="Arial"/>
              <a:cs typeface="Arial"/>
            </a:endParaRPr>
          </a:p>
          <a:p>
            <a:pPr marL="663575" lvl="1" indent="-250190">
              <a:lnSpc>
                <a:spcPct val="100000"/>
              </a:lnSpc>
              <a:spcBef>
                <a:spcPts val="1395"/>
              </a:spcBef>
              <a:buClr>
                <a:srgbClr val="FDBB63"/>
              </a:buClr>
              <a:buFont typeface="Wingdings"/>
              <a:buChar char=""/>
              <a:tabLst>
                <a:tab pos="663575" algn="l"/>
              </a:tabLst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Located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on the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Campus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Friedrich-Schiller-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Universität 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Jena</a:t>
            </a:r>
            <a:endParaRPr sz="1600">
              <a:latin typeface="Arial"/>
              <a:cs typeface="Arial"/>
            </a:endParaRPr>
          </a:p>
          <a:p>
            <a:pPr marL="663575" lvl="1" indent="-250190">
              <a:lnSpc>
                <a:spcPct val="100000"/>
              </a:lnSpc>
              <a:spcBef>
                <a:spcPts val="1390"/>
              </a:spcBef>
              <a:buClr>
                <a:srgbClr val="FDBB63"/>
              </a:buClr>
              <a:buFont typeface="Wingdings"/>
              <a:buChar char=""/>
              <a:tabLst>
                <a:tab pos="663575" algn="l"/>
              </a:tabLst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Budget: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6.8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m€</a:t>
            </a:r>
            <a:endParaRPr sz="1600">
              <a:latin typeface="Arial"/>
              <a:cs typeface="Arial"/>
            </a:endParaRPr>
          </a:p>
          <a:p>
            <a:pPr marL="663575" lvl="1" indent="-250190">
              <a:lnSpc>
                <a:spcPct val="100000"/>
              </a:lnSpc>
              <a:spcBef>
                <a:spcPts val="1395"/>
              </a:spcBef>
              <a:buClr>
                <a:srgbClr val="FDBB63"/>
              </a:buClr>
              <a:buFont typeface="Wingdings"/>
              <a:buChar char=""/>
              <a:tabLst>
                <a:tab pos="663575" algn="l"/>
              </a:tabLst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Employees:</a:t>
            </a:r>
            <a:r>
              <a:rPr sz="1600" spc="-3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about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 50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15178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05"/>
              </a:spcBef>
            </a:pPr>
            <a:r>
              <a:rPr sz="2100" dirty="0">
                <a:solidFill>
                  <a:srgbClr val="303030"/>
                </a:solidFill>
              </a:rPr>
              <a:t>GSI</a:t>
            </a:r>
            <a:r>
              <a:rPr sz="2100" spc="-10" dirty="0">
                <a:solidFill>
                  <a:srgbClr val="303030"/>
                </a:solidFill>
              </a:rPr>
              <a:t> </a:t>
            </a:r>
            <a:r>
              <a:rPr sz="2100" dirty="0">
                <a:solidFill>
                  <a:srgbClr val="303030"/>
                </a:solidFill>
              </a:rPr>
              <a:t>–</a:t>
            </a:r>
            <a:r>
              <a:rPr sz="2100" spc="15" dirty="0">
                <a:solidFill>
                  <a:srgbClr val="303030"/>
                </a:solidFill>
              </a:rPr>
              <a:t> </a:t>
            </a:r>
            <a:r>
              <a:rPr sz="2100" spc="-10" dirty="0">
                <a:solidFill>
                  <a:srgbClr val="303030"/>
                </a:solidFill>
              </a:rPr>
              <a:t>Helmholtz-</a:t>
            </a:r>
            <a:r>
              <a:rPr sz="2100" dirty="0">
                <a:solidFill>
                  <a:srgbClr val="303030"/>
                </a:solidFill>
              </a:rPr>
              <a:t>Institute</a:t>
            </a:r>
            <a:r>
              <a:rPr sz="2100" spc="30" dirty="0">
                <a:solidFill>
                  <a:srgbClr val="303030"/>
                </a:solidFill>
              </a:rPr>
              <a:t> </a:t>
            </a:r>
            <a:r>
              <a:rPr sz="2100" dirty="0">
                <a:solidFill>
                  <a:srgbClr val="303030"/>
                </a:solidFill>
              </a:rPr>
              <a:t>Jena</a:t>
            </a:r>
            <a:r>
              <a:rPr sz="2100" spc="25" dirty="0">
                <a:solidFill>
                  <a:srgbClr val="303030"/>
                </a:solidFill>
              </a:rPr>
              <a:t> </a:t>
            </a:r>
            <a:r>
              <a:rPr sz="2100" dirty="0">
                <a:solidFill>
                  <a:srgbClr val="303030"/>
                </a:solidFill>
              </a:rPr>
              <a:t>und</a:t>
            </a:r>
            <a:r>
              <a:rPr sz="2100" spc="20" dirty="0">
                <a:solidFill>
                  <a:srgbClr val="303030"/>
                </a:solidFill>
              </a:rPr>
              <a:t> </a:t>
            </a:r>
            <a:r>
              <a:rPr sz="2100" spc="-10" dirty="0">
                <a:solidFill>
                  <a:srgbClr val="303030"/>
                </a:solidFill>
              </a:rPr>
              <a:t>Mainz</a:t>
            </a:r>
            <a:endParaRPr sz="21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44511" y="4146041"/>
            <a:ext cx="3201923" cy="200634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44511" y="1546098"/>
            <a:ext cx="3201923" cy="214350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59742" y="6504906"/>
            <a:ext cx="1264920" cy="14986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FAIR</a:t>
            </a:r>
            <a:r>
              <a:rPr sz="850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GmbH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|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GSI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303030"/>
                </a:solidFill>
                <a:latin typeface="Arial"/>
                <a:cs typeface="Arial"/>
              </a:rPr>
              <a:t>GmbH</a:t>
            </a:r>
            <a:endParaRPr sz="85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850" spc="-25" dirty="0">
                <a:latin typeface="Arial"/>
                <a:cs typeface="Arial"/>
              </a:rPr>
              <a:t>10</a:t>
            </a:fld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75260" rIns="0" bIns="0" rtlCol="0">
            <a:spAutoFit/>
          </a:bodyPr>
          <a:lstStyle/>
          <a:p>
            <a:pPr marL="312420" indent="-299720">
              <a:lnSpc>
                <a:spcPct val="100000"/>
              </a:lnSpc>
              <a:spcBef>
                <a:spcPts val="1380"/>
              </a:spcBef>
              <a:buClr>
                <a:srgbClr val="FDBB63"/>
              </a:buClr>
              <a:buFont typeface="Wingdings"/>
              <a:buChar char=""/>
              <a:tabLst>
                <a:tab pos="312420" algn="l"/>
              </a:tabLst>
            </a:pPr>
            <a:r>
              <a:rPr dirty="0"/>
              <a:t>FAIR</a:t>
            </a:r>
            <a:r>
              <a:rPr spc="-50" dirty="0"/>
              <a:t> </a:t>
            </a:r>
            <a:r>
              <a:rPr dirty="0"/>
              <a:t>GmbH</a:t>
            </a:r>
            <a:r>
              <a:rPr spc="-30" dirty="0"/>
              <a:t> </a:t>
            </a:r>
            <a:r>
              <a:rPr dirty="0"/>
              <a:t>–</a:t>
            </a:r>
            <a:r>
              <a:rPr spc="-25" dirty="0"/>
              <a:t> </a:t>
            </a:r>
            <a:r>
              <a:rPr dirty="0"/>
              <a:t>Facility</a:t>
            </a:r>
            <a:r>
              <a:rPr spc="-25" dirty="0"/>
              <a:t> </a:t>
            </a:r>
            <a:r>
              <a:rPr dirty="0"/>
              <a:t>for</a:t>
            </a:r>
            <a:r>
              <a:rPr spc="-130" dirty="0"/>
              <a:t> </a:t>
            </a:r>
            <a:r>
              <a:rPr dirty="0"/>
              <a:t>Antiproton</a:t>
            </a:r>
            <a:r>
              <a:rPr spc="-5" dirty="0"/>
              <a:t> </a:t>
            </a:r>
            <a:r>
              <a:rPr dirty="0"/>
              <a:t>and</a:t>
            </a:r>
            <a:r>
              <a:rPr spc="-15" dirty="0"/>
              <a:t> </a:t>
            </a:r>
            <a:r>
              <a:rPr dirty="0"/>
              <a:t>Ion</a:t>
            </a:r>
            <a:r>
              <a:rPr spc="-25" dirty="0"/>
              <a:t> </a:t>
            </a:r>
            <a:r>
              <a:rPr spc="-10" dirty="0"/>
              <a:t>Research</a:t>
            </a:r>
          </a:p>
          <a:p>
            <a:pPr marL="312420" indent="-299720">
              <a:lnSpc>
                <a:spcPct val="100000"/>
              </a:lnSpc>
              <a:spcBef>
                <a:spcPts val="1285"/>
              </a:spcBef>
              <a:buClr>
                <a:srgbClr val="FDBB63"/>
              </a:buClr>
              <a:buFont typeface="Wingdings"/>
              <a:buChar char=""/>
              <a:tabLst>
                <a:tab pos="312420" algn="l"/>
              </a:tabLst>
            </a:pPr>
            <a:r>
              <a:rPr dirty="0"/>
              <a:t>Founded</a:t>
            </a:r>
            <a:r>
              <a:rPr spc="15" dirty="0"/>
              <a:t> </a:t>
            </a:r>
            <a:r>
              <a:rPr dirty="0"/>
              <a:t>in</a:t>
            </a:r>
            <a:r>
              <a:rPr spc="-10" dirty="0"/>
              <a:t> </a:t>
            </a:r>
            <a:r>
              <a:rPr spc="-20" dirty="0"/>
              <a:t>2010</a:t>
            </a:r>
          </a:p>
          <a:p>
            <a:pPr marL="312420" indent="-299720">
              <a:lnSpc>
                <a:spcPct val="100000"/>
              </a:lnSpc>
              <a:spcBef>
                <a:spcPts val="1285"/>
              </a:spcBef>
              <a:buClr>
                <a:srgbClr val="FDBB63"/>
              </a:buClr>
              <a:buFont typeface="Wingdings"/>
              <a:buChar char=""/>
              <a:tabLst>
                <a:tab pos="312420" algn="l"/>
              </a:tabLst>
            </a:pPr>
            <a:r>
              <a:rPr spc="-10" dirty="0">
                <a:solidFill>
                  <a:srgbClr val="000000"/>
                </a:solidFill>
              </a:rPr>
              <a:t>Shareholders</a:t>
            </a:r>
          </a:p>
          <a:p>
            <a:pPr marL="663575" lvl="1" indent="-250190">
              <a:lnSpc>
                <a:spcPct val="100000"/>
              </a:lnSpc>
              <a:spcBef>
                <a:spcPts val="1190"/>
              </a:spcBef>
              <a:buClr>
                <a:srgbClr val="FDBB63"/>
              </a:buClr>
              <a:buFont typeface="Wingdings"/>
              <a:buChar char=""/>
              <a:tabLst>
                <a:tab pos="663575" algn="l"/>
              </a:tabLst>
            </a:pPr>
            <a:r>
              <a:rPr sz="1500" dirty="0">
                <a:latin typeface="Arial"/>
                <a:cs typeface="Arial"/>
              </a:rPr>
              <a:t>Germany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(70.2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%),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Russia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(17.5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%),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India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(3.5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spc="-25" dirty="0">
                <a:latin typeface="Arial"/>
                <a:cs typeface="Arial"/>
              </a:rPr>
              <a:t>%),</a:t>
            </a:r>
            <a:endParaRPr sz="1500">
              <a:latin typeface="Arial"/>
              <a:cs typeface="Arial"/>
            </a:endParaRPr>
          </a:p>
          <a:p>
            <a:pPr marL="664210" marR="753745">
              <a:lnSpc>
                <a:spcPct val="110000"/>
              </a:lnSpc>
            </a:pPr>
            <a:r>
              <a:rPr sz="1500" dirty="0">
                <a:solidFill>
                  <a:srgbClr val="000000"/>
                </a:solidFill>
              </a:rPr>
              <a:t>France</a:t>
            </a:r>
            <a:r>
              <a:rPr sz="1500" spc="-20" dirty="0">
                <a:solidFill>
                  <a:srgbClr val="000000"/>
                </a:solidFill>
              </a:rPr>
              <a:t> </a:t>
            </a:r>
            <a:r>
              <a:rPr sz="1500" dirty="0">
                <a:solidFill>
                  <a:srgbClr val="000000"/>
                </a:solidFill>
              </a:rPr>
              <a:t>(2.6</a:t>
            </a:r>
            <a:r>
              <a:rPr sz="1500" spc="-20" dirty="0">
                <a:solidFill>
                  <a:srgbClr val="000000"/>
                </a:solidFill>
              </a:rPr>
              <a:t> </a:t>
            </a:r>
            <a:r>
              <a:rPr sz="1500" dirty="0">
                <a:solidFill>
                  <a:srgbClr val="000000"/>
                </a:solidFill>
              </a:rPr>
              <a:t>%),</a:t>
            </a:r>
            <a:r>
              <a:rPr sz="1500" spc="-20" dirty="0">
                <a:solidFill>
                  <a:srgbClr val="000000"/>
                </a:solidFill>
              </a:rPr>
              <a:t> </a:t>
            </a:r>
            <a:r>
              <a:rPr sz="1500" dirty="0">
                <a:solidFill>
                  <a:srgbClr val="000000"/>
                </a:solidFill>
              </a:rPr>
              <a:t>Poland</a:t>
            </a:r>
            <a:r>
              <a:rPr sz="1500" spc="-10" dirty="0">
                <a:solidFill>
                  <a:srgbClr val="000000"/>
                </a:solidFill>
              </a:rPr>
              <a:t> </a:t>
            </a:r>
            <a:r>
              <a:rPr sz="1500" dirty="0">
                <a:solidFill>
                  <a:srgbClr val="000000"/>
                </a:solidFill>
              </a:rPr>
              <a:t>(2.4</a:t>
            </a:r>
            <a:r>
              <a:rPr sz="1500" spc="-20" dirty="0">
                <a:solidFill>
                  <a:srgbClr val="000000"/>
                </a:solidFill>
              </a:rPr>
              <a:t> </a:t>
            </a:r>
            <a:r>
              <a:rPr sz="1500" dirty="0">
                <a:solidFill>
                  <a:srgbClr val="000000"/>
                </a:solidFill>
              </a:rPr>
              <a:t>%),</a:t>
            </a:r>
            <a:r>
              <a:rPr sz="1500" spc="-30" dirty="0">
                <a:solidFill>
                  <a:srgbClr val="000000"/>
                </a:solidFill>
              </a:rPr>
              <a:t> </a:t>
            </a:r>
            <a:r>
              <a:rPr sz="1500" dirty="0">
                <a:solidFill>
                  <a:srgbClr val="000000"/>
                </a:solidFill>
              </a:rPr>
              <a:t>Finland</a:t>
            </a:r>
            <a:r>
              <a:rPr sz="1500" spc="-15" dirty="0">
                <a:solidFill>
                  <a:srgbClr val="000000"/>
                </a:solidFill>
              </a:rPr>
              <a:t> </a:t>
            </a:r>
            <a:r>
              <a:rPr sz="1500" dirty="0">
                <a:solidFill>
                  <a:srgbClr val="000000"/>
                </a:solidFill>
              </a:rPr>
              <a:t>und</a:t>
            </a:r>
            <a:r>
              <a:rPr sz="1500" spc="-10" dirty="0">
                <a:solidFill>
                  <a:srgbClr val="000000"/>
                </a:solidFill>
              </a:rPr>
              <a:t> </a:t>
            </a:r>
            <a:r>
              <a:rPr sz="1500" dirty="0">
                <a:solidFill>
                  <a:srgbClr val="000000"/>
                </a:solidFill>
              </a:rPr>
              <a:t>Sweden</a:t>
            </a:r>
            <a:r>
              <a:rPr sz="1500" spc="-15" dirty="0">
                <a:solidFill>
                  <a:srgbClr val="000000"/>
                </a:solidFill>
              </a:rPr>
              <a:t> </a:t>
            </a:r>
            <a:r>
              <a:rPr sz="1500" dirty="0">
                <a:solidFill>
                  <a:srgbClr val="000000"/>
                </a:solidFill>
              </a:rPr>
              <a:t>(1.4</a:t>
            </a:r>
            <a:r>
              <a:rPr sz="1500" spc="-20" dirty="0">
                <a:solidFill>
                  <a:srgbClr val="000000"/>
                </a:solidFill>
              </a:rPr>
              <a:t> </a:t>
            </a:r>
            <a:r>
              <a:rPr sz="1500" spc="-25" dirty="0">
                <a:solidFill>
                  <a:srgbClr val="000000"/>
                </a:solidFill>
              </a:rPr>
              <a:t>%) </a:t>
            </a:r>
            <a:r>
              <a:rPr sz="1500" dirty="0">
                <a:solidFill>
                  <a:srgbClr val="000000"/>
                </a:solidFill>
              </a:rPr>
              <a:t>Romania</a:t>
            </a:r>
            <a:r>
              <a:rPr sz="1500" spc="-10" dirty="0">
                <a:solidFill>
                  <a:srgbClr val="000000"/>
                </a:solidFill>
              </a:rPr>
              <a:t> </a:t>
            </a:r>
            <a:r>
              <a:rPr sz="1500" dirty="0">
                <a:solidFill>
                  <a:srgbClr val="000000"/>
                </a:solidFill>
              </a:rPr>
              <a:t>(1.2</a:t>
            </a:r>
            <a:r>
              <a:rPr sz="1500" spc="-20" dirty="0">
                <a:solidFill>
                  <a:srgbClr val="000000"/>
                </a:solidFill>
              </a:rPr>
              <a:t> </a:t>
            </a:r>
            <a:r>
              <a:rPr sz="1500" dirty="0">
                <a:solidFill>
                  <a:srgbClr val="000000"/>
                </a:solidFill>
              </a:rPr>
              <a:t>%),</a:t>
            </a:r>
            <a:r>
              <a:rPr sz="1500" spc="-25" dirty="0">
                <a:solidFill>
                  <a:srgbClr val="000000"/>
                </a:solidFill>
              </a:rPr>
              <a:t> </a:t>
            </a:r>
            <a:r>
              <a:rPr sz="1500" dirty="0">
                <a:solidFill>
                  <a:srgbClr val="000000"/>
                </a:solidFill>
              </a:rPr>
              <a:t>Slovenia</a:t>
            </a:r>
            <a:r>
              <a:rPr sz="1500" spc="-15" dirty="0">
                <a:solidFill>
                  <a:srgbClr val="000000"/>
                </a:solidFill>
              </a:rPr>
              <a:t> </a:t>
            </a:r>
            <a:r>
              <a:rPr sz="1500" dirty="0">
                <a:solidFill>
                  <a:srgbClr val="000000"/>
                </a:solidFill>
              </a:rPr>
              <a:t>(1.2</a:t>
            </a:r>
            <a:r>
              <a:rPr sz="1500" spc="-25" dirty="0">
                <a:solidFill>
                  <a:srgbClr val="000000"/>
                </a:solidFill>
              </a:rPr>
              <a:t> %).</a:t>
            </a:r>
            <a:endParaRPr sz="1500"/>
          </a:p>
          <a:p>
            <a:pPr marL="663575" lvl="1" indent="-250190">
              <a:lnSpc>
                <a:spcPct val="100000"/>
              </a:lnSpc>
              <a:spcBef>
                <a:spcPts val="1070"/>
              </a:spcBef>
              <a:buClr>
                <a:srgbClr val="FDBB63"/>
              </a:buClr>
              <a:buFont typeface="Wingdings"/>
              <a:buChar char=""/>
              <a:tabLst>
                <a:tab pos="663575" algn="l"/>
              </a:tabLst>
            </a:pPr>
            <a:r>
              <a:rPr sz="1200" dirty="0">
                <a:latin typeface="Arial"/>
                <a:cs typeface="Arial"/>
              </a:rPr>
              <a:t>The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United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Kingdom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associated,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Czech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Republic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aspirant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partner.</a:t>
            </a:r>
            <a:endParaRPr sz="12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Font typeface="Wingdings"/>
              <a:buChar char=""/>
            </a:pPr>
            <a:endParaRPr sz="1000"/>
          </a:p>
          <a:p>
            <a:pPr marL="312420" indent="-299720">
              <a:lnSpc>
                <a:spcPct val="100000"/>
              </a:lnSpc>
              <a:buClr>
                <a:srgbClr val="FDBB63"/>
              </a:buClr>
              <a:buFont typeface="Wingdings"/>
              <a:buChar char=""/>
              <a:tabLst>
                <a:tab pos="312420" algn="l"/>
              </a:tabLst>
            </a:pPr>
            <a:r>
              <a:rPr dirty="0">
                <a:solidFill>
                  <a:srgbClr val="000000"/>
                </a:solidFill>
              </a:rPr>
              <a:t>Budget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spc="-20" dirty="0">
                <a:solidFill>
                  <a:srgbClr val="000000"/>
                </a:solidFill>
              </a:rPr>
              <a:t>2021</a:t>
            </a:r>
          </a:p>
          <a:p>
            <a:pPr marL="663575" lvl="1" indent="-250190">
              <a:lnSpc>
                <a:spcPct val="100000"/>
              </a:lnSpc>
              <a:spcBef>
                <a:spcPts val="1195"/>
              </a:spcBef>
              <a:buClr>
                <a:srgbClr val="FDBB63"/>
              </a:buClr>
              <a:buFont typeface="Wingdings"/>
              <a:buChar char=""/>
              <a:tabLst>
                <a:tab pos="663575" algn="l"/>
              </a:tabLst>
            </a:pPr>
            <a:r>
              <a:rPr sz="1500" dirty="0">
                <a:latin typeface="Arial"/>
                <a:cs typeface="Arial"/>
              </a:rPr>
              <a:t>For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the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construction</a:t>
            </a:r>
            <a:r>
              <a:rPr sz="1500" spc="-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of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the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Modularized Start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Version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(MSV)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–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3.1</a:t>
            </a:r>
            <a:r>
              <a:rPr sz="1500" spc="-25" dirty="0">
                <a:latin typeface="Arial"/>
                <a:cs typeface="Arial"/>
              </a:rPr>
              <a:t> bn€</a:t>
            </a:r>
            <a:endParaRPr sz="1500">
              <a:latin typeface="Arial"/>
              <a:cs typeface="Arial"/>
            </a:endParaRPr>
          </a:p>
          <a:p>
            <a:pPr marL="312420" indent="-299720">
              <a:lnSpc>
                <a:spcPct val="100000"/>
              </a:lnSpc>
              <a:spcBef>
                <a:spcPts val="1230"/>
              </a:spcBef>
              <a:buClr>
                <a:srgbClr val="FDBB63"/>
              </a:buClr>
              <a:buFont typeface="Wingdings"/>
              <a:buChar char=""/>
              <a:tabLst>
                <a:tab pos="312420" algn="l"/>
              </a:tabLst>
            </a:pPr>
            <a:r>
              <a:rPr dirty="0">
                <a:solidFill>
                  <a:srgbClr val="000000"/>
                </a:solidFill>
              </a:rPr>
              <a:t>Employees</a:t>
            </a:r>
            <a:r>
              <a:rPr spc="-15" dirty="0">
                <a:solidFill>
                  <a:srgbClr val="000000"/>
                </a:solidFill>
              </a:rPr>
              <a:t> </a:t>
            </a:r>
            <a:r>
              <a:rPr spc="-20" dirty="0">
                <a:solidFill>
                  <a:srgbClr val="000000"/>
                </a:solidFill>
              </a:rPr>
              <a:t>2021</a:t>
            </a:r>
          </a:p>
          <a:p>
            <a:pPr marL="663575" lvl="1" indent="-250190">
              <a:lnSpc>
                <a:spcPct val="100000"/>
              </a:lnSpc>
              <a:spcBef>
                <a:spcPts val="1190"/>
              </a:spcBef>
              <a:buClr>
                <a:srgbClr val="FDBB63"/>
              </a:buClr>
              <a:buFont typeface="Wingdings"/>
              <a:buChar char=""/>
              <a:tabLst>
                <a:tab pos="663575" algn="l"/>
              </a:tabLst>
            </a:pPr>
            <a:r>
              <a:rPr sz="1500" spc="-10" dirty="0">
                <a:latin typeface="Arial"/>
                <a:cs typeface="Arial"/>
              </a:rPr>
              <a:t>FAIR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employees: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spc="-25" dirty="0">
                <a:latin typeface="Arial"/>
                <a:cs typeface="Arial"/>
              </a:rPr>
              <a:t>103</a:t>
            </a:r>
            <a:endParaRPr sz="1500">
              <a:latin typeface="Arial"/>
              <a:cs typeface="Arial"/>
            </a:endParaRPr>
          </a:p>
          <a:p>
            <a:pPr marL="663575" lvl="1" indent="-250190">
              <a:lnSpc>
                <a:spcPct val="100000"/>
              </a:lnSpc>
              <a:spcBef>
                <a:spcPts val="1140"/>
              </a:spcBef>
              <a:buClr>
                <a:srgbClr val="FDBB63"/>
              </a:buClr>
              <a:buFont typeface="Wingdings"/>
              <a:buChar char=""/>
              <a:tabLst>
                <a:tab pos="663575" algn="l"/>
              </a:tabLst>
            </a:pPr>
            <a:r>
              <a:rPr sz="1500" dirty="0">
                <a:latin typeface="Arial"/>
                <a:cs typeface="Arial"/>
              </a:rPr>
              <a:t>Thereof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secondments from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GSI: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spc="-25" dirty="0">
                <a:latin typeface="Arial"/>
                <a:cs typeface="Arial"/>
              </a:rPr>
              <a:t>39</a:t>
            </a:r>
            <a:endParaRPr sz="15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8696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303030"/>
                </a:solidFill>
              </a:rPr>
              <a:t>FAIR</a:t>
            </a:r>
            <a:r>
              <a:rPr spc="-50" dirty="0">
                <a:solidFill>
                  <a:srgbClr val="303030"/>
                </a:solidFill>
              </a:rPr>
              <a:t> </a:t>
            </a:r>
            <a:r>
              <a:rPr dirty="0">
                <a:solidFill>
                  <a:srgbClr val="303030"/>
                </a:solidFill>
              </a:rPr>
              <a:t>GmbH</a:t>
            </a:r>
            <a:r>
              <a:rPr spc="-55" dirty="0">
                <a:solidFill>
                  <a:srgbClr val="303030"/>
                </a:solidFill>
              </a:rPr>
              <a:t> </a:t>
            </a:r>
            <a:r>
              <a:rPr dirty="0">
                <a:solidFill>
                  <a:srgbClr val="303030"/>
                </a:solidFill>
              </a:rPr>
              <a:t>–</a:t>
            </a:r>
            <a:r>
              <a:rPr spc="-50" dirty="0">
                <a:solidFill>
                  <a:srgbClr val="303030"/>
                </a:solidFill>
              </a:rPr>
              <a:t> </a:t>
            </a:r>
            <a:r>
              <a:rPr dirty="0">
                <a:solidFill>
                  <a:srgbClr val="303030"/>
                </a:solidFill>
              </a:rPr>
              <a:t>Facts</a:t>
            </a:r>
            <a:r>
              <a:rPr spc="-35" dirty="0">
                <a:solidFill>
                  <a:srgbClr val="303030"/>
                </a:solidFill>
              </a:rPr>
              <a:t> </a:t>
            </a:r>
            <a:r>
              <a:rPr dirty="0">
                <a:solidFill>
                  <a:srgbClr val="303030"/>
                </a:solidFill>
              </a:rPr>
              <a:t>and</a:t>
            </a:r>
            <a:r>
              <a:rPr spc="-50" dirty="0">
                <a:solidFill>
                  <a:srgbClr val="303030"/>
                </a:solidFill>
              </a:rPr>
              <a:t> </a:t>
            </a:r>
            <a:r>
              <a:rPr spc="-10" dirty="0">
                <a:solidFill>
                  <a:srgbClr val="303030"/>
                </a:solidFill>
              </a:rPr>
              <a:t>Figures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5985" y="1408176"/>
            <a:ext cx="3675887" cy="197967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9742" y="6504906"/>
            <a:ext cx="1264920" cy="14986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FAIR</a:t>
            </a:r>
            <a:r>
              <a:rPr sz="850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GmbH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|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GSI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303030"/>
                </a:solidFill>
                <a:latin typeface="Arial"/>
                <a:cs typeface="Arial"/>
              </a:rPr>
              <a:t>GmbH</a:t>
            </a:r>
            <a:endParaRPr sz="85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850" spc="-25" dirty="0">
                <a:latin typeface="Arial"/>
                <a:cs typeface="Arial"/>
              </a:rPr>
              <a:t>11</a:t>
            </a:fld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038" y="1258061"/>
            <a:ext cx="10158221" cy="511302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5745" rIns="0" bIns="0" rtlCol="0">
            <a:spAutoFit/>
          </a:bodyPr>
          <a:lstStyle/>
          <a:p>
            <a:pPr marL="161925" marR="508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solidFill>
                  <a:srgbClr val="303030"/>
                </a:solidFill>
              </a:rPr>
              <a:t>GSI</a:t>
            </a:r>
            <a:r>
              <a:rPr sz="2000" spc="-50" dirty="0">
                <a:solidFill>
                  <a:srgbClr val="303030"/>
                </a:solidFill>
              </a:rPr>
              <a:t> </a:t>
            </a:r>
            <a:r>
              <a:rPr sz="2000" dirty="0">
                <a:solidFill>
                  <a:srgbClr val="303030"/>
                </a:solidFill>
              </a:rPr>
              <a:t>GmbH</a:t>
            </a:r>
            <a:r>
              <a:rPr sz="2000" spc="-45" dirty="0">
                <a:solidFill>
                  <a:srgbClr val="303030"/>
                </a:solidFill>
              </a:rPr>
              <a:t> </a:t>
            </a:r>
            <a:r>
              <a:rPr sz="2000" dirty="0">
                <a:solidFill>
                  <a:srgbClr val="303030"/>
                </a:solidFill>
              </a:rPr>
              <a:t>–</a:t>
            </a:r>
            <a:r>
              <a:rPr sz="2000" spc="-45" dirty="0">
                <a:solidFill>
                  <a:srgbClr val="303030"/>
                </a:solidFill>
              </a:rPr>
              <a:t> </a:t>
            </a:r>
            <a:r>
              <a:rPr sz="2000" spc="-10" dirty="0">
                <a:solidFill>
                  <a:srgbClr val="303030"/>
                </a:solidFill>
              </a:rPr>
              <a:t>Helmholtzzentrum</a:t>
            </a:r>
            <a:r>
              <a:rPr sz="2000" spc="-35" dirty="0">
                <a:solidFill>
                  <a:srgbClr val="303030"/>
                </a:solidFill>
              </a:rPr>
              <a:t> </a:t>
            </a:r>
            <a:r>
              <a:rPr sz="2000" dirty="0">
                <a:solidFill>
                  <a:srgbClr val="303030"/>
                </a:solidFill>
              </a:rPr>
              <a:t>für</a:t>
            </a:r>
            <a:r>
              <a:rPr sz="2000" spc="-50" dirty="0">
                <a:solidFill>
                  <a:srgbClr val="303030"/>
                </a:solidFill>
              </a:rPr>
              <a:t> </a:t>
            </a:r>
            <a:r>
              <a:rPr sz="2000" spc="-10" dirty="0">
                <a:solidFill>
                  <a:srgbClr val="303030"/>
                </a:solidFill>
              </a:rPr>
              <a:t>Schwerionenforschung FAIR</a:t>
            </a:r>
            <a:r>
              <a:rPr sz="2000" spc="-65" dirty="0">
                <a:solidFill>
                  <a:srgbClr val="303030"/>
                </a:solidFill>
              </a:rPr>
              <a:t> </a:t>
            </a:r>
            <a:r>
              <a:rPr sz="2000" dirty="0">
                <a:solidFill>
                  <a:srgbClr val="303030"/>
                </a:solidFill>
              </a:rPr>
              <a:t>GmbH</a:t>
            </a:r>
            <a:r>
              <a:rPr sz="2000" spc="-65" dirty="0">
                <a:solidFill>
                  <a:srgbClr val="303030"/>
                </a:solidFill>
              </a:rPr>
              <a:t> </a:t>
            </a:r>
            <a:r>
              <a:rPr sz="2000" dirty="0">
                <a:solidFill>
                  <a:srgbClr val="303030"/>
                </a:solidFill>
              </a:rPr>
              <a:t>–</a:t>
            </a:r>
            <a:r>
              <a:rPr sz="2000" spc="-80" dirty="0">
                <a:solidFill>
                  <a:srgbClr val="303030"/>
                </a:solidFill>
              </a:rPr>
              <a:t> </a:t>
            </a:r>
            <a:r>
              <a:rPr sz="2000" dirty="0">
                <a:solidFill>
                  <a:srgbClr val="303030"/>
                </a:solidFill>
              </a:rPr>
              <a:t>Facility</a:t>
            </a:r>
            <a:r>
              <a:rPr sz="2000" spc="-85" dirty="0">
                <a:solidFill>
                  <a:srgbClr val="303030"/>
                </a:solidFill>
              </a:rPr>
              <a:t> </a:t>
            </a:r>
            <a:r>
              <a:rPr sz="2000" dirty="0">
                <a:solidFill>
                  <a:srgbClr val="303030"/>
                </a:solidFill>
              </a:rPr>
              <a:t>for</a:t>
            </a:r>
            <a:r>
              <a:rPr sz="2000" spc="-135" dirty="0">
                <a:solidFill>
                  <a:srgbClr val="303030"/>
                </a:solidFill>
              </a:rPr>
              <a:t> </a:t>
            </a:r>
            <a:r>
              <a:rPr sz="2000" dirty="0">
                <a:solidFill>
                  <a:srgbClr val="303030"/>
                </a:solidFill>
              </a:rPr>
              <a:t>Antiproton</a:t>
            </a:r>
            <a:r>
              <a:rPr sz="2000" spc="-60" dirty="0">
                <a:solidFill>
                  <a:srgbClr val="303030"/>
                </a:solidFill>
              </a:rPr>
              <a:t> </a:t>
            </a:r>
            <a:r>
              <a:rPr sz="2000" dirty="0">
                <a:solidFill>
                  <a:srgbClr val="303030"/>
                </a:solidFill>
              </a:rPr>
              <a:t>and</a:t>
            </a:r>
            <a:r>
              <a:rPr sz="2000" spc="-70" dirty="0">
                <a:solidFill>
                  <a:srgbClr val="303030"/>
                </a:solidFill>
              </a:rPr>
              <a:t> </a:t>
            </a:r>
            <a:r>
              <a:rPr sz="2000" dirty="0">
                <a:solidFill>
                  <a:srgbClr val="303030"/>
                </a:solidFill>
              </a:rPr>
              <a:t>Ion</a:t>
            </a:r>
            <a:r>
              <a:rPr sz="2000" spc="-70" dirty="0">
                <a:solidFill>
                  <a:srgbClr val="303030"/>
                </a:solidFill>
              </a:rPr>
              <a:t> </a:t>
            </a:r>
            <a:r>
              <a:rPr sz="2000" spc="-10" dirty="0">
                <a:solidFill>
                  <a:srgbClr val="303030"/>
                </a:solidFill>
              </a:rPr>
              <a:t>Research</a:t>
            </a:r>
            <a:endParaRPr sz="2000"/>
          </a:p>
        </p:txBody>
      </p:sp>
      <p:sp>
        <p:nvSpPr>
          <p:cNvPr id="5" name="object 5"/>
          <p:cNvSpPr txBox="1"/>
          <p:nvPr/>
        </p:nvSpPr>
        <p:spPr>
          <a:xfrm>
            <a:off x="459742" y="6504906"/>
            <a:ext cx="1264920" cy="14986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FAIR</a:t>
            </a:r>
            <a:r>
              <a:rPr sz="850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GmbH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|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GSI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303030"/>
                </a:solidFill>
                <a:latin typeface="Arial"/>
                <a:cs typeface="Arial"/>
              </a:rPr>
              <a:t>GmbH</a:t>
            </a:r>
            <a:endParaRPr sz="85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850" spc="-25" dirty="0">
                <a:latin typeface="Arial"/>
                <a:cs typeface="Arial"/>
              </a:rPr>
              <a:t>12</a:t>
            </a:fld>
            <a:endParaRPr sz="8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038" y="5180837"/>
            <a:ext cx="10158730" cy="1042669"/>
          </a:xfrm>
          <a:prstGeom prst="rect">
            <a:avLst/>
          </a:prstGeom>
          <a:solidFill>
            <a:srgbClr val="FFFFFF">
              <a:alpha val="79998"/>
            </a:srgbClr>
          </a:solidFill>
        </p:spPr>
        <p:txBody>
          <a:bodyPr vert="horz" wrap="square" lIns="0" tIns="197485" rIns="0" bIns="0" rtlCol="0">
            <a:spAutoFit/>
          </a:bodyPr>
          <a:lstStyle/>
          <a:p>
            <a:pPr marL="341630" indent="-250825">
              <a:lnSpc>
                <a:spcPct val="100000"/>
              </a:lnSpc>
              <a:spcBef>
                <a:spcPts val="1555"/>
              </a:spcBef>
              <a:buClr>
                <a:srgbClr val="FDBB63"/>
              </a:buClr>
              <a:buFont typeface="Wingdings"/>
              <a:buChar char=""/>
              <a:tabLst>
                <a:tab pos="341630" algn="l"/>
              </a:tabLst>
            </a:pPr>
            <a:r>
              <a:rPr sz="1800" dirty="0">
                <a:latin typeface="Arial"/>
                <a:cs typeface="Arial"/>
              </a:rPr>
              <a:t>Integrated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organization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FAIR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GSI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under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management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since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2017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DBB63"/>
              </a:buClr>
              <a:buFont typeface="Wingdings"/>
              <a:buChar char=""/>
            </a:pPr>
            <a:endParaRPr sz="1600">
              <a:latin typeface="Arial"/>
              <a:cs typeface="Arial"/>
            </a:endParaRPr>
          </a:p>
          <a:p>
            <a:pPr marL="341630" indent="-250825">
              <a:lnSpc>
                <a:spcPct val="100000"/>
              </a:lnSpc>
              <a:spcBef>
                <a:spcPts val="5"/>
              </a:spcBef>
              <a:buClr>
                <a:srgbClr val="FDBB63"/>
              </a:buClr>
              <a:buFont typeface="Wingdings"/>
              <a:buChar char=""/>
              <a:tabLst>
                <a:tab pos="341630" algn="l"/>
              </a:tabLst>
            </a:pPr>
            <a:r>
              <a:rPr sz="1800" dirty="0">
                <a:latin typeface="Arial"/>
                <a:cs typeface="Arial"/>
              </a:rPr>
              <a:t>Employees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location: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approx.1450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453377"/>
            <a:ext cx="10688955" cy="239395"/>
          </a:xfrm>
          <a:custGeom>
            <a:avLst/>
            <a:gdLst/>
            <a:ahLst/>
            <a:cxnLst/>
            <a:rect l="l" t="t" r="r" b="b"/>
            <a:pathLst>
              <a:path w="10688955" h="239395">
                <a:moveTo>
                  <a:pt x="10688574" y="0"/>
                </a:moveTo>
                <a:lnTo>
                  <a:pt x="0" y="0"/>
                </a:lnTo>
                <a:lnTo>
                  <a:pt x="0" y="239267"/>
                </a:lnTo>
                <a:lnTo>
                  <a:pt x="10688574" y="239267"/>
                </a:lnTo>
                <a:lnTo>
                  <a:pt x="10688574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396240"/>
            <a:ext cx="10689590" cy="760730"/>
            <a:chOff x="0" y="396240"/>
            <a:chExt cx="10689590" cy="760730"/>
          </a:xfrm>
        </p:grpSpPr>
        <p:sp>
          <p:nvSpPr>
            <p:cNvPr id="4" name="object 4"/>
            <p:cNvSpPr/>
            <p:nvPr/>
          </p:nvSpPr>
          <p:spPr>
            <a:xfrm>
              <a:off x="380" y="908303"/>
              <a:ext cx="10688955" cy="247650"/>
            </a:xfrm>
            <a:custGeom>
              <a:avLst/>
              <a:gdLst/>
              <a:ahLst/>
              <a:cxnLst/>
              <a:rect l="l" t="t" r="r" b="b"/>
              <a:pathLst>
                <a:path w="10688955" h="247650">
                  <a:moveTo>
                    <a:pt x="0" y="247650"/>
                  </a:moveTo>
                  <a:lnTo>
                    <a:pt x="10688637" y="247650"/>
                  </a:lnTo>
                  <a:lnTo>
                    <a:pt x="10688637" y="0"/>
                  </a:lnTo>
                  <a:lnTo>
                    <a:pt x="0" y="0"/>
                  </a:lnTo>
                  <a:lnTo>
                    <a:pt x="0" y="24765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74656" y="548640"/>
              <a:ext cx="1129283" cy="3764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89392" y="396240"/>
              <a:ext cx="774952" cy="64541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907541"/>
              <a:ext cx="245110" cy="249554"/>
            </a:xfrm>
            <a:custGeom>
              <a:avLst/>
              <a:gdLst/>
              <a:ahLst/>
              <a:cxnLst/>
              <a:rect l="l" t="t" r="r" b="b"/>
              <a:pathLst>
                <a:path w="245110" h="249555">
                  <a:moveTo>
                    <a:pt x="244602" y="0"/>
                  </a:moveTo>
                  <a:lnTo>
                    <a:pt x="0" y="0"/>
                  </a:lnTo>
                  <a:lnTo>
                    <a:pt x="0" y="249174"/>
                  </a:lnTo>
                  <a:lnTo>
                    <a:pt x="244602" y="249174"/>
                  </a:lnTo>
                  <a:lnTo>
                    <a:pt x="244602" y="0"/>
                  </a:lnTo>
                  <a:close/>
                </a:path>
              </a:pathLst>
            </a:custGeom>
            <a:solidFill>
              <a:srgbClr val="FDBB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59742" y="6494368"/>
            <a:ext cx="1264920" cy="159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FAIR</a:t>
            </a:r>
            <a:r>
              <a:rPr sz="850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GmbH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|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GSI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303030"/>
                </a:solidFill>
                <a:latin typeface="Arial"/>
                <a:cs typeface="Arial"/>
              </a:rPr>
              <a:t>GmbH</a:t>
            </a:r>
            <a:endParaRPr sz="8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6453377"/>
            <a:ext cx="245110" cy="239395"/>
          </a:xfrm>
          <a:custGeom>
            <a:avLst/>
            <a:gdLst/>
            <a:ahLst/>
            <a:cxnLst/>
            <a:rect l="l" t="t" r="r" b="b"/>
            <a:pathLst>
              <a:path w="245110" h="239395">
                <a:moveTo>
                  <a:pt x="244602" y="0"/>
                </a:moveTo>
                <a:lnTo>
                  <a:pt x="0" y="0"/>
                </a:lnTo>
                <a:lnTo>
                  <a:pt x="0" y="239267"/>
                </a:lnTo>
                <a:lnTo>
                  <a:pt x="244602" y="239267"/>
                </a:lnTo>
                <a:lnTo>
                  <a:pt x="244602" y="0"/>
                </a:lnTo>
                <a:close/>
              </a:path>
            </a:pathLst>
          </a:custGeom>
          <a:solidFill>
            <a:srgbClr val="FDB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0570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30"/>
              </a:spcBef>
            </a:pPr>
            <a:r>
              <a:rPr sz="2250" dirty="0">
                <a:solidFill>
                  <a:srgbClr val="303030"/>
                </a:solidFill>
                <a:latin typeface="Calibri"/>
                <a:cs typeface="Calibri"/>
              </a:rPr>
              <a:t>FAIR:</a:t>
            </a:r>
            <a:r>
              <a:rPr sz="2250" spc="1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250" dirty="0">
                <a:solidFill>
                  <a:srgbClr val="303030"/>
                </a:solidFill>
                <a:latin typeface="Calibri"/>
                <a:cs typeface="Calibri"/>
              </a:rPr>
              <a:t>a</a:t>
            </a:r>
            <a:r>
              <a:rPr sz="2250" spc="-1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250" spc="-10" dirty="0">
                <a:solidFill>
                  <a:srgbClr val="303030"/>
                </a:solidFill>
                <a:latin typeface="Calibri"/>
                <a:cs typeface="Calibri"/>
              </a:rPr>
              <a:t>World-</a:t>
            </a:r>
            <a:r>
              <a:rPr sz="2250" dirty="0">
                <a:solidFill>
                  <a:srgbClr val="303030"/>
                </a:solidFill>
                <a:latin typeface="Calibri"/>
                <a:cs typeface="Calibri"/>
              </a:rPr>
              <a:t>wide</a:t>
            </a:r>
            <a:r>
              <a:rPr sz="2250" spc="1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250" spc="-10" dirty="0">
                <a:solidFill>
                  <a:srgbClr val="303030"/>
                </a:solidFill>
                <a:latin typeface="Calibri"/>
                <a:cs typeface="Calibri"/>
              </a:rPr>
              <a:t>project</a:t>
            </a:r>
            <a:endParaRPr sz="22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75460" y="1551432"/>
            <a:ext cx="6965441" cy="27706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279221" y="4214022"/>
            <a:ext cx="7604125" cy="189547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12420" indent="-299720">
              <a:lnSpc>
                <a:spcPct val="100000"/>
              </a:lnSpc>
              <a:spcBef>
                <a:spcPts val="535"/>
              </a:spcBef>
              <a:buClr>
                <a:srgbClr val="FDBB63"/>
              </a:buClr>
              <a:buFont typeface="Arial"/>
              <a:buChar char="•"/>
              <a:tabLst>
                <a:tab pos="312420" algn="l"/>
              </a:tabLst>
            </a:pPr>
            <a:r>
              <a:rPr sz="1500" spc="-10" dirty="0">
                <a:solidFill>
                  <a:srgbClr val="303030"/>
                </a:solidFill>
                <a:latin typeface="Calibri"/>
                <a:cs typeface="Calibri"/>
              </a:rPr>
              <a:t>FAIR</a:t>
            </a:r>
            <a:r>
              <a:rPr sz="1500" spc="-6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03030"/>
                </a:solidFill>
                <a:latin typeface="Calibri"/>
                <a:cs typeface="Calibri"/>
              </a:rPr>
              <a:t>governed</a:t>
            </a:r>
            <a:r>
              <a:rPr sz="1500" spc="-5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03030"/>
                </a:solidFill>
                <a:latin typeface="Calibri"/>
                <a:cs typeface="Calibri"/>
              </a:rPr>
              <a:t>by</a:t>
            </a:r>
            <a:r>
              <a:rPr sz="1500" spc="-5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03030"/>
                </a:solidFill>
                <a:latin typeface="Calibri"/>
                <a:cs typeface="Calibri"/>
              </a:rPr>
              <a:t>international</a:t>
            </a:r>
            <a:r>
              <a:rPr sz="1500" spc="-4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303030"/>
                </a:solidFill>
                <a:latin typeface="Calibri"/>
                <a:cs typeface="Calibri"/>
              </a:rPr>
              <a:t>convention</a:t>
            </a:r>
            <a:endParaRPr sz="1500">
              <a:latin typeface="Calibri"/>
              <a:cs typeface="Calibri"/>
            </a:endParaRPr>
          </a:p>
          <a:p>
            <a:pPr marL="494665" lvl="1" indent="-278765">
              <a:lnSpc>
                <a:spcPct val="100000"/>
              </a:lnSpc>
              <a:spcBef>
                <a:spcPts val="405"/>
              </a:spcBef>
              <a:buClr>
                <a:srgbClr val="FDBB63"/>
              </a:buClr>
              <a:buFont typeface="Arial"/>
              <a:buChar char="•"/>
              <a:tabLst>
                <a:tab pos="494665" algn="l"/>
              </a:tabLst>
            </a:pPr>
            <a:r>
              <a:rPr sz="1400" dirty="0">
                <a:solidFill>
                  <a:srgbClr val="303030"/>
                </a:solidFill>
                <a:latin typeface="Calibri"/>
                <a:cs typeface="Calibri"/>
              </a:rPr>
              <a:t>9</a:t>
            </a:r>
            <a:r>
              <a:rPr sz="1400" spc="-10" dirty="0">
                <a:solidFill>
                  <a:srgbClr val="303030"/>
                </a:solidFill>
                <a:latin typeface="Calibri"/>
                <a:cs typeface="Calibri"/>
              </a:rPr>
              <a:t> shareholders:</a:t>
            </a:r>
            <a:endParaRPr sz="1400">
              <a:latin typeface="Calibri"/>
              <a:cs typeface="Calibri"/>
            </a:endParaRPr>
          </a:p>
          <a:p>
            <a:pPr marL="215900">
              <a:lnSpc>
                <a:spcPct val="100000"/>
              </a:lnSpc>
              <a:spcBef>
                <a:spcPts val="405"/>
              </a:spcBef>
              <a:tabLst>
                <a:tab pos="494665" algn="l"/>
              </a:tabLst>
            </a:pPr>
            <a:r>
              <a:rPr sz="1400" spc="-50" dirty="0">
                <a:solidFill>
                  <a:srgbClr val="FDBB63"/>
                </a:solidFill>
                <a:latin typeface="Arial"/>
                <a:cs typeface="Arial"/>
              </a:rPr>
              <a:t>•</a:t>
            </a:r>
            <a:r>
              <a:rPr sz="1400" dirty="0">
                <a:solidFill>
                  <a:srgbClr val="FDBB63"/>
                </a:solidFill>
                <a:latin typeface="Arial"/>
                <a:cs typeface="Arial"/>
              </a:rPr>
              <a:t>	</a:t>
            </a:r>
            <a:r>
              <a:rPr sz="1400" dirty="0">
                <a:solidFill>
                  <a:srgbClr val="303030"/>
                </a:solidFill>
                <a:latin typeface="Calibri"/>
                <a:cs typeface="Calibri"/>
              </a:rPr>
              <a:t>+</a:t>
            </a:r>
            <a:r>
              <a:rPr sz="1400" spc="-1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03030"/>
                </a:solidFill>
                <a:latin typeface="Calibri"/>
                <a:cs typeface="Calibri"/>
              </a:rPr>
              <a:t>1</a:t>
            </a:r>
            <a:r>
              <a:rPr sz="1400" spc="-10" dirty="0">
                <a:solidFill>
                  <a:srgbClr val="303030"/>
                </a:solidFill>
                <a:latin typeface="Calibri"/>
                <a:cs typeface="Calibri"/>
              </a:rPr>
              <a:t> associated</a:t>
            </a:r>
            <a:r>
              <a:rPr sz="1400" spc="1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Calibri"/>
                <a:cs typeface="Calibri"/>
              </a:rPr>
              <a:t>partner:</a:t>
            </a:r>
            <a:endParaRPr sz="1400">
              <a:latin typeface="Calibri"/>
              <a:cs typeface="Calibri"/>
            </a:endParaRPr>
          </a:p>
          <a:p>
            <a:pPr marL="215900">
              <a:lnSpc>
                <a:spcPct val="100000"/>
              </a:lnSpc>
              <a:spcBef>
                <a:spcPts val="395"/>
              </a:spcBef>
              <a:tabLst>
                <a:tab pos="494665" algn="l"/>
              </a:tabLst>
            </a:pPr>
            <a:r>
              <a:rPr sz="1400" spc="-50" dirty="0">
                <a:solidFill>
                  <a:srgbClr val="FDBB63"/>
                </a:solidFill>
                <a:latin typeface="Arial"/>
                <a:cs typeface="Arial"/>
              </a:rPr>
              <a:t>•</a:t>
            </a:r>
            <a:r>
              <a:rPr sz="1400" dirty="0">
                <a:solidFill>
                  <a:srgbClr val="FDBB63"/>
                </a:solidFill>
                <a:latin typeface="Arial"/>
                <a:cs typeface="Arial"/>
              </a:rPr>
              <a:t>	</a:t>
            </a:r>
            <a:r>
              <a:rPr sz="1400" dirty="0">
                <a:solidFill>
                  <a:srgbClr val="303030"/>
                </a:solidFill>
                <a:latin typeface="Calibri"/>
                <a:cs typeface="Calibri"/>
              </a:rPr>
              <a:t>+</a:t>
            </a:r>
            <a:r>
              <a:rPr sz="1400" spc="-1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03030"/>
                </a:solidFill>
                <a:latin typeface="Calibri"/>
                <a:cs typeface="Calibri"/>
              </a:rPr>
              <a:t>1</a:t>
            </a:r>
            <a:r>
              <a:rPr sz="1400" spc="-1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Calibri"/>
                <a:cs typeface="Calibri"/>
              </a:rPr>
              <a:t>aspirant</a:t>
            </a:r>
            <a:r>
              <a:rPr sz="1400" spc="1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Calibri"/>
                <a:cs typeface="Calibri"/>
              </a:rPr>
              <a:t>partner:</a:t>
            </a:r>
            <a:endParaRPr sz="1400">
              <a:latin typeface="Calibri"/>
              <a:cs typeface="Calibri"/>
            </a:endParaRPr>
          </a:p>
          <a:p>
            <a:pPr marL="494665" lvl="1" indent="-278765">
              <a:lnSpc>
                <a:spcPct val="100000"/>
              </a:lnSpc>
              <a:spcBef>
                <a:spcPts val="400"/>
              </a:spcBef>
              <a:buClr>
                <a:srgbClr val="FDBB63"/>
              </a:buClr>
              <a:buFont typeface="Arial"/>
              <a:buChar char="•"/>
              <a:tabLst>
                <a:tab pos="494665" algn="l"/>
              </a:tabLst>
            </a:pPr>
            <a:r>
              <a:rPr sz="1400" dirty="0">
                <a:solidFill>
                  <a:srgbClr val="303030"/>
                </a:solidFill>
                <a:latin typeface="Calibri"/>
                <a:cs typeface="Calibri"/>
              </a:rPr>
              <a:t>Over</a:t>
            </a:r>
            <a:r>
              <a:rPr sz="1400" spc="-4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03030"/>
                </a:solidFill>
                <a:latin typeface="Calibri"/>
                <a:cs typeface="Calibri"/>
              </a:rPr>
              <a:t>3000</a:t>
            </a:r>
            <a:r>
              <a:rPr sz="1400" spc="-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Calibri"/>
                <a:cs typeface="Calibri"/>
              </a:rPr>
              <a:t>Scientists</a:t>
            </a:r>
            <a:r>
              <a:rPr sz="1400" spc="-2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03030"/>
                </a:solidFill>
                <a:latin typeface="Calibri"/>
                <a:cs typeface="Calibri"/>
              </a:rPr>
              <a:t>and</a:t>
            </a:r>
            <a:r>
              <a:rPr sz="1400" spc="-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03030"/>
                </a:solidFill>
                <a:latin typeface="Calibri"/>
                <a:cs typeface="Calibri"/>
              </a:rPr>
              <a:t>Engineers</a:t>
            </a:r>
            <a:r>
              <a:rPr sz="1400" spc="-2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03030"/>
                </a:solidFill>
                <a:latin typeface="Calibri"/>
                <a:cs typeface="Calibri"/>
              </a:rPr>
              <a:t>from</a:t>
            </a:r>
            <a:r>
              <a:rPr sz="1400" spc="-5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03030"/>
                </a:solidFill>
                <a:latin typeface="Calibri"/>
                <a:cs typeface="Calibri"/>
              </a:rPr>
              <a:t>all</a:t>
            </a:r>
            <a:r>
              <a:rPr sz="1400" spc="-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03030"/>
                </a:solidFill>
                <a:latin typeface="Calibri"/>
                <a:cs typeface="Calibri"/>
              </a:rPr>
              <a:t>over</a:t>
            </a:r>
            <a:r>
              <a:rPr sz="1400" spc="-4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303030"/>
                </a:solidFill>
                <a:latin typeface="Calibri"/>
                <a:cs typeface="Calibri"/>
              </a:rPr>
              <a:t>the</a:t>
            </a:r>
            <a:r>
              <a:rPr sz="1400" spc="-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Calibri"/>
                <a:cs typeface="Calibri"/>
              </a:rPr>
              <a:t>world</a:t>
            </a:r>
            <a:endParaRPr sz="1400">
              <a:latin typeface="Calibri"/>
              <a:cs typeface="Calibri"/>
            </a:endParaRPr>
          </a:p>
          <a:p>
            <a:pPr marL="312420" indent="-299720">
              <a:lnSpc>
                <a:spcPct val="100000"/>
              </a:lnSpc>
              <a:spcBef>
                <a:spcPts val="395"/>
              </a:spcBef>
              <a:buClr>
                <a:srgbClr val="FDBB63"/>
              </a:buClr>
              <a:buFont typeface="Arial"/>
              <a:buChar char="•"/>
              <a:tabLst>
                <a:tab pos="312420" algn="l"/>
              </a:tabLst>
            </a:pPr>
            <a:r>
              <a:rPr sz="1500" dirty="0">
                <a:solidFill>
                  <a:srgbClr val="303030"/>
                </a:solidFill>
                <a:latin typeface="Calibri"/>
                <a:cs typeface="Calibri"/>
              </a:rPr>
              <a:t>More</a:t>
            </a:r>
            <a:r>
              <a:rPr sz="1500" spc="-4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03030"/>
                </a:solidFill>
                <a:latin typeface="Calibri"/>
                <a:cs typeface="Calibri"/>
              </a:rPr>
              <a:t>than</a:t>
            </a:r>
            <a:r>
              <a:rPr sz="1500" spc="-4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03030"/>
                </a:solidFill>
                <a:latin typeface="Calibri"/>
                <a:cs typeface="Calibri"/>
              </a:rPr>
              <a:t>200</a:t>
            </a:r>
            <a:r>
              <a:rPr sz="1500" spc="-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03030"/>
                </a:solidFill>
                <a:latin typeface="Calibri"/>
                <a:cs typeface="Calibri"/>
              </a:rPr>
              <a:t>institutions</a:t>
            </a:r>
            <a:r>
              <a:rPr sz="1500" spc="-1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03030"/>
                </a:solidFill>
                <a:latin typeface="Calibri"/>
                <a:cs typeface="Calibri"/>
              </a:rPr>
              <a:t>from</a:t>
            </a:r>
            <a:r>
              <a:rPr sz="1500" spc="-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03030"/>
                </a:solidFill>
                <a:latin typeface="Calibri"/>
                <a:cs typeface="Calibri"/>
              </a:rPr>
              <a:t>53</a:t>
            </a:r>
            <a:r>
              <a:rPr sz="1500" spc="-3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03030"/>
                </a:solidFill>
                <a:latin typeface="Calibri"/>
                <a:cs typeface="Calibri"/>
              </a:rPr>
              <a:t>countries</a:t>
            </a:r>
            <a:r>
              <a:rPr sz="1500" spc="-1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03030"/>
                </a:solidFill>
                <a:latin typeface="Calibri"/>
                <a:cs typeface="Calibri"/>
              </a:rPr>
              <a:t>are</a:t>
            </a:r>
            <a:r>
              <a:rPr sz="1500" spc="-4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03030"/>
                </a:solidFill>
                <a:latin typeface="Calibri"/>
                <a:cs typeface="Calibri"/>
              </a:rPr>
              <a:t>involved</a:t>
            </a:r>
            <a:r>
              <a:rPr sz="1500" spc="-2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03030"/>
                </a:solidFill>
                <a:latin typeface="Calibri"/>
                <a:cs typeface="Calibri"/>
              </a:rPr>
              <a:t>with</a:t>
            </a:r>
            <a:r>
              <a:rPr sz="1500" spc="-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03030"/>
                </a:solidFill>
                <a:latin typeface="Calibri"/>
                <a:cs typeface="Calibri"/>
              </a:rPr>
              <a:t>their</a:t>
            </a:r>
            <a:r>
              <a:rPr sz="1500" spc="-2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03030"/>
                </a:solidFill>
                <a:latin typeface="Calibri"/>
                <a:cs typeface="Calibri"/>
              </a:rPr>
              <a:t>scientists</a:t>
            </a:r>
            <a:r>
              <a:rPr sz="1500" spc="-1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03030"/>
                </a:solidFill>
                <a:latin typeface="Calibri"/>
                <a:cs typeface="Calibri"/>
              </a:rPr>
              <a:t>(</a:t>
            </a:r>
            <a:r>
              <a:rPr sz="1500" dirty="0">
                <a:solidFill>
                  <a:srgbClr val="FF9900"/>
                </a:solidFill>
                <a:latin typeface="Calibri"/>
                <a:cs typeface="Calibri"/>
              </a:rPr>
              <a:t>orange</a:t>
            </a:r>
            <a:r>
              <a:rPr sz="1500" spc="-40" dirty="0">
                <a:solidFill>
                  <a:srgbClr val="FF990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03030"/>
                </a:solidFill>
                <a:latin typeface="Calibri"/>
                <a:cs typeface="Calibri"/>
              </a:rPr>
              <a:t>+</a:t>
            </a:r>
            <a:r>
              <a:rPr sz="1500" spc="-2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0070C0"/>
                </a:solidFill>
                <a:latin typeface="Calibri"/>
                <a:cs typeface="Calibri"/>
              </a:rPr>
              <a:t>blue</a:t>
            </a:r>
            <a:r>
              <a:rPr sz="1500" spc="-10" dirty="0">
                <a:solidFill>
                  <a:srgbClr val="303030"/>
                </a:solidFill>
                <a:latin typeface="Calibri"/>
                <a:cs typeface="Calibri"/>
              </a:rPr>
              <a:t>)</a:t>
            </a:r>
            <a:endParaRPr sz="15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000"/>
              </a:spcBef>
            </a:pPr>
            <a:r>
              <a:rPr sz="800" spc="-25" dirty="0">
                <a:latin typeface="Calibri"/>
                <a:cs typeface="Calibri"/>
              </a:rPr>
              <a:t>16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294632" y="4575047"/>
            <a:ext cx="287655" cy="216535"/>
            <a:chOff x="4294632" y="4575047"/>
            <a:chExt cx="287655" cy="21653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03776" y="4584192"/>
              <a:ext cx="268985" cy="19811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299204" y="4579619"/>
              <a:ext cx="278130" cy="207645"/>
            </a:xfrm>
            <a:custGeom>
              <a:avLst/>
              <a:gdLst/>
              <a:ahLst/>
              <a:cxnLst/>
              <a:rect l="l" t="t" r="r" b="b"/>
              <a:pathLst>
                <a:path w="278129" h="207645">
                  <a:moveTo>
                    <a:pt x="0" y="0"/>
                  </a:moveTo>
                  <a:lnTo>
                    <a:pt x="278129" y="0"/>
                  </a:lnTo>
                  <a:lnTo>
                    <a:pt x="278129" y="207263"/>
                  </a:lnTo>
                  <a:lnTo>
                    <a:pt x="0" y="207263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718303" y="4575047"/>
            <a:ext cx="311150" cy="216535"/>
            <a:chOff x="4718303" y="4575047"/>
            <a:chExt cx="311150" cy="216535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7447" y="4584192"/>
              <a:ext cx="292607" cy="19811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722875" y="4579619"/>
              <a:ext cx="302260" cy="207645"/>
            </a:xfrm>
            <a:custGeom>
              <a:avLst/>
              <a:gdLst/>
              <a:ahLst/>
              <a:cxnLst/>
              <a:rect l="l" t="t" r="r" b="b"/>
              <a:pathLst>
                <a:path w="302260" h="207645">
                  <a:moveTo>
                    <a:pt x="0" y="0"/>
                  </a:moveTo>
                  <a:lnTo>
                    <a:pt x="301751" y="0"/>
                  </a:lnTo>
                  <a:lnTo>
                    <a:pt x="301751" y="207263"/>
                  </a:lnTo>
                  <a:lnTo>
                    <a:pt x="0" y="207263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5157215" y="4575047"/>
            <a:ext cx="344805" cy="216535"/>
            <a:chOff x="5157215" y="4575047"/>
            <a:chExt cx="344805" cy="216535"/>
          </a:xfrm>
        </p:grpSpPr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66359" y="4584192"/>
              <a:ext cx="326135" cy="19811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161787" y="4579619"/>
              <a:ext cx="335280" cy="207645"/>
            </a:xfrm>
            <a:custGeom>
              <a:avLst/>
              <a:gdLst/>
              <a:ahLst/>
              <a:cxnLst/>
              <a:rect l="l" t="t" r="r" b="b"/>
              <a:pathLst>
                <a:path w="335279" h="207645">
                  <a:moveTo>
                    <a:pt x="0" y="0"/>
                  </a:moveTo>
                  <a:lnTo>
                    <a:pt x="335279" y="0"/>
                  </a:lnTo>
                  <a:lnTo>
                    <a:pt x="335279" y="207263"/>
                  </a:lnTo>
                  <a:lnTo>
                    <a:pt x="0" y="207263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6098285" y="4575047"/>
            <a:ext cx="331470" cy="216535"/>
            <a:chOff x="6098285" y="4575047"/>
            <a:chExt cx="331470" cy="216535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07429" y="4680250"/>
              <a:ext cx="313181" cy="10206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102857" y="4579619"/>
              <a:ext cx="322580" cy="207645"/>
            </a:xfrm>
            <a:custGeom>
              <a:avLst/>
              <a:gdLst/>
              <a:ahLst/>
              <a:cxnLst/>
              <a:rect l="l" t="t" r="r" b="b"/>
              <a:pathLst>
                <a:path w="322579" h="207645">
                  <a:moveTo>
                    <a:pt x="0" y="0"/>
                  </a:moveTo>
                  <a:lnTo>
                    <a:pt x="322325" y="0"/>
                  </a:lnTo>
                  <a:lnTo>
                    <a:pt x="322325" y="207263"/>
                  </a:lnTo>
                  <a:lnTo>
                    <a:pt x="0" y="207263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7871459" y="4571999"/>
            <a:ext cx="331470" cy="216535"/>
            <a:chOff x="7871459" y="4571999"/>
            <a:chExt cx="331470" cy="216535"/>
          </a:xfrm>
        </p:grpSpPr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80603" y="4581143"/>
              <a:ext cx="313181" cy="19811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876031" y="4576571"/>
              <a:ext cx="322580" cy="207645"/>
            </a:xfrm>
            <a:custGeom>
              <a:avLst/>
              <a:gdLst/>
              <a:ahLst/>
              <a:cxnLst/>
              <a:rect l="l" t="t" r="r" b="b"/>
              <a:pathLst>
                <a:path w="322579" h="207645">
                  <a:moveTo>
                    <a:pt x="0" y="0"/>
                  </a:moveTo>
                  <a:lnTo>
                    <a:pt x="322325" y="0"/>
                  </a:lnTo>
                  <a:lnTo>
                    <a:pt x="322325" y="207263"/>
                  </a:lnTo>
                  <a:lnTo>
                    <a:pt x="0" y="207263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7004304" y="4573523"/>
            <a:ext cx="311150" cy="216535"/>
            <a:chOff x="7004304" y="4573523"/>
            <a:chExt cx="311150" cy="216535"/>
          </a:xfrm>
        </p:grpSpPr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13448" y="4648708"/>
              <a:ext cx="292607" cy="13207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008876" y="4578095"/>
              <a:ext cx="302260" cy="207645"/>
            </a:xfrm>
            <a:custGeom>
              <a:avLst/>
              <a:gdLst/>
              <a:ahLst/>
              <a:cxnLst/>
              <a:rect l="l" t="t" r="r" b="b"/>
              <a:pathLst>
                <a:path w="302259" h="207645">
                  <a:moveTo>
                    <a:pt x="0" y="0"/>
                  </a:moveTo>
                  <a:lnTo>
                    <a:pt x="301751" y="0"/>
                  </a:lnTo>
                  <a:lnTo>
                    <a:pt x="301751" y="207263"/>
                  </a:lnTo>
                  <a:lnTo>
                    <a:pt x="0" y="207263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7459980" y="4575047"/>
            <a:ext cx="314325" cy="215265"/>
            <a:chOff x="7459980" y="4575047"/>
            <a:chExt cx="314325" cy="215265"/>
          </a:xfrm>
        </p:grpSpPr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69124" y="4584192"/>
              <a:ext cx="295643" cy="19659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464552" y="4579619"/>
              <a:ext cx="304800" cy="205740"/>
            </a:xfrm>
            <a:custGeom>
              <a:avLst/>
              <a:gdLst/>
              <a:ahLst/>
              <a:cxnLst/>
              <a:rect l="l" t="t" r="r" b="b"/>
              <a:pathLst>
                <a:path w="304800" h="205739">
                  <a:moveTo>
                    <a:pt x="0" y="0"/>
                  </a:moveTo>
                  <a:lnTo>
                    <a:pt x="304800" y="0"/>
                  </a:lnTo>
                  <a:lnTo>
                    <a:pt x="304800" y="205739"/>
                  </a:lnTo>
                  <a:lnTo>
                    <a:pt x="0" y="205739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6573011" y="4573523"/>
            <a:ext cx="314325" cy="216535"/>
            <a:chOff x="6573011" y="4573523"/>
            <a:chExt cx="314325" cy="216535"/>
          </a:xfrm>
        </p:grpSpPr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82155" y="4582668"/>
              <a:ext cx="295643" cy="19811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577583" y="4578095"/>
              <a:ext cx="304800" cy="207645"/>
            </a:xfrm>
            <a:custGeom>
              <a:avLst/>
              <a:gdLst/>
              <a:ahLst/>
              <a:cxnLst/>
              <a:rect l="l" t="t" r="r" b="b"/>
              <a:pathLst>
                <a:path w="304800" h="207645">
                  <a:moveTo>
                    <a:pt x="0" y="0"/>
                  </a:moveTo>
                  <a:lnTo>
                    <a:pt x="304800" y="0"/>
                  </a:lnTo>
                  <a:lnTo>
                    <a:pt x="304800" y="207263"/>
                  </a:lnTo>
                  <a:lnTo>
                    <a:pt x="0" y="207263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5605271" y="4562855"/>
            <a:ext cx="313690" cy="224790"/>
            <a:chOff x="5605271" y="4562855"/>
            <a:chExt cx="313690" cy="224790"/>
          </a:xfrm>
        </p:grpSpPr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15177" y="4572761"/>
              <a:ext cx="293357" cy="204977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610224" y="4567808"/>
              <a:ext cx="303530" cy="215265"/>
            </a:xfrm>
            <a:custGeom>
              <a:avLst/>
              <a:gdLst/>
              <a:ahLst/>
              <a:cxnLst/>
              <a:rect l="l" t="t" r="r" b="b"/>
              <a:pathLst>
                <a:path w="303529" h="215264">
                  <a:moveTo>
                    <a:pt x="0" y="0"/>
                  </a:moveTo>
                  <a:lnTo>
                    <a:pt x="303275" y="0"/>
                  </a:lnTo>
                  <a:lnTo>
                    <a:pt x="303275" y="214884"/>
                  </a:lnTo>
                  <a:lnTo>
                    <a:pt x="0" y="214884"/>
                  </a:lnTo>
                  <a:lnTo>
                    <a:pt x="0" y="0"/>
                  </a:lnTo>
                  <a:close/>
                </a:path>
              </a:pathLst>
            </a:custGeom>
            <a:ln w="9906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4290059" y="5081015"/>
            <a:ext cx="288925" cy="198120"/>
            <a:chOff x="4290059" y="5081015"/>
            <a:chExt cx="288925" cy="198120"/>
          </a:xfrm>
        </p:grpSpPr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99203" y="5090159"/>
              <a:ext cx="270509" cy="17983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294631" y="5085587"/>
              <a:ext cx="280035" cy="189230"/>
            </a:xfrm>
            <a:custGeom>
              <a:avLst/>
              <a:gdLst/>
              <a:ahLst/>
              <a:cxnLst/>
              <a:rect l="l" t="t" r="r" b="b"/>
              <a:pathLst>
                <a:path w="280035" h="189229">
                  <a:moveTo>
                    <a:pt x="0" y="0"/>
                  </a:moveTo>
                  <a:lnTo>
                    <a:pt x="279653" y="0"/>
                  </a:lnTo>
                  <a:lnTo>
                    <a:pt x="279653" y="188976"/>
                  </a:lnTo>
                  <a:lnTo>
                    <a:pt x="0" y="18897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4290059" y="4843271"/>
            <a:ext cx="288925" cy="186690"/>
            <a:chOff x="4290059" y="4843271"/>
            <a:chExt cx="288925" cy="186690"/>
          </a:xfrm>
        </p:grpSpPr>
        <p:pic>
          <p:nvPicPr>
            <p:cNvPr id="44" name="object 4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99203" y="4852415"/>
              <a:ext cx="270509" cy="168401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4294631" y="4847843"/>
              <a:ext cx="280035" cy="177800"/>
            </a:xfrm>
            <a:custGeom>
              <a:avLst/>
              <a:gdLst/>
              <a:ahLst/>
              <a:cxnLst/>
              <a:rect l="l" t="t" r="r" b="b"/>
              <a:pathLst>
                <a:path w="280035" h="177800">
                  <a:moveTo>
                    <a:pt x="0" y="0"/>
                  </a:moveTo>
                  <a:lnTo>
                    <a:pt x="279653" y="0"/>
                  </a:lnTo>
                  <a:lnTo>
                    <a:pt x="279653" y="177545"/>
                  </a:lnTo>
                  <a:lnTo>
                    <a:pt x="0" y="177545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490" y="130145"/>
            <a:ext cx="7379995" cy="369332"/>
          </a:xfrm>
        </p:spPr>
        <p:txBody>
          <a:bodyPr/>
          <a:lstStyle/>
          <a:p>
            <a:r>
              <a:rPr lang="de-DE" dirty="0" smtClean="0"/>
              <a:t>    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9741" y="1235004"/>
            <a:ext cx="6565900" cy="292388"/>
          </a:xfrm>
        </p:spPr>
        <p:txBody>
          <a:bodyPr/>
          <a:lstStyle/>
          <a:p>
            <a:r>
              <a:rPr lang="de-DE" dirty="0" smtClean="0"/>
              <a:t>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9693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7569" y="458722"/>
            <a:ext cx="115036" cy="22247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867388" y="371092"/>
            <a:ext cx="365760" cy="379730"/>
            <a:chOff x="8867388" y="371092"/>
            <a:chExt cx="365760" cy="37973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8097" y="458719"/>
              <a:ext cx="115023" cy="22223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060174" y="457964"/>
              <a:ext cx="25400" cy="223520"/>
            </a:xfrm>
            <a:custGeom>
              <a:avLst/>
              <a:gdLst/>
              <a:ahLst/>
              <a:cxnLst/>
              <a:rect l="l" t="t" r="r" b="b"/>
              <a:pathLst>
                <a:path w="25400" h="223520">
                  <a:moveTo>
                    <a:pt x="19418" y="0"/>
                  </a:moveTo>
                  <a:lnTo>
                    <a:pt x="5384" y="0"/>
                  </a:lnTo>
                  <a:lnTo>
                    <a:pt x="0" y="5968"/>
                  </a:lnTo>
                  <a:lnTo>
                    <a:pt x="0" y="217106"/>
                  </a:lnTo>
                  <a:lnTo>
                    <a:pt x="5740" y="223227"/>
                  </a:lnTo>
                  <a:lnTo>
                    <a:pt x="19773" y="223227"/>
                  </a:lnTo>
                  <a:lnTo>
                    <a:pt x="25120" y="217106"/>
                  </a:lnTo>
                  <a:lnTo>
                    <a:pt x="25120" y="13779"/>
                  </a:lnTo>
                  <a:lnTo>
                    <a:pt x="25120" y="5968"/>
                  </a:lnTo>
                  <a:lnTo>
                    <a:pt x="19418" y="0"/>
                  </a:lnTo>
                  <a:close/>
                </a:path>
              </a:pathLst>
            </a:custGeom>
            <a:solidFill>
              <a:srgbClr val="0505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7018" y="457959"/>
              <a:ext cx="127990" cy="2247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867381" y="371093"/>
              <a:ext cx="321945" cy="379730"/>
            </a:xfrm>
            <a:custGeom>
              <a:avLst/>
              <a:gdLst/>
              <a:ahLst/>
              <a:cxnLst/>
              <a:rect l="l" t="t" r="r" b="b"/>
              <a:pathLst>
                <a:path w="321945" h="379730">
                  <a:moveTo>
                    <a:pt x="160756" y="16002"/>
                  </a:moveTo>
                  <a:lnTo>
                    <a:pt x="105105" y="35039"/>
                  </a:lnTo>
                  <a:lnTo>
                    <a:pt x="57175" y="70307"/>
                  </a:lnTo>
                  <a:lnTo>
                    <a:pt x="32702" y="99999"/>
                  </a:lnTo>
                  <a:lnTo>
                    <a:pt x="3759" y="169176"/>
                  </a:lnTo>
                  <a:lnTo>
                    <a:pt x="0" y="206997"/>
                  </a:lnTo>
                  <a:lnTo>
                    <a:pt x="3644" y="244665"/>
                  </a:lnTo>
                  <a:lnTo>
                    <a:pt x="31699" y="313436"/>
                  </a:lnTo>
                  <a:lnTo>
                    <a:pt x="65849" y="352704"/>
                  </a:lnTo>
                  <a:lnTo>
                    <a:pt x="104089" y="378968"/>
                  </a:lnTo>
                  <a:lnTo>
                    <a:pt x="107784" y="379450"/>
                  </a:lnTo>
                  <a:lnTo>
                    <a:pt x="114922" y="377317"/>
                  </a:lnTo>
                  <a:lnTo>
                    <a:pt x="106718" y="348589"/>
                  </a:lnTo>
                  <a:lnTo>
                    <a:pt x="99822" y="344170"/>
                  </a:lnTo>
                  <a:lnTo>
                    <a:pt x="54952" y="298081"/>
                  </a:lnTo>
                  <a:lnTo>
                    <a:pt x="31038" y="239255"/>
                  </a:lnTo>
                  <a:lnTo>
                    <a:pt x="27952" y="206997"/>
                  </a:lnTo>
                  <a:lnTo>
                    <a:pt x="31153" y="174726"/>
                  </a:lnTo>
                  <a:lnTo>
                    <a:pt x="55854" y="115595"/>
                  </a:lnTo>
                  <a:lnTo>
                    <a:pt x="95084" y="74295"/>
                  </a:lnTo>
                  <a:lnTo>
                    <a:pt x="137033" y="51358"/>
                  </a:lnTo>
                  <a:lnTo>
                    <a:pt x="159804" y="44704"/>
                  </a:lnTo>
                  <a:lnTo>
                    <a:pt x="158610" y="40652"/>
                  </a:lnTo>
                  <a:lnTo>
                    <a:pt x="158013" y="36322"/>
                  </a:lnTo>
                  <a:lnTo>
                    <a:pt x="158013" y="26263"/>
                  </a:lnTo>
                  <a:lnTo>
                    <a:pt x="158965" y="21018"/>
                  </a:lnTo>
                  <a:lnTo>
                    <a:pt x="160756" y="16002"/>
                  </a:lnTo>
                  <a:close/>
                </a:path>
                <a:path w="321945" h="379730">
                  <a:moveTo>
                    <a:pt x="236194" y="31610"/>
                  </a:moveTo>
                  <a:lnTo>
                    <a:pt x="233718" y="19329"/>
                  </a:lnTo>
                  <a:lnTo>
                    <a:pt x="226961" y="9271"/>
                  </a:lnTo>
                  <a:lnTo>
                    <a:pt x="216941" y="2489"/>
                  </a:lnTo>
                  <a:lnTo>
                    <a:pt x="204660" y="0"/>
                  </a:lnTo>
                  <a:lnTo>
                    <a:pt x="192341" y="2489"/>
                  </a:lnTo>
                  <a:lnTo>
                    <a:pt x="182270" y="9271"/>
                  </a:lnTo>
                  <a:lnTo>
                    <a:pt x="175475" y="19329"/>
                  </a:lnTo>
                  <a:lnTo>
                    <a:pt x="172974" y="31610"/>
                  </a:lnTo>
                  <a:lnTo>
                    <a:pt x="175475" y="43891"/>
                  </a:lnTo>
                  <a:lnTo>
                    <a:pt x="182270" y="53936"/>
                  </a:lnTo>
                  <a:lnTo>
                    <a:pt x="192341" y="60731"/>
                  </a:lnTo>
                  <a:lnTo>
                    <a:pt x="204660" y="63220"/>
                  </a:lnTo>
                  <a:lnTo>
                    <a:pt x="216941" y="60731"/>
                  </a:lnTo>
                  <a:lnTo>
                    <a:pt x="226961" y="53936"/>
                  </a:lnTo>
                  <a:lnTo>
                    <a:pt x="233718" y="43891"/>
                  </a:lnTo>
                  <a:lnTo>
                    <a:pt x="236194" y="31610"/>
                  </a:lnTo>
                  <a:close/>
                </a:path>
                <a:path w="321945" h="379730">
                  <a:moveTo>
                    <a:pt x="321538" y="66700"/>
                  </a:moveTo>
                  <a:lnTo>
                    <a:pt x="290068" y="37274"/>
                  </a:lnTo>
                  <a:lnTo>
                    <a:pt x="253758" y="21539"/>
                  </a:lnTo>
                  <a:lnTo>
                    <a:pt x="250329" y="20586"/>
                  </a:lnTo>
                  <a:lnTo>
                    <a:pt x="251256" y="24180"/>
                  </a:lnTo>
                  <a:lnTo>
                    <a:pt x="251726" y="28105"/>
                  </a:lnTo>
                  <a:lnTo>
                    <a:pt x="251726" y="38036"/>
                  </a:lnTo>
                  <a:lnTo>
                    <a:pt x="250532" y="43878"/>
                  </a:lnTo>
                  <a:lnTo>
                    <a:pt x="248412" y="49123"/>
                  </a:lnTo>
                  <a:lnTo>
                    <a:pt x="251485" y="50203"/>
                  </a:lnTo>
                  <a:lnTo>
                    <a:pt x="287439" y="68986"/>
                  </a:lnTo>
                  <a:lnTo>
                    <a:pt x="301218" y="80314"/>
                  </a:lnTo>
                  <a:lnTo>
                    <a:pt x="304761" y="81508"/>
                  </a:lnTo>
                  <a:lnTo>
                    <a:pt x="312140" y="81038"/>
                  </a:lnTo>
                  <a:lnTo>
                    <a:pt x="315595" y="79349"/>
                  </a:lnTo>
                  <a:lnTo>
                    <a:pt x="320103" y="74231"/>
                  </a:lnTo>
                  <a:lnTo>
                    <a:pt x="321424" y="71107"/>
                  </a:lnTo>
                  <a:lnTo>
                    <a:pt x="321538" y="66700"/>
                  </a:lnTo>
                  <a:close/>
                </a:path>
              </a:pathLst>
            </a:custGeom>
            <a:solidFill>
              <a:srgbClr val="E9BC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90709" y="494542"/>
            <a:ext cx="238455" cy="13785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97039" y="495302"/>
            <a:ext cx="240728" cy="137871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0093452" y="380998"/>
            <a:ext cx="193040" cy="253365"/>
            <a:chOff x="10093452" y="380998"/>
            <a:chExt cx="193040" cy="253365"/>
          </a:xfrm>
        </p:grpSpPr>
        <p:sp>
          <p:nvSpPr>
            <p:cNvPr id="11" name="object 11"/>
            <p:cNvSpPr/>
            <p:nvPr/>
          </p:nvSpPr>
          <p:spPr>
            <a:xfrm>
              <a:off x="10093452" y="495299"/>
              <a:ext cx="193040" cy="139065"/>
            </a:xfrm>
            <a:custGeom>
              <a:avLst/>
              <a:gdLst/>
              <a:ahLst/>
              <a:cxnLst/>
              <a:rect l="l" t="t" r="r" b="b"/>
              <a:pathLst>
                <a:path w="193040" h="139065">
                  <a:moveTo>
                    <a:pt x="89103" y="12"/>
                  </a:moveTo>
                  <a:lnTo>
                    <a:pt x="419" y="12"/>
                  </a:lnTo>
                  <a:lnTo>
                    <a:pt x="419" y="21818"/>
                  </a:lnTo>
                  <a:lnTo>
                    <a:pt x="8851" y="21640"/>
                  </a:lnTo>
                  <a:lnTo>
                    <a:pt x="17640" y="22021"/>
                  </a:lnTo>
                  <a:lnTo>
                    <a:pt x="24955" y="24282"/>
                  </a:lnTo>
                  <a:lnTo>
                    <a:pt x="29032" y="29756"/>
                  </a:lnTo>
                  <a:lnTo>
                    <a:pt x="29032" y="106159"/>
                  </a:lnTo>
                  <a:lnTo>
                    <a:pt x="28409" y="111633"/>
                  </a:lnTo>
                  <a:lnTo>
                    <a:pt x="23355" y="116192"/>
                  </a:lnTo>
                  <a:lnTo>
                    <a:pt x="16167" y="117729"/>
                  </a:lnTo>
                  <a:lnTo>
                    <a:pt x="0" y="117881"/>
                  </a:lnTo>
                  <a:lnTo>
                    <a:pt x="0" y="138633"/>
                  </a:lnTo>
                  <a:lnTo>
                    <a:pt x="89103" y="138633"/>
                  </a:lnTo>
                  <a:lnTo>
                    <a:pt x="89103" y="12"/>
                  </a:lnTo>
                  <a:close/>
                </a:path>
                <a:path w="193040" h="139065">
                  <a:moveTo>
                    <a:pt x="192722" y="117843"/>
                  </a:moveTo>
                  <a:lnTo>
                    <a:pt x="176479" y="117856"/>
                  </a:lnTo>
                  <a:lnTo>
                    <a:pt x="169316" y="116268"/>
                  </a:lnTo>
                  <a:lnTo>
                    <a:pt x="164261" y="111582"/>
                  </a:lnTo>
                  <a:lnTo>
                    <a:pt x="163423" y="106311"/>
                  </a:lnTo>
                  <a:lnTo>
                    <a:pt x="163639" y="29794"/>
                  </a:lnTo>
                  <a:lnTo>
                    <a:pt x="167627" y="24218"/>
                  </a:lnTo>
                  <a:lnTo>
                    <a:pt x="174929" y="21945"/>
                  </a:lnTo>
                  <a:lnTo>
                    <a:pt x="183743" y="21551"/>
                  </a:lnTo>
                  <a:lnTo>
                    <a:pt x="192303" y="21628"/>
                  </a:lnTo>
                  <a:lnTo>
                    <a:pt x="192303" y="0"/>
                  </a:lnTo>
                  <a:lnTo>
                    <a:pt x="103619" y="0"/>
                  </a:lnTo>
                  <a:lnTo>
                    <a:pt x="103619" y="138633"/>
                  </a:lnTo>
                  <a:lnTo>
                    <a:pt x="192722" y="138633"/>
                  </a:lnTo>
                  <a:lnTo>
                    <a:pt x="192722" y="117843"/>
                  </a:lnTo>
                  <a:close/>
                </a:path>
              </a:pathLst>
            </a:custGeom>
            <a:solidFill>
              <a:srgbClr val="0505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42979" y="380998"/>
              <a:ext cx="93675" cy="9367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182606" y="495299"/>
              <a:ext cx="14604" cy="139065"/>
            </a:xfrm>
            <a:custGeom>
              <a:avLst/>
              <a:gdLst/>
              <a:ahLst/>
              <a:cxnLst/>
              <a:rect l="l" t="t" r="r" b="b"/>
              <a:pathLst>
                <a:path w="14604" h="139065">
                  <a:moveTo>
                    <a:pt x="14427" y="0"/>
                  </a:moveTo>
                  <a:lnTo>
                    <a:pt x="0" y="0"/>
                  </a:lnTo>
                  <a:lnTo>
                    <a:pt x="0" y="138633"/>
                  </a:lnTo>
                  <a:lnTo>
                    <a:pt x="14427" y="138633"/>
                  </a:lnTo>
                  <a:lnTo>
                    <a:pt x="14427" y="0"/>
                  </a:lnTo>
                  <a:close/>
                </a:path>
              </a:pathLst>
            </a:custGeom>
            <a:solidFill>
              <a:srgbClr val="E3B7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281295" y="1862532"/>
            <a:ext cx="4099560" cy="466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900" spc="-25" dirty="0">
                <a:solidFill>
                  <a:srgbClr val="212121"/>
                </a:solidFill>
                <a:latin typeface="Calibri"/>
                <a:cs typeface="Calibri"/>
              </a:rPr>
              <a:t>FAIR</a:t>
            </a:r>
            <a:r>
              <a:rPr sz="2900" spc="-12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2900" spc="-10" dirty="0">
                <a:solidFill>
                  <a:srgbClr val="212121"/>
                </a:solidFill>
                <a:latin typeface="Calibri"/>
                <a:cs typeface="Calibri"/>
              </a:rPr>
              <a:t>Construction</a:t>
            </a:r>
            <a:r>
              <a:rPr sz="2900" spc="-1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2900" spc="-10" dirty="0">
                <a:solidFill>
                  <a:srgbClr val="212121"/>
                </a:solidFill>
                <a:latin typeface="Calibri"/>
                <a:cs typeface="Calibri"/>
              </a:rPr>
              <a:t>volumes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376921" y="4997957"/>
            <a:ext cx="2393950" cy="1026160"/>
            <a:chOff x="7376921" y="4997957"/>
            <a:chExt cx="2393950" cy="1026160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76921" y="4997957"/>
              <a:ext cx="514349" cy="10256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12379" y="4997957"/>
              <a:ext cx="513587" cy="102565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47076" y="4997957"/>
              <a:ext cx="514349" cy="102565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81771" y="4997957"/>
              <a:ext cx="514349" cy="102565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16467" y="4997957"/>
              <a:ext cx="514349" cy="102565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51926" y="4997957"/>
              <a:ext cx="513587" cy="102565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86621" y="4997957"/>
              <a:ext cx="514349" cy="102565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21318" y="4997957"/>
              <a:ext cx="514349" cy="102565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56014" y="4997957"/>
              <a:ext cx="514349" cy="1025651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414847" y="2768274"/>
            <a:ext cx="5285105" cy="650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2813050" algn="l"/>
              </a:tabLst>
            </a:pPr>
            <a:r>
              <a:rPr sz="4100" b="1" dirty="0">
                <a:solidFill>
                  <a:srgbClr val="66819D"/>
                </a:solidFill>
                <a:latin typeface="Calibri"/>
                <a:cs typeface="Calibri"/>
              </a:rPr>
              <a:t>2</a:t>
            </a:r>
            <a:r>
              <a:rPr sz="4100" b="1" spc="-80" dirty="0">
                <a:solidFill>
                  <a:srgbClr val="66819D"/>
                </a:solidFill>
                <a:latin typeface="Calibri"/>
                <a:cs typeface="Calibri"/>
              </a:rPr>
              <a:t> </a:t>
            </a:r>
            <a:r>
              <a:rPr sz="4100" b="1" dirty="0">
                <a:solidFill>
                  <a:srgbClr val="66819D"/>
                </a:solidFill>
                <a:latin typeface="Calibri"/>
                <a:cs typeface="Calibri"/>
              </a:rPr>
              <a:t>million</a:t>
            </a:r>
            <a:r>
              <a:rPr sz="4100" b="1" spc="-55" dirty="0">
                <a:solidFill>
                  <a:srgbClr val="66819D"/>
                </a:solidFill>
                <a:latin typeface="Calibri"/>
                <a:cs typeface="Calibri"/>
              </a:rPr>
              <a:t> </a:t>
            </a:r>
            <a:r>
              <a:rPr sz="4100" b="1" spc="-25" dirty="0">
                <a:solidFill>
                  <a:srgbClr val="66819D"/>
                </a:solidFill>
                <a:latin typeface="Calibri"/>
                <a:cs typeface="Calibri"/>
              </a:rPr>
              <a:t>m</a:t>
            </a:r>
            <a:r>
              <a:rPr sz="4050" b="1" spc="-37" baseline="25720" dirty="0">
                <a:solidFill>
                  <a:srgbClr val="66819D"/>
                </a:solidFill>
                <a:latin typeface="Calibri"/>
                <a:cs typeface="Calibri"/>
              </a:rPr>
              <a:t>3</a:t>
            </a:r>
            <a:r>
              <a:rPr sz="4050" b="1" baseline="25720" dirty="0">
                <a:solidFill>
                  <a:srgbClr val="66819D"/>
                </a:solidFill>
                <a:latin typeface="Calibri"/>
                <a:cs typeface="Calibri"/>
              </a:rPr>
              <a:t>	</a:t>
            </a:r>
            <a:r>
              <a:rPr sz="4100" b="1" dirty="0">
                <a:solidFill>
                  <a:srgbClr val="66819D"/>
                </a:solidFill>
                <a:latin typeface="Calibri"/>
                <a:cs typeface="Calibri"/>
              </a:rPr>
              <a:t>600,000</a:t>
            </a:r>
            <a:r>
              <a:rPr sz="4100" b="1" spc="-145" dirty="0">
                <a:solidFill>
                  <a:srgbClr val="66819D"/>
                </a:solidFill>
                <a:latin typeface="Calibri"/>
                <a:cs typeface="Calibri"/>
              </a:rPr>
              <a:t> </a:t>
            </a:r>
            <a:r>
              <a:rPr sz="4100" b="1" spc="-25" dirty="0">
                <a:solidFill>
                  <a:srgbClr val="66819D"/>
                </a:solidFill>
                <a:latin typeface="Calibri"/>
                <a:cs typeface="Calibri"/>
              </a:rPr>
              <a:t>m</a:t>
            </a:r>
            <a:r>
              <a:rPr sz="4050" b="1" spc="-37" baseline="25720" dirty="0">
                <a:solidFill>
                  <a:srgbClr val="66819D"/>
                </a:solidFill>
                <a:latin typeface="Calibri"/>
                <a:cs typeface="Calibri"/>
              </a:rPr>
              <a:t>3</a:t>
            </a:r>
            <a:endParaRPr sz="4050" baseline="2572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390538" y="2768274"/>
            <a:ext cx="2537460" cy="1252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675"/>
              </a:lnSpc>
              <a:spcBef>
                <a:spcPts val="95"/>
              </a:spcBef>
            </a:pPr>
            <a:r>
              <a:rPr sz="4100" b="1" dirty="0">
                <a:solidFill>
                  <a:srgbClr val="66819D"/>
                </a:solidFill>
                <a:latin typeface="Calibri"/>
                <a:cs typeface="Calibri"/>
              </a:rPr>
              <a:t>65,000</a:t>
            </a:r>
            <a:r>
              <a:rPr sz="4100" b="1" spc="-135" dirty="0">
                <a:solidFill>
                  <a:srgbClr val="66819D"/>
                </a:solidFill>
                <a:latin typeface="Calibri"/>
                <a:cs typeface="Calibri"/>
              </a:rPr>
              <a:t> </a:t>
            </a:r>
            <a:r>
              <a:rPr sz="4100" b="1" spc="-20" dirty="0">
                <a:solidFill>
                  <a:srgbClr val="66819D"/>
                </a:solidFill>
                <a:latin typeface="Calibri"/>
                <a:cs typeface="Calibri"/>
              </a:rPr>
              <a:t>tons</a:t>
            </a:r>
            <a:endParaRPr sz="4100">
              <a:latin typeface="Calibri"/>
              <a:cs typeface="Calibri"/>
            </a:endParaRPr>
          </a:p>
          <a:p>
            <a:pPr marL="12700">
              <a:lnSpc>
                <a:spcPts val="2515"/>
              </a:lnSpc>
            </a:pPr>
            <a:r>
              <a:rPr sz="2300" b="1" dirty="0">
                <a:solidFill>
                  <a:srgbClr val="66819D"/>
                </a:solidFill>
                <a:latin typeface="Calibri"/>
                <a:cs typeface="Calibri"/>
              </a:rPr>
              <a:t>of</a:t>
            </a:r>
            <a:r>
              <a:rPr sz="2300" b="1" spc="-20" dirty="0">
                <a:solidFill>
                  <a:srgbClr val="66819D"/>
                </a:solidFill>
                <a:latin typeface="Calibri"/>
                <a:cs typeface="Calibri"/>
              </a:rPr>
              <a:t> steel</a:t>
            </a:r>
            <a:endParaRPr sz="2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1200" dirty="0">
                <a:latin typeface="Calibri"/>
                <a:cs typeface="Calibri"/>
              </a:rPr>
              <a:t>to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utilized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390538" y="4431646"/>
            <a:ext cx="18402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As much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nine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Eiffel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Towers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46938" y="4431646"/>
            <a:ext cx="2136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As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much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 5,000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single-family homes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470659" y="4997957"/>
            <a:ext cx="1512570" cy="146685"/>
            <a:chOff x="1470659" y="4997957"/>
            <a:chExt cx="1512570" cy="146685"/>
          </a:xfrm>
        </p:grpSpPr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0659" y="4997957"/>
              <a:ext cx="137159" cy="14630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23822" y="4997957"/>
              <a:ext cx="136397" cy="14630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76222" y="4997957"/>
              <a:ext cx="137159" cy="14630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29383" y="4997957"/>
              <a:ext cx="137159" cy="14630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82545" y="4997957"/>
              <a:ext cx="136397" cy="14630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34945" y="4997957"/>
              <a:ext cx="137159" cy="14630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88107" y="4997957"/>
              <a:ext cx="136397" cy="14630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40507" y="4997957"/>
              <a:ext cx="137159" cy="14630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93669" y="4997957"/>
              <a:ext cx="137159" cy="14630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46069" y="4997957"/>
              <a:ext cx="137159" cy="146303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1470659" y="5199126"/>
            <a:ext cx="1512570" cy="146685"/>
            <a:chOff x="1470659" y="5199126"/>
            <a:chExt cx="1512570" cy="146685"/>
          </a:xfrm>
        </p:grpSpPr>
        <p:pic>
          <p:nvPicPr>
            <p:cNvPr id="41" name="object 4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0659" y="5199126"/>
              <a:ext cx="137159" cy="14630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23822" y="5199126"/>
              <a:ext cx="136397" cy="14630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76222" y="5199126"/>
              <a:ext cx="137159" cy="14630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29383" y="5199126"/>
              <a:ext cx="137159" cy="14630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82545" y="5199126"/>
              <a:ext cx="136397" cy="14630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34945" y="5199126"/>
              <a:ext cx="137159" cy="14630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88107" y="5199126"/>
              <a:ext cx="136397" cy="14630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40507" y="5199126"/>
              <a:ext cx="137159" cy="14630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93669" y="5199126"/>
              <a:ext cx="137159" cy="14630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46069" y="5199126"/>
              <a:ext cx="137159" cy="146303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1470659" y="5400294"/>
            <a:ext cx="1512570" cy="147320"/>
            <a:chOff x="1470659" y="5400294"/>
            <a:chExt cx="1512570" cy="147320"/>
          </a:xfrm>
        </p:grpSpPr>
        <p:pic>
          <p:nvPicPr>
            <p:cNvPr id="52" name="object 5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70659" y="5400294"/>
              <a:ext cx="137159" cy="14706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23822" y="5400294"/>
              <a:ext cx="136397" cy="14706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76222" y="5400294"/>
              <a:ext cx="137159" cy="14706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29383" y="5400294"/>
              <a:ext cx="137159" cy="14706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82545" y="5400294"/>
              <a:ext cx="136397" cy="14706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4945" y="5400294"/>
              <a:ext cx="137159" cy="14706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88107" y="5400294"/>
              <a:ext cx="136397" cy="14706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40507" y="5400294"/>
              <a:ext cx="137159" cy="14706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93669" y="5400294"/>
              <a:ext cx="137159" cy="14706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46069" y="5400294"/>
              <a:ext cx="137159" cy="147065"/>
            </a:xfrm>
            <a:prstGeom prst="rect">
              <a:avLst/>
            </a:prstGeom>
          </p:spPr>
        </p:pic>
      </p:grpSp>
      <p:pic>
        <p:nvPicPr>
          <p:cNvPr id="62" name="object 6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6289460" cy="1678880"/>
          </a:xfrm>
          <a:prstGeom prst="rect">
            <a:avLst/>
          </a:prstGeom>
        </p:spPr>
      </p:pic>
      <p:grpSp>
        <p:nvGrpSpPr>
          <p:cNvPr id="63" name="object 63"/>
          <p:cNvGrpSpPr/>
          <p:nvPr/>
        </p:nvGrpSpPr>
        <p:grpSpPr>
          <a:xfrm>
            <a:off x="1470659" y="5602223"/>
            <a:ext cx="1512570" cy="146685"/>
            <a:chOff x="1470659" y="5602223"/>
            <a:chExt cx="1512570" cy="146685"/>
          </a:xfrm>
        </p:grpSpPr>
        <p:pic>
          <p:nvPicPr>
            <p:cNvPr id="64" name="object 6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0659" y="5602223"/>
              <a:ext cx="137159" cy="14630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23822" y="5602223"/>
              <a:ext cx="136397" cy="146303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76222" y="5602223"/>
              <a:ext cx="137159" cy="146303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29383" y="5602223"/>
              <a:ext cx="137159" cy="14630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82545" y="5602223"/>
              <a:ext cx="136397" cy="14630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34945" y="5602223"/>
              <a:ext cx="137159" cy="146303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88107" y="5602223"/>
              <a:ext cx="136397" cy="14630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40507" y="5602223"/>
              <a:ext cx="137159" cy="14630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93669" y="5602223"/>
              <a:ext cx="137159" cy="14630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46069" y="5602223"/>
              <a:ext cx="137159" cy="146303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1470659" y="5803391"/>
            <a:ext cx="1512570" cy="146685"/>
            <a:chOff x="1470659" y="5803391"/>
            <a:chExt cx="1512570" cy="146685"/>
          </a:xfrm>
        </p:grpSpPr>
        <p:pic>
          <p:nvPicPr>
            <p:cNvPr id="75" name="object 7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0659" y="5803391"/>
              <a:ext cx="137159" cy="146303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23822" y="5803391"/>
              <a:ext cx="136397" cy="14630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76222" y="5803391"/>
              <a:ext cx="137159" cy="14630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29383" y="5803391"/>
              <a:ext cx="137159" cy="146303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82545" y="5803391"/>
              <a:ext cx="136397" cy="146303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34945" y="5803391"/>
              <a:ext cx="137159" cy="146303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88107" y="5803391"/>
              <a:ext cx="136397" cy="146303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40507" y="5803391"/>
              <a:ext cx="137159" cy="146303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93669" y="5803391"/>
              <a:ext cx="137159" cy="146303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46069" y="5803391"/>
              <a:ext cx="137159" cy="146303"/>
            </a:xfrm>
            <a:prstGeom prst="rect">
              <a:avLst/>
            </a:prstGeom>
          </p:spPr>
        </p:pic>
      </p:grpSp>
      <p:sp>
        <p:nvSpPr>
          <p:cNvPr id="85" name="object 85"/>
          <p:cNvSpPr txBox="1"/>
          <p:nvPr/>
        </p:nvSpPr>
        <p:spPr>
          <a:xfrm>
            <a:off x="4214197" y="4431646"/>
            <a:ext cx="2702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As much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eight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Frankfurt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soccer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stadiums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0200068" y="6317682"/>
            <a:ext cx="126364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spc="-25" dirty="0">
                <a:latin typeface="Calibri"/>
                <a:cs typeface="Calibri"/>
              </a:rPr>
              <a:t>17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440247" y="3331251"/>
            <a:ext cx="995044" cy="686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00" b="1" dirty="0">
                <a:solidFill>
                  <a:srgbClr val="66819D"/>
                </a:solidFill>
                <a:latin typeface="Calibri"/>
                <a:cs typeface="Calibri"/>
              </a:rPr>
              <a:t>of</a:t>
            </a:r>
            <a:r>
              <a:rPr sz="2300" b="1" spc="-20" dirty="0">
                <a:solidFill>
                  <a:srgbClr val="66819D"/>
                </a:solidFill>
                <a:latin typeface="Calibri"/>
                <a:cs typeface="Calibri"/>
              </a:rPr>
              <a:t> earth</a:t>
            </a:r>
            <a:endParaRPr sz="2300">
              <a:latin typeface="Calibri"/>
              <a:cs typeface="Calibri"/>
            </a:endParaRPr>
          </a:p>
          <a:p>
            <a:pPr marL="19050">
              <a:lnSpc>
                <a:spcPct val="100000"/>
              </a:lnSpc>
              <a:spcBef>
                <a:spcPts val="1005"/>
              </a:spcBef>
            </a:pPr>
            <a:r>
              <a:rPr sz="1200" dirty="0">
                <a:latin typeface="Calibri"/>
                <a:cs typeface="Calibri"/>
              </a:rPr>
              <a:t>to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moved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4215494" y="3331251"/>
            <a:ext cx="1388110" cy="690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00" b="1" dirty="0">
                <a:solidFill>
                  <a:srgbClr val="66819D"/>
                </a:solidFill>
                <a:latin typeface="Calibri"/>
                <a:cs typeface="Calibri"/>
              </a:rPr>
              <a:t>of</a:t>
            </a:r>
            <a:r>
              <a:rPr sz="2300" b="1" spc="-20" dirty="0">
                <a:solidFill>
                  <a:srgbClr val="66819D"/>
                </a:solidFill>
                <a:latin typeface="Calibri"/>
                <a:cs typeface="Calibri"/>
              </a:rPr>
              <a:t> </a:t>
            </a:r>
            <a:r>
              <a:rPr sz="2300" b="1" spc="-10" dirty="0">
                <a:solidFill>
                  <a:srgbClr val="66819D"/>
                </a:solidFill>
                <a:latin typeface="Calibri"/>
                <a:cs typeface="Calibri"/>
              </a:rPr>
              <a:t>concrete</a:t>
            </a:r>
            <a:endParaRPr sz="2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1200" dirty="0">
                <a:latin typeface="Calibri"/>
                <a:cs typeface="Calibri"/>
              </a:rPr>
              <a:t>to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used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89" name="object 8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165853" y="5115161"/>
            <a:ext cx="556247" cy="389563"/>
          </a:xfrm>
          <a:prstGeom prst="rect">
            <a:avLst/>
          </a:prstGeom>
        </p:spPr>
      </p:pic>
      <p:grpSp>
        <p:nvGrpSpPr>
          <p:cNvPr id="90" name="object 90"/>
          <p:cNvGrpSpPr/>
          <p:nvPr/>
        </p:nvGrpSpPr>
        <p:grpSpPr>
          <a:xfrm>
            <a:off x="5394197" y="5084695"/>
            <a:ext cx="1165225" cy="389890"/>
            <a:chOff x="5394197" y="5084695"/>
            <a:chExt cx="1165225" cy="389890"/>
          </a:xfrm>
        </p:grpSpPr>
        <p:pic>
          <p:nvPicPr>
            <p:cNvPr id="91" name="object 9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94197" y="5084695"/>
              <a:ext cx="571499" cy="38962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87795" y="5084695"/>
              <a:ext cx="571499" cy="389625"/>
            </a:xfrm>
            <a:prstGeom prst="rect">
              <a:avLst/>
            </a:prstGeom>
          </p:spPr>
        </p:pic>
      </p:grpSp>
      <p:pic>
        <p:nvPicPr>
          <p:cNvPr id="93" name="object 9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802885" y="5009388"/>
            <a:ext cx="528065" cy="1064513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165853" y="5650991"/>
            <a:ext cx="556247" cy="390143"/>
          </a:xfrm>
          <a:prstGeom prst="rect">
            <a:avLst/>
          </a:prstGeom>
        </p:spPr>
      </p:pic>
      <p:grpSp>
        <p:nvGrpSpPr>
          <p:cNvPr id="95" name="object 95"/>
          <p:cNvGrpSpPr/>
          <p:nvPr/>
        </p:nvGrpSpPr>
        <p:grpSpPr>
          <a:xfrm>
            <a:off x="5394197" y="5619485"/>
            <a:ext cx="1165225" cy="386080"/>
            <a:chOff x="5394197" y="5619485"/>
            <a:chExt cx="1165225" cy="386080"/>
          </a:xfrm>
        </p:grpSpPr>
        <p:pic>
          <p:nvPicPr>
            <p:cNvPr id="96" name="object 9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94197" y="5619485"/>
              <a:ext cx="571498" cy="386036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987795" y="5619485"/>
              <a:ext cx="571498" cy="386036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704" y="6453377"/>
            <a:ext cx="10389870" cy="239395"/>
          </a:xfrm>
          <a:custGeom>
            <a:avLst/>
            <a:gdLst/>
            <a:ahLst/>
            <a:cxnLst/>
            <a:rect l="l" t="t" r="r" b="b"/>
            <a:pathLst>
              <a:path w="10389870" h="239395">
                <a:moveTo>
                  <a:pt x="0" y="239267"/>
                </a:moveTo>
                <a:lnTo>
                  <a:pt x="10389870" y="239267"/>
                </a:lnTo>
                <a:lnTo>
                  <a:pt x="10389870" y="0"/>
                </a:lnTo>
                <a:lnTo>
                  <a:pt x="0" y="0"/>
                </a:lnTo>
                <a:lnTo>
                  <a:pt x="0" y="239267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80" y="569214"/>
            <a:ext cx="10688955" cy="600710"/>
            <a:chOff x="380" y="569214"/>
            <a:chExt cx="10688955" cy="6007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88146" y="569214"/>
              <a:ext cx="1319771" cy="36728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80" y="915923"/>
              <a:ext cx="10688955" cy="254000"/>
            </a:xfrm>
            <a:custGeom>
              <a:avLst/>
              <a:gdLst/>
              <a:ahLst/>
              <a:cxnLst/>
              <a:rect l="l" t="t" r="r" b="b"/>
              <a:pathLst>
                <a:path w="10688955" h="254000">
                  <a:moveTo>
                    <a:pt x="0" y="253746"/>
                  </a:moveTo>
                  <a:lnTo>
                    <a:pt x="10688637" y="253746"/>
                  </a:lnTo>
                  <a:lnTo>
                    <a:pt x="10688637" y="0"/>
                  </a:lnTo>
                  <a:lnTo>
                    <a:pt x="0" y="0"/>
                  </a:lnTo>
                  <a:lnTo>
                    <a:pt x="0" y="253746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87535" y="6481505"/>
            <a:ext cx="1229995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FAIR</a:t>
            </a:r>
            <a:r>
              <a:rPr sz="950" spc="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GmbH</a:t>
            </a:r>
            <a:r>
              <a:rPr sz="950" spc="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|</a:t>
            </a:r>
            <a:r>
              <a:rPr sz="950" spc="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GSI</a:t>
            </a:r>
            <a:r>
              <a:rPr sz="950" spc="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spc="-20" dirty="0">
                <a:solidFill>
                  <a:srgbClr val="303030"/>
                </a:solidFill>
                <a:latin typeface="Calibri"/>
                <a:cs typeface="Calibri"/>
              </a:rPr>
              <a:t>GmbH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6451091"/>
            <a:ext cx="299085" cy="241935"/>
          </a:xfrm>
          <a:custGeom>
            <a:avLst/>
            <a:gdLst/>
            <a:ahLst/>
            <a:cxnLst/>
            <a:rect l="l" t="t" r="r" b="b"/>
            <a:pathLst>
              <a:path w="299085" h="241934">
                <a:moveTo>
                  <a:pt x="298704" y="0"/>
                </a:moveTo>
                <a:lnTo>
                  <a:pt x="0" y="0"/>
                </a:lnTo>
                <a:lnTo>
                  <a:pt x="0" y="241553"/>
                </a:lnTo>
                <a:lnTo>
                  <a:pt x="298704" y="241553"/>
                </a:lnTo>
                <a:lnTo>
                  <a:pt x="298704" y="0"/>
                </a:lnTo>
                <a:close/>
              </a:path>
            </a:pathLst>
          </a:custGeom>
          <a:solidFill>
            <a:srgbClr val="FDB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0" y="420623"/>
            <a:ext cx="9806305" cy="6128385"/>
            <a:chOff x="0" y="420623"/>
            <a:chExt cx="9806305" cy="6128385"/>
          </a:xfrm>
        </p:grpSpPr>
        <p:sp>
          <p:nvSpPr>
            <p:cNvPr id="9" name="object 9"/>
            <p:cNvSpPr/>
            <p:nvPr/>
          </p:nvSpPr>
          <p:spPr>
            <a:xfrm>
              <a:off x="0" y="916698"/>
              <a:ext cx="299085" cy="250190"/>
            </a:xfrm>
            <a:custGeom>
              <a:avLst/>
              <a:gdLst/>
              <a:ahLst/>
              <a:cxnLst/>
              <a:rect l="l" t="t" r="r" b="b"/>
              <a:pathLst>
                <a:path w="299085" h="250190">
                  <a:moveTo>
                    <a:pt x="298704" y="0"/>
                  </a:moveTo>
                  <a:lnTo>
                    <a:pt x="0" y="0"/>
                  </a:lnTo>
                  <a:lnTo>
                    <a:pt x="0" y="249923"/>
                  </a:lnTo>
                  <a:lnTo>
                    <a:pt x="298704" y="249923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DBB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6764" y="420623"/>
              <a:ext cx="906017" cy="63017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2396" y="1042416"/>
              <a:ext cx="8923781" cy="550621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51495" rIns="0" bIns="0" rtlCol="0">
            <a:spAutoFit/>
          </a:bodyPr>
          <a:lstStyle/>
          <a:p>
            <a:pPr marL="1075690">
              <a:lnSpc>
                <a:spcPct val="100000"/>
              </a:lnSpc>
              <a:spcBef>
                <a:spcPts val="90"/>
              </a:spcBef>
            </a:pPr>
            <a:r>
              <a:rPr sz="2350" dirty="0">
                <a:solidFill>
                  <a:srgbClr val="303030"/>
                </a:solidFill>
                <a:latin typeface="Calibri"/>
                <a:cs typeface="Calibri"/>
              </a:rPr>
              <a:t>Civil</a:t>
            </a:r>
            <a:r>
              <a:rPr sz="2350" spc="-5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spc="-10" dirty="0">
                <a:solidFill>
                  <a:srgbClr val="303030"/>
                </a:solidFill>
                <a:latin typeface="Calibri"/>
                <a:cs typeface="Calibri"/>
              </a:rPr>
              <a:t>Construction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43595" y="6206770"/>
            <a:ext cx="4104640" cy="293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Drone</a:t>
            </a:r>
            <a:r>
              <a:rPr sz="17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videos</a:t>
            </a:r>
            <a:r>
              <a:rPr sz="17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available</a:t>
            </a:r>
            <a:r>
              <a:rPr sz="17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via</a:t>
            </a:r>
            <a:r>
              <a:rPr sz="17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-10" dirty="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www.gsi.de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6872" y="6162606"/>
            <a:ext cx="1005840" cy="2038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b="1" dirty="0">
                <a:solidFill>
                  <a:srgbClr val="FFFFFF"/>
                </a:solidFill>
                <a:latin typeface="Arial"/>
                <a:cs typeface="Arial"/>
              </a:rPr>
              <a:t>October,</a:t>
            </a:r>
            <a:r>
              <a:rPr sz="115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20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1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82396" y="1043939"/>
            <a:ext cx="8924290" cy="1118235"/>
          </a:xfrm>
          <a:custGeom>
            <a:avLst/>
            <a:gdLst/>
            <a:ahLst/>
            <a:cxnLst/>
            <a:rect l="l" t="t" r="r" b="b"/>
            <a:pathLst>
              <a:path w="8924290" h="1118235">
                <a:moveTo>
                  <a:pt x="8923782" y="0"/>
                </a:moveTo>
                <a:lnTo>
                  <a:pt x="0" y="0"/>
                </a:lnTo>
                <a:lnTo>
                  <a:pt x="0" y="1117853"/>
                </a:lnTo>
                <a:lnTo>
                  <a:pt x="8923782" y="1117853"/>
                </a:lnTo>
                <a:lnTo>
                  <a:pt x="8923782" y="0"/>
                </a:lnTo>
                <a:close/>
              </a:path>
            </a:pathLst>
          </a:custGeom>
          <a:solidFill>
            <a:srgbClr val="A7A8A7">
              <a:alpha val="3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62811" y="1418843"/>
            <a:ext cx="8399145" cy="494665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vert="horz" wrap="square" lIns="0" tIns="31115" rIns="0" bIns="0" rtlCol="0">
            <a:spAutoFit/>
          </a:bodyPr>
          <a:lstStyle/>
          <a:p>
            <a:pPr marL="247650" indent="-156845">
              <a:lnSpc>
                <a:spcPct val="100000"/>
              </a:lnSpc>
              <a:spcBef>
                <a:spcPts val="245"/>
              </a:spcBef>
              <a:buClr>
                <a:srgbClr val="FDBB63"/>
              </a:buClr>
              <a:buFont typeface="Wingdings"/>
              <a:buChar char=""/>
              <a:tabLst>
                <a:tab pos="247650" algn="l"/>
              </a:tabLst>
            </a:pPr>
            <a:r>
              <a:rPr sz="1800" b="1" dirty="0">
                <a:solidFill>
                  <a:srgbClr val="303030"/>
                </a:solidFill>
                <a:latin typeface="Calibri"/>
                <a:cs typeface="Calibri"/>
              </a:rPr>
              <a:t>Civil</a:t>
            </a:r>
            <a:r>
              <a:rPr sz="1800" b="1" spc="-6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03030"/>
                </a:solidFill>
                <a:latin typeface="Calibri"/>
                <a:cs typeface="Calibri"/>
              </a:rPr>
              <a:t>Construction</a:t>
            </a:r>
            <a:r>
              <a:rPr sz="1800" b="1" spc="-5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03030"/>
                </a:solidFill>
                <a:latin typeface="Calibri"/>
                <a:cs typeface="Calibri"/>
              </a:rPr>
              <a:t>continues</a:t>
            </a:r>
            <a:r>
              <a:rPr sz="1800" b="1" spc="-5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03030"/>
                </a:solidFill>
                <a:latin typeface="Calibri"/>
                <a:cs typeface="Calibri"/>
              </a:rPr>
              <a:t>to</a:t>
            </a:r>
            <a:r>
              <a:rPr sz="1800" b="1" spc="-3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Calibri"/>
                <a:cs typeface="Calibri"/>
              </a:rPr>
              <a:t>progress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8978" rIns="0" bIns="0" rtlCol="0">
            <a:spAutoFit/>
          </a:bodyPr>
          <a:lstStyle/>
          <a:p>
            <a:pPr marL="274320">
              <a:lnSpc>
                <a:spcPct val="100000"/>
              </a:lnSpc>
              <a:spcBef>
                <a:spcPts val="90"/>
              </a:spcBef>
            </a:pPr>
            <a:r>
              <a:rPr sz="2350" spc="-20" dirty="0">
                <a:solidFill>
                  <a:srgbClr val="303030"/>
                </a:solidFill>
                <a:latin typeface="Calibri"/>
                <a:cs typeface="Calibri"/>
              </a:rPr>
              <a:t>FAIR</a:t>
            </a:r>
            <a:r>
              <a:rPr sz="2350" spc="-8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dirty="0">
                <a:solidFill>
                  <a:srgbClr val="303030"/>
                </a:solidFill>
                <a:latin typeface="Calibri"/>
                <a:cs typeface="Calibri"/>
              </a:rPr>
              <a:t>Site</a:t>
            </a:r>
            <a:r>
              <a:rPr sz="2350" spc="-8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dirty="0">
                <a:solidFill>
                  <a:srgbClr val="303030"/>
                </a:solidFill>
                <a:latin typeface="Calibri"/>
                <a:cs typeface="Calibri"/>
              </a:rPr>
              <a:t>(Oct.</a:t>
            </a:r>
            <a:r>
              <a:rPr sz="2350" spc="-9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spc="-10" dirty="0">
                <a:solidFill>
                  <a:srgbClr val="303030"/>
                </a:solidFill>
                <a:latin typeface="Calibri"/>
                <a:cs typeface="Calibri"/>
              </a:rPr>
              <a:t>2022)</a:t>
            </a:r>
            <a:endParaRPr sz="235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3063" y="1168145"/>
            <a:ext cx="8913113" cy="52996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7535" y="6512557"/>
            <a:ext cx="1229995" cy="14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25"/>
              </a:lnSpc>
            </a:pP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FAIR</a:t>
            </a:r>
            <a:r>
              <a:rPr sz="950" spc="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GmbH</a:t>
            </a:r>
            <a:r>
              <a:rPr sz="950" spc="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|</a:t>
            </a:r>
            <a:r>
              <a:rPr sz="950" spc="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GSI</a:t>
            </a:r>
            <a:r>
              <a:rPr sz="950" spc="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spc="-20" dirty="0">
                <a:solidFill>
                  <a:srgbClr val="303030"/>
                </a:solidFill>
                <a:latin typeface="Calibri"/>
                <a:cs typeface="Calibri"/>
              </a:rPr>
              <a:t>GmbH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ts val="790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8978" rIns="0" bIns="0" rtlCol="0">
            <a:spAutoFit/>
          </a:bodyPr>
          <a:lstStyle/>
          <a:p>
            <a:pPr marL="274320">
              <a:lnSpc>
                <a:spcPct val="100000"/>
              </a:lnSpc>
              <a:spcBef>
                <a:spcPts val="90"/>
              </a:spcBef>
            </a:pPr>
            <a:r>
              <a:rPr sz="2350" spc="-20" dirty="0">
                <a:solidFill>
                  <a:srgbClr val="303030"/>
                </a:solidFill>
                <a:latin typeface="Calibri"/>
                <a:cs typeface="Calibri"/>
              </a:rPr>
              <a:t>FAIR</a:t>
            </a:r>
            <a:r>
              <a:rPr sz="2350" spc="-7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spc="-20" dirty="0">
                <a:solidFill>
                  <a:srgbClr val="303030"/>
                </a:solidFill>
                <a:latin typeface="Calibri"/>
                <a:cs typeface="Calibri"/>
              </a:rPr>
              <a:t>Accelerator</a:t>
            </a:r>
            <a:r>
              <a:rPr sz="2350" spc="-6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spc="-10" dirty="0">
                <a:solidFill>
                  <a:srgbClr val="303030"/>
                </a:solidFill>
                <a:latin typeface="Calibri"/>
                <a:cs typeface="Calibri"/>
              </a:rPr>
              <a:t>tunnel</a:t>
            </a:r>
            <a:endParaRPr sz="235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0872" y="936498"/>
            <a:ext cx="8923769" cy="559688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7535" y="6512557"/>
            <a:ext cx="1229995" cy="14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25"/>
              </a:lnSpc>
            </a:pP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FAIR</a:t>
            </a:r>
            <a:r>
              <a:rPr sz="950" spc="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GmbH</a:t>
            </a:r>
            <a:r>
              <a:rPr sz="950" spc="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|</a:t>
            </a:r>
            <a:r>
              <a:rPr sz="950" spc="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GSI</a:t>
            </a:r>
            <a:r>
              <a:rPr sz="950" spc="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spc="-20" dirty="0">
                <a:solidFill>
                  <a:srgbClr val="303030"/>
                </a:solidFill>
                <a:latin typeface="Calibri"/>
                <a:cs typeface="Calibri"/>
              </a:rPr>
              <a:t>GmbH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ts val="790"/>
              </a:lnSpc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8978" rIns="0" bIns="0" rtlCol="0">
            <a:spAutoFit/>
          </a:bodyPr>
          <a:lstStyle/>
          <a:p>
            <a:pPr marL="274320">
              <a:lnSpc>
                <a:spcPct val="100000"/>
              </a:lnSpc>
              <a:spcBef>
                <a:spcPts val="90"/>
              </a:spcBef>
            </a:pPr>
            <a:r>
              <a:rPr sz="2350" spc="-20" dirty="0">
                <a:solidFill>
                  <a:srgbClr val="303030"/>
                </a:solidFill>
                <a:latin typeface="Calibri"/>
                <a:cs typeface="Calibri"/>
              </a:rPr>
              <a:t>FAIR</a:t>
            </a:r>
            <a:r>
              <a:rPr sz="2350" spc="-9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spc="-30" dirty="0">
                <a:solidFill>
                  <a:srgbClr val="303030"/>
                </a:solidFill>
                <a:latin typeface="Calibri"/>
                <a:cs typeface="Calibri"/>
              </a:rPr>
              <a:t>Transfer</a:t>
            </a:r>
            <a:r>
              <a:rPr sz="2350" spc="-7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dirty="0">
                <a:solidFill>
                  <a:srgbClr val="303030"/>
                </a:solidFill>
                <a:latin typeface="Calibri"/>
                <a:cs typeface="Calibri"/>
              </a:rPr>
              <a:t>Building</a:t>
            </a:r>
            <a:r>
              <a:rPr sz="2350" spc="-7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dirty="0">
                <a:solidFill>
                  <a:srgbClr val="303030"/>
                </a:solidFill>
                <a:latin typeface="Calibri"/>
                <a:cs typeface="Calibri"/>
              </a:rPr>
              <a:t>(Oct.</a:t>
            </a:r>
            <a:r>
              <a:rPr sz="2350" spc="-10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spc="-10" dirty="0">
                <a:solidFill>
                  <a:srgbClr val="303030"/>
                </a:solidFill>
                <a:latin typeface="Calibri"/>
                <a:cs typeface="Calibri"/>
              </a:rPr>
              <a:t>2022)</a:t>
            </a:r>
            <a:endParaRPr sz="235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477" y="1002029"/>
            <a:ext cx="9723119" cy="545820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7535" y="6512557"/>
            <a:ext cx="1229995" cy="14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25"/>
              </a:lnSpc>
            </a:pP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FAIR</a:t>
            </a:r>
            <a:r>
              <a:rPr sz="950" spc="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GmbH</a:t>
            </a:r>
            <a:r>
              <a:rPr sz="950" spc="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|</a:t>
            </a:r>
            <a:r>
              <a:rPr sz="950" spc="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GSI</a:t>
            </a:r>
            <a:r>
              <a:rPr sz="950" spc="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spc="-20" dirty="0">
                <a:solidFill>
                  <a:srgbClr val="303030"/>
                </a:solidFill>
                <a:latin typeface="Calibri"/>
                <a:cs typeface="Calibri"/>
              </a:rPr>
              <a:t>GmbH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ts val="790"/>
              </a:lnSpc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15178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05"/>
              </a:spcBef>
            </a:pPr>
            <a:r>
              <a:rPr sz="2100" dirty="0">
                <a:solidFill>
                  <a:srgbClr val="303030"/>
                </a:solidFill>
              </a:rPr>
              <a:t>An historic research</a:t>
            </a:r>
            <a:r>
              <a:rPr sz="2100" spc="20" dirty="0">
                <a:solidFill>
                  <a:srgbClr val="303030"/>
                </a:solidFill>
              </a:rPr>
              <a:t> </a:t>
            </a:r>
            <a:r>
              <a:rPr sz="2100" spc="-10" dirty="0">
                <a:solidFill>
                  <a:srgbClr val="303030"/>
                </a:solidFill>
              </a:rPr>
              <a:t>center</a:t>
            </a:r>
            <a:endParaRPr sz="2100"/>
          </a:p>
        </p:txBody>
      </p:sp>
      <p:grpSp>
        <p:nvGrpSpPr>
          <p:cNvPr id="3" name="object 3"/>
          <p:cNvGrpSpPr/>
          <p:nvPr/>
        </p:nvGrpSpPr>
        <p:grpSpPr>
          <a:xfrm>
            <a:off x="0" y="1639061"/>
            <a:ext cx="10688955" cy="4076700"/>
            <a:chOff x="0" y="1639061"/>
            <a:chExt cx="10688955" cy="4076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907" y="1858708"/>
              <a:ext cx="9676434" cy="38567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45048" y="4055744"/>
              <a:ext cx="2676525" cy="1019810"/>
            </a:xfrm>
            <a:custGeom>
              <a:avLst/>
              <a:gdLst/>
              <a:ahLst/>
              <a:cxnLst/>
              <a:rect l="l" t="t" r="r" b="b"/>
              <a:pathLst>
                <a:path w="2676525" h="1019810">
                  <a:moveTo>
                    <a:pt x="0" y="509777"/>
                  </a:moveTo>
                  <a:lnTo>
                    <a:pt x="6499" y="459214"/>
                  </a:lnTo>
                  <a:lnTo>
                    <a:pt x="25587" y="410058"/>
                  </a:lnTo>
                  <a:lnTo>
                    <a:pt x="56652" y="362546"/>
                  </a:lnTo>
                  <a:lnTo>
                    <a:pt x="99079" y="316908"/>
                  </a:lnTo>
                  <a:lnTo>
                    <a:pt x="152257" y="273381"/>
                  </a:lnTo>
                  <a:lnTo>
                    <a:pt x="215570" y="232196"/>
                  </a:lnTo>
                  <a:lnTo>
                    <a:pt x="250837" y="212556"/>
                  </a:lnTo>
                  <a:lnTo>
                    <a:pt x="288407" y="193589"/>
                  </a:lnTo>
                  <a:lnTo>
                    <a:pt x="328205" y="175324"/>
                  </a:lnTo>
                  <a:lnTo>
                    <a:pt x="370153" y="157791"/>
                  </a:lnTo>
                  <a:lnTo>
                    <a:pt x="414176" y="141020"/>
                  </a:lnTo>
                  <a:lnTo>
                    <a:pt x="460197" y="125038"/>
                  </a:lnTo>
                  <a:lnTo>
                    <a:pt x="508138" y="109876"/>
                  </a:lnTo>
                  <a:lnTo>
                    <a:pt x="557923" y="95563"/>
                  </a:lnTo>
                  <a:lnTo>
                    <a:pt x="609476" y="82127"/>
                  </a:lnTo>
                  <a:lnTo>
                    <a:pt x="662719" y="69598"/>
                  </a:lnTo>
                  <a:lnTo>
                    <a:pt x="717577" y="58006"/>
                  </a:lnTo>
                  <a:lnTo>
                    <a:pt x="773973" y="47379"/>
                  </a:lnTo>
                  <a:lnTo>
                    <a:pt x="831829" y="37747"/>
                  </a:lnTo>
                  <a:lnTo>
                    <a:pt x="891069" y="29138"/>
                  </a:lnTo>
                  <a:lnTo>
                    <a:pt x="951617" y="21583"/>
                  </a:lnTo>
                  <a:lnTo>
                    <a:pt x="1013396" y="15110"/>
                  </a:lnTo>
                  <a:lnTo>
                    <a:pt x="1076329" y="9748"/>
                  </a:lnTo>
                  <a:lnTo>
                    <a:pt x="1140340" y="5527"/>
                  </a:lnTo>
                  <a:lnTo>
                    <a:pt x="1205352" y="2476"/>
                  </a:lnTo>
                  <a:lnTo>
                    <a:pt x="1271288" y="623"/>
                  </a:lnTo>
                  <a:lnTo>
                    <a:pt x="1338072" y="0"/>
                  </a:lnTo>
                  <a:lnTo>
                    <a:pt x="1404855" y="623"/>
                  </a:lnTo>
                  <a:lnTo>
                    <a:pt x="1470791" y="2476"/>
                  </a:lnTo>
                  <a:lnTo>
                    <a:pt x="1535803" y="5527"/>
                  </a:lnTo>
                  <a:lnTo>
                    <a:pt x="1599814" y="9748"/>
                  </a:lnTo>
                  <a:lnTo>
                    <a:pt x="1662747" y="15110"/>
                  </a:lnTo>
                  <a:lnTo>
                    <a:pt x="1724526" y="21583"/>
                  </a:lnTo>
                  <a:lnTo>
                    <a:pt x="1785074" y="29138"/>
                  </a:lnTo>
                  <a:lnTo>
                    <a:pt x="1844314" y="37747"/>
                  </a:lnTo>
                  <a:lnTo>
                    <a:pt x="1902170" y="47379"/>
                  </a:lnTo>
                  <a:lnTo>
                    <a:pt x="1958566" y="58006"/>
                  </a:lnTo>
                  <a:lnTo>
                    <a:pt x="2013424" y="69598"/>
                  </a:lnTo>
                  <a:lnTo>
                    <a:pt x="2066667" y="82127"/>
                  </a:lnTo>
                  <a:lnTo>
                    <a:pt x="2118220" y="95563"/>
                  </a:lnTo>
                  <a:lnTo>
                    <a:pt x="2168005" y="109876"/>
                  </a:lnTo>
                  <a:lnTo>
                    <a:pt x="2215946" y="125038"/>
                  </a:lnTo>
                  <a:lnTo>
                    <a:pt x="2261967" y="141020"/>
                  </a:lnTo>
                  <a:lnTo>
                    <a:pt x="2305990" y="157791"/>
                  </a:lnTo>
                  <a:lnTo>
                    <a:pt x="2347938" y="175324"/>
                  </a:lnTo>
                  <a:lnTo>
                    <a:pt x="2387736" y="193589"/>
                  </a:lnTo>
                  <a:lnTo>
                    <a:pt x="2425306" y="212556"/>
                  </a:lnTo>
                  <a:lnTo>
                    <a:pt x="2460573" y="232196"/>
                  </a:lnTo>
                  <a:lnTo>
                    <a:pt x="2493458" y="252481"/>
                  </a:lnTo>
                  <a:lnTo>
                    <a:pt x="2551780" y="294866"/>
                  </a:lnTo>
                  <a:lnTo>
                    <a:pt x="2599659" y="339478"/>
                  </a:lnTo>
                  <a:lnTo>
                    <a:pt x="2636482" y="386082"/>
                  </a:lnTo>
                  <a:lnTo>
                    <a:pt x="2661635" y="434445"/>
                  </a:lnTo>
                  <a:lnTo>
                    <a:pt x="2674506" y="484334"/>
                  </a:lnTo>
                  <a:lnTo>
                    <a:pt x="2676144" y="509777"/>
                  </a:lnTo>
                  <a:lnTo>
                    <a:pt x="2674506" y="535221"/>
                  </a:lnTo>
                  <a:lnTo>
                    <a:pt x="2661635" y="585110"/>
                  </a:lnTo>
                  <a:lnTo>
                    <a:pt x="2636482" y="633473"/>
                  </a:lnTo>
                  <a:lnTo>
                    <a:pt x="2599659" y="680077"/>
                  </a:lnTo>
                  <a:lnTo>
                    <a:pt x="2551780" y="724689"/>
                  </a:lnTo>
                  <a:lnTo>
                    <a:pt x="2493458" y="767074"/>
                  </a:lnTo>
                  <a:lnTo>
                    <a:pt x="2460573" y="787359"/>
                  </a:lnTo>
                  <a:lnTo>
                    <a:pt x="2425306" y="806999"/>
                  </a:lnTo>
                  <a:lnTo>
                    <a:pt x="2387736" y="825966"/>
                  </a:lnTo>
                  <a:lnTo>
                    <a:pt x="2347938" y="844231"/>
                  </a:lnTo>
                  <a:lnTo>
                    <a:pt x="2305990" y="861764"/>
                  </a:lnTo>
                  <a:lnTo>
                    <a:pt x="2261967" y="878535"/>
                  </a:lnTo>
                  <a:lnTo>
                    <a:pt x="2215946" y="894517"/>
                  </a:lnTo>
                  <a:lnTo>
                    <a:pt x="2168005" y="909679"/>
                  </a:lnTo>
                  <a:lnTo>
                    <a:pt x="2118220" y="923992"/>
                  </a:lnTo>
                  <a:lnTo>
                    <a:pt x="2066667" y="937428"/>
                  </a:lnTo>
                  <a:lnTo>
                    <a:pt x="2013424" y="949957"/>
                  </a:lnTo>
                  <a:lnTo>
                    <a:pt x="1958566" y="961549"/>
                  </a:lnTo>
                  <a:lnTo>
                    <a:pt x="1902170" y="972176"/>
                  </a:lnTo>
                  <a:lnTo>
                    <a:pt x="1844314" y="981808"/>
                  </a:lnTo>
                  <a:lnTo>
                    <a:pt x="1785074" y="990417"/>
                  </a:lnTo>
                  <a:lnTo>
                    <a:pt x="1724526" y="997972"/>
                  </a:lnTo>
                  <a:lnTo>
                    <a:pt x="1662747" y="1004445"/>
                  </a:lnTo>
                  <a:lnTo>
                    <a:pt x="1599814" y="1009807"/>
                  </a:lnTo>
                  <a:lnTo>
                    <a:pt x="1535803" y="1014028"/>
                  </a:lnTo>
                  <a:lnTo>
                    <a:pt x="1470791" y="1017079"/>
                  </a:lnTo>
                  <a:lnTo>
                    <a:pt x="1404855" y="1018932"/>
                  </a:lnTo>
                  <a:lnTo>
                    <a:pt x="1338072" y="1019555"/>
                  </a:lnTo>
                  <a:lnTo>
                    <a:pt x="1271288" y="1018932"/>
                  </a:lnTo>
                  <a:lnTo>
                    <a:pt x="1205352" y="1017079"/>
                  </a:lnTo>
                  <a:lnTo>
                    <a:pt x="1140340" y="1014028"/>
                  </a:lnTo>
                  <a:lnTo>
                    <a:pt x="1076329" y="1009807"/>
                  </a:lnTo>
                  <a:lnTo>
                    <a:pt x="1013396" y="1004445"/>
                  </a:lnTo>
                  <a:lnTo>
                    <a:pt x="951617" y="997972"/>
                  </a:lnTo>
                  <a:lnTo>
                    <a:pt x="891069" y="990417"/>
                  </a:lnTo>
                  <a:lnTo>
                    <a:pt x="831829" y="981808"/>
                  </a:lnTo>
                  <a:lnTo>
                    <a:pt x="773973" y="972176"/>
                  </a:lnTo>
                  <a:lnTo>
                    <a:pt x="717577" y="961549"/>
                  </a:lnTo>
                  <a:lnTo>
                    <a:pt x="662719" y="949957"/>
                  </a:lnTo>
                  <a:lnTo>
                    <a:pt x="609476" y="937428"/>
                  </a:lnTo>
                  <a:lnTo>
                    <a:pt x="557923" y="923992"/>
                  </a:lnTo>
                  <a:lnTo>
                    <a:pt x="508138" y="909679"/>
                  </a:lnTo>
                  <a:lnTo>
                    <a:pt x="460197" y="894517"/>
                  </a:lnTo>
                  <a:lnTo>
                    <a:pt x="414176" y="878535"/>
                  </a:lnTo>
                  <a:lnTo>
                    <a:pt x="370153" y="861764"/>
                  </a:lnTo>
                  <a:lnTo>
                    <a:pt x="328205" y="844231"/>
                  </a:lnTo>
                  <a:lnTo>
                    <a:pt x="288407" y="825966"/>
                  </a:lnTo>
                  <a:lnTo>
                    <a:pt x="250837" y="806999"/>
                  </a:lnTo>
                  <a:lnTo>
                    <a:pt x="215570" y="787359"/>
                  </a:lnTo>
                  <a:lnTo>
                    <a:pt x="182685" y="767074"/>
                  </a:lnTo>
                  <a:lnTo>
                    <a:pt x="124363" y="724689"/>
                  </a:lnTo>
                  <a:lnTo>
                    <a:pt x="76484" y="680077"/>
                  </a:lnTo>
                  <a:lnTo>
                    <a:pt x="39661" y="633473"/>
                  </a:lnTo>
                  <a:lnTo>
                    <a:pt x="14508" y="585110"/>
                  </a:lnTo>
                  <a:lnTo>
                    <a:pt x="1637" y="535221"/>
                  </a:lnTo>
                  <a:lnTo>
                    <a:pt x="0" y="509777"/>
                  </a:lnTo>
                  <a:close/>
                </a:path>
              </a:pathLst>
            </a:custGeom>
            <a:ln w="60198">
              <a:solidFill>
                <a:srgbClr val="FDBB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639061"/>
              <a:ext cx="10688955" cy="4075429"/>
            </a:xfrm>
            <a:custGeom>
              <a:avLst/>
              <a:gdLst/>
              <a:ahLst/>
              <a:cxnLst/>
              <a:rect l="l" t="t" r="r" b="b"/>
              <a:pathLst>
                <a:path w="10688955" h="4075429">
                  <a:moveTo>
                    <a:pt x="10688574" y="0"/>
                  </a:moveTo>
                  <a:lnTo>
                    <a:pt x="0" y="0"/>
                  </a:lnTo>
                  <a:lnTo>
                    <a:pt x="0" y="4075176"/>
                  </a:lnTo>
                  <a:lnTo>
                    <a:pt x="10688574" y="4075176"/>
                  </a:lnTo>
                  <a:lnTo>
                    <a:pt x="10688574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784" y="1891029"/>
              <a:ext cx="9576053" cy="35687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9302" y="1878710"/>
              <a:ext cx="9629140" cy="3579495"/>
            </a:xfrm>
            <a:custGeom>
              <a:avLst/>
              <a:gdLst/>
              <a:ahLst/>
              <a:cxnLst/>
              <a:rect l="l" t="t" r="r" b="b"/>
              <a:pathLst>
                <a:path w="9629140" h="3579495">
                  <a:moveTo>
                    <a:pt x="0" y="1789556"/>
                  </a:moveTo>
                  <a:lnTo>
                    <a:pt x="1881" y="1739040"/>
                  </a:lnTo>
                  <a:lnTo>
                    <a:pt x="7491" y="1688869"/>
                  </a:lnTo>
                  <a:lnTo>
                    <a:pt x="16782" y="1639063"/>
                  </a:lnTo>
                  <a:lnTo>
                    <a:pt x="29703" y="1589641"/>
                  </a:lnTo>
                  <a:lnTo>
                    <a:pt x="46205" y="1540620"/>
                  </a:lnTo>
                  <a:lnTo>
                    <a:pt x="66239" y="1492020"/>
                  </a:lnTo>
                  <a:lnTo>
                    <a:pt x="89755" y="1443858"/>
                  </a:lnTo>
                  <a:lnTo>
                    <a:pt x="116702" y="1396153"/>
                  </a:lnTo>
                  <a:lnTo>
                    <a:pt x="147033" y="1348923"/>
                  </a:lnTo>
                  <a:lnTo>
                    <a:pt x="180697" y="1302187"/>
                  </a:lnTo>
                  <a:lnTo>
                    <a:pt x="217646" y="1255963"/>
                  </a:lnTo>
                  <a:lnTo>
                    <a:pt x="257828" y="1210269"/>
                  </a:lnTo>
                  <a:lnTo>
                    <a:pt x="301195" y="1165124"/>
                  </a:lnTo>
                  <a:lnTo>
                    <a:pt x="347698" y="1120547"/>
                  </a:lnTo>
                  <a:lnTo>
                    <a:pt x="397287" y="1076556"/>
                  </a:lnTo>
                  <a:lnTo>
                    <a:pt x="449912" y="1033168"/>
                  </a:lnTo>
                  <a:lnTo>
                    <a:pt x="505523" y="990403"/>
                  </a:lnTo>
                  <a:lnTo>
                    <a:pt x="564072" y="948279"/>
                  </a:lnTo>
                  <a:lnTo>
                    <a:pt x="625509" y="906815"/>
                  </a:lnTo>
                  <a:lnTo>
                    <a:pt x="689784" y="866028"/>
                  </a:lnTo>
                  <a:lnTo>
                    <a:pt x="722971" y="845894"/>
                  </a:lnTo>
                  <a:lnTo>
                    <a:pt x="756848" y="825937"/>
                  </a:lnTo>
                  <a:lnTo>
                    <a:pt x="791411" y="806159"/>
                  </a:lnTo>
                  <a:lnTo>
                    <a:pt x="826651" y="786561"/>
                  </a:lnTo>
                  <a:lnTo>
                    <a:pt x="862565" y="767147"/>
                  </a:lnTo>
                  <a:lnTo>
                    <a:pt x="899144" y="747918"/>
                  </a:lnTo>
                  <a:lnTo>
                    <a:pt x="936384" y="728877"/>
                  </a:lnTo>
                  <a:lnTo>
                    <a:pt x="974278" y="710026"/>
                  </a:lnTo>
                  <a:lnTo>
                    <a:pt x="1012819" y="691368"/>
                  </a:lnTo>
                  <a:lnTo>
                    <a:pt x="1052002" y="672904"/>
                  </a:lnTo>
                  <a:lnTo>
                    <a:pt x="1091820" y="654637"/>
                  </a:lnTo>
                  <a:lnTo>
                    <a:pt x="1132267" y="636570"/>
                  </a:lnTo>
                  <a:lnTo>
                    <a:pt x="1173337" y="618704"/>
                  </a:lnTo>
                  <a:lnTo>
                    <a:pt x="1215024" y="601043"/>
                  </a:lnTo>
                  <a:lnTo>
                    <a:pt x="1257321" y="583587"/>
                  </a:lnTo>
                  <a:lnTo>
                    <a:pt x="1300223" y="566340"/>
                  </a:lnTo>
                  <a:lnTo>
                    <a:pt x="1343723" y="549304"/>
                  </a:lnTo>
                  <a:lnTo>
                    <a:pt x="1387814" y="532482"/>
                  </a:lnTo>
                  <a:lnTo>
                    <a:pt x="1432492" y="515874"/>
                  </a:lnTo>
                  <a:lnTo>
                    <a:pt x="1477749" y="499484"/>
                  </a:lnTo>
                  <a:lnTo>
                    <a:pt x="1523580" y="483315"/>
                  </a:lnTo>
                  <a:lnTo>
                    <a:pt x="1569978" y="467367"/>
                  </a:lnTo>
                  <a:lnTo>
                    <a:pt x="1616937" y="451645"/>
                  </a:lnTo>
                  <a:lnTo>
                    <a:pt x="1664451" y="436149"/>
                  </a:lnTo>
                  <a:lnTo>
                    <a:pt x="1712513" y="420883"/>
                  </a:lnTo>
                  <a:lnTo>
                    <a:pt x="1761118" y="405848"/>
                  </a:lnTo>
                  <a:lnTo>
                    <a:pt x="1810260" y="391047"/>
                  </a:lnTo>
                  <a:lnTo>
                    <a:pt x="1859931" y="376482"/>
                  </a:lnTo>
                  <a:lnTo>
                    <a:pt x="1910126" y="362156"/>
                  </a:lnTo>
                  <a:lnTo>
                    <a:pt x="1960839" y="348070"/>
                  </a:lnTo>
                  <a:lnTo>
                    <a:pt x="2012064" y="334227"/>
                  </a:lnTo>
                  <a:lnTo>
                    <a:pt x="2063794" y="320630"/>
                  </a:lnTo>
                  <a:lnTo>
                    <a:pt x="2116023" y="307280"/>
                  </a:lnTo>
                  <a:lnTo>
                    <a:pt x="2168745" y="294181"/>
                  </a:lnTo>
                  <a:lnTo>
                    <a:pt x="2221954" y="281333"/>
                  </a:lnTo>
                  <a:lnTo>
                    <a:pt x="2275643" y="268741"/>
                  </a:lnTo>
                  <a:lnTo>
                    <a:pt x="2329807" y="256405"/>
                  </a:lnTo>
                  <a:lnTo>
                    <a:pt x="2384439" y="244328"/>
                  </a:lnTo>
                  <a:lnTo>
                    <a:pt x="2439533" y="232512"/>
                  </a:lnTo>
                  <a:lnTo>
                    <a:pt x="2495082" y="220961"/>
                  </a:lnTo>
                  <a:lnTo>
                    <a:pt x="2551082" y="209675"/>
                  </a:lnTo>
                  <a:lnTo>
                    <a:pt x="2607525" y="198658"/>
                  </a:lnTo>
                  <a:lnTo>
                    <a:pt x="2664405" y="187912"/>
                  </a:lnTo>
                  <a:lnTo>
                    <a:pt x="2721716" y="177438"/>
                  </a:lnTo>
                  <a:lnTo>
                    <a:pt x="2779452" y="167240"/>
                  </a:lnTo>
                  <a:lnTo>
                    <a:pt x="2837607" y="157319"/>
                  </a:lnTo>
                  <a:lnTo>
                    <a:pt x="2896175" y="147678"/>
                  </a:lnTo>
                  <a:lnTo>
                    <a:pt x="2955148" y="138319"/>
                  </a:lnTo>
                  <a:lnTo>
                    <a:pt x="3014522" y="129245"/>
                  </a:lnTo>
                  <a:lnTo>
                    <a:pt x="3074290" y="120458"/>
                  </a:lnTo>
                  <a:lnTo>
                    <a:pt x="3134445" y="111959"/>
                  </a:lnTo>
                  <a:lnTo>
                    <a:pt x="3194982" y="103752"/>
                  </a:lnTo>
                  <a:lnTo>
                    <a:pt x="3255895" y="95839"/>
                  </a:lnTo>
                  <a:lnTo>
                    <a:pt x="3317176" y="88222"/>
                  </a:lnTo>
                  <a:lnTo>
                    <a:pt x="3378821" y="80902"/>
                  </a:lnTo>
                  <a:lnTo>
                    <a:pt x="3440822" y="73884"/>
                  </a:lnTo>
                  <a:lnTo>
                    <a:pt x="3503174" y="67168"/>
                  </a:lnTo>
                  <a:lnTo>
                    <a:pt x="3565871" y="60758"/>
                  </a:lnTo>
                  <a:lnTo>
                    <a:pt x="3628906" y="54655"/>
                  </a:lnTo>
                  <a:lnTo>
                    <a:pt x="3692273" y="48861"/>
                  </a:lnTo>
                  <a:lnTo>
                    <a:pt x="3755965" y="43380"/>
                  </a:lnTo>
                  <a:lnTo>
                    <a:pt x="3819978" y="38213"/>
                  </a:lnTo>
                  <a:lnTo>
                    <a:pt x="3884303" y="33363"/>
                  </a:lnTo>
                  <a:lnTo>
                    <a:pt x="3948936" y="28832"/>
                  </a:lnTo>
                  <a:lnTo>
                    <a:pt x="4013871" y="24622"/>
                  </a:lnTo>
                  <a:lnTo>
                    <a:pt x="4079100" y="20736"/>
                  </a:lnTo>
                  <a:lnTo>
                    <a:pt x="4144618" y="17175"/>
                  </a:lnTo>
                  <a:lnTo>
                    <a:pt x="4210418" y="13943"/>
                  </a:lnTo>
                  <a:lnTo>
                    <a:pt x="4276495" y="11041"/>
                  </a:lnTo>
                  <a:lnTo>
                    <a:pt x="4342842" y="8472"/>
                  </a:lnTo>
                  <a:lnTo>
                    <a:pt x="4409453" y="6238"/>
                  </a:lnTo>
                  <a:lnTo>
                    <a:pt x="4476322" y="4341"/>
                  </a:lnTo>
                  <a:lnTo>
                    <a:pt x="4543442" y="2784"/>
                  </a:lnTo>
                  <a:lnTo>
                    <a:pt x="4610808" y="1569"/>
                  </a:lnTo>
                  <a:lnTo>
                    <a:pt x="4678413" y="699"/>
                  </a:lnTo>
                  <a:lnTo>
                    <a:pt x="4746251" y="175"/>
                  </a:lnTo>
                  <a:lnTo>
                    <a:pt x="4814316" y="0"/>
                  </a:lnTo>
                  <a:lnTo>
                    <a:pt x="4882380" y="175"/>
                  </a:lnTo>
                  <a:lnTo>
                    <a:pt x="4950218" y="699"/>
                  </a:lnTo>
                  <a:lnTo>
                    <a:pt x="5017823" y="1569"/>
                  </a:lnTo>
                  <a:lnTo>
                    <a:pt x="5085189" y="2784"/>
                  </a:lnTo>
                  <a:lnTo>
                    <a:pt x="5152309" y="4341"/>
                  </a:lnTo>
                  <a:lnTo>
                    <a:pt x="5219178" y="6238"/>
                  </a:lnTo>
                  <a:lnTo>
                    <a:pt x="5285789" y="8472"/>
                  </a:lnTo>
                  <a:lnTo>
                    <a:pt x="5352136" y="11041"/>
                  </a:lnTo>
                  <a:lnTo>
                    <a:pt x="5418213" y="13943"/>
                  </a:lnTo>
                  <a:lnTo>
                    <a:pt x="5484013" y="17175"/>
                  </a:lnTo>
                  <a:lnTo>
                    <a:pt x="5549531" y="20736"/>
                  </a:lnTo>
                  <a:lnTo>
                    <a:pt x="5614760" y="24622"/>
                  </a:lnTo>
                  <a:lnTo>
                    <a:pt x="5679695" y="28832"/>
                  </a:lnTo>
                  <a:lnTo>
                    <a:pt x="5744328" y="33363"/>
                  </a:lnTo>
                  <a:lnTo>
                    <a:pt x="5808653" y="38213"/>
                  </a:lnTo>
                  <a:lnTo>
                    <a:pt x="5872666" y="43380"/>
                  </a:lnTo>
                  <a:lnTo>
                    <a:pt x="5936358" y="48861"/>
                  </a:lnTo>
                  <a:lnTo>
                    <a:pt x="5999725" y="54655"/>
                  </a:lnTo>
                  <a:lnTo>
                    <a:pt x="6062760" y="60758"/>
                  </a:lnTo>
                  <a:lnTo>
                    <a:pt x="6125457" y="67168"/>
                  </a:lnTo>
                  <a:lnTo>
                    <a:pt x="6187809" y="73884"/>
                  </a:lnTo>
                  <a:lnTo>
                    <a:pt x="6249810" y="80902"/>
                  </a:lnTo>
                  <a:lnTo>
                    <a:pt x="6311455" y="88222"/>
                  </a:lnTo>
                  <a:lnTo>
                    <a:pt x="6372736" y="95839"/>
                  </a:lnTo>
                  <a:lnTo>
                    <a:pt x="6433649" y="103752"/>
                  </a:lnTo>
                  <a:lnTo>
                    <a:pt x="6494186" y="111959"/>
                  </a:lnTo>
                  <a:lnTo>
                    <a:pt x="6554341" y="120458"/>
                  </a:lnTo>
                  <a:lnTo>
                    <a:pt x="6614109" y="129245"/>
                  </a:lnTo>
                  <a:lnTo>
                    <a:pt x="6673483" y="138319"/>
                  </a:lnTo>
                  <a:lnTo>
                    <a:pt x="6732456" y="147678"/>
                  </a:lnTo>
                  <a:lnTo>
                    <a:pt x="6791024" y="157319"/>
                  </a:lnTo>
                  <a:lnTo>
                    <a:pt x="6849179" y="167240"/>
                  </a:lnTo>
                  <a:lnTo>
                    <a:pt x="6906915" y="177438"/>
                  </a:lnTo>
                  <a:lnTo>
                    <a:pt x="6964226" y="187912"/>
                  </a:lnTo>
                  <a:lnTo>
                    <a:pt x="7021106" y="198658"/>
                  </a:lnTo>
                  <a:lnTo>
                    <a:pt x="7077549" y="209675"/>
                  </a:lnTo>
                  <a:lnTo>
                    <a:pt x="7133549" y="220961"/>
                  </a:lnTo>
                  <a:lnTo>
                    <a:pt x="7189098" y="232512"/>
                  </a:lnTo>
                  <a:lnTo>
                    <a:pt x="7244192" y="244328"/>
                  </a:lnTo>
                  <a:lnTo>
                    <a:pt x="7298824" y="256405"/>
                  </a:lnTo>
                  <a:lnTo>
                    <a:pt x="7352988" y="268741"/>
                  </a:lnTo>
                  <a:lnTo>
                    <a:pt x="7406677" y="281333"/>
                  </a:lnTo>
                  <a:lnTo>
                    <a:pt x="7459886" y="294181"/>
                  </a:lnTo>
                  <a:lnTo>
                    <a:pt x="7512608" y="307280"/>
                  </a:lnTo>
                  <a:lnTo>
                    <a:pt x="7564837" y="320630"/>
                  </a:lnTo>
                  <a:lnTo>
                    <a:pt x="7616567" y="334227"/>
                  </a:lnTo>
                  <a:lnTo>
                    <a:pt x="7667792" y="348070"/>
                  </a:lnTo>
                  <a:lnTo>
                    <a:pt x="7718505" y="362156"/>
                  </a:lnTo>
                  <a:lnTo>
                    <a:pt x="7768700" y="376482"/>
                  </a:lnTo>
                  <a:lnTo>
                    <a:pt x="7818371" y="391047"/>
                  </a:lnTo>
                  <a:lnTo>
                    <a:pt x="7867513" y="405848"/>
                  </a:lnTo>
                  <a:lnTo>
                    <a:pt x="7916118" y="420883"/>
                  </a:lnTo>
                  <a:lnTo>
                    <a:pt x="7964180" y="436149"/>
                  </a:lnTo>
                  <a:lnTo>
                    <a:pt x="8011694" y="451645"/>
                  </a:lnTo>
                  <a:lnTo>
                    <a:pt x="8058653" y="467367"/>
                  </a:lnTo>
                  <a:lnTo>
                    <a:pt x="8105051" y="483315"/>
                  </a:lnTo>
                  <a:lnTo>
                    <a:pt x="8150882" y="499484"/>
                  </a:lnTo>
                  <a:lnTo>
                    <a:pt x="8196139" y="515874"/>
                  </a:lnTo>
                  <a:lnTo>
                    <a:pt x="8240817" y="532482"/>
                  </a:lnTo>
                  <a:lnTo>
                    <a:pt x="8284908" y="549304"/>
                  </a:lnTo>
                  <a:lnTo>
                    <a:pt x="8328408" y="566340"/>
                  </a:lnTo>
                  <a:lnTo>
                    <a:pt x="8371310" y="583587"/>
                  </a:lnTo>
                  <a:lnTo>
                    <a:pt x="8413607" y="601043"/>
                  </a:lnTo>
                  <a:lnTo>
                    <a:pt x="8455294" y="618704"/>
                  </a:lnTo>
                  <a:lnTo>
                    <a:pt x="8496364" y="636570"/>
                  </a:lnTo>
                  <a:lnTo>
                    <a:pt x="8536811" y="654637"/>
                  </a:lnTo>
                  <a:lnTo>
                    <a:pt x="8576629" y="672904"/>
                  </a:lnTo>
                  <a:lnTo>
                    <a:pt x="8615812" y="691368"/>
                  </a:lnTo>
                  <a:lnTo>
                    <a:pt x="8654353" y="710026"/>
                  </a:lnTo>
                  <a:lnTo>
                    <a:pt x="8692247" y="728877"/>
                  </a:lnTo>
                  <a:lnTo>
                    <a:pt x="8729487" y="747918"/>
                  </a:lnTo>
                  <a:lnTo>
                    <a:pt x="8766066" y="767147"/>
                  </a:lnTo>
                  <a:lnTo>
                    <a:pt x="8801980" y="786561"/>
                  </a:lnTo>
                  <a:lnTo>
                    <a:pt x="8837220" y="806159"/>
                  </a:lnTo>
                  <a:lnTo>
                    <a:pt x="8871783" y="825937"/>
                  </a:lnTo>
                  <a:lnTo>
                    <a:pt x="8905660" y="845894"/>
                  </a:lnTo>
                  <a:lnTo>
                    <a:pt x="8938847" y="866028"/>
                  </a:lnTo>
                  <a:lnTo>
                    <a:pt x="8971336" y="886335"/>
                  </a:lnTo>
                  <a:lnTo>
                    <a:pt x="9034198" y="927463"/>
                  </a:lnTo>
                  <a:lnTo>
                    <a:pt x="9094197" y="969260"/>
                  </a:lnTo>
                  <a:lnTo>
                    <a:pt x="9151284" y="1011707"/>
                  </a:lnTo>
                  <a:lnTo>
                    <a:pt x="9205408" y="1054785"/>
                  </a:lnTo>
                  <a:lnTo>
                    <a:pt x="9256521" y="1098477"/>
                  </a:lnTo>
                  <a:lnTo>
                    <a:pt x="9304573" y="1142764"/>
                  </a:lnTo>
                  <a:lnTo>
                    <a:pt x="9349514" y="1187627"/>
                  </a:lnTo>
                  <a:lnTo>
                    <a:pt x="9391295" y="1233048"/>
                  </a:lnTo>
                  <a:lnTo>
                    <a:pt x="9429867" y="1279009"/>
                  </a:lnTo>
                  <a:lnTo>
                    <a:pt x="9465179" y="1325492"/>
                  </a:lnTo>
                  <a:lnTo>
                    <a:pt x="9497183" y="1372477"/>
                  </a:lnTo>
                  <a:lnTo>
                    <a:pt x="9525828" y="1419947"/>
                  </a:lnTo>
                  <a:lnTo>
                    <a:pt x="9551066" y="1467883"/>
                  </a:lnTo>
                  <a:lnTo>
                    <a:pt x="9572847" y="1516266"/>
                  </a:lnTo>
                  <a:lnTo>
                    <a:pt x="9591121" y="1565079"/>
                  </a:lnTo>
                  <a:lnTo>
                    <a:pt x="9605839" y="1614303"/>
                  </a:lnTo>
                  <a:lnTo>
                    <a:pt x="9616951" y="1663919"/>
                  </a:lnTo>
                  <a:lnTo>
                    <a:pt x="9624408" y="1713910"/>
                  </a:lnTo>
                  <a:lnTo>
                    <a:pt x="9628160" y="1764256"/>
                  </a:lnTo>
                  <a:lnTo>
                    <a:pt x="9628632" y="1789556"/>
                  </a:lnTo>
                  <a:lnTo>
                    <a:pt x="9628160" y="1814857"/>
                  </a:lnTo>
                  <a:lnTo>
                    <a:pt x="9624408" y="1865203"/>
                  </a:lnTo>
                  <a:lnTo>
                    <a:pt x="9616951" y="1915194"/>
                  </a:lnTo>
                  <a:lnTo>
                    <a:pt x="9605839" y="1964810"/>
                  </a:lnTo>
                  <a:lnTo>
                    <a:pt x="9591121" y="2014034"/>
                  </a:lnTo>
                  <a:lnTo>
                    <a:pt x="9572847" y="2062847"/>
                  </a:lnTo>
                  <a:lnTo>
                    <a:pt x="9551066" y="2111230"/>
                  </a:lnTo>
                  <a:lnTo>
                    <a:pt x="9525828" y="2159166"/>
                  </a:lnTo>
                  <a:lnTo>
                    <a:pt x="9497183" y="2206636"/>
                  </a:lnTo>
                  <a:lnTo>
                    <a:pt x="9465179" y="2253621"/>
                  </a:lnTo>
                  <a:lnTo>
                    <a:pt x="9429867" y="2300104"/>
                  </a:lnTo>
                  <a:lnTo>
                    <a:pt x="9391295" y="2346065"/>
                  </a:lnTo>
                  <a:lnTo>
                    <a:pt x="9349514" y="2391486"/>
                  </a:lnTo>
                  <a:lnTo>
                    <a:pt x="9304573" y="2436349"/>
                  </a:lnTo>
                  <a:lnTo>
                    <a:pt x="9256521" y="2480636"/>
                  </a:lnTo>
                  <a:lnTo>
                    <a:pt x="9205408" y="2524328"/>
                  </a:lnTo>
                  <a:lnTo>
                    <a:pt x="9151284" y="2567406"/>
                  </a:lnTo>
                  <a:lnTo>
                    <a:pt x="9094197" y="2609853"/>
                  </a:lnTo>
                  <a:lnTo>
                    <a:pt x="9034198" y="2651650"/>
                  </a:lnTo>
                  <a:lnTo>
                    <a:pt x="8971336" y="2692778"/>
                  </a:lnTo>
                  <a:lnTo>
                    <a:pt x="8938847" y="2713085"/>
                  </a:lnTo>
                  <a:lnTo>
                    <a:pt x="8905660" y="2733219"/>
                  </a:lnTo>
                  <a:lnTo>
                    <a:pt x="8871783" y="2753176"/>
                  </a:lnTo>
                  <a:lnTo>
                    <a:pt x="8837220" y="2772954"/>
                  </a:lnTo>
                  <a:lnTo>
                    <a:pt x="8801980" y="2792552"/>
                  </a:lnTo>
                  <a:lnTo>
                    <a:pt x="8766066" y="2811966"/>
                  </a:lnTo>
                  <a:lnTo>
                    <a:pt x="8729487" y="2831195"/>
                  </a:lnTo>
                  <a:lnTo>
                    <a:pt x="8692247" y="2850236"/>
                  </a:lnTo>
                  <a:lnTo>
                    <a:pt x="8654353" y="2869087"/>
                  </a:lnTo>
                  <a:lnTo>
                    <a:pt x="8615812" y="2887745"/>
                  </a:lnTo>
                  <a:lnTo>
                    <a:pt x="8576629" y="2906209"/>
                  </a:lnTo>
                  <a:lnTo>
                    <a:pt x="8536811" y="2924476"/>
                  </a:lnTo>
                  <a:lnTo>
                    <a:pt x="8496364" y="2942543"/>
                  </a:lnTo>
                  <a:lnTo>
                    <a:pt x="8455294" y="2960409"/>
                  </a:lnTo>
                  <a:lnTo>
                    <a:pt x="8413607" y="2978070"/>
                  </a:lnTo>
                  <a:lnTo>
                    <a:pt x="8371310" y="2995526"/>
                  </a:lnTo>
                  <a:lnTo>
                    <a:pt x="8328408" y="3012773"/>
                  </a:lnTo>
                  <a:lnTo>
                    <a:pt x="8284908" y="3029809"/>
                  </a:lnTo>
                  <a:lnTo>
                    <a:pt x="8240817" y="3046631"/>
                  </a:lnTo>
                  <a:lnTo>
                    <a:pt x="8196139" y="3063239"/>
                  </a:lnTo>
                  <a:lnTo>
                    <a:pt x="8150882" y="3079629"/>
                  </a:lnTo>
                  <a:lnTo>
                    <a:pt x="8105051" y="3095798"/>
                  </a:lnTo>
                  <a:lnTo>
                    <a:pt x="8058653" y="3111746"/>
                  </a:lnTo>
                  <a:lnTo>
                    <a:pt x="8011694" y="3127468"/>
                  </a:lnTo>
                  <a:lnTo>
                    <a:pt x="7964180" y="3142964"/>
                  </a:lnTo>
                  <a:lnTo>
                    <a:pt x="7916118" y="3158230"/>
                  </a:lnTo>
                  <a:lnTo>
                    <a:pt x="7867513" y="3173265"/>
                  </a:lnTo>
                  <a:lnTo>
                    <a:pt x="7818371" y="3188066"/>
                  </a:lnTo>
                  <a:lnTo>
                    <a:pt x="7768700" y="3202631"/>
                  </a:lnTo>
                  <a:lnTo>
                    <a:pt x="7718505" y="3216957"/>
                  </a:lnTo>
                  <a:lnTo>
                    <a:pt x="7667792" y="3231043"/>
                  </a:lnTo>
                  <a:lnTo>
                    <a:pt x="7616567" y="3244886"/>
                  </a:lnTo>
                  <a:lnTo>
                    <a:pt x="7564837" y="3258483"/>
                  </a:lnTo>
                  <a:lnTo>
                    <a:pt x="7512608" y="3271833"/>
                  </a:lnTo>
                  <a:lnTo>
                    <a:pt x="7459886" y="3284932"/>
                  </a:lnTo>
                  <a:lnTo>
                    <a:pt x="7406677" y="3297780"/>
                  </a:lnTo>
                  <a:lnTo>
                    <a:pt x="7352988" y="3310372"/>
                  </a:lnTo>
                  <a:lnTo>
                    <a:pt x="7298824" y="3322708"/>
                  </a:lnTo>
                  <a:lnTo>
                    <a:pt x="7244192" y="3334785"/>
                  </a:lnTo>
                  <a:lnTo>
                    <a:pt x="7189098" y="3346601"/>
                  </a:lnTo>
                  <a:lnTo>
                    <a:pt x="7133549" y="3358152"/>
                  </a:lnTo>
                  <a:lnTo>
                    <a:pt x="7077549" y="3369438"/>
                  </a:lnTo>
                  <a:lnTo>
                    <a:pt x="7021106" y="3380455"/>
                  </a:lnTo>
                  <a:lnTo>
                    <a:pt x="6964226" y="3391201"/>
                  </a:lnTo>
                  <a:lnTo>
                    <a:pt x="6906915" y="3401675"/>
                  </a:lnTo>
                  <a:lnTo>
                    <a:pt x="6849179" y="3411873"/>
                  </a:lnTo>
                  <a:lnTo>
                    <a:pt x="6791024" y="3421794"/>
                  </a:lnTo>
                  <a:lnTo>
                    <a:pt x="6732456" y="3431435"/>
                  </a:lnTo>
                  <a:lnTo>
                    <a:pt x="6673483" y="3440794"/>
                  </a:lnTo>
                  <a:lnTo>
                    <a:pt x="6614109" y="3449868"/>
                  </a:lnTo>
                  <a:lnTo>
                    <a:pt x="6554341" y="3458655"/>
                  </a:lnTo>
                  <a:lnTo>
                    <a:pt x="6494186" y="3467154"/>
                  </a:lnTo>
                  <a:lnTo>
                    <a:pt x="6433649" y="3475361"/>
                  </a:lnTo>
                  <a:lnTo>
                    <a:pt x="6372736" y="3483274"/>
                  </a:lnTo>
                  <a:lnTo>
                    <a:pt x="6311455" y="3490891"/>
                  </a:lnTo>
                  <a:lnTo>
                    <a:pt x="6249810" y="3498211"/>
                  </a:lnTo>
                  <a:lnTo>
                    <a:pt x="6187809" y="3505229"/>
                  </a:lnTo>
                  <a:lnTo>
                    <a:pt x="6125457" y="3511945"/>
                  </a:lnTo>
                  <a:lnTo>
                    <a:pt x="6062760" y="3518355"/>
                  </a:lnTo>
                  <a:lnTo>
                    <a:pt x="5999725" y="3524458"/>
                  </a:lnTo>
                  <a:lnTo>
                    <a:pt x="5936358" y="3530252"/>
                  </a:lnTo>
                  <a:lnTo>
                    <a:pt x="5872666" y="3535733"/>
                  </a:lnTo>
                  <a:lnTo>
                    <a:pt x="5808653" y="3540900"/>
                  </a:lnTo>
                  <a:lnTo>
                    <a:pt x="5744328" y="3545750"/>
                  </a:lnTo>
                  <a:lnTo>
                    <a:pt x="5679695" y="3550281"/>
                  </a:lnTo>
                  <a:lnTo>
                    <a:pt x="5614760" y="3554491"/>
                  </a:lnTo>
                  <a:lnTo>
                    <a:pt x="5549531" y="3558377"/>
                  </a:lnTo>
                  <a:lnTo>
                    <a:pt x="5484013" y="3561938"/>
                  </a:lnTo>
                  <a:lnTo>
                    <a:pt x="5418213" y="3565170"/>
                  </a:lnTo>
                  <a:lnTo>
                    <a:pt x="5352136" y="3568072"/>
                  </a:lnTo>
                  <a:lnTo>
                    <a:pt x="5285789" y="3570641"/>
                  </a:lnTo>
                  <a:lnTo>
                    <a:pt x="5219178" y="3572875"/>
                  </a:lnTo>
                  <a:lnTo>
                    <a:pt x="5152309" y="3574772"/>
                  </a:lnTo>
                  <a:lnTo>
                    <a:pt x="5085189" y="3576329"/>
                  </a:lnTo>
                  <a:lnTo>
                    <a:pt x="5017823" y="3577544"/>
                  </a:lnTo>
                  <a:lnTo>
                    <a:pt x="4950218" y="3578414"/>
                  </a:lnTo>
                  <a:lnTo>
                    <a:pt x="4882380" y="3578938"/>
                  </a:lnTo>
                  <a:lnTo>
                    <a:pt x="4814316" y="3579113"/>
                  </a:lnTo>
                  <a:lnTo>
                    <a:pt x="4746251" y="3578938"/>
                  </a:lnTo>
                  <a:lnTo>
                    <a:pt x="4678413" y="3578414"/>
                  </a:lnTo>
                  <a:lnTo>
                    <a:pt x="4610808" y="3577544"/>
                  </a:lnTo>
                  <a:lnTo>
                    <a:pt x="4543442" y="3576329"/>
                  </a:lnTo>
                  <a:lnTo>
                    <a:pt x="4476322" y="3574772"/>
                  </a:lnTo>
                  <a:lnTo>
                    <a:pt x="4409453" y="3572875"/>
                  </a:lnTo>
                  <a:lnTo>
                    <a:pt x="4342842" y="3570641"/>
                  </a:lnTo>
                  <a:lnTo>
                    <a:pt x="4276495" y="3568072"/>
                  </a:lnTo>
                  <a:lnTo>
                    <a:pt x="4210418" y="3565170"/>
                  </a:lnTo>
                  <a:lnTo>
                    <a:pt x="4144618" y="3561938"/>
                  </a:lnTo>
                  <a:lnTo>
                    <a:pt x="4079100" y="3558377"/>
                  </a:lnTo>
                  <a:lnTo>
                    <a:pt x="4013871" y="3554491"/>
                  </a:lnTo>
                  <a:lnTo>
                    <a:pt x="3948936" y="3550281"/>
                  </a:lnTo>
                  <a:lnTo>
                    <a:pt x="3884303" y="3545750"/>
                  </a:lnTo>
                  <a:lnTo>
                    <a:pt x="3819978" y="3540900"/>
                  </a:lnTo>
                  <a:lnTo>
                    <a:pt x="3755965" y="3535733"/>
                  </a:lnTo>
                  <a:lnTo>
                    <a:pt x="3692273" y="3530252"/>
                  </a:lnTo>
                  <a:lnTo>
                    <a:pt x="3628906" y="3524458"/>
                  </a:lnTo>
                  <a:lnTo>
                    <a:pt x="3565871" y="3518355"/>
                  </a:lnTo>
                  <a:lnTo>
                    <a:pt x="3503174" y="3511945"/>
                  </a:lnTo>
                  <a:lnTo>
                    <a:pt x="3440822" y="3505229"/>
                  </a:lnTo>
                  <a:lnTo>
                    <a:pt x="3378821" y="3498211"/>
                  </a:lnTo>
                  <a:lnTo>
                    <a:pt x="3317176" y="3490891"/>
                  </a:lnTo>
                  <a:lnTo>
                    <a:pt x="3255895" y="3483274"/>
                  </a:lnTo>
                  <a:lnTo>
                    <a:pt x="3194982" y="3475361"/>
                  </a:lnTo>
                  <a:lnTo>
                    <a:pt x="3134445" y="3467154"/>
                  </a:lnTo>
                  <a:lnTo>
                    <a:pt x="3074290" y="3458655"/>
                  </a:lnTo>
                  <a:lnTo>
                    <a:pt x="3014522" y="3449868"/>
                  </a:lnTo>
                  <a:lnTo>
                    <a:pt x="2955148" y="3440794"/>
                  </a:lnTo>
                  <a:lnTo>
                    <a:pt x="2896175" y="3431435"/>
                  </a:lnTo>
                  <a:lnTo>
                    <a:pt x="2837607" y="3421794"/>
                  </a:lnTo>
                  <a:lnTo>
                    <a:pt x="2779452" y="3411873"/>
                  </a:lnTo>
                  <a:lnTo>
                    <a:pt x="2721716" y="3401675"/>
                  </a:lnTo>
                  <a:lnTo>
                    <a:pt x="2664405" y="3391201"/>
                  </a:lnTo>
                  <a:lnTo>
                    <a:pt x="2607525" y="3380455"/>
                  </a:lnTo>
                  <a:lnTo>
                    <a:pt x="2551082" y="3369438"/>
                  </a:lnTo>
                  <a:lnTo>
                    <a:pt x="2495082" y="3358152"/>
                  </a:lnTo>
                  <a:lnTo>
                    <a:pt x="2439533" y="3346601"/>
                  </a:lnTo>
                  <a:lnTo>
                    <a:pt x="2384439" y="3334785"/>
                  </a:lnTo>
                  <a:lnTo>
                    <a:pt x="2329807" y="3322708"/>
                  </a:lnTo>
                  <a:lnTo>
                    <a:pt x="2275643" y="3310372"/>
                  </a:lnTo>
                  <a:lnTo>
                    <a:pt x="2221954" y="3297780"/>
                  </a:lnTo>
                  <a:lnTo>
                    <a:pt x="2168745" y="3284932"/>
                  </a:lnTo>
                  <a:lnTo>
                    <a:pt x="2116023" y="3271833"/>
                  </a:lnTo>
                  <a:lnTo>
                    <a:pt x="2063794" y="3258483"/>
                  </a:lnTo>
                  <a:lnTo>
                    <a:pt x="2012064" y="3244886"/>
                  </a:lnTo>
                  <a:lnTo>
                    <a:pt x="1960839" y="3231043"/>
                  </a:lnTo>
                  <a:lnTo>
                    <a:pt x="1910126" y="3216957"/>
                  </a:lnTo>
                  <a:lnTo>
                    <a:pt x="1859931" y="3202631"/>
                  </a:lnTo>
                  <a:lnTo>
                    <a:pt x="1810260" y="3188066"/>
                  </a:lnTo>
                  <a:lnTo>
                    <a:pt x="1761118" y="3173265"/>
                  </a:lnTo>
                  <a:lnTo>
                    <a:pt x="1712513" y="3158230"/>
                  </a:lnTo>
                  <a:lnTo>
                    <a:pt x="1664451" y="3142964"/>
                  </a:lnTo>
                  <a:lnTo>
                    <a:pt x="1616937" y="3127468"/>
                  </a:lnTo>
                  <a:lnTo>
                    <a:pt x="1569978" y="3111746"/>
                  </a:lnTo>
                  <a:lnTo>
                    <a:pt x="1523580" y="3095798"/>
                  </a:lnTo>
                  <a:lnTo>
                    <a:pt x="1477749" y="3079629"/>
                  </a:lnTo>
                  <a:lnTo>
                    <a:pt x="1432492" y="3063239"/>
                  </a:lnTo>
                  <a:lnTo>
                    <a:pt x="1387814" y="3046631"/>
                  </a:lnTo>
                  <a:lnTo>
                    <a:pt x="1343723" y="3029809"/>
                  </a:lnTo>
                  <a:lnTo>
                    <a:pt x="1300223" y="3012773"/>
                  </a:lnTo>
                  <a:lnTo>
                    <a:pt x="1257321" y="2995526"/>
                  </a:lnTo>
                  <a:lnTo>
                    <a:pt x="1215024" y="2978070"/>
                  </a:lnTo>
                  <a:lnTo>
                    <a:pt x="1173337" y="2960409"/>
                  </a:lnTo>
                  <a:lnTo>
                    <a:pt x="1132267" y="2942543"/>
                  </a:lnTo>
                  <a:lnTo>
                    <a:pt x="1091820" y="2924476"/>
                  </a:lnTo>
                  <a:lnTo>
                    <a:pt x="1052002" y="2906209"/>
                  </a:lnTo>
                  <a:lnTo>
                    <a:pt x="1012819" y="2887745"/>
                  </a:lnTo>
                  <a:lnTo>
                    <a:pt x="974278" y="2869087"/>
                  </a:lnTo>
                  <a:lnTo>
                    <a:pt x="936384" y="2850236"/>
                  </a:lnTo>
                  <a:lnTo>
                    <a:pt x="899144" y="2831195"/>
                  </a:lnTo>
                  <a:lnTo>
                    <a:pt x="862565" y="2811966"/>
                  </a:lnTo>
                  <a:lnTo>
                    <a:pt x="826651" y="2792552"/>
                  </a:lnTo>
                  <a:lnTo>
                    <a:pt x="791411" y="2772954"/>
                  </a:lnTo>
                  <a:lnTo>
                    <a:pt x="756848" y="2753176"/>
                  </a:lnTo>
                  <a:lnTo>
                    <a:pt x="722971" y="2733219"/>
                  </a:lnTo>
                  <a:lnTo>
                    <a:pt x="689784" y="2713085"/>
                  </a:lnTo>
                  <a:lnTo>
                    <a:pt x="657295" y="2692778"/>
                  </a:lnTo>
                  <a:lnTo>
                    <a:pt x="594433" y="2651650"/>
                  </a:lnTo>
                  <a:lnTo>
                    <a:pt x="534434" y="2609853"/>
                  </a:lnTo>
                  <a:lnTo>
                    <a:pt x="477347" y="2567406"/>
                  </a:lnTo>
                  <a:lnTo>
                    <a:pt x="423223" y="2524328"/>
                  </a:lnTo>
                  <a:lnTo>
                    <a:pt x="372110" y="2480636"/>
                  </a:lnTo>
                  <a:lnTo>
                    <a:pt x="324058" y="2436349"/>
                  </a:lnTo>
                  <a:lnTo>
                    <a:pt x="279117" y="2391486"/>
                  </a:lnTo>
                  <a:lnTo>
                    <a:pt x="237336" y="2346065"/>
                  </a:lnTo>
                  <a:lnTo>
                    <a:pt x="198764" y="2300104"/>
                  </a:lnTo>
                  <a:lnTo>
                    <a:pt x="163452" y="2253621"/>
                  </a:lnTo>
                  <a:lnTo>
                    <a:pt x="131448" y="2206636"/>
                  </a:lnTo>
                  <a:lnTo>
                    <a:pt x="102803" y="2159166"/>
                  </a:lnTo>
                  <a:lnTo>
                    <a:pt x="77565" y="2111230"/>
                  </a:lnTo>
                  <a:lnTo>
                    <a:pt x="55784" y="2062847"/>
                  </a:lnTo>
                  <a:lnTo>
                    <a:pt x="37510" y="2014034"/>
                  </a:lnTo>
                  <a:lnTo>
                    <a:pt x="22792" y="1964810"/>
                  </a:lnTo>
                  <a:lnTo>
                    <a:pt x="11680" y="1915194"/>
                  </a:lnTo>
                  <a:lnTo>
                    <a:pt x="4223" y="1865203"/>
                  </a:lnTo>
                  <a:lnTo>
                    <a:pt x="471" y="1814857"/>
                  </a:lnTo>
                  <a:lnTo>
                    <a:pt x="0" y="1789556"/>
                  </a:lnTo>
                  <a:close/>
                </a:path>
              </a:pathLst>
            </a:custGeom>
            <a:ln w="60197">
              <a:solidFill>
                <a:srgbClr val="FDBB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446593" y="4361450"/>
            <a:ext cx="73279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Calibri"/>
                <a:cs typeface="Calibri"/>
              </a:rPr>
              <a:t>bohrium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9742" y="6504906"/>
            <a:ext cx="1264920" cy="14986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FAIR</a:t>
            </a:r>
            <a:r>
              <a:rPr sz="850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GmbH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|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GSI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303030"/>
                </a:solidFill>
                <a:latin typeface="Arial"/>
                <a:cs typeface="Arial"/>
              </a:rPr>
              <a:t>GmbH</a:t>
            </a:r>
            <a:endParaRPr sz="85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04775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z="850" spc="10" dirty="0"/>
              <a:t>2</a:t>
            </a:fld>
            <a:endParaRPr sz="850"/>
          </a:p>
        </p:txBody>
      </p:sp>
      <p:sp>
        <p:nvSpPr>
          <p:cNvPr id="10" name="object 10"/>
          <p:cNvSpPr txBox="1"/>
          <p:nvPr/>
        </p:nvSpPr>
        <p:spPr>
          <a:xfrm>
            <a:off x="2763347" y="4361450"/>
            <a:ext cx="70421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Calibri"/>
                <a:cs typeface="Calibri"/>
              </a:rPr>
              <a:t>hassium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37987" y="4362670"/>
            <a:ext cx="998219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Calibri"/>
                <a:cs typeface="Calibri"/>
              </a:rPr>
              <a:t>meitnerium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34803" y="4361246"/>
            <a:ext cx="119316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Calibri"/>
                <a:cs typeface="Calibri"/>
              </a:rPr>
              <a:t>darmstadtium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63049" y="4361450"/>
            <a:ext cx="10928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Calibri"/>
                <a:cs typeface="Calibri"/>
              </a:rPr>
              <a:t>roentgenium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31174" y="4361450"/>
            <a:ext cx="105156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Calibri"/>
                <a:cs typeface="Calibri"/>
              </a:rPr>
              <a:t>copernicium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704" y="6453377"/>
            <a:ext cx="10389870" cy="239395"/>
          </a:xfrm>
          <a:custGeom>
            <a:avLst/>
            <a:gdLst/>
            <a:ahLst/>
            <a:cxnLst/>
            <a:rect l="l" t="t" r="r" b="b"/>
            <a:pathLst>
              <a:path w="10389870" h="239395">
                <a:moveTo>
                  <a:pt x="0" y="239267"/>
                </a:moveTo>
                <a:lnTo>
                  <a:pt x="10389870" y="239267"/>
                </a:lnTo>
                <a:lnTo>
                  <a:pt x="10389870" y="0"/>
                </a:lnTo>
                <a:lnTo>
                  <a:pt x="0" y="0"/>
                </a:lnTo>
                <a:lnTo>
                  <a:pt x="0" y="239267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88145" y="569214"/>
            <a:ext cx="1319771" cy="36728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80" y="915923"/>
            <a:ext cx="4007485" cy="254000"/>
          </a:xfrm>
          <a:custGeom>
            <a:avLst/>
            <a:gdLst/>
            <a:ahLst/>
            <a:cxnLst/>
            <a:rect l="l" t="t" r="r" b="b"/>
            <a:pathLst>
              <a:path w="4007485" h="254000">
                <a:moveTo>
                  <a:pt x="0" y="253746"/>
                </a:moveTo>
                <a:lnTo>
                  <a:pt x="4006977" y="253746"/>
                </a:lnTo>
                <a:lnTo>
                  <a:pt x="4006977" y="0"/>
                </a:lnTo>
                <a:lnTo>
                  <a:pt x="0" y="0"/>
                </a:lnTo>
                <a:lnTo>
                  <a:pt x="0" y="253746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882396" y="420623"/>
            <a:ext cx="9806940" cy="6044565"/>
            <a:chOff x="882396" y="420623"/>
            <a:chExt cx="9806940" cy="6044565"/>
          </a:xfrm>
        </p:grpSpPr>
        <p:sp>
          <p:nvSpPr>
            <p:cNvPr id="6" name="object 6"/>
            <p:cNvSpPr/>
            <p:nvPr/>
          </p:nvSpPr>
          <p:spPr>
            <a:xfrm>
              <a:off x="7239761" y="915923"/>
              <a:ext cx="3449320" cy="254000"/>
            </a:xfrm>
            <a:custGeom>
              <a:avLst/>
              <a:gdLst/>
              <a:ahLst/>
              <a:cxnLst/>
              <a:rect l="l" t="t" r="r" b="b"/>
              <a:pathLst>
                <a:path w="3449320" h="254000">
                  <a:moveTo>
                    <a:pt x="0" y="253746"/>
                  </a:moveTo>
                  <a:lnTo>
                    <a:pt x="3449256" y="253746"/>
                  </a:lnTo>
                  <a:lnTo>
                    <a:pt x="3449256" y="0"/>
                  </a:lnTo>
                  <a:lnTo>
                    <a:pt x="0" y="0"/>
                  </a:lnTo>
                  <a:lnTo>
                    <a:pt x="0" y="253746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6765" y="420623"/>
              <a:ext cx="906017" cy="63017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22036" y="3260597"/>
              <a:ext cx="4180331" cy="31356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2396" y="3486911"/>
              <a:ext cx="4739639" cy="297789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007358" y="911351"/>
              <a:ext cx="3232785" cy="2590800"/>
            </a:xfrm>
            <a:custGeom>
              <a:avLst/>
              <a:gdLst/>
              <a:ahLst/>
              <a:cxnLst/>
              <a:rect l="l" t="t" r="r" b="b"/>
              <a:pathLst>
                <a:path w="3232784" h="2590800">
                  <a:moveTo>
                    <a:pt x="3232404" y="0"/>
                  </a:moveTo>
                  <a:lnTo>
                    <a:pt x="0" y="0"/>
                  </a:lnTo>
                  <a:lnTo>
                    <a:pt x="0" y="2590800"/>
                  </a:lnTo>
                  <a:lnTo>
                    <a:pt x="3232404" y="2590800"/>
                  </a:lnTo>
                  <a:lnTo>
                    <a:pt x="3232404" y="0"/>
                  </a:lnTo>
                  <a:close/>
                </a:path>
              </a:pathLst>
            </a:custGeom>
            <a:solidFill>
              <a:srgbClr val="F0B7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0" y="916698"/>
            <a:ext cx="299085" cy="250190"/>
          </a:xfrm>
          <a:custGeom>
            <a:avLst/>
            <a:gdLst/>
            <a:ahLst/>
            <a:cxnLst/>
            <a:rect l="l" t="t" r="r" b="b"/>
            <a:pathLst>
              <a:path w="299085" h="250190">
                <a:moveTo>
                  <a:pt x="298704" y="0"/>
                </a:moveTo>
                <a:lnTo>
                  <a:pt x="0" y="0"/>
                </a:lnTo>
                <a:lnTo>
                  <a:pt x="0" y="249923"/>
                </a:lnTo>
                <a:lnTo>
                  <a:pt x="298704" y="249923"/>
                </a:lnTo>
                <a:lnTo>
                  <a:pt x="298704" y="0"/>
                </a:lnTo>
                <a:close/>
              </a:path>
            </a:pathLst>
          </a:custGeom>
          <a:solidFill>
            <a:srgbClr val="FDB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6451091"/>
            <a:ext cx="299085" cy="241935"/>
          </a:xfrm>
          <a:custGeom>
            <a:avLst/>
            <a:gdLst/>
            <a:ahLst/>
            <a:cxnLst/>
            <a:rect l="l" t="t" r="r" b="b"/>
            <a:pathLst>
              <a:path w="299085" h="241934">
                <a:moveTo>
                  <a:pt x="298704" y="0"/>
                </a:moveTo>
                <a:lnTo>
                  <a:pt x="0" y="0"/>
                </a:lnTo>
                <a:lnTo>
                  <a:pt x="0" y="241553"/>
                </a:lnTo>
                <a:lnTo>
                  <a:pt x="298704" y="241553"/>
                </a:lnTo>
                <a:lnTo>
                  <a:pt x="298704" y="0"/>
                </a:lnTo>
                <a:close/>
              </a:path>
            </a:pathLst>
          </a:custGeom>
          <a:solidFill>
            <a:srgbClr val="FDB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060901" y="1135810"/>
            <a:ext cx="2894965" cy="169100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97485" indent="-184785">
              <a:lnSpc>
                <a:spcPct val="100000"/>
              </a:lnSpc>
              <a:spcBef>
                <a:spcPts val="114"/>
              </a:spcBef>
              <a:buClr>
                <a:srgbClr val="00599D"/>
              </a:buClr>
              <a:buFont typeface="Wingdings"/>
              <a:buChar char=""/>
              <a:tabLst>
                <a:tab pos="197485" algn="l"/>
              </a:tabLst>
            </a:pPr>
            <a:r>
              <a:rPr sz="1350" dirty="0">
                <a:solidFill>
                  <a:srgbClr val="00599D"/>
                </a:solidFill>
                <a:latin typeface="Arial"/>
                <a:cs typeface="Arial"/>
              </a:rPr>
              <a:t>Storage</a:t>
            </a:r>
            <a:r>
              <a:rPr sz="1350" spc="20" dirty="0">
                <a:solidFill>
                  <a:srgbClr val="00599D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599D"/>
                </a:solidFill>
                <a:latin typeface="Arial"/>
                <a:cs typeface="Arial"/>
              </a:rPr>
              <a:t>area:</a:t>
            </a:r>
            <a:r>
              <a:rPr sz="1350" spc="20" dirty="0">
                <a:solidFill>
                  <a:srgbClr val="00599D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599D"/>
                </a:solidFill>
                <a:latin typeface="Arial"/>
                <a:cs typeface="Arial"/>
              </a:rPr>
              <a:t>approx.</a:t>
            </a:r>
            <a:r>
              <a:rPr sz="1350" spc="25" dirty="0">
                <a:solidFill>
                  <a:srgbClr val="00599D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599D"/>
                </a:solidFill>
                <a:latin typeface="Arial"/>
                <a:cs typeface="Arial"/>
              </a:rPr>
              <a:t>9.900</a:t>
            </a:r>
            <a:r>
              <a:rPr sz="1350" spc="30" dirty="0">
                <a:solidFill>
                  <a:srgbClr val="00599D"/>
                </a:solidFill>
                <a:latin typeface="Arial"/>
                <a:cs typeface="Arial"/>
              </a:rPr>
              <a:t> </a:t>
            </a:r>
            <a:r>
              <a:rPr sz="1350" spc="-25" dirty="0">
                <a:solidFill>
                  <a:srgbClr val="00599D"/>
                </a:solidFill>
                <a:latin typeface="Arial"/>
                <a:cs typeface="Arial"/>
              </a:rPr>
              <a:t>m²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599D"/>
              </a:buClr>
              <a:buFont typeface="Wingdings"/>
              <a:buChar char=""/>
            </a:pPr>
            <a:endParaRPr sz="1400">
              <a:latin typeface="Arial"/>
              <a:cs typeface="Arial"/>
            </a:endParaRPr>
          </a:p>
          <a:p>
            <a:pPr marL="138430" marR="514984" indent="-125730">
              <a:lnSpc>
                <a:spcPct val="101099"/>
              </a:lnSpc>
              <a:buFont typeface="Wingdings"/>
              <a:buChar char=""/>
              <a:tabLst>
                <a:tab pos="138430" algn="l"/>
                <a:tab pos="197485" algn="l"/>
              </a:tabLst>
            </a:pPr>
            <a:r>
              <a:rPr sz="1350" dirty="0">
                <a:solidFill>
                  <a:srgbClr val="00599D"/>
                </a:solidFill>
                <a:latin typeface="Arial"/>
                <a:cs typeface="Arial"/>
              </a:rPr>
              <a:t>	4.195</a:t>
            </a:r>
            <a:r>
              <a:rPr sz="1350" spc="25" dirty="0">
                <a:solidFill>
                  <a:srgbClr val="00599D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599D"/>
                </a:solidFill>
                <a:latin typeface="Arial"/>
                <a:cs typeface="Arial"/>
              </a:rPr>
              <a:t>objects</a:t>
            </a:r>
            <a:r>
              <a:rPr sz="1350" spc="30" dirty="0">
                <a:solidFill>
                  <a:srgbClr val="00599D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00599D"/>
                </a:solidFill>
                <a:latin typeface="Arial"/>
                <a:cs typeface="Arial"/>
              </a:rPr>
              <a:t>(Components, </a:t>
            </a:r>
            <a:r>
              <a:rPr sz="1350" dirty="0">
                <a:solidFill>
                  <a:srgbClr val="00599D"/>
                </a:solidFill>
                <a:latin typeface="Arial"/>
                <a:cs typeface="Arial"/>
              </a:rPr>
              <a:t>assemblies,</a:t>
            </a:r>
            <a:r>
              <a:rPr sz="1350" spc="35" dirty="0">
                <a:solidFill>
                  <a:srgbClr val="00599D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599D"/>
                </a:solidFill>
                <a:latin typeface="Arial"/>
                <a:cs typeface="Arial"/>
              </a:rPr>
              <a:t>boxes,</a:t>
            </a:r>
            <a:r>
              <a:rPr sz="1350" spc="55" dirty="0">
                <a:solidFill>
                  <a:srgbClr val="00599D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00599D"/>
                </a:solidFill>
                <a:latin typeface="Arial"/>
                <a:cs typeface="Arial"/>
              </a:rPr>
              <a:t>etc.)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599D"/>
              </a:buClr>
              <a:buFont typeface="Wingdings"/>
              <a:buChar char=""/>
            </a:pPr>
            <a:endParaRPr sz="1400">
              <a:latin typeface="Arial"/>
              <a:cs typeface="Arial"/>
            </a:endParaRPr>
          </a:p>
          <a:p>
            <a:pPr marL="197485" indent="-184785">
              <a:lnSpc>
                <a:spcPct val="100000"/>
              </a:lnSpc>
              <a:buFont typeface="Wingdings"/>
              <a:buChar char=""/>
              <a:tabLst>
                <a:tab pos="197485" algn="l"/>
              </a:tabLst>
            </a:pPr>
            <a:r>
              <a:rPr sz="1350" dirty="0">
                <a:solidFill>
                  <a:srgbClr val="00599D"/>
                </a:solidFill>
                <a:latin typeface="Arial"/>
                <a:cs typeface="Arial"/>
              </a:rPr>
              <a:t>50%</a:t>
            </a:r>
            <a:r>
              <a:rPr sz="1350" spc="20" dirty="0">
                <a:solidFill>
                  <a:srgbClr val="00599D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599D"/>
                </a:solidFill>
                <a:latin typeface="Arial"/>
                <a:cs typeface="Arial"/>
              </a:rPr>
              <a:t>of</a:t>
            </a:r>
            <a:r>
              <a:rPr sz="1350" spc="25" dirty="0">
                <a:solidFill>
                  <a:srgbClr val="00599D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599D"/>
                </a:solidFill>
                <a:latin typeface="Arial"/>
                <a:cs typeface="Arial"/>
              </a:rPr>
              <a:t>SIS100</a:t>
            </a:r>
            <a:r>
              <a:rPr sz="1350" spc="35" dirty="0">
                <a:solidFill>
                  <a:srgbClr val="00599D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599D"/>
                </a:solidFill>
                <a:latin typeface="Arial"/>
                <a:cs typeface="Arial"/>
              </a:rPr>
              <a:t>components</a:t>
            </a:r>
            <a:r>
              <a:rPr sz="1350" spc="35" dirty="0">
                <a:solidFill>
                  <a:srgbClr val="00599D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00599D"/>
                </a:solidFill>
                <a:latin typeface="Arial"/>
                <a:cs typeface="Arial"/>
              </a:rPr>
              <a:t>stored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00599D"/>
              </a:buClr>
              <a:buFont typeface="Wingdings"/>
              <a:buChar char=""/>
            </a:pPr>
            <a:endParaRPr sz="1400">
              <a:latin typeface="Arial"/>
              <a:cs typeface="Arial"/>
            </a:endParaRPr>
          </a:p>
          <a:p>
            <a:pPr marL="197485" indent="-184785">
              <a:lnSpc>
                <a:spcPct val="100000"/>
              </a:lnSpc>
              <a:buFont typeface="Wingdings"/>
              <a:buChar char=""/>
              <a:tabLst>
                <a:tab pos="197485" algn="l"/>
              </a:tabLst>
            </a:pPr>
            <a:r>
              <a:rPr sz="1350" dirty="0">
                <a:solidFill>
                  <a:srgbClr val="00599D"/>
                </a:solidFill>
                <a:latin typeface="Arial"/>
                <a:cs typeface="Arial"/>
              </a:rPr>
              <a:t>90%</a:t>
            </a:r>
            <a:r>
              <a:rPr sz="1350" spc="20" dirty="0">
                <a:solidFill>
                  <a:srgbClr val="00599D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599D"/>
                </a:solidFill>
                <a:latin typeface="Arial"/>
                <a:cs typeface="Arial"/>
              </a:rPr>
              <a:t>of</a:t>
            </a:r>
            <a:r>
              <a:rPr sz="1350" spc="20" dirty="0">
                <a:solidFill>
                  <a:srgbClr val="00599D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599D"/>
                </a:solidFill>
                <a:latin typeface="Arial"/>
                <a:cs typeface="Arial"/>
              </a:rPr>
              <a:t>HESR</a:t>
            </a:r>
            <a:r>
              <a:rPr sz="1350" spc="30" dirty="0">
                <a:solidFill>
                  <a:srgbClr val="00599D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599D"/>
                </a:solidFill>
                <a:latin typeface="Arial"/>
                <a:cs typeface="Arial"/>
              </a:rPr>
              <a:t>components</a:t>
            </a:r>
            <a:r>
              <a:rPr sz="1350" spc="30" dirty="0">
                <a:solidFill>
                  <a:srgbClr val="00599D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00599D"/>
                </a:solidFill>
                <a:latin typeface="Arial"/>
                <a:cs typeface="Arial"/>
              </a:rPr>
              <a:t>stored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70204" y="915923"/>
            <a:ext cx="8931275" cy="2586355"/>
            <a:chOff x="870204" y="915923"/>
            <a:chExt cx="8931275" cy="2586355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0204" y="915923"/>
              <a:ext cx="3132629" cy="25862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39762" y="921258"/>
              <a:ext cx="2561539" cy="2413253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820"/>
              </a:lnSpc>
              <a:spcBef>
                <a:spcPts val="90"/>
              </a:spcBef>
            </a:pPr>
            <a:r>
              <a:rPr sz="2350" spc="-10" dirty="0">
                <a:solidFill>
                  <a:srgbClr val="303030"/>
                </a:solidFill>
                <a:latin typeface="Calibri"/>
                <a:cs typeface="Calibri"/>
              </a:rPr>
              <a:t>Accelerators:</a:t>
            </a:r>
            <a:endParaRPr sz="2350">
              <a:latin typeface="Calibri"/>
              <a:cs typeface="Calibri"/>
            </a:endParaRPr>
          </a:p>
          <a:p>
            <a:pPr marL="12700">
              <a:lnSpc>
                <a:spcPts val="2820"/>
              </a:lnSpc>
            </a:pPr>
            <a:r>
              <a:rPr sz="2350" dirty="0">
                <a:solidFill>
                  <a:srgbClr val="303030"/>
                </a:solidFill>
                <a:latin typeface="Calibri"/>
                <a:cs typeface="Calibri"/>
              </a:rPr>
              <a:t>delivery</a:t>
            </a:r>
            <a:r>
              <a:rPr sz="2350" spc="-6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dirty="0">
                <a:solidFill>
                  <a:srgbClr val="303030"/>
                </a:solidFill>
                <a:latin typeface="Calibri"/>
                <a:cs typeface="Calibri"/>
              </a:rPr>
              <a:t>of</a:t>
            </a:r>
            <a:r>
              <a:rPr sz="2350" spc="-8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spc="-10" dirty="0">
                <a:solidFill>
                  <a:srgbClr val="303030"/>
                </a:solidFill>
                <a:latin typeface="Calibri"/>
                <a:cs typeface="Calibri"/>
              </a:rPr>
              <a:t>components</a:t>
            </a:r>
            <a:r>
              <a:rPr sz="2350" spc="-5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spc="-10" dirty="0">
                <a:solidFill>
                  <a:srgbClr val="303030"/>
                </a:solidFill>
                <a:latin typeface="Calibri"/>
                <a:cs typeface="Calibri"/>
              </a:rPr>
              <a:t>continues</a:t>
            </a:r>
            <a:r>
              <a:rPr sz="2350" spc="-5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spc="-10" dirty="0">
                <a:solidFill>
                  <a:srgbClr val="303030"/>
                </a:solidFill>
                <a:latin typeface="Calibri"/>
                <a:cs typeface="Calibri"/>
              </a:rPr>
              <a:t>steadily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562610" y="6478861"/>
            <a:ext cx="190500" cy="1917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50" spc="-25" dirty="0">
                <a:solidFill>
                  <a:srgbClr val="00599D"/>
                </a:solidFill>
                <a:latin typeface="Arial"/>
                <a:cs typeface="Arial"/>
              </a:rPr>
              <a:t>22</a:t>
            </a:r>
            <a:endParaRPr sz="11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7535" y="6512557"/>
            <a:ext cx="1229995" cy="14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25"/>
              </a:lnSpc>
            </a:pP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FAIR</a:t>
            </a:r>
            <a:r>
              <a:rPr sz="950" spc="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GmbH</a:t>
            </a:r>
            <a:r>
              <a:rPr sz="950" spc="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|</a:t>
            </a:r>
            <a:r>
              <a:rPr sz="950" spc="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GSI</a:t>
            </a:r>
            <a:r>
              <a:rPr sz="950" spc="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spc="-20" dirty="0">
                <a:solidFill>
                  <a:srgbClr val="303030"/>
                </a:solidFill>
                <a:latin typeface="Calibri"/>
                <a:cs typeface="Calibri"/>
              </a:rPr>
              <a:t>GmbH</a:t>
            </a:r>
            <a:endParaRPr sz="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704" y="6453377"/>
            <a:ext cx="10389870" cy="239395"/>
          </a:xfrm>
          <a:custGeom>
            <a:avLst/>
            <a:gdLst/>
            <a:ahLst/>
            <a:cxnLst/>
            <a:rect l="l" t="t" r="r" b="b"/>
            <a:pathLst>
              <a:path w="10389870" h="239395">
                <a:moveTo>
                  <a:pt x="0" y="239267"/>
                </a:moveTo>
                <a:lnTo>
                  <a:pt x="10389870" y="239267"/>
                </a:lnTo>
                <a:lnTo>
                  <a:pt x="10389870" y="0"/>
                </a:lnTo>
                <a:lnTo>
                  <a:pt x="0" y="0"/>
                </a:lnTo>
                <a:lnTo>
                  <a:pt x="0" y="239267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420623"/>
            <a:ext cx="10689590" cy="749300"/>
            <a:chOff x="0" y="420623"/>
            <a:chExt cx="10689590" cy="749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88145" y="569214"/>
              <a:ext cx="1319771" cy="36728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80" y="915923"/>
              <a:ext cx="10688955" cy="254000"/>
            </a:xfrm>
            <a:custGeom>
              <a:avLst/>
              <a:gdLst/>
              <a:ahLst/>
              <a:cxnLst/>
              <a:rect l="l" t="t" r="r" b="b"/>
              <a:pathLst>
                <a:path w="10688955" h="254000">
                  <a:moveTo>
                    <a:pt x="0" y="253746"/>
                  </a:moveTo>
                  <a:lnTo>
                    <a:pt x="10688637" y="253746"/>
                  </a:lnTo>
                  <a:lnTo>
                    <a:pt x="10688637" y="0"/>
                  </a:lnTo>
                  <a:lnTo>
                    <a:pt x="0" y="0"/>
                  </a:lnTo>
                  <a:lnTo>
                    <a:pt x="0" y="253746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916698"/>
              <a:ext cx="299085" cy="250190"/>
            </a:xfrm>
            <a:custGeom>
              <a:avLst/>
              <a:gdLst/>
              <a:ahLst/>
              <a:cxnLst/>
              <a:rect l="l" t="t" r="r" b="b"/>
              <a:pathLst>
                <a:path w="299085" h="250190">
                  <a:moveTo>
                    <a:pt x="298704" y="0"/>
                  </a:moveTo>
                  <a:lnTo>
                    <a:pt x="0" y="0"/>
                  </a:lnTo>
                  <a:lnTo>
                    <a:pt x="0" y="249923"/>
                  </a:lnTo>
                  <a:lnTo>
                    <a:pt x="298704" y="249923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DBB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6764" y="420623"/>
              <a:ext cx="906017" cy="630173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0" y="6451091"/>
            <a:ext cx="299085" cy="241935"/>
          </a:xfrm>
          <a:custGeom>
            <a:avLst/>
            <a:gdLst/>
            <a:ahLst/>
            <a:cxnLst/>
            <a:rect l="l" t="t" r="r" b="b"/>
            <a:pathLst>
              <a:path w="299085" h="241934">
                <a:moveTo>
                  <a:pt x="298704" y="0"/>
                </a:moveTo>
                <a:lnTo>
                  <a:pt x="0" y="0"/>
                </a:lnTo>
                <a:lnTo>
                  <a:pt x="0" y="241553"/>
                </a:lnTo>
                <a:lnTo>
                  <a:pt x="298704" y="241553"/>
                </a:lnTo>
                <a:lnTo>
                  <a:pt x="298704" y="0"/>
                </a:lnTo>
                <a:close/>
              </a:path>
            </a:pathLst>
          </a:custGeom>
          <a:solidFill>
            <a:srgbClr val="FDB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8978" rIns="0" bIns="0" rtlCol="0">
            <a:spAutoFit/>
          </a:bodyPr>
          <a:lstStyle/>
          <a:p>
            <a:pPr marL="274320">
              <a:lnSpc>
                <a:spcPct val="100000"/>
              </a:lnSpc>
              <a:spcBef>
                <a:spcPts val="90"/>
              </a:spcBef>
            </a:pPr>
            <a:r>
              <a:rPr sz="2350" spc="-10" dirty="0">
                <a:solidFill>
                  <a:srgbClr val="303030"/>
                </a:solidFill>
                <a:latin typeface="Calibri"/>
                <a:cs typeface="Calibri"/>
              </a:rPr>
              <a:t>Experiment</a:t>
            </a:r>
            <a:r>
              <a:rPr sz="2350" spc="-4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spc="-10" dirty="0">
                <a:solidFill>
                  <a:srgbClr val="303030"/>
                </a:solidFill>
                <a:latin typeface="Calibri"/>
                <a:cs typeface="Calibri"/>
              </a:rPr>
              <a:t>Construction</a:t>
            </a:r>
            <a:r>
              <a:rPr sz="2350" spc="-4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dirty="0">
                <a:solidFill>
                  <a:srgbClr val="303030"/>
                </a:solidFill>
                <a:latin typeface="Calibri"/>
                <a:cs typeface="Calibri"/>
              </a:rPr>
              <a:t>and</a:t>
            </a:r>
            <a:r>
              <a:rPr sz="2350" spc="-5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spc="-25" dirty="0">
                <a:solidFill>
                  <a:srgbClr val="303030"/>
                </a:solidFill>
                <a:latin typeface="Calibri"/>
                <a:cs typeface="Calibri"/>
              </a:rPr>
              <a:t>USE</a:t>
            </a:r>
            <a:endParaRPr sz="23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44346" y="3832860"/>
            <a:ext cx="3889247" cy="262661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455695" y="4848942"/>
            <a:ext cx="166370" cy="549275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950" b="1" spc="-10" dirty="0">
                <a:latin typeface="Arial"/>
                <a:cs typeface="Arial"/>
              </a:rPr>
              <a:t>NUSTAR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71600" y="3986783"/>
            <a:ext cx="3575685" cy="2289810"/>
            <a:chOff x="1371600" y="3986783"/>
            <a:chExt cx="3575685" cy="228981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1600" y="5487162"/>
              <a:ext cx="833627" cy="78409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54046" y="4693157"/>
              <a:ext cx="2292857" cy="158343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80210" y="3986783"/>
              <a:ext cx="1639061" cy="145618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442308" y="4139785"/>
            <a:ext cx="1131570" cy="382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1699"/>
              </a:lnSpc>
              <a:spcBef>
                <a:spcPts val="95"/>
              </a:spcBef>
            </a:pPr>
            <a:r>
              <a:rPr sz="1150" dirty="0">
                <a:latin typeface="Arial"/>
                <a:cs typeface="Arial"/>
              </a:rPr>
              <a:t>R3B: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LH2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target, </a:t>
            </a:r>
            <a:r>
              <a:rPr sz="1150" dirty="0">
                <a:latin typeface="Arial"/>
                <a:cs typeface="Arial"/>
              </a:rPr>
              <a:t>CALIFA,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-20" dirty="0">
                <a:latin typeface="Arial"/>
                <a:cs typeface="Arial"/>
              </a:rPr>
              <a:t>GLAD</a:t>
            </a:r>
            <a:endParaRPr sz="115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234940" y="3882390"/>
            <a:ext cx="4297679" cy="256336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5443308" y="4905607"/>
            <a:ext cx="166370" cy="472440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950" b="1" spc="-10" dirty="0">
                <a:latin typeface="Arial"/>
                <a:cs typeface="Arial"/>
              </a:rPr>
              <a:t>PANDA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720334" y="4015739"/>
            <a:ext cx="3549650" cy="2296160"/>
            <a:chOff x="5720334" y="4015739"/>
            <a:chExt cx="3549650" cy="2296160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07580" y="4015739"/>
              <a:ext cx="1746503" cy="44500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20334" y="4035551"/>
              <a:ext cx="1389887" cy="225856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71944" y="4527042"/>
              <a:ext cx="2097785" cy="1784603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380226" y="4507991"/>
            <a:ext cx="1762760" cy="3632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750" dirty="0">
                <a:latin typeface="Arial"/>
                <a:cs typeface="Arial"/>
              </a:rPr>
              <a:t>Forward</a:t>
            </a:r>
            <a:r>
              <a:rPr sz="1750" spc="-10" dirty="0">
                <a:latin typeface="Arial"/>
                <a:cs typeface="Arial"/>
              </a:rPr>
              <a:t> tracker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234940" y="1161288"/>
            <a:ext cx="4297679" cy="2563367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443308" y="2264416"/>
            <a:ext cx="166370" cy="311785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950" b="1" spc="-25" dirty="0">
                <a:latin typeface="Arial"/>
                <a:cs typeface="Arial"/>
              </a:rPr>
              <a:t>CBM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773673" y="1245108"/>
            <a:ext cx="3496310" cy="2291080"/>
            <a:chOff x="5773673" y="1245108"/>
            <a:chExt cx="3496310" cy="2291080"/>
          </a:xfrm>
        </p:grpSpPr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85481" y="1280159"/>
              <a:ext cx="1984247" cy="166192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33337" y="1797558"/>
              <a:ext cx="1430273" cy="173812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73673" y="1245108"/>
              <a:ext cx="729221" cy="1094993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6105144" y="3265931"/>
            <a:ext cx="1362710" cy="25019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508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55"/>
              </a:spcBef>
            </a:pPr>
            <a:r>
              <a:rPr sz="1000" dirty="0">
                <a:latin typeface="Arial"/>
                <a:cs typeface="Arial"/>
              </a:rPr>
              <a:t>mCBM</a:t>
            </a:r>
            <a:r>
              <a:rPr sz="1000" spc="5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performance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44346" y="1161288"/>
            <a:ext cx="3889247" cy="2563367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1452606" y="2233151"/>
            <a:ext cx="166370" cy="374650"/>
          </a:xfrm>
          <a:prstGeom prst="rect">
            <a:avLst/>
          </a:prstGeom>
        </p:spPr>
        <p:txBody>
          <a:bodyPr vert="vert270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950" b="1" spc="-20" dirty="0">
                <a:latin typeface="Arial"/>
                <a:cs typeface="Arial"/>
              </a:rPr>
              <a:t>APPA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645920" y="1282445"/>
            <a:ext cx="3420110" cy="2441575"/>
            <a:chOff x="1645920" y="1282445"/>
            <a:chExt cx="3420110" cy="2441575"/>
          </a:xfrm>
        </p:grpSpPr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65554" y="1373123"/>
              <a:ext cx="796290" cy="54330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45920" y="2215895"/>
              <a:ext cx="2308097" cy="150799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63596" y="1282445"/>
              <a:ext cx="2202179" cy="1525511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4005814" y="3048567"/>
            <a:ext cx="828675" cy="382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-10" dirty="0">
                <a:latin typeface="Arial"/>
                <a:cs typeface="Arial"/>
              </a:rPr>
              <a:t>HED@FAIR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150" spc="-10" dirty="0">
                <a:latin typeface="Arial"/>
                <a:cs typeface="Arial"/>
              </a:rPr>
              <a:t>diagnostics</a:t>
            </a:r>
            <a:endParaRPr sz="11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87535" y="6512557"/>
            <a:ext cx="1229995" cy="14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25"/>
              </a:lnSpc>
            </a:pP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FAIR</a:t>
            </a:r>
            <a:r>
              <a:rPr sz="950" spc="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GmbH</a:t>
            </a:r>
            <a:r>
              <a:rPr sz="950" spc="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|</a:t>
            </a:r>
            <a:r>
              <a:rPr sz="950" spc="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GSI</a:t>
            </a:r>
            <a:r>
              <a:rPr sz="950" spc="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spc="-20" dirty="0">
                <a:solidFill>
                  <a:srgbClr val="303030"/>
                </a:solidFill>
                <a:latin typeface="Calibri"/>
                <a:cs typeface="Calibri"/>
              </a:rPr>
              <a:t>GmbH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700238" y="1638174"/>
            <a:ext cx="370205" cy="1006475"/>
          </a:xfrm>
          <a:prstGeom prst="rect">
            <a:avLst/>
          </a:prstGeom>
        </p:spPr>
        <p:txBody>
          <a:bodyPr vert="vert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50" spc="-10" dirty="0">
                <a:latin typeface="Arial"/>
                <a:cs typeface="Arial"/>
              </a:rPr>
              <a:t>HITRAP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150" spc="-10" dirty="0">
                <a:latin typeface="Arial"/>
                <a:cs typeface="Arial"/>
              </a:rPr>
              <a:t>commissioning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704" y="6453377"/>
            <a:ext cx="10389870" cy="239395"/>
          </a:xfrm>
          <a:custGeom>
            <a:avLst/>
            <a:gdLst/>
            <a:ahLst/>
            <a:cxnLst/>
            <a:rect l="l" t="t" r="r" b="b"/>
            <a:pathLst>
              <a:path w="10389870" h="239395">
                <a:moveTo>
                  <a:pt x="0" y="239267"/>
                </a:moveTo>
                <a:lnTo>
                  <a:pt x="10389870" y="239267"/>
                </a:lnTo>
                <a:lnTo>
                  <a:pt x="10389870" y="0"/>
                </a:lnTo>
                <a:lnTo>
                  <a:pt x="0" y="0"/>
                </a:lnTo>
                <a:lnTo>
                  <a:pt x="0" y="239267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420623"/>
            <a:ext cx="10689590" cy="749300"/>
            <a:chOff x="0" y="420623"/>
            <a:chExt cx="10689590" cy="749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88145" y="569214"/>
              <a:ext cx="1319771" cy="36728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80" y="915923"/>
              <a:ext cx="10688955" cy="254000"/>
            </a:xfrm>
            <a:custGeom>
              <a:avLst/>
              <a:gdLst/>
              <a:ahLst/>
              <a:cxnLst/>
              <a:rect l="l" t="t" r="r" b="b"/>
              <a:pathLst>
                <a:path w="10688955" h="254000">
                  <a:moveTo>
                    <a:pt x="0" y="253746"/>
                  </a:moveTo>
                  <a:lnTo>
                    <a:pt x="10688637" y="253746"/>
                  </a:lnTo>
                  <a:lnTo>
                    <a:pt x="10688637" y="0"/>
                  </a:lnTo>
                  <a:lnTo>
                    <a:pt x="0" y="0"/>
                  </a:lnTo>
                  <a:lnTo>
                    <a:pt x="0" y="253746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916698"/>
              <a:ext cx="299085" cy="250190"/>
            </a:xfrm>
            <a:custGeom>
              <a:avLst/>
              <a:gdLst/>
              <a:ahLst/>
              <a:cxnLst/>
              <a:rect l="l" t="t" r="r" b="b"/>
              <a:pathLst>
                <a:path w="299085" h="250190">
                  <a:moveTo>
                    <a:pt x="298704" y="0"/>
                  </a:moveTo>
                  <a:lnTo>
                    <a:pt x="0" y="0"/>
                  </a:lnTo>
                  <a:lnTo>
                    <a:pt x="0" y="249923"/>
                  </a:lnTo>
                  <a:lnTo>
                    <a:pt x="298704" y="249923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DBB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6764" y="420623"/>
              <a:ext cx="906017" cy="630173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0" y="6451091"/>
            <a:ext cx="299085" cy="241935"/>
          </a:xfrm>
          <a:custGeom>
            <a:avLst/>
            <a:gdLst/>
            <a:ahLst/>
            <a:cxnLst/>
            <a:rect l="l" t="t" r="r" b="b"/>
            <a:pathLst>
              <a:path w="299085" h="241934">
                <a:moveTo>
                  <a:pt x="298704" y="0"/>
                </a:moveTo>
                <a:lnTo>
                  <a:pt x="0" y="0"/>
                </a:lnTo>
                <a:lnTo>
                  <a:pt x="0" y="241553"/>
                </a:lnTo>
                <a:lnTo>
                  <a:pt x="298704" y="241553"/>
                </a:lnTo>
                <a:lnTo>
                  <a:pt x="298704" y="0"/>
                </a:lnTo>
                <a:close/>
              </a:path>
            </a:pathLst>
          </a:custGeom>
          <a:solidFill>
            <a:srgbClr val="FDB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9851" rIns="0" bIns="0" rtlCol="0">
            <a:spAutoFit/>
          </a:bodyPr>
          <a:lstStyle/>
          <a:p>
            <a:pPr marL="972819">
              <a:lnSpc>
                <a:spcPct val="100000"/>
              </a:lnSpc>
              <a:spcBef>
                <a:spcPts val="90"/>
              </a:spcBef>
            </a:pPr>
            <a:r>
              <a:rPr sz="2350" dirty="0">
                <a:solidFill>
                  <a:srgbClr val="303030"/>
                </a:solidFill>
                <a:latin typeface="Calibri"/>
                <a:cs typeface="Calibri"/>
              </a:rPr>
              <a:t>Early</a:t>
            </a:r>
            <a:r>
              <a:rPr sz="2350" spc="-10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dirty="0">
                <a:solidFill>
                  <a:srgbClr val="303030"/>
                </a:solidFill>
                <a:latin typeface="Calibri"/>
                <a:cs typeface="Calibri"/>
              </a:rPr>
              <a:t>science</a:t>
            </a:r>
            <a:r>
              <a:rPr sz="2350" spc="-9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spc="-10" dirty="0">
                <a:solidFill>
                  <a:srgbClr val="303030"/>
                </a:solidFill>
                <a:latin typeface="Calibri"/>
                <a:cs typeface="Calibri"/>
              </a:rPr>
              <a:t>program</a:t>
            </a:r>
            <a:r>
              <a:rPr sz="2350" spc="-8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spc="-20" dirty="0">
                <a:solidFill>
                  <a:srgbClr val="303030"/>
                </a:solidFill>
                <a:latin typeface="Calibri"/>
                <a:cs typeface="Calibri"/>
              </a:rPr>
              <a:t>FAIR</a:t>
            </a:r>
            <a:r>
              <a:rPr sz="2350" spc="-9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spc="-20" dirty="0">
                <a:solidFill>
                  <a:srgbClr val="303030"/>
                </a:solidFill>
                <a:latin typeface="Calibri"/>
                <a:cs typeface="Calibri"/>
              </a:rPr>
              <a:t>Phase-</a:t>
            </a:r>
            <a:r>
              <a:rPr sz="2350" spc="-50" dirty="0">
                <a:solidFill>
                  <a:srgbClr val="303030"/>
                </a:solidFill>
                <a:latin typeface="Calibri"/>
                <a:cs typeface="Calibri"/>
              </a:rPr>
              <a:t>0</a:t>
            </a:r>
            <a:endParaRPr sz="23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50732" y="2705861"/>
            <a:ext cx="1588757" cy="154381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066040" y="4719290"/>
            <a:ext cx="5056505" cy="153606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226060" indent="-213360">
              <a:lnSpc>
                <a:spcPct val="100000"/>
              </a:lnSpc>
              <a:spcBef>
                <a:spcPts val="885"/>
              </a:spcBef>
              <a:buClr>
                <a:srgbClr val="F79646"/>
              </a:buClr>
              <a:buFont typeface="Wingdings"/>
              <a:buChar char=""/>
              <a:tabLst>
                <a:tab pos="226060" algn="l"/>
              </a:tabLst>
            </a:pPr>
            <a:r>
              <a:rPr sz="2350" dirty="0">
                <a:solidFill>
                  <a:srgbClr val="303030"/>
                </a:solidFill>
                <a:latin typeface="Arial"/>
                <a:cs typeface="Arial"/>
              </a:rPr>
              <a:t>Science</a:t>
            </a:r>
            <a:r>
              <a:rPr sz="2350" spc="-7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2350" dirty="0">
                <a:solidFill>
                  <a:srgbClr val="303030"/>
                </a:solidFill>
                <a:latin typeface="Arial"/>
                <a:cs typeface="Arial"/>
              </a:rPr>
              <a:t>while</a:t>
            </a:r>
            <a:r>
              <a:rPr sz="2350" spc="-9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2350" spc="-10" dirty="0">
                <a:solidFill>
                  <a:srgbClr val="303030"/>
                </a:solidFill>
                <a:latin typeface="Arial"/>
                <a:cs typeface="Arial"/>
              </a:rPr>
              <a:t>commissioning</a:t>
            </a:r>
            <a:r>
              <a:rPr sz="2350" spc="-7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2350" spc="-20" dirty="0">
                <a:solidFill>
                  <a:srgbClr val="303030"/>
                </a:solidFill>
                <a:latin typeface="Arial"/>
                <a:cs typeface="Arial"/>
              </a:rPr>
              <a:t>FAIR</a:t>
            </a:r>
            <a:endParaRPr sz="2350">
              <a:latin typeface="Arial"/>
              <a:cs typeface="Arial"/>
            </a:endParaRPr>
          </a:p>
          <a:p>
            <a:pPr marL="518159" lvl="1" indent="-213360">
              <a:lnSpc>
                <a:spcPct val="100000"/>
              </a:lnSpc>
              <a:spcBef>
                <a:spcPts val="610"/>
              </a:spcBef>
              <a:buClr>
                <a:srgbClr val="F79646"/>
              </a:buClr>
              <a:buFont typeface="Wingdings"/>
              <a:buChar char=""/>
              <a:tabLst>
                <a:tab pos="518159" algn="l"/>
              </a:tabLst>
            </a:pP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world</a:t>
            </a:r>
            <a:r>
              <a:rPr sz="18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class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scientific</a:t>
            </a:r>
            <a:r>
              <a:rPr sz="18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experiments</a:t>
            </a:r>
            <a:endParaRPr sz="1800">
              <a:latin typeface="Arial"/>
              <a:cs typeface="Arial"/>
            </a:endParaRPr>
          </a:p>
          <a:p>
            <a:pPr marL="518159" lvl="1" indent="-213360">
              <a:lnSpc>
                <a:spcPct val="100000"/>
              </a:lnSpc>
              <a:spcBef>
                <a:spcPts val="600"/>
              </a:spcBef>
              <a:buClr>
                <a:srgbClr val="F79646"/>
              </a:buClr>
              <a:buFont typeface="Wingdings"/>
              <a:buChar char=""/>
              <a:tabLst>
                <a:tab pos="518159" algn="l"/>
              </a:tabLst>
            </a:pP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commissioning</a:t>
            </a:r>
            <a:r>
              <a:rPr sz="1800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detectors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and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 accelerators</a:t>
            </a:r>
            <a:endParaRPr sz="1800">
              <a:latin typeface="Arial"/>
              <a:cs typeface="Arial"/>
            </a:endParaRPr>
          </a:p>
          <a:p>
            <a:pPr marL="518159" lvl="1" indent="-213360">
              <a:lnSpc>
                <a:spcPct val="100000"/>
              </a:lnSpc>
              <a:spcBef>
                <a:spcPts val="600"/>
              </a:spcBef>
              <a:buClr>
                <a:srgbClr val="F79646"/>
              </a:buClr>
              <a:buFont typeface="Wingdings"/>
              <a:buChar char=""/>
              <a:tabLst>
                <a:tab pos="518159" algn="l"/>
              </a:tabLst>
            </a:pP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development</a:t>
            </a:r>
            <a:r>
              <a:rPr sz="1800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human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 capital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29555" y="1536191"/>
            <a:ext cx="3469767" cy="293369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061704" y="3349963"/>
            <a:ext cx="1550035" cy="182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b="1" dirty="0">
                <a:solidFill>
                  <a:srgbClr val="0000FF"/>
                </a:solidFill>
                <a:latin typeface="Arial"/>
                <a:cs typeface="Arial"/>
              </a:rPr>
              <a:t>8</a:t>
            </a:r>
            <a:r>
              <a:rPr sz="1000" b="1" spc="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000FF"/>
                </a:solidFill>
                <a:latin typeface="Arial"/>
                <a:cs typeface="Arial"/>
              </a:rPr>
              <a:t>%</a:t>
            </a:r>
            <a:r>
              <a:rPr sz="1000" b="1" spc="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sz="1000" b="1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000FF"/>
                </a:solidFill>
                <a:latin typeface="Arial"/>
                <a:cs typeface="Arial"/>
              </a:rPr>
              <a:t>15</a:t>
            </a:r>
            <a:r>
              <a:rPr sz="1000" b="1" spc="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000FF"/>
                </a:solidFill>
                <a:latin typeface="Arial"/>
                <a:cs typeface="Arial"/>
              </a:rPr>
              <a:t>%</a:t>
            </a:r>
            <a:r>
              <a:rPr sz="1000" b="1" spc="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000FF"/>
                </a:solidFill>
                <a:latin typeface="Arial"/>
                <a:cs typeface="Arial"/>
              </a:rPr>
              <a:t>speed</a:t>
            </a:r>
            <a:r>
              <a:rPr sz="1000" b="1" spc="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000FF"/>
                </a:solidFill>
                <a:latin typeface="Arial"/>
                <a:cs typeface="Arial"/>
              </a:rPr>
              <a:t>of</a:t>
            </a:r>
            <a:r>
              <a:rPr sz="1000" b="1" spc="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0000FF"/>
                </a:solidFill>
                <a:latin typeface="Arial"/>
                <a:cs typeface="Arial"/>
              </a:rPr>
              <a:t>light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68870" y="2141458"/>
            <a:ext cx="756920" cy="516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2200"/>
              </a:lnSpc>
              <a:spcBef>
                <a:spcPts val="95"/>
              </a:spcBef>
            </a:pPr>
            <a:r>
              <a:rPr sz="1050" b="1" spc="-10" dirty="0">
                <a:latin typeface="Arial"/>
                <a:cs typeface="Arial"/>
              </a:rPr>
              <a:t>linear accelerator UNILAC</a:t>
            </a:r>
            <a:endParaRPr sz="10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67347" y="3126367"/>
            <a:ext cx="1129030" cy="1892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b="1" dirty="0">
                <a:latin typeface="Arial"/>
                <a:cs typeface="Arial"/>
              </a:rPr>
              <a:t>storage</a:t>
            </a:r>
            <a:r>
              <a:rPr sz="1050" b="1" spc="4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ring</a:t>
            </a:r>
            <a:r>
              <a:rPr sz="1050" b="1" spc="35" dirty="0">
                <a:latin typeface="Arial"/>
                <a:cs typeface="Arial"/>
              </a:rPr>
              <a:t> </a:t>
            </a:r>
            <a:r>
              <a:rPr sz="1050" b="1" spc="-25" dirty="0">
                <a:latin typeface="Arial"/>
                <a:cs typeface="Arial"/>
              </a:rPr>
              <a:t>ESR</a:t>
            </a:r>
            <a:endParaRPr sz="10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39150" y="1286502"/>
            <a:ext cx="1562100" cy="182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b="1" dirty="0">
                <a:solidFill>
                  <a:srgbClr val="0000FF"/>
                </a:solidFill>
                <a:latin typeface="Arial"/>
                <a:cs typeface="Arial"/>
              </a:rPr>
              <a:t>up</a:t>
            </a:r>
            <a:r>
              <a:rPr sz="1000" b="1" spc="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000FF"/>
                </a:solidFill>
                <a:latin typeface="Arial"/>
                <a:cs typeface="Arial"/>
              </a:rPr>
              <a:t>to</a:t>
            </a:r>
            <a:r>
              <a:rPr sz="1000" b="1" spc="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000FF"/>
                </a:solidFill>
                <a:latin typeface="Arial"/>
                <a:cs typeface="Arial"/>
              </a:rPr>
              <a:t>90</a:t>
            </a:r>
            <a:r>
              <a:rPr sz="1000" b="1" spc="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000FF"/>
                </a:solidFill>
                <a:latin typeface="Arial"/>
                <a:cs typeface="Arial"/>
              </a:rPr>
              <a:t>%</a:t>
            </a:r>
            <a:r>
              <a:rPr sz="1000" b="1" spc="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000FF"/>
                </a:solidFill>
                <a:latin typeface="Arial"/>
                <a:cs typeface="Arial"/>
              </a:rPr>
              <a:t>speed</a:t>
            </a:r>
            <a:r>
              <a:rPr sz="1000" b="1" spc="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000FF"/>
                </a:solidFill>
                <a:latin typeface="Arial"/>
                <a:cs typeface="Arial"/>
              </a:rPr>
              <a:t>of</a:t>
            </a:r>
            <a:r>
              <a:rPr sz="1000" b="1" spc="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0000FF"/>
                </a:solidFill>
                <a:latin typeface="Arial"/>
                <a:cs typeface="Arial"/>
              </a:rPr>
              <a:t>light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60736" y="1783503"/>
            <a:ext cx="820419" cy="516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95"/>
              </a:spcBef>
            </a:pPr>
            <a:r>
              <a:rPr sz="1050" b="1" dirty="0">
                <a:latin typeface="Arial"/>
                <a:cs typeface="Arial"/>
              </a:rPr>
              <a:t>heavy-</a:t>
            </a:r>
            <a:r>
              <a:rPr sz="1050" b="1" spc="-25" dirty="0">
                <a:latin typeface="Arial"/>
                <a:cs typeface="Arial"/>
              </a:rPr>
              <a:t>ion </a:t>
            </a:r>
            <a:r>
              <a:rPr sz="1050" b="1" spc="-10" dirty="0">
                <a:latin typeface="Arial"/>
                <a:cs typeface="Arial"/>
              </a:rPr>
              <a:t>synchrotron </a:t>
            </a:r>
            <a:r>
              <a:rPr sz="1050" b="1" dirty="0">
                <a:latin typeface="Arial"/>
                <a:cs typeface="Arial"/>
              </a:rPr>
              <a:t>SIS</a:t>
            </a:r>
            <a:r>
              <a:rPr sz="1050" b="1" spc="30" dirty="0">
                <a:latin typeface="Arial"/>
                <a:cs typeface="Arial"/>
              </a:rPr>
              <a:t> </a:t>
            </a:r>
            <a:r>
              <a:rPr sz="1050" b="1" spc="-25" dirty="0">
                <a:latin typeface="Arial"/>
                <a:cs typeface="Arial"/>
              </a:rPr>
              <a:t>18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722114" y="1710690"/>
            <a:ext cx="2174875" cy="367030"/>
            <a:chOff x="4722114" y="1710690"/>
            <a:chExt cx="2174875" cy="367030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38116" y="1718310"/>
              <a:ext cx="2158745" cy="29946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22114" y="1710690"/>
              <a:ext cx="2028443" cy="366521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4662678" y="1642871"/>
            <a:ext cx="2157730" cy="298450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41910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330"/>
              </a:spcBef>
            </a:pPr>
            <a:r>
              <a:rPr sz="1350" b="1" dirty="0">
                <a:solidFill>
                  <a:srgbClr val="0000FF"/>
                </a:solidFill>
                <a:latin typeface="Arial"/>
                <a:cs typeface="Arial"/>
              </a:rPr>
              <a:t>Ion</a:t>
            </a:r>
            <a:r>
              <a:rPr sz="1350" b="1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0000FF"/>
                </a:solidFill>
                <a:latin typeface="Arial"/>
                <a:cs typeface="Arial"/>
              </a:rPr>
              <a:t>species:</a:t>
            </a:r>
            <a:r>
              <a:rPr sz="1350" b="1" spc="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0000FF"/>
                </a:solidFill>
                <a:latin typeface="Arial"/>
                <a:cs typeface="Arial"/>
              </a:rPr>
              <a:t>H</a:t>
            </a:r>
            <a:r>
              <a:rPr sz="1350" b="1" baseline="24691" dirty="0">
                <a:solidFill>
                  <a:srgbClr val="0000FF"/>
                </a:solidFill>
                <a:latin typeface="Arial"/>
                <a:cs typeface="Arial"/>
              </a:rPr>
              <a:t>+</a:t>
            </a:r>
            <a:r>
              <a:rPr sz="1350" b="1" dirty="0">
                <a:solidFill>
                  <a:srgbClr val="0000FF"/>
                </a:solidFill>
                <a:latin typeface="Arial"/>
                <a:cs typeface="Arial"/>
              </a:rPr>
              <a:t>,..., </a:t>
            </a:r>
            <a:r>
              <a:rPr sz="1350" b="1" spc="-20" dirty="0">
                <a:solidFill>
                  <a:srgbClr val="0000FF"/>
                </a:solidFill>
                <a:latin typeface="Arial"/>
                <a:cs typeface="Arial"/>
              </a:rPr>
              <a:t>U</a:t>
            </a:r>
            <a:r>
              <a:rPr sz="1350" b="1" spc="-30" baseline="24691" dirty="0">
                <a:solidFill>
                  <a:srgbClr val="0000FF"/>
                </a:solidFill>
                <a:latin typeface="Arial"/>
                <a:cs typeface="Arial"/>
              </a:rPr>
              <a:t>92+</a:t>
            </a:r>
            <a:endParaRPr sz="1350" baseline="24691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769607" y="2337815"/>
            <a:ext cx="1595120" cy="2134235"/>
            <a:chOff x="6769607" y="2337815"/>
            <a:chExt cx="1595120" cy="2134235"/>
          </a:xfrm>
        </p:grpSpPr>
        <p:sp>
          <p:nvSpPr>
            <p:cNvPr id="23" name="object 23"/>
            <p:cNvSpPr/>
            <p:nvPr/>
          </p:nvSpPr>
          <p:spPr>
            <a:xfrm>
              <a:off x="6798182" y="2366390"/>
              <a:ext cx="306070" cy="434340"/>
            </a:xfrm>
            <a:custGeom>
              <a:avLst/>
              <a:gdLst/>
              <a:ahLst/>
              <a:cxnLst/>
              <a:rect l="l" t="t" r="r" b="b"/>
              <a:pathLst>
                <a:path w="306070" h="434339">
                  <a:moveTo>
                    <a:pt x="0" y="0"/>
                  </a:moveTo>
                  <a:lnTo>
                    <a:pt x="305612" y="434098"/>
                  </a:lnTo>
                </a:path>
              </a:pathLst>
            </a:custGeom>
            <a:ln w="57150">
              <a:solidFill>
                <a:srgbClr val="00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017252" y="2727774"/>
              <a:ext cx="168910" cy="189865"/>
            </a:xfrm>
            <a:custGeom>
              <a:avLst/>
              <a:gdLst/>
              <a:ahLst/>
              <a:cxnLst/>
              <a:rect l="l" t="t" r="r" b="b"/>
              <a:pathLst>
                <a:path w="168909" h="189864">
                  <a:moveTo>
                    <a:pt x="140195" y="0"/>
                  </a:moveTo>
                  <a:lnTo>
                    <a:pt x="0" y="98691"/>
                  </a:lnTo>
                  <a:lnTo>
                    <a:pt x="168782" y="189547"/>
                  </a:lnTo>
                  <a:lnTo>
                    <a:pt x="140195" y="0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895235" y="3216631"/>
              <a:ext cx="441325" cy="8255"/>
            </a:xfrm>
            <a:custGeom>
              <a:avLst/>
              <a:gdLst/>
              <a:ahLst/>
              <a:cxnLst/>
              <a:rect l="l" t="t" r="r" b="b"/>
              <a:pathLst>
                <a:path w="441325" h="8255">
                  <a:moveTo>
                    <a:pt x="0" y="7658"/>
                  </a:moveTo>
                  <a:lnTo>
                    <a:pt x="440702" y="0"/>
                  </a:lnTo>
                </a:path>
              </a:pathLst>
            </a:custGeom>
            <a:ln w="57150">
              <a:solidFill>
                <a:srgbClr val="00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752380" y="3138088"/>
              <a:ext cx="173355" cy="171450"/>
            </a:xfrm>
            <a:custGeom>
              <a:avLst/>
              <a:gdLst/>
              <a:ahLst/>
              <a:cxnLst/>
              <a:rect l="l" t="t" r="r" b="b"/>
              <a:pathLst>
                <a:path w="173354" h="171450">
                  <a:moveTo>
                    <a:pt x="169938" y="0"/>
                  </a:moveTo>
                  <a:lnTo>
                    <a:pt x="0" y="88684"/>
                  </a:lnTo>
                  <a:lnTo>
                    <a:pt x="172910" y="171424"/>
                  </a:lnTo>
                  <a:lnTo>
                    <a:pt x="169938" y="0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55457" y="3881627"/>
              <a:ext cx="128016" cy="12877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739252" y="4250054"/>
              <a:ext cx="160020" cy="191770"/>
            </a:xfrm>
            <a:custGeom>
              <a:avLst/>
              <a:gdLst/>
              <a:ahLst/>
              <a:cxnLst/>
              <a:rect l="l" t="t" r="r" b="b"/>
              <a:pathLst>
                <a:path w="160020" h="191770">
                  <a:moveTo>
                    <a:pt x="0" y="95631"/>
                  </a:moveTo>
                  <a:lnTo>
                    <a:pt x="6288" y="58405"/>
                  </a:lnTo>
                  <a:lnTo>
                    <a:pt x="23436" y="28008"/>
                  </a:lnTo>
                  <a:lnTo>
                    <a:pt x="48868" y="7514"/>
                  </a:lnTo>
                  <a:lnTo>
                    <a:pt x="80010" y="0"/>
                  </a:lnTo>
                  <a:lnTo>
                    <a:pt x="111151" y="7514"/>
                  </a:lnTo>
                  <a:lnTo>
                    <a:pt x="136583" y="28008"/>
                  </a:lnTo>
                  <a:lnTo>
                    <a:pt x="153731" y="58405"/>
                  </a:lnTo>
                  <a:lnTo>
                    <a:pt x="160020" y="95631"/>
                  </a:lnTo>
                  <a:lnTo>
                    <a:pt x="153731" y="132856"/>
                  </a:lnTo>
                  <a:lnTo>
                    <a:pt x="136583" y="163253"/>
                  </a:lnTo>
                  <a:lnTo>
                    <a:pt x="111151" y="183747"/>
                  </a:lnTo>
                  <a:lnTo>
                    <a:pt x="80010" y="191262"/>
                  </a:lnTo>
                  <a:lnTo>
                    <a:pt x="48868" y="183747"/>
                  </a:lnTo>
                  <a:lnTo>
                    <a:pt x="23436" y="163253"/>
                  </a:lnTo>
                  <a:lnTo>
                    <a:pt x="6288" y="132856"/>
                  </a:lnTo>
                  <a:lnTo>
                    <a:pt x="0" y="95631"/>
                  </a:lnTo>
                  <a:close/>
                </a:path>
              </a:pathLst>
            </a:custGeom>
            <a:ln w="60198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447918" y="4377114"/>
              <a:ext cx="127000" cy="5080"/>
            </a:xfrm>
            <a:custGeom>
              <a:avLst/>
              <a:gdLst/>
              <a:ahLst/>
              <a:cxnLst/>
              <a:rect l="l" t="t" r="r" b="b"/>
              <a:pathLst>
                <a:path w="127000" h="5079">
                  <a:moveTo>
                    <a:pt x="126466" y="0"/>
                  </a:moveTo>
                  <a:lnTo>
                    <a:pt x="0" y="4622"/>
                  </a:lnTo>
                </a:path>
              </a:pathLst>
            </a:custGeom>
            <a:ln w="57149">
              <a:solidFill>
                <a:srgbClr val="00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542699" y="4292482"/>
              <a:ext cx="174625" cy="171450"/>
            </a:xfrm>
            <a:custGeom>
              <a:avLst/>
              <a:gdLst/>
              <a:ahLst/>
              <a:cxnLst/>
              <a:rect l="l" t="t" r="r" b="b"/>
              <a:pathLst>
                <a:path w="174625" h="171450">
                  <a:moveTo>
                    <a:pt x="0" y="0"/>
                  </a:moveTo>
                  <a:lnTo>
                    <a:pt x="6261" y="171335"/>
                  </a:lnTo>
                  <a:lnTo>
                    <a:pt x="174459" y="79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756072" y="4294880"/>
            <a:ext cx="654050" cy="1892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b="1" spc="-10" dirty="0">
                <a:latin typeface="Arial"/>
                <a:cs typeface="Arial"/>
              </a:rPr>
              <a:t>CRYRING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677406" y="2646425"/>
            <a:ext cx="1788160" cy="1479550"/>
            <a:chOff x="6677406" y="2646425"/>
            <a:chExt cx="1788160" cy="1479550"/>
          </a:xfrm>
        </p:grpSpPr>
        <p:sp>
          <p:nvSpPr>
            <p:cNvPr id="33" name="object 33"/>
            <p:cNvSpPr/>
            <p:nvPr/>
          </p:nvSpPr>
          <p:spPr>
            <a:xfrm>
              <a:off x="8152638" y="4039742"/>
              <a:ext cx="283845" cy="1905"/>
            </a:xfrm>
            <a:custGeom>
              <a:avLst/>
              <a:gdLst/>
              <a:ahLst/>
              <a:cxnLst/>
              <a:rect l="l" t="t" r="r" b="b"/>
              <a:pathLst>
                <a:path w="283845" h="1904">
                  <a:moveTo>
                    <a:pt x="283845" y="1523"/>
                  </a:moveTo>
                  <a:lnTo>
                    <a:pt x="0" y="0"/>
                  </a:lnTo>
                </a:path>
              </a:pathLst>
            </a:custGeom>
            <a:ln w="57149">
              <a:solidFill>
                <a:srgbClr val="00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009767" y="3954181"/>
              <a:ext cx="172085" cy="171450"/>
            </a:xfrm>
            <a:custGeom>
              <a:avLst/>
              <a:gdLst/>
              <a:ahLst/>
              <a:cxnLst/>
              <a:rect l="l" t="t" r="r" b="b"/>
              <a:pathLst>
                <a:path w="172084" h="171450">
                  <a:moveTo>
                    <a:pt x="171907" y="0"/>
                  </a:moveTo>
                  <a:lnTo>
                    <a:pt x="0" y="84797"/>
                  </a:lnTo>
                  <a:lnTo>
                    <a:pt x="170980" y="171450"/>
                  </a:lnTo>
                  <a:lnTo>
                    <a:pt x="171907" y="0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705981" y="2675000"/>
              <a:ext cx="93980" cy="135890"/>
            </a:xfrm>
            <a:custGeom>
              <a:avLst/>
              <a:gdLst/>
              <a:ahLst/>
              <a:cxnLst/>
              <a:rect l="l" t="t" r="r" b="b"/>
              <a:pathLst>
                <a:path w="93979" h="135889">
                  <a:moveTo>
                    <a:pt x="0" y="0"/>
                  </a:moveTo>
                  <a:lnTo>
                    <a:pt x="93891" y="135534"/>
                  </a:lnTo>
                </a:path>
              </a:pathLst>
            </a:custGeom>
            <a:ln w="57150">
              <a:solidFill>
                <a:srgbClr val="00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713137" y="2738231"/>
              <a:ext cx="168275" cy="189865"/>
            </a:xfrm>
            <a:custGeom>
              <a:avLst/>
              <a:gdLst/>
              <a:ahLst/>
              <a:cxnLst/>
              <a:rect l="l" t="t" r="r" b="b"/>
              <a:pathLst>
                <a:path w="168275" h="189864">
                  <a:moveTo>
                    <a:pt x="140944" y="0"/>
                  </a:moveTo>
                  <a:lnTo>
                    <a:pt x="0" y="97624"/>
                  </a:lnTo>
                  <a:lnTo>
                    <a:pt x="168097" y="189750"/>
                  </a:lnTo>
                  <a:lnTo>
                    <a:pt x="140944" y="0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8426145" y="2509831"/>
            <a:ext cx="1320165" cy="493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0" marR="5080" indent="-6985">
              <a:lnSpc>
                <a:spcPct val="146100"/>
              </a:lnSpc>
              <a:spcBef>
                <a:spcPts val="95"/>
              </a:spcBef>
            </a:pPr>
            <a:r>
              <a:rPr sz="1050" b="1" dirty="0">
                <a:latin typeface="Arial"/>
                <a:cs typeface="Arial"/>
              </a:rPr>
              <a:t>Fragment</a:t>
            </a:r>
            <a:r>
              <a:rPr sz="1050" b="1" spc="65" dirty="0">
                <a:latin typeface="Arial"/>
                <a:cs typeface="Arial"/>
              </a:rPr>
              <a:t> </a:t>
            </a:r>
            <a:r>
              <a:rPr sz="1050" b="1" spc="-10" dirty="0">
                <a:latin typeface="Arial"/>
                <a:cs typeface="Arial"/>
              </a:rPr>
              <a:t>Separator </a:t>
            </a:r>
            <a:r>
              <a:rPr sz="1050" b="1" spc="-25" dirty="0">
                <a:latin typeface="Arial"/>
                <a:cs typeface="Arial"/>
              </a:rPr>
              <a:t>HHT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7293781" y="3930602"/>
            <a:ext cx="297815" cy="171450"/>
            <a:chOff x="7293781" y="3930602"/>
            <a:chExt cx="297815" cy="171450"/>
          </a:xfrm>
        </p:grpSpPr>
        <p:sp>
          <p:nvSpPr>
            <p:cNvPr id="39" name="object 39"/>
            <p:cNvSpPr/>
            <p:nvPr/>
          </p:nvSpPr>
          <p:spPr>
            <a:xfrm>
              <a:off x="7322356" y="4015232"/>
              <a:ext cx="127000" cy="5080"/>
            </a:xfrm>
            <a:custGeom>
              <a:avLst/>
              <a:gdLst/>
              <a:ahLst/>
              <a:cxnLst/>
              <a:rect l="l" t="t" r="r" b="b"/>
              <a:pathLst>
                <a:path w="127000" h="5079">
                  <a:moveTo>
                    <a:pt x="126466" y="0"/>
                  </a:moveTo>
                  <a:lnTo>
                    <a:pt x="0" y="4622"/>
                  </a:lnTo>
                </a:path>
              </a:pathLst>
            </a:custGeom>
            <a:ln w="57149">
              <a:solidFill>
                <a:srgbClr val="00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417137" y="3930602"/>
              <a:ext cx="174625" cy="171450"/>
            </a:xfrm>
            <a:custGeom>
              <a:avLst/>
              <a:gdLst/>
              <a:ahLst/>
              <a:cxnLst/>
              <a:rect l="l" t="t" r="r" b="b"/>
              <a:pathLst>
                <a:path w="174625" h="171450">
                  <a:moveTo>
                    <a:pt x="0" y="0"/>
                  </a:moveTo>
                  <a:lnTo>
                    <a:pt x="6261" y="171335"/>
                  </a:lnTo>
                  <a:lnTo>
                    <a:pt x="174459" y="79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6828549" y="3959049"/>
            <a:ext cx="489584" cy="1892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b="1" dirty="0">
                <a:latin typeface="Arial"/>
                <a:cs typeface="Arial"/>
              </a:rPr>
              <a:t>Cave</a:t>
            </a:r>
            <a:r>
              <a:rPr sz="1050" b="1" spc="55" dirty="0">
                <a:latin typeface="Arial"/>
                <a:cs typeface="Arial"/>
              </a:rPr>
              <a:t> </a:t>
            </a:r>
            <a:r>
              <a:rPr sz="1050" b="1" spc="-50" dirty="0">
                <a:latin typeface="Arial"/>
                <a:cs typeface="Arial"/>
              </a:rPr>
              <a:t>A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6797310" y="2956559"/>
            <a:ext cx="1668145" cy="1330325"/>
            <a:chOff x="6797310" y="2956559"/>
            <a:chExt cx="1668145" cy="1330325"/>
          </a:xfrm>
        </p:grpSpPr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88708" y="2956559"/>
              <a:ext cx="128016" cy="129540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310247" y="3172002"/>
              <a:ext cx="57150" cy="483234"/>
            </a:xfrm>
            <a:custGeom>
              <a:avLst/>
              <a:gdLst/>
              <a:ahLst/>
              <a:cxnLst/>
              <a:rect l="l" t="t" r="r" b="b"/>
              <a:pathLst>
                <a:path w="57150" h="483235">
                  <a:moveTo>
                    <a:pt x="0" y="482930"/>
                  </a:moveTo>
                  <a:lnTo>
                    <a:pt x="56540" y="0"/>
                  </a:lnTo>
                </a:path>
              </a:pathLst>
            </a:custGeom>
            <a:ln w="57150">
              <a:solidFill>
                <a:srgbClr val="00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278333" y="3030094"/>
              <a:ext cx="170815" cy="180340"/>
            </a:xfrm>
            <a:custGeom>
              <a:avLst/>
              <a:gdLst/>
              <a:ahLst/>
              <a:cxnLst/>
              <a:rect l="l" t="t" r="r" b="b"/>
              <a:pathLst>
                <a:path w="170815" h="180339">
                  <a:moveTo>
                    <a:pt x="105067" y="0"/>
                  </a:moveTo>
                  <a:lnTo>
                    <a:pt x="0" y="160324"/>
                  </a:lnTo>
                  <a:lnTo>
                    <a:pt x="170281" y="180251"/>
                  </a:lnTo>
                  <a:lnTo>
                    <a:pt x="105067" y="0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157724" y="3814949"/>
              <a:ext cx="278765" cy="60960"/>
            </a:xfrm>
            <a:custGeom>
              <a:avLst/>
              <a:gdLst/>
              <a:ahLst/>
              <a:cxnLst/>
              <a:rect l="l" t="t" r="r" b="b"/>
              <a:pathLst>
                <a:path w="278765" h="60960">
                  <a:moveTo>
                    <a:pt x="0" y="60934"/>
                  </a:moveTo>
                  <a:lnTo>
                    <a:pt x="278752" y="0"/>
                  </a:lnTo>
                </a:path>
              </a:pathLst>
            </a:custGeom>
            <a:ln w="57150">
              <a:solidFill>
                <a:srgbClr val="00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018141" y="3786041"/>
              <a:ext cx="186055" cy="167640"/>
            </a:xfrm>
            <a:custGeom>
              <a:avLst/>
              <a:gdLst/>
              <a:ahLst/>
              <a:cxnLst/>
              <a:rect l="l" t="t" r="r" b="b"/>
              <a:pathLst>
                <a:path w="186054" h="167639">
                  <a:moveTo>
                    <a:pt x="149199" y="0"/>
                  </a:moveTo>
                  <a:lnTo>
                    <a:pt x="0" y="120357"/>
                  </a:lnTo>
                  <a:lnTo>
                    <a:pt x="185801" y="167500"/>
                  </a:lnTo>
                  <a:lnTo>
                    <a:pt x="149199" y="0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05750" y="4072127"/>
              <a:ext cx="128016" cy="128777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8182236" y="4198075"/>
              <a:ext cx="254635" cy="28575"/>
            </a:xfrm>
            <a:custGeom>
              <a:avLst/>
              <a:gdLst/>
              <a:ahLst/>
              <a:cxnLst/>
              <a:rect l="l" t="t" r="r" b="b"/>
              <a:pathLst>
                <a:path w="254634" h="28575">
                  <a:moveTo>
                    <a:pt x="0" y="0"/>
                  </a:moveTo>
                  <a:lnTo>
                    <a:pt x="254241" y="28359"/>
                  </a:lnTo>
                </a:path>
              </a:pathLst>
            </a:custGeom>
            <a:ln w="57150">
              <a:solidFill>
                <a:srgbClr val="00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040241" y="4116035"/>
              <a:ext cx="180340" cy="170815"/>
            </a:xfrm>
            <a:custGeom>
              <a:avLst/>
              <a:gdLst/>
              <a:ahLst/>
              <a:cxnLst/>
              <a:rect l="l" t="t" r="r" b="b"/>
              <a:pathLst>
                <a:path w="180340" h="170814">
                  <a:moveTo>
                    <a:pt x="179895" y="0"/>
                  </a:moveTo>
                  <a:lnTo>
                    <a:pt x="0" y="66205"/>
                  </a:lnTo>
                  <a:lnTo>
                    <a:pt x="160896" y="170395"/>
                  </a:lnTo>
                  <a:lnTo>
                    <a:pt x="179895" y="0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870573" y="3404539"/>
              <a:ext cx="15240" cy="138430"/>
            </a:xfrm>
            <a:custGeom>
              <a:avLst/>
              <a:gdLst/>
              <a:ahLst/>
              <a:cxnLst/>
              <a:rect l="l" t="t" r="r" b="b"/>
              <a:pathLst>
                <a:path w="15240" h="138429">
                  <a:moveTo>
                    <a:pt x="0" y="138379"/>
                  </a:moveTo>
                  <a:lnTo>
                    <a:pt x="15036" y="0"/>
                  </a:lnTo>
                </a:path>
              </a:pathLst>
            </a:custGeom>
            <a:ln w="57150">
              <a:solidFill>
                <a:srgbClr val="00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797310" y="3262504"/>
              <a:ext cx="170815" cy="179705"/>
            </a:xfrm>
            <a:custGeom>
              <a:avLst/>
              <a:gdLst/>
              <a:ahLst/>
              <a:cxnLst/>
              <a:rect l="l" t="t" r="r" b="b"/>
              <a:pathLst>
                <a:path w="170815" h="179704">
                  <a:moveTo>
                    <a:pt x="103746" y="0"/>
                  </a:moveTo>
                  <a:lnTo>
                    <a:pt x="0" y="161188"/>
                  </a:lnTo>
                  <a:lnTo>
                    <a:pt x="170446" y="179705"/>
                  </a:lnTo>
                  <a:lnTo>
                    <a:pt x="103746" y="0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4239324" y="3016356"/>
            <a:ext cx="549910" cy="352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9385">
              <a:lnSpc>
                <a:spcPct val="101899"/>
              </a:lnSpc>
              <a:spcBef>
                <a:spcPts val="100"/>
              </a:spcBef>
            </a:pPr>
            <a:r>
              <a:rPr sz="1050" b="1" spc="-25" dirty="0">
                <a:latin typeface="Arial"/>
                <a:cs typeface="Arial"/>
              </a:rPr>
              <a:t>Ion </a:t>
            </a:r>
            <a:r>
              <a:rPr sz="1050" b="1" spc="-10" dirty="0">
                <a:latin typeface="Arial"/>
                <a:cs typeface="Arial"/>
              </a:rPr>
              <a:t>sources</a:t>
            </a:r>
            <a:endParaRPr sz="10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668608" y="3523067"/>
            <a:ext cx="305435" cy="1892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b="1" spc="-25" dirty="0">
                <a:latin typeface="Arial"/>
                <a:cs typeface="Arial"/>
              </a:rPr>
              <a:t>SHE</a:t>
            </a:r>
            <a:endParaRPr sz="10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17066" y="1277492"/>
            <a:ext cx="3596640" cy="570865"/>
          </a:xfrm>
          <a:prstGeom prst="rect">
            <a:avLst/>
          </a:prstGeom>
          <a:ln w="19050">
            <a:solidFill>
              <a:srgbClr val="0000CC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278765" marR="514350" indent="-278765" algn="r">
              <a:lnSpc>
                <a:spcPct val="100000"/>
              </a:lnSpc>
              <a:spcBef>
                <a:spcPts val="315"/>
              </a:spcBef>
              <a:buChar char="•"/>
              <a:tabLst>
                <a:tab pos="278765" algn="l"/>
              </a:tabLst>
            </a:pPr>
            <a:r>
              <a:rPr sz="1550" dirty="0">
                <a:latin typeface="Arial"/>
                <a:cs typeface="Arial"/>
              </a:rPr>
              <a:t>Started</a:t>
            </a:r>
            <a:r>
              <a:rPr sz="1550" spc="-1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</a:t>
            </a:r>
            <a:r>
              <a:rPr sz="1550" spc="-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2019,</a:t>
            </a:r>
            <a:r>
              <a:rPr sz="1550" spc="-1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annual</a:t>
            </a:r>
            <a:r>
              <a:rPr sz="1550" spc="-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runs</a:t>
            </a:r>
            <a:r>
              <a:rPr sz="1550" spc="-20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of</a:t>
            </a:r>
            <a:endParaRPr sz="1550">
              <a:latin typeface="Arial"/>
              <a:cs typeface="Arial"/>
            </a:endParaRPr>
          </a:p>
          <a:p>
            <a:pPr marR="521970" algn="r">
              <a:lnSpc>
                <a:spcPct val="100000"/>
              </a:lnSpc>
              <a:spcBef>
                <a:spcPts val="10"/>
              </a:spcBef>
            </a:pPr>
            <a:r>
              <a:rPr sz="1550" spc="-10" dirty="0">
                <a:latin typeface="Arial"/>
                <a:cs typeface="Arial"/>
              </a:rPr>
              <a:t>~110</a:t>
            </a:r>
            <a:r>
              <a:rPr sz="1550" spc="-5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days</a:t>
            </a:r>
            <a:r>
              <a:rPr sz="1550" spc="-5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until</a:t>
            </a:r>
            <a:r>
              <a:rPr sz="1550" spc="-5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FAIR</a:t>
            </a:r>
            <a:r>
              <a:rPr sz="1550" spc="-4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operation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6208776" y="2516885"/>
            <a:ext cx="2186305" cy="1614170"/>
            <a:chOff x="6208776" y="2516885"/>
            <a:chExt cx="2186305" cy="1614170"/>
          </a:xfrm>
        </p:grpSpPr>
        <p:pic>
          <p:nvPicPr>
            <p:cNvPr id="57" name="object 5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35646" y="4001261"/>
              <a:ext cx="128016" cy="129539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8082533" y="2915792"/>
              <a:ext cx="283845" cy="1905"/>
            </a:xfrm>
            <a:custGeom>
              <a:avLst/>
              <a:gdLst/>
              <a:ahLst/>
              <a:cxnLst/>
              <a:rect l="l" t="t" r="r" b="b"/>
              <a:pathLst>
                <a:path w="283845" h="1905">
                  <a:moveTo>
                    <a:pt x="283845" y="1524"/>
                  </a:moveTo>
                  <a:lnTo>
                    <a:pt x="0" y="0"/>
                  </a:lnTo>
                </a:path>
              </a:pathLst>
            </a:custGeom>
            <a:ln w="57149">
              <a:solidFill>
                <a:srgbClr val="00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939662" y="2830231"/>
              <a:ext cx="172085" cy="171450"/>
            </a:xfrm>
            <a:custGeom>
              <a:avLst/>
              <a:gdLst/>
              <a:ahLst/>
              <a:cxnLst/>
              <a:rect l="l" t="t" r="r" b="b"/>
              <a:pathLst>
                <a:path w="172084" h="171450">
                  <a:moveTo>
                    <a:pt x="171907" y="0"/>
                  </a:moveTo>
                  <a:lnTo>
                    <a:pt x="0" y="84797"/>
                  </a:lnTo>
                  <a:lnTo>
                    <a:pt x="170980" y="171450"/>
                  </a:lnTo>
                  <a:lnTo>
                    <a:pt x="171907" y="0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237351" y="2545460"/>
              <a:ext cx="125730" cy="228600"/>
            </a:xfrm>
            <a:custGeom>
              <a:avLst/>
              <a:gdLst/>
              <a:ahLst/>
              <a:cxnLst/>
              <a:rect l="l" t="t" r="r" b="b"/>
              <a:pathLst>
                <a:path w="125729" h="228600">
                  <a:moveTo>
                    <a:pt x="0" y="0"/>
                  </a:moveTo>
                  <a:lnTo>
                    <a:pt x="125501" y="228358"/>
                  </a:lnTo>
                </a:path>
              </a:pathLst>
            </a:custGeom>
            <a:ln w="57150">
              <a:solidFill>
                <a:srgbClr val="00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273967" y="2707486"/>
              <a:ext cx="158115" cy="191770"/>
            </a:xfrm>
            <a:custGeom>
              <a:avLst/>
              <a:gdLst/>
              <a:ahLst/>
              <a:cxnLst/>
              <a:rect l="l" t="t" r="r" b="b"/>
              <a:pathLst>
                <a:path w="158114" h="191769">
                  <a:moveTo>
                    <a:pt x="150253" y="0"/>
                  </a:moveTo>
                  <a:lnTo>
                    <a:pt x="0" y="82562"/>
                  </a:lnTo>
                  <a:lnTo>
                    <a:pt x="157695" y="191541"/>
                  </a:lnTo>
                  <a:lnTo>
                    <a:pt x="150253" y="0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076973" y="3325240"/>
              <a:ext cx="55880" cy="130175"/>
            </a:xfrm>
            <a:custGeom>
              <a:avLst/>
              <a:gdLst/>
              <a:ahLst/>
              <a:cxnLst/>
              <a:rect l="l" t="t" r="r" b="b"/>
              <a:pathLst>
                <a:path w="55879" h="130175">
                  <a:moveTo>
                    <a:pt x="55727" y="130047"/>
                  </a:moveTo>
                  <a:lnTo>
                    <a:pt x="0" y="0"/>
                  </a:lnTo>
                </a:path>
              </a:pathLst>
            </a:custGeom>
            <a:ln w="57150">
              <a:solidFill>
                <a:srgbClr val="00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009422" y="3193927"/>
              <a:ext cx="158115" cy="191770"/>
            </a:xfrm>
            <a:custGeom>
              <a:avLst/>
              <a:gdLst/>
              <a:ahLst/>
              <a:cxnLst/>
              <a:rect l="l" t="t" r="r" b="b"/>
              <a:pathLst>
                <a:path w="158115" h="191770">
                  <a:moveTo>
                    <a:pt x="11264" y="0"/>
                  </a:moveTo>
                  <a:lnTo>
                    <a:pt x="0" y="191350"/>
                  </a:lnTo>
                  <a:lnTo>
                    <a:pt x="157594" y="123825"/>
                  </a:lnTo>
                  <a:lnTo>
                    <a:pt x="11264" y="0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8453748" y="3670854"/>
            <a:ext cx="672465" cy="68389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050" b="1" spc="-10" dirty="0">
                <a:latin typeface="Arial"/>
                <a:cs typeface="Arial"/>
              </a:rPr>
              <a:t>HADES</a:t>
            </a:r>
            <a:endParaRPr sz="1050">
              <a:latin typeface="Arial"/>
              <a:cs typeface="Arial"/>
            </a:endParaRPr>
          </a:p>
          <a:p>
            <a:pPr marL="68580">
              <a:lnSpc>
                <a:spcPct val="100000"/>
              </a:lnSpc>
              <a:spcBef>
                <a:spcPts val="400"/>
              </a:spcBef>
            </a:pPr>
            <a:r>
              <a:rPr sz="1050" b="1" spc="-10" dirty="0">
                <a:latin typeface="Arial"/>
                <a:cs typeface="Arial"/>
              </a:rPr>
              <a:t>miniCBM</a:t>
            </a:r>
            <a:endParaRPr sz="1050">
              <a:latin typeface="Arial"/>
              <a:cs typeface="Arial"/>
            </a:endParaRPr>
          </a:p>
          <a:p>
            <a:pPr marL="22225">
              <a:lnSpc>
                <a:spcPct val="100000"/>
              </a:lnSpc>
              <a:spcBef>
                <a:spcPts val="600"/>
              </a:spcBef>
            </a:pPr>
            <a:r>
              <a:rPr sz="1050" b="1" spc="-25" dirty="0">
                <a:latin typeface="Arial"/>
                <a:cs typeface="Arial"/>
              </a:rPr>
              <a:t>R3B</a:t>
            </a:r>
            <a:endParaRPr sz="10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87535" y="6512557"/>
            <a:ext cx="1229995" cy="14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25"/>
              </a:lnSpc>
            </a:pP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FAIR</a:t>
            </a:r>
            <a:r>
              <a:rPr sz="950" spc="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GmbH</a:t>
            </a:r>
            <a:r>
              <a:rPr sz="950" spc="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|</a:t>
            </a:r>
            <a:r>
              <a:rPr sz="950" spc="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GSI</a:t>
            </a:r>
            <a:r>
              <a:rPr sz="950" spc="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spc="-20" dirty="0">
                <a:solidFill>
                  <a:srgbClr val="303030"/>
                </a:solidFill>
                <a:latin typeface="Calibri"/>
                <a:cs typeface="Calibri"/>
              </a:rPr>
              <a:t>GmbH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053939" y="3400527"/>
            <a:ext cx="532765" cy="4451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795">
              <a:lnSpc>
                <a:spcPct val="131100"/>
              </a:lnSpc>
              <a:spcBef>
                <a:spcPts val="95"/>
              </a:spcBef>
            </a:pPr>
            <a:r>
              <a:rPr sz="1050" b="1" spc="-25" dirty="0">
                <a:latin typeface="Arial"/>
                <a:cs typeface="Arial"/>
              </a:rPr>
              <a:t>X0 </a:t>
            </a:r>
            <a:r>
              <a:rPr sz="1050" b="1" spc="-10" dirty="0">
                <a:latin typeface="Arial"/>
                <a:cs typeface="Arial"/>
              </a:rPr>
              <a:t>HITRAP</a:t>
            </a:r>
            <a:endParaRPr sz="10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927710" y="2147041"/>
            <a:ext cx="1075690" cy="55181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570865">
              <a:lnSpc>
                <a:spcPct val="100000"/>
              </a:lnSpc>
              <a:spcBef>
                <a:spcPts val="295"/>
              </a:spcBef>
            </a:pPr>
            <a:r>
              <a:rPr sz="1050" b="1" spc="-10" dirty="0">
                <a:latin typeface="Arial"/>
                <a:cs typeface="Arial"/>
              </a:rPr>
              <a:t>PHELIX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235"/>
              </a:lnSpc>
              <a:spcBef>
                <a:spcPts val="204"/>
              </a:spcBef>
            </a:pPr>
            <a:r>
              <a:rPr sz="1050" b="1" dirty="0">
                <a:latin typeface="Arial"/>
                <a:cs typeface="Arial"/>
              </a:rPr>
              <a:t>M-</a:t>
            </a:r>
            <a:r>
              <a:rPr sz="1050" b="1" spc="-10" dirty="0">
                <a:latin typeface="Arial"/>
                <a:cs typeface="Arial"/>
              </a:rPr>
              <a:t>branch</a:t>
            </a:r>
            <a:endParaRPr sz="1050">
              <a:latin typeface="Arial"/>
              <a:cs typeface="Arial"/>
            </a:endParaRPr>
          </a:p>
          <a:p>
            <a:pPr marL="631825">
              <a:lnSpc>
                <a:spcPts val="1235"/>
              </a:lnSpc>
            </a:pPr>
            <a:r>
              <a:rPr sz="1050" b="1" spc="-25" dirty="0">
                <a:latin typeface="Arial"/>
                <a:cs typeface="Arial"/>
              </a:rPr>
              <a:t>Z6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704" y="6453377"/>
            <a:ext cx="10389870" cy="239395"/>
          </a:xfrm>
          <a:custGeom>
            <a:avLst/>
            <a:gdLst/>
            <a:ahLst/>
            <a:cxnLst/>
            <a:rect l="l" t="t" r="r" b="b"/>
            <a:pathLst>
              <a:path w="10389870" h="239395">
                <a:moveTo>
                  <a:pt x="0" y="239267"/>
                </a:moveTo>
                <a:lnTo>
                  <a:pt x="10389870" y="239267"/>
                </a:lnTo>
                <a:lnTo>
                  <a:pt x="10389870" y="0"/>
                </a:lnTo>
                <a:lnTo>
                  <a:pt x="0" y="0"/>
                </a:lnTo>
                <a:lnTo>
                  <a:pt x="0" y="239267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420623"/>
            <a:ext cx="10689590" cy="749300"/>
            <a:chOff x="0" y="420623"/>
            <a:chExt cx="10689590" cy="749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88145" y="569214"/>
              <a:ext cx="1319771" cy="36728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80" y="915923"/>
              <a:ext cx="10688955" cy="254000"/>
            </a:xfrm>
            <a:custGeom>
              <a:avLst/>
              <a:gdLst/>
              <a:ahLst/>
              <a:cxnLst/>
              <a:rect l="l" t="t" r="r" b="b"/>
              <a:pathLst>
                <a:path w="10688955" h="254000">
                  <a:moveTo>
                    <a:pt x="0" y="253746"/>
                  </a:moveTo>
                  <a:lnTo>
                    <a:pt x="10688637" y="253746"/>
                  </a:lnTo>
                  <a:lnTo>
                    <a:pt x="10688637" y="0"/>
                  </a:lnTo>
                  <a:lnTo>
                    <a:pt x="0" y="0"/>
                  </a:lnTo>
                  <a:lnTo>
                    <a:pt x="0" y="253746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916698"/>
              <a:ext cx="299085" cy="250190"/>
            </a:xfrm>
            <a:custGeom>
              <a:avLst/>
              <a:gdLst/>
              <a:ahLst/>
              <a:cxnLst/>
              <a:rect l="l" t="t" r="r" b="b"/>
              <a:pathLst>
                <a:path w="299085" h="250190">
                  <a:moveTo>
                    <a:pt x="298704" y="0"/>
                  </a:moveTo>
                  <a:lnTo>
                    <a:pt x="0" y="0"/>
                  </a:lnTo>
                  <a:lnTo>
                    <a:pt x="0" y="249923"/>
                  </a:lnTo>
                  <a:lnTo>
                    <a:pt x="298704" y="249923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DBB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6764" y="420623"/>
              <a:ext cx="906017" cy="630173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0" y="6451091"/>
            <a:ext cx="299085" cy="241935"/>
          </a:xfrm>
          <a:custGeom>
            <a:avLst/>
            <a:gdLst/>
            <a:ahLst/>
            <a:cxnLst/>
            <a:rect l="l" t="t" r="r" b="b"/>
            <a:pathLst>
              <a:path w="299085" h="241934">
                <a:moveTo>
                  <a:pt x="298704" y="0"/>
                </a:moveTo>
                <a:lnTo>
                  <a:pt x="0" y="0"/>
                </a:lnTo>
                <a:lnTo>
                  <a:pt x="0" y="241553"/>
                </a:lnTo>
                <a:lnTo>
                  <a:pt x="298704" y="241553"/>
                </a:lnTo>
                <a:lnTo>
                  <a:pt x="298704" y="0"/>
                </a:lnTo>
                <a:close/>
              </a:path>
            </a:pathLst>
          </a:custGeom>
          <a:solidFill>
            <a:srgbClr val="FDB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0281" rIns="0" bIns="0" rtlCol="0">
            <a:spAutoFit/>
          </a:bodyPr>
          <a:lstStyle/>
          <a:p>
            <a:pPr marL="274320">
              <a:lnSpc>
                <a:spcPct val="100000"/>
              </a:lnSpc>
              <a:spcBef>
                <a:spcPts val="90"/>
              </a:spcBef>
            </a:pPr>
            <a:r>
              <a:rPr sz="2350" spc="-10" dirty="0">
                <a:solidFill>
                  <a:srgbClr val="303030"/>
                </a:solidFill>
                <a:latin typeface="Calibri"/>
                <a:cs typeface="Calibri"/>
              </a:rPr>
              <a:t>Research</a:t>
            </a:r>
            <a:r>
              <a:rPr sz="2350" spc="-8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dirty="0">
                <a:solidFill>
                  <a:srgbClr val="303030"/>
                </a:solidFill>
                <a:latin typeface="Calibri"/>
                <a:cs typeface="Calibri"/>
              </a:rPr>
              <a:t>highlights</a:t>
            </a:r>
            <a:r>
              <a:rPr sz="2350" spc="-5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dirty="0">
                <a:solidFill>
                  <a:srgbClr val="303030"/>
                </a:solidFill>
                <a:latin typeface="Calibri"/>
                <a:cs typeface="Calibri"/>
              </a:rPr>
              <a:t>of</a:t>
            </a:r>
            <a:r>
              <a:rPr sz="2350" spc="-8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spc="-20" dirty="0">
                <a:solidFill>
                  <a:srgbClr val="303030"/>
                </a:solidFill>
                <a:latin typeface="Calibri"/>
                <a:cs typeface="Calibri"/>
              </a:rPr>
              <a:t>GSI/FAIR</a:t>
            </a:r>
            <a:r>
              <a:rPr sz="2350" spc="-6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dirty="0">
                <a:solidFill>
                  <a:srgbClr val="303030"/>
                </a:solidFill>
                <a:latin typeface="Calibri"/>
                <a:cs typeface="Calibri"/>
              </a:rPr>
              <a:t>in</a:t>
            </a:r>
            <a:r>
              <a:rPr sz="2350" spc="-6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spc="-20" dirty="0">
                <a:solidFill>
                  <a:srgbClr val="303030"/>
                </a:solidFill>
                <a:latin typeface="Calibri"/>
                <a:cs typeface="Calibri"/>
              </a:rPr>
              <a:t>2022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25763" y="4222559"/>
            <a:ext cx="1885314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dirty="0">
                <a:solidFill>
                  <a:srgbClr val="303030"/>
                </a:solidFill>
                <a:latin typeface="Calibri"/>
                <a:cs typeface="Calibri"/>
              </a:rPr>
              <a:t>FLASH</a:t>
            </a:r>
            <a:r>
              <a:rPr sz="1600" b="1" spc="5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03030"/>
                </a:solidFill>
                <a:latin typeface="Calibri"/>
                <a:cs typeface="Calibri"/>
              </a:rPr>
              <a:t>cancer</a:t>
            </a:r>
            <a:r>
              <a:rPr sz="1600" b="1" spc="7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03030"/>
                </a:solidFill>
                <a:latin typeface="Calibri"/>
                <a:cs typeface="Calibri"/>
              </a:rPr>
              <a:t>therapy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25763" y="4521263"/>
            <a:ext cx="3287395" cy="1342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6710" marR="5080" indent="-334645">
              <a:lnSpc>
                <a:spcPct val="101899"/>
              </a:lnSpc>
              <a:spcBef>
                <a:spcPts val="95"/>
              </a:spcBef>
              <a:buClr>
                <a:srgbClr val="FDBB63"/>
              </a:buClr>
              <a:buFont typeface="Wingdings"/>
              <a:buChar char=""/>
              <a:tabLst>
                <a:tab pos="346710" algn="l"/>
              </a:tabLst>
            </a:pPr>
            <a:r>
              <a:rPr sz="1600" dirty="0">
                <a:solidFill>
                  <a:srgbClr val="303030"/>
                </a:solidFill>
                <a:latin typeface="Calibri"/>
                <a:cs typeface="Calibri"/>
              </a:rPr>
              <a:t>Short,</a:t>
            </a:r>
            <a:r>
              <a:rPr sz="1600" spc="6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03030"/>
                </a:solidFill>
                <a:latin typeface="Calibri"/>
                <a:cs typeface="Calibri"/>
              </a:rPr>
              <a:t>highly</a:t>
            </a:r>
            <a:r>
              <a:rPr sz="1600" spc="6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03030"/>
                </a:solidFill>
                <a:latin typeface="Calibri"/>
                <a:cs typeface="Calibri"/>
              </a:rPr>
              <a:t>intense</a:t>
            </a:r>
            <a:r>
              <a:rPr sz="1600" spc="8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03030"/>
                </a:solidFill>
                <a:latin typeface="Calibri"/>
                <a:cs typeface="Calibri"/>
              </a:rPr>
              <a:t>ion</a:t>
            </a:r>
            <a:r>
              <a:rPr sz="1600" spc="6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03030"/>
                </a:solidFill>
                <a:latin typeface="Calibri"/>
                <a:cs typeface="Calibri"/>
              </a:rPr>
              <a:t>pulses</a:t>
            </a:r>
            <a:r>
              <a:rPr sz="1600" spc="7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Calibri"/>
                <a:cs typeface="Calibri"/>
              </a:rPr>
              <a:t>for </a:t>
            </a:r>
            <a:r>
              <a:rPr sz="1600" dirty="0">
                <a:solidFill>
                  <a:srgbClr val="303030"/>
                </a:solidFill>
                <a:latin typeface="Calibri"/>
                <a:cs typeface="Calibri"/>
              </a:rPr>
              <a:t>effective</a:t>
            </a:r>
            <a:r>
              <a:rPr sz="1600" spc="5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03030"/>
                </a:solidFill>
                <a:latin typeface="Calibri"/>
                <a:cs typeface="Calibri"/>
              </a:rPr>
              <a:t>and</a:t>
            </a:r>
            <a:r>
              <a:rPr sz="1600" spc="4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03030"/>
                </a:solidFill>
                <a:latin typeface="Calibri"/>
                <a:cs typeface="Calibri"/>
              </a:rPr>
              <a:t>gentle</a:t>
            </a:r>
            <a:r>
              <a:rPr sz="1600" spc="4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03030"/>
                </a:solidFill>
                <a:latin typeface="Calibri"/>
                <a:cs typeface="Calibri"/>
              </a:rPr>
              <a:t>tumor</a:t>
            </a:r>
            <a:r>
              <a:rPr sz="1600" spc="3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Calibri"/>
                <a:cs typeface="Calibri"/>
              </a:rPr>
              <a:t>therapy</a:t>
            </a:r>
            <a:endParaRPr sz="1600">
              <a:latin typeface="Calibri"/>
              <a:cs typeface="Calibri"/>
            </a:endParaRPr>
          </a:p>
          <a:p>
            <a:pPr marL="346710" marR="186055" indent="-334645">
              <a:lnSpc>
                <a:spcPct val="101899"/>
              </a:lnSpc>
              <a:spcBef>
                <a:spcPts val="390"/>
              </a:spcBef>
              <a:buClr>
                <a:srgbClr val="FDBB63"/>
              </a:buClr>
              <a:buFont typeface="Wingdings"/>
              <a:buChar char=""/>
              <a:tabLst>
                <a:tab pos="346710" algn="l"/>
              </a:tabLst>
            </a:pPr>
            <a:r>
              <a:rPr sz="1600" dirty="0">
                <a:solidFill>
                  <a:srgbClr val="303030"/>
                </a:solidFill>
                <a:latin typeface="Calibri"/>
                <a:cs typeface="Calibri"/>
              </a:rPr>
              <a:t>Title</a:t>
            </a:r>
            <a:r>
              <a:rPr sz="1600" spc="4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03030"/>
                </a:solidFill>
                <a:latin typeface="Calibri"/>
                <a:cs typeface="Calibri"/>
              </a:rPr>
              <a:t>story</a:t>
            </a:r>
            <a:r>
              <a:rPr sz="1600" spc="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03030"/>
                </a:solidFill>
                <a:latin typeface="Calibri"/>
                <a:cs typeface="Calibri"/>
              </a:rPr>
              <a:t>of</a:t>
            </a:r>
            <a:r>
              <a:rPr sz="1600" spc="4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03030"/>
                </a:solidFill>
                <a:latin typeface="Calibri"/>
                <a:cs typeface="Calibri"/>
              </a:rPr>
              <a:t>the</a:t>
            </a:r>
            <a:r>
              <a:rPr sz="1600" spc="3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03030"/>
                </a:solidFill>
                <a:latin typeface="Calibri"/>
                <a:cs typeface="Calibri"/>
              </a:rPr>
              <a:t>most</a:t>
            </a:r>
            <a:r>
              <a:rPr sz="1600" spc="3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Calibri"/>
                <a:cs typeface="Calibri"/>
              </a:rPr>
              <a:t>important </a:t>
            </a:r>
            <a:r>
              <a:rPr sz="1600" dirty="0">
                <a:solidFill>
                  <a:srgbClr val="303030"/>
                </a:solidFill>
                <a:latin typeface="Calibri"/>
                <a:cs typeface="Calibri"/>
              </a:rPr>
              <a:t>oncology</a:t>
            </a:r>
            <a:r>
              <a:rPr sz="1600" spc="8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Calibri"/>
                <a:cs typeface="Calibri"/>
              </a:rPr>
              <a:t>journal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  <a:spcBef>
                <a:spcPts val="1375"/>
              </a:spcBef>
            </a:pPr>
            <a:r>
              <a:rPr sz="650" spc="-10" dirty="0">
                <a:latin typeface="Arial"/>
                <a:cs typeface="Arial"/>
              </a:rPr>
              <a:t>M.-</a:t>
            </a:r>
            <a:r>
              <a:rPr sz="650" dirty="0">
                <a:latin typeface="Arial"/>
                <a:cs typeface="Arial"/>
              </a:rPr>
              <a:t>C.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Vozenin,</a:t>
            </a:r>
            <a:r>
              <a:rPr sz="650" spc="-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Nature</a:t>
            </a:r>
            <a:r>
              <a:rPr sz="650" spc="-3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Reviews</a:t>
            </a:r>
            <a:r>
              <a:rPr sz="650" spc="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Clinical Oncology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19,</a:t>
            </a:r>
            <a:r>
              <a:rPr sz="650" spc="-3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791-</a:t>
            </a:r>
            <a:r>
              <a:rPr sz="650" dirty="0">
                <a:latin typeface="Arial"/>
                <a:cs typeface="Arial"/>
              </a:rPr>
              <a:t>803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(2022)</a:t>
            </a:r>
            <a:endParaRPr sz="6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48621" y="4221709"/>
            <a:ext cx="2028189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Health</a:t>
            </a:r>
            <a:r>
              <a:rPr sz="1600" b="1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b="1" spc="3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astronauts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48434" y="4515079"/>
            <a:ext cx="3234690" cy="1365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147320" indent="-342900">
              <a:lnSpc>
                <a:spcPct val="101200"/>
              </a:lnSpc>
              <a:spcBef>
                <a:spcPts val="100"/>
              </a:spcBef>
              <a:buClr>
                <a:srgbClr val="FDBB63"/>
              </a:buClr>
              <a:buFont typeface="Wingdings"/>
              <a:buChar char=""/>
              <a:tabLst>
                <a:tab pos="354965" algn="l"/>
              </a:tabLst>
            </a:pPr>
            <a:r>
              <a:rPr sz="1450" dirty="0">
                <a:solidFill>
                  <a:srgbClr val="303030"/>
                </a:solidFill>
                <a:latin typeface="Arial"/>
                <a:cs typeface="Arial"/>
              </a:rPr>
              <a:t>Experiments</a:t>
            </a:r>
            <a:r>
              <a:rPr sz="1450" spc="3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50" dirty="0">
                <a:solidFill>
                  <a:srgbClr val="303030"/>
                </a:solidFill>
                <a:latin typeface="Arial"/>
                <a:cs typeface="Arial"/>
              </a:rPr>
              <a:t>demonstrate,</a:t>
            </a:r>
            <a:r>
              <a:rPr sz="1450" spc="3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50" spc="-20" dirty="0">
                <a:solidFill>
                  <a:srgbClr val="303030"/>
                </a:solidFill>
                <a:latin typeface="Arial"/>
                <a:cs typeface="Arial"/>
              </a:rPr>
              <a:t>that </a:t>
            </a:r>
            <a:r>
              <a:rPr sz="1450" dirty="0">
                <a:solidFill>
                  <a:srgbClr val="303030"/>
                </a:solidFill>
                <a:latin typeface="Arial"/>
                <a:cs typeface="Arial"/>
              </a:rPr>
              <a:t>artificial</a:t>
            </a:r>
            <a:r>
              <a:rPr sz="145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50" dirty="0">
                <a:solidFill>
                  <a:srgbClr val="303030"/>
                </a:solidFill>
                <a:latin typeface="Arial"/>
                <a:cs typeface="Arial"/>
              </a:rPr>
              <a:t>hibernation</a:t>
            </a:r>
            <a:r>
              <a:rPr sz="145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50" dirty="0">
                <a:solidFill>
                  <a:srgbClr val="303030"/>
                </a:solidFill>
                <a:latin typeface="Arial"/>
                <a:cs typeface="Arial"/>
              </a:rPr>
              <a:t>could</a:t>
            </a:r>
            <a:r>
              <a:rPr sz="145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303030"/>
                </a:solidFill>
                <a:latin typeface="Arial"/>
                <a:cs typeface="Arial"/>
              </a:rPr>
              <a:t>protect </a:t>
            </a:r>
            <a:r>
              <a:rPr sz="1450" dirty="0">
                <a:solidFill>
                  <a:srgbClr val="303030"/>
                </a:solidFill>
                <a:latin typeface="Arial"/>
                <a:cs typeface="Arial"/>
              </a:rPr>
              <a:t>astronauts</a:t>
            </a:r>
            <a:r>
              <a:rPr sz="145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50" dirty="0">
                <a:solidFill>
                  <a:srgbClr val="303030"/>
                </a:solidFill>
                <a:latin typeface="Arial"/>
                <a:cs typeface="Arial"/>
              </a:rPr>
              <a:t>from</a:t>
            </a:r>
            <a:r>
              <a:rPr sz="1450" spc="3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50" dirty="0">
                <a:solidFill>
                  <a:srgbClr val="303030"/>
                </a:solidFill>
                <a:latin typeface="Arial"/>
                <a:cs typeface="Arial"/>
              </a:rPr>
              <a:t>cosmic</a:t>
            </a:r>
            <a:r>
              <a:rPr sz="1450" spc="3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303030"/>
                </a:solidFill>
                <a:latin typeface="Arial"/>
                <a:cs typeface="Arial"/>
              </a:rPr>
              <a:t>radiation</a:t>
            </a:r>
            <a:endParaRPr sz="1450">
              <a:latin typeface="Arial"/>
              <a:cs typeface="Arial"/>
            </a:endParaRPr>
          </a:p>
          <a:p>
            <a:pPr marL="355600" marR="5080" indent="-343535">
              <a:lnSpc>
                <a:spcPct val="101400"/>
              </a:lnSpc>
              <a:spcBef>
                <a:spcPts val="345"/>
              </a:spcBef>
              <a:buClr>
                <a:srgbClr val="FDBB63"/>
              </a:buClr>
              <a:buFont typeface="Wingdings"/>
              <a:buChar char=""/>
              <a:tabLst>
                <a:tab pos="355600" algn="l"/>
              </a:tabLst>
            </a:pPr>
            <a:r>
              <a:rPr sz="1450" dirty="0">
                <a:solidFill>
                  <a:srgbClr val="303030"/>
                </a:solidFill>
                <a:latin typeface="Arial"/>
                <a:cs typeface="Arial"/>
              </a:rPr>
              <a:t>Large</a:t>
            </a:r>
            <a:r>
              <a:rPr sz="145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50" dirty="0">
                <a:solidFill>
                  <a:srgbClr val="303030"/>
                </a:solidFill>
                <a:latin typeface="Arial"/>
                <a:cs typeface="Arial"/>
              </a:rPr>
              <a:t>international</a:t>
            </a:r>
            <a:r>
              <a:rPr sz="145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50" dirty="0">
                <a:solidFill>
                  <a:srgbClr val="303030"/>
                </a:solidFill>
                <a:latin typeface="Arial"/>
                <a:cs typeface="Arial"/>
              </a:rPr>
              <a:t>response</a:t>
            </a:r>
            <a:r>
              <a:rPr sz="145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50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45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50" spc="-25" dirty="0">
                <a:solidFill>
                  <a:srgbClr val="303030"/>
                </a:solidFill>
                <a:latin typeface="Arial"/>
                <a:cs typeface="Arial"/>
              </a:rPr>
              <a:t>the </a:t>
            </a:r>
            <a:r>
              <a:rPr sz="1450" dirty="0">
                <a:solidFill>
                  <a:srgbClr val="303030"/>
                </a:solidFill>
                <a:latin typeface="Arial"/>
                <a:cs typeface="Arial"/>
              </a:rPr>
              <a:t>media,</a:t>
            </a:r>
            <a:r>
              <a:rPr sz="145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50" dirty="0">
                <a:solidFill>
                  <a:srgbClr val="303030"/>
                </a:solidFill>
                <a:latin typeface="Arial"/>
                <a:cs typeface="Arial"/>
              </a:rPr>
              <a:t>e.</a:t>
            </a:r>
            <a:r>
              <a:rPr sz="145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50" dirty="0">
                <a:solidFill>
                  <a:srgbClr val="303030"/>
                </a:solidFill>
                <a:latin typeface="Arial"/>
                <a:cs typeface="Arial"/>
              </a:rPr>
              <a:t>g.</a:t>
            </a:r>
            <a:r>
              <a:rPr sz="145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50" dirty="0">
                <a:solidFill>
                  <a:srgbClr val="303030"/>
                </a:solidFill>
                <a:latin typeface="Arial"/>
                <a:cs typeface="Arial"/>
              </a:rPr>
              <a:t>Forbes</a:t>
            </a:r>
            <a:r>
              <a:rPr sz="145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50" spc="-20" dirty="0">
                <a:solidFill>
                  <a:srgbClr val="303030"/>
                </a:solidFill>
                <a:latin typeface="Arial"/>
                <a:cs typeface="Arial"/>
              </a:rPr>
              <a:t>(USA)</a:t>
            </a:r>
            <a:endParaRPr sz="1450">
              <a:latin typeface="Arial"/>
              <a:cs typeface="Arial"/>
            </a:endParaRPr>
          </a:p>
          <a:p>
            <a:pPr marL="328930">
              <a:lnSpc>
                <a:spcPct val="100000"/>
              </a:lnSpc>
              <a:spcBef>
                <a:spcPts val="615"/>
              </a:spcBef>
            </a:pPr>
            <a:r>
              <a:rPr sz="650" dirty="0">
                <a:latin typeface="Arial"/>
                <a:cs typeface="Arial"/>
              </a:rPr>
              <a:t>W.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Tignanelli</a:t>
            </a:r>
            <a:r>
              <a:rPr sz="650" spc="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et</a:t>
            </a:r>
            <a:r>
              <a:rPr sz="650" spc="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al.,</a:t>
            </a:r>
            <a:r>
              <a:rPr sz="650" spc="1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Radiotherapy&amp;Oncology,</a:t>
            </a:r>
            <a:r>
              <a:rPr sz="650" dirty="0">
                <a:latin typeface="Arial"/>
                <a:cs typeface="Arial"/>
              </a:rPr>
              <a:t> Vol.175,</a:t>
            </a:r>
            <a:r>
              <a:rPr sz="650" spc="-10" dirty="0">
                <a:latin typeface="Arial"/>
                <a:cs typeface="Arial"/>
              </a:rPr>
              <a:t> P185-</a:t>
            </a:r>
            <a:r>
              <a:rPr sz="650" dirty="0">
                <a:latin typeface="Arial"/>
                <a:cs typeface="Arial"/>
              </a:rPr>
              <a:t>190</a:t>
            </a:r>
            <a:r>
              <a:rPr sz="650" spc="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(2022)</a:t>
            </a:r>
            <a:endParaRPr sz="65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19250" y="1526286"/>
            <a:ext cx="3727703" cy="246354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198809" y="3576473"/>
            <a:ext cx="118745" cy="33528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50" dirty="0">
                <a:latin typeface="Arial"/>
                <a:cs typeface="Arial"/>
              </a:rPr>
              <a:t>©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spc="-20" dirty="0">
                <a:latin typeface="Arial"/>
                <a:cs typeface="Arial"/>
              </a:rPr>
              <a:t>NASA</a:t>
            </a:r>
            <a:endParaRPr sz="65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44668" y="1526286"/>
            <a:ext cx="3724655" cy="246354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663826" y="3699890"/>
            <a:ext cx="558165" cy="250825"/>
          </a:xfrm>
          <a:prstGeom prst="rect">
            <a:avLst/>
          </a:prstGeom>
          <a:ln w="990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74295">
              <a:lnSpc>
                <a:spcPct val="100000"/>
              </a:lnSpc>
              <a:spcBef>
                <a:spcPts val="250"/>
              </a:spcBef>
            </a:pPr>
            <a:r>
              <a:rPr sz="1150" b="1" spc="-20" dirty="0">
                <a:latin typeface="Arial"/>
                <a:cs typeface="Arial"/>
              </a:rPr>
              <a:t>APPA</a:t>
            </a:r>
            <a:endParaRPr sz="11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21824" y="6106355"/>
            <a:ext cx="206375" cy="14414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800" spc="-25" dirty="0">
                <a:solidFill>
                  <a:srgbClr val="303030"/>
                </a:solidFill>
                <a:latin typeface="Arial"/>
                <a:cs typeface="Arial"/>
              </a:rPr>
              <a:t>23</a:t>
            </a:fld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7535" y="6512557"/>
            <a:ext cx="1229995" cy="14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25"/>
              </a:lnSpc>
            </a:pP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FAIR</a:t>
            </a:r>
            <a:r>
              <a:rPr sz="950" spc="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GmbH</a:t>
            </a:r>
            <a:r>
              <a:rPr sz="950" spc="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|</a:t>
            </a:r>
            <a:r>
              <a:rPr sz="950" spc="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GSI</a:t>
            </a:r>
            <a:r>
              <a:rPr sz="950" spc="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spc="-20" dirty="0">
                <a:solidFill>
                  <a:srgbClr val="303030"/>
                </a:solidFill>
                <a:latin typeface="Calibri"/>
                <a:cs typeface="Calibri"/>
              </a:rPr>
              <a:t>GmbH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54192" y="3699890"/>
            <a:ext cx="557530" cy="250825"/>
          </a:xfrm>
          <a:prstGeom prst="rect">
            <a:avLst/>
          </a:prstGeom>
          <a:ln w="9905">
            <a:solidFill>
              <a:srgbClr val="FFFFFF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250"/>
              </a:spcBef>
            </a:pPr>
            <a:r>
              <a:rPr sz="1150" b="1" spc="-20" dirty="0">
                <a:solidFill>
                  <a:srgbClr val="FFFFFF"/>
                </a:solidFill>
                <a:latin typeface="Arial"/>
                <a:cs typeface="Arial"/>
              </a:rPr>
              <a:t>APPA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704" y="6453377"/>
            <a:ext cx="10389870" cy="239395"/>
          </a:xfrm>
          <a:custGeom>
            <a:avLst/>
            <a:gdLst/>
            <a:ahLst/>
            <a:cxnLst/>
            <a:rect l="l" t="t" r="r" b="b"/>
            <a:pathLst>
              <a:path w="10389870" h="239395">
                <a:moveTo>
                  <a:pt x="0" y="239267"/>
                </a:moveTo>
                <a:lnTo>
                  <a:pt x="10389870" y="239267"/>
                </a:lnTo>
                <a:lnTo>
                  <a:pt x="10389870" y="0"/>
                </a:lnTo>
                <a:lnTo>
                  <a:pt x="0" y="0"/>
                </a:lnTo>
                <a:lnTo>
                  <a:pt x="0" y="239267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420623"/>
            <a:ext cx="10689590" cy="749300"/>
            <a:chOff x="0" y="420623"/>
            <a:chExt cx="10689590" cy="749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88145" y="569214"/>
              <a:ext cx="1319771" cy="36728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80" y="915923"/>
              <a:ext cx="10688955" cy="254000"/>
            </a:xfrm>
            <a:custGeom>
              <a:avLst/>
              <a:gdLst/>
              <a:ahLst/>
              <a:cxnLst/>
              <a:rect l="l" t="t" r="r" b="b"/>
              <a:pathLst>
                <a:path w="10688955" h="254000">
                  <a:moveTo>
                    <a:pt x="0" y="253746"/>
                  </a:moveTo>
                  <a:lnTo>
                    <a:pt x="10688637" y="253746"/>
                  </a:lnTo>
                  <a:lnTo>
                    <a:pt x="10688637" y="0"/>
                  </a:lnTo>
                  <a:lnTo>
                    <a:pt x="0" y="0"/>
                  </a:lnTo>
                  <a:lnTo>
                    <a:pt x="0" y="253746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916698"/>
              <a:ext cx="299085" cy="250190"/>
            </a:xfrm>
            <a:custGeom>
              <a:avLst/>
              <a:gdLst/>
              <a:ahLst/>
              <a:cxnLst/>
              <a:rect l="l" t="t" r="r" b="b"/>
              <a:pathLst>
                <a:path w="299085" h="250190">
                  <a:moveTo>
                    <a:pt x="298704" y="0"/>
                  </a:moveTo>
                  <a:lnTo>
                    <a:pt x="0" y="0"/>
                  </a:lnTo>
                  <a:lnTo>
                    <a:pt x="0" y="249923"/>
                  </a:lnTo>
                  <a:lnTo>
                    <a:pt x="298704" y="249923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DBB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6764" y="420623"/>
              <a:ext cx="906017" cy="630173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0" y="6451091"/>
            <a:ext cx="299085" cy="241935"/>
          </a:xfrm>
          <a:custGeom>
            <a:avLst/>
            <a:gdLst/>
            <a:ahLst/>
            <a:cxnLst/>
            <a:rect l="l" t="t" r="r" b="b"/>
            <a:pathLst>
              <a:path w="299085" h="241934">
                <a:moveTo>
                  <a:pt x="298704" y="0"/>
                </a:moveTo>
                <a:lnTo>
                  <a:pt x="0" y="0"/>
                </a:lnTo>
                <a:lnTo>
                  <a:pt x="0" y="241553"/>
                </a:lnTo>
                <a:lnTo>
                  <a:pt x="298704" y="241553"/>
                </a:lnTo>
                <a:lnTo>
                  <a:pt x="298704" y="0"/>
                </a:lnTo>
                <a:close/>
              </a:path>
            </a:pathLst>
          </a:custGeom>
          <a:solidFill>
            <a:srgbClr val="FDB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0281" rIns="0" bIns="0" rtlCol="0">
            <a:spAutoFit/>
          </a:bodyPr>
          <a:lstStyle/>
          <a:p>
            <a:pPr marL="274320">
              <a:lnSpc>
                <a:spcPct val="100000"/>
              </a:lnSpc>
              <a:spcBef>
                <a:spcPts val="90"/>
              </a:spcBef>
            </a:pPr>
            <a:r>
              <a:rPr sz="2350" spc="-10" dirty="0">
                <a:solidFill>
                  <a:srgbClr val="303030"/>
                </a:solidFill>
                <a:latin typeface="Calibri"/>
                <a:cs typeface="Calibri"/>
              </a:rPr>
              <a:t>Research</a:t>
            </a:r>
            <a:r>
              <a:rPr sz="2350" spc="-8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dirty="0">
                <a:solidFill>
                  <a:srgbClr val="303030"/>
                </a:solidFill>
                <a:latin typeface="Calibri"/>
                <a:cs typeface="Calibri"/>
              </a:rPr>
              <a:t>highlights</a:t>
            </a:r>
            <a:r>
              <a:rPr sz="2350" spc="-5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dirty="0">
                <a:solidFill>
                  <a:srgbClr val="303030"/>
                </a:solidFill>
                <a:latin typeface="Calibri"/>
                <a:cs typeface="Calibri"/>
              </a:rPr>
              <a:t>of</a:t>
            </a:r>
            <a:r>
              <a:rPr sz="2350" spc="-8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spc="-20" dirty="0">
                <a:solidFill>
                  <a:srgbClr val="303030"/>
                </a:solidFill>
                <a:latin typeface="Calibri"/>
                <a:cs typeface="Calibri"/>
              </a:rPr>
              <a:t>GSI/FAIR</a:t>
            </a:r>
            <a:r>
              <a:rPr sz="2350" spc="-6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dirty="0">
                <a:solidFill>
                  <a:srgbClr val="303030"/>
                </a:solidFill>
                <a:latin typeface="Calibri"/>
                <a:cs typeface="Calibri"/>
              </a:rPr>
              <a:t>in</a:t>
            </a:r>
            <a:r>
              <a:rPr sz="2350" spc="-6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2350" spc="-20" dirty="0">
                <a:solidFill>
                  <a:srgbClr val="303030"/>
                </a:solidFill>
                <a:latin typeface="Calibri"/>
                <a:cs typeface="Calibri"/>
              </a:rPr>
              <a:t>2022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33485" y="4117532"/>
            <a:ext cx="2753995" cy="274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b="1" dirty="0">
                <a:solidFill>
                  <a:srgbClr val="303030"/>
                </a:solidFill>
                <a:latin typeface="Calibri"/>
                <a:cs typeface="Calibri"/>
              </a:rPr>
              <a:t>Origin</a:t>
            </a:r>
            <a:r>
              <a:rPr sz="1600" b="1" spc="4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03030"/>
                </a:solidFill>
                <a:latin typeface="Calibri"/>
                <a:cs typeface="Calibri"/>
              </a:rPr>
              <a:t>of</a:t>
            </a:r>
            <a:r>
              <a:rPr sz="1600" b="1" spc="5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03030"/>
                </a:solidFill>
                <a:latin typeface="Calibri"/>
                <a:cs typeface="Calibri"/>
              </a:rPr>
              <a:t>the</a:t>
            </a:r>
            <a:r>
              <a:rPr sz="1600" b="1" spc="5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03030"/>
                </a:solidFill>
                <a:latin typeface="Calibri"/>
                <a:cs typeface="Calibri"/>
              </a:rPr>
              <a:t>chemical</a:t>
            </a:r>
            <a:r>
              <a:rPr sz="1600" b="1" spc="6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03030"/>
                </a:solidFill>
                <a:latin typeface="Calibri"/>
                <a:cs typeface="Calibri"/>
              </a:rPr>
              <a:t>elements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33485" y="4397422"/>
            <a:ext cx="3491865" cy="115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345" marR="5080" indent="-335280">
              <a:lnSpc>
                <a:spcPct val="110200"/>
              </a:lnSpc>
              <a:spcBef>
                <a:spcPts val="100"/>
              </a:spcBef>
              <a:buClr>
                <a:srgbClr val="FDBB63"/>
              </a:buClr>
              <a:buFont typeface="Wingdings"/>
              <a:buChar char=""/>
              <a:tabLst>
                <a:tab pos="347345" algn="l"/>
              </a:tabLst>
            </a:pPr>
            <a:r>
              <a:rPr sz="1300" dirty="0">
                <a:solidFill>
                  <a:srgbClr val="303030"/>
                </a:solidFill>
                <a:latin typeface="Calibri"/>
                <a:cs typeface="Calibri"/>
              </a:rPr>
              <a:t>Theoretical</a:t>
            </a:r>
            <a:r>
              <a:rPr sz="1300" spc="-2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303030"/>
                </a:solidFill>
                <a:latin typeface="Calibri"/>
                <a:cs typeface="Calibri"/>
              </a:rPr>
              <a:t>work</a:t>
            </a:r>
            <a:r>
              <a:rPr sz="1300" spc="-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303030"/>
                </a:solidFill>
                <a:latin typeface="Calibri"/>
                <a:cs typeface="Calibri"/>
              </a:rPr>
              <a:t>regarding</a:t>
            </a:r>
            <a:r>
              <a:rPr sz="1300" spc="-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303030"/>
                </a:solidFill>
                <a:latin typeface="Calibri"/>
                <a:cs typeface="Calibri"/>
              </a:rPr>
              <a:t>gravitational</a:t>
            </a:r>
            <a:r>
              <a:rPr sz="1300" spc="-1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303030"/>
                </a:solidFill>
                <a:latin typeface="Calibri"/>
                <a:cs typeface="Calibri"/>
              </a:rPr>
              <a:t>waves </a:t>
            </a:r>
            <a:r>
              <a:rPr sz="1300" dirty="0">
                <a:solidFill>
                  <a:srgbClr val="303030"/>
                </a:solidFill>
                <a:latin typeface="Calibri"/>
                <a:cs typeface="Calibri"/>
              </a:rPr>
              <a:t>and</a:t>
            </a:r>
            <a:r>
              <a:rPr sz="1300" spc="-2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303030"/>
                </a:solidFill>
                <a:latin typeface="Calibri"/>
                <a:cs typeface="Calibri"/>
              </a:rPr>
              <a:t>the</a:t>
            </a:r>
            <a:r>
              <a:rPr sz="1300" spc="-1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303030"/>
                </a:solidFill>
                <a:latin typeface="Calibri"/>
                <a:cs typeface="Calibri"/>
              </a:rPr>
              <a:t>synthesis</a:t>
            </a:r>
            <a:r>
              <a:rPr sz="1300" spc="1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303030"/>
                </a:solidFill>
                <a:latin typeface="Calibri"/>
                <a:cs typeface="Calibri"/>
              </a:rPr>
              <a:t>of</a:t>
            </a:r>
            <a:r>
              <a:rPr sz="1300" spc="-1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303030"/>
                </a:solidFill>
                <a:latin typeface="Calibri"/>
                <a:cs typeface="Calibri"/>
              </a:rPr>
              <a:t>elements</a:t>
            </a:r>
            <a:r>
              <a:rPr sz="1300" spc="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303030"/>
                </a:solidFill>
                <a:latin typeface="Calibri"/>
                <a:cs typeface="Calibri"/>
              </a:rPr>
              <a:t>in</a:t>
            </a:r>
            <a:r>
              <a:rPr sz="1300" spc="-1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303030"/>
                </a:solidFill>
                <a:latin typeface="Calibri"/>
                <a:cs typeface="Calibri"/>
              </a:rPr>
              <a:t>neutron </a:t>
            </a:r>
            <a:r>
              <a:rPr sz="1300" spc="-20" dirty="0">
                <a:solidFill>
                  <a:srgbClr val="303030"/>
                </a:solidFill>
                <a:latin typeface="Calibri"/>
                <a:cs typeface="Calibri"/>
              </a:rPr>
              <a:t>star </a:t>
            </a:r>
            <a:r>
              <a:rPr sz="1300" spc="-10" dirty="0">
                <a:solidFill>
                  <a:srgbClr val="303030"/>
                </a:solidFill>
                <a:latin typeface="Calibri"/>
                <a:cs typeface="Calibri"/>
              </a:rPr>
              <a:t>mergers</a:t>
            </a:r>
            <a:endParaRPr sz="1300">
              <a:latin typeface="Calibri"/>
              <a:cs typeface="Calibri"/>
            </a:endParaRPr>
          </a:p>
          <a:p>
            <a:pPr marL="346710" marR="295275" indent="-334645">
              <a:lnSpc>
                <a:spcPct val="110400"/>
              </a:lnSpc>
              <a:spcBef>
                <a:spcPts val="315"/>
              </a:spcBef>
              <a:buClr>
                <a:srgbClr val="FDBB63"/>
              </a:buClr>
              <a:buFont typeface="Wingdings"/>
              <a:buChar char=""/>
              <a:tabLst>
                <a:tab pos="346710" algn="l"/>
              </a:tabLst>
            </a:pPr>
            <a:r>
              <a:rPr sz="1300" dirty="0">
                <a:solidFill>
                  <a:srgbClr val="303030"/>
                </a:solidFill>
                <a:latin typeface="Calibri"/>
                <a:cs typeface="Calibri"/>
              </a:rPr>
              <a:t>Recently</a:t>
            </a:r>
            <a:r>
              <a:rPr sz="1300" spc="-1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303030"/>
                </a:solidFill>
                <a:latin typeface="Calibri"/>
                <a:cs typeface="Calibri"/>
              </a:rPr>
              <a:t>honored</a:t>
            </a:r>
            <a:r>
              <a:rPr sz="1300" spc="-1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303030"/>
                </a:solidFill>
                <a:latin typeface="Calibri"/>
                <a:cs typeface="Calibri"/>
              </a:rPr>
              <a:t>with</a:t>
            </a:r>
            <a:r>
              <a:rPr sz="1300" spc="-1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303030"/>
                </a:solidFill>
                <a:latin typeface="Calibri"/>
                <a:cs typeface="Calibri"/>
              </a:rPr>
              <a:t>Leibniz</a:t>
            </a:r>
            <a:r>
              <a:rPr sz="1300" spc="-2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303030"/>
                </a:solidFill>
                <a:latin typeface="Calibri"/>
                <a:cs typeface="Calibri"/>
              </a:rPr>
              <a:t>Award,</a:t>
            </a:r>
            <a:r>
              <a:rPr sz="1300" spc="-25" dirty="0">
                <a:solidFill>
                  <a:srgbClr val="303030"/>
                </a:solidFill>
                <a:latin typeface="Calibri"/>
                <a:cs typeface="Calibri"/>
              </a:rPr>
              <a:t> ERC </a:t>
            </a:r>
            <a:r>
              <a:rPr sz="1300" dirty="0">
                <a:solidFill>
                  <a:srgbClr val="303030"/>
                </a:solidFill>
                <a:latin typeface="Calibri"/>
                <a:cs typeface="Calibri"/>
              </a:rPr>
              <a:t>Advanced</a:t>
            </a:r>
            <a:r>
              <a:rPr sz="1300" spc="-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303030"/>
                </a:solidFill>
                <a:latin typeface="Calibri"/>
                <a:cs typeface="Calibri"/>
              </a:rPr>
              <a:t>Grant,</a:t>
            </a:r>
            <a:r>
              <a:rPr sz="1300" spc="-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303030"/>
                </a:solidFill>
                <a:latin typeface="Calibri"/>
                <a:cs typeface="Calibri"/>
              </a:rPr>
              <a:t>ERC</a:t>
            </a:r>
            <a:r>
              <a:rPr sz="1300" spc="-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303030"/>
                </a:solidFill>
                <a:latin typeface="Calibri"/>
                <a:cs typeface="Calibri"/>
              </a:rPr>
              <a:t>Synergy</a:t>
            </a:r>
            <a:r>
              <a:rPr sz="1300" spc="-20" dirty="0">
                <a:solidFill>
                  <a:srgbClr val="303030"/>
                </a:solidFill>
                <a:latin typeface="Calibri"/>
                <a:cs typeface="Calibri"/>
              </a:rPr>
              <a:t> Grant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97445" y="4110249"/>
            <a:ext cx="29508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Pushing</a:t>
            </a:r>
            <a:r>
              <a:rPr sz="16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6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boundaries</a:t>
            </a:r>
            <a:r>
              <a:rPr sz="1600" b="1" spc="-3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303030"/>
                </a:solidFill>
                <a:latin typeface="Arial"/>
                <a:cs typeface="Arial"/>
              </a:rPr>
              <a:t>the </a:t>
            </a:r>
            <a:r>
              <a:rPr sz="1600" b="1" dirty="0">
                <a:solidFill>
                  <a:srgbClr val="303030"/>
                </a:solidFill>
                <a:latin typeface="Arial"/>
                <a:cs typeface="Arial"/>
              </a:rPr>
              <a:t>periodic</a:t>
            </a:r>
            <a:r>
              <a:rPr sz="1600" b="1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table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97649" y="4639077"/>
            <a:ext cx="3276600" cy="1167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Clr>
                <a:srgbClr val="FDBB63"/>
              </a:buClr>
              <a:buFont typeface="Wingdings"/>
              <a:buChar char=""/>
              <a:tabLst>
                <a:tab pos="355600" algn="l"/>
              </a:tabLst>
            </a:pPr>
            <a:r>
              <a:rPr sz="1300" dirty="0">
                <a:solidFill>
                  <a:srgbClr val="303030"/>
                </a:solidFill>
                <a:latin typeface="Arial"/>
                <a:cs typeface="Arial"/>
              </a:rPr>
              <a:t>Determination</a:t>
            </a:r>
            <a:r>
              <a:rPr sz="1300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3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300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303030"/>
                </a:solidFill>
                <a:latin typeface="Arial"/>
                <a:cs typeface="Arial"/>
              </a:rPr>
              <a:t>properties</a:t>
            </a:r>
            <a:r>
              <a:rPr sz="1300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300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303030"/>
                </a:solidFill>
                <a:latin typeface="Arial"/>
                <a:cs typeface="Arial"/>
              </a:rPr>
              <a:t>the </a:t>
            </a:r>
            <a:r>
              <a:rPr sz="1300" dirty="0">
                <a:solidFill>
                  <a:srgbClr val="303030"/>
                </a:solidFill>
                <a:latin typeface="Arial"/>
                <a:cs typeface="Arial"/>
              </a:rPr>
              <a:t>heaviest</a:t>
            </a:r>
            <a:r>
              <a:rPr sz="1300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303030"/>
                </a:solidFill>
                <a:latin typeface="Arial"/>
                <a:cs typeface="Arial"/>
              </a:rPr>
              <a:t>chemically</a:t>
            </a:r>
            <a:r>
              <a:rPr sz="1300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303030"/>
                </a:solidFill>
                <a:latin typeface="Arial"/>
                <a:cs typeface="Arial"/>
              </a:rPr>
              <a:t>studied</a:t>
            </a:r>
            <a:r>
              <a:rPr sz="1300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303030"/>
                </a:solidFill>
                <a:latin typeface="Arial"/>
                <a:cs typeface="Arial"/>
              </a:rPr>
              <a:t>element</a:t>
            </a:r>
            <a:r>
              <a:rPr sz="13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303030"/>
                </a:solidFill>
                <a:latin typeface="Arial"/>
                <a:cs typeface="Arial"/>
              </a:rPr>
              <a:t>so </a:t>
            </a:r>
            <a:r>
              <a:rPr sz="1300" dirty="0">
                <a:solidFill>
                  <a:srgbClr val="303030"/>
                </a:solidFill>
                <a:latin typeface="Arial"/>
                <a:cs typeface="Arial"/>
              </a:rPr>
              <a:t>far,</a:t>
            </a:r>
            <a:r>
              <a:rPr sz="1300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303030"/>
                </a:solidFill>
                <a:latin typeface="Arial"/>
                <a:cs typeface="Arial"/>
              </a:rPr>
              <a:t>element</a:t>
            </a:r>
            <a:r>
              <a:rPr sz="1300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303030"/>
                </a:solidFill>
                <a:latin typeface="Arial"/>
                <a:cs typeface="Arial"/>
              </a:rPr>
              <a:t>114,</a:t>
            </a:r>
            <a:r>
              <a:rPr sz="1300" spc="-3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303030"/>
                </a:solidFill>
                <a:latin typeface="Arial"/>
                <a:cs typeface="Arial"/>
              </a:rPr>
              <a:t>by</a:t>
            </a:r>
            <a:r>
              <a:rPr sz="1300" spc="-3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303030"/>
                </a:solidFill>
                <a:latin typeface="Arial"/>
                <a:cs typeface="Arial"/>
              </a:rPr>
              <a:t>experimenting</a:t>
            </a:r>
            <a:r>
              <a:rPr sz="1300" spc="-3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303030"/>
                </a:solidFill>
                <a:latin typeface="Arial"/>
                <a:cs typeface="Arial"/>
              </a:rPr>
              <a:t>with </a:t>
            </a:r>
            <a:r>
              <a:rPr sz="1300" dirty="0">
                <a:solidFill>
                  <a:srgbClr val="303030"/>
                </a:solidFill>
                <a:latin typeface="Arial"/>
                <a:cs typeface="Arial"/>
              </a:rPr>
              <a:t>only</a:t>
            </a:r>
            <a:r>
              <a:rPr sz="13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303030"/>
                </a:solidFill>
                <a:latin typeface="Arial"/>
                <a:cs typeface="Arial"/>
              </a:rPr>
              <a:t>eight</a:t>
            </a:r>
            <a:r>
              <a:rPr sz="1300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303030"/>
                </a:solidFill>
                <a:latin typeface="Arial"/>
                <a:cs typeface="Arial"/>
              </a:rPr>
              <a:t>atoms</a:t>
            </a:r>
            <a:r>
              <a:rPr sz="1300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303030"/>
                </a:solidFill>
                <a:latin typeface="Arial"/>
                <a:cs typeface="Arial"/>
              </a:rPr>
              <a:t>existing</a:t>
            </a:r>
            <a:r>
              <a:rPr sz="1300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303030"/>
                </a:solidFill>
                <a:latin typeface="Arial"/>
                <a:cs typeface="Arial"/>
              </a:rPr>
              <a:t>for</a:t>
            </a:r>
            <a:r>
              <a:rPr sz="1300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303030"/>
                </a:solidFill>
                <a:latin typeface="Arial"/>
                <a:cs typeface="Arial"/>
              </a:rPr>
              <a:t>fractions</a:t>
            </a:r>
            <a:r>
              <a:rPr sz="13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303030"/>
                </a:solidFill>
                <a:latin typeface="Arial"/>
                <a:cs typeface="Arial"/>
              </a:rPr>
              <a:t>of </a:t>
            </a:r>
            <a:r>
              <a:rPr sz="1300" dirty="0">
                <a:solidFill>
                  <a:srgbClr val="303030"/>
                </a:solidFill>
                <a:latin typeface="Arial"/>
                <a:cs typeface="Arial"/>
              </a:rPr>
              <a:t>a </a:t>
            </a:r>
            <a:r>
              <a:rPr sz="1300" spc="-10" dirty="0">
                <a:solidFill>
                  <a:srgbClr val="303030"/>
                </a:solidFill>
                <a:latin typeface="Arial"/>
                <a:cs typeface="Arial"/>
              </a:rPr>
              <a:t>second</a:t>
            </a:r>
            <a:endParaRPr sz="1300">
              <a:latin typeface="Arial"/>
              <a:cs typeface="Arial"/>
            </a:endParaRPr>
          </a:p>
          <a:p>
            <a:pPr marL="304165">
              <a:lnSpc>
                <a:spcPct val="100000"/>
              </a:lnSpc>
              <a:spcBef>
                <a:spcPts val="409"/>
              </a:spcBef>
            </a:pPr>
            <a:r>
              <a:rPr sz="650" dirty="0">
                <a:latin typeface="Arial"/>
                <a:cs typeface="Arial"/>
              </a:rPr>
              <a:t>A.Yajushev</a:t>
            </a:r>
            <a:r>
              <a:rPr sz="650" spc="-3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et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al.,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Front.</a:t>
            </a:r>
            <a:r>
              <a:rPr sz="650" spc="-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Chem.,</a:t>
            </a:r>
            <a:r>
              <a:rPr sz="650" spc="-4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(2022)</a:t>
            </a:r>
            <a:endParaRPr sz="65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44667" y="1527809"/>
            <a:ext cx="3724655" cy="2459926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907490" y="2318662"/>
            <a:ext cx="118745" cy="158242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650" dirty="0">
                <a:solidFill>
                  <a:srgbClr val="DADADA"/>
                </a:solidFill>
                <a:latin typeface="Arial"/>
                <a:cs typeface="Arial"/>
              </a:rPr>
              <a:t>©</a:t>
            </a:r>
            <a:r>
              <a:rPr sz="650" spc="-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DADADA"/>
                </a:solidFill>
                <a:latin typeface="Arial"/>
                <a:cs typeface="Arial"/>
              </a:rPr>
              <a:t>University</a:t>
            </a:r>
            <a:r>
              <a:rPr sz="650" spc="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DADADA"/>
                </a:solidFill>
                <a:latin typeface="Arial"/>
                <a:cs typeface="Arial"/>
              </a:rPr>
              <a:t>of</a:t>
            </a:r>
            <a:r>
              <a:rPr sz="650" spc="-15" dirty="0">
                <a:solidFill>
                  <a:srgbClr val="DADADA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DADADA"/>
                </a:solidFill>
                <a:latin typeface="Arial"/>
                <a:cs typeface="Arial"/>
              </a:rPr>
              <a:t>Warwick/Mark Garlick/ESO</a:t>
            </a:r>
            <a:endParaRPr sz="65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19250" y="1527809"/>
            <a:ext cx="3725417" cy="2464307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406102" y="5593678"/>
            <a:ext cx="3476625" cy="3346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dirty="0">
                <a:latin typeface="Arial"/>
                <a:cs typeface="Arial"/>
              </a:rPr>
              <a:t>K.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Langanke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et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al., </a:t>
            </a:r>
            <a:r>
              <a:rPr sz="650" spc="-10" dirty="0">
                <a:latin typeface="Arial"/>
                <a:cs typeface="Arial"/>
              </a:rPr>
              <a:t>Frontiers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in</a:t>
            </a:r>
            <a:r>
              <a:rPr sz="650" spc="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Physics (2021),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DOI</a:t>
            </a:r>
            <a:r>
              <a:rPr sz="650" spc="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10.1088/1361-6633/abf207</a:t>
            </a:r>
            <a:endParaRPr sz="650">
              <a:latin typeface="Arial"/>
              <a:cs typeface="Arial"/>
            </a:endParaRPr>
          </a:p>
          <a:p>
            <a:pPr marL="12700" marR="5080">
              <a:lnSpc>
                <a:spcPct val="105600"/>
              </a:lnSpc>
            </a:pPr>
            <a:r>
              <a:rPr sz="650" dirty="0">
                <a:latin typeface="Arial"/>
                <a:cs typeface="Arial"/>
              </a:rPr>
              <a:t>O.Just</a:t>
            </a:r>
            <a:r>
              <a:rPr sz="650" spc="-4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et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al.,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Monthly</a:t>
            </a:r>
            <a:r>
              <a:rPr sz="650" spc="-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Notices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of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the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Royal</a:t>
            </a:r>
            <a:r>
              <a:rPr sz="650" spc="5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Astronomical</a:t>
            </a:r>
            <a:r>
              <a:rPr sz="650" spc="-1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Society,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Vol.</a:t>
            </a:r>
            <a:r>
              <a:rPr sz="650" spc="-1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509</a:t>
            </a:r>
            <a:r>
              <a:rPr sz="650" spc="-10" dirty="0">
                <a:latin typeface="Arial"/>
                <a:cs typeface="Arial"/>
              </a:rPr>
              <a:t> (2022),</a:t>
            </a:r>
            <a:r>
              <a:rPr sz="650" spc="-3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P1377–1412</a:t>
            </a:r>
            <a:r>
              <a:rPr sz="650" spc="50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A.Bauswein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et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al.,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Phys.</a:t>
            </a:r>
            <a:r>
              <a:rPr sz="650" spc="-2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Rev.</a:t>
            </a:r>
            <a:r>
              <a:rPr sz="650" spc="-20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Lett.</a:t>
            </a:r>
            <a:r>
              <a:rPr sz="650" spc="-45" dirty="0">
                <a:latin typeface="Arial"/>
                <a:cs typeface="Arial"/>
              </a:rPr>
              <a:t> </a:t>
            </a:r>
            <a:r>
              <a:rPr sz="650" dirty="0">
                <a:latin typeface="Arial"/>
                <a:cs typeface="Arial"/>
              </a:rPr>
              <a:t>125,</a:t>
            </a:r>
            <a:r>
              <a:rPr sz="650" spc="-30" dirty="0">
                <a:latin typeface="Arial"/>
                <a:cs typeface="Arial"/>
              </a:rPr>
              <a:t> </a:t>
            </a:r>
            <a:r>
              <a:rPr sz="650" spc="-10" dirty="0">
                <a:latin typeface="Arial"/>
                <a:cs typeface="Arial"/>
              </a:rPr>
              <a:t>141103</a:t>
            </a:r>
            <a:endParaRPr sz="6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921824" y="6106355"/>
            <a:ext cx="206375" cy="14414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5"/>
              </a:spcBef>
            </a:pPr>
            <a:fld id="{81D60167-4931-47E6-BA6A-407CBD079E47}" type="slidenum">
              <a:rPr sz="800" spc="-25" dirty="0">
                <a:solidFill>
                  <a:srgbClr val="303030"/>
                </a:solidFill>
                <a:latin typeface="Arial"/>
                <a:cs typeface="Arial"/>
              </a:rPr>
              <a:t>24</a:t>
            </a:fld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7535" y="6512557"/>
            <a:ext cx="1229995" cy="14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25"/>
              </a:lnSpc>
            </a:pP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FAIR</a:t>
            </a:r>
            <a:r>
              <a:rPr sz="950" spc="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GmbH</a:t>
            </a:r>
            <a:r>
              <a:rPr sz="950" spc="2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|</a:t>
            </a:r>
            <a:r>
              <a:rPr sz="950" spc="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303030"/>
                </a:solidFill>
                <a:latin typeface="Calibri"/>
                <a:cs typeface="Calibri"/>
              </a:rPr>
              <a:t>GSI</a:t>
            </a:r>
            <a:r>
              <a:rPr sz="950" spc="30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950" spc="-20" dirty="0">
                <a:solidFill>
                  <a:srgbClr val="303030"/>
                </a:solidFill>
                <a:latin typeface="Calibri"/>
                <a:cs typeface="Calibri"/>
              </a:rPr>
              <a:t>GmbH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26489" y="3612260"/>
            <a:ext cx="1089660" cy="349885"/>
          </a:xfrm>
          <a:prstGeom prst="rect">
            <a:avLst/>
          </a:prstGeom>
          <a:ln w="9905">
            <a:solidFill>
              <a:srgbClr val="FFFFFF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270"/>
              </a:spcBef>
            </a:pPr>
            <a:r>
              <a:rPr sz="1750" b="1" spc="-10" dirty="0">
                <a:solidFill>
                  <a:srgbClr val="FFFFFF"/>
                </a:solidFill>
                <a:latin typeface="Arial"/>
                <a:cs typeface="Arial"/>
              </a:rPr>
              <a:t>NUSTAR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83148" y="3612260"/>
            <a:ext cx="3225800" cy="349885"/>
          </a:xfrm>
          <a:prstGeom prst="rect">
            <a:avLst/>
          </a:prstGeom>
          <a:ln w="9905">
            <a:solidFill>
              <a:srgbClr val="FFFFFF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74295">
              <a:lnSpc>
                <a:spcPct val="100000"/>
              </a:lnSpc>
              <a:spcBef>
                <a:spcPts val="270"/>
              </a:spcBef>
            </a:pPr>
            <a:r>
              <a:rPr sz="1750" b="1" spc="-10" dirty="0">
                <a:solidFill>
                  <a:srgbClr val="FFFFFF"/>
                </a:solidFill>
                <a:latin typeface="Arial"/>
                <a:cs typeface="Arial"/>
              </a:rPr>
              <a:t>APPA/CBM/NUSTAR/PANDA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2" y="6490559"/>
            <a:ext cx="1106805" cy="159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dirty="0">
                <a:solidFill>
                  <a:srgbClr val="303030"/>
                </a:solidFill>
                <a:latin typeface="Calibri"/>
                <a:cs typeface="Calibri"/>
              </a:rPr>
              <a:t>FAIR</a:t>
            </a:r>
            <a:r>
              <a:rPr sz="850" spc="4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303030"/>
                </a:solidFill>
                <a:latin typeface="Calibri"/>
                <a:cs typeface="Calibri"/>
              </a:rPr>
              <a:t>GmbH</a:t>
            </a:r>
            <a:r>
              <a:rPr sz="850" spc="4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303030"/>
                </a:solidFill>
                <a:latin typeface="Calibri"/>
                <a:cs typeface="Calibri"/>
              </a:rPr>
              <a:t>|</a:t>
            </a:r>
            <a:r>
              <a:rPr sz="850" spc="3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303030"/>
                </a:solidFill>
                <a:latin typeface="Calibri"/>
                <a:cs typeface="Calibri"/>
              </a:rPr>
              <a:t>GSI</a:t>
            </a:r>
            <a:r>
              <a:rPr sz="850" spc="35" dirty="0">
                <a:solidFill>
                  <a:srgbClr val="303030"/>
                </a:solidFill>
                <a:latin typeface="Calibri"/>
                <a:cs typeface="Calibri"/>
              </a:rPr>
              <a:t> </a:t>
            </a:r>
            <a:r>
              <a:rPr sz="850" spc="-20" dirty="0">
                <a:solidFill>
                  <a:srgbClr val="303030"/>
                </a:solidFill>
                <a:latin typeface="Calibri"/>
                <a:cs typeface="Calibri"/>
              </a:rPr>
              <a:t>GmbH</a:t>
            </a:r>
            <a:endParaRPr sz="8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153667"/>
            <a:ext cx="10688955" cy="5301615"/>
            <a:chOff x="0" y="1153667"/>
            <a:chExt cx="10688955" cy="53016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53667"/>
              <a:ext cx="10688573" cy="530123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1647" y="5760719"/>
              <a:ext cx="6330695" cy="54710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963756" y="6486669"/>
            <a:ext cx="138430" cy="159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spc="-25" dirty="0">
                <a:solidFill>
                  <a:srgbClr val="303030"/>
                </a:solidFill>
                <a:latin typeface="Calibri"/>
                <a:cs typeface="Calibri"/>
              </a:rPr>
              <a:t>27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716" rIns="0" bIns="0" rtlCol="0">
            <a:spAutoFit/>
          </a:bodyPr>
          <a:lstStyle/>
          <a:p>
            <a:pPr marL="161925" marR="5080">
              <a:lnSpc>
                <a:spcPts val="2820"/>
              </a:lnSpc>
              <a:spcBef>
                <a:spcPts val="240"/>
              </a:spcBef>
            </a:pPr>
            <a:r>
              <a:rPr dirty="0"/>
              <a:t>GSI</a:t>
            </a:r>
            <a:r>
              <a:rPr spc="-50" dirty="0"/>
              <a:t> </a:t>
            </a:r>
            <a:r>
              <a:rPr dirty="0"/>
              <a:t>Helmholtzzentrum</a:t>
            </a:r>
            <a:r>
              <a:rPr spc="-20" dirty="0"/>
              <a:t> </a:t>
            </a:r>
            <a:r>
              <a:rPr dirty="0"/>
              <a:t>für</a:t>
            </a:r>
            <a:r>
              <a:rPr spc="-30" dirty="0"/>
              <a:t> </a:t>
            </a:r>
            <a:r>
              <a:rPr spc="-10" dirty="0"/>
              <a:t>Schwerionenforschung FAIR:</a:t>
            </a:r>
            <a:r>
              <a:rPr spc="-55" dirty="0"/>
              <a:t> </a:t>
            </a:r>
            <a:r>
              <a:rPr dirty="0"/>
              <a:t>Facility</a:t>
            </a:r>
            <a:r>
              <a:rPr spc="-40" dirty="0"/>
              <a:t> </a:t>
            </a:r>
            <a:r>
              <a:rPr dirty="0"/>
              <a:t>for</a:t>
            </a:r>
            <a:r>
              <a:rPr spc="-130" dirty="0"/>
              <a:t> </a:t>
            </a:r>
            <a:r>
              <a:rPr dirty="0"/>
              <a:t>Antiproton</a:t>
            </a:r>
            <a:r>
              <a:rPr spc="-40" dirty="0"/>
              <a:t> </a:t>
            </a:r>
            <a:r>
              <a:rPr dirty="0"/>
              <a:t>and</a:t>
            </a:r>
            <a:r>
              <a:rPr spc="-50" dirty="0"/>
              <a:t> </a:t>
            </a:r>
            <a:r>
              <a:rPr dirty="0"/>
              <a:t>Ion</a:t>
            </a:r>
            <a:r>
              <a:rPr spc="-45" dirty="0"/>
              <a:t> </a:t>
            </a:r>
            <a:r>
              <a:rPr spc="-10" dirty="0"/>
              <a:t>Research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796278" y="4576571"/>
            <a:ext cx="3816985" cy="1184275"/>
          </a:xfrm>
          <a:prstGeom prst="rect">
            <a:avLst/>
          </a:prstGeom>
          <a:solidFill>
            <a:srgbClr val="EBEBEB">
              <a:alpha val="70195"/>
            </a:srgbClr>
          </a:solidFill>
        </p:spPr>
        <p:txBody>
          <a:bodyPr vert="horz" wrap="square" lIns="0" tIns="352425" rIns="0" bIns="0" rtlCol="0">
            <a:spAutoFit/>
          </a:bodyPr>
          <a:lstStyle/>
          <a:p>
            <a:pPr marL="967740">
              <a:lnSpc>
                <a:spcPct val="100000"/>
              </a:lnSpc>
              <a:spcBef>
                <a:spcPts val="2775"/>
              </a:spcBef>
            </a:pP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Thank</a:t>
            </a:r>
            <a:r>
              <a:rPr sz="32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you!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50619"/>
            <a:ext cx="10688139" cy="531037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15178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05"/>
              </a:spcBef>
            </a:pPr>
            <a:r>
              <a:rPr sz="2100" dirty="0">
                <a:solidFill>
                  <a:srgbClr val="303030"/>
                </a:solidFill>
              </a:rPr>
              <a:t>Based</a:t>
            </a:r>
            <a:r>
              <a:rPr sz="2100" spc="5" dirty="0">
                <a:solidFill>
                  <a:srgbClr val="303030"/>
                </a:solidFill>
              </a:rPr>
              <a:t> </a:t>
            </a:r>
            <a:r>
              <a:rPr sz="2100" dirty="0">
                <a:solidFill>
                  <a:srgbClr val="303030"/>
                </a:solidFill>
              </a:rPr>
              <a:t>on</a:t>
            </a:r>
            <a:r>
              <a:rPr sz="2100" spc="-90" dirty="0">
                <a:solidFill>
                  <a:srgbClr val="303030"/>
                </a:solidFill>
              </a:rPr>
              <a:t> </a:t>
            </a:r>
            <a:r>
              <a:rPr sz="2100" dirty="0">
                <a:solidFill>
                  <a:srgbClr val="303030"/>
                </a:solidFill>
              </a:rPr>
              <a:t>Accelerator</a:t>
            </a:r>
            <a:r>
              <a:rPr sz="2100" spc="20" dirty="0">
                <a:solidFill>
                  <a:srgbClr val="303030"/>
                </a:solidFill>
              </a:rPr>
              <a:t> </a:t>
            </a:r>
            <a:r>
              <a:rPr sz="2100" spc="-10" dirty="0">
                <a:solidFill>
                  <a:srgbClr val="303030"/>
                </a:solidFill>
              </a:rPr>
              <a:t>facilities</a:t>
            </a:r>
            <a:endParaRPr sz="2100"/>
          </a:p>
        </p:txBody>
      </p:sp>
      <p:sp>
        <p:nvSpPr>
          <p:cNvPr id="6" name="object 6"/>
          <p:cNvSpPr txBox="1"/>
          <p:nvPr/>
        </p:nvSpPr>
        <p:spPr>
          <a:xfrm>
            <a:off x="459742" y="6504906"/>
            <a:ext cx="1264920" cy="14986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FAIR</a:t>
            </a:r>
            <a:r>
              <a:rPr sz="850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GmbH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|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GSI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303030"/>
                </a:solidFill>
                <a:latin typeface="Arial"/>
                <a:cs typeface="Arial"/>
              </a:rPr>
              <a:t>GmbH</a:t>
            </a:r>
            <a:endParaRPr sz="85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04775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z="850" spc="10" dirty="0"/>
              <a:t>3</a:t>
            </a:fld>
            <a:endParaRPr sz="850"/>
          </a:p>
        </p:txBody>
      </p:sp>
      <p:sp>
        <p:nvSpPr>
          <p:cNvPr id="4" name="object 4"/>
          <p:cNvSpPr txBox="1"/>
          <p:nvPr/>
        </p:nvSpPr>
        <p:spPr>
          <a:xfrm>
            <a:off x="7237476" y="4773167"/>
            <a:ext cx="2904490" cy="988060"/>
          </a:xfrm>
          <a:prstGeom prst="rect">
            <a:avLst/>
          </a:prstGeom>
          <a:solidFill>
            <a:srgbClr val="FFFFFF">
              <a:alpha val="74900"/>
            </a:srgbClr>
          </a:solidFill>
        </p:spPr>
        <p:txBody>
          <a:bodyPr vert="horz" wrap="square" lIns="0" tIns="34925" rIns="0" bIns="0" rtlCol="0">
            <a:spAutoFit/>
          </a:bodyPr>
          <a:lstStyle/>
          <a:p>
            <a:pPr marL="379730" marR="386080" indent="-300355">
              <a:lnSpc>
                <a:spcPct val="100000"/>
              </a:lnSpc>
              <a:spcBef>
                <a:spcPts val="275"/>
              </a:spcBef>
              <a:buClr>
                <a:srgbClr val="FDBB63"/>
              </a:buClr>
              <a:buFont typeface="Wingdings"/>
              <a:buChar char=""/>
              <a:tabLst>
                <a:tab pos="379730" algn="l"/>
              </a:tabLst>
            </a:pPr>
            <a:r>
              <a:rPr sz="1400" dirty="0">
                <a:latin typeface="Arial"/>
                <a:cs typeface="Arial"/>
              </a:rPr>
              <a:t>Milestone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European </a:t>
            </a:r>
            <a:r>
              <a:rPr sz="1400" dirty="0">
                <a:latin typeface="Arial"/>
                <a:cs typeface="Arial"/>
              </a:rPr>
              <a:t>research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roadmap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(ESFRI)</a:t>
            </a:r>
            <a:endParaRPr sz="1400">
              <a:latin typeface="Arial"/>
              <a:cs typeface="Arial"/>
            </a:endParaRPr>
          </a:p>
          <a:p>
            <a:pPr marL="379730" marR="345440" indent="-300355">
              <a:lnSpc>
                <a:spcPct val="100000"/>
              </a:lnSpc>
              <a:spcBef>
                <a:spcPts val="350"/>
              </a:spcBef>
              <a:buClr>
                <a:srgbClr val="FDBB63"/>
              </a:buClr>
              <a:buFont typeface="Wingdings"/>
              <a:buChar char=""/>
              <a:tabLst>
                <a:tab pos="379730" algn="l"/>
              </a:tabLst>
            </a:pPr>
            <a:r>
              <a:rPr sz="1400" spc="-45" dirty="0">
                <a:latin typeface="Arial"/>
                <a:cs typeface="Arial"/>
              </a:rPr>
              <a:t>Top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priority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European </a:t>
            </a:r>
            <a:r>
              <a:rPr sz="1400" dirty="0">
                <a:latin typeface="Arial"/>
                <a:cs typeface="Arial"/>
              </a:rPr>
              <a:t>nuclear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physics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community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37476" y="3418331"/>
            <a:ext cx="2929255" cy="988060"/>
          </a:xfrm>
          <a:prstGeom prst="rect">
            <a:avLst/>
          </a:prstGeom>
          <a:solidFill>
            <a:srgbClr val="FFFFFF">
              <a:alpha val="74900"/>
            </a:srgbClr>
          </a:solidFill>
        </p:spPr>
        <p:txBody>
          <a:bodyPr vert="horz" wrap="square" lIns="0" tIns="34925" rIns="0" bIns="0" rtlCol="0">
            <a:spAutoFit/>
          </a:bodyPr>
          <a:lstStyle/>
          <a:p>
            <a:pPr marL="379730" marR="523875" indent="-300355">
              <a:lnSpc>
                <a:spcPct val="100000"/>
              </a:lnSpc>
              <a:spcBef>
                <a:spcPts val="275"/>
              </a:spcBef>
              <a:buClr>
                <a:srgbClr val="FDBB63"/>
              </a:buClr>
              <a:buFont typeface="Wingdings"/>
              <a:buChar char=""/>
              <a:tabLst>
                <a:tab pos="379730" algn="l"/>
              </a:tabLst>
            </a:pPr>
            <a:r>
              <a:rPr sz="1400" spc="-10" dirty="0">
                <a:latin typeface="Arial"/>
                <a:cs typeface="Arial"/>
              </a:rPr>
              <a:t>World-</a:t>
            </a:r>
            <a:r>
              <a:rPr sz="1400" dirty="0">
                <a:latin typeface="Arial"/>
                <a:cs typeface="Arial"/>
              </a:rPr>
              <a:t>leading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accelerator </a:t>
            </a:r>
            <a:r>
              <a:rPr sz="1400" dirty="0">
                <a:latin typeface="Arial"/>
                <a:cs typeface="Arial"/>
              </a:rPr>
              <a:t>laboratory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decades</a:t>
            </a:r>
            <a:endParaRPr sz="1400">
              <a:latin typeface="Arial"/>
              <a:cs typeface="Arial"/>
            </a:endParaRPr>
          </a:p>
          <a:p>
            <a:pPr marL="379730" marR="409575" indent="-300355">
              <a:lnSpc>
                <a:spcPct val="100000"/>
              </a:lnSpc>
              <a:spcBef>
                <a:spcPts val="350"/>
              </a:spcBef>
              <a:buClr>
                <a:srgbClr val="FDBB63"/>
              </a:buClr>
              <a:buFont typeface="Wingdings"/>
              <a:buChar char=""/>
              <a:tabLst>
                <a:tab pos="379730" algn="l"/>
              </a:tabLst>
            </a:pPr>
            <a:r>
              <a:rPr sz="1400" dirty="0">
                <a:latin typeface="Arial"/>
                <a:cs typeface="Arial"/>
              </a:rPr>
              <a:t>Unique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research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physics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applications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453377"/>
            <a:ext cx="10688955" cy="239395"/>
          </a:xfrm>
          <a:custGeom>
            <a:avLst/>
            <a:gdLst/>
            <a:ahLst/>
            <a:cxnLst/>
            <a:rect l="l" t="t" r="r" b="b"/>
            <a:pathLst>
              <a:path w="10688955" h="239395">
                <a:moveTo>
                  <a:pt x="10688574" y="0"/>
                </a:moveTo>
                <a:lnTo>
                  <a:pt x="0" y="0"/>
                </a:lnTo>
                <a:lnTo>
                  <a:pt x="0" y="239267"/>
                </a:lnTo>
                <a:lnTo>
                  <a:pt x="10688574" y="239267"/>
                </a:lnTo>
                <a:lnTo>
                  <a:pt x="10688574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0" y="908303"/>
            <a:ext cx="10688955" cy="247650"/>
          </a:xfrm>
          <a:custGeom>
            <a:avLst/>
            <a:gdLst/>
            <a:ahLst/>
            <a:cxnLst/>
            <a:rect l="l" t="t" r="r" b="b"/>
            <a:pathLst>
              <a:path w="10688955" h="247650">
                <a:moveTo>
                  <a:pt x="0" y="247650"/>
                </a:moveTo>
                <a:lnTo>
                  <a:pt x="10688637" y="247650"/>
                </a:lnTo>
                <a:lnTo>
                  <a:pt x="10688637" y="0"/>
                </a:lnTo>
                <a:lnTo>
                  <a:pt x="0" y="0"/>
                </a:lnTo>
                <a:lnTo>
                  <a:pt x="0" y="24765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2442" y="6517606"/>
            <a:ext cx="1239520" cy="124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5"/>
              </a:lnSpc>
            </a:pPr>
            <a:r>
              <a:rPr sz="850" spc="-515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850" spc="5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850" spc="-56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850" spc="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850" spc="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850" spc="-844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850" spc="10" dirty="0">
                <a:solidFill>
                  <a:srgbClr val="303030"/>
                </a:solidFill>
                <a:latin typeface="Arial"/>
                <a:cs typeface="Arial"/>
              </a:rPr>
              <a:t>IR</a:t>
            </a:r>
            <a:r>
              <a:rPr sz="850" spc="15" dirty="0">
                <a:solidFill>
                  <a:srgbClr val="303030"/>
                </a:solidFill>
                <a:latin typeface="Arial"/>
                <a:cs typeface="Arial"/>
              </a:rPr>
              <a:t> Gm</a:t>
            </a:r>
            <a:r>
              <a:rPr sz="850" spc="-183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850" spc="15" dirty="0">
                <a:solidFill>
                  <a:srgbClr val="303030"/>
                </a:solidFill>
                <a:latin typeface="Arial"/>
                <a:cs typeface="Arial"/>
              </a:rPr>
              <a:t>Gm</a:t>
            </a:r>
            <a:r>
              <a:rPr sz="850" spc="10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850" spc="-60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850" spc="1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85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spc="-114" dirty="0">
                <a:solidFill>
                  <a:srgbClr val="303030"/>
                </a:solidFill>
                <a:latin typeface="Arial"/>
                <a:cs typeface="Arial"/>
              </a:rPr>
              <a:t>||</a:t>
            </a:r>
            <a:r>
              <a:rPr sz="85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spc="95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850" spc="-114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850" spc="95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850" spc="9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850" spc="-14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850" spc="9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850" spc="50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spc="-310" dirty="0">
                <a:solidFill>
                  <a:srgbClr val="303030"/>
                </a:solidFill>
                <a:latin typeface="Arial"/>
                <a:cs typeface="Arial"/>
              </a:rPr>
              <a:t>Gm</a:t>
            </a:r>
            <a:r>
              <a:rPr sz="850" spc="-2160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850" spc="-310" dirty="0">
                <a:solidFill>
                  <a:srgbClr val="303030"/>
                </a:solidFill>
                <a:latin typeface="Arial"/>
                <a:cs typeface="Arial"/>
              </a:rPr>
              <a:t>Gm</a:t>
            </a:r>
            <a:r>
              <a:rPr sz="850" spc="-31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850" spc="-92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850" spc="-3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endParaRPr sz="8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453377"/>
            <a:ext cx="245110" cy="239395"/>
          </a:xfrm>
          <a:custGeom>
            <a:avLst/>
            <a:gdLst/>
            <a:ahLst/>
            <a:cxnLst/>
            <a:rect l="l" t="t" r="r" b="b"/>
            <a:pathLst>
              <a:path w="245110" h="239395">
                <a:moveTo>
                  <a:pt x="244602" y="0"/>
                </a:moveTo>
                <a:lnTo>
                  <a:pt x="0" y="0"/>
                </a:lnTo>
                <a:lnTo>
                  <a:pt x="0" y="239267"/>
                </a:lnTo>
                <a:lnTo>
                  <a:pt x="244602" y="239267"/>
                </a:lnTo>
                <a:lnTo>
                  <a:pt x="244602" y="0"/>
                </a:lnTo>
                <a:close/>
              </a:path>
            </a:pathLst>
          </a:custGeom>
          <a:solidFill>
            <a:srgbClr val="FDB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74656" y="548640"/>
            <a:ext cx="1129283" cy="3764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89392" y="396240"/>
            <a:ext cx="774952" cy="645413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0" y="907541"/>
            <a:ext cx="245110" cy="249554"/>
          </a:xfrm>
          <a:custGeom>
            <a:avLst/>
            <a:gdLst/>
            <a:ahLst/>
            <a:cxnLst/>
            <a:rect l="l" t="t" r="r" b="b"/>
            <a:pathLst>
              <a:path w="245110" h="249555">
                <a:moveTo>
                  <a:pt x="244602" y="0"/>
                </a:moveTo>
                <a:lnTo>
                  <a:pt x="0" y="0"/>
                </a:lnTo>
                <a:lnTo>
                  <a:pt x="0" y="249174"/>
                </a:lnTo>
                <a:lnTo>
                  <a:pt x="244602" y="249174"/>
                </a:lnTo>
                <a:lnTo>
                  <a:pt x="244602" y="0"/>
                </a:lnTo>
                <a:close/>
              </a:path>
            </a:pathLst>
          </a:custGeom>
          <a:solidFill>
            <a:srgbClr val="FDB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0688572" cy="669264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291688" y="4663613"/>
            <a:ext cx="3707765" cy="1308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40740">
              <a:lnSpc>
                <a:spcPct val="100200"/>
              </a:lnSpc>
              <a:spcBef>
                <a:spcPts val="95"/>
              </a:spcBef>
            </a:pPr>
            <a:r>
              <a:rPr sz="4200" dirty="0">
                <a:solidFill>
                  <a:srgbClr val="FFFFFF"/>
                </a:solidFill>
              </a:rPr>
              <a:t>We</a:t>
            </a:r>
            <a:r>
              <a:rPr sz="4200" spc="-70" dirty="0">
                <a:solidFill>
                  <a:srgbClr val="FFFFFF"/>
                </a:solidFill>
              </a:rPr>
              <a:t> </a:t>
            </a:r>
            <a:r>
              <a:rPr sz="4200" spc="-10" dirty="0">
                <a:solidFill>
                  <a:srgbClr val="FFFFFF"/>
                </a:solidFill>
              </a:rPr>
              <a:t>explore </a:t>
            </a:r>
            <a:r>
              <a:rPr sz="4200" dirty="0">
                <a:solidFill>
                  <a:srgbClr val="FFFFFF"/>
                </a:solidFill>
              </a:rPr>
              <a:t>the </a:t>
            </a:r>
            <a:r>
              <a:rPr sz="4200" spc="-10" dirty="0">
                <a:solidFill>
                  <a:srgbClr val="FFFFFF"/>
                </a:solidFill>
              </a:rPr>
              <a:t>universe…</a:t>
            </a:r>
            <a:endParaRPr sz="4200"/>
          </a:p>
        </p:txBody>
      </p:sp>
      <p:grpSp>
        <p:nvGrpSpPr>
          <p:cNvPr id="11" name="object 11"/>
          <p:cNvGrpSpPr/>
          <p:nvPr/>
        </p:nvGrpSpPr>
        <p:grpSpPr>
          <a:xfrm>
            <a:off x="999744" y="12"/>
            <a:ext cx="1024890" cy="1125855"/>
            <a:chOff x="999744" y="12"/>
            <a:chExt cx="1024890" cy="1125855"/>
          </a:xfrm>
        </p:grpSpPr>
        <p:sp>
          <p:nvSpPr>
            <p:cNvPr id="12" name="object 12"/>
            <p:cNvSpPr/>
            <p:nvPr/>
          </p:nvSpPr>
          <p:spPr>
            <a:xfrm>
              <a:off x="999744" y="12"/>
              <a:ext cx="1024890" cy="1125855"/>
            </a:xfrm>
            <a:custGeom>
              <a:avLst/>
              <a:gdLst/>
              <a:ahLst/>
              <a:cxnLst/>
              <a:rect l="l" t="t" r="r" b="b"/>
              <a:pathLst>
                <a:path w="1024889" h="1125855">
                  <a:moveTo>
                    <a:pt x="1024877" y="0"/>
                  </a:moveTo>
                  <a:lnTo>
                    <a:pt x="0" y="0"/>
                  </a:lnTo>
                  <a:lnTo>
                    <a:pt x="0" y="1125461"/>
                  </a:lnTo>
                  <a:lnTo>
                    <a:pt x="1024877" y="1125461"/>
                  </a:lnTo>
                  <a:lnTo>
                    <a:pt x="1024877" y="0"/>
                  </a:lnTo>
                  <a:close/>
                </a:path>
              </a:pathLst>
            </a:custGeom>
            <a:solidFill>
              <a:srgbClr val="FFFFFF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8720" y="147828"/>
              <a:ext cx="654557" cy="5455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8720" y="732281"/>
              <a:ext cx="654557" cy="21793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9969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850" spc="10" dirty="0">
                <a:latin typeface="Arial"/>
                <a:cs typeface="Arial"/>
              </a:rPr>
              <a:t>4</a:t>
            </a:fld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453377"/>
            <a:ext cx="10688955" cy="239395"/>
          </a:xfrm>
          <a:custGeom>
            <a:avLst/>
            <a:gdLst/>
            <a:ahLst/>
            <a:cxnLst/>
            <a:rect l="l" t="t" r="r" b="b"/>
            <a:pathLst>
              <a:path w="10688955" h="239395">
                <a:moveTo>
                  <a:pt x="10688574" y="0"/>
                </a:moveTo>
                <a:lnTo>
                  <a:pt x="0" y="0"/>
                </a:lnTo>
                <a:lnTo>
                  <a:pt x="0" y="239267"/>
                </a:lnTo>
                <a:lnTo>
                  <a:pt x="10688574" y="239267"/>
                </a:lnTo>
                <a:lnTo>
                  <a:pt x="10688574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0" y="908303"/>
            <a:ext cx="10688955" cy="247650"/>
          </a:xfrm>
          <a:custGeom>
            <a:avLst/>
            <a:gdLst/>
            <a:ahLst/>
            <a:cxnLst/>
            <a:rect l="l" t="t" r="r" b="b"/>
            <a:pathLst>
              <a:path w="10688955" h="247650">
                <a:moveTo>
                  <a:pt x="0" y="247650"/>
                </a:moveTo>
                <a:lnTo>
                  <a:pt x="10688637" y="247650"/>
                </a:lnTo>
                <a:lnTo>
                  <a:pt x="10688637" y="0"/>
                </a:lnTo>
                <a:lnTo>
                  <a:pt x="0" y="0"/>
                </a:lnTo>
                <a:lnTo>
                  <a:pt x="0" y="24765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2442" y="6517606"/>
            <a:ext cx="1239520" cy="124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5"/>
              </a:lnSpc>
            </a:pPr>
            <a:r>
              <a:rPr sz="850" spc="-515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850" spc="5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850" spc="-56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850" spc="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850" spc="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850" spc="-844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850" spc="10" dirty="0">
                <a:solidFill>
                  <a:srgbClr val="303030"/>
                </a:solidFill>
                <a:latin typeface="Arial"/>
                <a:cs typeface="Arial"/>
              </a:rPr>
              <a:t>IR</a:t>
            </a:r>
            <a:r>
              <a:rPr sz="850" spc="15" dirty="0">
                <a:solidFill>
                  <a:srgbClr val="303030"/>
                </a:solidFill>
                <a:latin typeface="Arial"/>
                <a:cs typeface="Arial"/>
              </a:rPr>
              <a:t> Gm</a:t>
            </a:r>
            <a:r>
              <a:rPr sz="850" spc="-183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850" spc="15" dirty="0">
                <a:solidFill>
                  <a:srgbClr val="303030"/>
                </a:solidFill>
                <a:latin typeface="Arial"/>
                <a:cs typeface="Arial"/>
              </a:rPr>
              <a:t>Gm</a:t>
            </a:r>
            <a:r>
              <a:rPr sz="850" spc="10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850" spc="-60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850" spc="1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85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spc="-114" dirty="0">
                <a:solidFill>
                  <a:srgbClr val="303030"/>
                </a:solidFill>
                <a:latin typeface="Arial"/>
                <a:cs typeface="Arial"/>
              </a:rPr>
              <a:t>||</a:t>
            </a:r>
            <a:r>
              <a:rPr sz="85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spc="95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850" spc="-114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850" spc="95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850" spc="9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850" spc="-14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850" spc="9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850" spc="50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spc="-310" dirty="0">
                <a:solidFill>
                  <a:srgbClr val="303030"/>
                </a:solidFill>
                <a:latin typeface="Arial"/>
                <a:cs typeface="Arial"/>
              </a:rPr>
              <a:t>Gm</a:t>
            </a:r>
            <a:r>
              <a:rPr sz="850" spc="-2160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850" spc="-310" dirty="0">
                <a:solidFill>
                  <a:srgbClr val="303030"/>
                </a:solidFill>
                <a:latin typeface="Arial"/>
                <a:cs typeface="Arial"/>
              </a:rPr>
              <a:t>Gm</a:t>
            </a:r>
            <a:r>
              <a:rPr sz="850" spc="-31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850" spc="-92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850" spc="-3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endParaRPr sz="8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453377"/>
            <a:ext cx="245110" cy="239395"/>
          </a:xfrm>
          <a:custGeom>
            <a:avLst/>
            <a:gdLst/>
            <a:ahLst/>
            <a:cxnLst/>
            <a:rect l="l" t="t" r="r" b="b"/>
            <a:pathLst>
              <a:path w="245110" h="239395">
                <a:moveTo>
                  <a:pt x="244602" y="0"/>
                </a:moveTo>
                <a:lnTo>
                  <a:pt x="0" y="0"/>
                </a:lnTo>
                <a:lnTo>
                  <a:pt x="0" y="239267"/>
                </a:lnTo>
                <a:lnTo>
                  <a:pt x="244602" y="239267"/>
                </a:lnTo>
                <a:lnTo>
                  <a:pt x="244602" y="0"/>
                </a:lnTo>
                <a:close/>
              </a:path>
            </a:pathLst>
          </a:custGeom>
          <a:solidFill>
            <a:srgbClr val="FDB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74656" y="548640"/>
            <a:ext cx="1129283" cy="3764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89392" y="396240"/>
            <a:ext cx="774952" cy="645413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0" y="907541"/>
            <a:ext cx="245110" cy="249554"/>
          </a:xfrm>
          <a:custGeom>
            <a:avLst/>
            <a:gdLst/>
            <a:ahLst/>
            <a:cxnLst/>
            <a:rect l="l" t="t" r="r" b="b"/>
            <a:pathLst>
              <a:path w="245110" h="249555">
                <a:moveTo>
                  <a:pt x="244602" y="0"/>
                </a:moveTo>
                <a:lnTo>
                  <a:pt x="0" y="0"/>
                </a:lnTo>
                <a:lnTo>
                  <a:pt x="0" y="249174"/>
                </a:lnTo>
                <a:lnTo>
                  <a:pt x="244602" y="249174"/>
                </a:lnTo>
                <a:lnTo>
                  <a:pt x="244602" y="0"/>
                </a:lnTo>
                <a:close/>
              </a:path>
            </a:pathLst>
          </a:custGeom>
          <a:solidFill>
            <a:srgbClr val="FDB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0688573" cy="669264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705002" y="943685"/>
            <a:ext cx="4396105" cy="907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750" dirty="0">
                <a:solidFill>
                  <a:srgbClr val="FFFFFF"/>
                </a:solidFill>
              </a:rPr>
              <a:t>…</a:t>
            </a:r>
            <a:r>
              <a:rPr sz="5750" spc="10" dirty="0">
                <a:solidFill>
                  <a:srgbClr val="FFFFFF"/>
                </a:solidFill>
              </a:rPr>
              <a:t> </a:t>
            </a:r>
            <a:r>
              <a:rPr sz="5750" dirty="0">
                <a:solidFill>
                  <a:srgbClr val="FFFFFF"/>
                </a:solidFill>
              </a:rPr>
              <a:t>in</a:t>
            </a:r>
            <a:r>
              <a:rPr sz="5750" spc="20" dirty="0">
                <a:solidFill>
                  <a:srgbClr val="FFFFFF"/>
                </a:solidFill>
              </a:rPr>
              <a:t> </a:t>
            </a:r>
            <a:r>
              <a:rPr sz="5750" dirty="0">
                <a:solidFill>
                  <a:srgbClr val="FFFFFF"/>
                </a:solidFill>
              </a:rPr>
              <a:t>the</a:t>
            </a:r>
            <a:r>
              <a:rPr sz="5750" spc="10" dirty="0">
                <a:solidFill>
                  <a:srgbClr val="FFFFFF"/>
                </a:solidFill>
              </a:rPr>
              <a:t> </a:t>
            </a:r>
            <a:r>
              <a:rPr sz="5750" spc="-20" dirty="0">
                <a:solidFill>
                  <a:srgbClr val="FFFFFF"/>
                </a:solidFill>
              </a:rPr>
              <a:t>lab.</a:t>
            </a:r>
            <a:endParaRPr sz="5750"/>
          </a:p>
        </p:txBody>
      </p:sp>
      <p:grpSp>
        <p:nvGrpSpPr>
          <p:cNvPr id="11" name="object 11"/>
          <p:cNvGrpSpPr/>
          <p:nvPr/>
        </p:nvGrpSpPr>
        <p:grpSpPr>
          <a:xfrm>
            <a:off x="999744" y="12"/>
            <a:ext cx="1024890" cy="1125855"/>
            <a:chOff x="999744" y="12"/>
            <a:chExt cx="1024890" cy="1125855"/>
          </a:xfrm>
        </p:grpSpPr>
        <p:sp>
          <p:nvSpPr>
            <p:cNvPr id="12" name="object 12"/>
            <p:cNvSpPr/>
            <p:nvPr/>
          </p:nvSpPr>
          <p:spPr>
            <a:xfrm>
              <a:off x="999744" y="12"/>
              <a:ext cx="1024890" cy="1125855"/>
            </a:xfrm>
            <a:custGeom>
              <a:avLst/>
              <a:gdLst/>
              <a:ahLst/>
              <a:cxnLst/>
              <a:rect l="l" t="t" r="r" b="b"/>
              <a:pathLst>
                <a:path w="1024889" h="1125855">
                  <a:moveTo>
                    <a:pt x="1024877" y="0"/>
                  </a:moveTo>
                  <a:lnTo>
                    <a:pt x="0" y="0"/>
                  </a:lnTo>
                  <a:lnTo>
                    <a:pt x="0" y="1125461"/>
                  </a:lnTo>
                  <a:lnTo>
                    <a:pt x="1024877" y="1125461"/>
                  </a:lnTo>
                  <a:lnTo>
                    <a:pt x="1024877" y="0"/>
                  </a:lnTo>
                  <a:close/>
                </a:path>
              </a:pathLst>
            </a:custGeom>
            <a:solidFill>
              <a:srgbClr val="FFFFFF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8720" y="147828"/>
              <a:ext cx="654557" cy="5455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8720" y="732281"/>
              <a:ext cx="654557" cy="21793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99695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850" spc="10" dirty="0">
                <a:latin typeface="Arial"/>
                <a:cs typeface="Arial"/>
              </a:rPr>
              <a:t>5</a:t>
            </a:fld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453377"/>
            <a:ext cx="10688955" cy="239395"/>
          </a:xfrm>
          <a:custGeom>
            <a:avLst/>
            <a:gdLst/>
            <a:ahLst/>
            <a:cxnLst/>
            <a:rect l="l" t="t" r="r" b="b"/>
            <a:pathLst>
              <a:path w="10688955" h="239395">
                <a:moveTo>
                  <a:pt x="10688574" y="0"/>
                </a:moveTo>
                <a:lnTo>
                  <a:pt x="0" y="0"/>
                </a:lnTo>
                <a:lnTo>
                  <a:pt x="0" y="239267"/>
                </a:lnTo>
                <a:lnTo>
                  <a:pt x="10688574" y="239267"/>
                </a:lnTo>
                <a:lnTo>
                  <a:pt x="10688574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0" y="908303"/>
            <a:ext cx="10688955" cy="247650"/>
          </a:xfrm>
          <a:custGeom>
            <a:avLst/>
            <a:gdLst/>
            <a:ahLst/>
            <a:cxnLst/>
            <a:rect l="l" t="t" r="r" b="b"/>
            <a:pathLst>
              <a:path w="10688955" h="247650">
                <a:moveTo>
                  <a:pt x="0" y="247650"/>
                </a:moveTo>
                <a:lnTo>
                  <a:pt x="10688637" y="247650"/>
                </a:lnTo>
                <a:lnTo>
                  <a:pt x="10688637" y="0"/>
                </a:lnTo>
                <a:lnTo>
                  <a:pt x="0" y="0"/>
                </a:lnTo>
                <a:lnTo>
                  <a:pt x="0" y="24765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9742" y="6494368"/>
            <a:ext cx="396875" cy="159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FAIR</a:t>
            </a:r>
            <a:r>
              <a:rPr sz="850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spc="-50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endParaRPr sz="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3573" y="6517606"/>
            <a:ext cx="868680" cy="124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65"/>
              </a:lnSpc>
            </a:pP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mbH</a:t>
            </a:r>
            <a:r>
              <a:rPr sz="85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|</a:t>
            </a:r>
            <a:r>
              <a:rPr sz="85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GSI</a:t>
            </a:r>
            <a:r>
              <a:rPr sz="85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303030"/>
                </a:solidFill>
                <a:latin typeface="Arial"/>
                <a:cs typeface="Arial"/>
              </a:rPr>
              <a:t>GmbH</a:t>
            </a:r>
            <a:endParaRPr sz="8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453377"/>
            <a:ext cx="245110" cy="239395"/>
          </a:xfrm>
          <a:custGeom>
            <a:avLst/>
            <a:gdLst/>
            <a:ahLst/>
            <a:cxnLst/>
            <a:rect l="l" t="t" r="r" b="b"/>
            <a:pathLst>
              <a:path w="245110" h="239395">
                <a:moveTo>
                  <a:pt x="244602" y="0"/>
                </a:moveTo>
                <a:lnTo>
                  <a:pt x="0" y="0"/>
                </a:lnTo>
                <a:lnTo>
                  <a:pt x="0" y="239267"/>
                </a:lnTo>
                <a:lnTo>
                  <a:pt x="244602" y="239267"/>
                </a:lnTo>
                <a:lnTo>
                  <a:pt x="244602" y="0"/>
                </a:lnTo>
                <a:close/>
              </a:path>
            </a:pathLst>
          </a:custGeom>
          <a:solidFill>
            <a:srgbClr val="FDB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0" y="204215"/>
            <a:ext cx="10204450" cy="6488430"/>
            <a:chOff x="0" y="204215"/>
            <a:chExt cx="10204450" cy="648843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74656" y="548640"/>
              <a:ext cx="1129283" cy="3764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89392" y="396240"/>
              <a:ext cx="774952" cy="64541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907541"/>
              <a:ext cx="245110" cy="249554"/>
            </a:xfrm>
            <a:custGeom>
              <a:avLst/>
              <a:gdLst/>
              <a:ahLst/>
              <a:cxnLst/>
              <a:rect l="l" t="t" r="r" b="b"/>
              <a:pathLst>
                <a:path w="245110" h="249555">
                  <a:moveTo>
                    <a:pt x="244602" y="0"/>
                  </a:moveTo>
                  <a:lnTo>
                    <a:pt x="0" y="0"/>
                  </a:lnTo>
                  <a:lnTo>
                    <a:pt x="0" y="249174"/>
                  </a:lnTo>
                  <a:lnTo>
                    <a:pt x="244602" y="249174"/>
                  </a:lnTo>
                  <a:lnTo>
                    <a:pt x="244602" y="0"/>
                  </a:lnTo>
                  <a:close/>
                </a:path>
              </a:pathLst>
            </a:custGeom>
            <a:solidFill>
              <a:srgbClr val="FDBB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82396" y="204215"/>
              <a:ext cx="8924290" cy="6488430"/>
            </a:xfrm>
            <a:custGeom>
              <a:avLst/>
              <a:gdLst/>
              <a:ahLst/>
              <a:cxnLst/>
              <a:rect l="l" t="t" r="r" b="b"/>
              <a:pathLst>
                <a:path w="8924290" h="6488430">
                  <a:moveTo>
                    <a:pt x="8923782" y="0"/>
                  </a:moveTo>
                  <a:lnTo>
                    <a:pt x="0" y="0"/>
                  </a:lnTo>
                  <a:lnTo>
                    <a:pt x="0" y="6488430"/>
                  </a:lnTo>
                  <a:lnTo>
                    <a:pt x="8923782" y="6488430"/>
                  </a:lnTo>
                  <a:lnTo>
                    <a:pt x="89237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7364" y="2855214"/>
              <a:ext cx="3297161" cy="2704667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768787" y="2088447"/>
            <a:ext cx="2051050" cy="3867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350" dirty="0">
                <a:solidFill>
                  <a:srgbClr val="FFFFFF"/>
                </a:solidFill>
              </a:rPr>
              <a:t>Our</a:t>
            </a:r>
            <a:r>
              <a:rPr sz="2350" spc="5" dirty="0">
                <a:solidFill>
                  <a:srgbClr val="FFFFFF"/>
                </a:solidFill>
              </a:rPr>
              <a:t> </a:t>
            </a:r>
            <a:r>
              <a:rPr sz="2350" spc="-10" dirty="0">
                <a:solidFill>
                  <a:srgbClr val="FFFFFF"/>
                </a:solidFill>
              </a:rPr>
              <a:t>objective:</a:t>
            </a:r>
            <a:endParaRPr sz="2350"/>
          </a:p>
        </p:txBody>
      </p:sp>
      <p:sp>
        <p:nvSpPr>
          <p:cNvPr id="14" name="object 14"/>
          <p:cNvSpPr txBox="1"/>
          <p:nvPr/>
        </p:nvSpPr>
        <p:spPr>
          <a:xfrm>
            <a:off x="1768417" y="2629193"/>
            <a:ext cx="3270250" cy="1612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800"/>
              </a:lnSpc>
              <a:spcBef>
                <a:spcPts val="95"/>
              </a:spcBef>
            </a:pPr>
            <a:r>
              <a:rPr sz="2350" b="1" dirty="0">
                <a:solidFill>
                  <a:srgbClr val="FFFFFF"/>
                </a:solidFill>
                <a:latin typeface="Arial"/>
                <a:cs typeface="Arial"/>
              </a:rPr>
              <a:t>Creating</a:t>
            </a:r>
            <a:r>
              <a:rPr sz="2350" b="1" spc="-10" dirty="0">
                <a:solidFill>
                  <a:srgbClr val="FFFFFF"/>
                </a:solidFill>
                <a:latin typeface="Arial"/>
                <a:cs typeface="Arial"/>
              </a:rPr>
              <a:t> extreme </a:t>
            </a:r>
            <a:r>
              <a:rPr sz="2350" b="1" dirty="0">
                <a:solidFill>
                  <a:srgbClr val="FFFFFF"/>
                </a:solidFill>
                <a:latin typeface="Arial"/>
                <a:cs typeface="Arial"/>
              </a:rPr>
              <a:t>conditions</a:t>
            </a:r>
            <a:r>
              <a:rPr sz="23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b="1" dirty="0">
                <a:solidFill>
                  <a:srgbClr val="FFFFFF"/>
                </a:solidFill>
                <a:latin typeface="Arial"/>
                <a:cs typeface="Arial"/>
              </a:rPr>
              <a:t>existing</a:t>
            </a:r>
            <a:r>
              <a:rPr sz="23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b="1" spc="-2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35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3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b="1" dirty="0">
                <a:solidFill>
                  <a:srgbClr val="FFFFFF"/>
                </a:solidFill>
                <a:latin typeface="Arial"/>
                <a:cs typeface="Arial"/>
              </a:rPr>
              <a:t>universe</a:t>
            </a:r>
            <a:r>
              <a:rPr sz="2350" b="1" spc="-20" dirty="0">
                <a:solidFill>
                  <a:srgbClr val="FFFFFF"/>
                </a:solidFill>
                <a:latin typeface="Arial"/>
                <a:cs typeface="Arial"/>
              </a:rPr>
              <a:t> with </a:t>
            </a:r>
            <a:r>
              <a:rPr sz="2350" b="1" dirty="0">
                <a:solidFill>
                  <a:srgbClr val="FFFFFF"/>
                </a:solidFill>
                <a:latin typeface="Arial"/>
                <a:cs typeface="Arial"/>
              </a:rPr>
              <a:t>heavy</a:t>
            </a:r>
            <a:r>
              <a:rPr sz="23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b="1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r>
              <a:rPr sz="23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50" b="1" spc="-10" dirty="0">
                <a:solidFill>
                  <a:srgbClr val="FFFFFF"/>
                </a:solidFill>
                <a:latin typeface="Arial"/>
                <a:cs typeface="Arial"/>
              </a:rPr>
              <a:t>accelerators</a:t>
            </a:r>
            <a:endParaRPr sz="23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37029" y="1445359"/>
            <a:ext cx="287655" cy="3748404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 marR="5080">
              <a:lnSpc>
                <a:spcPct val="106400"/>
              </a:lnSpc>
              <a:spcBef>
                <a:spcPts val="40"/>
              </a:spcBef>
            </a:pP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Foto:</a:t>
            </a:r>
            <a:r>
              <a:rPr sz="5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NASA,</a:t>
            </a:r>
            <a:r>
              <a:rPr sz="5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ESA,</a:t>
            </a:r>
            <a:r>
              <a:rPr sz="5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G.</a:t>
            </a:r>
            <a:r>
              <a:rPr sz="5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Dubner</a:t>
            </a:r>
            <a:r>
              <a:rPr sz="5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(IAFE,</a:t>
            </a:r>
            <a:r>
              <a:rPr sz="55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CONICET-University</a:t>
            </a:r>
            <a:r>
              <a:rPr sz="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5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Buenos</a:t>
            </a:r>
            <a:r>
              <a:rPr sz="5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Aires)</a:t>
            </a:r>
            <a:r>
              <a:rPr sz="5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5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al.;</a:t>
            </a:r>
            <a:r>
              <a:rPr sz="5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A.</a:t>
            </a:r>
            <a:r>
              <a:rPr sz="55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Loll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55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al.;</a:t>
            </a:r>
            <a:r>
              <a:rPr sz="5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T.</a:t>
            </a:r>
            <a:r>
              <a:rPr sz="55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Temim</a:t>
            </a:r>
            <a:r>
              <a:rPr sz="5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55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al.;</a:t>
            </a:r>
            <a:r>
              <a:rPr sz="5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25" dirty="0">
                <a:solidFill>
                  <a:srgbClr val="FFFFFF"/>
                </a:solidFill>
                <a:latin typeface="Arial"/>
                <a:cs typeface="Arial"/>
              </a:rPr>
              <a:t>F.</a:t>
            </a:r>
            <a:r>
              <a:rPr sz="55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Seward</a:t>
            </a:r>
            <a:r>
              <a:rPr sz="5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5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al.;</a:t>
            </a:r>
            <a:r>
              <a:rPr sz="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VLA/NRAO/AUI/NSF;</a:t>
            </a:r>
            <a:r>
              <a:rPr sz="5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Chandra/CXC;</a:t>
            </a:r>
            <a:r>
              <a:rPr sz="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Spitzer/JPL-Caltech;</a:t>
            </a:r>
            <a:r>
              <a:rPr sz="5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XMM-Newton/ESA;</a:t>
            </a:r>
            <a:r>
              <a:rPr sz="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5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Hubble/STScI</a:t>
            </a:r>
            <a:r>
              <a:rPr sz="550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(oben),</a:t>
            </a:r>
            <a:r>
              <a:rPr sz="55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Penn</a:t>
            </a:r>
            <a:r>
              <a:rPr sz="55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State</a:t>
            </a:r>
            <a:r>
              <a:rPr sz="5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sz="55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(unten)</a:t>
            </a:r>
            <a:endParaRPr sz="55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912614" y="394715"/>
            <a:ext cx="3855720" cy="2874645"/>
            <a:chOff x="4912614" y="394715"/>
            <a:chExt cx="3855720" cy="2874645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12614" y="569976"/>
              <a:ext cx="3415283" cy="269900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999476" y="394715"/>
              <a:ext cx="768985" cy="844550"/>
            </a:xfrm>
            <a:custGeom>
              <a:avLst/>
              <a:gdLst/>
              <a:ahLst/>
              <a:cxnLst/>
              <a:rect l="l" t="t" r="r" b="b"/>
              <a:pathLst>
                <a:path w="768984" h="844550">
                  <a:moveTo>
                    <a:pt x="768857" y="0"/>
                  </a:moveTo>
                  <a:lnTo>
                    <a:pt x="0" y="0"/>
                  </a:lnTo>
                  <a:lnTo>
                    <a:pt x="0" y="844296"/>
                  </a:lnTo>
                  <a:lnTo>
                    <a:pt x="768857" y="844296"/>
                  </a:lnTo>
                  <a:lnTo>
                    <a:pt x="768857" y="0"/>
                  </a:lnTo>
                  <a:close/>
                </a:path>
              </a:pathLst>
            </a:custGeom>
            <a:solidFill>
              <a:srgbClr val="FFFFFF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41208" y="505967"/>
              <a:ext cx="490727" cy="40919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41208" y="944117"/>
              <a:ext cx="490726" cy="163829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925493" y="5701672"/>
            <a:ext cx="8852535" cy="7340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>
              <a:lnSpc>
                <a:spcPct val="101099"/>
              </a:lnSpc>
              <a:spcBef>
                <a:spcPts val="90"/>
              </a:spcBef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answers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fundamental questions about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Universe</a:t>
            </a:r>
            <a:r>
              <a:rPr sz="23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50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Universe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the lab</a:t>
            </a:r>
            <a:r>
              <a:rPr sz="23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...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2" y="6494368"/>
            <a:ext cx="1264920" cy="159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FAIR</a:t>
            </a:r>
            <a:r>
              <a:rPr sz="850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GmbH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|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GSI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303030"/>
                </a:solidFill>
                <a:latin typeface="Arial"/>
                <a:cs typeface="Arial"/>
              </a:rPr>
              <a:t>GmbH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42708" y="1488122"/>
            <a:ext cx="9003665" cy="4692015"/>
            <a:chOff x="842708" y="1488122"/>
            <a:chExt cx="9003665" cy="46920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2396" y="1527809"/>
              <a:ext cx="8923769" cy="461238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2961" y="4037076"/>
              <a:ext cx="1073657" cy="89992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98186" y="1745741"/>
              <a:ext cx="2298953" cy="188542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344667" y="1527809"/>
              <a:ext cx="0" cy="4612640"/>
            </a:xfrm>
            <a:custGeom>
              <a:avLst/>
              <a:gdLst/>
              <a:ahLst/>
              <a:cxnLst/>
              <a:rect l="l" t="t" r="r" b="b"/>
              <a:pathLst>
                <a:path h="4612640">
                  <a:moveTo>
                    <a:pt x="0" y="0"/>
                  </a:moveTo>
                  <a:lnTo>
                    <a:pt x="0" y="4612614"/>
                  </a:lnTo>
                </a:path>
              </a:pathLst>
            </a:custGeom>
            <a:ln w="7924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2396" y="3834383"/>
              <a:ext cx="8924290" cy="0"/>
            </a:xfrm>
            <a:custGeom>
              <a:avLst/>
              <a:gdLst/>
              <a:ahLst/>
              <a:cxnLst/>
              <a:rect l="l" t="t" r="r" b="b"/>
              <a:pathLst>
                <a:path w="8924290">
                  <a:moveTo>
                    <a:pt x="0" y="0"/>
                  </a:moveTo>
                  <a:lnTo>
                    <a:pt x="8923870" y="0"/>
                  </a:lnTo>
                </a:path>
              </a:pathLst>
            </a:custGeom>
            <a:ln w="7924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648439" y="4615466"/>
            <a:ext cx="85090" cy="1403985"/>
          </a:xfrm>
          <a:prstGeom prst="rect">
            <a:avLst/>
          </a:prstGeom>
        </p:spPr>
        <p:txBody>
          <a:bodyPr vert="vert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Fotos:</a:t>
            </a:r>
            <a:r>
              <a:rPr sz="4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Uranus,</a:t>
            </a:r>
            <a:r>
              <a:rPr sz="4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Jupiter,</a:t>
            </a:r>
            <a:r>
              <a:rPr sz="4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Erde</a:t>
            </a:r>
            <a:r>
              <a:rPr sz="4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Quelle:</a:t>
            </a:r>
            <a:r>
              <a:rPr sz="4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spc="-10" dirty="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http://de.wikipedia.org</a:t>
            </a:r>
            <a:endParaRPr sz="4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94226" y="4007357"/>
            <a:ext cx="1005077" cy="113385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335835" y="4888017"/>
            <a:ext cx="283019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Glueballs:</a:t>
            </a:r>
            <a:endParaRPr sz="1500">
              <a:latin typeface="Arial"/>
              <a:cs typeface="Arial"/>
            </a:endParaRPr>
          </a:p>
          <a:p>
            <a:pPr marL="12700" marR="976630">
              <a:lnSpc>
                <a:spcPct val="100000"/>
              </a:lnSpc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protons</a:t>
            </a:r>
            <a:r>
              <a:rPr sz="15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neutrons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made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of?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structure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5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hadrons?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2331" rIns="0" bIns="0" rtlCol="0">
            <a:spAutoFit/>
          </a:bodyPr>
          <a:lstStyle/>
          <a:p>
            <a:pPr marL="981075">
              <a:lnSpc>
                <a:spcPct val="100000"/>
              </a:lnSpc>
              <a:spcBef>
                <a:spcPts val="105"/>
              </a:spcBef>
            </a:pPr>
            <a:r>
              <a:rPr sz="2100" dirty="0">
                <a:solidFill>
                  <a:srgbClr val="303030"/>
                </a:solidFill>
              </a:rPr>
              <a:t>4 research</a:t>
            </a:r>
            <a:r>
              <a:rPr sz="2100" spc="15" dirty="0">
                <a:solidFill>
                  <a:srgbClr val="303030"/>
                </a:solidFill>
              </a:rPr>
              <a:t> </a:t>
            </a:r>
            <a:r>
              <a:rPr sz="2100" spc="-10" dirty="0">
                <a:solidFill>
                  <a:srgbClr val="303030"/>
                </a:solidFill>
              </a:rPr>
              <a:t>pillars</a:t>
            </a:r>
            <a:endParaRPr sz="2100"/>
          </a:p>
        </p:txBody>
      </p:sp>
      <p:grpSp>
        <p:nvGrpSpPr>
          <p:cNvPr id="13" name="object 13"/>
          <p:cNvGrpSpPr/>
          <p:nvPr/>
        </p:nvGrpSpPr>
        <p:grpSpPr>
          <a:xfrm>
            <a:off x="2654046" y="1537715"/>
            <a:ext cx="5241925" cy="4218940"/>
            <a:chOff x="2654046" y="1537715"/>
            <a:chExt cx="5241925" cy="421894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54046" y="1537715"/>
              <a:ext cx="2612135" cy="22174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52715" y="4168139"/>
              <a:ext cx="643127" cy="64236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94603" y="4814315"/>
              <a:ext cx="941832" cy="94183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347950" y="1959707"/>
            <a:ext cx="1559560" cy="473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100"/>
              </a:spcBef>
            </a:pP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sz="14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4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Arial"/>
                <a:cs typeface="Arial"/>
              </a:rPr>
              <a:t>heavy </a:t>
            </a: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elements</a:t>
            </a:r>
            <a:r>
              <a:rPr sz="14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Arial"/>
                <a:cs typeface="Arial"/>
              </a:rPr>
              <a:t>created?</a:t>
            </a:r>
            <a:endParaRPr sz="14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18328" y="1947572"/>
            <a:ext cx="1156970" cy="697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085" marR="5080" indent="-33020" algn="r">
              <a:lnSpc>
                <a:spcPct val="101200"/>
              </a:lnSpc>
              <a:spcBef>
                <a:spcPts val="100"/>
              </a:spcBef>
            </a:pP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14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4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interior</a:t>
            </a:r>
            <a:r>
              <a:rPr sz="14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5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neutron</a:t>
            </a:r>
            <a:r>
              <a:rPr sz="14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Arial"/>
                <a:cs typeface="Arial"/>
              </a:rPr>
              <a:t>star?</a:t>
            </a:r>
            <a:endParaRPr sz="14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44180" y="5319940"/>
            <a:ext cx="2130425" cy="473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5080" indent="-344805">
              <a:lnSpc>
                <a:spcPct val="101000"/>
              </a:lnSpc>
              <a:spcBef>
                <a:spcPts val="100"/>
              </a:spcBef>
            </a:pP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14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4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materials</a:t>
            </a:r>
            <a:r>
              <a:rPr sz="14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Arial"/>
                <a:cs typeface="Arial"/>
              </a:rPr>
              <a:t>behave </a:t>
            </a: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under high</a:t>
            </a:r>
            <a:r>
              <a:rPr sz="14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Arial"/>
                <a:cs typeface="Arial"/>
              </a:rPr>
              <a:t>pressure?</a:t>
            </a:r>
            <a:endParaRPr sz="14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86636" y="3286886"/>
            <a:ext cx="1106805" cy="307975"/>
          </a:xfrm>
          <a:prstGeom prst="rect">
            <a:avLst/>
          </a:prstGeom>
          <a:ln w="9905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260"/>
              </a:spcBef>
            </a:pP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NUSTAR</a:t>
            </a:r>
            <a:endParaRPr sz="15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95563" y="3286886"/>
            <a:ext cx="741680" cy="307975"/>
          </a:xfrm>
          <a:prstGeom prst="rect">
            <a:avLst/>
          </a:prstGeom>
          <a:ln w="9905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260"/>
              </a:spcBef>
            </a:pP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CBM</a:t>
            </a:r>
            <a:endParaRPr sz="15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86636" y="4037456"/>
            <a:ext cx="1005205" cy="307975"/>
          </a:xfrm>
          <a:prstGeom prst="rect">
            <a:avLst/>
          </a:prstGeom>
          <a:ln w="9905">
            <a:solidFill>
              <a:srgbClr val="FFFFFF"/>
            </a:solidFill>
          </a:ln>
        </p:spPr>
        <p:txBody>
          <a:bodyPr vert="horz" wrap="square" lIns="0" tIns="33019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259"/>
              </a:spcBef>
            </a:pP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PANDA</a:t>
            </a:r>
            <a:endParaRPr sz="15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610218" y="4019168"/>
            <a:ext cx="826769" cy="308610"/>
          </a:xfrm>
          <a:prstGeom prst="rect">
            <a:avLst/>
          </a:prstGeom>
          <a:ln w="9905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260"/>
              </a:spcBef>
            </a:pPr>
            <a:r>
              <a:rPr sz="1500" b="1" spc="-20" dirty="0">
                <a:solidFill>
                  <a:srgbClr val="FFFFFF"/>
                </a:solidFill>
                <a:latin typeface="Arial"/>
                <a:cs typeface="Arial"/>
              </a:rPr>
              <a:t>APPA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2" y="6494368"/>
            <a:ext cx="1264920" cy="159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FAIR</a:t>
            </a:r>
            <a:r>
              <a:rPr sz="850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GmbH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|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GSI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303030"/>
                </a:solidFill>
                <a:latin typeface="Arial"/>
                <a:cs typeface="Arial"/>
              </a:rPr>
              <a:t>GmbH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18488" y="1532381"/>
            <a:ext cx="7447280" cy="4408170"/>
            <a:chOff x="1618488" y="1532381"/>
            <a:chExt cx="7447280" cy="44081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58384" y="3755897"/>
              <a:ext cx="3701033" cy="21397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9250" y="1532381"/>
              <a:ext cx="3787901" cy="22235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64479" y="1532382"/>
              <a:ext cx="3701033" cy="22235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8488" y="3755136"/>
              <a:ext cx="3746753" cy="218541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014809" y="6490479"/>
            <a:ext cx="87630" cy="159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spc="10" dirty="0">
                <a:solidFill>
                  <a:srgbClr val="303030"/>
                </a:solidFill>
                <a:latin typeface="Arial"/>
                <a:cs typeface="Arial"/>
              </a:rPr>
              <a:t>8</a:t>
            </a:r>
            <a:endParaRPr sz="85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15178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05"/>
              </a:spcBef>
            </a:pPr>
            <a:r>
              <a:rPr sz="2100" dirty="0">
                <a:solidFill>
                  <a:srgbClr val="303030"/>
                </a:solidFill>
              </a:rPr>
              <a:t>... with</a:t>
            </a:r>
            <a:r>
              <a:rPr sz="2100" spc="-5" dirty="0">
                <a:solidFill>
                  <a:srgbClr val="303030"/>
                </a:solidFill>
              </a:rPr>
              <a:t> </a:t>
            </a:r>
            <a:r>
              <a:rPr sz="2100" dirty="0">
                <a:solidFill>
                  <a:srgbClr val="303030"/>
                </a:solidFill>
              </a:rPr>
              <a:t>direct</a:t>
            </a:r>
            <a:r>
              <a:rPr sz="2100" spc="10" dirty="0">
                <a:solidFill>
                  <a:srgbClr val="303030"/>
                </a:solidFill>
              </a:rPr>
              <a:t> </a:t>
            </a:r>
            <a:r>
              <a:rPr sz="2100" spc="-10" dirty="0">
                <a:solidFill>
                  <a:srgbClr val="303030"/>
                </a:solidFill>
              </a:rPr>
              <a:t>applications</a:t>
            </a:r>
            <a:endParaRPr sz="2100"/>
          </a:p>
        </p:txBody>
      </p:sp>
      <p:sp>
        <p:nvSpPr>
          <p:cNvPr id="10" name="object 10"/>
          <p:cNvSpPr txBox="1"/>
          <p:nvPr/>
        </p:nvSpPr>
        <p:spPr>
          <a:xfrm>
            <a:off x="1619250" y="5482589"/>
            <a:ext cx="3745229" cy="451484"/>
          </a:xfrm>
          <a:prstGeom prst="rect">
            <a:avLst/>
          </a:prstGeom>
          <a:solidFill>
            <a:srgbClr val="FFFFFF">
              <a:alpha val="74900"/>
            </a:srgbClr>
          </a:solidFill>
        </p:spPr>
        <p:txBody>
          <a:bodyPr vert="horz" wrap="square" lIns="0" tIns="6985" rIns="0" bIns="0" rtlCol="0">
            <a:spAutoFit/>
          </a:bodyPr>
          <a:lstStyle/>
          <a:p>
            <a:pPr marL="175260" marR="1132205">
              <a:lnSpc>
                <a:spcPct val="100000"/>
              </a:lnSpc>
              <a:spcBef>
                <a:spcPts val="55"/>
              </a:spcBef>
            </a:pPr>
            <a:r>
              <a:rPr sz="1300" dirty="0">
                <a:latin typeface="Arial"/>
                <a:cs typeface="Arial"/>
              </a:rPr>
              <a:t>Development</a:t>
            </a:r>
            <a:r>
              <a:rPr sz="1300" spc="-2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of</a:t>
            </a:r>
            <a:r>
              <a:rPr sz="1300" spc="-1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nuclear</a:t>
            </a:r>
            <a:r>
              <a:rPr sz="1300" spc="-5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clock: </a:t>
            </a:r>
            <a:r>
              <a:rPr sz="1300" dirty="0">
                <a:latin typeface="Arial"/>
                <a:cs typeface="Arial"/>
              </a:rPr>
              <a:t>Promising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candidate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thorium-</a:t>
            </a:r>
            <a:r>
              <a:rPr sz="1300" spc="-25" dirty="0">
                <a:latin typeface="Arial"/>
                <a:cs typeface="Arial"/>
              </a:rPr>
              <a:t>229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13153" y="3291839"/>
            <a:ext cx="3745229" cy="464820"/>
          </a:xfrm>
          <a:custGeom>
            <a:avLst/>
            <a:gdLst/>
            <a:ahLst/>
            <a:cxnLst/>
            <a:rect l="l" t="t" r="r" b="b"/>
            <a:pathLst>
              <a:path w="3745229" h="464820">
                <a:moveTo>
                  <a:pt x="3745229" y="0"/>
                </a:moveTo>
                <a:lnTo>
                  <a:pt x="0" y="0"/>
                </a:lnTo>
                <a:lnTo>
                  <a:pt x="0" y="464819"/>
                </a:lnTo>
                <a:lnTo>
                  <a:pt x="3745229" y="464819"/>
                </a:lnTo>
                <a:lnTo>
                  <a:pt x="3745229" y="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776192" y="3306148"/>
            <a:ext cx="3475354" cy="4229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latin typeface="Arial"/>
                <a:cs typeface="Arial"/>
              </a:rPr>
              <a:t>High-</a:t>
            </a:r>
            <a:r>
              <a:rPr sz="1300" dirty="0">
                <a:latin typeface="Arial"/>
                <a:cs typeface="Arial"/>
              </a:rPr>
              <a:t>performance</a:t>
            </a:r>
            <a:r>
              <a:rPr sz="1300" spc="-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and</a:t>
            </a:r>
            <a:r>
              <a:rPr sz="1300" spc="-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scientific</a:t>
            </a:r>
            <a:r>
              <a:rPr sz="1300" spc="-1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computing,</a:t>
            </a:r>
            <a:r>
              <a:rPr sz="1300" spc="-10" dirty="0">
                <a:latin typeface="Arial"/>
                <a:cs typeface="Arial"/>
              </a:rPr>
              <a:t> </a:t>
            </a:r>
            <a:r>
              <a:rPr sz="1300" spc="-25" dirty="0">
                <a:latin typeface="Arial"/>
                <a:cs typeface="Arial"/>
              </a:rPr>
              <a:t>big </a:t>
            </a:r>
            <a:r>
              <a:rPr sz="1300" dirty="0">
                <a:latin typeface="Arial"/>
                <a:cs typeface="Arial"/>
              </a:rPr>
              <a:t>data,</a:t>
            </a:r>
            <a:r>
              <a:rPr sz="1300" spc="-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green</a:t>
            </a:r>
            <a:r>
              <a:rPr sz="1300" spc="-10" dirty="0">
                <a:latin typeface="Arial"/>
                <a:cs typeface="Arial"/>
              </a:rPr>
              <a:t> </a:t>
            </a:r>
            <a:r>
              <a:rPr sz="1300" spc="-25" dirty="0">
                <a:latin typeface="Arial"/>
                <a:cs typeface="Arial"/>
              </a:rPr>
              <a:t>IT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64479" y="3305555"/>
            <a:ext cx="3701415" cy="466090"/>
          </a:xfrm>
          <a:custGeom>
            <a:avLst/>
            <a:gdLst/>
            <a:ahLst/>
            <a:cxnLst/>
            <a:rect l="l" t="t" r="r" b="b"/>
            <a:pathLst>
              <a:path w="3701415" h="466089">
                <a:moveTo>
                  <a:pt x="3701033" y="0"/>
                </a:moveTo>
                <a:lnTo>
                  <a:pt x="0" y="0"/>
                </a:lnTo>
                <a:lnTo>
                  <a:pt x="0" y="465581"/>
                </a:lnTo>
                <a:lnTo>
                  <a:pt x="3701033" y="465581"/>
                </a:lnTo>
                <a:lnTo>
                  <a:pt x="3701033" y="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527693" y="3320527"/>
            <a:ext cx="3282950" cy="4229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latin typeface="Arial"/>
                <a:cs typeface="Arial"/>
              </a:rPr>
              <a:t>Space</a:t>
            </a:r>
            <a:r>
              <a:rPr sz="1300" spc="-2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radiation</a:t>
            </a:r>
            <a:r>
              <a:rPr sz="1300" spc="-1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protection,</a:t>
            </a:r>
            <a:r>
              <a:rPr sz="1300" spc="-2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unique</a:t>
            </a:r>
            <a:r>
              <a:rPr sz="1300" spc="-2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facility</a:t>
            </a:r>
            <a:r>
              <a:rPr sz="1300" spc="-10" dirty="0">
                <a:latin typeface="Arial"/>
                <a:cs typeface="Arial"/>
              </a:rPr>
              <a:t> </a:t>
            </a:r>
            <a:r>
              <a:rPr sz="1300" spc="-25" dirty="0">
                <a:latin typeface="Arial"/>
                <a:cs typeface="Arial"/>
              </a:rPr>
              <a:t>for </a:t>
            </a:r>
            <a:r>
              <a:rPr sz="1300" dirty="0">
                <a:latin typeface="Arial"/>
                <a:cs typeface="Arial"/>
              </a:rPr>
              <a:t>simulation,</a:t>
            </a:r>
            <a:r>
              <a:rPr sz="1300" spc="-2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collaboration</a:t>
            </a:r>
            <a:r>
              <a:rPr sz="1300" spc="-2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with</a:t>
            </a:r>
            <a:r>
              <a:rPr sz="1300" spc="-25" dirty="0">
                <a:latin typeface="Arial"/>
                <a:cs typeface="Arial"/>
              </a:rPr>
              <a:t> ESA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64479" y="5482589"/>
            <a:ext cx="2230120" cy="451484"/>
          </a:xfrm>
          <a:prstGeom prst="rect">
            <a:avLst/>
          </a:prstGeom>
          <a:solidFill>
            <a:srgbClr val="F2F2F2">
              <a:alpha val="74900"/>
            </a:srgbClr>
          </a:solidFill>
        </p:spPr>
        <p:txBody>
          <a:bodyPr vert="horz" wrap="square" lIns="0" tIns="27940" rIns="0" bIns="0" rtlCol="0">
            <a:spAutoFit/>
          </a:bodyPr>
          <a:lstStyle/>
          <a:p>
            <a:pPr marL="169545" marR="687705">
              <a:lnSpc>
                <a:spcPct val="100000"/>
              </a:lnSpc>
              <a:spcBef>
                <a:spcPts val="220"/>
              </a:spcBef>
            </a:pPr>
            <a:r>
              <a:rPr sz="1250" dirty="0">
                <a:latin typeface="Arial"/>
                <a:cs typeface="Arial"/>
              </a:rPr>
              <a:t>Innovation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spc="-25" dirty="0">
                <a:latin typeface="Arial"/>
                <a:cs typeface="Arial"/>
              </a:rPr>
              <a:t>in </a:t>
            </a:r>
            <a:r>
              <a:rPr sz="1250" dirty="0">
                <a:latin typeface="Arial"/>
                <a:cs typeface="Arial"/>
              </a:rPr>
              <a:t>Cancer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Treatement</a:t>
            </a:r>
            <a:endParaRPr sz="12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309610" y="3880865"/>
            <a:ext cx="150495" cy="686435"/>
          </a:xfrm>
          <a:custGeom>
            <a:avLst/>
            <a:gdLst/>
            <a:ahLst/>
            <a:cxnLst/>
            <a:rect l="l" t="t" r="r" b="b"/>
            <a:pathLst>
              <a:path w="150495" h="686435">
                <a:moveTo>
                  <a:pt x="150114" y="5334"/>
                </a:moveTo>
                <a:lnTo>
                  <a:pt x="75438" y="5334"/>
                </a:lnTo>
                <a:lnTo>
                  <a:pt x="75438" y="0"/>
                </a:lnTo>
                <a:lnTo>
                  <a:pt x="0" y="0"/>
                </a:lnTo>
                <a:lnTo>
                  <a:pt x="0" y="176022"/>
                </a:lnTo>
                <a:lnTo>
                  <a:pt x="37338" y="176022"/>
                </a:lnTo>
                <a:lnTo>
                  <a:pt x="37338" y="685812"/>
                </a:lnTo>
                <a:lnTo>
                  <a:pt x="150114" y="685812"/>
                </a:lnTo>
                <a:lnTo>
                  <a:pt x="150114" y="5334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273563" y="3802489"/>
            <a:ext cx="186690" cy="87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" b="1" spc="-10" dirty="0">
                <a:solidFill>
                  <a:srgbClr val="666666"/>
                </a:solidFill>
                <a:latin typeface="Arial"/>
                <a:cs typeface="Arial"/>
              </a:rPr>
              <a:t>Tumor</a:t>
            </a:r>
            <a:endParaRPr sz="4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30440" y="3878579"/>
            <a:ext cx="1535429" cy="826769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7631134" y="4097625"/>
            <a:ext cx="434975" cy="1498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400" spc="-10" dirty="0">
                <a:solidFill>
                  <a:srgbClr val="000066"/>
                </a:solidFill>
                <a:latin typeface="Arial"/>
                <a:cs typeface="Arial"/>
              </a:rPr>
              <a:t>harte</a:t>
            </a:r>
            <a:r>
              <a:rPr sz="400" spc="500" dirty="0">
                <a:solidFill>
                  <a:srgbClr val="000066"/>
                </a:solidFill>
                <a:latin typeface="Arial"/>
                <a:cs typeface="Arial"/>
              </a:rPr>
              <a:t> </a:t>
            </a:r>
            <a:r>
              <a:rPr sz="400" spc="-10" dirty="0">
                <a:solidFill>
                  <a:srgbClr val="000066"/>
                </a:solidFill>
                <a:latin typeface="Arial"/>
                <a:cs typeface="Arial"/>
              </a:rPr>
              <a:t>Röntgenstrahlung</a:t>
            </a:r>
            <a:endParaRPr sz="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785071" y="4571019"/>
            <a:ext cx="83820" cy="87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" spc="-25" dirty="0">
                <a:latin typeface="Arial"/>
                <a:cs typeface="Arial"/>
              </a:rPr>
              <a:t>18</a:t>
            </a:r>
            <a:endParaRPr sz="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573518" y="4566665"/>
            <a:ext cx="104775" cy="100965"/>
          </a:xfrm>
          <a:custGeom>
            <a:avLst/>
            <a:gdLst/>
            <a:ahLst/>
            <a:cxnLst/>
            <a:rect l="l" t="t" r="r" b="b"/>
            <a:pathLst>
              <a:path w="104775" h="100964">
                <a:moveTo>
                  <a:pt x="104394" y="0"/>
                </a:moveTo>
                <a:lnTo>
                  <a:pt x="0" y="0"/>
                </a:lnTo>
                <a:lnTo>
                  <a:pt x="0" y="100583"/>
                </a:lnTo>
                <a:lnTo>
                  <a:pt x="104394" y="100583"/>
                </a:lnTo>
                <a:lnTo>
                  <a:pt x="1043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597840" y="4571038"/>
            <a:ext cx="54610" cy="87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" dirty="0">
                <a:latin typeface="Arial"/>
                <a:cs typeface="Arial"/>
              </a:rPr>
              <a:t>2</a:t>
            </a:r>
            <a:endParaRPr sz="4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876032" y="4566665"/>
            <a:ext cx="426720" cy="100965"/>
          </a:xfrm>
          <a:custGeom>
            <a:avLst/>
            <a:gdLst/>
            <a:ahLst/>
            <a:cxnLst/>
            <a:rect l="l" t="t" r="r" b="b"/>
            <a:pathLst>
              <a:path w="426720" h="100964">
                <a:moveTo>
                  <a:pt x="104394" y="0"/>
                </a:moveTo>
                <a:lnTo>
                  <a:pt x="0" y="0"/>
                </a:lnTo>
                <a:lnTo>
                  <a:pt x="0" y="100584"/>
                </a:lnTo>
                <a:lnTo>
                  <a:pt x="104394" y="100584"/>
                </a:lnTo>
                <a:lnTo>
                  <a:pt x="104394" y="0"/>
                </a:lnTo>
                <a:close/>
              </a:path>
              <a:path w="426720" h="100964">
                <a:moveTo>
                  <a:pt x="426720" y="0"/>
                </a:moveTo>
                <a:lnTo>
                  <a:pt x="281178" y="0"/>
                </a:lnTo>
                <a:lnTo>
                  <a:pt x="281178" y="100584"/>
                </a:lnTo>
                <a:lnTo>
                  <a:pt x="426720" y="100584"/>
                </a:lnTo>
                <a:lnTo>
                  <a:pt x="4267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900515" y="4561471"/>
            <a:ext cx="447040" cy="1689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  <a:tabLst>
                <a:tab pos="294005" algn="l"/>
              </a:tabLst>
            </a:pPr>
            <a:r>
              <a:rPr sz="400" spc="-50" dirty="0">
                <a:latin typeface="Arial"/>
                <a:cs typeface="Arial"/>
              </a:rPr>
              <a:t>6</a:t>
            </a:r>
            <a:r>
              <a:rPr sz="400" dirty="0">
                <a:latin typeface="Arial"/>
                <a:cs typeface="Arial"/>
              </a:rPr>
              <a:t>	</a:t>
            </a:r>
            <a:r>
              <a:rPr sz="400" spc="-25" dirty="0">
                <a:latin typeface="Arial"/>
                <a:cs typeface="Arial"/>
              </a:rPr>
              <a:t>10</a:t>
            </a:r>
            <a:endParaRPr sz="400">
              <a:latin typeface="Arial"/>
              <a:cs typeface="Arial"/>
            </a:endParaRPr>
          </a:p>
          <a:p>
            <a:pPr marL="34925">
              <a:lnSpc>
                <a:spcPct val="100000"/>
              </a:lnSpc>
              <a:spcBef>
                <a:spcPts val="85"/>
              </a:spcBef>
            </a:pPr>
            <a:r>
              <a:rPr sz="400" dirty="0">
                <a:latin typeface="Arial"/>
                <a:cs typeface="Arial"/>
              </a:rPr>
              <a:t>Eindringtiefe</a:t>
            </a:r>
            <a:r>
              <a:rPr sz="400" spc="-5" dirty="0">
                <a:latin typeface="Arial"/>
                <a:cs typeface="Arial"/>
              </a:rPr>
              <a:t> </a:t>
            </a:r>
            <a:r>
              <a:rPr sz="400" spc="-20" dirty="0">
                <a:latin typeface="Arial"/>
                <a:cs typeface="Arial"/>
              </a:rPr>
              <a:t>[cm]</a:t>
            </a:r>
            <a:endParaRPr sz="4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459723" y="4566665"/>
            <a:ext cx="144780" cy="100965"/>
          </a:xfrm>
          <a:custGeom>
            <a:avLst/>
            <a:gdLst/>
            <a:ahLst/>
            <a:cxnLst/>
            <a:rect l="l" t="t" r="r" b="b"/>
            <a:pathLst>
              <a:path w="144779" h="100964">
                <a:moveTo>
                  <a:pt x="144779" y="0"/>
                </a:moveTo>
                <a:lnTo>
                  <a:pt x="0" y="0"/>
                </a:lnTo>
                <a:lnTo>
                  <a:pt x="0" y="100583"/>
                </a:lnTo>
                <a:lnTo>
                  <a:pt x="144779" y="100583"/>
                </a:lnTo>
                <a:lnTo>
                  <a:pt x="144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483920" y="4571038"/>
            <a:ext cx="83820" cy="87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" spc="-25" dirty="0">
                <a:latin typeface="Arial"/>
                <a:cs typeface="Arial"/>
              </a:rPr>
              <a:t>14</a:t>
            </a:r>
            <a:endParaRPr sz="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79975" y="4211590"/>
            <a:ext cx="143510" cy="87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" dirty="0">
                <a:latin typeface="Arial"/>
                <a:cs typeface="Arial"/>
              </a:rPr>
              <a:t>50</a:t>
            </a:r>
            <a:r>
              <a:rPr sz="400" spc="-5" dirty="0">
                <a:latin typeface="Arial"/>
                <a:cs typeface="Arial"/>
              </a:rPr>
              <a:t> </a:t>
            </a:r>
            <a:r>
              <a:rPr sz="400" spc="-50" dirty="0">
                <a:latin typeface="Arial"/>
                <a:cs typeface="Arial"/>
              </a:rPr>
              <a:t>%</a:t>
            </a:r>
            <a:endParaRPr sz="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246812" y="3903181"/>
            <a:ext cx="171450" cy="87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" dirty="0">
                <a:latin typeface="Arial"/>
                <a:cs typeface="Arial"/>
              </a:rPr>
              <a:t>100</a:t>
            </a:r>
            <a:r>
              <a:rPr sz="400" spc="-5" dirty="0">
                <a:latin typeface="Arial"/>
                <a:cs typeface="Arial"/>
              </a:rPr>
              <a:t> </a:t>
            </a:r>
            <a:r>
              <a:rPr sz="400" spc="-50" dirty="0">
                <a:latin typeface="Arial"/>
                <a:cs typeface="Arial"/>
              </a:rPr>
              <a:t>%</a:t>
            </a:r>
            <a:endParaRPr sz="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10184" y="4510309"/>
            <a:ext cx="114300" cy="87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" dirty="0">
                <a:latin typeface="Arial"/>
                <a:cs typeface="Arial"/>
              </a:rPr>
              <a:t>0</a:t>
            </a:r>
            <a:r>
              <a:rPr sz="400" spc="-5" dirty="0">
                <a:latin typeface="Arial"/>
                <a:cs typeface="Arial"/>
              </a:rPr>
              <a:t> </a:t>
            </a:r>
            <a:r>
              <a:rPr sz="400" spc="-50" dirty="0">
                <a:latin typeface="Arial"/>
                <a:cs typeface="Arial"/>
              </a:rPr>
              <a:t>%</a:t>
            </a:r>
            <a:endParaRPr sz="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52991" y="4067282"/>
            <a:ext cx="83820" cy="300355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400" spc="-10" dirty="0">
                <a:latin typeface="Arial"/>
                <a:cs typeface="Arial"/>
              </a:rPr>
              <a:t>Schädigung</a:t>
            </a:r>
            <a:endParaRPr sz="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473434" y="4110909"/>
            <a:ext cx="26225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50" spc="-10" dirty="0">
                <a:solidFill>
                  <a:srgbClr val="FF0000"/>
                </a:solidFill>
                <a:latin typeface="Arial"/>
                <a:cs typeface="Arial"/>
              </a:rPr>
              <a:t>Ionen-</a:t>
            </a:r>
            <a:r>
              <a:rPr sz="650" spc="5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0000"/>
                </a:solidFill>
                <a:latin typeface="Arial"/>
                <a:cs typeface="Arial"/>
              </a:rPr>
              <a:t>strahl</a:t>
            </a:r>
            <a:endParaRPr sz="65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828038" y="1723644"/>
            <a:ext cx="6518909" cy="2333625"/>
            <a:chOff x="1828038" y="1723644"/>
            <a:chExt cx="6518909" cy="2333625"/>
          </a:xfrm>
        </p:grpSpPr>
        <p:sp>
          <p:nvSpPr>
            <p:cNvPr id="33" name="object 33"/>
            <p:cNvSpPr/>
            <p:nvPr/>
          </p:nvSpPr>
          <p:spPr>
            <a:xfrm>
              <a:off x="8309609" y="3886199"/>
              <a:ext cx="37465" cy="170815"/>
            </a:xfrm>
            <a:custGeom>
              <a:avLst/>
              <a:gdLst/>
              <a:ahLst/>
              <a:cxnLst/>
              <a:rect l="l" t="t" r="r" b="b"/>
              <a:pathLst>
                <a:path w="37465" h="170814">
                  <a:moveTo>
                    <a:pt x="37338" y="0"/>
                  </a:moveTo>
                  <a:lnTo>
                    <a:pt x="0" y="0"/>
                  </a:lnTo>
                  <a:lnTo>
                    <a:pt x="0" y="170688"/>
                  </a:lnTo>
                  <a:lnTo>
                    <a:pt x="37338" y="170688"/>
                  </a:lnTo>
                  <a:lnTo>
                    <a:pt x="373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28038" y="1723644"/>
              <a:ext cx="461771" cy="4823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1" y="1420630"/>
            <a:ext cx="6908800" cy="4396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2420" indent="-299720">
              <a:lnSpc>
                <a:spcPct val="100000"/>
              </a:lnSpc>
              <a:spcBef>
                <a:spcPts val="95"/>
              </a:spcBef>
              <a:buClr>
                <a:srgbClr val="FDBB63"/>
              </a:buClr>
              <a:buFont typeface="Wingdings"/>
              <a:buChar char=""/>
              <a:tabLst>
                <a:tab pos="312420" algn="l"/>
              </a:tabLst>
            </a:pPr>
            <a:r>
              <a:rPr sz="2000" dirty="0">
                <a:solidFill>
                  <a:srgbClr val="303030"/>
                </a:solidFill>
                <a:latin typeface="Arial"/>
                <a:cs typeface="Arial"/>
              </a:rPr>
              <a:t>GSI</a:t>
            </a:r>
            <a:r>
              <a:rPr sz="2000" spc="-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03030"/>
                </a:solidFill>
                <a:latin typeface="Arial"/>
                <a:cs typeface="Arial"/>
              </a:rPr>
              <a:t>GmbH</a:t>
            </a:r>
            <a:r>
              <a:rPr sz="2000" spc="-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03030"/>
                </a:solidFill>
                <a:latin typeface="Arial"/>
                <a:cs typeface="Arial"/>
              </a:rPr>
              <a:t>–</a:t>
            </a:r>
            <a:r>
              <a:rPr sz="2000" spc="-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03030"/>
                </a:solidFill>
                <a:latin typeface="Arial"/>
                <a:cs typeface="Arial"/>
              </a:rPr>
              <a:t>Helmholtzzentrum</a:t>
            </a:r>
            <a:r>
              <a:rPr sz="2000" spc="-3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03030"/>
                </a:solidFill>
                <a:latin typeface="Arial"/>
                <a:cs typeface="Arial"/>
              </a:rPr>
              <a:t>für</a:t>
            </a:r>
            <a:r>
              <a:rPr sz="2000" spc="-6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03030"/>
                </a:solidFill>
                <a:latin typeface="Arial"/>
                <a:cs typeface="Arial"/>
              </a:rPr>
              <a:t>Schwerionenforschung</a:t>
            </a:r>
            <a:endParaRPr sz="2000">
              <a:latin typeface="Arial"/>
              <a:cs typeface="Arial"/>
            </a:endParaRPr>
          </a:p>
          <a:p>
            <a:pPr marL="312420" marR="365125" indent="-300355">
              <a:lnSpc>
                <a:spcPct val="120000"/>
              </a:lnSpc>
              <a:spcBef>
                <a:spcPts val="1080"/>
              </a:spcBef>
              <a:buClr>
                <a:srgbClr val="FDBB63"/>
              </a:buClr>
              <a:buFont typeface="Wingdings"/>
              <a:buChar char=""/>
              <a:tabLst>
                <a:tab pos="312420" algn="l"/>
              </a:tabLst>
            </a:pPr>
            <a:r>
              <a:rPr sz="2000" dirty="0">
                <a:solidFill>
                  <a:srgbClr val="303030"/>
                </a:solidFill>
                <a:latin typeface="Arial"/>
                <a:cs typeface="Arial"/>
              </a:rPr>
              <a:t>Member</a:t>
            </a:r>
            <a:r>
              <a:rPr sz="2000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2000" spc="-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2000" spc="-3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303030"/>
                </a:solidFill>
                <a:latin typeface="Arial"/>
                <a:cs typeface="Arial"/>
              </a:rPr>
              <a:t>Helmholtz-</a:t>
            </a:r>
            <a:r>
              <a:rPr sz="2000" spc="-10" dirty="0">
                <a:solidFill>
                  <a:srgbClr val="303030"/>
                </a:solidFill>
                <a:latin typeface="Arial"/>
                <a:cs typeface="Arial"/>
              </a:rPr>
              <a:t>Gemeinschaft</a:t>
            </a:r>
            <a:r>
              <a:rPr sz="2000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03030"/>
                </a:solidFill>
                <a:latin typeface="Arial"/>
                <a:cs typeface="Arial"/>
              </a:rPr>
              <a:t>Deutscher Forschungszentren</a:t>
            </a:r>
            <a:r>
              <a:rPr sz="2000" spc="-6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303030"/>
                </a:solidFill>
                <a:latin typeface="Arial"/>
                <a:cs typeface="Arial"/>
              </a:rPr>
              <a:t>e.V.</a:t>
            </a:r>
            <a:r>
              <a:rPr sz="2000" spc="-7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03030"/>
                </a:solidFill>
                <a:latin typeface="Arial"/>
                <a:cs typeface="Arial"/>
              </a:rPr>
              <a:t>(HGF)</a:t>
            </a:r>
            <a:r>
              <a:rPr sz="2000" spc="-6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03030"/>
                </a:solidFill>
                <a:latin typeface="Arial"/>
                <a:cs typeface="Arial"/>
              </a:rPr>
              <a:t>consisting</a:t>
            </a:r>
            <a:r>
              <a:rPr sz="2000" spc="-6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2000" spc="-7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03030"/>
                </a:solidFill>
                <a:latin typeface="Arial"/>
                <a:cs typeface="Arial"/>
              </a:rPr>
              <a:t>18</a:t>
            </a:r>
            <a:r>
              <a:rPr sz="2000" spc="-6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03030"/>
                </a:solidFill>
                <a:latin typeface="Arial"/>
                <a:cs typeface="Arial"/>
              </a:rPr>
              <a:t>Zentren</a:t>
            </a:r>
            <a:endParaRPr sz="2000">
              <a:latin typeface="Arial"/>
              <a:cs typeface="Arial"/>
            </a:endParaRPr>
          </a:p>
          <a:p>
            <a:pPr marL="312420" indent="-299720">
              <a:lnSpc>
                <a:spcPct val="100000"/>
              </a:lnSpc>
              <a:spcBef>
                <a:spcPts val="1560"/>
              </a:spcBef>
              <a:buClr>
                <a:srgbClr val="FDBB63"/>
              </a:buClr>
              <a:buFont typeface="Wingdings"/>
              <a:buChar char=""/>
              <a:tabLst>
                <a:tab pos="312420" algn="l"/>
              </a:tabLst>
            </a:pPr>
            <a:r>
              <a:rPr sz="2000" dirty="0">
                <a:solidFill>
                  <a:srgbClr val="303030"/>
                </a:solidFill>
                <a:latin typeface="Arial"/>
                <a:cs typeface="Arial"/>
              </a:rPr>
              <a:t>Founded</a:t>
            </a:r>
            <a:r>
              <a:rPr sz="2000" spc="-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2000" spc="-6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303030"/>
                </a:solidFill>
                <a:latin typeface="Arial"/>
                <a:cs typeface="Arial"/>
              </a:rPr>
              <a:t>1969</a:t>
            </a:r>
            <a:endParaRPr sz="2000">
              <a:latin typeface="Arial"/>
              <a:cs typeface="Arial"/>
            </a:endParaRPr>
          </a:p>
          <a:p>
            <a:pPr marL="312420" marR="19685" indent="-300355">
              <a:lnSpc>
                <a:spcPct val="119300"/>
              </a:lnSpc>
              <a:spcBef>
                <a:spcPts val="1100"/>
              </a:spcBef>
              <a:buClr>
                <a:srgbClr val="FDBB63"/>
              </a:buClr>
              <a:buFont typeface="Wingdings"/>
              <a:buChar char=""/>
              <a:tabLst>
                <a:tab pos="312420" algn="l"/>
              </a:tabLst>
            </a:pPr>
            <a:r>
              <a:rPr sz="2000" spc="-10" dirty="0">
                <a:latin typeface="Arial"/>
                <a:cs typeface="Arial"/>
              </a:rPr>
              <a:t>Shareholders: </a:t>
            </a:r>
            <a:r>
              <a:rPr sz="1800" dirty="0">
                <a:latin typeface="Arial"/>
                <a:cs typeface="Arial"/>
              </a:rPr>
              <a:t>German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federal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government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(90%),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Hesse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(8%), Rhineland-Palatinate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(1%),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Thuringia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(1%)</a:t>
            </a:r>
            <a:endParaRPr sz="1800">
              <a:latin typeface="Arial"/>
              <a:cs typeface="Arial"/>
            </a:endParaRPr>
          </a:p>
          <a:p>
            <a:pPr marL="312420" indent="-299720">
              <a:lnSpc>
                <a:spcPct val="100000"/>
              </a:lnSpc>
              <a:spcBef>
                <a:spcPts val="1525"/>
              </a:spcBef>
              <a:buClr>
                <a:srgbClr val="FDBB63"/>
              </a:buClr>
              <a:buFont typeface="Wingdings"/>
              <a:buChar char=""/>
              <a:tabLst>
                <a:tab pos="312420" algn="l"/>
              </a:tabLst>
            </a:pPr>
            <a:r>
              <a:rPr sz="2000" dirty="0">
                <a:latin typeface="Arial"/>
                <a:cs typeface="Arial"/>
              </a:rPr>
              <a:t>Budget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2021</a:t>
            </a:r>
            <a:endParaRPr sz="2000">
              <a:latin typeface="Arial"/>
              <a:cs typeface="Arial"/>
            </a:endParaRPr>
          </a:p>
          <a:p>
            <a:pPr marL="663575" lvl="1" indent="-250190">
              <a:lnSpc>
                <a:spcPct val="100000"/>
              </a:lnSpc>
              <a:spcBef>
                <a:spcPts val="1450"/>
              </a:spcBef>
              <a:buClr>
                <a:srgbClr val="FDBB63"/>
              </a:buClr>
              <a:buFont typeface="Wingdings"/>
              <a:buChar char=""/>
              <a:tabLst>
                <a:tab pos="663575" algn="l"/>
              </a:tabLst>
            </a:pPr>
            <a:r>
              <a:rPr sz="1650" dirty="0">
                <a:latin typeface="Arial"/>
                <a:cs typeface="Arial"/>
              </a:rPr>
              <a:t>Overall</a:t>
            </a:r>
            <a:r>
              <a:rPr sz="1650" spc="-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(incl.</a:t>
            </a:r>
            <a:r>
              <a:rPr sz="1650" spc="-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HIJ,</a:t>
            </a:r>
            <a:r>
              <a:rPr sz="1650" spc="-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HIM):</a:t>
            </a:r>
            <a:r>
              <a:rPr sz="1650" spc="-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about</a:t>
            </a:r>
            <a:r>
              <a:rPr sz="1650" spc="-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197</a:t>
            </a:r>
            <a:r>
              <a:rPr sz="1650" spc="-30" dirty="0">
                <a:latin typeface="Arial"/>
                <a:cs typeface="Arial"/>
              </a:rPr>
              <a:t> </a:t>
            </a:r>
            <a:r>
              <a:rPr sz="1650" spc="-25" dirty="0">
                <a:latin typeface="Arial"/>
                <a:cs typeface="Arial"/>
              </a:rPr>
              <a:t>m€</a:t>
            </a:r>
            <a:endParaRPr sz="1650">
              <a:latin typeface="Arial"/>
              <a:cs typeface="Arial"/>
            </a:endParaRPr>
          </a:p>
          <a:p>
            <a:pPr marL="663575" lvl="1" indent="-250190">
              <a:lnSpc>
                <a:spcPct val="100000"/>
              </a:lnSpc>
              <a:spcBef>
                <a:spcPts val="1390"/>
              </a:spcBef>
              <a:buClr>
                <a:srgbClr val="FDBB63"/>
              </a:buClr>
              <a:buFont typeface="Wingdings"/>
              <a:buChar char=""/>
              <a:tabLst>
                <a:tab pos="663575" algn="l"/>
              </a:tabLst>
            </a:pPr>
            <a:r>
              <a:rPr sz="1650" dirty="0">
                <a:latin typeface="Arial"/>
                <a:cs typeface="Arial"/>
              </a:rPr>
              <a:t>thereof</a:t>
            </a:r>
            <a:r>
              <a:rPr sz="1650" spc="-40" dirty="0">
                <a:latin typeface="Arial"/>
                <a:cs typeface="Arial"/>
              </a:rPr>
              <a:t> </a:t>
            </a:r>
            <a:r>
              <a:rPr sz="1650" spc="-10" dirty="0">
                <a:latin typeface="Arial"/>
                <a:cs typeface="Arial"/>
              </a:rPr>
              <a:t>non-</a:t>
            </a:r>
            <a:r>
              <a:rPr sz="1650" dirty="0">
                <a:latin typeface="Arial"/>
                <a:cs typeface="Arial"/>
              </a:rPr>
              <a:t>institutional</a:t>
            </a:r>
            <a:r>
              <a:rPr sz="1650" spc="-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(project</a:t>
            </a:r>
            <a:r>
              <a:rPr sz="1650" spc="-3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funding,</a:t>
            </a:r>
            <a:r>
              <a:rPr sz="1650" spc="-4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revenues</a:t>
            </a:r>
            <a:r>
              <a:rPr sz="1650" spc="-40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…):</a:t>
            </a:r>
            <a:r>
              <a:rPr sz="1650" spc="-15" dirty="0">
                <a:latin typeface="Arial"/>
                <a:cs typeface="Arial"/>
              </a:rPr>
              <a:t> </a:t>
            </a:r>
            <a:r>
              <a:rPr sz="1650" dirty="0">
                <a:latin typeface="Arial"/>
                <a:cs typeface="Arial"/>
              </a:rPr>
              <a:t>44</a:t>
            </a:r>
            <a:r>
              <a:rPr sz="1650" spc="-35" dirty="0">
                <a:latin typeface="Arial"/>
                <a:cs typeface="Arial"/>
              </a:rPr>
              <a:t> </a:t>
            </a:r>
            <a:r>
              <a:rPr sz="1650" spc="-25" dirty="0">
                <a:latin typeface="Arial"/>
                <a:cs typeface="Arial"/>
              </a:rPr>
              <a:t>m€</a:t>
            </a:r>
            <a:endParaRPr sz="1650">
              <a:latin typeface="Arial"/>
              <a:cs typeface="Arial"/>
            </a:endParaRPr>
          </a:p>
          <a:p>
            <a:pPr marL="312420" indent="-299720">
              <a:lnSpc>
                <a:spcPct val="100000"/>
              </a:lnSpc>
              <a:spcBef>
                <a:spcPts val="1505"/>
              </a:spcBef>
              <a:buClr>
                <a:srgbClr val="FDBB63"/>
              </a:buClr>
              <a:buFont typeface="Wingdings"/>
              <a:buChar char=""/>
              <a:tabLst>
                <a:tab pos="312420" algn="l"/>
              </a:tabLst>
            </a:pPr>
            <a:r>
              <a:rPr sz="2000" dirty="0">
                <a:latin typeface="Arial"/>
                <a:cs typeface="Arial"/>
              </a:rPr>
              <a:t>Employees: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about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1.500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(incl.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HIJ,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HIM)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8696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303030"/>
                </a:solidFill>
              </a:rPr>
              <a:t>GSI</a:t>
            </a:r>
            <a:r>
              <a:rPr spc="-30" dirty="0">
                <a:solidFill>
                  <a:srgbClr val="303030"/>
                </a:solidFill>
              </a:rPr>
              <a:t> </a:t>
            </a:r>
            <a:r>
              <a:rPr dirty="0">
                <a:solidFill>
                  <a:srgbClr val="303030"/>
                </a:solidFill>
              </a:rPr>
              <a:t>GmbH</a:t>
            </a:r>
            <a:r>
              <a:rPr spc="-20" dirty="0">
                <a:solidFill>
                  <a:srgbClr val="303030"/>
                </a:solidFill>
              </a:rPr>
              <a:t> </a:t>
            </a:r>
            <a:r>
              <a:rPr dirty="0">
                <a:solidFill>
                  <a:srgbClr val="303030"/>
                </a:solidFill>
              </a:rPr>
              <a:t>–</a:t>
            </a:r>
            <a:r>
              <a:rPr spc="-20" dirty="0">
                <a:solidFill>
                  <a:srgbClr val="303030"/>
                </a:solidFill>
              </a:rPr>
              <a:t> </a:t>
            </a:r>
            <a:r>
              <a:rPr dirty="0">
                <a:solidFill>
                  <a:srgbClr val="303030"/>
                </a:solidFill>
              </a:rPr>
              <a:t>Facts</a:t>
            </a:r>
            <a:r>
              <a:rPr spc="-10" dirty="0">
                <a:solidFill>
                  <a:srgbClr val="303030"/>
                </a:solidFill>
              </a:rPr>
              <a:t> </a:t>
            </a:r>
            <a:r>
              <a:rPr dirty="0">
                <a:solidFill>
                  <a:srgbClr val="303030"/>
                </a:solidFill>
              </a:rPr>
              <a:t>and</a:t>
            </a:r>
            <a:r>
              <a:rPr spc="-20" dirty="0">
                <a:solidFill>
                  <a:srgbClr val="303030"/>
                </a:solidFill>
              </a:rPr>
              <a:t> </a:t>
            </a:r>
            <a:r>
              <a:rPr spc="-10" dirty="0">
                <a:solidFill>
                  <a:srgbClr val="303030"/>
                </a:solidFill>
              </a:rPr>
              <a:t>Figures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19060" y="1546098"/>
            <a:ext cx="2736341" cy="202539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19060" y="3751326"/>
            <a:ext cx="2736341" cy="142112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59742" y="6504906"/>
            <a:ext cx="1264920" cy="14986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FAIR</a:t>
            </a:r>
            <a:r>
              <a:rPr sz="850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GmbH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|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303030"/>
                </a:solidFill>
                <a:latin typeface="Arial"/>
                <a:cs typeface="Arial"/>
              </a:rPr>
              <a:t>GSI</a:t>
            </a:r>
            <a:r>
              <a:rPr sz="85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303030"/>
                </a:solidFill>
                <a:latin typeface="Arial"/>
                <a:cs typeface="Arial"/>
              </a:rPr>
              <a:t>GmbH</a:t>
            </a:r>
            <a:endParaRPr sz="85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850" spc="-25" dirty="0">
                <a:latin typeface="Arial"/>
                <a:cs typeface="Arial"/>
              </a:rPr>
              <a:t>9</a:t>
            </a:fld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1203</Words>
  <Application>Microsoft Office PowerPoint</Application>
  <PresentationFormat>Custom</PresentationFormat>
  <Paragraphs>230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Office Theme</vt:lpstr>
      <vt:lpstr>PowerPoint Presentation</vt:lpstr>
      <vt:lpstr>An historic research center</vt:lpstr>
      <vt:lpstr>Based on Accelerator facilities</vt:lpstr>
      <vt:lpstr>We explore the universe…</vt:lpstr>
      <vt:lpstr>… in the lab.</vt:lpstr>
      <vt:lpstr>Our objective:</vt:lpstr>
      <vt:lpstr>4 research pillars</vt:lpstr>
      <vt:lpstr>... with direct applications</vt:lpstr>
      <vt:lpstr>GSI GmbH – Facts and Figures</vt:lpstr>
      <vt:lpstr>GSI – Helmholtz-Institute Jena und Mainz</vt:lpstr>
      <vt:lpstr>FAIR GmbH – Facts and Figures</vt:lpstr>
      <vt:lpstr>GSI GmbH – Helmholtzzentrum für Schwerionenforschung FAIR GmbH – Facility for Antiproton and Ion Research</vt:lpstr>
      <vt:lpstr>FAIR: a World-wide project</vt:lpstr>
      <vt:lpstr>    </vt:lpstr>
      <vt:lpstr>FAIR Construction volumes</vt:lpstr>
      <vt:lpstr>Civil Construction</vt:lpstr>
      <vt:lpstr>FAIR Site (Oct. 2022)</vt:lpstr>
      <vt:lpstr>FAIR Accelerator tunnel</vt:lpstr>
      <vt:lpstr>FAIR Transfer Building (Oct. 2022)</vt:lpstr>
      <vt:lpstr>Accelerators: delivery of components continues steadily</vt:lpstr>
      <vt:lpstr>Experiment Construction and USE</vt:lpstr>
      <vt:lpstr>Early science program FAIR Phase-0</vt:lpstr>
      <vt:lpstr>Research highlights of GSI/FAIR in 2022</vt:lpstr>
      <vt:lpstr>Research highlights of GSI/FAIR in 2022</vt:lpstr>
      <vt:lpstr>GSI Helmholtzzentrum für Schwerionenforschung FAIR: Facility for Antiproton and Ion Research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Wamers, Monica Dr.</dc:creator>
  <cp:lastModifiedBy>Leifels, Yvonne Dr.</cp:lastModifiedBy>
  <cp:revision>3</cp:revision>
  <dcterms:created xsi:type="dcterms:W3CDTF">2023-09-18T04:11:49Z</dcterms:created>
  <dcterms:modified xsi:type="dcterms:W3CDTF">2023-09-18T06:32:50Z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2023-02-21T00:00:00Z</vt:filetime>
  </property>
  <property fmtid="{D5CDD505-2E9C-101B-9397-08002B2CF9AE}" pid="3" name="Creator">
    <vt:lpwstr>Acrobat PDFMaker 15 for PowerPoint</vt:lpwstr>
  </property>
  <property fmtid="{D5CDD505-2E9C-101B-9397-08002B2CF9AE}" pid="4" name="LastSaved">
    <vt:filetime>2023-09-18T00:00:00Z</vt:filetime>
  </property>
  <property fmtid="{D5CDD505-2E9C-101B-9397-08002B2CF9AE}" pid="5" name="Producer">
    <vt:lpwstr>Adobe PDF Library 15.0</vt:lpwstr>
  </property>
</Properties>
</file>