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64" r:id="rId3"/>
    <p:sldId id="267" r:id="rId4"/>
    <p:sldId id="265" r:id="rId5"/>
    <p:sldId id="269" r:id="rId6"/>
    <p:sldId id="270" r:id="rId7"/>
    <p:sldId id="263" r:id="rId8"/>
    <p:sldId id="262" r:id="rId9"/>
    <p:sldId id="271" r:id="rId10"/>
    <p:sldId id="257" r:id="rId11"/>
    <p:sldId id="258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2"/>
    <p:restoredTop sz="94611"/>
  </p:normalViewPr>
  <p:slideViewPr>
    <p:cSldViewPr snapToGrid="0" snapToObjects="1">
      <p:cViewPr varScale="1">
        <p:scale>
          <a:sx n="110" d="100"/>
          <a:sy n="110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57066-81C9-B547-BB6B-E1CB7EBE6A5B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DA1E9-40EC-3F49-AA6C-5ECC1383C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2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D8B22-F745-4D8E-B76B-A5D3BA9D3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7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80A2-83AC-0D4E-BF21-54BCD423E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1BD46-CAA5-AF45-894F-50D7258CF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2E0B-AE23-3B49-A364-A54BDF14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86367-0E3F-4D4E-93EA-26A07AD1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AFAA3-53EE-C645-8AAE-0CBACA8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3C5C-2BCD-3547-9F60-9482B64F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E3757-0BEA-E743-A387-4F26E3095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0D80E-0ABC-E348-84DD-EF54690A0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AFD8E-372D-BE40-8EE1-7550047A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30E81-AF88-3F4A-97F2-8AA2AC70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2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48394-44F7-5F4B-B57D-ADB7D585D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F2F14-2704-B145-8CFF-5C2FED6ED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E5EA-2549-704D-A6B5-83E07955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AFF42-1F53-9A4F-ABD5-8CC53519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3076-5D4B-BD4A-8B7C-702751D5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6A30-4909-8C41-8703-AE5CBF87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953F9-CD2B-B14B-85EE-9F33EBB3E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AFBC5-11CC-9D41-B23C-8EC69787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C5008-82B3-F14B-A8E8-A924F512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D2EB4-FFA2-9B49-B5D4-C6AB0ADE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3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8CAA-A0BE-F84C-B297-D557965F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AE-EFD1-0248-8ED3-AB9A4917E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D40B9-F148-2B4F-BE2F-1981499D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5485A-2114-6F47-B935-81B0664A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51011-746B-124B-A392-DAFF1E1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4E9C-90C8-614B-A2D3-213C05D63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5A79E-F4E6-3F47-A5E1-662DBF1A8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CBCD1-3A72-FA42-ACA7-A12C7864C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E8151-1BF7-884C-AAD5-A730228D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C51A8-B8DC-CB42-8905-08931C0D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2B227-AEE4-4D46-9196-1D935E0C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ABA92-DD7F-8E4E-B2B4-82E88DCC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237AC-C7CD-AB4B-8B8A-2629F52E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7C6BB-B7A7-664B-A93E-C88D36EDD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4B3457-53F9-BD46-B7D3-1B0CCD9FD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71ED8-1782-8340-BEB6-DA4B8AD0F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176FDE-C245-0940-B66C-C23C4D98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0970-8CC5-5D49-A9B2-B4320B0B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0BFBD-491E-AA4D-B56E-8DEEE501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8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F16E-9441-9541-AED2-5BC70E09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8164F-B287-1A48-86F3-A6613F62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7CF64-B0C2-7C48-AFB9-E19290A2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2B461-1B72-6441-A3E6-2F49707B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B3A0B-8CE9-BA47-876B-E5915177D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30E4F-A43E-FE4E-AEA9-C6FF404A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0166-F9E7-6B40-A359-2495F9AD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9FE2-1D79-0042-8949-E9B99E76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0C2CC-D827-FB46-A51C-AD2940AC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151E5-CF96-5A46-ACBD-A821D73A3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2CC2D-DC2D-FD4B-B668-9BE9B8622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D7045-F3E9-3E4E-9FB5-1B0B1132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5EFB8-CC3E-CE49-A4FE-2590DB3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4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9D28-4C30-C94F-A1A1-0636062C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A1206-1682-D844-B90E-5CA9AFE3E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C5A5-4C85-1042-B641-0E1C5E8BE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92A7-909B-4942-A05B-CA0C479E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7C8D0-BFBD-E749-88C1-F65C82C8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58F7B-6C84-E545-AC04-2D5D121F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6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49EF1-5797-F14A-9C17-2642BC03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57DA-E87E-CB4B-810B-726A5C26E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FF47C-9377-C447-ACC6-6C15F37D9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BD101-EEA5-284E-A8F9-2089DA647053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E4A16-F88D-3D46-94B0-0304872D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527BD-403D-6448-B4F9-C48E24731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F1867-432B-F345-9E39-E3160B7E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7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6409-EBB8-0244-9C11-C3ADF45D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5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Future facilities and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08E4-0EA2-D54A-836E-9BDE1D6A4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7" y="2048720"/>
            <a:ext cx="10157750" cy="40395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Discussed open question at Future facilities and detector projects (Day 1 of NuSym23)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some raised points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(G. Verde)</a:t>
            </a:r>
          </a:p>
          <a:p>
            <a:endParaRPr lang="en-US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FRIB status and perspectives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(Z. </a:t>
            </a:r>
            <a:r>
              <a:rPr lang="en-US" dirty="0" err="1">
                <a:solidFill>
                  <a:schemeClr val="accent1"/>
                </a:solidFill>
                <a:sym typeface="Wingdings" pitchFamily="2" charset="2"/>
              </a:rPr>
              <a:t>Chajecki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)</a:t>
            </a:r>
          </a:p>
          <a:p>
            <a:endParaRPr lang="en-US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Status and perspectives at Spirit, </a:t>
            </a:r>
            <a:r>
              <a:rPr lang="en-US" dirty="0" err="1">
                <a:solidFill>
                  <a:srgbClr val="C00000"/>
                </a:solidFill>
                <a:sym typeface="Wingdings" pitchFamily="2" charset="2"/>
              </a:rPr>
              <a:t>Asy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-Eos, HADES, CBM, new observables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(P. </a:t>
            </a:r>
            <a:r>
              <a:rPr lang="en-US" dirty="0" err="1">
                <a:solidFill>
                  <a:schemeClr val="accent1"/>
                </a:solidFill>
                <a:sym typeface="Wingdings" pitchFamily="2" charset="2"/>
              </a:rPr>
              <a:t>Senger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6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>
          <a:xfrm>
            <a:off x="8737600" y="6052659"/>
            <a:ext cx="2829984" cy="3968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34651A7-0B32-4D61-8D77-BAB34003F3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419592"/>
            <a:ext cx="12193057" cy="554174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-82193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The Compressed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 Experiment at FAIR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8486454" y="1684072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8330630" y="2843339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TRD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4488094" y="175427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521818" y="1011526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0944731" y="2671359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134194" y="2661418"/>
            <a:ext cx="1151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MVD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675376" y="1955742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9821" y="5953542"/>
            <a:ext cx="11445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MHz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free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-streaming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readout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 online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track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event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reconstruction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92078" y="3637723"/>
            <a:ext cx="112312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615069" y="2229679"/>
            <a:ext cx="64152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305800" y="3346176"/>
            <a:ext cx="64152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099852" y="2209802"/>
            <a:ext cx="66717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358809" y="1123124"/>
            <a:ext cx="13628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287000" y="2015099"/>
            <a:ext cx="150195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V="1">
            <a:off x="308113" y="3617843"/>
            <a:ext cx="2266122" cy="188844"/>
          </a:xfrm>
          <a:prstGeom prst="straightConnector1">
            <a:avLst/>
          </a:prstGeom>
          <a:solidFill>
            <a:srgbClr val="00B8FF"/>
          </a:solidFill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940904" y="3207025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beam</a:t>
            </a: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V="1">
            <a:off x="4648200" y="3299791"/>
            <a:ext cx="1686339" cy="182218"/>
          </a:xfrm>
          <a:prstGeom prst="straightConnector1">
            <a:avLst/>
          </a:prstGeom>
          <a:solidFill>
            <a:srgbClr val="00B8FF"/>
          </a:solidFill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feld 24"/>
          <p:cNvSpPr txBox="1"/>
          <p:nvPr/>
        </p:nvSpPr>
        <p:spPr>
          <a:xfrm flipH="1">
            <a:off x="0" y="548640"/>
            <a:ext cx="33528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3200" kern="0" dirty="0">
                <a:solidFill>
                  <a:srgbClr val="000000"/>
                </a:solidFill>
                <a:latin typeface="Arial"/>
              </a:rPr>
              <a:t>EOS </a:t>
            </a:r>
            <a:r>
              <a:rPr lang="de-DE" sz="3200" kern="0" dirty="0" err="1">
                <a:solidFill>
                  <a:srgbClr val="000000"/>
                </a:solidFill>
                <a:latin typeface="Arial"/>
              </a:rPr>
              <a:t>up</a:t>
            </a:r>
            <a:r>
              <a:rPr lang="de-DE" sz="3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kern="0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de-DE" sz="3200" kern="0" dirty="0">
                <a:solidFill>
                  <a:srgbClr val="000000"/>
                </a:solidFill>
                <a:latin typeface="Arial"/>
              </a:rPr>
              <a:t> 4-5 </a:t>
            </a:r>
            <a:r>
              <a:rPr lang="el-GR" sz="3200" kern="0" dirty="0">
                <a:solidFill>
                  <a:srgbClr val="000000"/>
                </a:solidFill>
                <a:latin typeface="Arial"/>
              </a:rPr>
              <a:t>ρ</a:t>
            </a:r>
            <a:r>
              <a:rPr lang="de-DE" sz="3200" kern="0" baseline="-25000" dirty="0">
                <a:solidFill>
                  <a:srgbClr val="000000"/>
                </a:solidFill>
                <a:latin typeface="Arial"/>
              </a:rPr>
              <a:t>0</a:t>
            </a:r>
          </a:p>
          <a:p>
            <a:r>
              <a:rPr lang="de-DE" sz="3200" kern="0" dirty="0">
                <a:solidFill>
                  <a:srgbClr val="000000"/>
                </a:solidFill>
                <a:latin typeface="Arial"/>
              </a:rPr>
              <a:t>Phase </a:t>
            </a:r>
            <a:r>
              <a:rPr lang="de-DE" sz="3200" kern="0" dirty="0" err="1">
                <a:solidFill>
                  <a:srgbClr val="000000"/>
                </a:solidFill>
                <a:latin typeface="Arial"/>
              </a:rPr>
              <a:t>transition</a:t>
            </a:r>
            <a:r>
              <a:rPr lang="de-DE" sz="3200" kern="0" dirty="0">
                <a:solidFill>
                  <a:srgbClr val="000000"/>
                </a:solidFill>
                <a:latin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577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34651A7-0B32-4D61-8D77-BAB34003F3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39" y="919063"/>
            <a:ext cx="4666758" cy="25438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09" y="3816626"/>
            <a:ext cx="4739305" cy="25941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301" y="1003851"/>
            <a:ext cx="3022403" cy="292213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872" y="1123123"/>
            <a:ext cx="2663791" cy="27133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393" y="4160936"/>
            <a:ext cx="4557894" cy="235208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804453" y="3876260"/>
            <a:ext cx="667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∗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→J/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ψ+N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GeV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714888" y="0"/>
            <a:ext cx="8857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6775" y="576469"/>
            <a:ext cx="496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 particles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(5 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49964" y="3482008"/>
            <a:ext cx="492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(double-Lambda)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02017" y="636103"/>
            <a:ext cx="556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-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+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pairs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right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756991" y="5416826"/>
            <a:ext cx="2602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ΛΛ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14845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hteck 99"/>
          <p:cNvSpPr/>
          <p:nvPr/>
        </p:nvSpPr>
        <p:spPr>
          <a:xfrm>
            <a:off x="9825941" y="5461984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7983592" y="5289515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</a:t>
            </a:r>
            <a:endParaRPr kumimoji="0" lang="en-GB" altLang="de-DE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2" name="Rechteck 101"/>
          <p:cNvSpPr/>
          <p:nvPr/>
        </p:nvSpPr>
        <p:spPr>
          <a:xfrm>
            <a:off x="10287848" y="6000303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 flipV="1">
            <a:off x="9335216" y="5730806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9316566" y="5465066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9351745" y="6153611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 flipH="1">
            <a:off x="10765240" y="5790957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hteck 106"/>
          <p:cNvSpPr/>
          <p:nvPr/>
        </p:nvSpPr>
        <p:spPr>
          <a:xfrm>
            <a:off x="7911584" y="4015437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pn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nK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08" name="Gerade Verbindung mit Pfeil 107"/>
          <p:cNvCxnSpPr/>
          <p:nvPr/>
        </p:nvCxnSpPr>
        <p:spPr>
          <a:xfrm>
            <a:off x="9244558" y="418268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V="1">
            <a:off x="9244559" y="4384995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 109"/>
          <p:cNvSpPr/>
          <p:nvPr/>
        </p:nvSpPr>
        <p:spPr>
          <a:xfrm>
            <a:off x="9753932" y="4137387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1" name="Gerade Verbindung mit Pfeil 110"/>
          <p:cNvCxnSpPr/>
          <p:nvPr/>
        </p:nvCxnSpPr>
        <p:spPr>
          <a:xfrm>
            <a:off x="10674552" y="4453875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>
            <a:off x="9432137" y="4866759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10309248" y="4644627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Symbol" pitchFamily="18" charset="2"/>
              </a:rPr>
              <a:t>n</a:t>
            </a:r>
            <a:endParaRPr kumimoji="0" lang="de-DE" sz="18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82" y="3151809"/>
            <a:ext cx="4668552" cy="33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hteck 32"/>
          <p:cNvSpPr/>
          <p:nvPr/>
        </p:nvSpPr>
        <p:spPr>
          <a:xfrm>
            <a:off x="278296" y="4080145"/>
            <a:ext cx="16200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Graef,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Steinheimer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Li, M. Bleicher,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 90, 064909 (2014)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0" y="2865925"/>
            <a:ext cx="6978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Isospin-dependent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-exchange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9753933" y="2891762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911584" y="2719293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</a:t>
            </a:r>
            <a:endParaRPr kumimoji="0" lang="en-GB" altLang="de-DE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10215840" y="3430081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V="1">
            <a:off x="9263208" y="316058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9244558" y="3270764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9279737" y="3583389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>
            <a:off x="10693232" y="3220735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11">
            <a:extLst>
              <a:ext uri="{FF2B5EF4-FFF2-40B4-BE49-F238E27FC236}">
                <a16:creationId xmlns:a16="http://schemas.microsoft.com/office/drawing/2014/main" id="{9FF15B1F-89DD-49EF-982B-8495FBEE2CCC}"/>
              </a:ext>
            </a:extLst>
          </p:cNvPr>
          <p:cNvGrpSpPr/>
          <p:nvPr/>
        </p:nvGrpSpPr>
        <p:grpSpPr>
          <a:xfrm>
            <a:off x="115152" y="1539628"/>
            <a:ext cx="12076848" cy="1136326"/>
            <a:chOff x="115152" y="1369192"/>
            <a:chExt cx="12076848" cy="1136326"/>
          </a:xfrm>
        </p:grpSpPr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4E833699-3B60-48F9-9722-00F9D8ED611F}"/>
                </a:ext>
              </a:extLst>
            </p:cNvPr>
            <p:cNvSpPr/>
            <p:nvPr/>
          </p:nvSpPr>
          <p:spPr>
            <a:xfrm>
              <a:off x="2485309" y="1751509"/>
              <a:ext cx="6490691" cy="155191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15">
              <a:extLst>
                <a:ext uri="{FF2B5EF4-FFF2-40B4-BE49-F238E27FC236}">
                  <a16:creationId xmlns:a16="http://schemas.microsoft.com/office/drawing/2014/main" id="{29A42780-6FFB-4103-A464-46DC3B0FF9D1}"/>
                </a:ext>
              </a:extLst>
            </p:cNvPr>
            <p:cNvSpPr/>
            <p:nvPr/>
          </p:nvSpPr>
          <p:spPr>
            <a:xfrm>
              <a:off x="1363747" y="1751509"/>
              <a:ext cx="1121562" cy="14400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id="{A7B1A694-9BD7-4398-BE3C-65F36576CB30}"/>
                </a:ext>
              </a:extLst>
            </p:cNvPr>
            <p:cNvGrpSpPr/>
            <p:nvPr/>
          </p:nvGrpSpPr>
          <p:grpSpPr>
            <a:xfrm>
              <a:off x="115152" y="1369192"/>
              <a:ext cx="12076848" cy="1136326"/>
              <a:chOff x="115152" y="1369192"/>
              <a:chExt cx="12076848" cy="1136326"/>
            </a:xfrm>
          </p:grpSpPr>
          <p:grpSp>
            <p:nvGrpSpPr>
              <p:cNvPr id="44" name="Group 19">
                <a:extLst>
                  <a:ext uri="{FF2B5EF4-FFF2-40B4-BE49-F238E27FC236}">
                    <a16:creationId xmlns:a16="http://schemas.microsoft.com/office/drawing/2014/main" id="{8B61A3D2-4DBD-4B2E-8CB3-B783EA255178}"/>
                  </a:ext>
                </a:extLst>
              </p:cNvPr>
              <p:cNvGrpSpPr/>
              <p:nvPr/>
            </p:nvGrpSpPr>
            <p:grpSpPr>
              <a:xfrm>
                <a:off x="887575" y="1369192"/>
                <a:ext cx="11304425" cy="1136326"/>
                <a:chOff x="905157" y="806394"/>
                <a:chExt cx="11304425" cy="1136326"/>
              </a:xfrm>
            </p:grpSpPr>
            <p:cxnSp>
              <p:nvCxnSpPr>
                <p:cNvPr id="47" name="Straight Arrow Connector 22">
                  <a:extLst>
                    <a:ext uri="{FF2B5EF4-FFF2-40B4-BE49-F238E27FC236}">
                      <a16:creationId xmlns:a16="http://schemas.microsoft.com/office/drawing/2014/main" id="{E3466B65-194A-4DFE-A23F-85342EF876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6000" y="1269615"/>
                  <a:ext cx="1008056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  <a:effectLst/>
              </p:spPr>
            </p:cxnSp>
            <p:cxnSp>
              <p:nvCxnSpPr>
                <p:cNvPr id="48" name="Straight Connector 23">
                  <a:extLst>
                    <a:ext uri="{FF2B5EF4-FFF2-40B4-BE49-F238E27FC236}">
                      <a16:creationId xmlns:a16="http://schemas.microsoft.com/office/drawing/2014/main" id="{6E488923-5199-4E2F-84BC-1743EAA79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5257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" name="Straight Connector 24">
                  <a:extLst>
                    <a:ext uri="{FF2B5EF4-FFF2-40B4-BE49-F238E27FC236}">
                      <a16:creationId xmlns:a16="http://schemas.microsoft.com/office/drawing/2014/main" id="{10B6413E-46DE-4B57-80D0-1C7332A4B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2912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" name="Straight Connector 26">
                  <a:extLst>
                    <a:ext uri="{FF2B5EF4-FFF2-40B4-BE49-F238E27FC236}">
                      <a16:creationId xmlns:a16="http://schemas.microsoft.com/office/drawing/2014/main" id="{BA1926EC-3E47-4DB5-B1A4-271906FE6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568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1" name="TextBox 27">
                  <a:extLst>
                    <a:ext uri="{FF2B5EF4-FFF2-40B4-BE49-F238E27FC236}">
                      <a16:creationId xmlns:a16="http://schemas.microsoft.com/office/drawing/2014/main" id="{A5C3F5F4-C242-46B7-87EC-EDCEA45EBB34}"/>
                    </a:ext>
                  </a:extLst>
                </p:cNvPr>
                <p:cNvSpPr txBox="1"/>
                <p:nvPr/>
              </p:nvSpPr>
              <p:spPr>
                <a:xfrm>
                  <a:off x="1633299" y="85373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" name="Straight Connector 28">
                  <a:extLst>
                    <a:ext uri="{FF2B5EF4-FFF2-40B4-BE49-F238E27FC236}">
                      <a16:creationId xmlns:a16="http://schemas.microsoft.com/office/drawing/2014/main" id="{5CD2C8AE-500F-4075-9C16-92F73446D5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76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" name="Straight Connector 29">
                  <a:extLst>
                    <a:ext uri="{FF2B5EF4-FFF2-40B4-BE49-F238E27FC236}">
                      <a16:creationId xmlns:a16="http://schemas.microsoft.com/office/drawing/2014/main" id="{463304FC-2275-43D9-B5A7-FE5CEE2F9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584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" name="Straight Connector 30">
                  <a:extLst>
                    <a:ext uri="{FF2B5EF4-FFF2-40B4-BE49-F238E27FC236}">
                      <a16:creationId xmlns:a16="http://schemas.microsoft.com/office/drawing/2014/main" id="{2BF9C820-899D-4CF7-8D41-09E6D6C532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592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" name="Straight Connector 31">
                  <a:extLst>
                    <a:ext uri="{FF2B5EF4-FFF2-40B4-BE49-F238E27FC236}">
                      <a16:creationId xmlns:a16="http://schemas.microsoft.com/office/drawing/2014/main" id="{0879473E-6E5D-4286-8E6F-B133F26A5C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3558" y="1198465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" name="Straight Connector 32">
                  <a:extLst>
                    <a:ext uri="{FF2B5EF4-FFF2-40B4-BE49-F238E27FC236}">
                      <a16:creationId xmlns:a16="http://schemas.microsoft.com/office/drawing/2014/main" id="{DA940E3B-DD9D-4278-88AA-CE957479A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1608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" name="Straight Connector 33">
                  <a:extLst>
                    <a:ext uri="{FF2B5EF4-FFF2-40B4-BE49-F238E27FC236}">
                      <a16:creationId xmlns:a16="http://schemas.microsoft.com/office/drawing/2014/main" id="{093BC1E8-F78E-4759-83AA-955979FD6C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616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" name="Straight Connector 34">
                  <a:extLst>
                    <a:ext uri="{FF2B5EF4-FFF2-40B4-BE49-F238E27FC236}">
                      <a16:creationId xmlns:a16="http://schemas.microsoft.com/office/drawing/2014/main" id="{B36B7D82-2B8F-4718-B397-17AD2BBED4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6320" y="1188711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" name="Straight Connector 35">
                  <a:extLst>
                    <a:ext uri="{FF2B5EF4-FFF2-40B4-BE49-F238E27FC236}">
                      <a16:creationId xmlns:a16="http://schemas.microsoft.com/office/drawing/2014/main" id="{962961FA-04B5-4BCF-9AF2-BAA4324AD2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624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" name="Straight Connector 36">
                  <a:extLst>
                    <a:ext uri="{FF2B5EF4-FFF2-40B4-BE49-F238E27FC236}">
                      <a16:creationId xmlns:a16="http://schemas.microsoft.com/office/drawing/2014/main" id="{FF188E8A-5996-45FC-96C0-A496674C0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6400" y="1188711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" name="Straight Connector 37">
                  <a:extLst>
                    <a:ext uri="{FF2B5EF4-FFF2-40B4-BE49-F238E27FC236}">
                      <a16:creationId xmlns:a16="http://schemas.microsoft.com/office/drawing/2014/main" id="{08470A0E-369E-4732-AC46-382156630B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16480" y="1188711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2" name="TextBox 38">
                  <a:extLst>
                    <a:ext uri="{FF2B5EF4-FFF2-40B4-BE49-F238E27FC236}">
                      <a16:creationId xmlns:a16="http://schemas.microsoft.com/office/drawing/2014/main" id="{1AEE846E-9160-4479-B294-133FC1408EB2}"/>
                    </a:ext>
                  </a:extLst>
                </p:cNvPr>
                <p:cNvSpPr txBox="1"/>
                <p:nvPr/>
              </p:nvSpPr>
              <p:spPr>
                <a:xfrm>
                  <a:off x="10750628" y="806394"/>
                  <a:ext cx="14589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</a:t>
                  </a:r>
                  <a:r>
                    <a:rPr kumimoji="0" lang="en-US" sz="20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thr,NN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(GeV)</a:t>
                  </a:r>
                  <a:endParaRPr kumimoji="0" lang="en-D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TextBox 39">
                  <a:extLst>
                    <a:ext uri="{FF2B5EF4-FFF2-40B4-BE49-F238E27FC236}">
                      <a16:creationId xmlns:a16="http://schemas.microsoft.com/office/drawing/2014/main" id="{8C52DB63-3A17-45CC-A3F8-9CB96BF0FFE9}"/>
                    </a:ext>
                  </a:extLst>
                </p:cNvPr>
                <p:cNvSpPr txBox="1"/>
                <p:nvPr/>
              </p:nvSpPr>
              <p:spPr>
                <a:xfrm>
                  <a:off x="2321412" y="8467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40">
                  <a:extLst>
                    <a:ext uri="{FF2B5EF4-FFF2-40B4-BE49-F238E27FC236}">
                      <a16:creationId xmlns:a16="http://schemas.microsoft.com/office/drawing/2014/main" id="{C8D13ABD-C2E1-408F-A87B-B8A36A169EE7}"/>
                    </a:ext>
                  </a:extLst>
                </p:cNvPr>
                <p:cNvSpPr txBox="1"/>
                <p:nvPr/>
              </p:nvSpPr>
              <p:spPr>
                <a:xfrm>
                  <a:off x="3061066" y="85145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41">
                  <a:extLst>
                    <a:ext uri="{FF2B5EF4-FFF2-40B4-BE49-F238E27FC236}">
                      <a16:creationId xmlns:a16="http://schemas.microsoft.com/office/drawing/2014/main" id="{77AAC8A0-9F26-4265-81FD-A1A5B4B08849}"/>
                    </a:ext>
                  </a:extLst>
                </p:cNvPr>
                <p:cNvSpPr txBox="1"/>
                <p:nvPr/>
              </p:nvSpPr>
              <p:spPr>
                <a:xfrm>
                  <a:off x="4502662" y="85156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TextBox 42">
                  <a:extLst>
                    <a:ext uri="{FF2B5EF4-FFF2-40B4-BE49-F238E27FC236}">
                      <a16:creationId xmlns:a16="http://schemas.microsoft.com/office/drawing/2014/main" id="{EAEBD45D-8835-4F1D-B07F-B5A13D9FB16C}"/>
                    </a:ext>
                  </a:extLst>
                </p:cNvPr>
                <p:cNvSpPr txBox="1"/>
                <p:nvPr/>
              </p:nvSpPr>
              <p:spPr>
                <a:xfrm>
                  <a:off x="3778144" y="85805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43">
                  <a:extLst>
                    <a:ext uri="{FF2B5EF4-FFF2-40B4-BE49-F238E27FC236}">
                      <a16:creationId xmlns:a16="http://schemas.microsoft.com/office/drawing/2014/main" id="{7472BD33-7531-4A87-9479-87B4294B961C}"/>
                    </a:ext>
                  </a:extLst>
                </p:cNvPr>
                <p:cNvSpPr txBox="1"/>
                <p:nvPr/>
              </p:nvSpPr>
              <p:spPr>
                <a:xfrm>
                  <a:off x="5222741" y="8413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44">
                  <a:extLst>
                    <a:ext uri="{FF2B5EF4-FFF2-40B4-BE49-F238E27FC236}">
                      <a16:creationId xmlns:a16="http://schemas.microsoft.com/office/drawing/2014/main" id="{F9650723-8755-44C3-B397-561FEC79CC4E}"/>
                    </a:ext>
                  </a:extLst>
                </p:cNvPr>
                <p:cNvSpPr txBox="1"/>
                <p:nvPr/>
              </p:nvSpPr>
              <p:spPr>
                <a:xfrm>
                  <a:off x="6670588" y="85805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45">
                  <a:extLst>
                    <a:ext uri="{FF2B5EF4-FFF2-40B4-BE49-F238E27FC236}">
                      <a16:creationId xmlns:a16="http://schemas.microsoft.com/office/drawing/2014/main" id="{42159713-3F67-4C3E-903A-0A995E6ED87A}"/>
                    </a:ext>
                  </a:extLst>
                </p:cNvPr>
                <p:cNvSpPr txBox="1"/>
                <p:nvPr/>
              </p:nvSpPr>
              <p:spPr>
                <a:xfrm>
                  <a:off x="8034477" y="85805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TextBox 46">
                  <a:extLst>
                    <a:ext uri="{FF2B5EF4-FFF2-40B4-BE49-F238E27FC236}">
                      <a16:creationId xmlns:a16="http://schemas.microsoft.com/office/drawing/2014/main" id="{6CB68A05-A8DE-4CC2-AA0D-E3A86DD591DE}"/>
                    </a:ext>
                  </a:extLst>
                </p:cNvPr>
                <p:cNvSpPr txBox="1"/>
                <p:nvPr/>
              </p:nvSpPr>
              <p:spPr>
                <a:xfrm>
                  <a:off x="8759405" y="846890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11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47">
                  <a:extLst>
                    <a:ext uri="{FF2B5EF4-FFF2-40B4-BE49-F238E27FC236}">
                      <a16:creationId xmlns:a16="http://schemas.microsoft.com/office/drawing/2014/main" id="{01AF6805-2C30-4D4D-9F29-AF3AA45C9D0B}"/>
                    </a:ext>
                  </a:extLst>
                </p:cNvPr>
                <p:cNvSpPr txBox="1"/>
                <p:nvPr/>
              </p:nvSpPr>
              <p:spPr>
                <a:xfrm>
                  <a:off x="9497961" y="85805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12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48">
                  <a:extLst>
                    <a:ext uri="{FF2B5EF4-FFF2-40B4-BE49-F238E27FC236}">
                      <a16:creationId xmlns:a16="http://schemas.microsoft.com/office/drawing/2014/main" id="{70742ED8-5C3A-49AB-AD4E-0A04C2AD8F1B}"/>
                    </a:ext>
                  </a:extLst>
                </p:cNvPr>
                <p:cNvSpPr txBox="1"/>
                <p:nvPr/>
              </p:nvSpPr>
              <p:spPr>
                <a:xfrm>
                  <a:off x="10207766" y="84828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TextBox 49">
                  <a:extLst>
                    <a:ext uri="{FF2B5EF4-FFF2-40B4-BE49-F238E27FC236}">
                      <a16:creationId xmlns:a16="http://schemas.microsoft.com/office/drawing/2014/main" id="{6E7CB458-E1D5-4244-8A38-6AB7FFBED9D4}"/>
                    </a:ext>
                  </a:extLst>
                </p:cNvPr>
                <p:cNvSpPr txBox="1"/>
                <p:nvPr/>
              </p:nvSpPr>
              <p:spPr>
                <a:xfrm>
                  <a:off x="905157" y="86388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4" name="Straight Connector 50">
                  <a:extLst>
                    <a:ext uri="{FF2B5EF4-FFF2-40B4-BE49-F238E27FC236}">
                      <a16:creationId xmlns:a16="http://schemas.microsoft.com/office/drawing/2014/main" id="{9E0618B8-65A0-47D2-8B1E-28668741E0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8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5" name="Straight Connector 51">
                  <a:extLst>
                    <a:ext uri="{FF2B5EF4-FFF2-40B4-BE49-F238E27FC236}">
                      <a16:creationId xmlns:a16="http://schemas.microsoft.com/office/drawing/2014/main" id="{1A5771A8-CC23-42CB-9689-BEFD4BFB8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6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6" name="Straight Connector 52">
                  <a:extLst>
                    <a:ext uri="{FF2B5EF4-FFF2-40B4-BE49-F238E27FC236}">
                      <a16:creationId xmlns:a16="http://schemas.microsoft.com/office/drawing/2014/main" id="{35BAFE50-29B5-449D-8C56-C32F2146D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20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7" name="Straight Connector 53">
                  <a:extLst>
                    <a:ext uri="{FF2B5EF4-FFF2-40B4-BE49-F238E27FC236}">
                      <a16:creationId xmlns:a16="http://schemas.microsoft.com/office/drawing/2014/main" id="{4B07FF98-668A-4EDE-8860-DC92931A9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8" name="Straight Connector 54">
                  <a:extLst>
                    <a:ext uri="{FF2B5EF4-FFF2-40B4-BE49-F238E27FC236}">
                      <a16:creationId xmlns:a16="http://schemas.microsoft.com/office/drawing/2014/main" id="{9C53B2AF-5882-4B2F-9FA1-41E228E07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8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9" name="Straight Connector 55">
                  <a:extLst>
                    <a:ext uri="{FF2B5EF4-FFF2-40B4-BE49-F238E27FC236}">
                      <a16:creationId xmlns:a16="http://schemas.microsoft.com/office/drawing/2014/main" id="{61BF2702-EB98-471C-AB8B-116F701C6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1276" y="1066096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0" name="Straight Connector 56">
                  <a:extLst>
                    <a:ext uri="{FF2B5EF4-FFF2-40B4-BE49-F238E27FC236}">
                      <a16:creationId xmlns:a16="http://schemas.microsoft.com/office/drawing/2014/main" id="{C27FE809-4091-4A35-9E19-DD63F967C8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92147" y="1044719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1" name="TextBox 57">
                  <a:extLst>
                    <a:ext uri="{FF2B5EF4-FFF2-40B4-BE49-F238E27FC236}">
                      <a16:creationId xmlns:a16="http://schemas.microsoft.com/office/drawing/2014/main" id="{8A457103-04B3-4B7A-9FA6-D1B27EB2A885}"/>
                    </a:ext>
                  </a:extLst>
                </p:cNvPr>
                <p:cNvSpPr txBox="1"/>
                <p:nvPr/>
              </p:nvSpPr>
              <p:spPr>
                <a:xfrm>
                  <a:off x="1065625" y="1432651"/>
                  <a:ext cx="1348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</a:t>
                  </a:r>
                  <a:r>
                    <a:rPr kumimoji="0" lang="en-US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+,0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</a:t>
                  </a:r>
                  <a:r>
                    <a:rPr kumimoji="0" lang="el-GR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Λ</a:t>
                  </a:r>
                  <a:r>
                    <a:rPr kumimoji="0" lang="en-US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</a:t>
                  </a:r>
                  <a:r>
                    <a:rPr kumimoji="0" lang="el-GR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Σ</a:t>
                  </a:r>
                  <a:endParaRPr kumimoji="0" lang="en-DE" sz="2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58">
                  <a:extLst>
                    <a:ext uri="{FF2B5EF4-FFF2-40B4-BE49-F238E27FC236}">
                      <a16:creationId xmlns:a16="http://schemas.microsoft.com/office/drawing/2014/main" id="{1E462E80-21C1-41BC-B163-242F6557C81A}"/>
                    </a:ext>
                  </a:extLst>
                </p:cNvPr>
                <p:cNvSpPr/>
                <p:nvPr/>
              </p:nvSpPr>
              <p:spPr>
                <a:xfrm>
                  <a:off x="3529374" y="1445154"/>
                  <a:ext cx="6030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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-,0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TextBox 59">
                  <a:extLst>
                    <a:ext uri="{FF2B5EF4-FFF2-40B4-BE49-F238E27FC236}">
                      <a16:creationId xmlns:a16="http://schemas.microsoft.com/office/drawing/2014/main" id="{715BBBEF-1FF3-45C1-8F4A-9F0B62F00078}"/>
                    </a:ext>
                  </a:extLst>
                </p:cNvPr>
                <p:cNvSpPr txBox="1"/>
                <p:nvPr/>
              </p:nvSpPr>
              <p:spPr>
                <a:xfrm>
                  <a:off x="2688855" y="1445154"/>
                  <a:ext cx="41549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</a:t>
                  </a:r>
                  <a:r>
                    <a:rPr kumimoji="0" lang="en-US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</a:t>
                  </a:r>
                  <a:endParaRPr kumimoji="0" lang="en-DE" sz="2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60">
                  <a:extLst>
                    <a:ext uri="{FF2B5EF4-FFF2-40B4-BE49-F238E27FC236}">
                      <a16:creationId xmlns:a16="http://schemas.microsoft.com/office/drawing/2014/main" id="{06ECF7EC-E400-41D4-AEAA-F4192415FEE4}"/>
                    </a:ext>
                  </a:extLst>
                </p:cNvPr>
                <p:cNvSpPr/>
                <p:nvPr/>
              </p:nvSpPr>
              <p:spPr>
                <a:xfrm>
                  <a:off x="5637085" y="1436685"/>
                  <a:ext cx="53091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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Rectangle 61">
                      <a:extLst>
                        <a:ext uri="{FF2B5EF4-FFF2-40B4-BE49-F238E27FC236}">
                          <a16:creationId xmlns:a16="http://schemas.microsoft.com/office/drawing/2014/main" id="{323CA753-6903-4BDE-BFD9-AF4A3856C4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8959" y="1443929"/>
                      <a:ext cx="945067" cy="49879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𝚲</m:t>
                                </m:r>
                              </m:e>
                              <m:sup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p>
                            </m:sSup>
                            <m:acc>
                              <m:accPr>
                                <m:chr m:val="̅"/>
                                <m:ctrlP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kumimoji="0" lang="en-US" sz="24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𝚲</m:t>
                                    </m:r>
                                  </m:e>
                                  <m:sup>
                                    <m:r>
                                      <a:rPr kumimoji="0" lang="en-US" sz="24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p>
                                </m:sSup>
                              </m:e>
                            </m:acc>
                          </m:oMath>
                        </m:oMathPara>
                      </a14:m>
                      <a:endParaRPr kumimoji="0" lang="en-DE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464525AD-AFF1-4761-9AC4-099C56EB3C7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959" y="1443929"/>
                      <a:ext cx="945067" cy="49879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6" name="Rectangle 62">
                  <a:extLst>
                    <a:ext uri="{FF2B5EF4-FFF2-40B4-BE49-F238E27FC236}">
                      <a16:creationId xmlns:a16="http://schemas.microsoft.com/office/drawing/2014/main" id="{C60E57EE-5280-4572-AF34-03329CCC0CE6}"/>
                    </a:ext>
                  </a:extLst>
                </p:cNvPr>
                <p:cNvSpPr/>
                <p:nvPr/>
              </p:nvSpPr>
              <p:spPr>
                <a:xfrm>
                  <a:off x="7311827" y="1443929"/>
                  <a:ext cx="4860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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+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63">
                  <a:extLst>
                    <a:ext uri="{FF2B5EF4-FFF2-40B4-BE49-F238E27FC236}">
                      <a16:creationId xmlns:a16="http://schemas.microsoft.com/office/drawing/2014/main" id="{57310FFC-1DD0-48E1-9CE4-46E464ABD9D8}"/>
                    </a:ext>
                  </a:extLst>
                </p:cNvPr>
                <p:cNvSpPr/>
                <p:nvPr/>
              </p:nvSpPr>
              <p:spPr>
                <a:xfrm>
                  <a:off x="9972884" y="1441141"/>
                  <a:ext cx="5709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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+ 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TextBox 64">
                  <a:extLst>
                    <a:ext uri="{FF2B5EF4-FFF2-40B4-BE49-F238E27FC236}">
                      <a16:creationId xmlns:a16="http://schemas.microsoft.com/office/drawing/2014/main" id="{09436EB1-63B5-4527-8C57-B72EFC5D5AD8}"/>
                    </a:ext>
                  </a:extLst>
                </p:cNvPr>
                <p:cNvSpPr txBox="1"/>
                <p:nvPr/>
              </p:nvSpPr>
              <p:spPr>
                <a:xfrm>
                  <a:off x="5923033" y="84423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TextBox 65">
                  <a:extLst>
                    <a:ext uri="{FF2B5EF4-FFF2-40B4-BE49-F238E27FC236}">
                      <a16:creationId xmlns:a16="http://schemas.microsoft.com/office/drawing/2014/main" id="{57BE96B7-14AC-4B75-BDBD-644378ED2213}"/>
                    </a:ext>
                  </a:extLst>
                </p:cNvPr>
                <p:cNvSpPr txBox="1"/>
                <p:nvPr/>
              </p:nvSpPr>
              <p:spPr>
                <a:xfrm>
                  <a:off x="7379318" y="84468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TextBox 20">
                <a:extLst>
                  <a:ext uri="{FF2B5EF4-FFF2-40B4-BE49-F238E27FC236}">
                    <a16:creationId xmlns:a16="http://schemas.microsoft.com/office/drawing/2014/main" id="{9DCDFFCE-BE69-4033-8A6A-3FE27DF5839A}"/>
                  </a:ext>
                </a:extLst>
              </p:cNvPr>
              <p:cNvSpPr txBox="1"/>
              <p:nvPr/>
            </p:nvSpPr>
            <p:spPr>
              <a:xfrm>
                <a:off x="115152" y="1841037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SIS18</a:t>
                </a:r>
                <a:endParaRPr kumimoji="0" lang="en-DE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36711353-3AD5-4732-AB0B-8B5DFDBCF3B5}"/>
                  </a:ext>
                </a:extLst>
              </p:cNvPr>
              <p:cNvSpPr txBox="1"/>
              <p:nvPr/>
            </p:nvSpPr>
            <p:spPr>
              <a:xfrm>
                <a:off x="8068672" y="1841037"/>
                <a:ext cx="10246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SIS100</a:t>
                </a:r>
                <a:endParaRPr kumimoji="0" lang="en-DE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" name="Foliennummernplatzhalter 2"/>
          <p:cNvSpPr>
            <a:spLocks noGrp="1"/>
          </p:cNvSpPr>
          <p:nvPr>
            <p:ph type="sldNum" idx="4294967295"/>
          </p:nvPr>
        </p:nvSpPr>
        <p:spPr>
          <a:xfrm>
            <a:off x="9194800" y="6314799"/>
            <a:ext cx="2838451" cy="4714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D9ED0-5C44-4A72-AC4F-092B818F74A8}" type="slidenum">
              <a:rPr kumimoji="0" lang="en-US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Text Box 2"/>
          <p:cNvSpPr txBox="1">
            <a:spLocks noChangeArrowheads="1"/>
          </p:cNvSpPr>
          <p:nvPr/>
        </p:nvSpPr>
        <p:spPr bwMode="auto">
          <a:xfrm>
            <a:off x="832206" y="0"/>
            <a:ext cx="10460736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 probe of the high-density EOS: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subthreshold production of multi-strange (anti-)hyperons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via sequential strangeness exchange reactions</a:t>
            </a:r>
          </a:p>
        </p:txBody>
      </p:sp>
    </p:spTree>
    <p:extLst>
      <p:ext uri="{BB962C8B-B14F-4D97-AF65-F5344CB8AC3E}">
        <p14:creationId xmlns:p14="http://schemas.microsoft.com/office/powerpoint/2010/main" val="102195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03" y="3072277"/>
            <a:ext cx="4999153" cy="3462828"/>
          </a:xfrm>
          <a:prstGeom prst="rect">
            <a:avLst/>
          </a:prstGeom>
        </p:spPr>
      </p:pic>
      <p:sp>
        <p:nvSpPr>
          <p:cNvPr id="90" name="Text Box 8"/>
          <p:cNvSpPr txBox="1">
            <a:spLocks noChangeArrowheads="1"/>
          </p:cNvSpPr>
          <p:nvPr/>
        </p:nvSpPr>
        <p:spPr bwMode="auto">
          <a:xfrm>
            <a:off x="374036" y="4283633"/>
            <a:ext cx="17075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HYPQGSM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calculations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Gudima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et al. </a:t>
            </a:r>
          </a:p>
        </p:txBody>
      </p:sp>
      <p:sp>
        <p:nvSpPr>
          <p:cNvPr id="91" name="Text Box 13"/>
          <p:cNvSpPr txBox="1">
            <a:spLocks noChangeArrowheads="1"/>
          </p:cNvSpPr>
          <p:nvPr/>
        </p:nvSpPr>
        <p:spPr bwMode="auto">
          <a:xfrm>
            <a:off x="2208585" y="2945460"/>
            <a:ext cx="3910814" cy="7284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Ω</a:t>
            </a:r>
            <a:r>
              <a:rPr kumimoji="0" lang="de-DE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production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in 4 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Au+Au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2" name="Rechteck 91"/>
          <p:cNvSpPr/>
          <p:nvPr/>
        </p:nvSpPr>
        <p:spPr>
          <a:xfrm>
            <a:off x="9825941" y="5461984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7983592" y="5289515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</a:t>
            </a:r>
            <a:endParaRPr kumimoji="0" lang="en-GB" altLang="de-DE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94" name="Rechteck 93"/>
          <p:cNvSpPr/>
          <p:nvPr/>
        </p:nvSpPr>
        <p:spPr>
          <a:xfrm>
            <a:off x="10287848" y="6000303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5" name="Gerade Verbindung mit Pfeil 94"/>
          <p:cNvCxnSpPr/>
          <p:nvPr/>
        </p:nvCxnSpPr>
        <p:spPr>
          <a:xfrm flipV="1">
            <a:off x="9335216" y="5730806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>
            <a:off x="9316566" y="5465066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/>
          <p:cNvCxnSpPr/>
          <p:nvPr/>
        </p:nvCxnSpPr>
        <p:spPr>
          <a:xfrm>
            <a:off x="9351745" y="6153611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 flipH="1">
            <a:off x="10765240" y="5790957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hteck 98"/>
          <p:cNvSpPr/>
          <p:nvPr/>
        </p:nvSpPr>
        <p:spPr>
          <a:xfrm>
            <a:off x="7911584" y="4015437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pn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nK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4" name="Gerade Verbindung mit Pfeil 113"/>
          <p:cNvCxnSpPr/>
          <p:nvPr/>
        </p:nvCxnSpPr>
        <p:spPr>
          <a:xfrm>
            <a:off x="9244558" y="418268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114"/>
          <p:cNvCxnSpPr/>
          <p:nvPr/>
        </p:nvCxnSpPr>
        <p:spPr>
          <a:xfrm flipV="1">
            <a:off x="9244559" y="4384995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hteck 115"/>
          <p:cNvSpPr/>
          <p:nvPr/>
        </p:nvSpPr>
        <p:spPr>
          <a:xfrm>
            <a:off x="9753932" y="4137387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7" name="Gerade Verbindung mit Pfeil 116"/>
          <p:cNvCxnSpPr/>
          <p:nvPr/>
        </p:nvCxnSpPr>
        <p:spPr>
          <a:xfrm>
            <a:off x="10674552" y="4453875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/>
          <p:cNvCxnSpPr/>
          <p:nvPr/>
        </p:nvCxnSpPr>
        <p:spPr>
          <a:xfrm>
            <a:off x="9432137" y="4866759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hteck 118"/>
          <p:cNvSpPr/>
          <p:nvPr/>
        </p:nvSpPr>
        <p:spPr>
          <a:xfrm>
            <a:off x="10309248" y="4644627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Symbol" pitchFamily="18" charset="2"/>
              </a:rPr>
              <a:t>n</a:t>
            </a:r>
            <a:endParaRPr kumimoji="0" lang="de-DE" sz="18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" name="Rechteck 119"/>
          <p:cNvSpPr/>
          <p:nvPr/>
        </p:nvSpPr>
        <p:spPr>
          <a:xfrm>
            <a:off x="9753933" y="2891762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21" name="Rechteck 120"/>
          <p:cNvSpPr/>
          <p:nvPr/>
        </p:nvSpPr>
        <p:spPr>
          <a:xfrm>
            <a:off x="7911584" y="2719293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</a:t>
            </a:r>
            <a:endParaRPr kumimoji="0" lang="en-GB" altLang="de-DE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10215840" y="3430081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3" name="Gerade Verbindung mit Pfeil 122"/>
          <p:cNvCxnSpPr/>
          <p:nvPr/>
        </p:nvCxnSpPr>
        <p:spPr>
          <a:xfrm flipV="1">
            <a:off x="9263208" y="316058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mit Pfeil 123"/>
          <p:cNvCxnSpPr/>
          <p:nvPr/>
        </p:nvCxnSpPr>
        <p:spPr>
          <a:xfrm>
            <a:off x="9244558" y="3270764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mit Pfeil 124"/>
          <p:cNvCxnSpPr/>
          <p:nvPr/>
        </p:nvCxnSpPr>
        <p:spPr>
          <a:xfrm>
            <a:off x="9279737" y="3583389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125"/>
          <p:cNvCxnSpPr/>
          <p:nvPr/>
        </p:nvCxnSpPr>
        <p:spPr>
          <a:xfrm flipH="1">
            <a:off x="10693232" y="3220735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832206" y="0"/>
            <a:ext cx="10460736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 probe of the high-density EOS: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subthreshold production of multi-strange (anti-)hyperons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via sequential strangeness exchange reactions</a:t>
            </a:r>
          </a:p>
        </p:txBody>
      </p:sp>
      <p:grpSp>
        <p:nvGrpSpPr>
          <p:cNvPr id="102" name="Group 11">
            <a:extLst>
              <a:ext uri="{FF2B5EF4-FFF2-40B4-BE49-F238E27FC236}">
                <a16:creationId xmlns:a16="http://schemas.microsoft.com/office/drawing/2014/main" id="{9FF15B1F-89DD-49EF-982B-8495FBEE2CCC}"/>
              </a:ext>
            </a:extLst>
          </p:cNvPr>
          <p:cNvGrpSpPr/>
          <p:nvPr/>
        </p:nvGrpSpPr>
        <p:grpSpPr>
          <a:xfrm>
            <a:off x="115152" y="1539628"/>
            <a:ext cx="12076848" cy="1136326"/>
            <a:chOff x="115152" y="1369192"/>
            <a:chExt cx="12076848" cy="1136326"/>
          </a:xfrm>
        </p:grpSpPr>
        <p:sp>
          <p:nvSpPr>
            <p:cNvPr id="103" name="Rectangle 14">
              <a:extLst>
                <a:ext uri="{FF2B5EF4-FFF2-40B4-BE49-F238E27FC236}">
                  <a16:creationId xmlns:a16="http://schemas.microsoft.com/office/drawing/2014/main" id="{4E833699-3B60-48F9-9722-00F9D8ED611F}"/>
                </a:ext>
              </a:extLst>
            </p:cNvPr>
            <p:cNvSpPr/>
            <p:nvPr/>
          </p:nvSpPr>
          <p:spPr>
            <a:xfrm>
              <a:off x="2485309" y="1751509"/>
              <a:ext cx="6490691" cy="155191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5">
              <a:extLst>
                <a:ext uri="{FF2B5EF4-FFF2-40B4-BE49-F238E27FC236}">
                  <a16:creationId xmlns:a16="http://schemas.microsoft.com/office/drawing/2014/main" id="{29A42780-6FFB-4103-A464-46DC3B0FF9D1}"/>
                </a:ext>
              </a:extLst>
            </p:cNvPr>
            <p:cNvSpPr/>
            <p:nvPr/>
          </p:nvSpPr>
          <p:spPr>
            <a:xfrm>
              <a:off x="1363747" y="1751509"/>
              <a:ext cx="1121562" cy="14400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" name="Group 18">
              <a:extLst>
                <a:ext uri="{FF2B5EF4-FFF2-40B4-BE49-F238E27FC236}">
                  <a16:creationId xmlns:a16="http://schemas.microsoft.com/office/drawing/2014/main" id="{A7B1A694-9BD7-4398-BE3C-65F36576CB30}"/>
                </a:ext>
              </a:extLst>
            </p:cNvPr>
            <p:cNvGrpSpPr/>
            <p:nvPr/>
          </p:nvGrpSpPr>
          <p:grpSpPr>
            <a:xfrm>
              <a:off x="115152" y="1369192"/>
              <a:ext cx="12076848" cy="1136326"/>
              <a:chOff x="115152" y="1369192"/>
              <a:chExt cx="12076848" cy="1136326"/>
            </a:xfrm>
          </p:grpSpPr>
          <p:grpSp>
            <p:nvGrpSpPr>
              <p:cNvPr id="106" name="Group 19">
                <a:extLst>
                  <a:ext uri="{FF2B5EF4-FFF2-40B4-BE49-F238E27FC236}">
                    <a16:creationId xmlns:a16="http://schemas.microsoft.com/office/drawing/2014/main" id="{8B61A3D2-4DBD-4B2E-8CB3-B783EA255178}"/>
                  </a:ext>
                </a:extLst>
              </p:cNvPr>
              <p:cNvGrpSpPr/>
              <p:nvPr/>
            </p:nvGrpSpPr>
            <p:grpSpPr>
              <a:xfrm>
                <a:off x="887575" y="1369192"/>
                <a:ext cx="11304425" cy="1136326"/>
                <a:chOff x="905157" y="806394"/>
                <a:chExt cx="11304425" cy="1136326"/>
              </a:xfrm>
            </p:grpSpPr>
            <p:cxnSp>
              <p:nvCxnSpPr>
                <p:cNvPr id="109" name="Straight Arrow Connector 22">
                  <a:extLst>
                    <a:ext uri="{FF2B5EF4-FFF2-40B4-BE49-F238E27FC236}">
                      <a16:creationId xmlns:a16="http://schemas.microsoft.com/office/drawing/2014/main" id="{E3466B65-194A-4DFE-A23F-85342EF876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6000" y="1269615"/>
                  <a:ext cx="1008056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  <a:effectLst/>
              </p:spPr>
            </p:cxnSp>
            <p:cxnSp>
              <p:nvCxnSpPr>
                <p:cNvPr id="110" name="Straight Connector 23">
                  <a:extLst>
                    <a:ext uri="{FF2B5EF4-FFF2-40B4-BE49-F238E27FC236}">
                      <a16:creationId xmlns:a16="http://schemas.microsoft.com/office/drawing/2014/main" id="{6E488923-5199-4E2F-84BC-1743EAA79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5257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1" name="Straight Connector 24">
                  <a:extLst>
                    <a:ext uri="{FF2B5EF4-FFF2-40B4-BE49-F238E27FC236}">
                      <a16:creationId xmlns:a16="http://schemas.microsoft.com/office/drawing/2014/main" id="{10B6413E-46DE-4B57-80D0-1C7332A4B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2912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2" name="Straight Connector 26">
                  <a:extLst>
                    <a:ext uri="{FF2B5EF4-FFF2-40B4-BE49-F238E27FC236}">
                      <a16:creationId xmlns:a16="http://schemas.microsoft.com/office/drawing/2014/main" id="{BA1926EC-3E47-4DB5-B1A4-271906FE6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568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13" name="TextBox 27">
                  <a:extLst>
                    <a:ext uri="{FF2B5EF4-FFF2-40B4-BE49-F238E27FC236}">
                      <a16:creationId xmlns:a16="http://schemas.microsoft.com/office/drawing/2014/main" id="{A5C3F5F4-C242-46B7-87EC-EDCEA45EBB34}"/>
                    </a:ext>
                  </a:extLst>
                </p:cNvPr>
                <p:cNvSpPr txBox="1"/>
                <p:nvPr/>
              </p:nvSpPr>
              <p:spPr>
                <a:xfrm>
                  <a:off x="1633299" y="85373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7" name="Straight Connector 28">
                  <a:extLst>
                    <a:ext uri="{FF2B5EF4-FFF2-40B4-BE49-F238E27FC236}">
                      <a16:creationId xmlns:a16="http://schemas.microsoft.com/office/drawing/2014/main" id="{5CD2C8AE-500F-4075-9C16-92F73446D5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76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8" name="Straight Connector 29">
                  <a:extLst>
                    <a:ext uri="{FF2B5EF4-FFF2-40B4-BE49-F238E27FC236}">
                      <a16:creationId xmlns:a16="http://schemas.microsoft.com/office/drawing/2014/main" id="{463304FC-2275-43D9-B5A7-FE5CEE2F9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584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9" name="Straight Connector 30">
                  <a:extLst>
                    <a:ext uri="{FF2B5EF4-FFF2-40B4-BE49-F238E27FC236}">
                      <a16:creationId xmlns:a16="http://schemas.microsoft.com/office/drawing/2014/main" id="{2BF9C820-899D-4CF7-8D41-09E6D6C532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592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0" name="Straight Connector 31">
                  <a:extLst>
                    <a:ext uri="{FF2B5EF4-FFF2-40B4-BE49-F238E27FC236}">
                      <a16:creationId xmlns:a16="http://schemas.microsoft.com/office/drawing/2014/main" id="{0879473E-6E5D-4286-8E6F-B133F26A5C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3558" y="1198465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1" name="Straight Connector 32">
                  <a:extLst>
                    <a:ext uri="{FF2B5EF4-FFF2-40B4-BE49-F238E27FC236}">
                      <a16:creationId xmlns:a16="http://schemas.microsoft.com/office/drawing/2014/main" id="{DA940E3B-DD9D-4278-88AA-CE957479A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1608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2" name="Straight Connector 33">
                  <a:extLst>
                    <a:ext uri="{FF2B5EF4-FFF2-40B4-BE49-F238E27FC236}">
                      <a16:creationId xmlns:a16="http://schemas.microsoft.com/office/drawing/2014/main" id="{093BC1E8-F78E-4759-83AA-955979FD6C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616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3" name="Straight Connector 34">
                  <a:extLst>
                    <a:ext uri="{FF2B5EF4-FFF2-40B4-BE49-F238E27FC236}">
                      <a16:creationId xmlns:a16="http://schemas.microsoft.com/office/drawing/2014/main" id="{B36B7D82-2B8F-4718-B397-17AD2BBED4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6320" y="1188711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4" name="Straight Connector 35">
                  <a:extLst>
                    <a:ext uri="{FF2B5EF4-FFF2-40B4-BE49-F238E27FC236}">
                      <a16:creationId xmlns:a16="http://schemas.microsoft.com/office/drawing/2014/main" id="{962961FA-04B5-4BCF-9AF2-BAA4324AD2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6240" y="1196752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5" name="Straight Connector 36">
                  <a:extLst>
                    <a:ext uri="{FF2B5EF4-FFF2-40B4-BE49-F238E27FC236}">
                      <a16:creationId xmlns:a16="http://schemas.microsoft.com/office/drawing/2014/main" id="{FF188E8A-5996-45FC-96C0-A496674C0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6400" y="1188711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6" name="Straight Connector 37">
                  <a:extLst>
                    <a:ext uri="{FF2B5EF4-FFF2-40B4-BE49-F238E27FC236}">
                      <a16:creationId xmlns:a16="http://schemas.microsoft.com/office/drawing/2014/main" id="{08470A0E-369E-4732-AC46-382156630B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16480" y="1188711"/>
                  <a:ext cx="0" cy="1440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7" name="TextBox 38">
                  <a:extLst>
                    <a:ext uri="{FF2B5EF4-FFF2-40B4-BE49-F238E27FC236}">
                      <a16:creationId xmlns:a16="http://schemas.microsoft.com/office/drawing/2014/main" id="{1AEE846E-9160-4479-B294-133FC1408EB2}"/>
                    </a:ext>
                  </a:extLst>
                </p:cNvPr>
                <p:cNvSpPr txBox="1"/>
                <p:nvPr/>
              </p:nvSpPr>
              <p:spPr>
                <a:xfrm>
                  <a:off x="10750628" y="806394"/>
                  <a:ext cx="14589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</a:t>
                  </a:r>
                  <a:r>
                    <a:rPr kumimoji="0" lang="en-US" sz="20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thr,NN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(GeV)</a:t>
                  </a:r>
                  <a:endParaRPr kumimoji="0" lang="en-D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TextBox 39">
                  <a:extLst>
                    <a:ext uri="{FF2B5EF4-FFF2-40B4-BE49-F238E27FC236}">
                      <a16:creationId xmlns:a16="http://schemas.microsoft.com/office/drawing/2014/main" id="{8C52DB63-3A17-45CC-A3F8-9CB96BF0FFE9}"/>
                    </a:ext>
                  </a:extLst>
                </p:cNvPr>
                <p:cNvSpPr txBox="1"/>
                <p:nvPr/>
              </p:nvSpPr>
              <p:spPr>
                <a:xfrm>
                  <a:off x="2321412" y="8467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TextBox 40">
                  <a:extLst>
                    <a:ext uri="{FF2B5EF4-FFF2-40B4-BE49-F238E27FC236}">
                      <a16:creationId xmlns:a16="http://schemas.microsoft.com/office/drawing/2014/main" id="{C8D13ABD-C2E1-408F-A87B-B8A36A169EE7}"/>
                    </a:ext>
                  </a:extLst>
                </p:cNvPr>
                <p:cNvSpPr txBox="1"/>
                <p:nvPr/>
              </p:nvSpPr>
              <p:spPr>
                <a:xfrm>
                  <a:off x="3061066" y="85145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TextBox 41">
                  <a:extLst>
                    <a:ext uri="{FF2B5EF4-FFF2-40B4-BE49-F238E27FC236}">
                      <a16:creationId xmlns:a16="http://schemas.microsoft.com/office/drawing/2014/main" id="{77AAC8A0-9F26-4265-81FD-A1A5B4B08849}"/>
                    </a:ext>
                  </a:extLst>
                </p:cNvPr>
                <p:cNvSpPr txBox="1"/>
                <p:nvPr/>
              </p:nvSpPr>
              <p:spPr>
                <a:xfrm>
                  <a:off x="4502662" y="85156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TextBox 42">
                  <a:extLst>
                    <a:ext uri="{FF2B5EF4-FFF2-40B4-BE49-F238E27FC236}">
                      <a16:creationId xmlns:a16="http://schemas.microsoft.com/office/drawing/2014/main" id="{EAEBD45D-8835-4F1D-B07F-B5A13D9FB16C}"/>
                    </a:ext>
                  </a:extLst>
                </p:cNvPr>
                <p:cNvSpPr txBox="1"/>
                <p:nvPr/>
              </p:nvSpPr>
              <p:spPr>
                <a:xfrm>
                  <a:off x="3778144" y="85805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TextBox 43">
                  <a:extLst>
                    <a:ext uri="{FF2B5EF4-FFF2-40B4-BE49-F238E27FC236}">
                      <a16:creationId xmlns:a16="http://schemas.microsoft.com/office/drawing/2014/main" id="{7472BD33-7531-4A87-9479-87B4294B961C}"/>
                    </a:ext>
                  </a:extLst>
                </p:cNvPr>
                <p:cNvSpPr txBox="1"/>
                <p:nvPr/>
              </p:nvSpPr>
              <p:spPr>
                <a:xfrm>
                  <a:off x="5222741" y="8413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TextBox 44">
                  <a:extLst>
                    <a:ext uri="{FF2B5EF4-FFF2-40B4-BE49-F238E27FC236}">
                      <a16:creationId xmlns:a16="http://schemas.microsoft.com/office/drawing/2014/main" id="{F9650723-8755-44C3-B397-561FEC79CC4E}"/>
                    </a:ext>
                  </a:extLst>
                </p:cNvPr>
                <p:cNvSpPr txBox="1"/>
                <p:nvPr/>
              </p:nvSpPr>
              <p:spPr>
                <a:xfrm>
                  <a:off x="6670588" y="85805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TextBox 45">
                  <a:extLst>
                    <a:ext uri="{FF2B5EF4-FFF2-40B4-BE49-F238E27FC236}">
                      <a16:creationId xmlns:a16="http://schemas.microsoft.com/office/drawing/2014/main" id="{42159713-3F67-4C3E-903A-0A995E6ED87A}"/>
                    </a:ext>
                  </a:extLst>
                </p:cNvPr>
                <p:cNvSpPr txBox="1"/>
                <p:nvPr/>
              </p:nvSpPr>
              <p:spPr>
                <a:xfrm>
                  <a:off x="8034477" y="85805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TextBox 46">
                  <a:extLst>
                    <a:ext uri="{FF2B5EF4-FFF2-40B4-BE49-F238E27FC236}">
                      <a16:creationId xmlns:a16="http://schemas.microsoft.com/office/drawing/2014/main" id="{6CB68A05-A8DE-4CC2-AA0D-E3A86DD591DE}"/>
                    </a:ext>
                  </a:extLst>
                </p:cNvPr>
                <p:cNvSpPr txBox="1"/>
                <p:nvPr/>
              </p:nvSpPr>
              <p:spPr>
                <a:xfrm>
                  <a:off x="8759405" y="846890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11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TextBox 47">
                  <a:extLst>
                    <a:ext uri="{FF2B5EF4-FFF2-40B4-BE49-F238E27FC236}">
                      <a16:creationId xmlns:a16="http://schemas.microsoft.com/office/drawing/2014/main" id="{01AF6805-2C30-4D4D-9F29-AF3AA45C9D0B}"/>
                    </a:ext>
                  </a:extLst>
                </p:cNvPr>
                <p:cNvSpPr txBox="1"/>
                <p:nvPr/>
              </p:nvSpPr>
              <p:spPr>
                <a:xfrm>
                  <a:off x="9497961" y="85805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12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TextBox 48">
                  <a:extLst>
                    <a:ext uri="{FF2B5EF4-FFF2-40B4-BE49-F238E27FC236}">
                      <a16:creationId xmlns:a16="http://schemas.microsoft.com/office/drawing/2014/main" id="{70742ED8-5C3A-49AB-AD4E-0A04C2AD8F1B}"/>
                    </a:ext>
                  </a:extLst>
                </p:cNvPr>
                <p:cNvSpPr txBox="1"/>
                <p:nvPr/>
              </p:nvSpPr>
              <p:spPr>
                <a:xfrm>
                  <a:off x="10207766" y="84828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TextBox 49">
                  <a:extLst>
                    <a:ext uri="{FF2B5EF4-FFF2-40B4-BE49-F238E27FC236}">
                      <a16:creationId xmlns:a16="http://schemas.microsoft.com/office/drawing/2014/main" id="{6E7CB458-E1D5-4244-8A38-6AB7FFBED9D4}"/>
                    </a:ext>
                  </a:extLst>
                </p:cNvPr>
                <p:cNvSpPr txBox="1"/>
                <p:nvPr/>
              </p:nvSpPr>
              <p:spPr>
                <a:xfrm>
                  <a:off x="905157" y="86388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9" name="Straight Connector 50">
                  <a:extLst>
                    <a:ext uri="{FF2B5EF4-FFF2-40B4-BE49-F238E27FC236}">
                      <a16:creationId xmlns:a16="http://schemas.microsoft.com/office/drawing/2014/main" id="{9E0618B8-65A0-47D2-8B1E-28668741E0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8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Straight Connector 51">
                  <a:extLst>
                    <a:ext uri="{FF2B5EF4-FFF2-40B4-BE49-F238E27FC236}">
                      <a16:creationId xmlns:a16="http://schemas.microsoft.com/office/drawing/2014/main" id="{1A5771A8-CC23-42CB-9689-BEFD4BFB8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6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1" name="Straight Connector 52">
                  <a:extLst>
                    <a:ext uri="{FF2B5EF4-FFF2-40B4-BE49-F238E27FC236}">
                      <a16:creationId xmlns:a16="http://schemas.microsoft.com/office/drawing/2014/main" id="{35BAFE50-29B5-449D-8C56-C32F2146D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20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2" name="Straight Connector 53">
                  <a:extLst>
                    <a:ext uri="{FF2B5EF4-FFF2-40B4-BE49-F238E27FC236}">
                      <a16:creationId xmlns:a16="http://schemas.microsoft.com/office/drawing/2014/main" id="{4B07FF98-668A-4EDE-8860-DC92931A9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3" name="Straight Connector 54">
                  <a:extLst>
                    <a:ext uri="{FF2B5EF4-FFF2-40B4-BE49-F238E27FC236}">
                      <a16:creationId xmlns:a16="http://schemas.microsoft.com/office/drawing/2014/main" id="{9C53B2AF-5882-4B2F-9FA1-41E228E07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8000" y="105300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4" name="Straight Connector 55">
                  <a:extLst>
                    <a:ext uri="{FF2B5EF4-FFF2-40B4-BE49-F238E27FC236}">
                      <a16:creationId xmlns:a16="http://schemas.microsoft.com/office/drawing/2014/main" id="{61BF2702-EB98-471C-AB8B-116F701C6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1276" y="1066096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Straight Connector 56">
                  <a:extLst>
                    <a:ext uri="{FF2B5EF4-FFF2-40B4-BE49-F238E27FC236}">
                      <a16:creationId xmlns:a16="http://schemas.microsoft.com/office/drawing/2014/main" id="{C27FE809-4091-4A35-9E19-DD63F967C8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92147" y="1044719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56" name="TextBox 57">
                  <a:extLst>
                    <a:ext uri="{FF2B5EF4-FFF2-40B4-BE49-F238E27FC236}">
                      <a16:creationId xmlns:a16="http://schemas.microsoft.com/office/drawing/2014/main" id="{8A457103-04B3-4B7A-9FA6-D1B27EB2A885}"/>
                    </a:ext>
                  </a:extLst>
                </p:cNvPr>
                <p:cNvSpPr txBox="1"/>
                <p:nvPr/>
              </p:nvSpPr>
              <p:spPr>
                <a:xfrm>
                  <a:off x="1065625" y="1432651"/>
                  <a:ext cx="1348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</a:t>
                  </a:r>
                  <a:r>
                    <a:rPr kumimoji="0" lang="en-US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+,0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</a:t>
                  </a:r>
                  <a:r>
                    <a:rPr kumimoji="0" lang="el-GR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Λ</a:t>
                  </a:r>
                  <a:r>
                    <a:rPr kumimoji="0" lang="en-US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</a:t>
                  </a:r>
                  <a:r>
                    <a:rPr kumimoji="0" lang="el-GR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Σ</a:t>
                  </a:r>
                  <a:endParaRPr kumimoji="0" lang="en-DE" sz="2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58">
                  <a:extLst>
                    <a:ext uri="{FF2B5EF4-FFF2-40B4-BE49-F238E27FC236}">
                      <a16:creationId xmlns:a16="http://schemas.microsoft.com/office/drawing/2014/main" id="{1E462E80-21C1-41BC-B163-242F6557C81A}"/>
                    </a:ext>
                  </a:extLst>
                </p:cNvPr>
                <p:cNvSpPr/>
                <p:nvPr/>
              </p:nvSpPr>
              <p:spPr>
                <a:xfrm>
                  <a:off x="3529374" y="1445154"/>
                  <a:ext cx="6030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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-,0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TextBox 59">
                  <a:extLst>
                    <a:ext uri="{FF2B5EF4-FFF2-40B4-BE49-F238E27FC236}">
                      <a16:creationId xmlns:a16="http://schemas.microsoft.com/office/drawing/2014/main" id="{715BBBEF-1FF3-45C1-8F4A-9F0B62F00078}"/>
                    </a:ext>
                  </a:extLst>
                </p:cNvPr>
                <p:cNvSpPr txBox="1"/>
                <p:nvPr/>
              </p:nvSpPr>
              <p:spPr>
                <a:xfrm>
                  <a:off x="2688855" y="1445154"/>
                  <a:ext cx="41549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</a:t>
                  </a:r>
                  <a:r>
                    <a:rPr kumimoji="0" lang="en-US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</a:t>
                  </a:r>
                  <a:endParaRPr kumimoji="0" lang="en-DE" sz="2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60">
                  <a:extLst>
                    <a:ext uri="{FF2B5EF4-FFF2-40B4-BE49-F238E27FC236}">
                      <a16:creationId xmlns:a16="http://schemas.microsoft.com/office/drawing/2014/main" id="{06ECF7EC-E400-41D4-AEAA-F4192415FEE4}"/>
                    </a:ext>
                  </a:extLst>
                </p:cNvPr>
                <p:cNvSpPr/>
                <p:nvPr/>
              </p:nvSpPr>
              <p:spPr>
                <a:xfrm>
                  <a:off x="5637085" y="1436685"/>
                  <a:ext cx="53091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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Rectangle 61">
                      <a:extLst>
                        <a:ext uri="{FF2B5EF4-FFF2-40B4-BE49-F238E27FC236}">
                          <a16:creationId xmlns:a16="http://schemas.microsoft.com/office/drawing/2014/main" id="{323CA753-6903-4BDE-BFD9-AF4A3856C4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8959" y="1443929"/>
                      <a:ext cx="945067" cy="49879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𝚲</m:t>
                                </m:r>
                              </m:e>
                              <m:sup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p>
                            </m:sSup>
                            <m:acc>
                              <m:accPr>
                                <m:chr m:val="̅"/>
                                <m:ctrlP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kumimoji="0" lang="en-US" sz="24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𝚲</m:t>
                                    </m:r>
                                  </m:e>
                                  <m:sup>
                                    <m:r>
                                      <a:rPr kumimoji="0" lang="en-US" sz="24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p>
                                </m:sSup>
                              </m:e>
                            </m:acc>
                          </m:oMath>
                        </m:oMathPara>
                      </a14:m>
                      <a:endParaRPr kumimoji="0" lang="en-DE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464525AD-AFF1-4761-9AC4-099C56EB3C7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959" y="1443929"/>
                      <a:ext cx="945067" cy="49879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61" name="Rectangle 62">
                  <a:extLst>
                    <a:ext uri="{FF2B5EF4-FFF2-40B4-BE49-F238E27FC236}">
                      <a16:creationId xmlns:a16="http://schemas.microsoft.com/office/drawing/2014/main" id="{C60E57EE-5280-4572-AF34-03329CCC0CE6}"/>
                    </a:ext>
                  </a:extLst>
                </p:cNvPr>
                <p:cNvSpPr/>
                <p:nvPr/>
              </p:nvSpPr>
              <p:spPr>
                <a:xfrm>
                  <a:off x="7311827" y="1443929"/>
                  <a:ext cx="4860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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+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63">
                  <a:extLst>
                    <a:ext uri="{FF2B5EF4-FFF2-40B4-BE49-F238E27FC236}">
                      <a16:creationId xmlns:a16="http://schemas.microsoft.com/office/drawing/2014/main" id="{57310FFC-1DD0-48E1-9CE4-46E464ABD9D8}"/>
                    </a:ext>
                  </a:extLst>
                </p:cNvPr>
                <p:cNvSpPr/>
                <p:nvPr/>
              </p:nvSpPr>
              <p:spPr>
                <a:xfrm>
                  <a:off x="9972884" y="1441141"/>
                  <a:ext cx="5709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de-D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Symbol" panose="05050102010706020507" pitchFamily="18" charset="2"/>
                    </a:rPr>
                    <a:t></a:t>
                  </a:r>
                  <a:r>
                    <a:rPr kumimoji="0" lang="en-GB" altLang="de-DE" sz="2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+ </a:t>
                  </a:r>
                  <a:endParaRPr kumimoji="0" lang="en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TextBox 64">
                  <a:extLst>
                    <a:ext uri="{FF2B5EF4-FFF2-40B4-BE49-F238E27FC236}">
                      <a16:creationId xmlns:a16="http://schemas.microsoft.com/office/drawing/2014/main" id="{09436EB1-63B5-4527-8C57-B72EFC5D5AD8}"/>
                    </a:ext>
                  </a:extLst>
                </p:cNvPr>
                <p:cNvSpPr txBox="1"/>
                <p:nvPr/>
              </p:nvSpPr>
              <p:spPr>
                <a:xfrm>
                  <a:off x="5923033" y="84423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TextBox 65">
                  <a:extLst>
                    <a:ext uri="{FF2B5EF4-FFF2-40B4-BE49-F238E27FC236}">
                      <a16:creationId xmlns:a16="http://schemas.microsoft.com/office/drawing/2014/main" id="{57BE96B7-14AC-4B75-BDBD-644378ED2213}"/>
                    </a:ext>
                  </a:extLst>
                </p:cNvPr>
                <p:cNvSpPr txBox="1"/>
                <p:nvPr/>
              </p:nvSpPr>
              <p:spPr>
                <a:xfrm>
                  <a:off x="7379318" y="84468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</a:t>
                  </a: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7" name="TextBox 20">
                <a:extLst>
                  <a:ext uri="{FF2B5EF4-FFF2-40B4-BE49-F238E27FC236}">
                    <a16:creationId xmlns:a16="http://schemas.microsoft.com/office/drawing/2014/main" id="{9DCDFFCE-BE69-4033-8A6A-3FE27DF5839A}"/>
                  </a:ext>
                </a:extLst>
              </p:cNvPr>
              <p:cNvSpPr txBox="1"/>
              <p:nvPr/>
            </p:nvSpPr>
            <p:spPr>
              <a:xfrm>
                <a:off x="115152" y="1841037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SIS18</a:t>
                </a:r>
                <a:endParaRPr kumimoji="0" lang="en-DE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TextBox 21">
                <a:extLst>
                  <a:ext uri="{FF2B5EF4-FFF2-40B4-BE49-F238E27FC236}">
                    <a16:creationId xmlns:a16="http://schemas.microsoft.com/office/drawing/2014/main" id="{36711353-3AD5-4732-AB0B-8B5DFDBCF3B5}"/>
                  </a:ext>
                </a:extLst>
              </p:cNvPr>
              <p:cNvSpPr txBox="1"/>
              <p:nvPr/>
            </p:nvSpPr>
            <p:spPr>
              <a:xfrm>
                <a:off x="8068672" y="1841037"/>
                <a:ext cx="10246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SIS100</a:t>
                </a:r>
                <a:endParaRPr kumimoji="0" lang="en-DE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01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768096" y="5634258"/>
            <a:ext cx="68648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PHQMD: J.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Aichelin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et al., Phys.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Rev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. C 101 (2020) 044905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6" y="1997207"/>
            <a:ext cx="5870905" cy="36357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779571" y="2251992"/>
            <a:ext cx="49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797990" y="3977783"/>
            <a:ext cx="39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Λ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573916" y="3562004"/>
            <a:ext cx="46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Ξ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sp>
        <p:nvSpPr>
          <p:cNvPr id="23" name="Textfeld 22"/>
          <p:cNvSpPr txBox="1"/>
          <p:nvPr/>
        </p:nvSpPr>
        <p:spPr>
          <a:xfrm flipH="1">
            <a:off x="3781896" y="3178796"/>
            <a:ext cx="256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Λ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Gerader Verbinder 29"/>
          <p:cNvCxnSpPr/>
          <p:nvPr/>
        </p:nvCxnSpPr>
        <p:spPr bwMode="auto">
          <a:xfrm>
            <a:off x="3881929" y="3245832"/>
            <a:ext cx="19919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4535981" y="2952941"/>
            <a:ext cx="51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Ξ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924427" y="2292175"/>
            <a:ext cx="54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pic>
        <p:nvPicPr>
          <p:cNvPr id="15" name="Picture 2" descr="C:\Users\senger\AppData\Local\Microsoft\Windows\Temporary Internet Files\Content.Outlook\JE4H31NI\EOS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 bwMode="auto">
          <a:xfrm>
            <a:off x="7193245" y="1653711"/>
            <a:ext cx="3891548" cy="384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8575595" y="3571427"/>
            <a:ext cx="4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Λ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458892" y="3687063"/>
            <a:ext cx="50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Ξ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sp>
        <p:nvSpPr>
          <p:cNvPr id="6" name="Rechteck 5"/>
          <p:cNvSpPr/>
          <p:nvPr/>
        </p:nvSpPr>
        <p:spPr>
          <a:xfrm>
            <a:off x="1523159" y="2208690"/>
            <a:ext cx="1546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925868" y="2073122"/>
            <a:ext cx="13516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C+C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36812" y="1397986"/>
            <a:ext cx="1151169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heavy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4A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soft EOS (K=240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/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(K=350)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386733" y="5979560"/>
            <a:ext cx="75586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crossover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quark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ε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0.5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/fm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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3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ρ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832206" y="0"/>
            <a:ext cx="10460736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 probe of the high-density EOS: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subthreshold production of multi-strange (anti-)hyperons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via sequential strangeness exchange reactions</a:t>
            </a:r>
          </a:p>
        </p:txBody>
      </p:sp>
    </p:spTree>
    <p:extLst>
      <p:ext uri="{BB962C8B-B14F-4D97-AF65-F5344CB8AC3E}">
        <p14:creationId xmlns:p14="http://schemas.microsoft.com/office/powerpoint/2010/main" val="9952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6409-EBB8-0244-9C11-C3ADF45D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505"/>
            <a:ext cx="10515600" cy="1325563"/>
          </a:xfrm>
        </p:spPr>
        <p:txBody>
          <a:bodyPr/>
          <a:lstStyle/>
          <a:p>
            <a:r>
              <a:rPr lang="en-US" dirty="0"/>
              <a:t>Key questions by speakers: facilities and projects (discussed on Sep 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08E4-0EA2-D54A-836E-9BDE1D6A4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7" y="2048720"/>
            <a:ext cx="10944828" cy="40395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Discussed Facilities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HIRFL (China), FAIR/GSI (Germany), FRIB (USA), RAON (S. Korea),      	RIKEN (Japan)</a:t>
            </a:r>
          </a:p>
          <a:p>
            <a:pPr lvl="1"/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Discussed Projects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Asy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EoS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-II@GSI, HADES-CBM@GSI,FAIR,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Spirit@Riken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, CEE@HIRFL, 	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EoS@FRIB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, 	FAZIA@GANIL/FRIB, LAMPS@RAON</a:t>
            </a:r>
          </a:p>
        </p:txBody>
      </p:sp>
    </p:spTree>
    <p:extLst>
      <p:ext uri="{BB962C8B-B14F-4D97-AF65-F5344CB8AC3E}">
        <p14:creationId xmlns:p14="http://schemas.microsoft.com/office/powerpoint/2010/main" val="338714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6409-EBB8-0244-9C11-C3ADF45D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505"/>
            <a:ext cx="10515600" cy="1325563"/>
          </a:xfrm>
        </p:spPr>
        <p:txBody>
          <a:bodyPr/>
          <a:lstStyle/>
          <a:p>
            <a:r>
              <a:rPr lang="en-US" dirty="0"/>
              <a:t>Raised questions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facilities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08E4-0EA2-D54A-836E-9BDE1D6A4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9" y="1551008"/>
            <a:ext cx="11775311" cy="542654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Beam Energy Scan important (high densities, flows, more probes..)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Ex: HADES@GSI in 2024, </a:t>
            </a:r>
            <a:r>
              <a:rPr lang="en-US" dirty="0" err="1"/>
              <a:t>Asy-EoS@GSI</a:t>
            </a:r>
            <a:r>
              <a:rPr lang="en-US" dirty="0"/>
              <a:t>, early INDRA campaigns at GANIL, STAR@RHIC...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Important also with RIBs at FRIB (scan on 𝜌, T, time-scales, …)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Demanding beamtime: </a:t>
            </a:r>
            <a:r>
              <a:rPr lang="en-US" dirty="0">
                <a:solidFill>
                  <a:srgbClr val="C00000"/>
                </a:solidFill>
              </a:rPr>
              <a:t>are we doing a good job in writing convincing proposals?</a:t>
            </a:r>
            <a:r>
              <a:rPr lang="en-US" dirty="0"/>
              <a:t> 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Use/construct detection systems that can work at </a:t>
            </a:r>
            <a:r>
              <a:rPr lang="en-US" dirty="0">
                <a:solidFill>
                  <a:srgbClr val="C00000"/>
                </a:solidFill>
              </a:rPr>
              <a:t>higher rates</a:t>
            </a:r>
            <a:r>
              <a:rPr lang="en-US" dirty="0"/>
              <a:t>?</a:t>
            </a:r>
          </a:p>
          <a:p>
            <a:r>
              <a:rPr lang="en-US" b="1" dirty="0">
                <a:solidFill>
                  <a:srgbClr val="C00000"/>
                </a:solidFill>
              </a:rPr>
              <a:t>Energy range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FAIR, FRIB, FRIB400, RAON…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RIBs at E/A&gt;150 MeV (supra-saturation densities)</a:t>
            </a:r>
          </a:p>
          <a:p>
            <a:pPr lvl="1">
              <a:buFont typeface="System Font Regular"/>
              <a:buChar char="−"/>
            </a:pPr>
            <a:r>
              <a:rPr lang="en-US" b="1" dirty="0">
                <a:solidFill>
                  <a:srgbClr val="C00000"/>
                </a:solidFill>
              </a:rPr>
              <a:t>About FRIB: How far can we push above 200 MeV per nucleon? FRIB/FRIB400 vs FAIR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buFont typeface="System Font Regular"/>
              <a:buChar char="−"/>
            </a:pPr>
            <a:r>
              <a:rPr lang="en-US" b="1" dirty="0">
                <a:solidFill>
                  <a:srgbClr val="C00000"/>
                </a:solidFill>
              </a:rPr>
              <a:t>RIBs at E/A=50-100 MeV for RIBs?</a:t>
            </a:r>
            <a:endParaRPr lang="en-US" dirty="0">
              <a:solidFill>
                <a:srgbClr val="C0000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Open questions still exist (see </a:t>
            </a:r>
            <a:r>
              <a:rPr lang="en-US" dirty="0" err="1"/>
              <a:t>Eurisol</a:t>
            </a:r>
            <a:r>
              <a:rPr lang="en-US" dirty="0"/>
              <a:t> physics cases)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Degrade beams to reduce E/A? (at FRIB and GSI)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Reduced beam quality…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C00000"/>
                </a:solidFill>
              </a:rPr>
              <a:t>Improve Monitoring?</a:t>
            </a: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RAON beams around Fermi energies (SIB and RIB)?</a:t>
            </a:r>
          </a:p>
        </p:txBody>
      </p:sp>
    </p:spTree>
    <p:extLst>
      <p:ext uri="{BB962C8B-B14F-4D97-AF65-F5344CB8AC3E}">
        <p14:creationId xmlns:p14="http://schemas.microsoft.com/office/powerpoint/2010/main" val="157569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6409-EBB8-0244-9C11-C3ADF45D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505"/>
            <a:ext cx="10515600" cy="1325563"/>
          </a:xfrm>
        </p:spPr>
        <p:txBody>
          <a:bodyPr/>
          <a:lstStyle/>
          <a:p>
            <a:r>
              <a:rPr lang="en-US" dirty="0"/>
              <a:t>Raised questions (</a:t>
            </a:r>
            <a:r>
              <a:rPr lang="en-US" b="1" dirty="0">
                <a:solidFill>
                  <a:srgbClr val="C00000"/>
                </a:solidFill>
              </a:rPr>
              <a:t>projects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08E4-0EA2-D54A-836E-9BDE1D6A4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2116"/>
            <a:ext cx="11353801" cy="563108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Neutron detection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New developments? (e.g. at INFN-LNS/CT, others) 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n-𝛾 discrimination, improved efficiency? event-by-event? (n-p </a:t>
            </a:r>
            <a:r>
              <a:rPr lang="en-US" dirty="0" err="1"/>
              <a:t>Femtoscopy</a:t>
            </a:r>
            <a:r>
              <a:rPr lang="en-US" dirty="0"/>
              <a:t> and flows) </a:t>
            </a:r>
          </a:p>
          <a:p>
            <a:r>
              <a:rPr lang="en-US" b="1" dirty="0">
                <a:solidFill>
                  <a:srgbClr val="C00000"/>
                </a:solidFill>
              </a:rPr>
              <a:t>Invariant mass spectroscopy: granularity, angular res., wide range elect…?</a:t>
            </a:r>
          </a:p>
          <a:p>
            <a:pPr lvl="1"/>
            <a:r>
              <a:rPr lang="en-US" dirty="0"/>
              <a:t>RE: ex. early high density probes (ex. </a:t>
            </a:r>
            <a:r>
              <a:rPr lang="el-GR" dirty="0"/>
              <a:t>Σ</a:t>
            </a:r>
            <a:r>
              <a:rPr lang="it-IT" baseline="30000" dirty="0"/>
              <a:t>-</a:t>
            </a:r>
            <a:r>
              <a:rPr lang="el-GR" dirty="0"/>
              <a:t>/Σ</a:t>
            </a:r>
            <a:r>
              <a:rPr lang="it-IT" baseline="30000" dirty="0"/>
              <a:t>+</a:t>
            </a:r>
            <a:r>
              <a:rPr lang="el-GR" dirty="0"/>
              <a:t> </a:t>
            </a:r>
            <a:r>
              <a:rPr lang="it-IT" dirty="0"/>
              <a:t>for </a:t>
            </a:r>
            <a:r>
              <a:rPr lang="en-US" dirty="0"/>
              <a:t>primordial </a:t>
            </a:r>
            <a:r>
              <a:rPr lang="en-US" dirty="0" err="1"/>
              <a:t>pions</a:t>
            </a:r>
            <a:r>
              <a:rPr lang="en-US" dirty="0"/>
              <a:t> @ CBM)</a:t>
            </a:r>
          </a:p>
          <a:p>
            <a:pPr lvl="1"/>
            <a:r>
              <a:rPr lang="en-US" dirty="0"/>
              <a:t>IE: In-medium nuclear structure at 𝜚&lt; 𝜚</a:t>
            </a:r>
            <a:r>
              <a:rPr lang="en-US" baseline="-25000" dirty="0"/>
              <a:t>0 </a:t>
            </a:r>
            <a:r>
              <a:rPr lang="en-US" dirty="0"/>
              <a:t>(ex. Hoyle state decay into 3𝛼’s…)</a:t>
            </a:r>
          </a:p>
          <a:p>
            <a:r>
              <a:rPr lang="en-US" b="1" dirty="0">
                <a:solidFill>
                  <a:srgbClr val="C00000"/>
                </a:solidFill>
              </a:rPr>
              <a:t>Detectors for both participants and spectators</a:t>
            </a:r>
          </a:p>
          <a:p>
            <a:pPr lvl="1">
              <a:buFont typeface="System Font Regular"/>
              <a:buChar char="−"/>
            </a:pPr>
            <a:r>
              <a:rPr lang="en-US" dirty="0">
                <a:sym typeface="Wingdings" pitchFamily="2" charset="2"/>
              </a:rPr>
              <a:t>Event characterization (b, reaction plane, flows, stopping, etc.)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existing “4pi” detectors: INDRA@GANIL, CHIMERA@LNS, FOPI, HADES/CBM@FAIR, LAMPS@RAON, CEE@HIRFL, NIMROD@TAMU…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FRIB?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1">
              <a:buFont typeface="System Font Regular"/>
              <a:buChar char="−"/>
            </a:pP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Spectators important? </a:t>
            </a:r>
            <a:r>
              <a:rPr lang="en-US" dirty="0">
                <a:sym typeface="Wingdings" pitchFamily="2" charset="2"/>
              </a:rPr>
              <a:t>Profit from low thresh. w PS, …  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phase transitions are back?</a:t>
            </a:r>
          </a:p>
          <a:p>
            <a:pPr lvl="1">
              <a:buFont typeface="System Font Regular"/>
              <a:buChar char="−"/>
            </a:pP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New TPC projects </a:t>
            </a:r>
            <a:r>
              <a:rPr lang="en-US" dirty="0">
                <a:sym typeface="Wingdings" pitchFamily="2" charset="2"/>
              </a:rPr>
              <a:t>for </a:t>
            </a:r>
            <a:r>
              <a:rPr lang="en-US" dirty="0" err="1">
                <a:sym typeface="Wingdings" pitchFamily="2" charset="2"/>
              </a:rPr>
              <a:t>pions</a:t>
            </a:r>
            <a:r>
              <a:rPr lang="en-US" dirty="0">
                <a:sym typeface="Wingdings" pitchFamily="2" charset="2"/>
              </a:rPr>
              <a:t> and other probes? (FRIB, RIKEN)</a:t>
            </a:r>
          </a:p>
          <a:p>
            <a:pPr lvl="1">
              <a:buFont typeface="System Font Regular"/>
              <a:buChar char="−"/>
            </a:pPr>
            <a:r>
              <a:rPr lang="en-US" dirty="0">
                <a:sym typeface="Wingdings" pitchFamily="2" charset="2"/>
              </a:rPr>
              <a:t>New and better flow measurements?</a:t>
            </a:r>
          </a:p>
          <a:p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Need for HPC and repositories…,  </a:t>
            </a:r>
            <a:r>
              <a:rPr lang="en-US" b="1" dirty="0" err="1">
                <a:solidFill>
                  <a:srgbClr val="C00000"/>
                </a:solidFill>
                <a:sym typeface="Wingdings" pitchFamily="2" charset="2"/>
              </a:rPr>
              <a:t>models+filters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(theory and experiments)</a:t>
            </a:r>
          </a:p>
          <a:p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Need for human-power! </a:t>
            </a:r>
          </a:p>
          <a:p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Need for a coherent international action (a paper of statements, other…)?</a:t>
            </a:r>
          </a:p>
        </p:txBody>
      </p:sp>
    </p:spTree>
    <p:extLst>
      <p:ext uri="{BB962C8B-B14F-4D97-AF65-F5344CB8AC3E}">
        <p14:creationId xmlns:p14="http://schemas.microsoft.com/office/powerpoint/2010/main" val="333776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B0FCC-B8E5-AC49-91C4-8C9E8E83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551" y="0"/>
            <a:ext cx="817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75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C964AC-5858-F447-97D4-73F85FB3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98" y="0"/>
            <a:ext cx="8159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6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93" y="1183069"/>
            <a:ext cx="4829175" cy="197546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47134" y="3505626"/>
            <a:ext cx="7453494" cy="3158319"/>
            <a:chOff x="247134" y="3505626"/>
            <a:chExt cx="7453494" cy="3158319"/>
          </a:xfrm>
        </p:grpSpPr>
        <p:pic>
          <p:nvPicPr>
            <p:cNvPr id="4" name="내용 개체 틀 2">
              <a:extLst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11" y="3505626"/>
              <a:ext cx="7401117" cy="31583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99511" y="4420246"/>
              <a:ext cx="1885539" cy="457309"/>
            </a:xfrm>
            <a:prstGeom prst="straightConnector1">
              <a:avLst/>
            </a:prstGeom>
            <a:noFill/>
            <a:ln w="50804" cap="flat">
              <a:solidFill>
                <a:srgbClr val="FF0000"/>
              </a:solidFill>
              <a:prstDash val="solid"/>
              <a:miter/>
              <a:tailEnd type="arrow"/>
            </a:ln>
          </p:spPr>
        </p:cxnSp>
        <p:sp>
          <p:nvSpPr>
            <p:cNvPr id="6" name="TextBox 6"/>
            <p:cNvSpPr txBox="1"/>
            <p:nvPr/>
          </p:nvSpPr>
          <p:spPr>
            <a:xfrm>
              <a:off x="247134" y="3743690"/>
              <a:ext cx="1272716" cy="676555"/>
            </a:xfrm>
            <a:prstGeom prst="rect">
              <a:avLst/>
            </a:prstGeom>
            <a:solidFill>
              <a:srgbClr val="FFFFFF">
                <a:alpha val="57000"/>
              </a:srgbClr>
            </a:solidFill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direction</a:t>
              </a:r>
            </a:p>
          </p:txBody>
        </p:sp>
      </p:grpSp>
      <p:pic>
        <p:nvPicPr>
          <p:cNvPr id="7" name="그림 5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207" y="2377668"/>
            <a:ext cx="6331122" cy="4469029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8" name="텍스트 상자 16"/>
          <p:cNvSpPr txBox="1"/>
          <p:nvPr/>
        </p:nvSpPr>
        <p:spPr>
          <a:xfrm>
            <a:off x="5724235" y="7194005"/>
            <a:ext cx="431271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G. Jhang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et al.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, J. Korean Phys. Soc.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69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 (2016) 144</a:t>
            </a:r>
          </a:p>
        </p:txBody>
      </p:sp>
      <p:sp>
        <p:nvSpPr>
          <p:cNvPr id="9" name="텍스트 상자 12"/>
          <p:cNvSpPr txBox="1"/>
          <p:nvPr/>
        </p:nvSpPr>
        <p:spPr>
          <a:xfrm>
            <a:off x="5720641" y="7424452"/>
            <a:ext cx="473650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R. Shane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., Nucl. Instr. and Meth.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784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" pitchFamily="34"/>
                <a:ea typeface="Noto Sans CJK KR" pitchFamily="34"/>
                <a:cs typeface="Verdana"/>
              </a:rPr>
              <a:t> (2015) 513</a:t>
            </a:r>
          </a:p>
        </p:txBody>
      </p:sp>
      <p:pic>
        <p:nvPicPr>
          <p:cNvPr id="10" name="Picture 9">
            <a:extLst/>
          </p:cNvPr>
          <p:cNvPicPr>
            <a:picLocks noChangeAspect="1"/>
          </p:cNvPicPr>
          <p:nvPr/>
        </p:nvPicPr>
        <p:blipFill>
          <a:blip r:embed="rId5"/>
          <a:srcRect l="4985" t="14568" r="9061" b="19767"/>
          <a:stretch>
            <a:fillRect/>
          </a:stretch>
        </p:blipFill>
        <p:spPr>
          <a:xfrm>
            <a:off x="470513" y="98151"/>
            <a:ext cx="2040419" cy="10202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493404" y="298432"/>
            <a:ext cx="2432715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3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517" y="131719"/>
            <a:ext cx="773582" cy="9694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4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996" y="185193"/>
            <a:ext cx="724332" cy="8112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5">
            <a:extLst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0874" y="194255"/>
            <a:ext cx="753392" cy="7487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6">
            <a:extLst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15540" y="131719"/>
            <a:ext cx="819512" cy="9254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7">
            <a:extLst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696" y="98151"/>
            <a:ext cx="884810" cy="8848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8">
            <a:extLst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8101" y="152668"/>
            <a:ext cx="876296" cy="8762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9">
            <a:extLst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4304" y="171788"/>
            <a:ext cx="850721" cy="7709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0">
            <a:extLst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93300" y="138778"/>
            <a:ext cx="841513" cy="845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extfeld 19"/>
          <p:cNvSpPr txBox="1"/>
          <p:nvPr/>
        </p:nvSpPr>
        <p:spPr>
          <a:xfrm rot="21026195" flipH="1">
            <a:off x="6409573" y="1117600"/>
            <a:ext cx="374119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0000"/>
                </a:solidFill>
                <a:latin typeface="Arial"/>
              </a:rPr>
              <a:t>Symmetry</a:t>
            </a:r>
            <a:r>
              <a:rPr lang="de-DE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Arial"/>
              </a:rPr>
              <a:t>energy</a:t>
            </a:r>
            <a:r>
              <a:rPr lang="de-DE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Arial"/>
              </a:rPr>
              <a:t>up</a:t>
            </a:r>
            <a:r>
              <a:rPr lang="de-DE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de-DE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Arial"/>
              </a:rPr>
              <a:t>about</a:t>
            </a:r>
            <a:r>
              <a:rPr lang="de-DE" sz="3200" dirty="0">
                <a:solidFill>
                  <a:srgbClr val="000000"/>
                </a:solidFill>
                <a:latin typeface="Arial"/>
              </a:rPr>
              <a:t> 1.5 </a:t>
            </a:r>
            <a:r>
              <a:rPr lang="el-GR" sz="3200" dirty="0">
                <a:solidFill>
                  <a:srgbClr val="000000"/>
                </a:solidFill>
                <a:latin typeface="Arial"/>
              </a:rPr>
              <a:t>ρ</a:t>
            </a:r>
            <a:r>
              <a:rPr lang="de-DE" sz="3200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de-DE" sz="320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942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14AA58-6D01-4CF5-8D65-C0365CD5EF0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96" y="703153"/>
            <a:ext cx="5077095" cy="33146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4" y="4093152"/>
            <a:ext cx="10439400" cy="249555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21026195" flipH="1">
            <a:off x="801252" y="1564640"/>
            <a:ext cx="374119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Symmetry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energy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about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2.5 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r>
              <a:rPr kumimoji="0" lang="de-DE" sz="3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0696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14AA58-6D01-4CF5-8D65-C0365CD5EF0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59" y="213360"/>
            <a:ext cx="10345282" cy="58013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173635"/>
            <a:ext cx="5444807" cy="246909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21026195" flipH="1">
            <a:off x="94626" y="1246255"/>
            <a:ext cx="454494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EOS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about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2.5 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r>
              <a:rPr kumimoji="0" lang="de-DE" sz="3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8375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1213</Words>
  <Application>Microsoft Macintosh PowerPoint</Application>
  <PresentationFormat>Widescreen</PresentationFormat>
  <Paragraphs>201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Comic Sans MS</vt:lpstr>
      <vt:lpstr>Courier New</vt:lpstr>
      <vt:lpstr>Noto Sans CJK KR</vt:lpstr>
      <vt:lpstr>Symbol</vt:lpstr>
      <vt:lpstr>System Font Regular</vt:lpstr>
      <vt:lpstr>Tahoma</vt:lpstr>
      <vt:lpstr>Times New Roman</vt:lpstr>
      <vt:lpstr>Verdana</vt:lpstr>
      <vt:lpstr>Wingdings</vt:lpstr>
      <vt:lpstr>Office Theme</vt:lpstr>
      <vt:lpstr>Future facilities and experiments</vt:lpstr>
      <vt:lpstr>Key questions by speakers: facilities and projects (discussed on Sep 18)</vt:lpstr>
      <vt:lpstr>Raised questions (facilities)</vt:lpstr>
      <vt:lpstr>Raised questions (projects)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Verde</dc:creator>
  <cp:lastModifiedBy>Giuseppe Verde</cp:lastModifiedBy>
  <cp:revision>63</cp:revision>
  <dcterms:created xsi:type="dcterms:W3CDTF">2023-09-20T13:25:23Z</dcterms:created>
  <dcterms:modified xsi:type="dcterms:W3CDTF">2023-09-22T09:11:41Z</dcterms:modified>
</cp:coreProperties>
</file>