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olo Testo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18" name="Corpo livello uno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Numero diapositiva"/>
          <p:cNvSpPr txBox="1"/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olo Testo"/>
          <p:cNvSpPr txBox="1"/>
          <p:nvPr>
            <p:ph type="title"/>
          </p:nvPr>
        </p:nvSpPr>
        <p:spPr>
          <a:xfrm>
            <a:off x="781190" y="152996"/>
            <a:ext cx="11437905" cy="1901450"/>
          </a:xfrm>
          <a:prstGeom prst="rect">
            <a:avLst/>
          </a:prstGeom>
        </p:spPr>
        <p:txBody>
          <a:bodyPr lIns="65023" tIns="65023" rIns="65023" bIns="65023" anchor="b"/>
          <a:lstStyle>
            <a:lvl1pPr defTabSz="1300480">
              <a:defRPr sz="6400">
                <a:solidFill>
                  <a:srgbClr val="2C7C9F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27" name="Corpo livello uno…"/>
          <p:cNvSpPr txBox="1"/>
          <p:nvPr>
            <p:ph type="body" idx="1"/>
          </p:nvPr>
        </p:nvSpPr>
        <p:spPr>
          <a:xfrm>
            <a:off x="781190" y="2275841"/>
            <a:ext cx="11437905" cy="617728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94770" indent="-494770" defTabSz="1300480">
              <a:spcBef>
                <a:spcPts val="2800"/>
              </a:spcBef>
              <a:buClr>
                <a:srgbClr val="6FB7D7"/>
              </a:buClr>
              <a:buSzPct val="110000"/>
              <a:buChar char="●"/>
              <a:defRPr sz="3400">
                <a:solidFill>
                  <a:srgbClr val="595959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1pPr>
            <a:lvl2pPr marL="869372" indent="-520122" defTabSz="1300480">
              <a:spcBef>
                <a:spcPts val="2800"/>
              </a:spcBef>
              <a:buClr>
                <a:srgbClr val="6FB7D7"/>
              </a:buClr>
              <a:buSzPct val="110000"/>
              <a:buChar char="●"/>
              <a:defRPr sz="3400">
                <a:solidFill>
                  <a:srgbClr val="595959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2pPr>
            <a:lvl3pPr marL="1166177" indent="-480377" defTabSz="1300480">
              <a:spcBef>
                <a:spcPts val="2800"/>
              </a:spcBef>
              <a:buClr>
                <a:srgbClr val="6FB7D7"/>
              </a:buClr>
              <a:buSzPct val="110000"/>
              <a:buChar char="●"/>
              <a:defRPr sz="3400">
                <a:solidFill>
                  <a:srgbClr val="595959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3pPr>
            <a:lvl4pPr marL="1526116" indent="-557741" defTabSz="1300480">
              <a:spcBef>
                <a:spcPts val="2800"/>
              </a:spcBef>
              <a:buClr>
                <a:srgbClr val="6FB7D7"/>
              </a:buClr>
              <a:buSzPct val="110000"/>
              <a:buChar char="●"/>
              <a:defRPr sz="3400">
                <a:solidFill>
                  <a:srgbClr val="595959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4pPr>
            <a:lvl5pPr marL="1797402" indent="-533752" defTabSz="1300480">
              <a:spcBef>
                <a:spcPts val="2800"/>
              </a:spcBef>
              <a:buClr>
                <a:srgbClr val="6FB7D7"/>
              </a:buClr>
              <a:buSzPct val="110000"/>
              <a:buChar char="●"/>
              <a:defRPr sz="3400">
                <a:solidFill>
                  <a:srgbClr val="595959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8" name="Numero diapositiva"/>
          <p:cNvSpPr txBox="1"/>
          <p:nvPr>
            <p:ph type="sldNum" sz="quarter" idx="2"/>
          </p:nvPr>
        </p:nvSpPr>
        <p:spPr>
          <a:xfrm>
            <a:off x="11792370" y="8739015"/>
            <a:ext cx="849062" cy="8920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5000">
                <a:solidFill>
                  <a:srgbClr val="FFFFFF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ttangolo 27"/>
          <p:cNvSpPr/>
          <p:nvPr/>
        </p:nvSpPr>
        <p:spPr>
          <a:xfrm>
            <a:off x="0" y="1610475"/>
            <a:ext cx="13004801" cy="90035"/>
          </a:xfrm>
          <a:prstGeom prst="rect">
            <a:avLst/>
          </a:prstGeom>
          <a:solidFill>
            <a:srgbClr val="4FB5FF">
              <a:alpha val="50000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1300480">
              <a:defRPr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36" name="Rettangolo 28"/>
          <p:cNvSpPr/>
          <p:nvPr/>
        </p:nvSpPr>
        <p:spPr>
          <a:xfrm>
            <a:off x="-1" y="1219198"/>
            <a:ext cx="13004801" cy="331375"/>
          </a:xfrm>
          <a:prstGeom prst="rect">
            <a:avLst/>
          </a:prstGeom>
          <a:solidFill>
            <a:srgbClr val="002A48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1300480">
              <a:defRPr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37" name="Rettangolo 29"/>
          <p:cNvSpPr/>
          <p:nvPr/>
        </p:nvSpPr>
        <p:spPr>
          <a:xfrm>
            <a:off x="1" y="1548030"/>
            <a:ext cx="13004804" cy="97538"/>
          </a:xfrm>
          <a:prstGeom prst="rect">
            <a:avLst/>
          </a:prstGeom>
          <a:solidFill>
            <a:srgbClr val="4FB5FF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1300480">
              <a:defRPr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38" name="Rettangolo 30"/>
          <p:cNvSpPr/>
          <p:nvPr/>
        </p:nvSpPr>
        <p:spPr>
          <a:xfrm flipH="1" rot="10800000">
            <a:off x="7694483" y="1603465"/>
            <a:ext cx="5310322" cy="97160"/>
          </a:xfrm>
          <a:prstGeom prst="rect">
            <a:avLst/>
          </a:prstGeom>
          <a:solidFill>
            <a:srgbClr val="4FB5FF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1300480">
              <a:defRPr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39" name="Rettangolo 31"/>
          <p:cNvSpPr/>
          <p:nvPr/>
        </p:nvSpPr>
        <p:spPr>
          <a:xfrm flipH="1" rot="10800000">
            <a:off x="7694509" y="1688655"/>
            <a:ext cx="5310296" cy="192039"/>
          </a:xfrm>
          <a:prstGeom prst="rect">
            <a:avLst/>
          </a:prstGeom>
          <a:solidFill>
            <a:srgbClr val="4FB5FF">
              <a:alpha val="50000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1300480">
              <a:defRPr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40" name="Rettangolo arrotondato 32"/>
          <p:cNvSpPr/>
          <p:nvPr/>
        </p:nvSpPr>
        <p:spPr>
          <a:xfrm>
            <a:off x="7690436" y="1749870"/>
            <a:ext cx="4356610" cy="292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1300480">
              <a:defRPr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41" name="Rettangolo arrotondato 33"/>
          <p:cNvSpPr/>
          <p:nvPr/>
        </p:nvSpPr>
        <p:spPr>
          <a:xfrm>
            <a:off x="10486962" y="1847405"/>
            <a:ext cx="2275842" cy="3901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1300480">
              <a:defRPr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42" name="Rettangolo 34"/>
          <p:cNvSpPr/>
          <p:nvPr/>
        </p:nvSpPr>
        <p:spPr>
          <a:xfrm>
            <a:off x="12920842" y="1217065"/>
            <a:ext cx="81958" cy="663246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1300480">
              <a:defRPr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43" name="Rettangolo 35"/>
          <p:cNvSpPr/>
          <p:nvPr/>
        </p:nvSpPr>
        <p:spPr>
          <a:xfrm>
            <a:off x="12863262" y="1217065"/>
            <a:ext cx="39015" cy="663246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1300480">
              <a:defRPr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44" name="Rettangolo 36"/>
          <p:cNvSpPr/>
          <p:nvPr/>
        </p:nvSpPr>
        <p:spPr>
          <a:xfrm>
            <a:off x="12835893" y="1217065"/>
            <a:ext cx="13547" cy="663246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1300480">
              <a:defRPr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45" name="Rettangolo 37"/>
          <p:cNvSpPr/>
          <p:nvPr/>
        </p:nvSpPr>
        <p:spPr>
          <a:xfrm>
            <a:off x="12765046" y="1217065"/>
            <a:ext cx="39015" cy="663246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1300480">
              <a:defRPr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46" name="Rettangolo 38"/>
          <p:cNvSpPr/>
          <p:nvPr/>
        </p:nvSpPr>
        <p:spPr>
          <a:xfrm>
            <a:off x="12680074" y="1219605"/>
            <a:ext cx="78029" cy="624231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1300480">
              <a:defRPr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47" name="Rettangolo 39"/>
          <p:cNvSpPr/>
          <p:nvPr/>
        </p:nvSpPr>
        <p:spPr>
          <a:xfrm>
            <a:off x="12619782" y="1219605"/>
            <a:ext cx="13548" cy="624231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1300480">
              <a:defRPr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48" name="Titolo Testo"/>
          <p:cNvSpPr txBox="1"/>
          <p:nvPr>
            <p:ph type="title"/>
          </p:nvPr>
        </p:nvSpPr>
        <p:spPr>
          <a:xfrm>
            <a:off x="650239" y="2438399"/>
            <a:ext cx="11704322" cy="1137921"/>
          </a:xfrm>
          <a:prstGeom prst="rect">
            <a:avLst/>
          </a:prstGeom>
        </p:spPr>
        <p:txBody>
          <a:bodyPr lIns="48767" tIns="48767" rIns="48767" bIns="48767"/>
          <a:lstStyle>
            <a:lvl1pPr algn="l" defTabSz="1300480">
              <a:defRPr sz="5600">
                <a:solidFill>
                  <a:srgbClr val="002A4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49" name="Corpo livello uno…"/>
          <p:cNvSpPr txBox="1"/>
          <p:nvPr>
            <p:ph type="body" idx="1"/>
          </p:nvPr>
        </p:nvSpPr>
        <p:spPr>
          <a:xfrm>
            <a:off x="650239" y="3618585"/>
            <a:ext cx="11704322" cy="4613454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457200" indent="-347472" defTabSz="1300480">
              <a:spcBef>
                <a:spcPts val="400"/>
              </a:spcBef>
              <a:buClr>
                <a:srgbClr val="A28E6A"/>
              </a:buClr>
              <a:buSzPct val="100000"/>
              <a:buFont typeface="Georgia"/>
              <a:defRPr sz="3800">
                <a:latin typeface="Georgia"/>
                <a:ea typeface="Georgia"/>
                <a:cs typeface="Georgia"/>
                <a:sym typeface="Georgia"/>
              </a:defRPr>
            </a:lvl1pPr>
            <a:lvl2pPr marL="772316" indent="-360836" defTabSz="1300480">
              <a:spcBef>
                <a:spcPts val="400"/>
              </a:spcBef>
              <a:buClr>
                <a:srgbClr val="A28E6A"/>
              </a:buClr>
              <a:buSzPct val="100000"/>
              <a:buFont typeface="Georgia"/>
              <a:buChar char="▫"/>
              <a:defRPr sz="3800">
                <a:latin typeface="Georgia"/>
                <a:ea typeface="Georgia"/>
                <a:cs typeface="Georgia"/>
                <a:sym typeface="Georgia"/>
              </a:defRPr>
            </a:lvl2pPr>
            <a:lvl3pPr marL="1051560" indent="-347472" defTabSz="1300480">
              <a:spcBef>
                <a:spcPts val="400"/>
              </a:spcBef>
              <a:buClr>
                <a:srgbClr val="A28E6A"/>
              </a:buClr>
              <a:buSzPct val="100000"/>
              <a:buFont typeface="Georgia"/>
              <a:buChar char="●"/>
              <a:defRPr sz="3800">
                <a:latin typeface="Georgia"/>
                <a:ea typeface="Georgia"/>
                <a:cs typeface="Georgia"/>
                <a:sym typeface="Georgia"/>
              </a:defRPr>
            </a:lvl3pPr>
            <a:lvl4pPr marL="1325880" indent="-347472" defTabSz="1300480">
              <a:spcBef>
                <a:spcPts val="400"/>
              </a:spcBef>
              <a:buClr>
                <a:srgbClr val="A28E6A"/>
              </a:buClr>
              <a:buSzPct val="100000"/>
              <a:buFont typeface="Georgia"/>
              <a:buChar char="●"/>
              <a:defRPr sz="3800">
                <a:latin typeface="Georgia"/>
                <a:ea typeface="Georgia"/>
                <a:cs typeface="Georgia"/>
                <a:sym typeface="Georgia"/>
              </a:defRPr>
            </a:lvl4pPr>
            <a:lvl5pPr marL="1554480" indent="-347472" defTabSz="1300480">
              <a:spcBef>
                <a:spcPts val="400"/>
              </a:spcBef>
              <a:buClr>
                <a:srgbClr val="A28E6A"/>
              </a:buClr>
              <a:buSzPct val="100000"/>
              <a:buFont typeface="Georgia"/>
              <a:buChar char="▫"/>
              <a:defRPr sz="3800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Numero diapositiva"/>
          <p:cNvSpPr txBox="1"/>
          <p:nvPr>
            <p:ph type="sldNum" sz="quarter" idx="2"/>
          </p:nvPr>
        </p:nvSpPr>
        <p:spPr>
          <a:xfrm>
            <a:off x="12281743" y="1171331"/>
            <a:ext cx="428282" cy="440437"/>
          </a:xfrm>
          <a:prstGeom prst="rect">
            <a:avLst/>
          </a:prstGeom>
        </p:spPr>
        <p:txBody>
          <a:bodyPr lIns="48767" tIns="48767" rIns="48767" bIns="48767" anchor="b"/>
          <a:lstStyle>
            <a:lvl1pPr algn="r" defTabSz="1300480">
              <a:def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55" name="Gruppo 6"/>
          <p:cNvGrpSpPr/>
          <p:nvPr/>
        </p:nvGrpSpPr>
        <p:grpSpPr>
          <a:xfrm>
            <a:off x="9574742" y="6873820"/>
            <a:ext cx="3430059" cy="1660580"/>
            <a:chOff x="0" y="0"/>
            <a:chExt cx="3430058" cy="1660579"/>
          </a:xfrm>
        </p:grpSpPr>
        <p:sp>
          <p:nvSpPr>
            <p:cNvPr id="151" name="Triangolo rettangolo 7"/>
            <p:cNvSpPr/>
            <p:nvPr/>
          </p:nvSpPr>
          <p:spPr>
            <a:xfrm flipH="1">
              <a:off x="-1" y="-1"/>
              <a:ext cx="3430060" cy="1660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B5FF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152" name="Triangolo rettangolo 8"/>
            <p:cNvSpPr/>
            <p:nvPr/>
          </p:nvSpPr>
          <p:spPr>
            <a:xfrm flipH="1">
              <a:off x="153617" y="76809"/>
              <a:ext cx="3276442" cy="158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A48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pic>
          <p:nvPicPr>
            <p:cNvPr id="153" name="Immagine 9" descr="Immagine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44196" y="1075320"/>
              <a:ext cx="2135380" cy="5617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Elemento grafico 10" descr="Elemento grafico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90666" y="364941"/>
              <a:ext cx="680721" cy="3454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6" name="CasellaDiTesto 11"/>
          <p:cNvSpPr txBox="1"/>
          <p:nvPr/>
        </p:nvSpPr>
        <p:spPr>
          <a:xfrm>
            <a:off x="9546701" y="1486891"/>
            <a:ext cx="3282040" cy="515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b="0" i="1" sz="1400">
                <a:solidFill>
                  <a:srgbClr val="00294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Nuclear Physics Mid Term Plan in Italy – LNS Session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11.png"/><Relationship Id="rId8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magine 20" descr="Immagine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238218"/>
            <a:ext cx="13004801" cy="254731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CasellaDiTesto 16"/>
          <p:cNvSpPr txBox="1"/>
          <p:nvPr/>
        </p:nvSpPr>
        <p:spPr>
          <a:xfrm>
            <a:off x="3143204" y="3781304"/>
            <a:ext cx="9693901" cy="1461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i="1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1300480">
              <a:defRPr i="1" sz="28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none"/>
              <a:t>A SHOT ON NArCoS </a:t>
            </a:r>
            <a:endParaRPr u="none"/>
          </a:p>
          <a:p>
            <a:pPr defTabSz="1300480">
              <a:defRPr i="1" sz="28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none"/>
              <a:t>THE NEW NEUTRON HODOSCOPE </a:t>
            </a:r>
          </a:p>
        </p:txBody>
      </p:sp>
      <p:sp>
        <p:nvSpPr>
          <p:cNvPr id="167" name="CasellaDiTesto 17"/>
          <p:cNvSpPr txBox="1"/>
          <p:nvPr/>
        </p:nvSpPr>
        <p:spPr>
          <a:xfrm>
            <a:off x="315861" y="6140125"/>
            <a:ext cx="13004801" cy="82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i="1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PAGANO EMANUELE VINCENZO </a:t>
            </a:r>
          </a:p>
          <a:p>
            <a:pPr defTabSz="1300480">
              <a:defRPr i="1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(LNS-INFN)</a:t>
            </a:r>
          </a:p>
        </p:txBody>
      </p:sp>
      <p:pic>
        <p:nvPicPr>
          <p:cNvPr id="168" name="Immagine 3" descr="Immagin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72148" y="194802"/>
            <a:ext cx="5023140" cy="330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magine 1" descr="Immagin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13072" y="7982878"/>
            <a:ext cx="1963251" cy="719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Schermata 2023-09-20 alle 15.34.40.png" descr="Schermata 2023-09-20 alle 15.34.4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94" y="-38947"/>
            <a:ext cx="8888461" cy="3777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Idea for a new Neutron Hodoscope"/>
          <p:cNvSpPr txBox="1"/>
          <p:nvPr/>
        </p:nvSpPr>
        <p:spPr>
          <a:xfrm>
            <a:off x="3623295" y="814272"/>
            <a:ext cx="5758210" cy="505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Idea for a new Neutron Hodoscope  </a:t>
            </a:r>
          </a:p>
        </p:txBody>
      </p:sp>
      <p:grpSp>
        <p:nvGrpSpPr>
          <p:cNvPr id="214" name="Gruppo 128"/>
          <p:cNvGrpSpPr/>
          <p:nvPr/>
        </p:nvGrpSpPr>
        <p:grpSpPr>
          <a:xfrm>
            <a:off x="2601488" y="6337299"/>
            <a:ext cx="1413349" cy="2044684"/>
            <a:chOff x="0" y="0"/>
            <a:chExt cx="1413348" cy="2044682"/>
          </a:xfrm>
        </p:grpSpPr>
        <p:sp>
          <p:nvSpPr>
            <p:cNvPr id="173" name="Rettangolo 62"/>
            <p:cNvSpPr/>
            <p:nvPr/>
          </p:nvSpPr>
          <p:spPr>
            <a:xfrm>
              <a:off x="463632" y="272395"/>
              <a:ext cx="702329" cy="876301"/>
            </a:xfrm>
            <a:prstGeom prst="rect">
              <a:avLst/>
            </a:prstGeom>
            <a:gradFill flip="none" rotWithShape="1">
              <a:gsLst>
                <a:gs pos="0">
                  <a:srgbClr val="2080AB"/>
                </a:gs>
                <a:gs pos="69000">
                  <a:srgbClr val="71A4C5"/>
                </a:gs>
                <a:gs pos="100000">
                  <a:srgbClr val="B5CBDC"/>
                </a:gs>
              </a:gsLst>
              <a:path path="circle">
                <a:fillToRect l="37721" t="-19636" r="62278" b="119636"/>
              </a:path>
            </a:gradFill>
            <a:ln w="12700" cap="flat">
              <a:solidFill>
                <a:srgbClr val="287A9E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b="0" sz="1800">
                  <a:solidFill>
                    <a:srgbClr val="FFFFFF"/>
                  </a:solidFill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74" name="Connettore 2 63"/>
            <p:cNvSpPr/>
            <p:nvPr/>
          </p:nvSpPr>
          <p:spPr>
            <a:xfrm>
              <a:off x="463632" y="1329155"/>
              <a:ext cx="70232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75" name="CasellaDiTesto 66"/>
            <p:cNvSpPr txBox="1"/>
            <p:nvPr/>
          </p:nvSpPr>
          <p:spPr>
            <a:xfrm>
              <a:off x="472908" y="1409630"/>
              <a:ext cx="675827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l" defTabSz="914400">
                <a:defRPr b="0" sz="1500">
                  <a:latin typeface="News Gothic MT"/>
                  <a:ea typeface="News Gothic MT"/>
                  <a:cs typeface="News Gothic MT"/>
                  <a:sym typeface="News Gothic MT"/>
                </a:defRPr>
              </a:lvl1pPr>
            </a:lstStyle>
            <a:p>
              <a:pPr/>
              <a:r>
                <a:t>6.4 cm</a:t>
              </a:r>
            </a:p>
          </p:txBody>
        </p:sp>
        <p:sp>
          <p:nvSpPr>
            <p:cNvPr id="176" name="CasellaDiTesto 67"/>
            <p:cNvSpPr txBox="1"/>
            <p:nvPr/>
          </p:nvSpPr>
          <p:spPr>
            <a:xfrm rot="5400000">
              <a:off x="-177894" y="478650"/>
              <a:ext cx="67582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l" defTabSz="914400">
                <a:defRPr b="0" sz="1500">
                  <a:latin typeface="News Gothic MT"/>
                  <a:ea typeface="News Gothic MT"/>
                  <a:cs typeface="News Gothic MT"/>
                  <a:sym typeface="News Gothic MT"/>
                </a:defRPr>
              </a:lvl1pPr>
            </a:lstStyle>
            <a:p>
              <a:pPr/>
              <a:r>
                <a:t>6.4 cm</a:t>
              </a:r>
            </a:p>
          </p:txBody>
        </p:sp>
        <p:sp>
          <p:nvSpPr>
            <p:cNvPr id="177" name="Connettore 2 68"/>
            <p:cNvSpPr/>
            <p:nvPr/>
          </p:nvSpPr>
          <p:spPr>
            <a:xfrm flipV="1">
              <a:off x="291860" y="300275"/>
              <a:ext cx="1" cy="7781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78" name="Connettore 1 75"/>
            <p:cNvSpPr/>
            <p:nvPr/>
          </p:nvSpPr>
          <p:spPr>
            <a:xfrm flipH="1">
              <a:off x="1129955" y="272395"/>
              <a:ext cx="1" cy="87630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79" name="Connettore 1 76"/>
            <p:cNvSpPr/>
            <p:nvPr/>
          </p:nvSpPr>
          <p:spPr>
            <a:xfrm flipH="1">
              <a:off x="1079350" y="272395"/>
              <a:ext cx="1" cy="87630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80" name="Connettore 1 77"/>
            <p:cNvSpPr/>
            <p:nvPr/>
          </p:nvSpPr>
          <p:spPr>
            <a:xfrm flipH="1">
              <a:off x="1028745" y="272395"/>
              <a:ext cx="1" cy="87630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81" name="Connettore 1 78"/>
            <p:cNvSpPr/>
            <p:nvPr/>
          </p:nvSpPr>
          <p:spPr>
            <a:xfrm flipH="1">
              <a:off x="982741" y="272395"/>
              <a:ext cx="1" cy="87630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82" name="Connettore 1 79"/>
            <p:cNvSpPr/>
            <p:nvPr/>
          </p:nvSpPr>
          <p:spPr>
            <a:xfrm flipH="1">
              <a:off x="932136" y="278990"/>
              <a:ext cx="1" cy="87630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83" name="Connettore 1 80"/>
            <p:cNvSpPr/>
            <p:nvPr/>
          </p:nvSpPr>
          <p:spPr>
            <a:xfrm flipH="1">
              <a:off x="881532" y="278990"/>
              <a:ext cx="1" cy="87630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84" name="Connettore 1 81"/>
            <p:cNvSpPr/>
            <p:nvPr/>
          </p:nvSpPr>
          <p:spPr>
            <a:xfrm flipH="1">
              <a:off x="821726" y="272395"/>
              <a:ext cx="1" cy="87630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85" name="Connettore 1 82"/>
            <p:cNvSpPr/>
            <p:nvPr/>
          </p:nvSpPr>
          <p:spPr>
            <a:xfrm flipH="1">
              <a:off x="757320" y="278990"/>
              <a:ext cx="1" cy="87630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86" name="Connettore 1 83"/>
            <p:cNvSpPr/>
            <p:nvPr/>
          </p:nvSpPr>
          <p:spPr>
            <a:xfrm flipH="1">
              <a:off x="697515" y="272395"/>
              <a:ext cx="1" cy="87630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87" name="Connettore 1 84"/>
            <p:cNvSpPr/>
            <p:nvPr/>
          </p:nvSpPr>
          <p:spPr>
            <a:xfrm flipH="1">
              <a:off x="633109" y="263038"/>
              <a:ext cx="1" cy="87630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88" name="Connettore 1 85"/>
            <p:cNvSpPr/>
            <p:nvPr/>
          </p:nvSpPr>
          <p:spPr>
            <a:xfrm flipH="1">
              <a:off x="573303" y="269633"/>
              <a:ext cx="1" cy="87630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89" name="Connettore 1 86"/>
            <p:cNvSpPr/>
            <p:nvPr/>
          </p:nvSpPr>
          <p:spPr>
            <a:xfrm flipH="1">
              <a:off x="522699" y="268573"/>
              <a:ext cx="1" cy="87630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90" name="Connettore 1 87"/>
            <p:cNvSpPr/>
            <p:nvPr/>
          </p:nvSpPr>
          <p:spPr>
            <a:xfrm>
              <a:off x="463632" y="320322"/>
              <a:ext cx="702329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91" name="Connettore 1 91"/>
            <p:cNvSpPr/>
            <p:nvPr/>
          </p:nvSpPr>
          <p:spPr>
            <a:xfrm>
              <a:off x="459032" y="375667"/>
              <a:ext cx="702329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92" name="Connettore 1 92"/>
            <p:cNvSpPr/>
            <p:nvPr/>
          </p:nvSpPr>
          <p:spPr>
            <a:xfrm>
              <a:off x="459032" y="431012"/>
              <a:ext cx="702329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93" name="Connettore 1 93"/>
            <p:cNvSpPr/>
            <p:nvPr/>
          </p:nvSpPr>
          <p:spPr>
            <a:xfrm>
              <a:off x="459032" y="486357"/>
              <a:ext cx="702329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94" name="Connettore 1 94"/>
            <p:cNvSpPr/>
            <p:nvPr/>
          </p:nvSpPr>
          <p:spPr>
            <a:xfrm>
              <a:off x="459032" y="541702"/>
              <a:ext cx="702329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95" name="Connettore 1 95"/>
            <p:cNvSpPr/>
            <p:nvPr/>
          </p:nvSpPr>
          <p:spPr>
            <a:xfrm>
              <a:off x="454431" y="591512"/>
              <a:ext cx="702329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96" name="Connettore 1 96"/>
            <p:cNvSpPr/>
            <p:nvPr/>
          </p:nvSpPr>
          <p:spPr>
            <a:xfrm>
              <a:off x="463632" y="646857"/>
              <a:ext cx="702329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97" name="Connettore 1 97"/>
            <p:cNvSpPr/>
            <p:nvPr/>
          </p:nvSpPr>
          <p:spPr>
            <a:xfrm>
              <a:off x="463632" y="702202"/>
              <a:ext cx="702329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98" name="Connettore 1 98"/>
            <p:cNvSpPr/>
            <p:nvPr/>
          </p:nvSpPr>
          <p:spPr>
            <a:xfrm>
              <a:off x="463632" y="763082"/>
              <a:ext cx="702329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199" name="Connettore 1 99"/>
            <p:cNvSpPr/>
            <p:nvPr/>
          </p:nvSpPr>
          <p:spPr>
            <a:xfrm>
              <a:off x="459032" y="823961"/>
              <a:ext cx="702329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200" name="Connettore 1 100"/>
            <p:cNvSpPr/>
            <p:nvPr/>
          </p:nvSpPr>
          <p:spPr>
            <a:xfrm>
              <a:off x="459032" y="879306"/>
              <a:ext cx="702329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201" name="Connettore 1 101"/>
            <p:cNvSpPr/>
            <p:nvPr/>
          </p:nvSpPr>
          <p:spPr>
            <a:xfrm>
              <a:off x="459032" y="934651"/>
              <a:ext cx="702329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202" name="Connettore 1 102"/>
            <p:cNvSpPr/>
            <p:nvPr/>
          </p:nvSpPr>
          <p:spPr>
            <a:xfrm>
              <a:off x="459032" y="989996"/>
              <a:ext cx="702329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203" name="Connettore 1 103"/>
            <p:cNvSpPr/>
            <p:nvPr/>
          </p:nvSpPr>
          <p:spPr>
            <a:xfrm>
              <a:off x="459032" y="1050876"/>
              <a:ext cx="702329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204" name="Connettore 1 104"/>
            <p:cNvSpPr/>
            <p:nvPr/>
          </p:nvSpPr>
          <p:spPr>
            <a:xfrm>
              <a:off x="459032" y="1095152"/>
              <a:ext cx="702329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205" name="CasellaDiTesto 105"/>
            <p:cNvSpPr txBox="1"/>
            <p:nvPr/>
          </p:nvSpPr>
          <p:spPr>
            <a:xfrm>
              <a:off x="522699" y="0"/>
              <a:ext cx="620798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l" defTabSz="914400">
                <a:defRPr b="0" sz="1200">
                  <a:latin typeface="News Gothic MT"/>
                  <a:ea typeface="News Gothic MT"/>
                  <a:cs typeface="News Gothic MT"/>
                  <a:sym typeface="News Gothic MT"/>
                </a:defRPr>
              </a:lvl1pPr>
            </a:lstStyle>
            <a:p>
              <a:pPr/>
              <a:r>
                <a:t>300 μm</a:t>
              </a:r>
            </a:p>
          </p:txBody>
        </p:sp>
        <p:sp>
          <p:nvSpPr>
            <p:cNvPr id="206" name="CasellaDiTesto 106"/>
            <p:cNvSpPr txBox="1"/>
            <p:nvPr/>
          </p:nvSpPr>
          <p:spPr>
            <a:xfrm>
              <a:off x="425293" y="1095623"/>
              <a:ext cx="810020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l" defTabSz="914400">
                <a:defRPr b="0" sz="1000">
                  <a:latin typeface="News Gothic MT"/>
                  <a:ea typeface="News Gothic MT"/>
                  <a:cs typeface="News Gothic MT"/>
                  <a:sym typeface="News Gothic MT"/>
                </a:defRPr>
              </a:lvl1pPr>
            </a:lstStyle>
            <a:p>
              <a:pPr/>
              <a:r>
                <a:t>32 strip front</a:t>
              </a:r>
            </a:p>
          </p:txBody>
        </p:sp>
        <p:sp>
          <p:nvSpPr>
            <p:cNvPr id="207" name="CasellaDiTesto 107"/>
            <p:cNvSpPr txBox="1"/>
            <p:nvPr/>
          </p:nvSpPr>
          <p:spPr>
            <a:xfrm rot="16200000">
              <a:off x="-11874" y="614697"/>
              <a:ext cx="824159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l" defTabSz="914400">
                <a:defRPr b="0" sz="1000">
                  <a:latin typeface="News Gothic MT"/>
                  <a:ea typeface="News Gothic MT"/>
                  <a:cs typeface="News Gothic MT"/>
                  <a:sym typeface="News Gothic MT"/>
                </a:defRPr>
              </a:lvl1pPr>
            </a:lstStyle>
            <a:p>
              <a:pPr/>
              <a:r>
                <a:t>32 strip back</a:t>
              </a:r>
            </a:p>
          </p:txBody>
        </p:sp>
        <p:sp>
          <p:nvSpPr>
            <p:cNvPr id="208" name="CasellaDiTesto 108"/>
            <p:cNvSpPr txBox="1"/>
            <p:nvPr/>
          </p:nvSpPr>
          <p:spPr>
            <a:xfrm>
              <a:off x="34569" y="1597642"/>
              <a:ext cx="1378780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914400">
                <a:defRPr b="0" sz="12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  <a:r>
                <a:t>Δstrip = 2 mm</a:t>
              </a:r>
            </a:p>
            <a:p>
              <a:pPr defTabSz="914400">
                <a:defRPr b="0" sz="12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  <a:r>
                <a:t>Interstrip = 0.1 mm</a:t>
              </a:r>
            </a:p>
          </p:txBody>
        </p:sp>
        <p:sp>
          <p:nvSpPr>
            <p:cNvPr id="209" name="Connettore 1 110"/>
            <p:cNvSpPr/>
            <p:nvPr/>
          </p:nvSpPr>
          <p:spPr>
            <a:xfrm flipV="1">
              <a:off x="1165960" y="1099946"/>
              <a:ext cx="41405" cy="39394"/>
            </a:xfrm>
            <a:prstGeom prst="line">
              <a:avLst/>
            </a:prstGeom>
            <a:noFill/>
            <a:ln w="12700" cap="flat">
              <a:solidFill>
                <a:srgbClr val="2C7C9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210" name="Connettore 1 112"/>
            <p:cNvSpPr/>
            <p:nvPr/>
          </p:nvSpPr>
          <p:spPr>
            <a:xfrm flipV="1">
              <a:off x="1211965" y="215077"/>
              <a:ext cx="1" cy="884869"/>
            </a:xfrm>
            <a:prstGeom prst="line">
              <a:avLst/>
            </a:prstGeom>
            <a:noFill/>
            <a:ln w="12700" cap="flat">
              <a:solidFill>
                <a:srgbClr val="2C7C9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211" name="Connettore 1 116"/>
            <p:cNvSpPr/>
            <p:nvPr/>
          </p:nvSpPr>
          <p:spPr>
            <a:xfrm flipV="1">
              <a:off x="1165960" y="215078"/>
              <a:ext cx="41405" cy="60880"/>
            </a:xfrm>
            <a:prstGeom prst="line">
              <a:avLst/>
            </a:prstGeom>
            <a:noFill/>
            <a:ln w="12700" cap="flat">
              <a:solidFill>
                <a:srgbClr val="2C7C9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212" name="Connettore 1 118"/>
            <p:cNvSpPr/>
            <p:nvPr/>
          </p:nvSpPr>
          <p:spPr>
            <a:xfrm flipV="1">
              <a:off x="472908" y="215078"/>
              <a:ext cx="49791" cy="54556"/>
            </a:xfrm>
            <a:prstGeom prst="line">
              <a:avLst/>
            </a:prstGeom>
            <a:noFill/>
            <a:ln w="12700" cap="flat">
              <a:solidFill>
                <a:srgbClr val="2C7C9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213" name="Connettore 1 127"/>
            <p:cNvSpPr/>
            <p:nvPr/>
          </p:nvSpPr>
          <p:spPr>
            <a:xfrm>
              <a:off x="522699" y="215077"/>
              <a:ext cx="689267" cy="1"/>
            </a:xfrm>
            <a:prstGeom prst="line">
              <a:avLst/>
            </a:prstGeom>
            <a:noFill/>
            <a:ln w="12700" cap="flat">
              <a:solidFill>
                <a:srgbClr val="2C7C9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</p:grpSp>
      <p:grpSp>
        <p:nvGrpSpPr>
          <p:cNvPr id="235" name="Gruppo 130"/>
          <p:cNvGrpSpPr/>
          <p:nvPr/>
        </p:nvGrpSpPr>
        <p:grpSpPr>
          <a:xfrm>
            <a:off x="1921930" y="5967967"/>
            <a:ext cx="7610111" cy="2382283"/>
            <a:chOff x="0" y="0"/>
            <a:chExt cx="7610110" cy="2382281"/>
          </a:xfrm>
        </p:grpSpPr>
        <p:sp>
          <p:nvSpPr>
            <p:cNvPr id="215" name="CasellaDiTesto 9"/>
            <p:cNvSpPr txBox="1"/>
            <p:nvPr/>
          </p:nvSpPr>
          <p:spPr>
            <a:xfrm>
              <a:off x="-1" y="1234479"/>
              <a:ext cx="243779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lvl1pPr>
            </a:lstStyle>
            <a:p>
              <a:pPr/>
              <a:r>
                <a:t>T</a:t>
              </a:r>
            </a:p>
          </p:txBody>
        </p:sp>
        <p:grpSp>
          <p:nvGrpSpPr>
            <p:cNvPr id="234" name="Gruppo 129"/>
            <p:cNvGrpSpPr/>
            <p:nvPr/>
          </p:nvGrpSpPr>
          <p:grpSpPr>
            <a:xfrm>
              <a:off x="50801" y="0"/>
              <a:ext cx="7559310" cy="2382282"/>
              <a:chOff x="0" y="0"/>
              <a:chExt cx="7559308" cy="2382281"/>
            </a:xfrm>
          </p:grpSpPr>
          <p:sp>
            <p:nvSpPr>
              <p:cNvPr id="216" name="Connettore 1 27"/>
              <p:cNvSpPr/>
              <p:nvPr/>
            </p:nvSpPr>
            <p:spPr>
              <a:xfrm>
                <a:off x="2726268" y="865147"/>
                <a:ext cx="15240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b="0" sz="1800"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  <p:grpSp>
            <p:nvGrpSpPr>
              <p:cNvPr id="233" name="Gruppo 61"/>
              <p:cNvGrpSpPr/>
              <p:nvPr/>
            </p:nvGrpSpPr>
            <p:grpSpPr>
              <a:xfrm>
                <a:off x="-1" y="-1"/>
                <a:ext cx="7559310" cy="2382283"/>
                <a:chOff x="0" y="0"/>
                <a:chExt cx="7559308" cy="2382281"/>
              </a:xfrm>
            </p:grpSpPr>
            <p:sp>
              <p:nvSpPr>
                <p:cNvPr id="217" name="Rettangolo 21"/>
                <p:cNvSpPr/>
                <p:nvPr/>
              </p:nvSpPr>
              <p:spPr>
                <a:xfrm>
                  <a:off x="2760138" y="983160"/>
                  <a:ext cx="93135" cy="100542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080AB"/>
                    </a:gs>
                    <a:gs pos="69000">
                      <a:srgbClr val="71A4C5"/>
                    </a:gs>
                    <a:gs pos="100000">
                      <a:srgbClr val="B5CBDC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solidFill>
                    <a:srgbClr val="287A9E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2540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400">
                    <a:defRPr b="0" sz="1800">
                      <a:solidFill>
                        <a:srgbClr val="FFFFFF"/>
                      </a:solidFill>
                      <a:latin typeface="News Gothic MT"/>
                      <a:ea typeface="News Gothic MT"/>
                      <a:cs typeface="News Gothic MT"/>
                      <a:sym typeface="News Gothic MT"/>
                    </a:defRPr>
                  </a:pPr>
                </a:p>
              </p:txBody>
            </p:sp>
            <p:sp>
              <p:nvSpPr>
                <p:cNvPr id="218" name="CasellaDiTesto 25"/>
                <p:cNvSpPr txBox="1"/>
                <p:nvPr/>
              </p:nvSpPr>
              <p:spPr>
                <a:xfrm>
                  <a:off x="2210794" y="313397"/>
                  <a:ext cx="1086778" cy="269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l" defTabSz="914400">
                    <a:defRPr b="0" sz="1200">
                      <a:latin typeface="News Gothic MT"/>
                      <a:ea typeface="News Gothic MT"/>
                      <a:cs typeface="News Gothic MT"/>
                      <a:sym typeface="News Gothic MT"/>
                    </a:defRPr>
                  </a:lvl1pPr>
                </a:lstStyle>
                <a:p>
                  <a:pPr/>
                  <a:r>
                    <a:t>DSSSD 32x32</a:t>
                  </a:r>
                </a:p>
              </p:txBody>
            </p:sp>
            <p:sp>
              <p:nvSpPr>
                <p:cNvPr id="219" name="CasellaDiTesto 28"/>
                <p:cNvSpPr txBox="1"/>
                <p:nvPr/>
              </p:nvSpPr>
              <p:spPr>
                <a:xfrm>
                  <a:off x="2368303" y="576380"/>
                  <a:ext cx="620797" cy="269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l" defTabSz="914400">
                    <a:defRPr b="0" sz="1200">
                      <a:latin typeface="News Gothic MT"/>
                      <a:ea typeface="News Gothic MT"/>
                      <a:cs typeface="News Gothic MT"/>
                      <a:sym typeface="News Gothic MT"/>
                    </a:defRPr>
                  </a:lvl1pPr>
                </a:lstStyle>
                <a:p>
                  <a:pPr/>
                  <a:r>
                    <a:t>300 μm</a:t>
                  </a:r>
                </a:p>
              </p:txBody>
            </p:sp>
            <p:sp>
              <p:nvSpPr>
                <p:cNvPr id="220" name="Rettangolo 29"/>
                <p:cNvSpPr/>
                <p:nvPr/>
              </p:nvSpPr>
              <p:spPr>
                <a:xfrm>
                  <a:off x="5600093" y="502681"/>
                  <a:ext cx="1959216" cy="1879600"/>
                </a:xfrm>
                <a:prstGeom prst="rect">
                  <a:avLst/>
                </a:prstGeom>
                <a:solidFill>
                  <a:srgbClr val="D5FB82"/>
                </a:solidFill>
                <a:ln w="12700" cap="flat">
                  <a:solidFill>
                    <a:srgbClr val="287A9E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2540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400">
                    <a:defRPr b="0" sz="1800">
                      <a:solidFill>
                        <a:srgbClr val="FFFFFF"/>
                      </a:solidFill>
                      <a:latin typeface="News Gothic MT"/>
                      <a:ea typeface="News Gothic MT"/>
                      <a:cs typeface="News Gothic MT"/>
                      <a:sym typeface="News Gothic MT"/>
                    </a:defRPr>
                  </a:pPr>
                </a:p>
              </p:txBody>
            </p:sp>
            <p:sp>
              <p:nvSpPr>
                <p:cNvPr id="221" name="CasellaDiTesto 30"/>
                <p:cNvSpPr txBox="1"/>
                <p:nvPr/>
              </p:nvSpPr>
              <p:spPr>
                <a:xfrm>
                  <a:off x="4566825" y="133349"/>
                  <a:ext cx="942527" cy="3708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l" defTabSz="914400">
                    <a:defRPr b="0" sz="1800">
                      <a:latin typeface="News Gothic MT"/>
                      <a:ea typeface="News Gothic MT"/>
                      <a:cs typeface="News Gothic MT"/>
                      <a:sym typeface="News Gothic MT"/>
                    </a:defRPr>
                  </a:lvl1pPr>
                </a:lstStyle>
                <a:p>
                  <a:pPr/>
                  <a:r>
                    <a:t>NArCoS</a:t>
                  </a:r>
                </a:p>
              </p:txBody>
            </p:sp>
            <p:sp>
              <p:nvSpPr>
                <p:cNvPr id="222" name="Connettore 1 32"/>
                <p:cNvSpPr/>
                <p:nvPr/>
              </p:nvSpPr>
              <p:spPr>
                <a:xfrm>
                  <a:off x="5522225" y="369331"/>
                  <a:ext cx="1987170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defRPr b="0" sz="1800">
                      <a:latin typeface="News Gothic MT"/>
                      <a:ea typeface="News Gothic MT"/>
                      <a:cs typeface="News Gothic MT"/>
                      <a:sym typeface="News Gothic MT"/>
                    </a:defRPr>
                  </a:pPr>
                </a:p>
              </p:txBody>
            </p:sp>
            <p:sp>
              <p:nvSpPr>
                <p:cNvPr id="223" name="CasellaDiTesto 34"/>
                <p:cNvSpPr txBox="1"/>
                <p:nvPr/>
              </p:nvSpPr>
              <p:spPr>
                <a:xfrm>
                  <a:off x="5853908" y="-1"/>
                  <a:ext cx="915626" cy="3708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l" defTabSz="914400">
                    <a:defRPr b="0" sz="1800">
                      <a:latin typeface="News Gothic MT"/>
                      <a:ea typeface="News Gothic MT"/>
                      <a:cs typeface="News Gothic MT"/>
                      <a:sym typeface="News Gothic MT"/>
                    </a:defRPr>
                  </a:lvl1pPr>
                </a:lstStyle>
                <a:p>
                  <a:pPr/>
                  <a:r>
                    <a:t>≈ 12 cm</a:t>
                  </a:r>
                </a:p>
              </p:txBody>
            </p:sp>
            <p:sp>
              <p:nvSpPr>
                <p:cNvPr id="224" name="Ovale 12"/>
                <p:cNvSpPr/>
                <p:nvPr/>
              </p:nvSpPr>
              <p:spPr>
                <a:xfrm>
                  <a:off x="0" y="1440364"/>
                  <a:ext cx="220135" cy="15240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2540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400">
                    <a:defRPr b="0" sz="1800">
                      <a:solidFill>
                        <a:srgbClr val="FFFFFF"/>
                      </a:solidFill>
                      <a:latin typeface="News Gothic MT"/>
                      <a:ea typeface="News Gothic MT"/>
                      <a:cs typeface="News Gothic MT"/>
                      <a:sym typeface="News Gothic MT"/>
                    </a:defRPr>
                  </a:pPr>
                </a:p>
              </p:txBody>
            </p:sp>
            <p:sp>
              <p:nvSpPr>
                <p:cNvPr id="225" name="Connettore 1 15"/>
                <p:cNvSpPr/>
                <p:nvPr/>
              </p:nvSpPr>
              <p:spPr>
                <a:xfrm>
                  <a:off x="5600093" y="1442481"/>
                  <a:ext cx="1959216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defRPr b="0" sz="1800">
                      <a:latin typeface="News Gothic MT"/>
                      <a:ea typeface="News Gothic MT"/>
                      <a:cs typeface="News Gothic MT"/>
                      <a:sym typeface="News Gothic MT"/>
                    </a:defRPr>
                  </a:pPr>
                </a:p>
              </p:txBody>
            </p:sp>
            <p:sp>
              <p:nvSpPr>
                <p:cNvPr id="226" name="Connettore 1 40"/>
                <p:cNvSpPr/>
                <p:nvPr/>
              </p:nvSpPr>
              <p:spPr>
                <a:xfrm>
                  <a:off x="5600093" y="1988581"/>
                  <a:ext cx="1959216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defRPr b="0" sz="1800">
                      <a:latin typeface="News Gothic MT"/>
                      <a:ea typeface="News Gothic MT"/>
                      <a:cs typeface="News Gothic MT"/>
                      <a:sym typeface="News Gothic MT"/>
                    </a:defRPr>
                  </a:pPr>
                </a:p>
              </p:txBody>
            </p:sp>
            <p:sp>
              <p:nvSpPr>
                <p:cNvPr id="227" name="Connettore 1 41"/>
                <p:cNvSpPr/>
                <p:nvPr/>
              </p:nvSpPr>
              <p:spPr>
                <a:xfrm>
                  <a:off x="5600093" y="941062"/>
                  <a:ext cx="1959216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defRPr b="0" sz="1800">
                      <a:latin typeface="News Gothic MT"/>
                      <a:ea typeface="News Gothic MT"/>
                      <a:cs typeface="News Gothic MT"/>
                      <a:sym typeface="News Gothic MT"/>
                    </a:defRPr>
                  </a:pPr>
                </a:p>
              </p:txBody>
            </p:sp>
            <p:sp>
              <p:nvSpPr>
                <p:cNvPr id="228" name="Connettore 1 17"/>
                <p:cNvSpPr/>
                <p:nvPr/>
              </p:nvSpPr>
              <p:spPr>
                <a:xfrm>
                  <a:off x="6579701" y="502681"/>
                  <a:ext cx="1" cy="18796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defRPr b="0" sz="1800">
                      <a:latin typeface="News Gothic MT"/>
                      <a:ea typeface="News Gothic MT"/>
                      <a:cs typeface="News Gothic MT"/>
                      <a:sym typeface="News Gothic MT"/>
                    </a:defRPr>
                  </a:pPr>
                </a:p>
              </p:txBody>
            </p:sp>
            <p:sp>
              <p:nvSpPr>
                <p:cNvPr id="229" name="Connettore 1 42"/>
                <p:cNvSpPr/>
                <p:nvPr/>
              </p:nvSpPr>
              <p:spPr>
                <a:xfrm>
                  <a:off x="7036901" y="502681"/>
                  <a:ext cx="1" cy="18796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defRPr b="0" sz="1800">
                      <a:latin typeface="News Gothic MT"/>
                      <a:ea typeface="News Gothic MT"/>
                      <a:cs typeface="News Gothic MT"/>
                      <a:sym typeface="News Gothic MT"/>
                    </a:defRPr>
                  </a:pPr>
                </a:p>
              </p:txBody>
            </p:sp>
            <p:sp>
              <p:nvSpPr>
                <p:cNvPr id="230" name="Connettore 1 43"/>
                <p:cNvSpPr/>
                <p:nvPr/>
              </p:nvSpPr>
              <p:spPr>
                <a:xfrm>
                  <a:off x="6054767" y="502681"/>
                  <a:ext cx="1" cy="18796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defRPr b="0" sz="1800">
                      <a:latin typeface="News Gothic MT"/>
                      <a:ea typeface="News Gothic MT"/>
                      <a:cs typeface="News Gothic MT"/>
                      <a:sym typeface="News Gothic MT"/>
                    </a:defRPr>
                  </a:pPr>
                </a:p>
              </p:txBody>
            </p:sp>
            <p:sp>
              <p:nvSpPr>
                <p:cNvPr id="231" name="Connettore 1 19"/>
                <p:cNvSpPr/>
                <p:nvPr/>
              </p:nvSpPr>
              <p:spPr>
                <a:xfrm flipV="1">
                  <a:off x="110067" y="502682"/>
                  <a:ext cx="5512377" cy="937683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dash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defRPr b="0" sz="1800">
                      <a:latin typeface="News Gothic MT"/>
                      <a:ea typeface="News Gothic MT"/>
                      <a:cs typeface="News Gothic MT"/>
                      <a:sym typeface="News Gothic MT"/>
                    </a:defRPr>
                  </a:pPr>
                </a:p>
              </p:txBody>
            </p:sp>
            <p:sp>
              <p:nvSpPr>
                <p:cNvPr id="232" name="Connettore 1 46"/>
                <p:cNvSpPr/>
                <p:nvPr/>
              </p:nvSpPr>
              <p:spPr>
                <a:xfrm>
                  <a:off x="110067" y="1592764"/>
                  <a:ext cx="5490026" cy="789518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dash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defRPr b="0" sz="1800">
                      <a:latin typeface="News Gothic MT"/>
                      <a:ea typeface="News Gothic MT"/>
                      <a:cs typeface="News Gothic MT"/>
                      <a:sym typeface="News Gothic MT"/>
                    </a:defRPr>
                  </a:pPr>
                </a:p>
              </p:txBody>
            </p:sp>
          </p:grpSp>
        </p:grpSp>
      </p:grpSp>
      <p:grpSp>
        <p:nvGrpSpPr>
          <p:cNvPr id="240" name="Gruppo 173"/>
          <p:cNvGrpSpPr/>
          <p:nvPr/>
        </p:nvGrpSpPr>
        <p:grpSpPr>
          <a:xfrm>
            <a:off x="3764925" y="6752800"/>
            <a:ext cx="4646708" cy="723385"/>
            <a:chOff x="0" y="0"/>
            <a:chExt cx="4646706" cy="723384"/>
          </a:xfrm>
        </p:grpSpPr>
        <p:sp>
          <p:nvSpPr>
            <p:cNvPr id="236" name="CasellaDiTesto 37"/>
            <p:cNvSpPr txBox="1"/>
            <p:nvPr/>
          </p:nvSpPr>
          <p:spPr>
            <a:xfrm>
              <a:off x="0" y="-1"/>
              <a:ext cx="421703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lvl1pPr>
            </a:lstStyle>
            <a:p>
              <a:pPr/>
              <a:r>
                <a:t>CP</a:t>
              </a:r>
            </a:p>
          </p:txBody>
        </p:sp>
        <p:grpSp>
          <p:nvGrpSpPr>
            <p:cNvPr id="239" name="Gruppo 171"/>
            <p:cNvGrpSpPr/>
            <p:nvPr/>
          </p:nvGrpSpPr>
          <p:grpSpPr>
            <a:xfrm>
              <a:off x="156946" y="369332"/>
              <a:ext cx="4489761" cy="354052"/>
              <a:chOff x="0" y="0"/>
              <a:chExt cx="4489760" cy="354051"/>
            </a:xfrm>
          </p:grpSpPr>
          <p:sp>
            <p:nvSpPr>
              <p:cNvPr id="237" name="Ovale 22"/>
              <p:cNvSpPr/>
              <p:nvPr/>
            </p:nvSpPr>
            <p:spPr>
              <a:xfrm>
                <a:off x="-1" y="61952"/>
                <a:ext cx="310205" cy="292101"/>
              </a:xfrm>
              <a:prstGeom prst="ellipse">
                <a:avLst/>
              </a:prstGeom>
              <a:solidFill>
                <a:srgbClr val="C00000"/>
              </a:solidFill>
              <a:ln w="12700" cap="flat">
                <a:solidFill>
                  <a:srgbClr val="287A9E"/>
                </a:solidFill>
                <a:prstDash val="solid"/>
                <a:round/>
              </a:ln>
              <a:effectLst>
                <a:outerShdw sx="100000" sy="100000" kx="0" ky="0" algn="b" rotWithShape="0" blurRad="63500" dist="254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b="0" sz="1800">
                    <a:solidFill>
                      <a:srgbClr val="FFFFFF"/>
                    </a:solidFill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  <p:sp>
            <p:nvSpPr>
              <p:cNvPr id="238" name="Connettore 2 24"/>
              <p:cNvSpPr/>
              <p:nvPr/>
            </p:nvSpPr>
            <p:spPr>
              <a:xfrm flipV="1">
                <a:off x="314163" y="0"/>
                <a:ext cx="4175598" cy="205886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b="0" sz="1800"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</p:grpSp>
      </p:grpSp>
      <p:grpSp>
        <p:nvGrpSpPr>
          <p:cNvPr id="245" name="Gruppo 174"/>
          <p:cNvGrpSpPr/>
          <p:nvPr/>
        </p:nvGrpSpPr>
        <p:grpSpPr>
          <a:xfrm>
            <a:off x="3909148" y="7479267"/>
            <a:ext cx="4844151" cy="458233"/>
            <a:chOff x="0" y="0"/>
            <a:chExt cx="4844150" cy="458232"/>
          </a:xfrm>
        </p:grpSpPr>
        <p:sp>
          <p:nvSpPr>
            <p:cNvPr id="241" name="CasellaDiTesto 38"/>
            <p:cNvSpPr txBox="1"/>
            <p:nvPr/>
          </p:nvSpPr>
          <p:spPr>
            <a:xfrm>
              <a:off x="112478" y="-1"/>
              <a:ext cx="29696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lvl1pPr>
            </a:lstStyle>
            <a:p>
              <a:pPr/>
              <a:r>
                <a:t>n</a:t>
              </a:r>
            </a:p>
          </p:txBody>
        </p:sp>
        <p:grpSp>
          <p:nvGrpSpPr>
            <p:cNvPr id="244" name="Gruppo 170"/>
            <p:cNvGrpSpPr/>
            <p:nvPr/>
          </p:nvGrpSpPr>
          <p:grpSpPr>
            <a:xfrm>
              <a:off x="-1" y="280432"/>
              <a:ext cx="4844152" cy="177801"/>
              <a:chOff x="0" y="0"/>
              <a:chExt cx="4844150" cy="177800"/>
            </a:xfrm>
          </p:grpSpPr>
          <p:sp>
            <p:nvSpPr>
              <p:cNvPr id="242" name="Ovale 35"/>
              <p:cNvSpPr/>
              <p:nvPr/>
            </p:nvSpPr>
            <p:spPr>
              <a:xfrm>
                <a:off x="-1" y="0"/>
                <a:ext cx="214057" cy="177800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287A9E"/>
                </a:solidFill>
                <a:prstDash val="solid"/>
                <a:round/>
              </a:ln>
              <a:effectLst>
                <a:outerShdw sx="100000" sy="100000" kx="0" ky="0" algn="b" rotWithShape="0" blurRad="63500" dist="254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b="0" sz="1800">
                    <a:solidFill>
                      <a:srgbClr val="FFFFFF"/>
                    </a:solidFill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  <p:sp>
            <p:nvSpPr>
              <p:cNvPr id="243" name="Connettore 2 36"/>
              <p:cNvSpPr/>
              <p:nvPr/>
            </p:nvSpPr>
            <p:spPr>
              <a:xfrm flipV="1">
                <a:off x="214055" y="38099"/>
                <a:ext cx="4630096" cy="50802"/>
              </a:xfrm>
              <a:prstGeom prst="line">
                <a:avLst/>
              </a:prstGeom>
              <a:noFill/>
              <a:ln w="25400" cap="flat">
                <a:solidFill>
                  <a:srgbClr val="244A58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b="0" sz="1800"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</p:grpSp>
      </p:grpSp>
      <p:grpSp>
        <p:nvGrpSpPr>
          <p:cNvPr id="250" name="Gruppo 172"/>
          <p:cNvGrpSpPr/>
          <p:nvPr/>
        </p:nvGrpSpPr>
        <p:grpSpPr>
          <a:xfrm>
            <a:off x="2082799" y="8298415"/>
            <a:ext cx="5512378" cy="1203729"/>
            <a:chOff x="0" y="0"/>
            <a:chExt cx="5512376" cy="1203727"/>
          </a:xfrm>
        </p:grpSpPr>
        <p:sp>
          <p:nvSpPr>
            <p:cNvPr id="246" name="Connettore 2 55"/>
            <p:cNvSpPr/>
            <p:nvPr/>
          </p:nvSpPr>
          <p:spPr>
            <a:xfrm>
              <a:off x="0" y="487870"/>
              <a:ext cx="5512377" cy="9101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247" name="CasellaDiTesto 56"/>
            <p:cNvSpPr txBox="1"/>
            <p:nvPr/>
          </p:nvSpPr>
          <p:spPr>
            <a:xfrm>
              <a:off x="1989664" y="553487"/>
              <a:ext cx="1298710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lvl1pPr>
            </a:lstStyle>
            <a:p>
              <a:pPr/>
              <a:r>
                <a:t>100/150 cm</a:t>
              </a:r>
            </a:p>
          </p:txBody>
        </p:sp>
        <p:sp>
          <p:nvSpPr>
            <p:cNvPr id="248" name="Connettore 2 57"/>
            <p:cNvSpPr/>
            <p:nvPr/>
          </p:nvSpPr>
          <p:spPr>
            <a:xfrm>
              <a:off x="0" y="310588"/>
              <a:ext cx="274320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  <p:sp>
          <p:nvSpPr>
            <p:cNvPr id="249" name="CasellaDiTesto 60"/>
            <p:cNvSpPr txBox="1"/>
            <p:nvPr/>
          </p:nvSpPr>
          <p:spPr>
            <a:xfrm>
              <a:off x="812800" y="0"/>
              <a:ext cx="1044437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lvl1pPr>
            </a:lstStyle>
            <a:p>
              <a:pPr/>
              <a:r>
                <a:t>50/75 cm</a:t>
              </a:r>
            </a:p>
          </p:txBody>
        </p:sp>
      </p:grpSp>
      <p:grpSp>
        <p:nvGrpSpPr>
          <p:cNvPr id="272" name="Gruppo 169"/>
          <p:cNvGrpSpPr/>
          <p:nvPr/>
        </p:nvGrpSpPr>
        <p:grpSpPr>
          <a:xfrm>
            <a:off x="9220200" y="6916205"/>
            <a:ext cx="1293706" cy="1373371"/>
            <a:chOff x="0" y="0"/>
            <a:chExt cx="1293705" cy="1373369"/>
          </a:xfrm>
        </p:grpSpPr>
        <p:grpSp>
          <p:nvGrpSpPr>
            <p:cNvPr id="270" name="Gruppo 168"/>
            <p:cNvGrpSpPr/>
            <p:nvPr/>
          </p:nvGrpSpPr>
          <p:grpSpPr>
            <a:xfrm>
              <a:off x="0" y="0"/>
              <a:ext cx="1293706" cy="1373370"/>
              <a:chOff x="0" y="0"/>
              <a:chExt cx="1293705" cy="1373369"/>
            </a:xfrm>
          </p:grpSpPr>
          <p:sp>
            <p:nvSpPr>
              <p:cNvPr id="251" name="Rettangolo 158"/>
              <p:cNvSpPr/>
              <p:nvPr/>
            </p:nvSpPr>
            <p:spPr>
              <a:xfrm>
                <a:off x="238125" y="297434"/>
                <a:ext cx="450850" cy="540791"/>
              </a:xfrm>
              <a:prstGeom prst="rect">
                <a:avLst/>
              </a:prstGeom>
              <a:solidFill>
                <a:srgbClr val="D5FB82"/>
              </a:solidFill>
              <a:ln w="12700" cap="flat">
                <a:solidFill>
                  <a:srgbClr val="287A9E"/>
                </a:solidFill>
                <a:prstDash val="solid"/>
                <a:round/>
              </a:ln>
              <a:effectLst>
                <a:outerShdw sx="100000" sy="100000" kx="0" ky="0" algn="b" rotWithShape="0" blurRad="63500" dist="254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b="0" sz="1800">
                    <a:solidFill>
                      <a:srgbClr val="FFFFFF"/>
                    </a:solidFill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  <p:sp>
            <p:nvSpPr>
              <p:cNvPr id="252" name="Rettangolo 142"/>
              <p:cNvSpPr/>
              <p:nvPr/>
            </p:nvSpPr>
            <p:spPr>
              <a:xfrm>
                <a:off x="12700" y="366204"/>
                <a:ext cx="450851" cy="540791"/>
              </a:xfrm>
              <a:prstGeom prst="rect">
                <a:avLst/>
              </a:prstGeom>
              <a:solidFill>
                <a:srgbClr val="D5FB82"/>
              </a:solidFill>
              <a:ln w="12700" cap="flat">
                <a:solidFill>
                  <a:srgbClr val="287A9E"/>
                </a:solidFill>
                <a:prstDash val="solid"/>
                <a:round/>
              </a:ln>
              <a:effectLst>
                <a:outerShdw sx="100000" sy="100000" kx="0" ky="0" algn="b" rotWithShape="0" blurRad="63500" dist="254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b="0" sz="1800">
                    <a:solidFill>
                      <a:srgbClr val="FFFFFF"/>
                    </a:solidFill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  <p:sp>
            <p:nvSpPr>
              <p:cNvPr id="253" name="Connettore 1 133"/>
              <p:cNvSpPr/>
              <p:nvPr/>
            </p:nvSpPr>
            <p:spPr>
              <a:xfrm>
                <a:off x="457199" y="366203"/>
                <a:ext cx="6352" cy="547141"/>
              </a:xfrm>
              <a:prstGeom prst="line">
                <a:avLst/>
              </a:prstGeom>
              <a:noFill/>
              <a:ln w="28575" cap="flat">
                <a:solidFill>
                  <a:srgbClr val="5F89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b="0" sz="1800"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  <p:sp>
            <p:nvSpPr>
              <p:cNvPr id="254" name="Connettore 1 134"/>
              <p:cNvSpPr/>
              <p:nvPr/>
            </p:nvSpPr>
            <p:spPr>
              <a:xfrm>
                <a:off x="12700" y="362290"/>
                <a:ext cx="444500" cy="6350"/>
              </a:xfrm>
              <a:prstGeom prst="line">
                <a:avLst/>
              </a:prstGeom>
              <a:noFill/>
              <a:ln w="28575" cap="flat">
                <a:solidFill>
                  <a:srgbClr val="5F89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b="0" sz="1800"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  <p:sp>
            <p:nvSpPr>
              <p:cNvPr id="255" name="Connettore 1 141"/>
              <p:cNvSpPr/>
              <p:nvPr/>
            </p:nvSpPr>
            <p:spPr>
              <a:xfrm>
                <a:off x="12700" y="906993"/>
                <a:ext cx="444500" cy="6351"/>
              </a:xfrm>
              <a:prstGeom prst="line">
                <a:avLst/>
              </a:prstGeom>
              <a:noFill/>
              <a:ln w="28575" cap="flat">
                <a:solidFill>
                  <a:srgbClr val="5F89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b="0" sz="1800"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  <p:sp>
            <p:nvSpPr>
              <p:cNvPr id="256" name="Connettore 1 143"/>
              <p:cNvSpPr/>
              <p:nvPr/>
            </p:nvSpPr>
            <p:spPr>
              <a:xfrm flipV="1">
                <a:off x="-1" y="266823"/>
                <a:ext cx="254002" cy="90320"/>
              </a:xfrm>
              <a:prstGeom prst="line">
                <a:avLst/>
              </a:prstGeom>
              <a:noFill/>
              <a:ln w="28575" cap="flat">
                <a:solidFill>
                  <a:srgbClr val="5F89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b="0" sz="1800"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  <p:sp>
            <p:nvSpPr>
              <p:cNvPr id="257" name="Connettore 1 145"/>
              <p:cNvSpPr/>
              <p:nvPr/>
            </p:nvSpPr>
            <p:spPr>
              <a:xfrm flipV="1">
                <a:off x="450850" y="279523"/>
                <a:ext cx="254001" cy="90320"/>
              </a:xfrm>
              <a:prstGeom prst="line">
                <a:avLst/>
              </a:prstGeom>
              <a:noFill/>
              <a:ln w="28575" cap="flat">
                <a:solidFill>
                  <a:srgbClr val="5F89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b="0" sz="1800"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  <p:sp>
            <p:nvSpPr>
              <p:cNvPr id="258" name="Connettore 1 147"/>
              <p:cNvSpPr/>
              <p:nvPr/>
            </p:nvSpPr>
            <p:spPr>
              <a:xfrm flipV="1">
                <a:off x="476250" y="811744"/>
                <a:ext cx="254001" cy="90320"/>
              </a:xfrm>
              <a:prstGeom prst="line">
                <a:avLst/>
              </a:prstGeom>
              <a:noFill/>
              <a:ln w="28575" cap="flat">
                <a:solidFill>
                  <a:srgbClr val="5F89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b="0" sz="1800"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  <p:sp>
            <p:nvSpPr>
              <p:cNvPr id="259" name="Connettore 1 148"/>
              <p:cNvSpPr/>
              <p:nvPr/>
            </p:nvSpPr>
            <p:spPr>
              <a:xfrm>
                <a:off x="698499" y="279522"/>
                <a:ext cx="6352" cy="547141"/>
              </a:xfrm>
              <a:prstGeom prst="line">
                <a:avLst/>
              </a:prstGeom>
              <a:noFill/>
              <a:ln w="28575" cap="flat">
                <a:solidFill>
                  <a:srgbClr val="5F89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b="0" sz="1800"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  <p:sp>
            <p:nvSpPr>
              <p:cNvPr id="260" name="Connettore 1 152"/>
              <p:cNvSpPr/>
              <p:nvPr/>
            </p:nvSpPr>
            <p:spPr>
              <a:xfrm>
                <a:off x="228600" y="273173"/>
                <a:ext cx="444500" cy="6350"/>
              </a:xfrm>
              <a:prstGeom prst="line">
                <a:avLst/>
              </a:prstGeom>
              <a:noFill/>
              <a:ln w="28575" cap="flat">
                <a:solidFill>
                  <a:srgbClr val="5F89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b="0" sz="1800"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  <p:sp>
            <p:nvSpPr>
              <p:cNvPr id="261" name="Connettore 1 153"/>
              <p:cNvSpPr/>
              <p:nvPr/>
            </p:nvSpPr>
            <p:spPr>
              <a:xfrm>
                <a:off x="476250" y="804361"/>
                <a:ext cx="234951" cy="6351"/>
              </a:xfrm>
              <a:prstGeom prst="line">
                <a:avLst/>
              </a:prstGeom>
              <a:noFill/>
              <a:ln w="28575" cap="flat">
                <a:solidFill>
                  <a:srgbClr val="5F89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b="0" sz="1800"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  <p:sp>
            <p:nvSpPr>
              <p:cNvPr id="262" name="Connettore 1 155"/>
              <p:cNvSpPr/>
              <p:nvPr/>
            </p:nvSpPr>
            <p:spPr>
              <a:xfrm flipH="1">
                <a:off x="238124" y="273173"/>
                <a:ext cx="9527" cy="93032"/>
              </a:xfrm>
              <a:prstGeom prst="line">
                <a:avLst/>
              </a:prstGeom>
              <a:noFill/>
              <a:ln w="28575" cap="flat">
                <a:solidFill>
                  <a:srgbClr val="5F89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b="0" sz="1800"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  <p:sp>
            <p:nvSpPr>
              <p:cNvPr id="263" name="Rettangolo 157"/>
              <p:cNvSpPr/>
              <p:nvPr/>
            </p:nvSpPr>
            <p:spPr>
              <a:xfrm>
                <a:off x="69850" y="452484"/>
                <a:ext cx="336550" cy="369333"/>
              </a:xfrm>
              <a:prstGeom prst="rect">
                <a:avLst/>
              </a:prstGeom>
              <a:gradFill flip="none" rotWithShape="1">
                <a:gsLst>
                  <a:gs pos="0">
                    <a:srgbClr val="2080AB"/>
                  </a:gs>
                  <a:gs pos="69000">
                    <a:srgbClr val="71A4C5"/>
                  </a:gs>
                  <a:gs pos="100000">
                    <a:srgbClr val="B5CBDC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solidFill>
                  <a:srgbClr val="287A9E"/>
                </a:solidFill>
                <a:prstDash val="solid"/>
                <a:round/>
              </a:ln>
              <a:effectLst>
                <a:outerShdw sx="100000" sy="100000" kx="0" ky="0" algn="b" rotWithShape="0" blurRad="63500" dist="254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b="0" sz="1800">
                    <a:solidFill>
                      <a:srgbClr val="FFFFFF"/>
                    </a:solidFill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  <p:sp>
            <p:nvSpPr>
              <p:cNvPr id="264" name="Ovale 159"/>
              <p:cNvSpPr/>
              <p:nvPr/>
            </p:nvSpPr>
            <p:spPr>
              <a:xfrm>
                <a:off x="144779" y="507906"/>
                <a:ext cx="45721" cy="55347"/>
              </a:xfrm>
              <a:prstGeom prst="ellipse">
                <a:avLst/>
              </a:prstGeom>
              <a:solidFill>
                <a:srgbClr val="09213B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63500" dist="254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b="0" sz="1800">
                    <a:solidFill>
                      <a:srgbClr val="FFFFFF"/>
                    </a:solidFill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  <p:sp>
            <p:nvSpPr>
              <p:cNvPr id="265" name="Ovale 161"/>
              <p:cNvSpPr/>
              <p:nvPr/>
            </p:nvSpPr>
            <p:spPr>
              <a:xfrm>
                <a:off x="309879" y="501556"/>
                <a:ext cx="45721" cy="55347"/>
              </a:xfrm>
              <a:prstGeom prst="ellipse">
                <a:avLst/>
              </a:prstGeom>
              <a:solidFill>
                <a:srgbClr val="09213B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63500" dist="254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b="0" sz="1800">
                    <a:solidFill>
                      <a:srgbClr val="FFFFFF"/>
                    </a:solidFill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  <p:sp>
            <p:nvSpPr>
              <p:cNvPr id="266" name="CasellaDiTesto 162"/>
              <p:cNvSpPr txBox="1"/>
              <p:nvPr/>
            </p:nvSpPr>
            <p:spPr>
              <a:xfrm>
                <a:off x="12699" y="0"/>
                <a:ext cx="659415" cy="243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l" defTabSz="914400">
                  <a:defRPr b="0" sz="1000"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  <a:r>
                  <a:t>3x3x3cm</a:t>
                </a:r>
                <a:r>
                  <a:rPr baseline="30000"/>
                  <a:t>3</a:t>
                </a:r>
              </a:p>
            </p:txBody>
          </p:sp>
          <p:sp>
            <p:nvSpPr>
              <p:cNvPr id="267" name="CasellaDiTesto 163"/>
              <p:cNvSpPr txBox="1"/>
              <p:nvPr/>
            </p:nvSpPr>
            <p:spPr>
              <a:xfrm>
                <a:off x="83792" y="1104129"/>
                <a:ext cx="451357" cy="269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l" defTabSz="914400">
                  <a:defRPr b="0" sz="1200">
                    <a:latin typeface="News Gothic MT"/>
                    <a:ea typeface="News Gothic MT"/>
                    <a:cs typeface="News Gothic MT"/>
                    <a:sym typeface="News Gothic MT"/>
                  </a:defRPr>
                </a:lvl1pPr>
              </a:lstStyle>
              <a:p>
                <a:pPr/>
                <a:r>
                  <a:t>SiPD</a:t>
                </a:r>
              </a:p>
            </p:txBody>
          </p:sp>
          <p:sp>
            <p:nvSpPr>
              <p:cNvPr id="268" name="Connettore 2 165"/>
              <p:cNvSpPr/>
              <p:nvPr/>
            </p:nvSpPr>
            <p:spPr>
              <a:xfrm flipH="1" flipV="1">
                <a:off x="254000" y="684675"/>
                <a:ext cx="101599" cy="41945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b="0" sz="1800">
                    <a:latin typeface="News Gothic MT"/>
                    <a:ea typeface="News Gothic MT"/>
                    <a:cs typeface="News Gothic MT"/>
                    <a:sym typeface="News Gothic MT"/>
                  </a:defRPr>
                </a:pPr>
              </a:p>
            </p:txBody>
          </p:sp>
          <p:sp>
            <p:nvSpPr>
              <p:cNvPr id="269" name="CasellaDiTesto 167"/>
              <p:cNvSpPr txBox="1"/>
              <p:nvPr/>
            </p:nvSpPr>
            <p:spPr>
              <a:xfrm>
                <a:off x="638901" y="374989"/>
                <a:ext cx="654805" cy="269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l" defTabSz="914400">
                  <a:defRPr b="0" sz="1200">
                    <a:latin typeface="News Gothic MT"/>
                    <a:ea typeface="News Gothic MT"/>
                    <a:cs typeface="News Gothic MT"/>
                    <a:sym typeface="News Gothic MT"/>
                  </a:defRPr>
                </a:lvl1pPr>
              </a:lstStyle>
              <a:p>
                <a:pPr/>
                <a:r>
                  <a:t>EJ276G</a:t>
                </a:r>
              </a:p>
            </p:txBody>
          </p:sp>
        </p:grpSp>
        <p:sp>
          <p:nvSpPr>
            <p:cNvPr id="271" name="Connettore 1 132"/>
            <p:cNvSpPr/>
            <p:nvPr/>
          </p:nvSpPr>
          <p:spPr>
            <a:xfrm>
              <a:off x="6349" y="347153"/>
              <a:ext cx="6352" cy="547141"/>
            </a:xfrm>
            <a:prstGeom prst="line">
              <a:avLst/>
            </a:prstGeom>
            <a:noFill/>
            <a:ln w="28575" cap="flat">
              <a:solidFill>
                <a:srgbClr val="5F89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latin typeface="News Gothic MT"/>
                  <a:ea typeface="News Gothic MT"/>
                  <a:cs typeface="News Gothic MT"/>
                  <a:sym typeface="News Gothic MT"/>
                </a:defRPr>
              </a:pPr>
            </a:p>
          </p:txBody>
        </p:sp>
      </p:grpSp>
      <p:sp>
        <p:nvSpPr>
          <p:cNvPr id="273" name="Figura a mano libera 111"/>
          <p:cNvSpPr/>
          <p:nvPr/>
        </p:nvSpPr>
        <p:spPr>
          <a:xfrm>
            <a:off x="4892551" y="7009848"/>
            <a:ext cx="889001" cy="636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05" fill="norm" stroke="1" extrusionOk="0">
                <a:moveTo>
                  <a:pt x="0" y="0"/>
                </a:moveTo>
                <a:cubicBezTo>
                  <a:pt x="2160" y="9969"/>
                  <a:pt x="4320" y="19938"/>
                  <a:pt x="5246" y="20769"/>
                </a:cubicBezTo>
                <a:cubicBezTo>
                  <a:pt x="6171" y="21600"/>
                  <a:pt x="2829" y="7823"/>
                  <a:pt x="5554" y="4985"/>
                </a:cubicBezTo>
                <a:cubicBezTo>
                  <a:pt x="8280" y="2146"/>
                  <a:pt x="21600" y="3738"/>
                  <a:pt x="21600" y="3738"/>
                </a:cubicBezTo>
              </a:path>
            </a:pathLst>
          </a:custGeom>
          <a:ln w="19050">
            <a:solidFill>
              <a:schemeClr val="accent5">
                <a:hueOff val="-82419"/>
                <a:satOff val="-9513"/>
                <a:lumOff val="-16343"/>
              </a:schemeClr>
            </a:solidFill>
          </a:ln>
        </p:spPr>
        <p:txBody>
          <a:bodyPr lIns="45719" rIns="45719" anchor="ctr"/>
          <a:lstStyle/>
          <a:p>
            <a:pPr defTabSz="914400">
              <a:defRPr b="0" sz="1800">
                <a:latin typeface="News Gothic MT"/>
                <a:ea typeface="News Gothic MT"/>
                <a:cs typeface="News Gothic MT"/>
                <a:sym typeface="News Gothic MT"/>
              </a:defRPr>
            </a:pPr>
          </a:p>
        </p:txBody>
      </p:sp>
      <p:sp>
        <p:nvSpPr>
          <p:cNvPr id="274" name="CasellaDiTesto 10"/>
          <p:cNvSpPr txBox="1"/>
          <p:nvPr/>
        </p:nvSpPr>
        <p:spPr>
          <a:xfrm>
            <a:off x="877192" y="1677305"/>
            <a:ext cx="11250416" cy="748957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To realize a prototype of detector able to detect at the same time charged particles and neutrons with high energy and angular resolution for reaction studies and applications</a:t>
            </a:r>
          </a:p>
        </p:txBody>
      </p:sp>
      <p:sp>
        <p:nvSpPr>
          <p:cNvPr id="275" name="CasellaDiTesto 11"/>
          <p:cNvSpPr txBox="1"/>
          <p:nvPr/>
        </p:nvSpPr>
        <p:spPr>
          <a:xfrm>
            <a:off x="182938" y="3400533"/>
            <a:ext cx="7781719" cy="2530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l" defTabSz="914400">
              <a:buSzPct val="100000"/>
              <a:buFont typeface="Arial"/>
              <a:buChar char="•"/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Candidate</a:t>
            </a:r>
            <a:r>
              <a:t>: The plastic scintillator EJ276-Green Type (ex EJ299-33) (3x3x3cm</a:t>
            </a:r>
            <a:r>
              <a:rPr baseline="30000"/>
              <a:t>3</a:t>
            </a:r>
            <a:r>
              <a:t>)</a:t>
            </a:r>
          </a:p>
          <a:p>
            <a:pPr marL="285750" indent="-285750" algn="l" defTabSz="914400">
              <a:buSzPct val="100000"/>
              <a:buFont typeface="Arial"/>
              <a:buChar char="•"/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cluster: 4 consecutively cubes -&gt; 3x3x12 cm</a:t>
            </a:r>
            <a:r>
              <a:rPr baseline="30000"/>
              <a:t>3</a:t>
            </a:r>
            <a:endParaRPr baseline="30000"/>
          </a:p>
          <a:p>
            <a:pPr marL="285750" indent="-285750" algn="l" defTabSz="914400">
              <a:buSzPct val="100000"/>
              <a:buFont typeface="Arial"/>
              <a:buChar char="•"/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-1999"/>
              <a:t>Neutron detection efficiency ≈ 50% for the prototype </a:t>
            </a:r>
            <a:endParaRPr baseline="-1999"/>
          </a:p>
          <a:p>
            <a:pPr marL="285750" indent="-285750" algn="l" defTabSz="914400">
              <a:buSzPct val="100000"/>
              <a:buFont typeface="Arial"/>
              <a:buChar char="•"/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Reading the light signal: Si-PM and digitalization </a:t>
            </a:r>
          </a:p>
          <a:p>
            <a:pPr marL="285750" indent="-285750" algn="l" defTabSz="914400">
              <a:buSzPct val="100000"/>
              <a:buFont typeface="Arial"/>
              <a:buChar char="•"/>
              <a:defRPr b="0" sz="1800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Modular, reconfigurable (in mechanic and electronic)</a:t>
            </a:r>
          </a:p>
          <a:p>
            <a:pPr marL="285750" indent="-285750" algn="l" defTabSz="914400">
              <a:buSzPct val="100000"/>
              <a:buFont typeface="Arial"/>
              <a:buChar char="•"/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Discrimination of n/γ from PSD (but also light charged particles)</a:t>
            </a:r>
          </a:p>
          <a:p>
            <a:pPr marL="285750" indent="-285750" algn="l" defTabSz="914400">
              <a:buSzPct val="100000"/>
              <a:buFont typeface="Arial"/>
              <a:buChar char="•"/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Energy measurement from ToF (Δt≤0.5 ns with L</a:t>
            </a:r>
            <a:r>
              <a:rPr baseline="-25000"/>
              <a:t>ToF</a:t>
            </a:r>
            <a:r>
              <a:t>≈1÷1.5m)</a:t>
            </a:r>
          </a:p>
          <a:p>
            <a:pPr algn="l" defTabSz="9144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TOF measured using the RF of the CS or with an ancillary MCP     (low intensity exotic beams)  </a:t>
            </a:r>
          </a:p>
        </p:txBody>
      </p:sp>
      <p:sp>
        <p:nvSpPr>
          <p:cNvPr id="276" name="NArCoS (Neutron Array for Correlation Studies)"/>
          <p:cNvSpPr txBox="1"/>
          <p:nvPr/>
        </p:nvSpPr>
        <p:spPr>
          <a:xfrm>
            <a:off x="1384405" y="48350"/>
            <a:ext cx="10261390" cy="6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NArCoS (Neutron Array for Correlation Studies)</a:t>
            </a:r>
          </a:p>
        </p:txBody>
      </p:sp>
      <p:sp>
        <p:nvSpPr>
          <p:cNvPr id="277" name="CasellaDiTesto 11"/>
          <p:cNvSpPr txBox="1"/>
          <p:nvPr/>
        </p:nvSpPr>
        <p:spPr>
          <a:xfrm>
            <a:off x="8298238" y="3415317"/>
            <a:ext cx="4405702" cy="2482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l" defTabSz="914400">
              <a:buSzPct val="100000"/>
              <a:buFont typeface="Arial"/>
              <a:buChar char="•"/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Neutron-particles correlations (HBT)</a:t>
            </a:r>
          </a:p>
          <a:p>
            <a:pPr marL="285750" indent="-285750" algn="l" defTabSz="914400">
              <a:buSzPct val="100000"/>
              <a:buFont typeface="Arial"/>
              <a:buChar char="•"/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Reaction Dynamics and time scale</a:t>
            </a:r>
          </a:p>
          <a:p>
            <a:pPr marL="285750" indent="-285750" algn="l" defTabSz="914400">
              <a:buSzPct val="100000"/>
              <a:buFont typeface="Arial"/>
              <a:buChar char="•"/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Symmetry Energy in EoS of nuclear matter</a:t>
            </a:r>
          </a:p>
          <a:p>
            <a:pPr marL="285750" indent="-285750" algn="l" defTabSz="914400">
              <a:buSzPct val="100000"/>
              <a:buFont typeface="Arial"/>
              <a:buChar char="•"/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Nuclear structure of unbound exotic nuclei</a:t>
            </a:r>
          </a:p>
          <a:p>
            <a:pPr marL="285750" indent="-285750" algn="l" defTabSz="914400">
              <a:buSzPct val="100000"/>
              <a:buFont typeface="Arial"/>
              <a:buChar char="•"/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medium nuclear interaction</a:t>
            </a:r>
          </a:p>
          <a:p>
            <a:pPr marL="285750" indent="-285750" algn="l" defTabSz="914400">
              <a:buSzPct val="100000"/>
              <a:buFont typeface="Arial"/>
              <a:buChar char="•"/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Nuclear astrophysics (neutron stars and nucleosynthesis processes) </a:t>
            </a:r>
          </a:p>
          <a:p>
            <a:pPr marL="285750" indent="-285750" algn="l" defTabSz="914400">
              <a:buSzPct val="100000"/>
              <a:buFont typeface="Arial"/>
              <a:buChar char="•"/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Medical application (neutron production cross section, differential cross sections)</a:t>
            </a:r>
          </a:p>
        </p:txBody>
      </p:sp>
      <p:sp>
        <p:nvSpPr>
          <p:cNvPr id="278" name="TextBox 19"/>
          <p:cNvSpPr txBox="1"/>
          <p:nvPr/>
        </p:nvSpPr>
        <p:spPr>
          <a:xfrm>
            <a:off x="2603274" y="2947884"/>
            <a:ext cx="846236" cy="299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Detector </a:t>
            </a:r>
          </a:p>
        </p:txBody>
      </p:sp>
      <p:sp>
        <p:nvSpPr>
          <p:cNvPr id="279" name="TextBox 19"/>
          <p:cNvSpPr txBox="1"/>
          <p:nvPr/>
        </p:nvSpPr>
        <p:spPr>
          <a:xfrm>
            <a:off x="9766075" y="3014189"/>
            <a:ext cx="1188819" cy="299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Physic cases  </a:t>
            </a:r>
          </a:p>
        </p:txBody>
      </p:sp>
      <p:sp>
        <p:nvSpPr>
          <p:cNvPr id="280" name="Figura a mano libera 111"/>
          <p:cNvSpPr/>
          <p:nvPr/>
        </p:nvSpPr>
        <p:spPr>
          <a:xfrm>
            <a:off x="8118351" y="7996003"/>
            <a:ext cx="889001" cy="636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05" fill="norm" stroke="1" extrusionOk="0">
                <a:moveTo>
                  <a:pt x="0" y="0"/>
                </a:moveTo>
                <a:cubicBezTo>
                  <a:pt x="2160" y="9969"/>
                  <a:pt x="4320" y="19938"/>
                  <a:pt x="5246" y="20769"/>
                </a:cubicBezTo>
                <a:cubicBezTo>
                  <a:pt x="6171" y="21600"/>
                  <a:pt x="2829" y="7823"/>
                  <a:pt x="5554" y="4985"/>
                </a:cubicBezTo>
                <a:cubicBezTo>
                  <a:pt x="8280" y="2146"/>
                  <a:pt x="21600" y="3738"/>
                  <a:pt x="21600" y="3738"/>
                </a:cubicBezTo>
              </a:path>
            </a:pathLst>
          </a:custGeom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914400">
              <a:defRPr b="0" sz="1800">
                <a:latin typeface="News Gothic MT"/>
                <a:ea typeface="News Gothic MT"/>
                <a:cs typeface="News Gothic MT"/>
                <a:sym typeface="News Gothic MT"/>
              </a:defRPr>
            </a:pPr>
          </a:p>
        </p:txBody>
      </p:sp>
      <p:grpSp>
        <p:nvGrpSpPr>
          <p:cNvPr id="289" name="Raggruppa"/>
          <p:cNvGrpSpPr/>
          <p:nvPr/>
        </p:nvGrpSpPr>
        <p:grpSpPr>
          <a:xfrm>
            <a:off x="114647" y="9074756"/>
            <a:ext cx="12800906" cy="784935"/>
            <a:chOff x="0" y="0"/>
            <a:chExt cx="12800905" cy="784933"/>
          </a:xfrm>
        </p:grpSpPr>
        <p:grpSp>
          <p:nvGrpSpPr>
            <p:cNvPr id="286" name="Gruppo 24"/>
            <p:cNvGrpSpPr/>
            <p:nvPr/>
          </p:nvGrpSpPr>
          <p:grpSpPr>
            <a:xfrm>
              <a:off x="1736923" y="191807"/>
              <a:ext cx="10623154" cy="593127"/>
              <a:chOff x="0" y="76200"/>
              <a:chExt cx="10623153" cy="593126"/>
            </a:xfrm>
          </p:grpSpPr>
          <p:sp>
            <p:nvSpPr>
              <p:cNvPr id="281" name="Rettangolo 25"/>
              <p:cNvSpPr/>
              <p:nvPr/>
            </p:nvSpPr>
            <p:spPr>
              <a:xfrm>
                <a:off x="0" y="101070"/>
                <a:ext cx="5311577" cy="331977"/>
              </a:xfrm>
              <a:prstGeom prst="rect">
                <a:avLst/>
              </a:prstGeom>
              <a:solidFill>
                <a:srgbClr val="926F1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b="0"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85" name="Gruppo 26"/>
              <p:cNvGrpSpPr/>
              <p:nvPr/>
            </p:nvGrpSpPr>
            <p:grpSpPr>
              <a:xfrm>
                <a:off x="557118" y="76200"/>
                <a:ext cx="10066036" cy="593127"/>
                <a:chOff x="0" y="76200"/>
                <a:chExt cx="10066034" cy="593126"/>
              </a:xfrm>
            </p:grpSpPr>
            <p:sp>
              <p:nvSpPr>
                <p:cNvPr id="282" name="Rettangolo 27"/>
                <p:cNvSpPr/>
                <p:nvPr/>
              </p:nvSpPr>
              <p:spPr>
                <a:xfrm>
                  <a:off x="3248684" y="101070"/>
                  <a:ext cx="6817351" cy="331977"/>
                </a:xfrm>
                <a:prstGeom prst="rect">
                  <a:avLst/>
                </a:prstGeom>
                <a:solidFill>
                  <a:srgbClr val="0070C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400">
                    <a:defRPr b="0" sz="18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3" name="CasellaDiTesto 28"/>
                <p:cNvSpPr txBox="1"/>
                <p:nvPr/>
              </p:nvSpPr>
              <p:spPr>
                <a:xfrm>
                  <a:off x="3311512" y="96296"/>
                  <a:ext cx="6693425" cy="3275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1" indent="457200" algn="l" defTabSz="914400">
                    <a:defRPr b="0" i="1" sz="13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NuSym23   –   GSI Darmstadt, Germany  - 22 September 2023</a:t>
                  </a:r>
                </a:p>
              </p:txBody>
            </p:sp>
            <p:sp>
              <p:nvSpPr>
                <p:cNvPr id="284" name="CasellaDiTesto 29"/>
                <p:cNvSpPr txBox="1"/>
                <p:nvPr/>
              </p:nvSpPr>
              <p:spPr>
                <a:xfrm>
                  <a:off x="0" y="76200"/>
                  <a:ext cx="2830404" cy="59312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defTabSz="914400">
                    <a:defRPr b="0" sz="1400">
                      <a:solidFill>
                        <a:srgbClr val="FFFFFF"/>
                      </a:solidFill>
                      <a:latin typeface="Apple Chancery"/>
                      <a:ea typeface="Apple Chancery"/>
                      <a:cs typeface="Apple Chancery"/>
                      <a:sym typeface="Apple Chancery"/>
                    </a:defRPr>
                  </a:lvl1pPr>
                </a:lstStyle>
                <a:p>
                  <a:pPr/>
                  <a:r>
                    <a:t>E. V. Pagano.   LNS-INFN</a:t>
                  </a:r>
                </a:p>
              </p:txBody>
            </p:sp>
          </p:grpSp>
        </p:grpSp>
        <p:sp>
          <p:nvSpPr>
            <p:cNvPr id="287" name="1"/>
            <p:cNvSpPr/>
            <p:nvPr/>
          </p:nvSpPr>
          <p:spPr>
            <a:xfrm>
              <a:off x="12457211" y="198037"/>
              <a:ext cx="343695" cy="324195"/>
            </a:xfrm>
            <a:prstGeom prst="rect">
              <a:avLst/>
            </a:prstGeom>
            <a:solidFill>
              <a:schemeClr val="accent1">
                <a:lumOff val="-13575"/>
              </a:schemeClr>
            </a:solidFill>
            <a:ln w="25400" cap="flat">
              <a:solidFill>
                <a:srgbClr val="A37D1A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1</a:t>
              </a:r>
            </a:p>
          </p:txBody>
        </p:sp>
        <p:pic>
          <p:nvPicPr>
            <p:cNvPr id="288" name="Immagine 1" descr="Immagine 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618496" cy="5931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mph" nodeType="afterEffect" presetSubtype="0" presetID="6" grpId="3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mph" nodeType="afterEffect" presetSubtype="0" presetID="6" grpId="6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2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Class="entr" nodeType="afterEffect" presetSubtype="4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Class="entr" nodeType="afterEffect" presetSubtype="4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6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3"/>
      <p:bldP build="whole" bldLvl="1" animBg="1" rev="0" advAuto="0" spid="214" grpId="4"/>
      <p:bldP build="whole" bldLvl="1" animBg="1" rev="0" advAuto="0" spid="245" grpId="8"/>
      <p:bldP build="whole" bldLvl="1" animBg="1" rev="0" advAuto="0" spid="272" grpId="5"/>
      <p:bldP build="whole" bldLvl="1" animBg="1" rev="0" advAuto="0" spid="272" grpId="6"/>
      <p:bldP build="whole" bldLvl="1" animBg="1" rev="0" advAuto="0" spid="272" grpId="7"/>
      <p:bldP build="whole" bldLvl="1" animBg="1" rev="0" advAuto="0" spid="273" grpId="10"/>
      <p:bldP build="whole" bldLvl="1" animBg="1" rev="0" advAuto="0" spid="250" grpId="11"/>
      <p:bldP build="whole" bldLvl="1" animBg="1" rev="0" advAuto="0" spid="280" grpId="12"/>
      <p:bldP build="whole" bldLvl="1" animBg="1" rev="0" advAuto="0" spid="235" grpId="1"/>
      <p:bldP build="whole" bldLvl="1" animBg="1" rev="0" advAuto="0" spid="240" grpId="9"/>
      <p:bldP build="whole" bldLvl="1" animBg="1" rev="0" advAuto="0" spid="21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asellaDiTesto 3"/>
          <p:cNvSpPr txBox="1"/>
          <p:nvPr/>
        </p:nvSpPr>
        <p:spPr>
          <a:xfrm>
            <a:off x="4161601" y="69812"/>
            <a:ext cx="4579303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32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PSD studies using sources</a:t>
            </a:r>
          </a:p>
        </p:txBody>
      </p:sp>
      <p:pic>
        <p:nvPicPr>
          <p:cNvPr id="292" name="Picture 22" descr="Picture 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8922" y="4413759"/>
            <a:ext cx="4760206" cy="3967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5623" t="0" r="0" b="0"/>
          <a:stretch>
            <a:fillRect/>
          </a:stretch>
        </p:blipFill>
        <p:spPr>
          <a:xfrm>
            <a:off x="258334" y="4347286"/>
            <a:ext cx="4371340" cy="384339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94" name="Content Placeholder 3"/>
          <p:cNvGraphicFramePr/>
          <p:nvPr/>
        </p:nvGraphicFramePr>
        <p:xfrm>
          <a:off x="4813383" y="5088993"/>
          <a:ext cx="3288439" cy="217470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2612523"/>
                <a:gridCol w="663214"/>
              </a:tblGrid>
              <a:tr h="84883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Detector</a:t>
                      </a:r>
                    </a:p>
                  </a:txBody>
                  <a:tcPr marL="9525" marR="9525" marT="9525" marB="9525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FoM</a:t>
                      </a:r>
                    </a:p>
                  </a:txBody>
                  <a:tcPr marL="9525" marR="9525" marT="9525" marB="9525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3CCCC"/>
                    </a:solidFill>
                  </a:tcPr>
                </a:tc>
              </a:tr>
              <a:tr h="45037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i-Spector + EJ-276</a:t>
                      </a:r>
                    </a:p>
                  </a:txBody>
                  <a:tcPr marL="9525" marR="9525" marT="9525" marB="9525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BCEF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0.98</a:t>
                      </a:r>
                    </a:p>
                  </a:txBody>
                  <a:tcPr marL="9525" marR="9525" marT="9525" marB="9525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BCEFEE">
                        <a:alpha val="20000"/>
                      </a:srgbClr>
                    </a:solidFill>
                  </a:tcPr>
                </a:tc>
              </a:tr>
              <a:tr h="43139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i-Spector + EJ-276G</a:t>
                      </a:r>
                    </a:p>
                  </a:txBody>
                  <a:tcPr marL="9525" marR="9525" marT="9525" marB="9525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BCEF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1.47</a:t>
                      </a:r>
                    </a:p>
                  </a:txBody>
                  <a:tcPr marL="9525" marR="9525" marT="9525" marB="9525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BCEFEE">
                        <a:alpha val="20000"/>
                      </a:srgbClr>
                    </a:solidFill>
                  </a:tcPr>
                </a:tc>
              </a:tr>
              <a:tr h="43139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PMT + EJ-276G</a:t>
                      </a:r>
                    </a:p>
                  </a:txBody>
                  <a:tcPr marL="9525" marR="9525" marT="9525" marB="9525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BCEF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1.03</a:t>
                      </a:r>
                    </a:p>
                  </a:txBody>
                  <a:tcPr marL="9525" marR="9525" marT="9525" marB="9525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BCEFEE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95" name="TextBox 4"/>
          <p:cNvSpPr txBox="1"/>
          <p:nvPr/>
        </p:nvSpPr>
        <p:spPr>
          <a:xfrm>
            <a:off x="1325160" y="8476001"/>
            <a:ext cx="2364532" cy="380366"/>
          </a:xfrm>
          <a:prstGeom prst="rect">
            <a:avLst/>
          </a:prstGeom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800">
                <a:solidFill>
                  <a:srgbClr val="0000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pPr/>
            <a:r>
              <a:t>EJ-276 + i-Spector</a:t>
            </a:r>
          </a:p>
        </p:txBody>
      </p:sp>
      <p:sp>
        <p:nvSpPr>
          <p:cNvPr id="296" name="TextBox 5"/>
          <p:cNvSpPr txBox="1"/>
          <p:nvPr/>
        </p:nvSpPr>
        <p:spPr>
          <a:xfrm>
            <a:off x="9145444" y="8535738"/>
            <a:ext cx="2569361" cy="380366"/>
          </a:xfrm>
          <a:prstGeom prst="rect">
            <a:avLst/>
          </a:prstGeom>
          <a:ln>
            <a:solidFill>
              <a:srgbClr val="33CC33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800">
                <a:solidFill>
                  <a:srgbClr val="33CC3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pPr/>
            <a:r>
              <a:t>EJ-276G + i-Spector</a:t>
            </a:r>
          </a:p>
        </p:txBody>
      </p:sp>
      <p:pic>
        <p:nvPicPr>
          <p:cNvPr id="297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27533" y="246001"/>
            <a:ext cx="1628522" cy="194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12898" t="12367" r="9522" b="7825"/>
          <a:stretch>
            <a:fillRect/>
          </a:stretch>
        </p:blipFill>
        <p:spPr>
          <a:xfrm>
            <a:off x="8354676" y="1652704"/>
            <a:ext cx="1258830" cy="1726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icture 14" descr="Picture 14"/>
          <p:cNvPicPr>
            <a:picLocks noChangeAspect="1"/>
          </p:cNvPicPr>
          <p:nvPr/>
        </p:nvPicPr>
        <p:blipFill>
          <a:blip r:embed="rId6">
            <a:extLst/>
          </a:blip>
          <a:srcRect l="10278" t="0" r="15435" b="4576"/>
          <a:stretch>
            <a:fillRect/>
          </a:stretch>
        </p:blipFill>
        <p:spPr>
          <a:xfrm>
            <a:off x="10000309" y="2303685"/>
            <a:ext cx="2688477" cy="1726713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CasellaDiTesto 3"/>
          <p:cNvSpPr txBox="1"/>
          <p:nvPr/>
        </p:nvSpPr>
        <p:spPr>
          <a:xfrm rot="20700000">
            <a:off x="7362987" y="759299"/>
            <a:ext cx="4354486" cy="299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b="0" sz="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E.V.Pagano, G. Politi, A. Simancas et al., in preparation</a:t>
            </a:r>
          </a:p>
        </p:txBody>
      </p:sp>
      <p:sp>
        <p:nvSpPr>
          <p:cNvPr id="301" name="Detector Configurations:…"/>
          <p:cNvSpPr txBox="1"/>
          <p:nvPr/>
        </p:nvSpPr>
        <p:spPr>
          <a:xfrm>
            <a:off x="118060" y="338593"/>
            <a:ext cx="4161354" cy="253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82879" indent="-182879" algn="just" defTabSz="914400">
              <a:lnSpc>
                <a:spcPct val="99000"/>
              </a:lnSpc>
              <a:spcBef>
                <a:spcPts val="1400"/>
              </a:spcBef>
              <a:buClr>
                <a:srgbClr val="3494BA"/>
              </a:buClr>
              <a:buSzPct val="80000"/>
              <a:buChar char="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Detector Configurations:</a:t>
            </a:r>
          </a:p>
          <a:p>
            <a:pPr lvl="1" marL="457200" indent="-182879" algn="l" defTabSz="914400">
              <a:lnSpc>
                <a:spcPct val="81000"/>
              </a:lnSpc>
              <a:spcBef>
                <a:spcPts val="300"/>
              </a:spcBef>
              <a:buClr>
                <a:srgbClr val="3494BA"/>
              </a:buClr>
              <a:buSzPct val="100000"/>
              <a:buChar char="➢"/>
              <a:defRPr b="0" sz="130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EJ-276G + PMT</a:t>
            </a:r>
            <a:endParaRPr>
              <a:solidFill>
                <a:srgbClr val="262626"/>
              </a:solidFill>
            </a:endParaRPr>
          </a:p>
          <a:p>
            <a:pPr lvl="1" marL="457200" indent="-182879" algn="l" defTabSz="914400">
              <a:lnSpc>
                <a:spcPct val="81000"/>
              </a:lnSpc>
              <a:spcBef>
                <a:spcPts val="300"/>
              </a:spcBef>
              <a:buClr>
                <a:srgbClr val="3494BA"/>
              </a:buClr>
              <a:buSzPct val="100000"/>
              <a:buChar char="➢"/>
              <a:defRPr b="0" sz="1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EJ-276 + i-Spector</a:t>
            </a:r>
            <a:endParaRPr>
              <a:solidFill>
                <a:srgbClr val="262626"/>
              </a:solidFill>
            </a:endParaRPr>
          </a:p>
          <a:p>
            <a:pPr lvl="1" marL="457200" indent="-182879" algn="l" defTabSz="914400">
              <a:lnSpc>
                <a:spcPct val="81000"/>
              </a:lnSpc>
              <a:spcBef>
                <a:spcPts val="300"/>
              </a:spcBef>
              <a:buClr>
                <a:srgbClr val="3494BA"/>
              </a:buClr>
              <a:buSzPct val="100000"/>
              <a:buChar char="➢"/>
              <a:defRPr b="0" sz="1300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EJ-276G + i-Spector</a:t>
            </a:r>
            <a:endParaRPr b="1" sz="1600"/>
          </a:p>
          <a:p>
            <a:pPr marL="182879" indent="-182879" algn="just" defTabSz="914400">
              <a:lnSpc>
                <a:spcPct val="99000"/>
              </a:lnSpc>
              <a:spcBef>
                <a:spcPts val="1400"/>
              </a:spcBef>
              <a:buClr>
                <a:srgbClr val="3494BA"/>
              </a:buClr>
              <a:buSzPct val="80000"/>
              <a:buChar char="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Lab measurements with radioactive sources:</a:t>
            </a:r>
          </a:p>
          <a:p>
            <a:pPr lvl="1" marL="457200" indent="-182879" algn="just" defTabSz="914400">
              <a:lnSpc>
                <a:spcPct val="99000"/>
              </a:lnSpc>
              <a:spcBef>
                <a:spcPts val="300"/>
              </a:spcBef>
              <a:buClr>
                <a:srgbClr val="3494BA"/>
              </a:buClr>
              <a:buSzPct val="100000"/>
              <a:buChar char="➢"/>
              <a:defRPr b="0" sz="13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Vacuum Chamber</a:t>
            </a:r>
          </a:p>
          <a:p>
            <a:pPr lvl="1" marL="457200" indent="-182879" algn="just" defTabSz="914400">
              <a:lnSpc>
                <a:spcPct val="99000"/>
              </a:lnSpc>
              <a:spcBef>
                <a:spcPts val="300"/>
              </a:spcBef>
              <a:buClr>
                <a:srgbClr val="3494BA"/>
              </a:buClr>
              <a:buSzPct val="100000"/>
              <a:buChar char="➢"/>
              <a:defRPr b="0" sz="13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Pb shield</a:t>
            </a:r>
          </a:p>
          <a:p>
            <a:pPr lvl="1" marL="457200" indent="-182879" algn="just" defTabSz="914400">
              <a:lnSpc>
                <a:spcPct val="99000"/>
              </a:lnSpc>
              <a:spcBef>
                <a:spcPts val="300"/>
              </a:spcBef>
              <a:buClr>
                <a:srgbClr val="3494BA"/>
              </a:buClr>
              <a:buSzPct val="100000"/>
              <a:buChar char="➢"/>
              <a:defRPr b="0" sz="13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Gamma sources: </a:t>
            </a:r>
            <a:r>
              <a:rPr baseline="29230"/>
              <a:t>133</a:t>
            </a:r>
            <a:r>
              <a:t>Ba, </a:t>
            </a:r>
            <a:r>
              <a:rPr baseline="29230"/>
              <a:t>137</a:t>
            </a:r>
            <a:r>
              <a:t>Cs, </a:t>
            </a:r>
            <a:r>
              <a:rPr baseline="29230"/>
              <a:t>60</a:t>
            </a:r>
            <a:r>
              <a:t>Co, </a:t>
            </a:r>
            <a:r>
              <a:rPr baseline="29230"/>
              <a:t>152</a:t>
            </a:r>
            <a:r>
              <a:t>Eu</a:t>
            </a:r>
          </a:p>
          <a:p>
            <a:pPr lvl="1" marL="457200" indent="-182879" algn="just" defTabSz="914400">
              <a:lnSpc>
                <a:spcPct val="99000"/>
              </a:lnSpc>
              <a:spcBef>
                <a:spcPts val="300"/>
              </a:spcBef>
              <a:buClr>
                <a:srgbClr val="3494BA"/>
              </a:buClr>
              <a:buSzPct val="100000"/>
              <a:buChar char="➢"/>
              <a:defRPr b="0" sz="13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Alpha source: </a:t>
            </a:r>
            <a:r>
              <a:rPr baseline="29230"/>
              <a:t>241</a:t>
            </a:r>
            <a:r>
              <a:t>Am</a:t>
            </a:r>
          </a:p>
          <a:p>
            <a:pPr lvl="1" marL="457200" indent="-182879" algn="just" defTabSz="914400">
              <a:lnSpc>
                <a:spcPct val="99000"/>
              </a:lnSpc>
              <a:spcBef>
                <a:spcPts val="300"/>
              </a:spcBef>
              <a:buClr>
                <a:srgbClr val="3494BA"/>
              </a:buClr>
              <a:buSzPct val="100000"/>
              <a:buChar char="➢"/>
              <a:defRPr b="0" sz="13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Digitizer from CAEN</a:t>
            </a:r>
          </a:p>
        </p:txBody>
      </p:sp>
      <p:pic>
        <p:nvPicPr>
          <p:cNvPr id="302" name="Immagine 6" descr="Immagine 6"/>
          <p:cNvPicPr>
            <a:picLocks noChangeAspect="1"/>
          </p:cNvPicPr>
          <p:nvPr/>
        </p:nvPicPr>
        <p:blipFill>
          <a:blip r:embed="rId7">
            <a:extLst/>
          </a:blip>
          <a:srcRect l="49960" t="46423" r="11479" b="14893"/>
          <a:stretch>
            <a:fillRect/>
          </a:stretch>
        </p:blipFill>
        <p:spPr>
          <a:xfrm>
            <a:off x="2350706" y="2352911"/>
            <a:ext cx="2466538" cy="1979604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TextBox 19"/>
          <p:cNvSpPr txBox="1"/>
          <p:nvPr/>
        </p:nvSpPr>
        <p:spPr>
          <a:xfrm>
            <a:off x="4003769" y="2870787"/>
            <a:ext cx="325619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sz="1100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pPr/>
            <a:r>
              <a:t>Example of signal and integration windows</a:t>
            </a:r>
          </a:p>
        </p:txBody>
      </p:sp>
      <p:sp>
        <p:nvSpPr>
          <p:cNvPr id="304" name="TextBox 19"/>
          <p:cNvSpPr txBox="1"/>
          <p:nvPr/>
        </p:nvSpPr>
        <p:spPr>
          <a:xfrm>
            <a:off x="6032274" y="4751284"/>
            <a:ext cx="837957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sz="1500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pPr/>
            <a:r>
              <a:t>Results</a:t>
            </a:r>
          </a:p>
        </p:txBody>
      </p:sp>
      <p:sp>
        <p:nvSpPr>
          <p:cNvPr id="305" name="CasellaDiTesto 26"/>
          <p:cNvSpPr txBox="1"/>
          <p:nvPr/>
        </p:nvSpPr>
        <p:spPr>
          <a:xfrm>
            <a:off x="4357362" y="7564791"/>
            <a:ext cx="4507777" cy="1418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defRPr b="0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Pagano E.V. et al.,  N.S.,  Nucl. Instrum. Methods A, 889 (2018) 83-88 </a:t>
            </a:r>
          </a:p>
          <a:p>
            <a:pPr algn="l" defTabSz="457200">
              <a:defRPr b="0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Pagano E.V. et al.,  N.S.,  Nucl. Instrum. Methods A, 905 (2018) 47-52 </a:t>
            </a:r>
          </a:p>
          <a:p>
            <a:pPr algn="l" defTabSz="457200">
              <a:defRPr b="0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Pagano E.V. et al.,  IL NUOVO CIMENTO 41 C (2018) 181</a:t>
            </a:r>
          </a:p>
          <a:p>
            <a:pPr algn="l" defTabSz="457200">
              <a:defRPr b="0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Pagano E.V. et al.,  JPS Conf. Proc. 32, 010096 (2020)</a:t>
            </a:r>
          </a:p>
          <a:p>
            <a:pPr algn="l" defTabSz="457200">
              <a:defRPr b="0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Pagano E.V. et al., IL NUOVO CIMENTO 43 C (2020) 12</a:t>
            </a:r>
          </a:p>
          <a:p>
            <a:pPr algn="l" defTabSz="457200">
              <a:defRPr b="0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Pagano E.V. et al., J. Phys.: Conf. Ser. 1643 (2020) 012037</a:t>
            </a:r>
          </a:p>
          <a:p>
            <a:pPr algn="l" defTabSz="457200">
              <a:defRPr b="0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Pagano E.V. et al., IL NUOVO CIMENTO 45 C (2022) 64</a:t>
            </a:r>
          </a:p>
        </p:txBody>
      </p:sp>
      <p:sp>
        <p:nvSpPr>
          <p:cNvPr id="306" name="Equazione"/>
          <p:cNvSpPr txBox="1"/>
          <p:nvPr/>
        </p:nvSpPr>
        <p:spPr>
          <a:xfrm>
            <a:off x="6480815" y="4230099"/>
            <a:ext cx="2160079" cy="5451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num>
                    <m:den>
                      <m:sSub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den>
                  </m:f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</m:num>
                    <m:den>
                      <m:sSub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den>
                  </m:f>
                </m:oMath>
              </m:oMathPara>
            </a14:m>
            <a:endParaRPr sz="1700"/>
          </a:p>
        </p:txBody>
      </p:sp>
      <p:sp>
        <p:nvSpPr>
          <p:cNvPr id="307" name="TextBox 19"/>
          <p:cNvSpPr txBox="1"/>
          <p:nvPr/>
        </p:nvSpPr>
        <p:spPr>
          <a:xfrm>
            <a:off x="4972024" y="4094639"/>
            <a:ext cx="218051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sz="900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pPr/>
            <a:r>
              <a:t>Particle Identification Paramenter</a:t>
            </a:r>
          </a:p>
        </p:txBody>
      </p:sp>
      <p:grpSp>
        <p:nvGrpSpPr>
          <p:cNvPr id="316" name="Raggruppa"/>
          <p:cNvGrpSpPr/>
          <p:nvPr/>
        </p:nvGrpSpPr>
        <p:grpSpPr>
          <a:xfrm>
            <a:off x="114647" y="9074756"/>
            <a:ext cx="12800906" cy="784935"/>
            <a:chOff x="0" y="0"/>
            <a:chExt cx="12800905" cy="784933"/>
          </a:xfrm>
        </p:grpSpPr>
        <p:grpSp>
          <p:nvGrpSpPr>
            <p:cNvPr id="313" name="Gruppo 24"/>
            <p:cNvGrpSpPr/>
            <p:nvPr/>
          </p:nvGrpSpPr>
          <p:grpSpPr>
            <a:xfrm>
              <a:off x="1736923" y="191807"/>
              <a:ext cx="10623154" cy="593127"/>
              <a:chOff x="0" y="76200"/>
              <a:chExt cx="10623153" cy="593126"/>
            </a:xfrm>
          </p:grpSpPr>
          <p:sp>
            <p:nvSpPr>
              <p:cNvPr id="308" name="Rettangolo 25"/>
              <p:cNvSpPr/>
              <p:nvPr/>
            </p:nvSpPr>
            <p:spPr>
              <a:xfrm>
                <a:off x="0" y="101070"/>
                <a:ext cx="5311577" cy="331977"/>
              </a:xfrm>
              <a:prstGeom prst="rect">
                <a:avLst/>
              </a:prstGeom>
              <a:solidFill>
                <a:srgbClr val="926F1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b="0"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12" name="Gruppo 26"/>
              <p:cNvGrpSpPr/>
              <p:nvPr/>
            </p:nvGrpSpPr>
            <p:grpSpPr>
              <a:xfrm>
                <a:off x="557118" y="76200"/>
                <a:ext cx="10066036" cy="593127"/>
                <a:chOff x="0" y="76200"/>
                <a:chExt cx="10066034" cy="593126"/>
              </a:xfrm>
            </p:grpSpPr>
            <p:sp>
              <p:nvSpPr>
                <p:cNvPr id="309" name="Rettangolo 27"/>
                <p:cNvSpPr/>
                <p:nvPr/>
              </p:nvSpPr>
              <p:spPr>
                <a:xfrm>
                  <a:off x="3248684" y="101070"/>
                  <a:ext cx="6817351" cy="331977"/>
                </a:xfrm>
                <a:prstGeom prst="rect">
                  <a:avLst/>
                </a:prstGeom>
                <a:solidFill>
                  <a:srgbClr val="0070C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400">
                    <a:defRPr b="0" sz="18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0" name="CasellaDiTesto 28"/>
                <p:cNvSpPr txBox="1"/>
                <p:nvPr/>
              </p:nvSpPr>
              <p:spPr>
                <a:xfrm>
                  <a:off x="3311512" y="96296"/>
                  <a:ext cx="6693425" cy="3275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1" indent="457200" algn="l" defTabSz="914400">
                    <a:defRPr b="0" i="1" sz="13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NuSym23   –   GSI Darmstadt, Germany  - 22 September 2023</a:t>
                  </a:r>
                </a:p>
              </p:txBody>
            </p:sp>
            <p:sp>
              <p:nvSpPr>
                <p:cNvPr id="311" name="CasellaDiTesto 29"/>
                <p:cNvSpPr txBox="1"/>
                <p:nvPr/>
              </p:nvSpPr>
              <p:spPr>
                <a:xfrm>
                  <a:off x="0" y="76200"/>
                  <a:ext cx="2830404" cy="59312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defTabSz="914400">
                    <a:defRPr b="0" sz="1400">
                      <a:solidFill>
                        <a:srgbClr val="FFFFFF"/>
                      </a:solidFill>
                      <a:latin typeface="Apple Chancery"/>
                      <a:ea typeface="Apple Chancery"/>
                      <a:cs typeface="Apple Chancery"/>
                      <a:sym typeface="Apple Chancery"/>
                    </a:defRPr>
                  </a:lvl1pPr>
                </a:lstStyle>
                <a:p>
                  <a:pPr/>
                  <a:r>
                    <a:t>E. V. Pagano.   LNS-INFN</a:t>
                  </a:r>
                </a:p>
              </p:txBody>
            </p:sp>
          </p:grpSp>
        </p:grpSp>
        <p:sp>
          <p:nvSpPr>
            <p:cNvPr id="314" name="2"/>
            <p:cNvSpPr/>
            <p:nvPr/>
          </p:nvSpPr>
          <p:spPr>
            <a:xfrm>
              <a:off x="12457211" y="198037"/>
              <a:ext cx="343695" cy="324195"/>
            </a:xfrm>
            <a:prstGeom prst="rect">
              <a:avLst/>
            </a:prstGeom>
            <a:solidFill>
              <a:schemeClr val="accent1">
                <a:lumOff val="-13575"/>
              </a:schemeClr>
            </a:solidFill>
            <a:ln w="25400" cap="flat">
              <a:solidFill>
                <a:srgbClr val="A37D1A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2</a:t>
              </a:r>
            </a:p>
          </p:txBody>
        </p:sp>
        <p:pic>
          <p:nvPicPr>
            <p:cNvPr id="315" name="Immagine 1" descr="Immagine 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618496" cy="5931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