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0"/>
  </p:notesMasterIdLst>
  <p:handoutMasterIdLst>
    <p:handoutMasterId r:id="rId31"/>
  </p:handoutMasterIdLst>
  <p:sldIdLst>
    <p:sldId id="256" r:id="rId2"/>
    <p:sldId id="1539" r:id="rId3"/>
    <p:sldId id="1546" r:id="rId4"/>
    <p:sldId id="1543" r:id="rId5"/>
    <p:sldId id="1612" r:id="rId6"/>
    <p:sldId id="1544" r:id="rId7"/>
    <p:sldId id="1542" r:id="rId8"/>
    <p:sldId id="554" r:id="rId9"/>
    <p:sldId id="1583" r:id="rId10"/>
    <p:sldId id="1571" r:id="rId11"/>
    <p:sldId id="1572" r:id="rId12"/>
    <p:sldId id="1585" r:id="rId13"/>
    <p:sldId id="1586" r:id="rId14"/>
    <p:sldId id="1587" r:id="rId15"/>
    <p:sldId id="1588" r:id="rId16"/>
    <p:sldId id="1574" r:id="rId17"/>
    <p:sldId id="1589" r:id="rId18"/>
    <p:sldId id="501" r:id="rId19"/>
    <p:sldId id="1593" r:id="rId20"/>
    <p:sldId id="1595" r:id="rId21"/>
    <p:sldId id="1614" r:id="rId22"/>
    <p:sldId id="1613" r:id="rId23"/>
    <p:sldId id="1597" r:id="rId24"/>
    <p:sldId id="1461" r:id="rId25"/>
    <p:sldId id="1596" r:id="rId26"/>
    <p:sldId id="1605" r:id="rId27"/>
    <p:sldId id="1609" r:id="rId28"/>
    <p:sldId id="1581" r:id="rId29"/>
  </p:sldIdLst>
  <p:sldSz cx="9144000" cy="6858000" type="screen4x3"/>
  <p:notesSz cx="6858000" cy="9144000"/>
  <p:defaultTextStyle>
    <a:defPPr>
      <a:defRPr lang="en-US"/>
    </a:defPPr>
    <a:lvl1pPr algn="l" rtl="0" fontAlgn="base">
      <a:spcBef>
        <a:spcPct val="0"/>
      </a:spcBef>
      <a:spcAft>
        <a:spcPct val="0"/>
      </a:spcAft>
      <a:defRPr sz="1600" kern="1200">
        <a:solidFill>
          <a:schemeClr val="tx1"/>
        </a:solidFill>
        <a:latin typeface="Arial" charset="0"/>
        <a:ea typeface="ＭＳ Ｐゴシック" charset="0"/>
        <a:cs typeface="Arial" charset="0"/>
      </a:defRPr>
    </a:lvl1pPr>
    <a:lvl2pPr marL="457200" algn="l" rtl="0" fontAlgn="base">
      <a:spcBef>
        <a:spcPct val="0"/>
      </a:spcBef>
      <a:spcAft>
        <a:spcPct val="0"/>
      </a:spcAft>
      <a:defRPr sz="1600" kern="1200">
        <a:solidFill>
          <a:schemeClr val="tx1"/>
        </a:solidFill>
        <a:latin typeface="Arial" charset="0"/>
        <a:ea typeface="ＭＳ Ｐゴシック" charset="0"/>
        <a:cs typeface="Arial" charset="0"/>
      </a:defRPr>
    </a:lvl2pPr>
    <a:lvl3pPr marL="914400" algn="l" rtl="0" fontAlgn="base">
      <a:spcBef>
        <a:spcPct val="0"/>
      </a:spcBef>
      <a:spcAft>
        <a:spcPct val="0"/>
      </a:spcAft>
      <a:defRPr sz="1600" kern="1200">
        <a:solidFill>
          <a:schemeClr val="tx1"/>
        </a:solidFill>
        <a:latin typeface="Arial" charset="0"/>
        <a:ea typeface="ＭＳ Ｐゴシック" charset="0"/>
        <a:cs typeface="Arial" charset="0"/>
      </a:defRPr>
    </a:lvl3pPr>
    <a:lvl4pPr marL="1371600" algn="l" rtl="0" fontAlgn="base">
      <a:spcBef>
        <a:spcPct val="0"/>
      </a:spcBef>
      <a:spcAft>
        <a:spcPct val="0"/>
      </a:spcAft>
      <a:defRPr sz="1600" kern="1200">
        <a:solidFill>
          <a:schemeClr val="tx1"/>
        </a:solidFill>
        <a:latin typeface="Arial" charset="0"/>
        <a:ea typeface="ＭＳ Ｐゴシック" charset="0"/>
        <a:cs typeface="Arial" charset="0"/>
      </a:defRPr>
    </a:lvl4pPr>
    <a:lvl5pPr marL="1828800" algn="l" rtl="0" fontAlgn="base">
      <a:spcBef>
        <a:spcPct val="0"/>
      </a:spcBef>
      <a:spcAft>
        <a:spcPct val="0"/>
      </a:spcAft>
      <a:defRPr sz="1600" kern="1200">
        <a:solidFill>
          <a:schemeClr val="tx1"/>
        </a:solidFill>
        <a:latin typeface="Arial" charset="0"/>
        <a:ea typeface="ＭＳ Ｐゴシック" charset="0"/>
        <a:cs typeface="Arial" charset="0"/>
      </a:defRPr>
    </a:lvl5pPr>
    <a:lvl6pPr marL="2286000" algn="l" defTabSz="457200" rtl="0" eaLnBrk="1" latinLnBrk="0" hangingPunct="1">
      <a:defRPr sz="1600" kern="1200">
        <a:solidFill>
          <a:schemeClr val="tx1"/>
        </a:solidFill>
        <a:latin typeface="Arial" charset="0"/>
        <a:ea typeface="ＭＳ Ｐゴシック" charset="0"/>
        <a:cs typeface="Arial" charset="0"/>
      </a:defRPr>
    </a:lvl6pPr>
    <a:lvl7pPr marL="2743200" algn="l" defTabSz="457200" rtl="0" eaLnBrk="1" latinLnBrk="0" hangingPunct="1">
      <a:defRPr sz="1600" kern="1200">
        <a:solidFill>
          <a:schemeClr val="tx1"/>
        </a:solidFill>
        <a:latin typeface="Arial" charset="0"/>
        <a:ea typeface="ＭＳ Ｐゴシック" charset="0"/>
        <a:cs typeface="Arial" charset="0"/>
      </a:defRPr>
    </a:lvl7pPr>
    <a:lvl8pPr marL="3200400" algn="l" defTabSz="457200" rtl="0" eaLnBrk="1" latinLnBrk="0" hangingPunct="1">
      <a:defRPr sz="1600" kern="1200">
        <a:solidFill>
          <a:schemeClr val="tx1"/>
        </a:solidFill>
        <a:latin typeface="Arial" charset="0"/>
        <a:ea typeface="ＭＳ Ｐゴシック" charset="0"/>
        <a:cs typeface="Arial" charset="0"/>
      </a:defRPr>
    </a:lvl8pPr>
    <a:lvl9pPr marL="3657600" algn="l" defTabSz="457200" rtl="0" eaLnBrk="1" latinLnBrk="0" hangingPunct="1">
      <a:defRPr sz="1600"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le Brown" initials="KB" lastIdx="1" clrIdx="0">
    <p:extLst>
      <p:ext uri="{19B8F6BF-5375-455C-9EA6-DF929625EA0E}">
        <p15:presenceInfo xmlns:p15="http://schemas.microsoft.com/office/powerpoint/2012/main" userId="f85b67e01826667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5B3D20"/>
    <a:srgbClr val="2828AD"/>
    <a:srgbClr val="0000CA"/>
    <a:srgbClr val="5B3E20"/>
    <a:srgbClr val="6C4925"/>
    <a:srgbClr val="FF00FF"/>
    <a:srgbClr val="0A1F01"/>
    <a:srgbClr val="374B41"/>
    <a:srgbClr val="F5E3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69" autoAdjust="0"/>
    <p:restoredTop sz="90704" autoAdjust="0"/>
  </p:normalViewPr>
  <p:slideViewPr>
    <p:cSldViewPr snapToGrid="0">
      <p:cViewPr varScale="1">
        <p:scale>
          <a:sx n="111" d="100"/>
          <a:sy n="111" d="100"/>
        </p:scale>
        <p:origin x="296" y="208"/>
      </p:cViewPr>
      <p:guideLst>
        <p:guide orient="horz" pos="2160"/>
        <p:guide pos="2880"/>
      </p:guideLst>
    </p:cSldViewPr>
  </p:slideViewPr>
  <p:outlineViewPr>
    <p:cViewPr>
      <p:scale>
        <a:sx n="33" d="100"/>
        <a:sy n="33" d="100"/>
      </p:scale>
      <p:origin x="0" y="6312"/>
    </p:cViewPr>
  </p:outlineViewPr>
  <p:notesTextViewPr>
    <p:cViewPr>
      <p:scale>
        <a:sx n="100" d="100"/>
        <a:sy n="100" d="100"/>
      </p:scale>
      <p:origin x="0" y="0"/>
    </p:cViewPr>
  </p:notesTextViewPr>
  <p:sorterViewPr>
    <p:cViewPr>
      <p:scale>
        <a:sx n="77" d="100"/>
        <a:sy n="7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433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434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434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A8E8B4BE-FD93-9B4F-8BCB-2FE117FF4E5F}" type="slidenum">
              <a:rPr lang="en-US"/>
              <a:pPr/>
              <a:t>‹#›</a:t>
            </a:fld>
            <a:endParaRPr lang="en-US"/>
          </a:p>
        </p:txBody>
      </p:sp>
    </p:spTree>
    <p:extLst>
      <p:ext uri="{BB962C8B-B14F-4D97-AF65-F5344CB8AC3E}">
        <p14:creationId xmlns:p14="http://schemas.microsoft.com/office/powerpoint/2010/main" val="23832293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22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2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D3D48809-31D2-CE44-BC8C-6B1E777A9798}" type="slidenum">
              <a:rPr lang="en-US"/>
              <a:pPr/>
              <a:t>‹#›</a:t>
            </a:fld>
            <a:endParaRPr lang="en-US"/>
          </a:p>
        </p:txBody>
      </p:sp>
    </p:spTree>
    <p:extLst>
      <p:ext uri="{BB962C8B-B14F-4D97-AF65-F5344CB8AC3E}">
        <p14:creationId xmlns:p14="http://schemas.microsoft.com/office/powerpoint/2010/main" val="2185314063"/>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Arial" charset="0"/>
      </a:defRPr>
    </a:lvl1pPr>
    <a:lvl2pPr marL="457200" algn="l" rtl="0" fontAlgn="base">
      <a:spcBef>
        <a:spcPct val="30000"/>
      </a:spcBef>
      <a:spcAft>
        <a:spcPct val="0"/>
      </a:spcAft>
      <a:defRPr sz="1200" kern="1200">
        <a:solidFill>
          <a:schemeClr val="tx1"/>
        </a:solidFill>
        <a:latin typeface="Arial" charset="0"/>
        <a:ea typeface="Arial" charset="0"/>
        <a:cs typeface="Arial" charset="0"/>
      </a:defRPr>
    </a:lvl2pPr>
    <a:lvl3pPr marL="914400" algn="l" rtl="0" fontAlgn="base">
      <a:spcBef>
        <a:spcPct val="30000"/>
      </a:spcBef>
      <a:spcAft>
        <a:spcPct val="0"/>
      </a:spcAft>
      <a:defRPr sz="1200" kern="1200">
        <a:solidFill>
          <a:schemeClr val="tx1"/>
        </a:solidFill>
        <a:latin typeface="Arial" charset="0"/>
        <a:ea typeface="Arial" charset="0"/>
        <a:cs typeface="Arial" charset="0"/>
      </a:defRPr>
    </a:lvl3pPr>
    <a:lvl4pPr marL="1371600" algn="l" rtl="0" fontAlgn="base">
      <a:spcBef>
        <a:spcPct val="30000"/>
      </a:spcBef>
      <a:spcAft>
        <a:spcPct val="0"/>
      </a:spcAft>
      <a:defRPr sz="1200" kern="1200">
        <a:solidFill>
          <a:schemeClr val="tx1"/>
        </a:solidFill>
        <a:latin typeface="Arial" charset="0"/>
        <a:ea typeface="Arial" charset="0"/>
        <a:cs typeface="Arial" charset="0"/>
      </a:defRPr>
    </a:lvl4pPr>
    <a:lvl5pPr marL="1828800" algn="l" rtl="0" fontAlgn="base">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7CE7F53F-8C12-5342-9F99-9A5C7BB28380}" type="slidenum">
              <a:rPr lang="en-US"/>
              <a:pPr/>
              <a:t>0</a:t>
            </a:fld>
            <a:endParaRPr lang="en-US"/>
          </a:p>
        </p:txBody>
      </p:sp>
      <p:sp>
        <p:nvSpPr>
          <p:cNvPr id="153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3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33DE3409-8E28-4344-9873-EE7854E8A63B}" type="slidenum">
              <a:rPr lang="en-US"/>
              <a:pPr/>
              <a:t>10</a:t>
            </a:fld>
            <a:endParaRPr lang="en-US"/>
          </a:p>
        </p:txBody>
      </p:sp>
      <p:sp>
        <p:nvSpPr>
          <p:cNvPr id="2411522" name="Rectangle 1026"/>
          <p:cNvSpPr>
            <a:spLocks noGrp="1" noRot="1" noChangeAspect="1" noChangeArrowheads="1" noTextEdit="1"/>
          </p:cNvSpPr>
          <p:nvPr>
            <p:ph type="sldImg"/>
          </p:nvPr>
        </p:nvSpPr>
        <p:spPr>
          <a:xfrm>
            <a:off x="3071813" y="876300"/>
            <a:ext cx="3152775" cy="2365375"/>
          </a:xfrm>
          <a:ln/>
          <a:extLst>
            <a:ext uri="{FAA26D3D-D897-4be2-8F04-BA451C77F1D7}">
              <ma14:placeholderFlag xmlns:ma14="http://schemas.microsoft.com/office/mac/drawingml/2011/main" xmlns="" val="1"/>
            </a:ext>
          </a:extLst>
        </p:spPr>
      </p:sp>
      <p:sp>
        <p:nvSpPr>
          <p:cNvPr id="2411523" name="Rectangle 1027"/>
          <p:cNvSpPr>
            <a:spLocks noGrp="1" noChangeArrowheads="1"/>
          </p:cNvSpPr>
          <p:nvPr>
            <p:ph type="body" idx="1"/>
          </p:nvPr>
        </p:nvSpPr>
        <p:spPr/>
        <p:txBody>
          <a:bodyPr/>
          <a:lstStyle/>
          <a:p>
            <a:pPr marL="0" marR="0" lvl="0" indent="0" algn="l" defTabSz="914319"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V2 scales with (A</a:t>
            </a:r>
            <a:r>
              <a:rPr lang="en-US" sz="1800" kern="100" baseline="-25000" dirty="0">
                <a:effectLst/>
                <a:latin typeface="Calibri" panose="020F0502020204030204" pitchFamily="34" charset="0"/>
                <a:ea typeface="Calibri" panose="020F0502020204030204" pitchFamily="34" charset="0"/>
                <a:cs typeface="Times New Roman" panose="02020603050405020304" pitchFamily="18" charset="0"/>
              </a:rPr>
              <a:t>T</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1/3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a:t>
            </a:r>
            <a:r>
              <a:rPr lang="en-US" sz="1800" kern="100" baseline="-25000" dirty="0">
                <a:effectLst/>
                <a:latin typeface="Calibri" panose="020F0502020204030204" pitchFamily="34" charset="0"/>
                <a:ea typeface="Calibri" panose="020F0502020204030204" pitchFamily="34" charset="0"/>
                <a:cs typeface="Times New Roman" panose="02020603050405020304" pitchFamily="18" charset="0"/>
              </a:rPr>
              <a:t>p</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1/3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Predictions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Ni+Ni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will be smaller by a factor of 0.68</a:t>
            </a:r>
          </a:p>
          <a:p>
            <a:endParaRPr lang="en-US" dirty="0"/>
          </a:p>
        </p:txBody>
      </p:sp>
    </p:spTree>
    <p:extLst>
      <p:ext uri="{BB962C8B-B14F-4D97-AF65-F5344CB8AC3E}">
        <p14:creationId xmlns:p14="http://schemas.microsoft.com/office/powerpoint/2010/main" val="2404205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3C06018-3BF5-DC43-ABD1-4CF441CFAD5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fld id="{BB6B6A8F-38D3-1B45-9501-1016387F5EC8}" type="slidenum">
              <a:rPr lang="en-US" altLang="en-US" sz="1200"/>
              <a:pPr eaLnBrk="1" hangingPunct="1"/>
              <a:t>11</a:t>
            </a:fld>
            <a:endParaRPr lang="en-US" altLang="en-US" sz="1200"/>
          </a:p>
        </p:txBody>
      </p:sp>
      <p:sp>
        <p:nvSpPr>
          <p:cNvPr id="2051074" name="Rectangle 2">
            <a:extLst>
              <a:ext uri="{FF2B5EF4-FFF2-40B4-BE49-F238E27FC236}">
                <a16:creationId xmlns:a16="http://schemas.microsoft.com/office/drawing/2014/main" id="{8B28B9F8-86C2-54C0-0A02-32EC8FFA5565}"/>
              </a:ext>
            </a:extLst>
          </p:cNvPr>
          <p:cNvSpPr>
            <a:spLocks noGrp="1" noRot="1" noChangeAspect="1" noChangeArrowheads="1"/>
          </p:cNvSpPr>
          <p:nvPr>
            <p:ph type="sldImg"/>
          </p:nvPr>
        </p:nvSpPr>
        <p:spPr>
          <a:xfrm>
            <a:off x="3071813" y="876300"/>
            <a:ext cx="3152775" cy="2365375"/>
          </a:xfrm>
          <a:solidFill>
            <a:srgbClr val="FFFFFF"/>
          </a:solidFill>
          <a:ln/>
          <a:extLst>
            <a:ext uri="{FAA26D3D-D897-4be2-8F04-BA451C77F1D7}">
              <ma14:placeholderFlag xmlns:ma14="http://schemas.microsoft.com/office/mac/drawingml/2011/main" xmlns="" val="1"/>
            </a:ext>
          </a:extLst>
        </p:spPr>
      </p:sp>
      <p:sp>
        <p:nvSpPr>
          <p:cNvPr id="2051075" name="Rectangle 3">
            <a:extLst>
              <a:ext uri="{FF2B5EF4-FFF2-40B4-BE49-F238E27FC236}">
                <a16:creationId xmlns:a16="http://schemas.microsoft.com/office/drawing/2014/main" id="{396D2BD6-6D6D-8790-D0D0-534759E681C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dirty="0"/>
          </a:p>
        </p:txBody>
      </p:sp>
    </p:spTree>
    <p:extLst>
      <p:ext uri="{BB962C8B-B14F-4D97-AF65-F5344CB8AC3E}">
        <p14:creationId xmlns:p14="http://schemas.microsoft.com/office/powerpoint/2010/main" val="2653235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48809-31D2-CE44-BC8C-6B1E777A9798}" type="slidenum">
              <a:rPr lang="en-US" smtClean="0"/>
              <a:pPr/>
              <a:t>12</a:t>
            </a:fld>
            <a:endParaRPr lang="en-US"/>
          </a:p>
        </p:txBody>
      </p:sp>
    </p:spTree>
    <p:extLst>
      <p:ext uri="{BB962C8B-B14F-4D97-AF65-F5344CB8AC3E}">
        <p14:creationId xmlns:p14="http://schemas.microsoft.com/office/powerpoint/2010/main" val="2173589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33DE3409-8E28-4344-9873-EE7854E8A63B}" type="slidenum">
              <a:rPr lang="en-US"/>
              <a:pPr/>
              <a:t>13</a:t>
            </a:fld>
            <a:endParaRPr lang="en-US"/>
          </a:p>
        </p:txBody>
      </p:sp>
      <p:sp>
        <p:nvSpPr>
          <p:cNvPr id="241152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11523" name="Rectangle 1027"/>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51605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33DE3409-8E28-4344-9873-EE7854E8A63B}" type="slidenum">
              <a:rPr lang="en-US"/>
              <a:pPr/>
              <a:t>14</a:t>
            </a:fld>
            <a:endParaRPr lang="en-US"/>
          </a:p>
        </p:txBody>
      </p:sp>
      <p:sp>
        <p:nvSpPr>
          <p:cNvPr id="241152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11523" name="Rectangle 1027"/>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73088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33DE3409-8E28-4344-9873-EE7854E8A63B}" type="slidenum">
              <a:rPr lang="en-US"/>
              <a:pPr/>
              <a:t>15</a:t>
            </a:fld>
            <a:endParaRPr lang="en-US"/>
          </a:p>
        </p:txBody>
      </p:sp>
      <p:sp>
        <p:nvSpPr>
          <p:cNvPr id="2411522"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11523" name="Rectangle 1027"/>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95214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33DE3409-8E28-4344-9873-EE7854E8A63B}" type="slidenum">
              <a:rPr lang="en-US"/>
              <a:pPr/>
              <a:t>16</a:t>
            </a:fld>
            <a:endParaRPr lang="en-US"/>
          </a:p>
        </p:txBody>
      </p:sp>
      <p:sp>
        <p:nvSpPr>
          <p:cNvPr id="2411522"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11523" name="Rectangle 1027"/>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656917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D48809-31D2-CE44-BC8C-6B1E777A9798}" type="slidenum">
              <a:rPr lang="en-US" smtClean="0"/>
              <a:pPr/>
              <a:t>17</a:t>
            </a:fld>
            <a:endParaRPr lang="en-US"/>
          </a:p>
        </p:txBody>
      </p:sp>
    </p:spTree>
    <p:extLst>
      <p:ext uri="{BB962C8B-B14F-4D97-AF65-F5344CB8AC3E}">
        <p14:creationId xmlns:p14="http://schemas.microsoft.com/office/powerpoint/2010/main" val="613023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EE5394BA-58A3-C64A-B58B-85D211A33F58}" type="slidenum">
              <a:rPr lang="en-US"/>
              <a:pPr/>
              <a:t>18</a:t>
            </a:fld>
            <a:endParaRPr lang="en-US"/>
          </a:p>
        </p:txBody>
      </p:sp>
      <p:sp>
        <p:nvSpPr>
          <p:cNvPr id="23695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695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21860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EE5394BA-58A3-C64A-B58B-85D211A33F58}" type="slidenum">
              <a:rPr lang="en-US"/>
              <a:pPr/>
              <a:t>19</a:t>
            </a:fld>
            <a:endParaRPr lang="en-US"/>
          </a:p>
        </p:txBody>
      </p:sp>
      <p:sp>
        <p:nvSpPr>
          <p:cNvPr id="2369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69539" name="Rectangle 3"/>
          <p:cNvSpPr>
            <a:spLocks noGrp="1" noChangeArrowheads="1"/>
          </p:cNvSpPr>
          <p:nvPr>
            <p:ph type="body" idx="1"/>
          </p:nvPr>
        </p:nvSpPr>
        <p:spPr/>
        <p:txBody>
          <a:bodyPr/>
          <a:lstStyle/>
          <a:p>
            <a:r>
              <a:rPr lang="en-US" dirty="0"/>
              <a:t>He beam pipe at NA61/SHINE</a:t>
            </a:r>
          </a:p>
          <a:p>
            <a:r>
              <a:rPr lang="en-US" dirty="0"/>
              <a:t>Vertex distribution along the beam axis (p+p@158GeV/c) with and without the He beam pipe </a:t>
            </a:r>
          </a:p>
        </p:txBody>
      </p:sp>
    </p:spTree>
    <p:extLst>
      <p:ext uri="{BB962C8B-B14F-4D97-AF65-F5344CB8AC3E}">
        <p14:creationId xmlns:p14="http://schemas.microsoft.com/office/powerpoint/2010/main" val="3004521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3071813" y="876300"/>
            <a:ext cx="3152775" cy="2365375"/>
          </a:xfrm>
          <a:noFill/>
          <a:ln>
            <a:solidFill>
              <a:srgbClr val="000000"/>
            </a:solidFill>
            <a:miter lim="800000"/>
            <a:headEnd/>
            <a:tailEnd/>
          </a:ln>
        </p:spPr>
      </p:sp>
      <p:sp>
        <p:nvSpPr>
          <p:cNvPr id="15363" name="Notes Placeholder 2"/>
          <p:cNvSpPr>
            <a:spLocks noGrp="1"/>
          </p:cNvSpPr>
          <p:nvPr>
            <p:ph type="body" idx="1"/>
          </p:nvPr>
        </p:nvSpPr>
        <p:spPr bwMode="auto">
          <a:xfrm>
            <a:off x="946855" y="3380847"/>
            <a:ext cx="7574845" cy="3202326"/>
          </a:xfrm>
          <a:prstGeom prst="rect">
            <a:avLst/>
          </a:prstGeom>
          <a:noFill/>
        </p:spPr>
        <p:txBody>
          <a:bodyPr/>
          <a:lstStyle/>
          <a:p>
            <a:pPr algn="l"/>
            <a:endParaRPr lang="en-US" dirty="0">
              <a:ea typeface="ヒラギノ角ゴ Pro W3"/>
              <a:cs typeface="ヒラギノ角ゴ Pro W3"/>
            </a:endParaRPr>
          </a:p>
        </p:txBody>
      </p:sp>
    </p:spTree>
    <p:extLst>
      <p:ext uri="{BB962C8B-B14F-4D97-AF65-F5344CB8AC3E}">
        <p14:creationId xmlns:p14="http://schemas.microsoft.com/office/powerpoint/2010/main" val="3570300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EE5394BA-58A3-C64A-B58B-85D211A33F58}" type="slidenum">
              <a:rPr lang="en-US"/>
              <a:pPr/>
              <a:t>20</a:t>
            </a:fld>
            <a:endParaRPr lang="en-US"/>
          </a:p>
        </p:txBody>
      </p:sp>
      <p:sp>
        <p:nvSpPr>
          <p:cNvPr id="2369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695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205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EE5394BA-58A3-C64A-B58B-85D211A33F58}" type="slidenum">
              <a:rPr lang="en-US"/>
              <a:pPr/>
              <a:t>22</a:t>
            </a:fld>
            <a:endParaRPr lang="en-US"/>
          </a:p>
        </p:txBody>
      </p:sp>
      <p:sp>
        <p:nvSpPr>
          <p:cNvPr id="23695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695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83231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EE5394BA-58A3-C64A-B58B-85D211A33F58}" type="slidenum">
              <a:rPr lang="en-US"/>
              <a:pPr/>
              <a:t>23</a:t>
            </a:fld>
            <a:endParaRPr lang="en-US"/>
          </a:p>
        </p:txBody>
      </p:sp>
      <p:sp>
        <p:nvSpPr>
          <p:cNvPr id="2369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69539" name="Rectangle 3"/>
          <p:cNvSpPr>
            <a:spLocks noGrp="1" noChangeArrowheads="1"/>
          </p:cNvSpPr>
          <p:nvPr>
            <p:ph type="body" idx="1"/>
          </p:nvPr>
        </p:nvSpPr>
        <p:spPr/>
        <p:txBody>
          <a:bodyPr/>
          <a:lstStyle/>
          <a:p>
            <a:r>
              <a:rPr lang="en-US" dirty="0"/>
              <a:t>Most notably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EE5394BA-58A3-C64A-B58B-85D211A33F58}" type="slidenum">
              <a:rPr lang="en-US"/>
              <a:pPr/>
              <a:t>24</a:t>
            </a:fld>
            <a:endParaRPr lang="en-US"/>
          </a:p>
        </p:txBody>
      </p:sp>
      <p:sp>
        <p:nvSpPr>
          <p:cNvPr id="23695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695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5004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EE5394BA-58A3-C64A-B58B-85D211A33F58}" type="slidenum">
              <a:rPr lang="en-US"/>
              <a:pPr/>
              <a:t>25</a:t>
            </a:fld>
            <a:endParaRPr lang="en-US"/>
          </a:p>
        </p:txBody>
      </p:sp>
      <p:sp>
        <p:nvSpPr>
          <p:cNvPr id="23695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69539"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Mention</a:t>
            </a:r>
            <a:r>
              <a:rPr lang="en-US"/>
              <a:t>: tracking software, reaction plane</a:t>
            </a:r>
            <a:endParaRPr lang="en-US" dirty="0"/>
          </a:p>
        </p:txBody>
      </p:sp>
    </p:spTree>
    <p:extLst>
      <p:ext uri="{BB962C8B-B14F-4D97-AF65-F5344CB8AC3E}">
        <p14:creationId xmlns:p14="http://schemas.microsoft.com/office/powerpoint/2010/main" val="1825993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33DE3409-8E28-4344-9873-EE7854E8A63B}" type="slidenum">
              <a:rPr lang="en-US"/>
              <a:pPr/>
              <a:t>27</a:t>
            </a:fld>
            <a:endParaRPr lang="en-US"/>
          </a:p>
        </p:txBody>
      </p:sp>
      <p:sp>
        <p:nvSpPr>
          <p:cNvPr id="2411522" name="Rectangle 1026"/>
          <p:cNvSpPr>
            <a:spLocks noGrp="1" noRot="1" noChangeAspect="1" noChangeArrowheads="1" noTextEdit="1"/>
          </p:cNvSpPr>
          <p:nvPr>
            <p:ph type="sldImg"/>
          </p:nvPr>
        </p:nvSpPr>
        <p:spPr>
          <a:xfrm>
            <a:off x="3071813" y="876300"/>
            <a:ext cx="3152775" cy="2365375"/>
          </a:xfrm>
          <a:ln/>
          <a:extLst>
            <a:ext uri="{FAA26D3D-D897-4be2-8F04-BA451C77F1D7}">
              <ma14:placeholderFlag xmlns:ma14="http://schemas.microsoft.com/office/mac/drawingml/2011/main" xmlns="" val="1"/>
            </a:ext>
          </a:extLst>
        </p:spPr>
      </p:sp>
      <p:sp>
        <p:nvSpPr>
          <p:cNvPr id="2411523" name="Rectangle 1027"/>
          <p:cNvSpPr>
            <a:spLocks noGrp="1" noChangeArrowheads="1"/>
          </p:cNvSpPr>
          <p:nvPr>
            <p:ph type="body" idx="1"/>
          </p:nvPr>
        </p:nvSpPr>
        <p:spPr/>
        <p:txBody>
          <a:bodyPr/>
          <a:lstStyle/>
          <a:p>
            <a:pPr marL="0" marR="0" lvl="0" indent="0" algn="l" defTabSz="914319" rtl="0" eaLnBrk="1" fontAlgn="auto" latinLnBrk="0" hangingPunct="1">
              <a:lnSpc>
                <a:spcPct val="100000"/>
              </a:lnSpc>
              <a:spcBef>
                <a:spcPts val="0"/>
              </a:spcBef>
              <a:spcAft>
                <a:spcPts val="0"/>
              </a:spcAft>
              <a:buClrTx/>
              <a:buSzTx/>
              <a:buFontTx/>
              <a:buNone/>
              <a:tabLst/>
              <a:defRPr/>
            </a:pPr>
            <a:r>
              <a:rPr lang="en-US" b="0" i="0" dirty="0">
                <a:effectLst/>
                <a:latin typeface="Arial" panose="020B0604020202020204" pitchFamily="34" charset="0"/>
              </a:rPr>
              <a:t>The beams at FRIB and the work proposed here are particularly timely due to recent groundbreaking</a:t>
            </a:r>
            <a:br>
              <a:rPr lang="en-US" dirty="0"/>
            </a:br>
            <a:r>
              <a:rPr lang="en-US" b="0" i="0" dirty="0">
                <a:effectLst/>
                <a:latin typeface="Arial" panose="020B0604020202020204" pitchFamily="34" charset="0"/>
              </a:rPr>
              <a:t>observations of the GW170817 binary neutron-star merger event by LIGO/VIRGO [4] and precision </a:t>
            </a:r>
            <a:r>
              <a:rPr lang="en-US" b="0" i="0" dirty="0" err="1">
                <a:effectLst/>
                <a:latin typeface="Arial" panose="020B0604020202020204" pitchFamily="34" charset="0"/>
              </a:rPr>
              <a:t>mea</a:t>
            </a:r>
            <a:r>
              <a:rPr lang="en-US" b="0" i="0" dirty="0">
                <a:effectLst/>
                <a:latin typeface="Arial" panose="020B0604020202020204" pitchFamily="34" charset="0"/>
              </a:rPr>
              <a:t>-</a:t>
            </a:r>
            <a:br>
              <a:rPr lang="en-US" dirty="0"/>
            </a:br>
            <a:r>
              <a:rPr lang="en-US" b="0" i="0" dirty="0" err="1">
                <a:effectLst/>
                <a:latin typeface="Arial" panose="020B0604020202020204" pitchFamily="34" charset="0"/>
              </a:rPr>
              <a:t>surements</a:t>
            </a:r>
            <a:r>
              <a:rPr lang="en-US" b="0" i="0" dirty="0">
                <a:effectLst/>
                <a:latin typeface="Arial" panose="020B0604020202020204" pitchFamily="34" charset="0"/>
              </a:rPr>
              <a:t> of the mass-radius relation by NICER. Both the NS deformability from the merger event and the</a:t>
            </a:r>
            <a:br>
              <a:rPr lang="en-US" dirty="0"/>
            </a:br>
            <a:r>
              <a:rPr lang="en-US" b="0" i="0" dirty="0">
                <a:effectLst/>
                <a:latin typeface="Arial" panose="020B0604020202020204" pitchFamily="34" charset="0"/>
              </a:rPr>
              <a:t>NS mass-radius correlation provide information about how the NS </a:t>
            </a:r>
            <a:r>
              <a:rPr lang="en-US" b="0" i="0" dirty="0" err="1">
                <a:effectLst/>
                <a:latin typeface="Arial" panose="020B0604020202020204" pitchFamily="34" charset="0"/>
              </a:rPr>
              <a:t>EoS</a:t>
            </a:r>
            <a:r>
              <a:rPr lang="en-US" b="0" i="0" dirty="0">
                <a:effectLst/>
                <a:latin typeface="Arial" panose="020B0604020202020204" pitchFamily="34" charset="0"/>
              </a:rPr>
              <a:t> depends on density but not about</a:t>
            </a:r>
            <a:br>
              <a:rPr lang="en-US" dirty="0"/>
            </a:br>
            <a:r>
              <a:rPr lang="en-US" b="0" i="0" dirty="0">
                <a:effectLst/>
                <a:latin typeface="Arial" panose="020B0604020202020204" pitchFamily="34" charset="0"/>
              </a:rPr>
              <a:t>its asymmetry (</a:t>
            </a:r>
            <a:r>
              <a:rPr lang="el-GR" b="0" i="0" dirty="0">
                <a:effectLst/>
                <a:latin typeface="Arial" panose="020B0604020202020204" pitchFamily="34" charset="0"/>
              </a:rPr>
              <a:t>δ) </a:t>
            </a:r>
            <a:r>
              <a:rPr lang="en-US" b="0" i="0" dirty="0">
                <a:effectLst/>
                <a:latin typeface="Arial" panose="020B0604020202020204" pitchFamily="34" charset="0"/>
              </a:rPr>
              <a:t>dependence, which is governed by the symmetry energy. The science of the LIGO and</a:t>
            </a:r>
            <a:br>
              <a:rPr lang="en-US" dirty="0"/>
            </a:br>
            <a:r>
              <a:rPr lang="en-US" b="0" i="0" dirty="0">
                <a:effectLst/>
                <a:latin typeface="Arial" panose="020B0604020202020204" pitchFamily="34" charset="0"/>
              </a:rPr>
              <a:t>NICER observations can be made more impactful if the experimental investigations of the symmetry energy</a:t>
            </a:r>
            <a:br>
              <a:rPr lang="en-US" dirty="0"/>
            </a:br>
            <a:r>
              <a:rPr lang="en-US" b="0" i="0" dirty="0">
                <a:effectLst/>
                <a:latin typeface="Arial" panose="020B0604020202020204" pitchFamily="34" charset="0"/>
              </a:rPr>
              <a:t>term of the nuclear </a:t>
            </a:r>
            <a:r>
              <a:rPr lang="en-US" b="0" i="0" dirty="0" err="1">
                <a:effectLst/>
                <a:latin typeface="Arial" panose="020B0604020202020204" pitchFamily="34" charset="0"/>
              </a:rPr>
              <a:t>EoS</a:t>
            </a:r>
            <a:r>
              <a:rPr lang="en-US" b="0" i="0" dirty="0">
                <a:effectLst/>
                <a:latin typeface="Arial" panose="020B0604020202020204" pitchFamily="34" charset="0"/>
              </a:rPr>
              <a:t> that are described in this proposal are approved and performed</a:t>
            </a:r>
            <a:endParaRPr lang="en-US" dirty="0"/>
          </a:p>
          <a:p>
            <a:endParaRPr lang="en-US" dirty="0"/>
          </a:p>
          <a:p>
            <a:r>
              <a:rPr lang="en-US" b="0" i="0" dirty="0">
                <a:effectLst/>
                <a:latin typeface="Arial" panose="020B0604020202020204" pitchFamily="34" charset="0"/>
              </a:rPr>
              <a:t>sing Bayesian analysis with the combined existing experimental constraints (shown by the symbols in</a:t>
            </a:r>
            <a:br>
              <a:rPr lang="en-US" dirty="0"/>
            </a:br>
            <a:r>
              <a:rPr lang="en-US" b="0" i="0" dirty="0">
                <a:effectLst/>
                <a:latin typeface="Arial" panose="020B0604020202020204" pitchFamily="34" charset="0"/>
              </a:rPr>
              <a:t>panel a, b &amp; d in Fig. 1) and the LIGO/Virgo [11] and the NICER astronomical constraints [12–14] (shown</a:t>
            </a:r>
            <a:br>
              <a:rPr lang="en-US" dirty="0"/>
            </a:br>
            <a:r>
              <a:rPr lang="en-US" b="0" i="0" dirty="0">
                <a:effectLst/>
                <a:latin typeface="Arial" panose="020B0604020202020204" pitchFamily="34" charset="0"/>
              </a:rPr>
              <a:t>in panel c), we obtain the data-centric constraints on the symmetry energy, symmetric mass </a:t>
            </a:r>
            <a:r>
              <a:rPr lang="en-US" b="0" i="0" dirty="0" err="1">
                <a:effectLst/>
                <a:latin typeface="Arial" panose="020B0604020202020204" pitchFamily="34" charset="0"/>
              </a:rPr>
              <a:t>EoS</a:t>
            </a:r>
            <a:r>
              <a:rPr lang="en-US" b="0" i="0" dirty="0">
                <a:effectLst/>
                <a:latin typeface="Arial" panose="020B0604020202020204" pitchFamily="34" charset="0"/>
              </a:rPr>
              <a:t> and NS </a:t>
            </a:r>
            <a:r>
              <a:rPr lang="en-US" b="0" i="0" dirty="0" err="1">
                <a:effectLst/>
                <a:latin typeface="Arial" panose="020B0604020202020204" pitchFamily="34" charset="0"/>
              </a:rPr>
              <a:t>EoS</a:t>
            </a:r>
            <a:br>
              <a:rPr lang="en-US" dirty="0"/>
            </a:br>
            <a:r>
              <a:rPr lang="en-US" b="0" i="0" dirty="0">
                <a:effectLst/>
                <a:latin typeface="Arial" panose="020B0604020202020204" pitchFamily="34" charset="0"/>
              </a:rPr>
              <a:t>from 0.22</a:t>
            </a:r>
            <a:r>
              <a:rPr lang="el-GR" b="0" i="0" dirty="0">
                <a:effectLst/>
                <a:latin typeface="Arial" panose="020B0604020202020204" pitchFamily="34" charset="0"/>
              </a:rPr>
              <a:t>ρ</a:t>
            </a:r>
            <a:r>
              <a:rPr lang="el-GR" b="0" i="0" dirty="0">
                <a:effectLst/>
                <a:latin typeface="Courier New" panose="02070309020205020404" pitchFamily="49" charset="0"/>
              </a:rPr>
              <a:t>0 </a:t>
            </a:r>
            <a:r>
              <a:rPr lang="el-GR" b="0" i="0" dirty="0">
                <a:effectLst/>
                <a:latin typeface="Arial" panose="020B0604020202020204" pitchFamily="34" charset="0"/>
              </a:rPr>
              <a:t>&lt; ρ &lt; 3.0ρ</a:t>
            </a:r>
            <a:r>
              <a:rPr lang="el-GR" b="0" i="0" dirty="0">
                <a:effectLst/>
                <a:latin typeface="Courier New" panose="02070309020205020404" pitchFamily="49" charset="0"/>
              </a:rPr>
              <a:t>0</a:t>
            </a:r>
            <a:r>
              <a:rPr lang="el-GR" b="0" i="0" dirty="0">
                <a:effectLst/>
                <a:latin typeface="Arial" panose="020B0604020202020204" pitchFamily="34" charset="0"/>
              </a:rPr>
              <a:t>, </a:t>
            </a:r>
            <a:r>
              <a:rPr lang="en-US" b="0" i="0" dirty="0">
                <a:effectLst/>
                <a:latin typeface="Arial" panose="020B0604020202020204" pitchFamily="34" charset="0"/>
              </a:rPr>
              <a:t>represented by the dark green (68% CI) and light blue (96% CI) shaded regions in</a:t>
            </a:r>
            <a:br>
              <a:rPr lang="en-US" dirty="0"/>
            </a:br>
            <a:r>
              <a:rPr lang="en-US" b="0" i="0" dirty="0">
                <a:effectLst/>
                <a:latin typeface="Arial" panose="020B0604020202020204" pitchFamily="34" charset="0"/>
              </a:rPr>
              <a:t>Fig. 1.</a:t>
            </a:r>
            <a:endParaRPr lang="en-US" dirty="0"/>
          </a:p>
        </p:txBody>
      </p:sp>
    </p:spTree>
    <p:extLst>
      <p:ext uri="{BB962C8B-B14F-4D97-AF65-F5344CB8AC3E}">
        <p14:creationId xmlns:p14="http://schemas.microsoft.com/office/powerpoint/2010/main" val="1535491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10"/>
          </p:nvPr>
        </p:nvSpPr>
        <p:spPr/>
        <p:txBody>
          <a:bodyPr/>
          <a:lstStyle/>
          <a:p>
            <a:fld id="{1FDF26B1-DE9A-4EC9-A610-93C778CE0375}" type="slidenum">
              <a:rPr lang="en-US" smtClean="0"/>
              <a:t>2</a:t>
            </a:fld>
            <a:endParaRPr lang="en-US"/>
          </a:p>
        </p:txBody>
      </p:sp>
    </p:spTree>
    <p:extLst>
      <p:ext uri="{BB962C8B-B14F-4D97-AF65-F5344CB8AC3E}">
        <p14:creationId xmlns:p14="http://schemas.microsoft.com/office/powerpoint/2010/main" val="520006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DF26B1-DE9A-4EC9-A610-93C778CE0375}" type="slidenum">
              <a:rPr lang="en-US" smtClean="0"/>
              <a:t>3</a:t>
            </a:fld>
            <a:endParaRPr lang="en-US"/>
          </a:p>
        </p:txBody>
      </p:sp>
    </p:spTree>
    <p:extLst>
      <p:ext uri="{BB962C8B-B14F-4D97-AF65-F5344CB8AC3E}">
        <p14:creationId xmlns:p14="http://schemas.microsoft.com/office/powerpoint/2010/main" val="1406097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69112B6-6481-4945-BD79-86A79489D187}"/>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fld id="{1D8874B0-AA70-CF4C-BE70-DE8D24365EEB}" type="slidenum">
              <a:rPr lang="en-US" altLang="en-US" sz="1200"/>
              <a:pPr eaLnBrk="1" hangingPunct="1"/>
              <a:t>4</a:t>
            </a:fld>
            <a:endParaRPr lang="en-US" altLang="en-US" sz="1200"/>
          </a:p>
        </p:txBody>
      </p:sp>
      <p:sp>
        <p:nvSpPr>
          <p:cNvPr id="1981442" name="Rectangle 2">
            <a:extLst>
              <a:ext uri="{FF2B5EF4-FFF2-40B4-BE49-F238E27FC236}">
                <a16:creationId xmlns:a16="http://schemas.microsoft.com/office/drawing/2014/main" id="{81D0D824-F222-F541-9F74-9AF552119915}"/>
              </a:ext>
            </a:extLst>
          </p:cNvPr>
          <p:cNvSpPr>
            <a:spLocks noGrp="1" noRot="1" noChangeAspect="1" noChangeArrowheads="1" noTextEdit="1"/>
          </p:cNvSpPr>
          <p:nvPr>
            <p:ph type="sldImg"/>
          </p:nvPr>
        </p:nvSpPr>
        <p:spPr>
          <a:xfrm>
            <a:off x="3071813" y="876300"/>
            <a:ext cx="3152775" cy="2365375"/>
          </a:xfrm>
          <a:ln/>
          <a:extLst>
            <a:ext uri="{FAA26D3D-D897-4be2-8F04-BA451C77F1D7}">
              <ma14:placeholderFlag xmlns:ma14="http://schemas.microsoft.com/office/mac/drawingml/2011/main" xmlns="" val="1"/>
            </a:ext>
          </a:extLst>
        </p:spPr>
      </p:sp>
      <p:sp>
        <p:nvSpPr>
          <p:cNvPr id="1981443" name="Rectangle 3">
            <a:extLst>
              <a:ext uri="{FF2B5EF4-FFF2-40B4-BE49-F238E27FC236}">
                <a16:creationId xmlns:a16="http://schemas.microsoft.com/office/drawing/2014/main" id="{788121D7-2CA9-A249-A287-F6A3F48B72C8}"/>
              </a:ext>
            </a:extLst>
          </p:cNvPr>
          <p:cNvSpPr>
            <a:spLocks noGrp="1" noChangeArrowheads="1"/>
          </p:cNvSpPr>
          <p:nvPr>
            <p:ph type="body" idx="1"/>
          </p:nvPr>
        </p:nvSpPr>
        <p:spPr/>
        <p:txBody>
          <a:bodyPr/>
          <a:lstStyle/>
          <a:p>
            <a:pPr eaLnBrk="1" hangingPunct="1">
              <a:defRPr/>
            </a:pPr>
            <a:r>
              <a:rPr lang="en-US" dirty="0"/>
              <a:t>List available beams and energies</a:t>
            </a:r>
          </a:p>
        </p:txBody>
      </p:sp>
    </p:spTree>
    <p:extLst>
      <p:ext uri="{BB962C8B-B14F-4D97-AF65-F5344CB8AC3E}">
        <p14:creationId xmlns:p14="http://schemas.microsoft.com/office/powerpoint/2010/main" val="1550917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8E485B-1613-42F8-B370-C0A2717509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376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sz="1200" spc="-5" dirty="0"/>
              <a:t>FRIB Defines and Delivers on National Priorities and is Aligned with National Priorities</a:t>
            </a:r>
          </a:p>
          <a:p>
            <a:r>
              <a:rPr lang="en-US" sz="1200" spc="-5" dirty="0"/>
              <a:t>Covers variety of topics from structure to reactions with implications for astrophysics including EOS of Neutron Stars</a:t>
            </a:r>
          </a:p>
          <a:p>
            <a:endParaRPr lang="en-US" dirty="0"/>
          </a:p>
        </p:txBody>
      </p:sp>
      <p:sp>
        <p:nvSpPr>
          <p:cNvPr id="4" name="Slide Number Placeholder 3"/>
          <p:cNvSpPr>
            <a:spLocks noGrp="1"/>
          </p:cNvSpPr>
          <p:nvPr>
            <p:ph type="sldNum" sz="quarter" idx="10"/>
          </p:nvPr>
        </p:nvSpPr>
        <p:spPr/>
        <p:txBody>
          <a:bodyPr/>
          <a:lstStyle/>
          <a:p>
            <a:fld id="{1FDF26B1-DE9A-4EC9-A610-93C778CE0375}" type="slidenum">
              <a:rPr lang="en-US" smtClean="0"/>
              <a:t>6</a:t>
            </a:fld>
            <a:endParaRPr lang="en-US"/>
          </a:p>
        </p:txBody>
      </p:sp>
    </p:spTree>
    <p:extLst>
      <p:ext uri="{BB962C8B-B14F-4D97-AF65-F5344CB8AC3E}">
        <p14:creationId xmlns:p14="http://schemas.microsoft.com/office/powerpoint/2010/main" val="2793651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33DE3409-8E28-4344-9873-EE7854E8A63B}" type="slidenum">
              <a:rPr lang="en-US"/>
              <a:pPr/>
              <a:t>8</a:t>
            </a:fld>
            <a:endParaRPr lang="en-US"/>
          </a:p>
        </p:txBody>
      </p:sp>
      <p:sp>
        <p:nvSpPr>
          <p:cNvPr id="2411522" name="Rectangle 1026"/>
          <p:cNvSpPr>
            <a:spLocks noGrp="1" noRot="1" noChangeAspect="1" noChangeArrowheads="1" noTextEdit="1"/>
          </p:cNvSpPr>
          <p:nvPr>
            <p:ph type="sldImg"/>
          </p:nvPr>
        </p:nvSpPr>
        <p:spPr>
          <a:xfrm>
            <a:off x="3071813" y="876300"/>
            <a:ext cx="3152775" cy="2365375"/>
          </a:xfrm>
          <a:ln/>
          <a:extLst>
            <a:ext uri="{FAA26D3D-D897-4be2-8F04-BA451C77F1D7}">
              <ma14:placeholderFlag xmlns:ma14="http://schemas.microsoft.com/office/mac/drawingml/2011/main" xmlns="" val="1"/>
            </a:ext>
          </a:extLst>
        </p:spPr>
      </p:sp>
      <p:sp>
        <p:nvSpPr>
          <p:cNvPr id="2411523" name="Rectangle 1027"/>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57492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33DE3409-8E28-4344-9873-EE7854E8A63B}" type="slidenum">
              <a:rPr lang="en-US"/>
              <a:pPr/>
              <a:t>9</a:t>
            </a:fld>
            <a:endParaRPr lang="en-US"/>
          </a:p>
        </p:txBody>
      </p:sp>
      <p:sp>
        <p:nvSpPr>
          <p:cNvPr id="2411522" name="Rectangle 1026"/>
          <p:cNvSpPr>
            <a:spLocks noGrp="1" noRot="1" noChangeAspect="1" noChangeArrowheads="1" noTextEdit="1"/>
          </p:cNvSpPr>
          <p:nvPr>
            <p:ph type="sldImg"/>
          </p:nvPr>
        </p:nvSpPr>
        <p:spPr>
          <a:xfrm>
            <a:off x="3071813" y="876300"/>
            <a:ext cx="3152775" cy="2365375"/>
          </a:xfrm>
          <a:ln/>
          <a:extLst>
            <a:ext uri="{FAA26D3D-D897-4be2-8F04-BA451C77F1D7}">
              <ma14:placeholderFlag xmlns="" xmlns:ma14="http://schemas.microsoft.com/office/mac/drawingml/2011/main" val="1"/>
            </a:ext>
          </a:extLst>
        </p:spPr>
      </p:sp>
      <p:sp>
        <p:nvSpPr>
          <p:cNvPr id="2411523" name="Rectangle 1027"/>
          <p:cNvSpPr>
            <a:spLocks noGrp="1" noChangeArrowheads="1"/>
          </p:cNvSpPr>
          <p:nvPr>
            <p:ph type="body" idx="1"/>
          </p:nvPr>
        </p:nvSpPr>
        <p:spPr/>
        <p:txBody>
          <a:bodyPr/>
          <a:lstStyle/>
          <a:p>
            <a:r>
              <a:rPr lang="en-US" dirty="0" err="1"/>
              <a:t>ImQMD</a:t>
            </a:r>
            <a:r>
              <a:rPr lang="en-US" dirty="0"/>
              <a:t> @ 200 MeV</a:t>
            </a:r>
          </a:p>
        </p:txBody>
      </p:sp>
    </p:spTree>
    <p:extLst>
      <p:ext uri="{BB962C8B-B14F-4D97-AF65-F5344CB8AC3E}">
        <p14:creationId xmlns:p14="http://schemas.microsoft.com/office/powerpoint/2010/main" val="3563437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r>
              <a:rPr lang="pl-PL"/>
              <a:t>Z. Chajęcki - NuSYM 2023 - GSI, Sep 18-22, 2023</a:t>
            </a:r>
            <a:endParaRPr lang="en-US"/>
          </a:p>
        </p:txBody>
      </p:sp>
      <p:sp>
        <p:nvSpPr>
          <p:cNvPr id="5" name="Slide Number Placeholder 4"/>
          <p:cNvSpPr>
            <a:spLocks noGrp="1"/>
          </p:cNvSpPr>
          <p:nvPr>
            <p:ph type="sldNum" sz="quarter" idx="11"/>
          </p:nvPr>
        </p:nvSpPr>
        <p:spPr/>
        <p:txBody>
          <a:bodyPr/>
          <a:lstStyle>
            <a:lvl1pPr>
              <a:defRPr/>
            </a:lvl1pPr>
          </a:lstStyle>
          <a:p>
            <a:fld id="{8E3473AF-DB64-8F4B-83DF-0CEE13156E4F}" type="slidenum">
              <a:rPr lang="en-US"/>
              <a:pPr/>
              <a:t>‹#›</a:t>
            </a:fld>
            <a:endParaRPr lang="en-US"/>
          </a:p>
        </p:txBody>
      </p:sp>
    </p:spTree>
    <p:extLst>
      <p:ext uri="{BB962C8B-B14F-4D97-AF65-F5344CB8AC3E}">
        <p14:creationId xmlns:p14="http://schemas.microsoft.com/office/powerpoint/2010/main" val="311129508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Comic Sans MS" panose="030F0902030302020204" pitchFamily="66"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pl-PL"/>
              <a:t>Z. Chajęcki - NuSYM 2023 - GSI, Sep 18-22, 2023</a:t>
            </a:r>
            <a:endParaRPr lang="en-US"/>
          </a:p>
        </p:txBody>
      </p:sp>
      <p:sp>
        <p:nvSpPr>
          <p:cNvPr id="5" name="Slide Number Placeholder 4"/>
          <p:cNvSpPr>
            <a:spLocks noGrp="1"/>
          </p:cNvSpPr>
          <p:nvPr>
            <p:ph type="sldNum" sz="quarter" idx="11"/>
          </p:nvPr>
        </p:nvSpPr>
        <p:spPr/>
        <p:txBody>
          <a:bodyPr/>
          <a:lstStyle>
            <a:lvl1pPr>
              <a:defRPr/>
            </a:lvl1pPr>
          </a:lstStyle>
          <a:p>
            <a:fld id="{C103F7A7-E85E-7B4A-8A20-5C1818B5207B}" type="slidenum">
              <a:rPr lang="en-US"/>
              <a:pPr/>
              <a:t>‹#›</a:t>
            </a:fld>
            <a:endParaRPr lang="en-US"/>
          </a:p>
        </p:txBody>
      </p:sp>
    </p:spTree>
    <p:extLst>
      <p:ext uri="{BB962C8B-B14F-4D97-AF65-F5344CB8AC3E}">
        <p14:creationId xmlns:p14="http://schemas.microsoft.com/office/powerpoint/2010/main" val="87674000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pl-PL"/>
              <a:t>Z. Chajęcki - NuSYM 2023 - GSI, Sep 18-22, 2023</a:t>
            </a:r>
            <a:endParaRPr lang="en-US"/>
          </a:p>
        </p:txBody>
      </p:sp>
      <p:sp>
        <p:nvSpPr>
          <p:cNvPr id="5" name="Slide Number Placeholder 4"/>
          <p:cNvSpPr>
            <a:spLocks noGrp="1"/>
          </p:cNvSpPr>
          <p:nvPr>
            <p:ph type="sldNum" sz="quarter" idx="11"/>
          </p:nvPr>
        </p:nvSpPr>
        <p:spPr/>
        <p:txBody>
          <a:bodyPr/>
          <a:lstStyle>
            <a:lvl1pPr>
              <a:defRPr/>
            </a:lvl1pPr>
          </a:lstStyle>
          <a:p>
            <a:fld id="{80AC8D3D-B437-574D-9CB9-DBA7414F6BD0}" type="slidenum">
              <a:rPr lang="en-US"/>
              <a:pPr/>
              <a:t>‹#›</a:t>
            </a:fld>
            <a:endParaRPr lang="en-US"/>
          </a:p>
        </p:txBody>
      </p:sp>
    </p:spTree>
    <p:extLst>
      <p:ext uri="{BB962C8B-B14F-4D97-AF65-F5344CB8AC3E}">
        <p14:creationId xmlns:p14="http://schemas.microsoft.com/office/powerpoint/2010/main" val="217886750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92150"/>
          </a:xfrm>
        </p:spPr>
        <p:txBody>
          <a:bodyPr/>
          <a:lstStyle>
            <a:lvl1pPr>
              <a:defRPr>
                <a:solidFill>
                  <a:schemeClr val="bg1"/>
                </a:solidFill>
                <a:latin typeface="Comic Sans MS" panose="030F0902030302020204" pitchFamily="66"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Footer Placeholder 4"/>
          <p:cNvSpPr>
            <a:spLocks noGrp="1"/>
          </p:cNvSpPr>
          <p:nvPr>
            <p:ph type="ftr" sz="quarter" idx="10"/>
          </p:nvPr>
        </p:nvSpPr>
        <p:spPr>
          <a:xfrm>
            <a:off x="1684338" y="6545263"/>
            <a:ext cx="5551487" cy="268287"/>
          </a:xfrm>
        </p:spPr>
        <p:txBody>
          <a:bodyPr/>
          <a:lstStyle>
            <a:lvl1pPr>
              <a:defRPr/>
            </a:lvl1pPr>
          </a:lstStyle>
          <a:p>
            <a:r>
              <a:rPr lang="pl-PL"/>
              <a:t>Z. Chajęcki - NuSYM 2023 - GSI, Sep 18-22, 2023</a:t>
            </a:r>
            <a:endParaRPr lang="en-US"/>
          </a:p>
        </p:txBody>
      </p:sp>
      <p:sp>
        <p:nvSpPr>
          <p:cNvPr id="6" name="Slide Number Placeholder 5"/>
          <p:cNvSpPr>
            <a:spLocks noGrp="1"/>
          </p:cNvSpPr>
          <p:nvPr>
            <p:ph type="sldNum" sz="quarter" idx="11"/>
          </p:nvPr>
        </p:nvSpPr>
        <p:spPr>
          <a:xfrm>
            <a:off x="7620000" y="6553200"/>
            <a:ext cx="1511300" cy="476250"/>
          </a:xfrm>
        </p:spPr>
        <p:txBody>
          <a:bodyPr/>
          <a:lstStyle>
            <a:lvl1pPr>
              <a:defRPr/>
            </a:lvl1pPr>
          </a:lstStyle>
          <a:p>
            <a:fld id="{659EBF70-4B28-384F-B9C4-D0DFDF648A00}" type="slidenum">
              <a:rPr lang="en-US"/>
              <a:pPr/>
              <a:t>‹#›</a:t>
            </a:fld>
            <a:endParaRPr lang="en-US"/>
          </a:p>
        </p:txBody>
      </p:sp>
    </p:spTree>
    <p:extLst>
      <p:ext uri="{BB962C8B-B14F-4D97-AF65-F5344CB8AC3E}">
        <p14:creationId xmlns:p14="http://schemas.microsoft.com/office/powerpoint/2010/main" val="73268473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69777" y="1320107"/>
            <a:ext cx="7864929" cy="48322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eaLnBrk="0" fontAlgn="base" hangingPunct="0">
              <a:lnSpc>
                <a:spcPct val="90000"/>
              </a:lnSpc>
              <a:spcBef>
                <a:spcPct val="0"/>
              </a:spcBef>
              <a:spcAft>
                <a:spcPct val="0"/>
              </a:spcAft>
              <a:defRPr/>
            </a:pPr>
            <a:endParaRPr lang="en-US" sz="2813" dirty="0">
              <a:solidFill>
                <a:srgbClr val="B81414"/>
              </a:solidFill>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4115405" y="3009305"/>
            <a:ext cx="9144000" cy="52433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fontAlgn="base">
              <a:spcBef>
                <a:spcPct val="0"/>
              </a:spcBef>
              <a:spcAft>
                <a:spcPct val="0"/>
              </a:spcAft>
              <a:defRPr/>
            </a:pPr>
            <a:endParaRPr lang="en-US" sz="2813" dirty="0">
              <a:solidFill>
                <a:srgbClr val="B81414"/>
              </a:solidFill>
              <a:latin typeface="Arial" charset="0"/>
              <a:ea typeface="ヒラギノ角ゴ Pro W3" pitchFamily="-107" charset="-128"/>
              <a:cs typeface="Arial" charset="0"/>
            </a:endParaRPr>
          </a:p>
        </p:txBody>
      </p:sp>
      <p:sp>
        <p:nvSpPr>
          <p:cNvPr id="2" name="Title 1"/>
          <p:cNvSpPr>
            <a:spLocks noGrp="1"/>
          </p:cNvSpPr>
          <p:nvPr>
            <p:ph type="title"/>
          </p:nvPr>
        </p:nvSpPr>
        <p:spPr>
          <a:xfrm>
            <a:off x="76200" y="286784"/>
            <a:ext cx="8991600" cy="476567"/>
          </a:xfrm>
        </p:spPr>
        <p:txBody>
          <a:bodyPr/>
          <a:lstStyle>
            <a:lvl1pPr>
              <a:defRPr>
                <a:solidFill>
                  <a:schemeClr val="bg1"/>
                </a:solidFill>
                <a:latin typeface="Comic Sans MS" panose="030F0902030302020204" pitchFamily="66" charset="0"/>
              </a:defRPr>
            </a:lvl1pPr>
          </a:lstStyle>
          <a:p>
            <a:r>
              <a:rPr lang="en-US" dirty="0"/>
              <a:t>Click to edit Master title style</a:t>
            </a:r>
          </a:p>
        </p:txBody>
      </p:sp>
      <p:sp>
        <p:nvSpPr>
          <p:cNvPr id="8" name="Slide Number Placeholder 4"/>
          <p:cNvSpPr>
            <a:spLocks noGrp="1"/>
          </p:cNvSpPr>
          <p:nvPr>
            <p:ph type="sldNum" sz="quarter" idx="11"/>
          </p:nvPr>
        </p:nvSpPr>
        <p:spPr/>
        <p:txBody>
          <a:bodyPr/>
          <a:lstStyle>
            <a:lvl1pPr>
              <a:defRPr/>
            </a:lvl1pPr>
          </a:lstStyle>
          <a:p>
            <a:pPr>
              <a:defRPr/>
            </a:pPr>
            <a:r>
              <a:rPr lang="en-US" dirty="0"/>
              <a:t>         </a:t>
            </a:r>
            <a:fld id="{CF988859-7953-4624-98C4-717249B46A15}" type="slidenum">
              <a:rPr lang="en-US" smtClean="0"/>
              <a:pPr>
                <a:defRPr/>
              </a:pPr>
              <a:t>‹#›</a:t>
            </a:fld>
            <a:endParaRPr lang="en-US" dirty="0"/>
          </a:p>
        </p:txBody>
      </p:sp>
      <p:sp>
        <p:nvSpPr>
          <p:cNvPr id="3" name="Rectangle 5">
            <a:extLst>
              <a:ext uri="{FF2B5EF4-FFF2-40B4-BE49-F238E27FC236}">
                <a16:creationId xmlns:a16="http://schemas.microsoft.com/office/drawing/2014/main" id="{7DCD7BBF-A7C8-1461-A200-B93624700897}"/>
              </a:ext>
            </a:extLst>
          </p:cNvPr>
          <p:cNvSpPr>
            <a:spLocks noGrp="1" noChangeArrowheads="1"/>
          </p:cNvSpPr>
          <p:nvPr>
            <p:ph type="ftr" sz="quarter" idx="3"/>
          </p:nvPr>
        </p:nvSpPr>
        <p:spPr bwMode="auto">
          <a:xfrm>
            <a:off x="1796256" y="6537829"/>
            <a:ext cx="5551487"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r>
              <a:rPr lang="pl-PL"/>
              <a:t>Z. Chajęcki - NuSYM 2023 - GSI, Sep 18-22, 2023</a:t>
            </a:r>
            <a:endParaRPr lang="en-US"/>
          </a:p>
        </p:txBody>
      </p:sp>
    </p:spTree>
    <p:extLst>
      <p:ext uri="{BB962C8B-B14F-4D97-AF65-F5344CB8AC3E}">
        <p14:creationId xmlns:p14="http://schemas.microsoft.com/office/powerpoint/2010/main" val="2525653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69777" y="1320107"/>
            <a:ext cx="7864929" cy="48322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eaLnBrk="0" fontAlgn="base" hangingPunct="0">
              <a:lnSpc>
                <a:spcPct val="90000"/>
              </a:lnSpc>
              <a:spcBef>
                <a:spcPct val="0"/>
              </a:spcBef>
              <a:spcAft>
                <a:spcPct val="0"/>
              </a:spcAft>
              <a:defRPr/>
            </a:pPr>
            <a:endParaRPr lang="en-US" sz="2813" dirty="0">
              <a:solidFill>
                <a:srgbClr val="B81414"/>
              </a:solidFill>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4115405" y="3009305"/>
            <a:ext cx="9144000" cy="52433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fontAlgn="base">
              <a:spcBef>
                <a:spcPct val="0"/>
              </a:spcBef>
              <a:spcAft>
                <a:spcPct val="0"/>
              </a:spcAft>
              <a:defRPr/>
            </a:pPr>
            <a:endParaRPr lang="en-US" sz="2813" dirty="0">
              <a:solidFill>
                <a:srgbClr val="B81414"/>
              </a:solidFill>
              <a:latin typeface="Arial" charset="0"/>
              <a:ea typeface="ヒラギノ角ゴ Pro W3" pitchFamily="-107" charset="-128"/>
              <a:cs typeface="Arial" charset="0"/>
            </a:endParaRPr>
          </a:p>
        </p:txBody>
      </p:sp>
      <p:sp>
        <p:nvSpPr>
          <p:cNvPr id="2" name="Title 1"/>
          <p:cNvSpPr>
            <a:spLocks noGrp="1"/>
          </p:cNvSpPr>
          <p:nvPr>
            <p:ph type="title"/>
          </p:nvPr>
        </p:nvSpPr>
        <p:spPr>
          <a:xfrm>
            <a:off x="76200" y="286784"/>
            <a:ext cx="8991600" cy="476567"/>
          </a:xfrm>
        </p:spPr>
        <p:txBody>
          <a:bodyPr/>
          <a:lstStyle>
            <a:lvl1pPr>
              <a:defRPr>
                <a:solidFill>
                  <a:schemeClr val="bg1"/>
                </a:solidFill>
                <a:latin typeface="Comic Sans MS" panose="030F0902030302020204" pitchFamily="66" charset="0"/>
              </a:defRPr>
            </a:lvl1pPr>
          </a:lstStyle>
          <a:p>
            <a:r>
              <a:rPr lang="en-US" dirty="0"/>
              <a:t>Click to edit Master title style</a:t>
            </a:r>
          </a:p>
        </p:txBody>
      </p:sp>
      <p:sp>
        <p:nvSpPr>
          <p:cNvPr id="8" name="Slide Number Placeholder 4"/>
          <p:cNvSpPr>
            <a:spLocks noGrp="1"/>
          </p:cNvSpPr>
          <p:nvPr>
            <p:ph type="sldNum" sz="quarter" idx="11"/>
          </p:nvPr>
        </p:nvSpPr>
        <p:spPr/>
        <p:txBody>
          <a:bodyPr/>
          <a:lstStyle>
            <a:lvl1pPr>
              <a:defRPr/>
            </a:lvl1pPr>
          </a:lstStyle>
          <a:p>
            <a:pPr>
              <a:defRPr/>
            </a:pPr>
            <a:r>
              <a:rPr lang="en-US" dirty="0"/>
              <a:t>         </a:t>
            </a:r>
            <a:fld id="{CF988859-7953-4624-98C4-717249B46A15}" type="slidenum">
              <a:rPr lang="en-US" smtClean="0"/>
              <a:pPr>
                <a:defRPr/>
              </a:pPr>
              <a:t>‹#›</a:t>
            </a:fld>
            <a:endParaRPr lang="en-US" dirty="0"/>
          </a:p>
        </p:txBody>
      </p:sp>
      <p:sp>
        <p:nvSpPr>
          <p:cNvPr id="7" name="Rectangle 5">
            <a:extLst>
              <a:ext uri="{FF2B5EF4-FFF2-40B4-BE49-F238E27FC236}">
                <a16:creationId xmlns:a16="http://schemas.microsoft.com/office/drawing/2014/main" id="{F203A364-0EBB-B62F-902A-04F22074625E}"/>
              </a:ext>
            </a:extLst>
          </p:cNvPr>
          <p:cNvSpPr>
            <a:spLocks noGrp="1" noChangeArrowheads="1"/>
          </p:cNvSpPr>
          <p:nvPr>
            <p:ph type="ftr" sz="quarter" idx="3"/>
          </p:nvPr>
        </p:nvSpPr>
        <p:spPr bwMode="auto">
          <a:xfrm>
            <a:off x="1796256" y="6537829"/>
            <a:ext cx="5551487"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r>
              <a:rPr lang="pl-PL"/>
              <a:t>Z. Chajęcki - NuSYM 2023 - GSI, Sep 18-22, 2023</a:t>
            </a:r>
            <a:endParaRPr lang="en-US"/>
          </a:p>
        </p:txBody>
      </p:sp>
    </p:spTree>
    <p:extLst>
      <p:ext uri="{BB962C8B-B14F-4D97-AF65-F5344CB8AC3E}">
        <p14:creationId xmlns:p14="http://schemas.microsoft.com/office/powerpoint/2010/main" val="552417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669777" y="1320107"/>
            <a:ext cx="7864929" cy="48322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eaLnBrk="0" fontAlgn="base" hangingPunct="0">
              <a:lnSpc>
                <a:spcPct val="90000"/>
              </a:lnSpc>
              <a:spcBef>
                <a:spcPct val="0"/>
              </a:spcBef>
              <a:spcAft>
                <a:spcPct val="0"/>
              </a:spcAft>
              <a:defRPr/>
            </a:pPr>
            <a:endParaRPr lang="en-US" sz="2813" dirty="0">
              <a:solidFill>
                <a:srgbClr val="B81414"/>
              </a:solidFill>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52433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fontAlgn="base">
              <a:spcBef>
                <a:spcPct val="0"/>
              </a:spcBef>
              <a:spcAft>
                <a:spcPct val="0"/>
              </a:spcAft>
              <a:defRPr/>
            </a:pPr>
            <a:endParaRPr lang="en-US" sz="2813" dirty="0">
              <a:solidFill>
                <a:srgbClr val="B81414"/>
              </a:solidFill>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5027414"/>
          </a:xfrm>
        </p:spPr>
        <p:txBody>
          <a:bodyPr/>
          <a:lstStyle>
            <a:lvl3pPr>
              <a:defRPr sz="1781"/>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76200" y="290358"/>
            <a:ext cx="8991600" cy="476567"/>
          </a:xfrm>
        </p:spPr>
        <p:txBody>
          <a:bodyPr/>
          <a:lstStyle>
            <a:lvl1pPr>
              <a:defRPr>
                <a:solidFill>
                  <a:schemeClr val="bg1"/>
                </a:solidFill>
                <a:latin typeface="Comic Sans MS" panose="030F0902030302020204" pitchFamily="66" charset="0"/>
              </a:defRPr>
            </a:lvl1pPr>
          </a:lstStyle>
          <a:p>
            <a:r>
              <a:rPr lang="en-US" dirty="0"/>
              <a:t>Click to edit Master title style</a:t>
            </a:r>
          </a:p>
        </p:txBody>
      </p:sp>
      <p:sp>
        <p:nvSpPr>
          <p:cNvPr id="10" name="Slide Number Placeholder 4"/>
          <p:cNvSpPr>
            <a:spLocks noGrp="1"/>
          </p:cNvSpPr>
          <p:nvPr>
            <p:ph type="sldNum" sz="quarter" idx="11"/>
          </p:nvPr>
        </p:nvSpPr>
        <p:spPr/>
        <p:txBody>
          <a:bodyPr/>
          <a:lstStyle>
            <a:lvl1pPr>
              <a:defRPr/>
            </a:lvl1pPr>
          </a:lstStyle>
          <a:p>
            <a:pPr>
              <a:defRPr/>
            </a:pPr>
            <a:r>
              <a:rPr lang="en-US" dirty="0"/>
              <a:t>           </a:t>
            </a:r>
            <a:fld id="{35AD4620-7552-4207-8973-898801ED212B}" type="slidenum">
              <a:rPr lang="en-US" smtClean="0"/>
              <a:pPr>
                <a:defRPr/>
              </a:pPr>
              <a:t>‹#›</a:t>
            </a:fld>
            <a:endParaRPr lang="en-US" dirty="0"/>
          </a:p>
        </p:txBody>
      </p:sp>
      <p:sp>
        <p:nvSpPr>
          <p:cNvPr id="2" name="Rectangle 5">
            <a:extLst>
              <a:ext uri="{FF2B5EF4-FFF2-40B4-BE49-F238E27FC236}">
                <a16:creationId xmlns:a16="http://schemas.microsoft.com/office/drawing/2014/main" id="{7C63DF0E-8127-7286-502F-154909465BD6}"/>
              </a:ext>
            </a:extLst>
          </p:cNvPr>
          <p:cNvSpPr>
            <a:spLocks noGrp="1" noChangeArrowheads="1"/>
          </p:cNvSpPr>
          <p:nvPr>
            <p:ph type="ftr" sz="quarter" idx="3"/>
          </p:nvPr>
        </p:nvSpPr>
        <p:spPr bwMode="auto">
          <a:xfrm>
            <a:off x="1796256" y="6537829"/>
            <a:ext cx="5551487"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r>
              <a:rPr lang="pl-PL"/>
              <a:t>Z. Chajęcki - NuSYM 2023 - GSI, Sep 18-22, 2023</a:t>
            </a:r>
            <a:endParaRPr lang="en-US"/>
          </a:p>
        </p:txBody>
      </p:sp>
    </p:spTree>
    <p:extLst>
      <p:ext uri="{BB962C8B-B14F-4D97-AF65-F5344CB8AC3E}">
        <p14:creationId xmlns:p14="http://schemas.microsoft.com/office/powerpoint/2010/main" val="1252789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Half Vertical">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669778" y="1320109"/>
            <a:ext cx="7864929" cy="23629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47" eaLnBrk="0" hangingPunct="0">
              <a:lnSpc>
                <a:spcPct val="90000"/>
              </a:lnSpc>
              <a:defRPr/>
            </a:pPr>
            <a:endParaRPr lang="en-US" sz="12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76202" y="281882"/>
            <a:ext cx="8991598" cy="486372"/>
          </a:xfrm>
        </p:spPr>
        <p:txBody>
          <a:bodyPr/>
          <a:lstStyle>
            <a:lvl1pPr>
              <a:defRPr>
                <a:solidFill>
                  <a:schemeClr val="bg1"/>
                </a:solidFill>
                <a:latin typeface="Comic Sans MS" panose="030F0902030302020204" pitchFamily="66" charset="0"/>
              </a:defRPr>
            </a:lvl1pPr>
          </a:lstStyle>
          <a:p>
            <a:r>
              <a:rPr lang="en-US" dirty="0"/>
              <a:t>Click to edit Master title style</a:t>
            </a:r>
          </a:p>
        </p:txBody>
      </p:sp>
      <p:sp>
        <p:nvSpPr>
          <p:cNvPr id="3" name="Content Placeholder 2"/>
          <p:cNvSpPr>
            <a:spLocks noGrp="1"/>
          </p:cNvSpPr>
          <p:nvPr>
            <p:ph idx="1"/>
          </p:nvPr>
        </p:nvSpPr>
        <p:spPr>
          <a:xfrm>
            <a:off x="76201" y="1067100"/>
            <a:ext cx="4423230" cy="5027414"/>
          </a:xfrm>
        </p:spPr>
        <p:txBody>
          <a:bodyPr/>
          <a:lstStyle>
            <a:lvl3pPr>
              <a:defRPr sz="135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4644574" y="1071569"/>
            <a:ext cx="4423227" cy="5027414"/>
          </a:xfrm>
        </p:spPr>
        <p:txBody>
          <a:bodyPr/>
          <a:lstStyle>
            <a:lvl3pPr>
              <a:defRPr sz="135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a:t>, Slide </a:t>
            </a:r>
            <a:fld id="{4F88C639-55E7-4D97-AC8D-4B42A67367B5}" type="slidenum">
              <a:rPr lang="en-US"/>
              <a:pPr>
                <a:defRPr/>
              </a:pPr>
              <a:t>‹#›</a:t>
            </a:fld>
            <a:endParaRPr lang="en-US"/>
          </a:p>
        </p:txBody>
      </p:sp>
      <p:sp>
        <p:nvSpPr>
          <p:cNvPr id="4" name="Rectangle 5">
            <a:extLst>
              <a:ext uri="{FF2B5EF4-FFF2-40B4-BE49-F238E27FC236}">
                <a16:creationId xmlns:a16="http://schemas.microsoft.com/office/drawing/2014/main" id="{B6ACEFA5-C2A5-8ADF-4D3D-85325696A065}"/>
              </a:ext>
            </a:extLst>
          </p:cNvPr>
          <p:cNvSpPr>
            <a:spLocks noGrp="1" noChangeArrowheads="1"/>
          </p:cNvSpPr>
          <p:nvPr>
            <p:ph type="ftr" sz="quarter" idx="3"/>
          </p:nvPr>
        </p:nvSpPr>
        <p:spPr bwMode="auto">
          <a:xfrm>
            <a:off x="1796256" y="6537829"/>
            <a:ext cx="5551487"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r>
              <a:rPr lang="pl-PL"/>
              <a:t>Z. Chajęcki - NuSYM 2023 - GSI, Sep 18-22, 2023</a:t>
            </a:r>
            <a:endParaRPr lang="en-US"/>
          </a:p>
        </p:txBody>
      </p:sp>
    </p:spTree>
    <p:extLst>
      <p:ext uri="{BB962C8B-B14F-4D97-AF65-F5344CB8AC3E}">
        <p14:creationId xmlns:p14="http://schemas.microsoft.com/office/powerpoint/2010/main" val="4205062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Comic Sans MS" panose="030F0902030302020204" pitchFamily="66"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pl-PL"/>
              <a:t>Z. Chajęcki - NuSYM 2023 - GSI, Sep 18-22, 2023</a:t>
            </a:r>
            <a:endParaRPr lang="en-US"/>
          </a:p>
        </p:txBody>
      </p:sp>
      <p:sp>
        <p:nvSpPr>
          <p:cNvPr id="5" name="Slide Number Placeholder 4"/>
          <p:cNvSpPr>
            <a:spLocks noGrp="1"/>
          </p:cNvSpPr>
          <p:nvPr>
            <p:ph type="sldNum" sz="quarter" idx="11"/>
          </p:nvPr>
        </p:nvSpPr>
        <p:spPr/>
        <p:txBody>
          <a:bodyPr/>
          <a:lstStyle>
            <a:lvl1pPr>
              <a:defRPr/>
            </a:lvl1pPr>
          </a:lstStyle>
          <a:p>
            <a:fld id="{808E282B-BE3C-BC41-86A3-BEE1E02B2A55}" type="slidenum">
              <a:rPr lang="en-US"/>
              <a:pPr/>
              <a:t>‹#›</a:t>
            </a:fld>
            <a:endParaRPr lang="en-US"/>
          </a:p>
        </p:txBody>
      </p:sp>
    </p:spTree>
    <p:extLst>
      <p:ext uri="{BB962C8B-B14F-4D97-AF65-F5344CB8AC3E}">
        <p14:creationId xmlns:p14="http://schemas.microsoft.com/office/powerpoint/2010/main" val="189542133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pl-PL"/>
              <a:t>Z. Chajęcki - NuSYM 2023 - GSI, Sep 18-22, 2023</a:t>
            </a:r>
            <a:endParaRPr lang="en-US"/>
          </a:p>
        </p:txBody>
      </p:sp>
      <p:sp>
        <p:nvSpPr>
          <p:cNvPr id="5" name="Slide Number Placeholder 4"/>
          <p:cNvSpPr>
            <a:spLocks noGrp="1"/>
          </p:cNvSpPr>
          <p:nvPr>
            <p:ph type="sldNum" sz="quarter" idx="11"/>
          </p:nvPr>
        </p:nvSpPr>
        <p:spPr/>
        <p:txBody>
          <a:bodyPr/>
          <a:lstStyle>
            <a:lvl1pPr>
              <a:defRPr/>
            </a:lvl1pPr>
          </a:lstStyle>
          <a:p>
            <a:fld id="{9C73ACC8-0B1F-684B-82D1-FBD9C28A2F8E}" type="slidenum">
              <a:rPr lang="en-US"/>
              <a:pPr/>
              <a:t>‹#›</a:t>
            </a:fld>
            <a:endParaRPr lang="en-US"/>
          </a:p>
        </p:txBody>
      </p:sp>
    </p:spTree>
    <p:extLst>
      <p:ext uri="{BB962C8B-B14F-4D97-AF65-F5344CB8AC3E}">
        <p14:creationId xmlns:p14="http://schemas.microsoft.com/office/powerpoint/2010/main" val="263778473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Comic Sans MS" panose="030F0902030302020204" pitchFamily="66"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pl-PL"/>
              <a:t>Z. Chajęcki - NuSYM 2023 - GSI, Sep 18-22, 2023</a:t>
            </a:r>
            <a:endParaRPr lang="en-US"/>
          </a:p>
        </p:txBody>
      </p:sp>
      <p:sp>
        <p:nvSpPr>
          <p:cNvPr id="6" name="Slide Number Placeholder 5"/>
          <p:cNvSpPr>
            <a:spLocks noGrp="1"/>
          </p:cNvSpPr>
          <p:nvPr>
            <p:ph type="sldNum" sz="quarter" idx="11"/>
          </p:nvPr>
        </p:nvSpPr>
        <p:spPr/>
        <p:txBody>
          <a:bodyPr/>
          <a:lstStyle>
            <a:lvl1pPr>
              <a:defRPr/>
            </a:lvl1pPr>
          </a:lstStyle>
          <a:p>
            <a:fld id="{1847CBD9-CD03-8847-8D8C-F8DB5D056CBB}" type="slidenum">
              <a:rPr lang="en-US"/>
              <a:pPr/>
              <a:t>‹#›</a:t>
            </a:fld>
            <a:endParaRPr lang="en-US"/>
          </a:p>
        </p:txBody>
      </p:sp>
    </p:spTree>
    <p:extLst>
      <p:ext uri="{BB962C8B-B14F-4D97-AF65-F5344CB8AC3E}">
        <p14:creationId xmlns:p14="http://schemas.microsoft.com/office/powerpoint/2010/main" val="33862406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chemeClr val="bg1"/>
                </a:solidFill>
                <a:latin typeface="Comic Sans MS" panose="030F0902030302020204" pitchFamily="66"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pl-PL"/>
              <a:t>Z. Chajęcki - NuSYM 2023 - GSI, Sep 18-22, 2023</a:t>
            </a:r>
            <a:endParaRPr lang="en-US"/>
          </a:p>
        </p:txBody>
      </p:sp>
      <p:sp>
        <p:nvSpPr>
          <p:cNvPr id="8" name="Slide Number Placeholder 7"/>
          <p:cNvSpPr>
            <a:spLocks noGrp="1"/>
          </p:cNvSpPr>
          <p:nvPr>
            <p:ph type="sldNum" sz="quarter" idx="11"/>
          </p:nvPr>
        </p:nvSpPr>
        <p:spPr/>
        <p:txBody>
          <a:bodyPr/>
          <a:lstStyle>
            <a:lvl1pPr>
              <a:defRPr/>
            </a:lvl1pPr>
          </a:lstStyle>
          <a:p>
            <a:fld id="{E8AC739F-649F-BF46-97F9-E1A5A0DEA51A}" type="slidenum">
              <a:rPr lang="en-US"/>
              <a:pPr/>
              <a:t>‹#›</a:t>
            </a:fld>
            <a:endParaRPr lang="en-US"/>
          </a:p>
        </p:txBody>
      </p:sp>
    </p:spTree>
    <p:extLst>
      <p:ext uri="{BB962C8B-B14F-4D97-AF65-F5344CB8AC3E}">
        <p14:creationId xmlns:p14="http://schemas.microsoft.com/office/powerpoint/2010/main" val="307771246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Comic Sans MS" panose="030F0902030302020204" pitchFamily="66"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lvl1pPr>
          </a:lstStyle>
          <a:p>
            <a:r>
              <a:rPr lang="pl-PL"/>
              <a:t>Z. Chajęcki - NuSYM 2023 - GSI, Sep 18-22, 2023</a:t>
            </a:r>
            <a:endParaRPr lang="en-US"/>
          </a:p>
        </p:txBody>
      </p:sp>
      <p:sp>
        <p:nvSpPr>
          <p:cNvPr id="4" name="Slide Number Placeholder 3"/>
          <p:cNvSpPr>
            <a:spLocks noGrp="1"/>
          </p:cNvSpPr>
          <p:nvPr>
            <p:ph type="sldNum" sz="quarter" idx="11"/>
          </p:nvPr>
        </p:nvSpPr>
        <p:spPr/>
        <p:txBody>
          <a:bodyPr/>
          <a:lstStyle>
            <a:lvl1pPr>
              <a:defRPr/>
            </a:lvl1pPr>
          </a:lstStyle>
          <a:p>
            <a:fld id="{AB8E5E35-4575-954A-AEE7-59EB2DE5C283}" type="slidenum">
              <a:rPr lang="en-US"/>
              <a:pPr/>
              <a:t>‹#›</a:t>
            </a:fld>
            <a:endParaRPr lang="en-US"/>
          </a:p>
        </p:txBody>
      </p:sp>
    </p:spTree>
    <p:extLst>
      <p:ext uri="{BB962C8B-B14F-4D97-AF65-F5344CB8AC3E}">
        <p14:creationId xmlns:p14="http://schemas.microsoft.com/office/powerpoint/2010/main" val="169389599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pl-PL"/>
              <a:t>Z. Chajęcki - NuSYM 2023 - GSI, Sep 18-22, 2023</a:t>
            </a:r>
            <a:endParaRPr lang="en-US"/>
          </a:p>
        </p:txBody>
      </p:sp>
      <p:sp>
        <p:nvSpPr>
          <p:cNvPr id="3" name="Slide Number Placeholder 2"/>
          <p:cNvSpPr>
            <a:spLocks noGrp="1"/>
          </p:cNvSpPr>
          <p:nvPr>
            <p:ph type="sldNum" sz="quarter" idx="11"/>
          </p:nvPr>
        </p:nvSpPr>
        <p:spPr/>
        <p:txBody>
          <a:bodyPr/>
          <a:lstStyle>
            <a:lvl1pPr>
              <a:defRPr/>
            </a:lvl1pPr>
          </a:lstStyle>
          <a:p>
            <a:fld id="{3A52D0C7-BA79-BD4F-B30F-C8F38A3ACFA8}" type="slidenum">
              <a:rPr lang="en-US"/>
              <a:pPr/>
              <a:t>‹#›</a:t>
            </a:fld>
            <a:endParaRPr lang="en-US"/>
          </a:p>
        </p:txBody>
      </p:sp>
    </p:spTree>
    <p:extLst>
      <p:ext uri="{BB962C8B-B14F-4D97-AF65-F5344CB8AC3E}">
        <p14:creationId xmlns:p14="http://schemas.microsoft.com/office/powerpoint/2010/main" val="307102094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pl-PL"/>
              <a:t>Z. Chajęcki - NuSYM 2023 - GSI, Sep 18-22, 2023</a:t>
            </a:r>
            <a:endParaRPr lang="en-US"/>
          </a:p>
        </p:txBody>
      </p:sp>
      <p:sp>
        <p:nvSpPr>
          <p:cNvPr id="6" name="Slide Number Placeholder 5"/>
          <p:cNvSpPr>
            <a:spLocks noGrp="1"/>
          </p:cNvSpPr>
          <p:nvPr>
            <p:ph type="sldNum" sz="quarter" idx="11"/>
          </p:nvPr>
        </p:nvSpPr>
        <p:spPr/>
        <p:txBody>
          <a:bodyPr/>
          <a:lstStyle>
            <a:lvl1pPr>
              <a:defRPr/>
            </a:lvl1pPr>
          </a:lstStyle>
          <a:p>
            <a:fld id="{E0204879-81F3-9847-8383-939400186E59}" type="slidenum">
              <a:rPr lang="en-US"/>
              <a:pPr/>
              <a:t>‹#›</a:t>
            </a:fld>
            <a:endParaRPr lang="en-US"/>
          </a:p>
        </p:txBody>
      </p:sp>
    </p:spTree>
    <p:extLst>
      <p:ext uri="{BB962C8B-B14F-4D97-AF65-F5344CB8AC3E}">
        <p14:creationId xmlns:p14="http://schemas.microsoft.com/office/powerpoint/2010/main" val="282796649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pl-PL"/>
              <a:t>Z. Chajęcki - NuSYM 2023 - GSI, Sep 18-22, 2023</a:t>
            </a:r>
            <a:endParaRPr lang="en-US"/>
          </a:p>
        </p:txBody>
      </p:sp>
      <p:sp>
        <p:nvSpPr>
          <p:cNvPr id="6" name="Slide Number Placeholder 5"/>
          <p:cNvSpPr>
            <a:spLocks noGrp="1"/>
          </p:cNvSpPr>
          <p:nvPr>
            <p:ph type="sldNum" sz="quarter" idx="11"/>
          </p:nvPr>
        </p:nvSpPr>
        <p:spPr/>
        <p:txBody>
          <a:bodyPr/>
          <a:lstStyle>
            <a:lvl1pPr>
              <a:defRPr/>
            </a:lvl1pPr>
          </a:lstStyle>
          <a:p>
            <a:fld id="{9A5B5C28-4017-1842-8BE9-351216C4DACB}" type="slidenum">
              <a:rPr lang="en-US"/>
              <a:pPr/>
              <a:t>‹#›</a:t>
            </a:fld>
            <a:endParaRPr lang="en-US"/>
          </a:p>
        </p:txBody>
      </p:sp>
    </p:spTree>
    <p:extLst>
      <p:ext uri="{BB962C8B-B14F-4D97-AF65-F5344CB8AC3E}">
        <p14:creationId xmlns:p14="http://schemas.microsoft.com/office/powerpoint/2010/main" val="267090593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Rectangle 24"/>
          <p:cNvSpPr>
            <a:spLocks noChangeArrowheads="1"/>
          </p:cNvSpPr>
          <p:nvPr/>
        </p:nvSpPr>
        <p:spPr bwMode="auto">
          <a:xfrm>
            <a:off x="0" y="6553200"/>
            <a:ext cx="9144000" cy="304800"/>
          </a:xfrm>
          <a:prstGeom prst="rect">
            <a:avLst/>
          </a:prstGeom>
          <a:solidFill>
            <a:srgbClr val="5B3E20"/>
          </a:solidFill>
          <a:ln>
            <a:noFill/>
          </a:ln>
          <a:effectLst/>
        </p:spPr>
        <p:txBody>
          <a:bodyPr wrap="none" anchor="ctr"/>
          <a:lstStyle/>
          <a:p>
            <a:endParaRPr lang="en-US"/>
          </a:p>
        </p:txBody>
      </p:sp>
      <p:sp>
        <p:nvSpPr>
          <p:cNvPr id="1026" name="Rectangle 2"/>
          <p:cNvSpPr>
            <a:spLocks noGrp="1" noChangeArrowheads="1"/>
          </p:cNvSpPr>
          <p:nvPr>
            <p:ph type="title"/>
          </p:nvPr>
        </p:nvSpPr>
        <p:spPr bwMode="auto">
          <a:xfrm>
            <a:off x="457200" y="0"/>
            <a:ext cx="8229600" cy="692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1684338" y="6545263"/>
            <a:ext cx="5551487"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r>
              <a:rPr lang="pl-PL"/>
              <a:t>Z. Chajęcki - NuSYM 2023 - GSI, Sep 18-22, 2023</a:t>
            </a:r>
            <a:endParaRPr lang="en-US"/>
          </a:p>
        </p:txBody>
      </p:sp>
      <p:sp>
        <p:nvSpPr>
          <p:cNvPr id="1034" name="Rectangle 10"/>
          <p:cNvSpPr>
            <a:spLocks noChangeArrowheads="1"/>
          </p:cNvSpPr>
          <p:nvPr/>
        </p:nvSpPr>
        <p:spPr bwMode="auto">
          <a:xfrm>
            <a:off x="0" y="0"/>
            <a:ext cx="9144000" cy="765175"/>
          </a:xfrm>
          <a:prstGeom prst="rect">
            <a:avLst/>
          </a:prstGeom>
          <a:solidFill>
            <a:srgbClr val="5B3E20"/>
          </a:solidFill>
          <a:ln>
            <a:noFill/>
          </a:ln>
          <a:effectLst/>
        </p:spPr>
        <p:txBody>
          <a:bodyPr wrap="none" anchor="ctr"/>
          <a:lstStyle/>
          <a:p>
            <a:endParaRPr lang="en-US"/>
          </a:p>
        </p:txBody>
      </p:sp>
      <p:sp>
        <p:nvSpPr>
          <p:cNvPr id="1030" name="Rectangle 6"/>
          <p:cNvSpPr>
            <a:spLocks noGrp="1" noChangeArrowheads="1"/>
          </p:cNvSpPr>
          <p:nvPr>
            <p:ph type="sldNum" sz="quarter" idx="4"/>
          </p:nvPr>
        </p:nvSpPr>
        <p:spPr bwMode="auto">
          <a:xfrm>
            <a:off x="7620000" y="6553200"/>
            <a:ext cx="15113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AFF93A58-3E7E-C841-AF8B-BE9BEBE4B423}" type="slidenum">
              <a:rPr lang="en-US"/>
              <a:pPr/>
              <a:t>‹#›</a:t>
            </a:fld>
            <a:endParaRPr lang="en-US"/>
          </a:p>
        </p:txBody>
      </p:sp>
      <p:pic>
        <p:nvPicPr>
          <p:cNvPr id="2" name="Picture 1" descr="logo-black-stroke_0.pn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 y="6525428"/>
            <a:ext cx="401720" cy="3325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p:hf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7.tmp"/><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42.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5.emf"/></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7" name="Rectangle 19"/>
          <p:cNvSpPr>
            <a:spLocks noChangeArrowheads="1"/>
          </p:cNvSpPr>
          <p:nvPr/>
        </p:nvSpPr>
        <p:spPr bwMode="auto">
          <a:xfrm>
            <a:off x="0" y="684650"/>
            <a:ext cx="9144000" cy="2820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endParaRPr lang="en-US" sz="3600" b="1" dirty="0">
              <a:solidFill>
                <a:srgbClr val="0000FF"/>
              </a:solidFill>
              <a:effectLst>
                <a:outerShdw blurRad="38100" dist="38100" dir="2700000" algn="tl">
                  <a:srgbClr val="000000"/>
                </a:outerShdw>
              </a:effectLst>
              <a:latin typeface="Comic Sans MS" charset="0"/>
            </a:endParaRPr>
          </a:p>
        </p:txBody>
      </p:sp>
      <p:sp>
        <p:nvSpPr>
          <p:cNvPr id="2071" name="Rectangle 23"/>
          <p:cNvSpPr>
            <a:spLocks noChangeArrowheads="1"/>
          </p:cNvSpPr>
          <p:nvPr/>
        </p:nvSpPr>
        <p:spPr bwMode="auto">
          <a:xfrm>
            <a:off x="8610600" y="6553200"/>
            <a:ext cx="533400" cy="304800"/>
          </a:xfrm>
          <a:prstGeom prst="rect">
            <a:avLst/>
          </a:prstGeom>
          <a:solidFill>
            <a:srgbClr val="5B3E20"/>
          </a:solidFill>
          <a:ln>
            <a:noFill/>
          </a:ln>
          <a:effectLst/>
        </p:spPr>
        <p:txBody>
          <a:bodyPr wrap="none" anchor="ctr"/>
          <a:lstStyle/>
          <a:p>
            <a:endParaRPr lang="en-US"/>
          </a:p>
        </p:txBody>
      </p:sp>
      <p:sp>
        <p:nvSpPr>
          <p:cNvPr id="7" name="Rectangle 3"/>
          <p:cNvSpPr txBox="1">
            <a:spLocks noChangeArrowheads="1"/>
          </p:cNvSpPr>
          <p:nvPr/>
        </p:nvSpPr>
        <p:spPr bwMode="auto">
          <a:xfrm>
            <a:off x="1884549" y="4674717"/>
            <a:ext cx="7145151" cy="9430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32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mn-lt"/>
                <a:ea typeface="Arial" charset="0"/>
                <a:cs typeface="+mn-cs"/>
              </a:defRPr>
            </a:lvl2pPr>
            <a:lvl3pPr marL="914400" indent="0" algn="ctr" rtl="0" fontAlgn="base">
              <a:spcBef>
                <a:spcPct val="20000"/>
              </a:spcBef>
              <a:spcAft>
                <a:spcPct val="0"/>
              </a:spcAft>
              <a:buNone/>
              <a:defRPr sz="2400">
                <a:solidFill>
                  <a:schemeClr val="tx1"/>
                </a:solidFill>
                <a:latin typeface="+mn-lt"/>
                <a:ea typeface="Arial" charset="0"/>
                <a:cs typeface="+mn-cs"/>
              </a:defRPr>
            </a:lvl3pPr>
            <a:lvl4pPr marL="1371600" indent="0" algn="ctr" rtl="0" fontAlgn="base">
              <a:spcBef>
                <a:spcPct val="20000"/>
              </a:spcBef>
              <a:spcAft>
                <a:spcPct val="0"/>
              </a:spcAft>
              <a:buNone/>
              <a:defRPr sz="2000">
                <a:solidFill>
                  <a:schemeClr val="tx1"/>
                </a:solidFill>
                <a:latin typeface="+mn-lt"/>
                <a:ea typeface="Arial" charset="0"/>
                <a:cs typeface="+mn-cs"/>
              </a:defRPr>
            </a:lvl4pPr>
            <a:lvl5pPr marL="1828800" indent="0" algn="ctr" rtl="0" fontAlgn="base">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ea typeface="Arial" charset="0"/>
                <a:cs typeface="+mn-cs"/>
              </a:defRPr>
            </a:lvl6pPr>
            <a:lvl7pPr marL="2743200" indent="0" algn="ctr" rtl="0" fontAlgn="base">
              <a:spcBef>
                <a:spcPct val="20000"/>
              </a:spcBef>
              <a:spcAft>
                <a:spcPct val="0"/>
              </a:spcAft>
              <a:buNone/>
              <a:defRPr sz="2000">
                <a:solidFill>
                  <a:schemeClr val="tx1"/>
                </a:solidFill>
                <a:latin typeface="+mn-lt"/>
                <a:ea typeface="Arial" charset="0"/>
                <a:cs typeface="+mn-cs"/>
              </a:defRPr>
            </a:lvl7pPr>
            <a:lvl8pPr marL="3200400" indent="0" algn="ctr" rtl="0" fontAlgn="base">
              <a:spcBef>
                <a:spcPct val="20000"/>
              </a:spcBef>
              <a:spcAft>
                <a:spcPct val="0"/>
              </a:spcAft>
              <a:buNone/>
              <a:defRPr sz="2000">
                <a:solidFill>
                  <a:schemeClr val="tx1"/>
                </a:solidFill>
                <a:latin typeface="+mn-lt"/>
                <a:ea typeface="Arial" charset="0"/>
                <a:cs typeface="+mn-cs"/>
              </a:defRPr>
            </a:lvl8pPr>
            <a:lvl9pPr marL="3657600" indent="0" algn="ctr" rtl="0" fontAlgn="base">
              <a:spcBef>
                <a:spcPct val="20000"/>
              </a:spcBef>
              <a:spcAft>
                <a:spcPct val="0"/>
              </a:spcAft>
              <a:buNone/>
              <a:defRPr sz="2000">
                <a:solidFill>
                  <a:schemeClr val="tx1"/>
                </a:solidFill>
                <a:latin typeface="+mn-lt"/>
                <a:ea typeface="Arial" charset="0"/>
                <a:cs typeface="+mn-cs"/>
              </a:defRPr>
            </a:lvl9pPr>
          </a:lstStyle>
          <a:p>
            <a:r>
              <a:rPr lang="en-US" sz="2000" dirty="0"/>
              <a:t>Zbigniew</a:t>
            </a:r>
            <a:r>
              <a:rPr lang="pl-PL" sz="2000" dirty="0"/>
              <a:t> </a:t>
            </a:r>
            <a:r>
              <a:rPr lang="pl-PL" sz="2000" dirty="0" err="1"/>
              <a:t>Chaj</a:t>
            </a:r>
            <a:r>
              <a:rPr lang="en-US" sz="2000" dirty="0" err="1"/>
              <a:t>ę</a:t>
            </a:r>
            <a:r>
              <a:rPr lang="pl-PL" sz="2000" dirty="0" err="1"/>
              <a:t>cki</a:t>
            </a:r>
            <a:endParaRPr lang="pl-PL" sz="2000" dirty="0"/>
          </a:p>
          <a:p>
            <a:r>
              <a:rPr lang="pl-PL" sz="2000" i="1" dirty="0"/>
              <a:t>Western Michigan University</a:t>
            </a:r>
          </a:p>
        </p:txBody>
      </p:sp>
      <p:pic>
        <p:nvPicPr>
          <p:cNvPr id="2" name="Picture 1" descr="Signature-Stacked-chenil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923" y="4386370"/>
            <a:ext cx="1451977" cy="1519736"/>
          </a:xfrm>
          <a:prstGeom prst="rect">
            <a:avLst/>
          </a:prstGeom>
        </p:spPr>
      </p:pic>
      <p:sp>
        <p:nvSpPr>
          <p:cNvPr id="3" name="Rectangle 2"/>
          <p:cNvSpPr/>
          <p:nvPr/>
        </p:nvSpPr>
        <p:spPr>
          <a:xfrm>
            <a:off x="203200" y="1371269"/>
            <a:ext cx="8775699" cy="2585323"/>
          </a:xfrm>
          <a:prstGeom prst="rect">
            <a:avLst/>
          </a:prstGeom>
        </p:spPr>
        <p:txBody>
          <a:bodyPr wrap="square">
            <a:spAutoFit/>
          </a:bodyPr>
          <a:lstStyle/>
          <a:p>
            <a:pPr algn="ctr"/>
            <a:r>
              <a:rPr lang="en-US" sz="5400" b="1" dirty="0">
                <a:solidFill>
                  <a:srgbClr val="0000FF"/>
                </a:solidFill>
                <a:latin typeface="Comic Sans MS"/>
                <a:cs typeface="Comic Sans MS"/>
              </a:rPr>
              <a:t>Overview </a:t>
            </a:r>
            <a:br>
              <a:rPr lang="en-US" sz="5400" b="1" dirty="0">
                <a:solidFill>
                  <a:srgbClr val="0000FF"/>
                </a:solidFill>
                <a:latin typeface="Comic Sans MS"/>
                <a:cs typeface="Comic Sans MS"/>
              </a:rPr>
            </a:br>
            <a:r>
              <a:rPr lang="en-US" sz="5400" b="1" dirty="0">
                <a:solidFill>
                  <a:srgbClr val="0000FF"/>
                </a:solidFill>
                <a:latin typeface="Comic Sans MS"/>
                <a:cs typeface="Comic Sans MS"/>
              </a:rPr>
              <a:t>of the EOS program </a:t>
            </a:r>
            <a:br>
              <a:rPr lang="en-US" sz="5400" b="1" dirty="0">
                <a:solidFill>
                  <a:srgbClr val="0000FF"/>
                </a:solidFill>
                <a:latin typeface="Comic Sans MS"/>
                <a:cs typeface="Comic Sans MS"/>
              </a:rPr>
            </a:br>
            <a:r>
              <a:rPr lang="en-US" sz="5400" b="1" dirty="0">
                <a:solidFill>
                  <a:srgbClr val="0000FF"/>
                </a:solidFill>
                <a:latin typeface="Comic Sans MS"/>
                <a:cs typeface="Comic Sans MS"/>
              </a:rPr>
              <a:t>at FRIB</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6717" name="Rectangle 13"/>
          <p:cNvSpPr>
            <a:spLocks noGrp="1" noChangeArrowheads="1"/>
          </p:cNvSpPr>
          <p:nvPr>
            <p:ph type="title" idx="4294967295"/>
          </p:nvPr>
        </p:nvSpPr>
        <p:spPr>
          <a:xfrm>
            <a:off x="180975" y="128862"/>
            <a:ext cx="8782050" cy="501935"/>
          </a:xfrm>
        </p:spPr>
        <p:txBody>
          <a:bodyPr/>
          <a:lstStyle/>
          <a:p>
            <a:r>
              <a:rPr lang="en-US" sz="3375" dirty="0">
                <a:solidFill>
                  <a:schemeClr val="bg1"/>
                </a:solidFill>
                <a:latin typeface="Comic Sans MS" charset="0"/>
              </a:rPr>
              <a:t>n/p ratios</a:t>
            </a:r>
            <a:endParaRPr lang="en-US" sz="4500" dirty="0"/>
          </a:p>
        </p:txBody>
      </p:sp>
      <p:sp>
        <p:nvSpPr>
          <p:cNvPr id="5" name="TextBox 4">
            <a:extLst>
              <a:ext uri="{FF2B5EF4-FFF2-40B4-BE49-F238E27FC236}">
                <a16:creationId xmlns:a16="http://schemas.microsoft.com/office/drawing/2014/main" id="{D0B5A63A-DFF7-7B9B-33AA-BAC3318EA9E2}"/>
              </a:ext>
            </a:extLst>
          </p:cNvPr>
          <p:cNvSpPr txBox="1"/>
          <p:nvPr/>
        </p:nvSpPr>
        <p:spPr>
          <a:xfrm>
            <a:off x="4988719" y="1098557"/>
            <a:ext cx="3831047" cy="438582"/>
          </a:xfrm>
          <a:prstGeom prst="rect">
            <a:avLst/>
          </a:prstGeom>
          <a:noFill/>
        </p:spPr>
        <p:txBody>
          <a:bodyPr wrap="square" rtlCol="0">
            <a:spAutoFit/>
          </a:bodyPr>
          <a:lstStyle/>
          <a:p>
            <a:r>
              <a:rPr lang="en-US" sz="2250" baseline="30000" dirty="0"/>
              <a:t>56,70</a:t>
            </a:r>
            <a:r>
              <a:rPr lang="en-US" sz="2250" dirty="0"/>
              <a:t>Ni+</a:t>
            </a:r>
            <a:r>
              <a:rPr lang="en-US" sz="2250" baseline="30000" dirty="0"/>
              <a:t>58,64</a:t>
            </a:r>
            <a:r>
              <a:rPr lang="en-US" sz="2250" dirty="0"/>
              <a:t>Ni @ 175 MeV/u</a:t>
            </a:r>
          </a:p>
        </p:txBody>
      </p:sp>
      <p:pic>
        <p:nvPicPr>
          <p:cNvPr id="4" name="Picture 3" descr="Chart, line chart&#10;&#10;Description automatically generated">
            <a:extLst>
              <a:ext uri="{FF2B5EF4-FFF2-40B4-BE49-F238E27FC236}">
                <a16:creationId xmlns:a16="http://schemas.microsoft.com/office/drawing/2014/main" id="{42928326-2391-C8F4-03A1-350F5B6B3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35" y="837129"/>
            <a:ext cx="3567635" cy="2591872"/>
          </a:xfrm>
          <a:prstGeom prst="rect">
            <a:avLst/>
          </a:prstGeom>
        </p:spPr>
      </p:pic>
      <p:pic>
        <p:nvPicPr>
          <p:cNvPr id="7" name="Picture 6">
            <a:extLst>
              <a:ext uri="{FF2B5EF4-FFF2-40B4-BE49-F238E27FC236}">
                <a16:creationId xmlns:a16="http://schemas.microsoft.com/office/drawing/2014/main" id="{45176754-0594-4D75-AE1E-722A2376D4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75" y="3635333"/>
            <a:ext cx="4029833" cy="2741847"/>
          </a:xfrm>
          <a:prstGeom prst="rect">
            <a:avLst/>
          </a:prstGeom>
        </p:spPr>
      </p:pic>
      <p:sp>
        <p:nvSpPr>
          <p:cNvPr id="8" name="TextBox 7">
            <a:extLst>
              <a:ext uri="{FF2B5EF4-FFF2-40B4-BE49-F238E27FC236}">
                <a16:creationId xmlns:a16="http://schemas.microsoft.com/office/drawing/2014/main" id="{C1A7B27D-0784-56FA-4520-E7EF06067E2D}"/>
              </a:ext>
            </a:extLst>
          </p:cNvPr>
          <p:cNvSpPr txBox="1"/>
          <p:nvPr/>
        </p:nvSpPr>
        <p:spPr>
          <a:xfrm>
            <a:off x="4449067" y="2133064"/>
            <a:ext cx="4513958" cy="871585"/>
          </a:xfrm>
          <a:prstGeom prst="rect">
            <a:avLst/>
          </a:prstGeom>
          <a:noFill/>
        </p:spPr>
        <p:txBody>
          <a:bodyPr wrap="square">
            <a:spAutoFit/>
          </a:bodyPr>
          <a:lstStyle/>
          <a:p>
            <a:r>
              <a:rPr lang="en-US" sz="1688" dirty="0">
                <a:latin typeface="CMR10"/>
              </a:rPr>
              <a:t>The spectral ratios will be used to obtain a constraint on isospin dependence of the nucleon </a:t>
            </a:r>
            <a:endParaRPr lang="en-US" sz="1500" dirty="0"/>
          </a:p>
          <a:p>
            <a:r>
              <a:rPr lang="en-US" sz="1688" dirty="0">
                <a:latin typeface="CMR10"/>
              </a:rPr>
              <a:t>e</a:t>
            </a:r>
            <a:r>
              <a:rPr lang="en-US" sz="1500" dirty="0">
                <a:latin typeface="CMR10"/>
              </a:rPr>
              <a:t>ffective</a:t>
            </a:r>
            <a:r>
              <a:rPr lang="en-US" sz="1688" dirty="0">
                <a:latin typeface="CMR10"/>
              </a:rPr>
              <a:t> masses. </a:t>
            </a:r>
            <a:endParaRPr lang="en-US" sz="1500" dirty="0"/>
          </a:p>
        </p:txBody>
      </p:sp>
      <p:sp>
        <p:nvSpPr>
          <p:cNvPr id="2" name="Footer Placeholder 1">
            <a:extLst>
              <a:ext uri="{FF2B5EF4-FFF2-40B4-BE49-F238E27FC236}">
                <a16:creationId xmlns:a16="http://schemas.microsoft.com/office/drawing/2014/main" id="{227BFB38-8FFA-1817-F851-8707B9BDD1CB}"/>
              </a:ext>
            </a:extLst>
          </p:cNvPr>
          <p:cNvSpPr>
            <a:spLocks noGrp="1"/>
          </p:cNvSpPr>
          <p:nvPr>
            <p:ph type="ftr" sz="quarter" idx="10"/>
          </p:nvPr>
        </p:nvSpPr>
        <p:spPr/>
        <p:txBody>
          <a:bodyPr/>
          <a:lstStyle/>
          <a:p>
            <a:r>
              <a:rPr lang="pl-PL"/>
              <a:t>Z. Chajęcki - NuSYM 2023 - GSI, Sep 18-22, 2023</a:t>
            </a:r>
            <a:endParaRPr lang="en-US"/>
          </a:p>
        </p:txBody>
      </p:sp>
      <p:sp>
        <p:nvSpPr>
          <p:cNvPr id="3" name="Slide Number Placeholder 2">
            <a:extLst>
              <a:ext uri="{FF2B5EF4-FFF2-40B4-BE49-F238E27FC236}">
                <a16:creationId xmlns:a16="http://schemas.microsoft.com/office/drawing/2014/main" id="{F48F7E83-3554-5004-6C38-2C8B340C3082}"/>
              </a:ext>
            </a:extLst>
          </p:cNvPr>
          <p:cNvSpPr>
            <a:spLocks noGrp="1"/>
          </p:cNvSpPr>
          <p:nvPr>
            <p:ph type="sldNum" sz="quarter" idx="11"/>
          </p:nvPr>
        </p:nvSpPr>
        <p:spPr/>
        <p:txBody>
          <a:bodyPr/>
          <a:lstStyle/>
          <a:p>
            <a:fld id="{3A52D0C7-BA79-BD4F-B30F-C8F38A3ACFA8}" type="slidenum">
              <a:rPr lang="en-US" smtClean="0"/>
              <a:pPr/>
              <a:t>9</a:t>
            </a:fld>
            <a:endParaRPr lang="en-US"/>
          </a:p>
        </p:txBody>
      </p:sp>
    </p:spTree>
    <p:extLst>
      <p:ext uri="{BB962C8B-B14F-4D97-AF65-F5344CB8AC3E}">
        <p14:creationId xmlns:p14="http://schemas.microsoft.com/office/powerpoint/2010/main" val="143239747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6717" name="Rectangle 13"/>
          <p:cNvSpPr>
            <a:spLocks noGrp="1" noChangeArrowheads="1"/>
          </p:cNvSpPr>
          <p:nvPr>
            <p:ph type="title" idx="4294967295"/>
          </p:nvPr>
        </p:nvSpPr>
        <p:spPr>
          <a:xfrm>
            <a:off x="180975" y="128862"/>
            <a:ext cx="8782050" cy="501935"/>
          </a:xfrm>
        </p:spPr>
        <p:txBody>
          <a:bodyPr/>
          <a:lstStyle/>
          <a:p>
            <a:r>
              <a:rPr lang="en-US" sz="3375" b="1" dirty="0">
                <a:solidFill>
                  <a:schemeClr val="bg1"/>
                </a:solidFill>
                <a:latin typeface="Comic Sans MS" charset="0"/>
              </a:rPr>
              <a:t>Elliptic flow</a:t>
            </a:r>
            <a:endParaRPr lang="en-US" sz="4500" b="1" dirty="0"/>
          </a:p>
        </p:txBody>
      </p:sp>
      <p:pic>
        <p:nvPicPr>
          <p:cNvPr id="3" name="Picture 2" descr="Chart, line chart&#10;&#10;Description automatically generated">
            <a:extLst>
              <a:ext uri="{FF2B5EF4-FFF2-40B4-BE49-F238E27FC236}">
                <a16:creationId xmlns:a16="http://schemas.microsoft.com/office/drawing/2014/main" id="{2114E4FB-3A4D-C00C-B1B2-D915488B1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75" y="1137611"/>
            <a:ext cx="4101316" cy="2778669"/>
          </a:xfrm>
          <a:prstGeom prst="rect">
            <a:avLst/>
          </a:prstGeom>
        </p:spPr>
      </p:pic>
      <p:pic>
        <p:nvPicPr>
          <p:cNvPr id="5" name="Picture 4" descr="Chart&#10;&#10;Description automatically generated">
            <a:extLst>
              <a:ext uri="{FF2B5EF4-FFF2-40B4-BE49-F238E27FC236}">
                <a16:creationId xmlns:a16="http://schemas.microsoft.com/office/drawing/2014/main" id="{0B3790E6-91F8-353A-D25C-84F4BB15F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2290" y="1236731"/>
            <a:ext cx="4513956" cy="4871175"/>
          </a:xfrm>
          <a:prstGeom prst="rect">
            <a:avLst/>
          </a:prstGeom>
        </p:spPr>
      </p:pic>
      <p:sp>
        <p:nvSpPr>
          <p:cNvPr id="7" name="TextBox 6">
            <a:extLst>
              <a:ext uri="{FF2B5EF4-FFF2-40B4-BE49-F238E27FC236}">
                <a16:creationId xmlns:a16="http://schemas.microsoft.com/office/drawing/2014/main" id="{A3511D8C-1187-FE4D-C11C-02069CCCCF91}"/>
              </a:ext>
            </a:extLst>
          </p:cNvPr>
          <p:cNvSpPr txBox="1"/>
          <p:nvPr/>
        </p:nvSpPr>
        <p:spPr>
          <a:xfrm>
            <a:off x="4569744" y="5981945"/>
            <a:ext cx="4502818" cy="496418"/>
          </a:xfrm>
          <a:prstGeom prst="rect">
            <a:avLst/>
          </a:prstGeom>
          <a:noFill/>
        </p:spPr>
        <p:txBody>
          <a:bodyPr wrap="square">
            <a:spAutoFit/>
          </a:bodyPr>
          <a:lstStyle/>
          <a:p>
            <a:r>
              <a:rPr lang="en-US" sz="1313" dirty="0">
                <a:latin typeface="Arial" panose="020B0604020202020204" pitchFamily="34" charset="0"/>
              </a:rPr>
              <a:t>M. Di Toro, S.J. </a:t>
            </a:r>
            <a:r>
              <a:rPr lang="en-US" sz="1313" dirty="0" err="1">
                <a:latin typeface="Arial" panose="020B0604020202020204" pitchFamily="34" charset="0"/>
              </a:rPr>
              <a:t>Yennello</a:t>
            </a:r>
            <a:r>
              <a:rPr lang="en-US" sz="1313" dirty="0">
                <a:latin typeface="Arial" panose="020B0604020202020204" pitchFamily="34" charset="0"/>
              </a:rPr>
              <a:t>, and Bao-An Li, EPJ A30, 153–163, 2006</a:t>
            </a:r>
            <a:endParaRPr lang="en-US" sz="1313" dirty="0"/>
          </a:p>
        </p:txBody>
      </p:sp>
      <p:sp>
        <p:nvSpPr>
          <p:cNvPr id="10" name="TextBox 9">
            <a:extLst>
              <a:ext uri="{FF2B5EF4-FFF2-40B4-BE49-F238E27FC236}">
                <a16:creationId xmlns:a16="http://schemas.microsoft.com/office/drawing/2014/main" id="{E001A0FB-0B24-21C5-71A3-828A1BF654A8}"/>
              </a:ext>
            </a:extLst>
          </p:cNvPr>
          <p:cNvSpPr txBox="1"/>
          <p:nvPr/>
        </p:nvSpPr>
        <p:spPr>
          <a:xfrm>
            <a:off x="4785752" y="729917"/>
            <a:ext cx="4503274" cy="553998"/>
          </a:xfrm>
          <a:prstGeom prst="rect">
            <a:avLst/>
          </a:prstGeom>
          <a:noFill/>
        </p:spPr>
        <p:txBody>
          <a:bodyPr wrap="square">
            <a:spAutoFit/>
          </a:bodyPr>
          <a:lstStyle/>
          <a:p>
            <a:r>
              <a:rPr lang="en-US" sz="1500" dirty="0">
                <a:latin typeface="Arial" panose="020B0604020202020204" pitchFamily="34" charset="0"/>
              </a:rPr>
              <a:t>Elliptic flow in </a:t>
            </a:r>
            <a:r>
              <a:rPr lang="en-US" sz="1500" baseline="30000" dirty="0">
                <a:latin typeface="Arial" panose="020B0604020202020204" pitchFamily="34" charset="0"/>
              </a:rPr>
              <a:t>197</a:t>
            </a:r>
            <a:r>
              <a:rPr lang="en-US" sz="1500" dirty="0">
                <a:latin typeface="Arial" panose="020B0604020202020204" pitchFamily="34" charset="0"/>
              </a:rPr>
              <a:t>Au +</a:t>
            </a:r>
            <a:r>
              <a:rPr lang="en-US" sz="1500" baseline="30000" dirty="0">
                <a:latin typeface="Arial" panose="020B0604020202020204" pitchFamily="34" charset="0"/>
              </a:rPr>
              <a:t>197</a:t>
            </a:r>
            <a:r>
              <a:rPr lang="en-US" sz="1500" dirty="0">
                <a:latin typeface="Arial" panose="020B0604020202020204" pitchFamily="34" charset="0"/>
              </a:rPr>
              <a:t>Au collisions </a:t>
            </a:r>
            <a:br>
              <a:rPr lang="en-US" sz="1500" dirty="0">
                <a:latin typeface="Arial" panose="020B0604020202020204" pitchFamily="34" charset="0"/>
              </a:rPr>
            </a:br>
            <a:r>
              <a:rPr lang="en-US" sz="1500" dirty="0">
                <a:latin typeface="Arial" panose="020B0604020202020204" pitchFamily="34" charset="0"/>
              </a:rPr>
              <a:t>at 250 MeV/u as a function of </a:t>
            </a:r>
            <a:r>
              <a:rPr lang="en-US" sz="1500" dirty="0" err="1">
                <a:latin typeface="Arial" panose="020B0604020202020204" pitchFamily="34" charset="0"/>
              </a:rPr>
              <a:t>p</a:t>
            </a:r>
            <a:r>
              <a:rPr lang="en-US" sz="1500" baseline="-25000" dirty="0" err="1">
                <a:latin typeface="Arial" panose="020B0604020202020204" pitchFamily="34" charset="0"/>
              </a:rPr>
              <a:t>t</a:t>
            </a:r>
            <a:endParaRPr lang="en-US" sz="1500" baseline="-25000" dirty="0"/>
          </a:p>
        </p:txBody>
      </p:sp>
      <p:sp>
        <p:nvSpPr>
          <p:cNvPr id="4" name="TextBox 3">
            <a:extLst>
              <a:ext uri="{FF2B5EF4-FFF2-40B4-BE49-F238E27FC236}">
                <a16:creationId xmlns:a16="http://schemas.microsoft.com/office/drawing/2014/main" id="{5379F9EC-ECFA-EA32-42BC-C5426D81C199}"/>
              </a:ext>
            </a:extLst>
          </p:cNvPr>
          <p:cNvSpPr txBox="1"/>
          <p:nvPr/>
        </p:nvSpPr>
        <p:spPr>
          <a:xfrm>
            <a:off x="249976" y="4146471"/>
            <a:ext cx="4032314" cy="2083584"/>
          </a:xfrm>
          <a:prstGeom prst="rect">
            <a:avLst/>
          </a:prstGeom>
          <a:noFill/>
        </p:spPr>
        <p:txBody>
          <a:bodyPr wrap="square">
            <a:spAutoFit/>
          </a:bodyPr>
          <a:lstStyle/>
          <a:p>
            <a:pPr marL="267891" indent="-267891">
              <a:buFont typeface="Arial" panose="020B0604020202020204" pitchFamily="34" charset="0"/>
              <a:buChar char="•"/>
            </a:pPr>
            <a:r>
              <a:rPr lang="en-US" sz="1688" dirty="0">
                <a:latin typeface="CMR10"/>
              </a:rPr>
              <a:t>The transverse and elliptic flow will be used to place constraints on the pressure due to the symmetry energy </a:t>
            </a:r>
          </a:p>
          <a:p>
            <a:pPr marL="267891" indent="-267891">
              <a:buFont typeface="Arial" panose="020B0604020202020204" pitchFamily="34" charset="0"/>
              <a:buChar char="•"/>
            </a:pPr>
            <a:r>
              <a:rPr lang="en-US" sz="1500" dirty="0">
                <a:latin typeface="CMR10"/>
              </a:rPr>
              <a:t>At larger b v</a:t>
            </a:r>
            <a:r>
              <a:rPr lang="en-US" sz="1500" baseline="-25000" dirty="0">
                <a:latin typeface="CMR10"/>
              </a:rPr>
              <a:t>2</a:t>
            </a:r>
            <a:r>
              <a:rPr lang="en-US" sz="1500" dirty="0">
                <a:latin typeface="CMR10"/>
              </a:rPr>
              <a:t> shows sensitivity to the effective mass</a:t>
            </a:r>
            <a:endParaRPr lang="en-US" sz="1688" dirty="0">
              <a:latin typeface="CMR10"/>
            </a:endParaRPr>
          </a:p>
          <a:p>
            <a:pPr marL="267891" indent="-267891">
              <a:buFont typeface="Arial" panose="020B0604020202020204" pitchFamily="34" charset="0"/>
              <a:buChar char="•"/>
            </a:pPr>
            <a:r>
              <a:rPr lang="en-US" sz="1688" dirty="0">
                <a:latin typeface="CMR10"/>
              </a:rPr>
              <a:t>GSI experiments showed sensitivity of the elliptic flow to the symmetry energy</a:t>
            </a:r>
          </a:p>
          <a:p>
            <a:pPr marL="267891" indent="-267891">
              <a:buFont typeface="Arial" panose="020B0604020202020204" pitchFamily="34" charset="0"/>
              <a:buChar char="•"/>
            </a:pPr>
            <a:endParaRPr lang="en-US" sz="1500" dirty="0"/>
          </a:p>
        </p:txBody>
      </p:sp>
      <p:sp>
        <p:nvSpPr>
          <p:cNvPr id="2" name="Footer Placeholder 1">
            <a:extLst>
              <a:ext uri="{FF2B5EF4-FFF2-40B4-BE49-F238E27FC236}">
                <a16:creationId xmlns:a16="http://schemas.microsoft.com/office/drawing/2014/main" id="{C86D1B2E-44A6-C62E-2A09-9E07C35E511D}"/>
              </a:ext>
            </a:extLst>
          </p:cNvPr>
          <p:cNvSpPr>
            <a:spLocks noGrp="1"/>
          </p:cNvSpPr>
          <p:nvPr>
            <p:ph type="ftr" sz="quarter" idx="10"/>
          </p:nvPr>
        </p:nvSpPr>
        <p:spPr/>
        <p:txBody>
          <a:bodyPr/>
          <a:lstStyle/>
          <a:p>
            <a:r>
              <a:rPr lang="pl-PL"/>
              <a:t>Z. Chajęcki - NuSYM 2023 - GSI, Sep 18-22, 2023</a:t>
            </a:r>
            <a:endParaRPr lang="en-US"/>
          </a:p>
        </p:txBody>
      </p:sp>
      <p:sp>
        <p:nvSpPr>
          <p:cNvPr id="6" name="Slide Number Placeholder 5">
            <a:extLst>
              <a:ext uri="{FF2B5EF4-FFF2-40B4-BE49-F238E27FC236}">
                <a16:creationId xmlns:a16="http://schemas.microsoft.com/office/drawing/2014/main" id="{263E01BC-D6F1-86BA-B580-785C4FF2BB3A}"/>
              </a:ext>
            </a:extLst>
          </p:cNvPr>
          <p:cNvSpPr>
            <a:spLocks noGrp="1"/>
          </p:cNvSpPr>
          <p:nvPr>
            <p:ph type="sldNum" sz="quarter" idx="11"/>
          </p:nvPr>
        </p:nvSpPr>
        <p:spPr/>
        <p:txBody>
          <a:bodyPr/>
          <a:lstStyle/>
          <a:p>
            <a:fld id="{3A52D0C7-BA79-BD4F-B30F-C8F38A3ACFA8}" type="slidenum">
              <a:rPr lang="en-US" smtClean="0"/>
              <a:pPr/>
              <a:t>10</a:t>
            </a:fld>
            <a:endParaRPr lang="en-US"/>
          </a:p>
        </p:txBody>
      </p:sp>
    </p:spTree>
    <p:extLst>
      <p:ext uri="{BB962C8B-B14F-4D97-AF65-F5344CB8AC3E}">
        <p14:creationId xmlns:p14="http://schemas.microsoft.com/office/powerpoint/2010/main" val="139413054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4">
            <a:extLst>
              <a:ext uri="{FF2B5EF4-FFF2-40B4-BE49-F238E27FC236}">
                <a16:creationId xmlns:a16="http://schemas.microsoft.com/office/drawing/2014/main" id="{10863725-396F-8BE0-8373-82DADA33BA8C}"/>
              </a:ext>
            </a:extLst>
          </p:cNvPr>
          <p:cNvSpPr>
            <a:spLocks noChangeArrowheads="1"/>
          </p:cNvSpPr>
          <p:nvPr/>
        </p:nvSpPr>
        <p:spPr bwMode="auto">
          <a:xfrm>
            <a:off x="4643437" y="1000125"/>
            <a:ext cx="1357313" cy="4000500"/>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1">
              <a:solidFill>
                <a:srgbClr val="000000"/>
              </a:solidFill>
            </a:endParaRPr>
          </a:p>
        </p:txBody>
      </p:sp>
      <p:sp>
        <p:nvSpPr>
          <p:cNvPr id="2050050" name="Rectangle 2">
            <a:extLst>
              <a:ext uri="{FF2B5EF4-FFF2-40B4-BE49-F238E27FC236}">
                <a16:creationId xmlns:a16="http://schemas.microsoft.com/office/drawing/2014/main" id="{EB59C43E-DBE1-2190-1CBF-4294BF2CDCB7}"/>
              </a:ext>
            </a:extLst>
          </p:cNvPr>
          <p:cNvSpPr>
            <a:spLocks noGrp="1" noChangeArrowheads="1"/>
          </p:cNvSpPr>
          <p:nvPr>
            <p:ph type="title" idx="4294967295"/>
          </p:nvPr>
        </p:nvSpPr>
        <p:spPr>
          <a:xfrm>
            <a:off x="0" y="128170"/>
            <a:ext cx="9144000" cy="552729"/>
          </a:xfrm>
        </p:spPr>
        <p:txBody>
          <a:bodyPr/>
          <a:lstStyle/>
          <a:p>
            <a:pPr eaLnBrk="1" hangingPunct="1">
              <a:defRPr/>
            </a:pPr>
            <a:r>
              <a:rPr lang="en-US" sz="3200" b="1" dirty="0">
                <a:solidFill>
                  <a:srgbClr val="FFFFFF"/>
                </a:solidFill>
                <a:latin typeface="Comic Sans MS"/>
                <a:cs typeface="Comic Sans MS"/>
              </a:rPr>
              <a:t>What we hope to learn from HIC collisions?</a:t>
            </a:r>
          </a:p>
        </p:txBody>
      </p:sp>
      <p:grpSp>
        <p:nvGrpSpPr>
          <p:cNvPr id="24580" name="Group 5">
            <a:extLst>
              <a:ext uri="{FF2B5EF4-FFF2-40B4-BE49-F238E27FC236}">
                <a16:creationId xmlns:a16="http://schemas.microsoft.com/office/drawing/2014/main" id="{C62D851F-A6E4-5A01-C1D3-3BFCC277226B}"/>
              </a:ext>
            </a:extLst>
          </p:cNvPr>
          <p:cNvGrpSpPr>
            <a:grpSpLocks/>
          </p:cNvGrpSpPr>
          <p:nvPr/>
        </p:nvGrpSpPr>
        <p:grpSpPr bwMode="auto">
          <a:xfrm>
            <a:off x="1571626" y="928689"/>
            <a:ext cx="7301508" cy="2288977"/>
            <a:chOff x="1371600" y="762000"/>
            <a:chExt cx="7788275" cy="2441575"/>
          </a:xfrm>
        </p:grpSpPr>
        <p:cxnSp>
          <p:nvCxnSpPr>
            <p:cNvPr id="24" name="Straight Connector 23">
              <a:extLst>
                <a:ext uri="{FF2B5EF4-FFF2-40B4-BE49-F238E27FC236}">
                  <a16:creationId xmlns:a16="http://schemas.microsoft.com/office/drawing/2014/main" id="{61D795A6-8F83-AEB0-94DE-F64960D64478}"/>
                </a:ext>
              </a:extLst>
            </p:cNvPr>
            <p:cNvCxnSpPr/>
            <p:nvPr/>
          </p:nvCxnSpPr>
          <p:spPr bwMode="auto">
            <a:xfrm>
              <a:off x="3055938" y="838200"/>
              <a:ext cx="0" cy="2328863"/>
            </a:xfrm>
            <a:prstGeom prst="line">
              <a:avLst/>
            </a:prstGeom>
            <a:solidFill>
              <a:schemeClr val="accent1"/>
            </a:solidFill>
            <a:ln w="38100" cap="flat" cmpd="sng" algn="ctr">
              <a:solidFill>
                <a:schemeClr val="accent2">
                  <a:lumMod val="75000"/>
                </a:schemeClr>
              </a:solidFill>
              <a:prstDash val="solid"/>
              <a:round/>
              <a:headEnd type="none" w="med" len="med"/>
              <a:tailEnd type="none" w="med" len="med"/>
            </a:ln>
            <a:effectLst/>
          </p:spPr>
        </p:cxnSp>
        <p:sp>
          <p:nvSpPr>
            <p:cNvPr id="24589" name="TextBox 8">
              <a:extLst>
                <a:ext uri="{FF2B5EF4-FFF2-40B4-BE49-F238E27FC236}">
                  <a16:creationId xmlns:a16="http://schemas.microsoft.com/office/drawing/2014/main" id="{10D0A2C0-9319-931F-8FB5-2EB04572C243}"/>
                </a:ext>
              </a:extLst>
            </p:cNvPr>
            <p:cNvSpPr txBox="1">
              <a:spLocks noChangeArrowheads="1"/>
            </p:cNvSpPr>
            <p:nvPr/>
          </p:nvSpPr>
          <p:spPr bwMode="auto">
            <a:xfrm>
              <a:off x="1558925" y="987425"/>
              <a:ext cx="1489075" cy="37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688" b="1" dirty="0">
                  <a:solidFill>
                    <a:srgbClr val="065A0C"/>
                  </a:solidFill>
                </a:rPr>
                <a:t>Spectra</a:t>
              </a:r>
            </a:p>
          </p:txBody>
        </p:sp>
        <p:cxnSp>
          <p:nvCxnSpPr>
            <p:cNvPr id="26" name="Straight Connector 25">
              <a:extLst>
                <a:ext uri="{FF2B5EF4-FFF2-40B4-BE49-F238E27FC236}">
                  <a16:creationId xmlns:a16="http://schemas.microsoft.com/office/drawing/2014/main" id="{DF7E3471-2107-E407-691F-4BA7AFF82D8A}"/>
                </a:ext>
              </a:extLst>
            </p:cNvPr>
            <p:cNvCxnSpPr/>
            <p:nvPr/>
          </p:nvCxnSpPr>
          <p:spPr bwMode="auto">
            <a:xfrm>
              <a:off x="4648200" y="838200"/>
              <a:ext cx="0" cy="2365375"/>
            </a:xfrm>
            <a:prstGeom prst="line">
              <a:avLst/>
            </a:prstGeom>
            <a:solidFill>
              <a:schemeClr val="accent1"/>
            </a:solidFill>
            <a:ln w="38100" cap="flat" cmpd="sng" algn="ctr">
              <a:solidFill>
                <a:schemeClr val="accent2">
                  <a:lumMod val="7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547D4C12-6964-9481-4399-73C2B25006F8}"/>
                </a:ext>
              </a:extLst>
            </p:cNvPr>
            <p:cNvCxnSpPr/>
            <p:nvPr/>
          </p:nvCxnSpPr>
          <p:spPr bwMode="auto">
            <a:xfrm>
              <a:off x="7620000" y="838200"/>
              <a:ext cx="0" cy="2328863"/>
            </a:xfrm>
            <a:prstGeom prst="line">
              <a:avLst/>
            </a:prstGeom>
            <a:solidFill>
              <a:schemeClr val="accent1"/>
            </a:solidFill>
            <a:ln w="38100" cap="flat" cmpd="sng" algn="ctr">
              <a:solidFill>
                <a:schemeClr val="accent2">
                  <a:lumMod val="75000"/>
                </a:schemeClr>
              </a:solidFill>
              <a:prstDash val="solid"/>
              <a:round/>
              <a:headEnd type="none" w="med" len="med"/>
              <a:tailEnd type="none" w="med" len="med"/>
            </a:ln>
            <a:effectLst/>
          </p:spPr>
        </p:cxnSp>
        <p:sp>
          <p:nvSpPr>
            <p:cNvPr id="24592" name="TextBox 15">
              <a:extLst>
                <a:ext uri="{FF2B5EF4-FFF2-40B4-BE49-F238E27FC236}">
                  <a16:creationId xmlns:a16="http://schemas.microsoft.com/office/drawing/2014/main" id="{99F78227-83C9-8D70-88E2-636576D628C8}"/>
                </a:ext>
              </a:extLst>
            </p:cNvPr>
            <p:cNvSpPr txBox="1">
              <a:spLocks noChangeArrowheads="1"/>
            </p:cNvSpPr>
            <p:nvPr/>
          </p:nvSpPr>
          <p:spPr bwMode="auto">
            <a:xfrm>
              <a:off x="3121025" y="792480"/>
              <a:ext cx="1489075" cy="65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688" b="1" dirty="0">
                  <a:solidFill>
                    <a:srgbClr val="065A0C"/>
                  </a:solidFill>
                </a:rPr>
                <a:t>(Double-)</a:t>
              </a:r>
              <a:br>
                <a:rPr lang="en-US" altLang="en-US" sz="1688" b="1" dirty="0">
                  <a:solidFill>
                    <a:srgbClr val="065A0C"/>
                  </a:solidFill>
                </a:rPr>
              </a:br>
              <a:r>
                <a:rPr lang="en-US" altLang="en-US" sz="1688" b="1" dirty="0">
                  <a:solidFill>
                    <a:srgbClr val="065A0C"/>
                  </a:solidFill>
                </a:rPr>
                <a:t>ratios</a:t>
              </a:r>
            </a:p>
          </p:txBody>
        </p:sp>
        <p:sp>
          <p:nvSpPr>
            <p:cNvPr id="24593" name="TextBox 16">
              <a:extLst>
                <a:ext uri="{FF2B5EF4-FFF2-40B4-BE49-F238E27FC236}">
                  <a16:creationId xmlns:a16="http://schemas.microsoft.com/office/drawing/2014/main" id="{70A712DC-E068-CD7B-82AC-5BB89F431600}"/>
                </a:ext>
              </a:extLst>
            </p:cNvPr>
            <p:cNvSpPr txBox="1">
              <a:spLocks noChangeArrowheads="1"/>
            </p:cNvSpPr>
            <p:nvPr/>
          </p:nvSpPr>
          <p:spPr bwMode="auto">
            <a:xfrm>
              <a:off x="4572000" y="990600"/>
              <a:ext cx="1600200" cy="37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688" b="1" dirty="0">
                  <a:solidFill>
                    <a:srgbClr val="065A0C"/>
                  </a:solidFill>
                </a:rPr>
                <a:t>Femtoscopy</a:t>
              </a:r>
            </a:p>
          </p:txBody>
        </p:sp>
        <p:sp>
          <p:nvSpPr>
            <p:cNvPr id="31" name="TextBox 30">
              <a:extLst>
                <a:ext uri="{FF2B5EF4-FFF2-40B4-BE49-F238E27FC236}">
                  <a16:creationId xmlns:a16="http://schemas.microsoft.com/office/drawing/2014/main" id="{CA6D3227-F431-C2C7-0A05-9AC88E14AA21}"/>
                </a:ext>
              </a:extLst>
            </p:cNvPr>
            <p:cNvSpPr txBox="1"/>
            <p:nvPr/>
          </p:nvSpPr>
          <p:spPr>
            <a:xfrm>
              <a:off x="6099810" y="990600"/>
              <a:ext cx="1489710" cy="344709"/>
            </a:xfrm>
            <a:prstGeom prst="rect">
              <a:avLst/>
            </a:prstGeom>
            <a:noFill/>
          </p:spPr>
          <p:txBody>
            <a:bodyPr>
              <a:spAutoFit/>
            </a:bodyPr>
            <a:lstStyle/>
            <a:p>
              <a:pPr algn="ctr">
                <a:defRPr/>
              </a:pPr>
              <a:r>
                <a:rPr lang="en-US" sz="1500" b="1" dirty="0">
                  <a:solidFill>
                    <a:srgbClr val="065A0C"/>
                  </a:solidFill>
                  <a:cs typeface="ＭＳ Ｐゴシック" charset="0"/>
                </a:rPr>
                <a:t>Flow</a:t>
              </a:r>
              <a:endParaRPr lang="en-US" sz="1500" b="1" dirty="0">
                <a:ln>
                  <a:solidFill>
                    <a:srgbClr val="065A0C"/>
                  </a:solidFill>
                </a:ln>
                <a:solidFill>
                  <a:srgbClr val="033F08"/>
                </a:solidFill>
                <a:cs typeface="ＭＳ Ｐゴシック" charset="0"/>
              </a:endParaRPr>
            </a:p>
          </p:txBody>
        </p:sp>
        <p:sp>
          <p:nvSpPr>
            <p:cNvPr id="24595" name="TextBox 18">
              <a:extLst>
                <a:ext uri="{FF2B5EF4-FFF2-40B4-BE49-F238E27FC236}">
                  <a16:creationId xmlns:a16="http://schemas.microsoft.com/office/drawing/2014/main" id="{DEFCA010-268D-E174-D840-E6AA85DAB26F}"/>
                </a:ext>
              </a:extLst>
            </p:cNvPr>
            <p:cNvSpPr txBox="1">
              <a:spLocks noChangeArrowheads="1"/>
            </p:cNvSpPr>
            <p:nvPr/>
          </p:nvSpPr>
          <p:spPr bwMode="auto">
            <a:xfrm>
              <a:off x="7654925" y="762000"/>
              <a:ext cx="1489075" cy="65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688" b="1">
                  <a:solidFill>
                    <a:srgbClr val="065A0C"/>
                  </a:solidFill>
                </a:rPr>
                <a:t>Isospin diffusion</a:t>
              </a:r>
            </a:p>
          </p:txBody>
        </p:sp>
        <p:pic>
          <p:nvPicPr>
            <p:cNvPr id="24596" name="Picture 2" descr="momdep.gif">
              <a:extLst>
                <a:ext uri="{FF2B5EF4-FFF2-40B4-BE49-F238E27FC236}">
                  <a16:creationId xmlns:a16="http://schemas.microsoft.com/office/drawing/2014/main" id="{A0F1C5F8-DD15-0CA1-A2BE-91750B1B93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188" y="1425575"/>
              <a:ext cx="1457325"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20" descr="Flow_pBUU_Ca48_NEW2_RhoCut_Px_0.125_Free_SingleNEW_SoftStiff.eps">
              <a:extLst>
                <a:ext uri="{FF2B5EF4-FFF2-40B4-BE49-F238E27FC236}">
                  <a16:creationId xmlns:a16="http://schemas.microsoft.com/office/drawing/2014/main" id="{1DF19001-4DDE-C539-4491-EDA9A54D4A94}"/>
                </a:ext>
              </a:extLst>
            </p:cNvPr>
            <p:cNvPicPr>
              <a:picLocks noChangeAspect="1"/>
            </p:cNvPicPr>
            <p:nvPr/>
          </p:nvPicPr>
          <p:blipFill>
            <a:blip r:embed="rId4">
              <a:extLst>
                <a:ext uri="{28A0092B-C50C-407E-A947-70E740481C1C}">
                  <a14:useLocalDpi xmlns:a14="http://schemas.microsoft.com/office/drawing/2010/main" val="0"/>
                </a:ext>
              </a:extLst>
            </a:blip>
            <a:srcRect r="73990"/>
            <a:stretch>
              <a:fillRect/>
            </a:stretch>
          </p:blipFill>
          <p:spPr bwMode="auto">
            <a:xfrm>
              <a:off x="6099175" y="1489075"/>
              <a:ext cx="1443038"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Connector 36">
              <a:extLst>
                <a:ext uri="{FF2B5EF4-FFF2-40B4-BE49-F238E27FC236}">
                  <a16:creationId xmlns:a16="http://schemas.microsoft.com/office/drawing/2014/main" id="{FEAF2356-7F9D-0FFE-7083-3614670F38DB}"/>
                </a:ext>
              </a:extLst>
            </p:cNvPr>
            <p:cNvCxnSpPr/>
            <p:nvPr/>
          </p:nvCxnSpPr>
          <p:spPr bwMode="auto">
            <a:xfrm>
              <a:off x="6099175" y="838200"/>
              <a:ext cx="0" cy="2346325"/>
            </a:xfrm>
            <a:prstGeom prst="line">
              <a:avLst/>
            </a:prstGeom>
            <a:solidFill>
              <a:schemeClr val="accent1"/>
            </a:solidFill>
            <a:ln w="38100" cap="flat" cmpd="sng" algn="ctr">
              <a:solidFill>
                <a:schemeClr val="accent2">
                  <a:lumMod val="75000"/>
                </a:schemeClr>
              </a:solidFill>
              <a:prstDash val="solid"/>
              <a:round/>
              <a:headEnd type="none" w="med" len="med"/>
              <a:tailEnd type="none" w="med" len="med"/>
            </a:ln>
            <a:effectLst/>
          </p:spPr>
        </p:cxnSp>
        <p:pic>
          <p:nvPicPr>
            <p:cNvPr id="24599" name="Picture 2" descr="W:\savedNWplots\Apr05_2012\DR_50MeV.png">
              <a:extLst>
                <a:ext uri="{FF2B5EF4-FFF2-40B4-BE49-F238E27FC236}">
                  <a16:creationId xmlns:a16="http://schemas.microsoft.com/office/drawing/2014/main" id="{72AFE3CF-6EB7-69EF-4B91-A2E32EECB7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537" r="10143"/>
            <a:stretch>
              <a:fillRect/>
            </a:stretch>
          </p:blipFill>
          <p:spPr bwMode="auto">
            <a:xfrm>
              <a:off x="3087688" y="1552575"/>
              <a:ext cx="1500187"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43" descr="fig4">
              <a:extLst>
                <a:ext uri="{FF2B5EF4-FFF2-40B4-BE49-F238E27FC236}">
                  <a16:creationId xmlns:a16="http://schemas.microsoft.com/office/drawing/2014/main" id="{1343D2EC-E0F6-DB17-D591-F0BCC05407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49191"/>
            <a:stretch>
              <a:fillRect/>
            </a:stretch>
          </p:blipFill>
          <p:spPr bwMode="auto">
            <a:xfrm>
              <a:off x="7654925" y="1489075"/>
              <a:ext cx="14890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19" descr="All_Spectra_data_cen5.gif">
              <a:extLst>
                <a:ext uri="{FF2B5EF4-FFF2-40B4-BE49-F238E27FC236}">
                  <a16:creationId xmlns:a16="http://schemas.microsoft.com/office/drawing/2014/main" id="{93BB7D28-B9C2-20E1-D147-306E7019E721}"/>
                </a:ext>
              </a:extLst>
            </p:cNvPr>
            <p:cNvPicPr>
              <a:picLocks noChangeAspect="1"/>
            </p:cNvPicPr>
            <p:nvPr/>
          </p:nvPicPr>
          <p:blipFill>
            <a:blip r:embed="rId7">
              <a:extLst>
                <a:ext uri="{28A0092B-C50C-407E-A947-70E740481C1C}">
                  <a14:useLocalDpi xmlns:a14="http://schemas.microsoft.com/office/drawing/2010/main" val="0"/>
                </a:ext>
              </a:extLst>
            </a:blip>
            <a:srcRect t="729" r="50349"/>
            <a:stretch>
              <a:fillRect/>
            </a:stretch>
          </p:blipFill>
          <p:spPr bwMode="auto">
            <a:xfrm>
              <a:off x="1597025" y="1524000"/>
              <a:ext cx="14049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 name="Straight Connector 40">
              <a:extLst>
                <a:ext uri="{FF2B5EF4-FFF2-40B4-BE49-F238E27FC236}">
                  <a16:creationId xmlns:a16="http://schemas.microsoft.com/office/drawing/2014/main" id="{BE2422BF-7315-5BDB-9825-06356CBB3990}"/>
                </a:ext>
              </a:extLst>
            </p:cNvPr>
            <p:cNvCxnSpPr/>
            <p:nvPr/>
          </p:nvCxnSpPr>
          <p:spPr bwMode="auto">
            <a:xfrm>
              <a:off x="1524000" y="838200"/>
              <a:ext cx="7620000" cy="0"/>
            </a:xfrm>
            <a:prstGeom prst="line">
              <a:avLst/>
            </a:prstGeom>
            <a:solidFill>
              <a:schemeClr val="accent1"/>
            </a:solidFill>
            <a:ln w="38100" cap="flat" cmpd="sng" algn="ctr">
              <a:solidFill>
                <a:schemeClr val="accent2">
                  <a:lumMod val="75000"/>
                </a:schemeClr>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C62C1DAD-9D8C-B060-03D4-D315AAE0C75D}"/>
                </a:ext>
              </a:extLst>
            </p:cNvPr>
            <p:cNvCxnSpPr/>
            <p:nvPr/>
          </p:nvCxnSpPr>
          <p:spPr bwMode="auto">
            <a:xfrm>
              <a:off x="1371600" y="3200400"/>
              <a:ext cx="7772400" cy="0"/>
            </a:xfrm>
            <a:prstGeom prst="line">
              <a:avLst/>
            </a:prstGeom>
            <a:solidFill>
              <a:schemeClr val="accent1"/>
            </a:solidFill>
            <a:ln w="38100" cap="flat" cmpd="sng" algn="ctr">
              <a:solidFill>
                <a:schemeClr val="accent2">
                  <a:lumMod val="75000"/>
                </a:schemeClr>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4B803013-897F-CA58-0598-6312BD4E99F2}"/>
                </a:ext>
              </a:extLst>
            </p:cNvPr>
            <p:cNvCxnSpPr/>
            <p:nvPr/>
          </p:nvCxnSpPr>
          <p:spPr bwMode="auto">
            <a:xfrm>
              <a:off x="1524000" y="1417638"/>
              <a:ext cx="7635875" cy="0"/>
            </a:xfrm>
            <a:prstGeom prst="line">
              <a:avLst/>
            </a:prstGeom>
            <a:solidFill>
              <a:schemeClr val="accent1"/>
            </a:solidFill>
            <a:ln w="38100" cap="flat" cmpd="sng" algn="ctr">
              <a:solidFill>
                <a:schemeClr val="accent2">
                  <a:lumMod val="75000"/>
                </a:schemeClr>
              </a:solidFill>
              <a:prstDash val="solid"/>
              <a:round/>
              <a:headEnd type="none" w="med" len="med"/>
              <a:tailEnd type="none" w="med" len="med"/>
            </a:ln>
            <a:effectLst/>
          </p:spPr>
        </p:cxnSp>
      </p:grpSp>
      <p:graphicFrame>
        <p:nvGraphicFramePr>
          <p:cNvPr id="44" name="Table 43">
            <a:extLst>
              <a:ext uri="{FF2B5EF4-FFF2-40B4-BE49-F238E27FC236}">
                <a16:creationId xmlns:a16="http://schemas.microsoft.com/office/drawing/2014/main" id="{3EA75EA4-3F95-8C2C-48D1-AF6508ECE5C6}"/>
              </a:ext>
            </a:extLst>
          </p:cNvPr>
          <p:cNvGraphicFramePr>
            <a:graphicFrameLocks noGrp="1"/>
          </p:cNvGraphicFramePr>
          <p:nvPr/>
        </p:nvGraphicFramePr>
        <p:xfrm>
          <a:off x="285750" y="3214688"/>
          <a:ext cx="8572501" cy="2415656"/>
        </p:xfrm>
        <a:graphic>
          <a:graphicData uri="http://schemas.openxmlformats.org/drawingml/2006/table">
            <a:tbl>
              <a:tblPr/>
              <a:tblGrid>
                <a:gridCol w="1428750">
                  <a:extLst>
                    <a:ext uri="{9D8B030D-6E8A-4147-A177-3AD203B41FA5}">
                      <a16:colId xmlns:a16="http://schemas.microsoft.com/office/drawing/2014/main" val="20000"/>
                    </a:ext>
                  </a:extLst>
                </a:gridCol>
                <a:gridCol w="1428750">
                  <a:extLst>
                    <a:ext uri="{9D8B030D-6E8A-4147-A177-3AD203B41FA5}">
                      <a16:colId xmlns:a16="http://schemas.microsoft.com/office/drawing/2014/main" val="20001"/>
                    </a:ext>
                  </a:extLst>
                </a:gridCol>
                <a:gridCol w="1500188">
                  <a:extLst>
                    <a:ext uri="{9D8B030D-6E8A-4147-A177-3AD203B41FA5}">
                      <a16:colId xmlns:a16="http://schemas.microsoft.com/office/drawing/2014/main" val="20002"/>
                    </a:ext>
                  </a:extLst>
                </a:gridCol>
                <a:gridCol w="1357313">
                  <a:extLst>
                    <a:ext uri="{9D8B030D-6E8A-4147-A177-3AD203B41FA5}">
                      <a16:colId xmlns:a16="http://schemas.microsoft.com/office/drawing/2014/main" val="20003"/>
                    </a:ext>
                  </a:extLst>
                </a:gridCol>
                <a:gridCol w="1428750">
                  <a:extLst>
                    <a:ext uri="{9D8B030D-6E8A-4147-A177-3AD203B41FA5}">
                      <a16:colId xmlns:a16="http://schemas.microsoft.com/office/drawing/2014/main" val="20004"/>
                    </a:ext>
                  </a:extLst>
                </a:gridCol>
                <a:gridCol w="1428750">
                  <a:extLst>
                    <a:ext uri="{9D8B030D-6E8A-4147-A177-3AD203B41FA5}">
                      <a16:colId xmlns:a16="http://schemas.microsoft.com/office/drawing/2014/main" val="20005"/>
                    </a:ext>
                  </a:extLst>
                </a:gridCol>
              </a:tblGrid>
              <a:tr h="6002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chemeClr val="tx1"/>
                          </a:solidFill>
                          <a:effectLst/>
                          <a:latin typeface="Arial" charset="0"/>
                          <a:ea typeface="ＭＳ Ｐゴシック" charset="0"/>
                          <a:cs typeface="Arial" charset="0"/>
                        </a:rPr>
                        <a:t>Symmetry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chemeClr val="tx1"/>
                          </a:solidFill>
                          <a:effectLst/>
                          <a:latin typeface="Arial" charset="0"/>
                          <a:ea typeface="ＭＳ Ｐゴシック" charset="0"/>
                          <a:cs typeface="Arial" charset="0"/>
                        </a:rPr>
                        <a:t>energy</a:t>
                      </a:r>
                    </a:p>
                  </a:txBody>
                  <a:tcPr marL="85725" marR="85725" marT="42877" marB="42877"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400" b="1" i="0" u="none" strike="noStrike" cap="none" normalizeH="0" baseline="0">
                        <a:ln>
                          <a:noFill/>
                        </a:ln>
                        <a:solidFill>
                          <a:srgbClr val="BD0000"/>
                        </a:solidFill>
                        <a:effectLst/>
                        <a:latin typeface="Arial" charset="0"/>
                        <a:ea typeface="ＭＳ Ｐゴシック" charset="0"/>
                        <a:cs typeface="Arial" charset="0"/>
                      </a:endParaRPr>
                    </a:p>
                  </a:txBody>
                  <a:tcPr marL="85725" marR="85725" marT="42877" marB="42877" anchor="ctr"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400" b="1" i="0" u="none" strike="noStrike" cap="none" normalizeH="0" baseline="0" dirty="0">
                          <a:ln>
                            <a:noFill/>
                          </a:ln>
                          <a:solidFill>
                            <a:srgbClr val="BD0000"/>
                          </a:solidFill>
                          <a:effectLst/>
                          <a:latin typeface="Zapf Dingbats" charset="0"/>
                          <a:ea typeface="ＭＳ Ｐゴシック" charset="0"/>
                          <a:cs typeface="Zapf Dingbats" charset="0"/>
                          <a:sym typeface="Zapf Dingbats" charset="0"/>
                        </a:rPr>
                        <a:t>✔</a:t>
                      </a:r>
                      <a:endParaRPr kumimoji="0" lang="en-US" sz="3400" b="1" i="0" u="none" strike="noStrike" cap="none" normalizeH="0" baseline="0" dirty="0">
                        <a:ln>
                          <a:noFill/>
                        </a:ln>
                        <a:solidFill>
                          <a:srgbClr val="BD0000"/>
                        </a:solidFill>
                        <a:effectLst/>
                        <a:latin typeface="Arial" charset="0"/>
                        <a:ea typeface="ＭＳ Ｐゴシック" charset="0"/>
                        <a:cs typeface="Arial" charset="0"/>
                      </a:endParaRPr>
                    </a:p>
                  </a:txBody>
                  <a:tcPr marL="85725" marR="85725" marT="42877" marB="42877" anchor="ctr"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400" b="1" i="0" u="none" strike="noStrike" cap="none" normalizeH="0" baseline="0" dirty="0">
                        <a:ln>
                          <a:noFill/>
                        </a:ln>
                        <a:solidFill>
                          <a:srgbClr val="B05801"/>
                        </a:solidFill>
                        <a:effectLst/>
                        <a:latin typeface="Arial" charset="0"/>
                        <a:ea typeface="ＭＳ Ｐゴシック" charset="0"/>
                        <a:cs typeface="Arial" charset="0"/>
                      </a:endParaRPr>
                    </a:p>
                  </a:txBody>
                  <a:tcPr marL="85725" marR="85725" marT="42877" marB="42877" anchor="ctr"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400" b="1" i="0" u="none" strike="noStrike" cap="none" normalizeH="0" baseline="0" dirty="0">
                          <a:ln>
                            <a:noFill/>
                          </a:ln>
                          <a:solidFill>
                            <a:srgbClr val="BD0000"/>
                          </a:solidFill>
                          <a:effectLst/>
                          <a:latin typeface="Zapf Dingbats" charset="0"/>
                          <a:ea typeface="ＭＳ Ｐゴシック" charset="0"/>
                          <a:cs typeface="Zapf Dingbats" charset="0"/>
                          <a:sym typeface="Zapf Dingbats" charset="0"/>
                        </a:rPr>
                        <a:t>✔</a:t>
                      </a:r>
                      <a:endParaRPr kumimoji="0" lang="en-US" sz="3400" b="1" i="0" u="none" strike="noStrike" cap="none" normalizeH="0" baseline="0" dirty="0">
                        <a:ln>
                          <a:noFill/>
                        </a:ln>
                        <a:solidFill>
                          <a:srgbClr val="BD0000"/>
                        </a:solidFill>
                        <a:effectLst/>
                        <a:latin typeface="Arial" charset="0"/>
                        <a:ea typeface="ＭＳ Ｐゴシック" charset="0"/>
                        <a:cs typeface="Arial" charset="0"/>
                      </a:endParaRPr>
                    </a:p>
                  </a:txBody>
                  <a:tcPr marL="85725" marR="85725" marT="42877" marB="42877" anchor="ctr"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400" b="1" i="0" u="none" strike="noStrike" cap="none" normalizeH="0" baseline="0" dirty="0">
                          <a:ln>
                            <a:noFill/>
                          </a:ln>
                          <a:solidFill>
                            <a:srgbClr val="BD0000"/>
                          </a:solidFill>
                          <a:effectLst/>
                          <a:latin typeface="Zapf Dingbats" charset="0"/>
                          <a:ea typeface="ＭＳ Ｐゴシック" charset="0"/>
                          <a:cs typeface="Zapf Dingbats" charset="0"/>
                          <a:sym typeface="Zapf Dingbats" charset="0"/>
                        </a:rPr>
                        <a:t>✔</a:t>
                      </a:r>
                      <a:endParaRPr kumimoji="0" lang="en-US" sz="3400" b="1" i="0" u="none" strike="noStrike" cap="none" normalizeH="0" baseline="0" dirty="0">
                        <a:ln>
                          <a:noFill/>
                        </a:ln>
                        <a:solidFill>
                          <a:srgbClr val="BD0000"/>
                        </a:solidFill>
                        <a:effectLst/>
                        <a:latin typeface="Arial" charset="0"/>
                        <a:ea typeface="ＭＳ Ｐゴシック" charset="0"/>
                        <a:cs typeface="Arial" charset="0"/>
                      </a:endParaRPr>
                    </a:p>
                  </a:txBody>
                  <a:tcPr marL="85725" marR="85725" marT="42877" marB="42877" anchor="ctr"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6002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chemeClr val="tx1"/>
                          </a:solidFill>
                          <a:effectLst/>
                          <a:latin typeface="Arial" charset="0"/>
                          <a:ea typeface="ＭＳ Ｐゴシック" charset="0"/>
                          <a:cs typeface="Arial" charset="0"/>
                        </a:rPr>
                        <a:t>Effective mass</a:t>
                      </a:r>
                    </a:p>
                  </a:txBody>
                  <a:tcPr marL="85725" marR="85725" marT="42877" marB="42877"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400" b="1" i="0" u="none" strike="noStrike" cap="none" normalizeH="0" baseline="0" dirty="0">
                        <a:ln>
                          <a:noFill/>
                        </a:ln>
                        <a:solidFill>
                          <a:srgbClr val="BD0000"/>
                        </a:solidFill>
                        <a:effectLst/>
                        <a:latin typeface="Arial" charset="0"/>
                        <a:ea typeface="ＭＳ Ｐゴシック" charset="0"/>
                        <a:cs typeface="Arial" charset="0"/>
                      </a:endParaRPr>
                    </a:p>
                  </a:txBody>
                  <a:tcPr marL="85725" marR="85725" marT="42877" marB="42877" anchor="ctr"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400" b="1" i="0" u="none" strike="noStrike" cap="none" normalizeH="0" baseline="0" dirty="0">
                          <a:ln>
                            <a:noFill/>
                          </a:ln>
                          <a:solidFill>
                            <a:srgbClr val="BD0000"/>
                          </a:solidFill>
                          <a:effectLst/>
                          <a:latin typeface="Zapf Dingbats" charset="0"/>
                          <a:ea typeface="ＭＳ Ｐゴシック" charset="0"/>
                          <a:cs typeface="Zapf Dingbats" charset="0"/>
                          <a:sym typeface="Zapf Dingbats" charset="0"/>
                        </a:rPr>
                        <a:t>✔</a:t>
                      </a:r>
                      <a:endParaRPr kumimoji="0" lang="en-US" sz="3400" b="1" i="0" u="none" strike="noStrike" cap="none" normalizeH="0" baseline="0" dirty="0">
                        <a:ln>
                          <a:noFill/>
                        </a:ln>
                        <a:solidFill>
                          <a:srgbClr val="BD0000"/>
                        </a:solidFill>
                        <a:effectLst/>
                        <a:latin typeface="Arial" charset="0"/>
                        <a:ea typeface="ＭＳ Ｐゴシック" charset="0"/>
                        <a:cs typeface="Arial" charset="0"/>
                      </a:endParaRPr>
                    </a:p>
                  </a:txBody>
                  <a:tcPr marL="85725" marR="85725" marT="42877" marB="42877" anchor="ctr"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400" b="1" i="0" u="none" strike="noStrike" cap="none" normalizeH="0" baseline="0" dirty="0">
                        <a:ln>
                          <a:noFill/>
                        </a:ln>
                        <a:solidFill>
                          <a:srgbClr val="BD0000"/>
                        </a:solidFill>
                        <a:effectLst/>
                        <a:latin typeface="Arial" charset="0"/>
                        <a:ea typeface="ＭＳ Ｐゴシック" charset="0"/>
                        <a:cs typeface="Arial" charset="0"/>
                      </a:endParaRPr>
                    </a:p>
                  </a:txBody>
                  <a:tcPr marL="85725" marR="85725" marT="42877" marB="42877" anchor="ctr"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300" b="1" i="0" u="none" strike="noStrike" cap="none" normalizeH="0" baseline="0" dirty="0">
                          <a:ln>
                            <a:noFill/>
                          </a:ln>
                          <a:solidFill>
                            <a:srgbClr val="BD0000"/>
                          </a:solidFill>
                          <a:effectLst/>
                          <a:latin typeface="Zapf Dingbats" charset="0"/>
                          <a:ea typeface="ＭＳ Ｐゴシック" charset="0"/>
                          <a:cs typeface="Arial" charset="0"/>
                          <a:sym typeface="Zapf Dingbats" charset="0"/>
                        </a:rPr>
                        <a:t>?</a:t>
                      </a:r>
                      <a:endParaRPr kumimoji="0" lang="en-US" sz="2300" b="1" i="0" u="none" strike="noStrike" cap="none" normalizeH="0" baseline="0" dirty="0">
                        <a:ln>
                          <a:noFill/>
                        </a:ln>
                        <a:solidFill>
                          <a:srgbClr val="BD0000"/>
                        </a:solidFill>
                        <a:effectLst/>
                        <a:latin typeface="Arial" charset="0"/>
                        <a:ea typeface="ＭＳ Ｐゴシック" charset="0"/>
                        <a:cs typeface="Arial" charset="0"/>
                      </a:endParaRPr>
                    </a:p>
                  </a:txBody>
                  <a:tcPr marL="85725" marR="85725" marT="42877" marB="42877" anchor="ctr"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a:ln>
                            <a:noFill/>
                          </a:ln>
                          <a:solidFill>
                            <a:srgbClr val="BD0000"/>
                          </a:solidFill>
                          <a:effectLst/>
                          <a:latin typeface="Zapf Dingbats" charset="0"/>
                          <a:ea typeface="ＭＳ Ｐゴシック" charset="0"/>
                          <a:cs typeface="Arial" charset="0"/>
                          <a:sym typeface="Zapf Dingbats" charset="0"/>
                        </a:rPr>
                        <a:t>?</a:t>
                      </a:r>
                      <a:endParaRPr kumimoji="0" lang="en-US" sz="3400" b="1" i="0" u="none" strike="noStrike" cap="none" normalizeH="0" baseline="0" dirty="0">
                        <a:ln>
                          <a:noFill/>
                        </a:ln>
                        <a:solidFill>
                          <a:srgbClr val="BD0000"/>
                        </a:solidFill>
                        <a:effectLst/>
                        <a:latin typeface="Arial" charset="0"/>
                        <a:ea typeface="ＭＳ Ｐゴシック" charset="0"/>
                        <a:cs typeface="Arial" charset="0"/>
                      </a:endParaRPr>
                    </a:p>
                  </a:txBody>
                  <a:tcPr marL="85725" marR="85725" marT="42877" marB="42877" anchor="ctr"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583003764"/>
                  </a:ext>
                </a:extLst>
              </a:tr>
              <a:tr h="6002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chemeClr val="tx1"/>
                          </a:solidFill>
                          <a:effectLst/>
                          <a:latin typeface="Arial" charset="0"/>
                          <a:ea typeface="ＭＳ Ｐゴシック" charset="0"/>
                          <a:cs typeface="Arial" charset="0"/>
                        </a:rPr>
                        <a:t>Cross section</a:t>
                      </a:r>
                    </a:p>
                  </a:txBody>
                  <a:tcPr marL="85725" marR="85725" marT="42877" marB="42877"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400" b="1" i="0" u="none" strike="noStrike" cap="none" normalizeH="0" baseline="0" dirty="0">
                          <a:ln>
                            <a:noFill/>
                          </a:ln>
                          <a:solidFill>
                            <a:srgbClr val="BD0000"/>
                          </a:solidFill>
                          <a:effectLst/>
                          <a:latin typeface="Zapf Dingbats" charset="0"/>
                          <a:ea typeface="ＭＳ Ｐゴシック" charset="0"/>
                          <a:cs typeface="Zapf Dingbats" charset="0"/>
                          <a:sym typeface="Zapf Dingbats" charset="0"/>
                        </a:rPr>
                        <a:t>✔</a:t>
                      </a:r>
                      <a:endParaRPr kumimoji="0" lang="en-US" sz="3400" b="1" i="0" u="none" strike="noStrike" cap="none" normalizeH="0" baseline="0" dirty="0">
                        <a:ln>
                          <a:noFill/>
                        </a:ln>
                        <a:solidFill>
                          <a:srgbClr val="BD0000"/>
                        </a:solidFill>
                        <a:effectLst/>
                        <a:latin typeface="Arial" charset="0"/>
                        <a:ea typeface="ＭＳ Ｐゴシック" charset="0"/>
                        <a:cs typeface="Arial" charset="0"/>
                      </a:endParaRPr>
                    </a:p>
                  </a:txBody>
                  <a:tcPr marL="85725" marR="85725" marT="42877" marB="42877" anchor="ctr"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1" i="0" u="none" strike="noStrike" cap="none" spc="200" normalizeH="0" baseline="0" dirty="0">
                          <a:ln w="29210">
                            <a:solidFill>
                              <a:schemeClr val="accent3">
                                <a:tint val="10000"/>
                              </a:schemeClr>
                            </a:solidFill>
                          </a:ln>
                          <a:solidFill>
                            <a:srgbClr val="FF0000">
                              <a:alpha val="50000"/>
                            </a:srgbClr>
                          </a:solidFill>
                          <a:effectLst>
                            <a:innerShdw blurRad="50800" dist="50800" dir="8100000">
                              <a:srgbClr val="7D7D7D">
                                <a:alpha val="73000"/>
                              </a:srgbClr>
                            </a:innerShdw>
                          </a:effectLst>
                          <a:latin typeface="Zapf Dingbats" charset="0"/>
                          <a:ea typeface="ＭＳ Ｐゴシック" charset="0"/>
                          <a:cs typeface="Zapf Dingbats" charset="0"/>
                          <a:sym typeface="Zapf Dingbats" charset="0"/>
                        </a:rPr>
                        <a:t>✔</a:t>
                      </a:r>
                      <a:endParaRPr kumimoji="0" lang="en-US" sz="1900" b="1" i="0" u="none" strike="noStrike" cap="none" spc="200" normalizeH="0" baseline="0" dirty="0">
                        <a:ln w="29210">
                          <a:solidFill>
                            <a:schemeClr val="accent3">
                              <a:tint val="10000"/>
                            </a:schemeClr>
                          </a:solidFill>
                        </a:ln>
                        <a:solidFill>
                          <a:srgbClr val="FF0000">
                            <a:alpha val="50000"/>
                          </a:srgbClr>
                        </a:solidFill>
                        <a:effectLst>
                          <a:innerShdw blurRad="50800" dist="50800" dir="8100000">
                            <a:srgbClr val="7D7D7D">
                              <a:alpha val="73000"/>
                            </a:srgbClr>
                          </a:innerShdw>
                        </a:effectLst>
                        <a:latin typeface="Arial" charset="0"/>
                        <a:ea typeface="ＭＳ Ｐゴシック" charset="0"/>
                        <a:cs typeface="Arial" charset="0"/>
                      </a:endParaRPr>
                    </a:p>
                  </a:txBody>
                  <a:tcPr marL="85725" marR="85725" marT="42877" marB="42877" anchor="ctr"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400" b="1" i="0" u="none" strike="noStrike" cap="none" normalizeH="0" baseline="0">
                          <a:ln>
                            <a:noFill/>
                          </a:ln>
                          <a:solidFill>
                            <a:srgbClr val="BD0000"/>
                          </a:solidFill>
                          <a:effectLst/>
                          <a:latin typeface="Zapf Dingbats" charset="0"/>
                          <a:ea typeface="ＭＳ Ｐゴシック" charset="0"/>
                          <a:cs typeface="Zapf Dingbats" charset="0"/>
                          <a:sym typeface="Zapf Dingbats" charset="0"/>
                        </a:rPr>
                        <a:t>✔</a:t>
                      </a:r>
                      <a:endParaRPr kumimoji="0" lang="en-US" sz="3400" b="1" i="0" u="none" strike="noStrike" cap="none" normalizeH="0" baseline="0">
                        <a:ln>
                          <a:noFill/>
                        </a:ln>
                        <a:solidFill>
                          <a:srgbClr val="BD0000"/>
                        </a:solidFill>
                        <a:effectLst/>
                        <a:latin typeface="Arial" charset="0"/>
                        <a:ea typeface="ＭＳ Ｐゴシック" charset="0"/>
                        <a:cs typeface="Arial" charset="0"/>
                      </a:endParaRPr>
                    </a:p>
                  </a:txBody>
                  <a:tcPr marL="85725" marR="85725" marT="42877" marB="42877" anchor="ctr"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400" b="1" i="0" u="none" strike="noStrike" cap="none" normalizeH="0" baseline="0" dirty="0">
                          <a:ln>
                            <a:noFill/>
                          </a:ln>
                          <a:solidFill>
                            <a:srgbClr val="BD0000"/>
                          </a:solidFill>
                          <a:effectLst/>
                          <a:latin typeface="Zapf Dingbats" charset="0"/>
                          <a:ea typeface="ＭＳ Ｐゴシック" charset="0"/>
                          <a:cs typeface="Zapf Dingbats" charset="0"/>
                          <a:sym typeface="Zapf Dingbats" charset="0"/>
                        </a:rPr>
                        <a:t>✔</a:t>
                      </a:r>
                      <a:endParaRPr kumimoji="0" lang="en-US" sz="3400" b="1" i="0" u="none" strike="noStrike" cap="none" normalizeH="0" baseline="0" dirty="0">
                        <a:ln>
                          <a:noFill/>
                        </a:ln>
                        <a:solidFill>
                          <a:srgbClr val="BD0000"/>
                        </a:solidFill>
                        <a:effectLst/>
                        <a:latin typeface="Arial" charset="0"/>
                        <a:ea typeface="ＭＳ Ｐゴシック" charset="0"/>
                        <a:cs typeface="Arial" charset="0"/>
                      </a:endParaRPr>
                    </a:p>
                  </a:txBody>
                  <a:tcPr marL="85725" marR="85725" marT="42877" marB="42877" anchor="ctr"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400" b="1" i="0" u="none" strike="noStrike" cap="none" normalizeH="0" baseline="0">
                          <a:ln>
                            <a:noFill/>
                          </a:ln>
                          <a:solidFill>
                            <a:srgbClr val="BD0000"/>
                          </a:solidFill>
                          <a:effectLst/>
                          <a:latin typeface="Zapf Dingbats" charset="0"/>
                          <a:ea typeface="ＭＳ Ｐゴシック" charset="0"/>
                          <a:cs typeface="Zapf Dingbats" charset="0"/>
                          <a:sym typeface="Zapf Dingbats" charset="0"/>
                        </a:rPr>
                        <a:t>✔</a:t>
                      </a:r>
                      <a:endParaRPr kumimoji="0" lang="en-US" sz="3400" b="1" i="0" u="none" strike="noStrike" cap="none" normalizeH="0" baseline="0">
                        <a:ln>
                          <a:noFill/>
                        </a:ln>
                        <a:solidFill>
                          <a:srgbClr val="BD0000"/>
                        </a:solidFill>
                        <a:effectLst/>
                        <a:latin typeface="Arial" charset="0"/>
                        <a:ea typeface="ＭＳ Ｐゴシック" charset="0"/>
                        <a:cs typeface="Arial" charset="0"/>
                      </a:endParaRPr>
                    </a:p>
                  </a:txBody>
                  <a:tcPr marL="85725" marR="85725" marT="42877" marB="42877" anchor="ctr"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6002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chemeClr val="tx1"/>
                          </a:solidFill>
                          <a:effectLst/>
                          <a:latin typeface="Arial" charset="0"/>
                          <a:ea typeface="ＭＳ Ｐゴシック" charset="0"/>
                          <a:cs typeface="Arial" charset="0"/>
                        </a:rPr>
                        <a:t>Cluster production</a:t>
                      </a:r>
                    </a:p>
                  </a:txBody>
                  <a:tcPr marL="85725" marR="85725" marT="42877" marB="42877"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400" b="1" i="0" u="none" strike="noStrike" cap="none" normalizeH="0" baseline="0" dirty="0">
                          <a:ln>
                            <a:noFill/>
                          </a:ln>
                          <a:solidFill>
                            <a:srgbClr val="BD0000"/>
                          </a:solidFill>
                          <a:effectLst/>
                          <a:latin typeface="Zapf Dingbats" charset="0"/>
                          <a:ea typeface="ＭＳ Ｐゴシック" charset="0"/>
                          <a:cs typeface="Zapf Dingbats" charset="0"/>
                          <a:sym typeface="Zapf Dingbats" charset="0"/>
                        </a:rPr>
                        <a:t>✔</a:t>
                      </a:r>
                      <a:endParaRPr kumimoji="0" lang="en-US" sz="3400" b="1" i="0" u="none" strike="noStrike" cap="none" normalizeH="0" baseline="0" dirty="0">
                        <a:ln>
                          <a:noFill/>
                        </a:ln>
                        <a:solidFill>
                          <a:srgbClr val="BD0000"/>
                        </a:solidFill>
                        <a:effectLst/>
                        <a:latin typeface="Arial" charset="0"/>
                        <a:ea typeface="ＭＳ Ｐゴシック" charset="0"/>
                        <a:cs typeface="Arial" charset="0"/>
                      </a:endParaRPr>
                    </a:p>
                  </a:txBody>
                  <a:tcPr marL="85725" marR="85725" marT="42877" marB="42877" anchor="ctr"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400" b="1" i="0" u="none" strike="noStrike" cap="none" normalizeH="0" baseline="0">
                          <a:ln>
                            <a:noFill/>
                          </a:ln>
                          <a:solidFill>
                            <a:srgbClr val="BD0000"/>
                          </a:solidFill>
                          <a:effectLst/>
                          <a:latin typeface="Zapf Dingbats" charset="0"/>
                          <a:ea typeface="ＭＳ Ｐゴシック" charset="0"/>
                          <a:cs typeface="Zapf Dingbats" charset="0"/>
                          <a:sym typeface="Zapf Dingbats" charset="0"/>
                        </a:rPr>
                        <a:t>✔</a:t>
                      </a:r>
                      <a:endParaRPr kumimoji="0" lang="en-US" sz="3400" b="1" i="0" u="none" strike="noStrike" cap="none" normalizeH="0" baseline="0">
                        <a:ln>
                          <a:noFill/>
                        </a:ln>
                        <a:solidFill>
                          <a:srgbClr val="BD0000"/>
                        </a:solidFill>
                        <a:effectLst/>
                        <a:latin typeface="Arial" charset="0"/>
                        <a:ea typeface="ＭＳ Ｐゴシック" charset="0"/>
                        <a:cs typeface="Arial" charset="0"/>
                      </a:endParaRPr>
                    </a:p>
                  </a:txBody>
                  <a:tcPr marL="85725" marR="85725" marT="42877" marB="42877" anchor="ctr"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400" b="1" i="0" u="none" strike="noStrike" cap="none" normalizeH="0" baseline="0">
                          <a:ln>
                            <a:noFill/>
                          </a:ln>
                          <a:solidFill>
                            <a:srgbClr val="BD0000"/>
                          </a:solidFill>
                          <a:effectLst/>
                          <a:latin typeface="Zapf Dingbats" charset="0"/>
                          <a:ea typeface="ＭＳ Ｐゴシック" charset="0"/>
                          <a:cs typeface="Zapf Dingbats" charset="0"/>
                          <a:sym typeface="Zapf Dingbats" charset="0"/>
                        </a:rPr>
                        <a:t>✔</a:t>
                      </a:r>
                      <a:endParaRPr kumimoji="0" lang="en-US" sz="3400" b="1" i="0" u="none" strike="noStrike" cap="none" normalizeH="0" baseline="0">
                        <a:ln>
                          <a:noFill/>
                        </a:ln>
                        <a:solidFill>
                          <a:srgbClr val="BD0000"/>
                        </a:solidFill>
                        <a:effectLst/>
                        <a:latin typeface="Arial" charset="0"/>
                        <a:ea typeface="ＭＳ Ｐゴシック" charset="0"/>
                        <a:cs typeface="Arial" charset="0"/>
                      </a:endParaRPr>
                    </a:p>
                  </a:txBody>
                  <a:tcPr marL="85725" marR="85725" marT="42877" marB="42877" anchor="ctr"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400" b="1" i="0" u="none" strike="noStrike" cap="none" normalizeH="0" baseline="0">
                          <a:ln>
                            <a:noFill/>
                          </a:ln>
                          <a:solidFill>
                            <a:srgbClr val="BD0000"/>
                          </a:solidFill>
                          <a:effectLst/>
                          <a:latin typeface="Zapf Dingbats" charset="0"/>
                          <a:ea typeface="ＭＳ Ｐゴシック" charset="0"/>
                          <a:cs typeface="Zapf Dingbats" charset="0"/>
                          <a:sym typeface="Zapf Dingbats" charset="0"/>
                        </a:rPr>
                        <a:t>✔</a:t>
                      </a:r>
                      <a:endParaRPr kumimoji="0" lang="en-US" sz="3400" b="1" i="0" u="none" strike="noStrike" cap="none" normalizeH="0" baseline="0">
                        <a:ln>
                          <a:noFill/>
                        </a:ln>
                        <a:solidFill>
                          <a:srgbClr val="BD0000"/>
                        </a:solidFill>
                        <a:effectLst/>
                        <a:latin typeface="Arial" charset="0"/>
                        <a:ea typeface="ＭＳ Ｐゴシック" charset="0"/>
                        <a:cs typeface="Arial" charset="0"/>
                      </a:endParaRPr>
                    </a:p>
                  </a:txBody>
                  <a:tcPr marL="85725" marR="85725" marT="42877" marB="42877" anchor="ctr"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400" b="1" i="0" u="none" strike="noStrike" cap="none" normalizeH="0" baseline="0" dirty="0">
                          <a:ln>
                            <a:noFill/>
                          </a:ln>
                          <a:solidFill>
                            <a:srgbClr val="BD0000"/>
                          </a:solidFill>
                          <a:effectLst/>
                          <a:latin typeface="Zapf Dingbats" charset="0"/>
                          <a:ea typeface="ＭＳ Ｐゴシック" charset="0"/>
                          <a:cs typeface="Zapf Dingbats" charset="0"/>
                          <a:sym typeface="Zapf Dingbats" charset="0"/>
                        </a:rPr>
                        <a:t>✔</a:t>
                      </a:r>
                      <a:endParaRPr kumimoji="0" lang="en-US" sz="3400" b="1" i="0" u="none" strike="noStrike" cap="none" normalizeH="0" baseline="0" dirty="0">
                        <a:ln>
                          <a:noFill/>
                        </a:ln>
                        <a:solidFill>
                          <a:srgbClr val="BD0000"/>
                        </a:solidFill>
                        <a:effectLst/>
                        <a:latin typeface="Arial" charset="0"/>
                        <a:ea typeface="ＭＳ Ｐゴシック" charset="0"/>
                        <a:cs typeface="Arial" charset="0"/>
                      </a:endParaRPr>
                    </a:p>
                  </a:txBody>
                  <a:tcPr marL="85725" marR="85725" marT="42877" marB="42877" anchor="ctr"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cxnSp>
        <p:nvCxnSpPr>
          <p:cNvPr id="45" name="Straight Connector 44">
            <a:extLst>
              <a:ext uri="{FF2B5EF4-FFF2-40B4-BE49-F238E27FC236}">
                <a16:creationId xmlns:a16="http://schemas.microsoft.com/office/drawing/2014/main" id="{4A14F467-7BFE-38D7-5522-414B273B00DE}"/>
              </a:ext>
            </a:extLst>
          </p:cNvPr>
          <p:cNvCxnSpPr/>
          <p:nvPr/>
        </p:nvCxnSpPr>
        <p:spPr bwMode="auto">
          <a:xfrm>
            <a:off x="1714500" y="1000125"/>
            <a:ext cx="0" cy="4006453"/>
          </a:xfrm>
          <a:prstGeom prst="line">
            <a:avLst/>
          </a:prstGeom>
          <a:solidFill>
            <a:schemeClr val="accent1"/>
          </a:solidFill>
          <a:ln w="38100" cap="flat" cmpd="sng" algn="ctr">
            <a:solidFill>
              <a:schemeClr val="accent2">
                <a:lumMod val="75000"/>
              </a:schemeClr>
            </a:solidFill>
            <a:prstDash val="solid"/>
            <a:round/>
            <a:headEnd type="none" w="med" len="med"/>
            <a:tailEnd type="none" w="med" len="med"/>
          </a:ln>
          <a:effectLst/>
        </p:spPr>
      </p:cxnSp>
      <p:sp>
        <p:nvSpPr>
          <p:cNvPr id="24583" name="TextBox 10">
            <a:extLst>
              <a:ext uri="{FF2B5EF4-FFF2-40B4-BE49-F238E27FC236}">
                <a16:creationId xmlns:a16="http://schemas.microsoft.com/office/drawing/2014/main" id="{C9953814-9669-7CEA-6967-C711DB9A1735}"/>
              </a:ext>
            </a:extLst>
          </p:cNvPr>
          <p:cNvSpPr txBox="1">
            <a:spLocks noChangeArrowheads="1"/>
          </p:cNvSpPr>
          <p:nvPr/>
        </p:nvSpPr>
        <p:spPr bwMode="auto">
          <a:xfrm>
            <a:off x="285750" y="1660922"/>
            <a:ext cx="1357313" cy="113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br>
              <a:rPr lang="en-US" altLang="en-US" sz="1688" b="1" dirty="0"/>
            </a:br>
            <a:r>
              <a:rPr lang="en-US" altLang="en-US" sz="1688" b="1" dirty="0"/>
              <a:t>Transport model ingredients</a:t>
            </a:r>
          </a:p>
        </p:txBody>
      </p:sp>
      <p:cxnSp>
        <p:nvCxnSpPr>
          <p:cNvPr id="13" name="Straight Arrow Connector 12">
            <a:extLst>
              <a:ext uri="{FF2B5EF4-FFF2-40B4-BE49-F238E27FC236}">
                <a16:creationId xmlns:a16="http://schemas.microsoft.com/office/drawing/2014/main" id="{93659A06-6E88-9983-3EBE-F934405F1AF6}"/>
              </a:ext>
            </a:extLst>
          </p:cNvPr>
          <p:cNvCxnSpPr/>
          <p:nvPr/>
        </p:nvCxnSpPr>
        <p:spPr bwMode="auto">
          <a:xfrm>
            <a:off x="785813" y="2786064"/>
            <a:ext cx="0" cy="348258"/>
          </a:xfrm>
          <a:prstGeom prst="straightConnector1">
            <a:avLst/>
          </a:prstGeom>
          <a:solidFill>
            <a:schemeClr val="accent1"/>
          </a:solidFill>
          <a:ln w="57150" cap="flat" cmpd="sng" algn="ctr">
            <a:solidFill>
              <a:srgbClr val="80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TextBox 6">
            <a:extLst>
              <a:ext uri="{FF2B5EF4-FFF2-40B4-BE49-F238E27FC236}">
                <a16:creationId xmlns:a16="http://schemas.microsoft.com/office/drawing/2014/main" id="{D3FD07A2-783A-AA2F-70D2-8880DB091F30}"/>
              </a:ext>
            </a:extLst>
          </p:cNvPr>
          <p:cNvSpPr txBox="1">
            <a:spLocks noChangeArrowheads="1"/>
          </p:cNvSpPr>
          <p:nvPr/>
        </p:nvSpPr>
        <p:spPr bwMode="auto">
          <a:xfrm>
            <a:off x="1393031" y="5604231"/>
            <a:ext cx="635793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250" dirty="0"/>
              <a:t>  Our approach: Use different isotopes</a:t>
            </a:r>
            <a:br>
              <a:rPr lang="en-US" altLang="en-US" sz="2250" dirty="0"/>
            </a:br>
            <a:r>
              <a:rPr lang="en-US" altLang="en-US" sz="2250" dirty="0"/>
              <a:t>   (fix Z of your initial system and vary N)</a:t>
            </a:r>
          </a:p>
        </p:txBody>
      </p:sp>
      <p:sp>
        <p:nvSpPr>
          <p:cNvPr id="5" name="TextBox 4">
            <a:extLst>
              <a:ext uri="{FF2B5EF4-FFF2-40B4-BE49-F238E27FC236}">
                <a16:creationId xmlns:a16="http://schemas.microsoft.com/office/drawing/2014/main" id="{FB3A3869-10BD-2C22-CE27-FDF8628F440A}"/>
              </a:ext>
            </a:extLst>
          </p:cNvPr>
          <p:cNvSpPr txBox="1"/>
          <p:nvPr/>
        </p:nvSpPr>
        <p:spPr>
          <a:xfrm>
            <a:off x="191114" y="1102093"/>
            <a:ext cx="1525621" cy="323165"/>
          </a:xfrm>
          <a:prstGeom prst="rect">
            <a:avLst/>
          </a:prstGeom>
          <a:noFill/>
        </p:spPr>
        <p:txBody>
          <a:bodyPr wrap="square">
            <a:spAutoFit/>
          </a:bodyPr>
          <a:lstStyle/>
          <a:p>
            <a:pPr eaLnBrk="1" hangingPunct="1"/>
            <a:r>
              <a:rPr lang="en-US" altLang="en-US" sz="1500" b="1" dirty="0">
                <a:solidFill>
                  <a:srgbClr val="065A0C"/>
                </a:solidFill>
              </a:rPr>
              <a:t>Observables</a:t>
            </a:r>
          </a:p>
        </p:txBody>
      </p:sp>
      <p:cxnSp>
        <p:nvCxnSpPr>
          <p:cNvPr id="6" name="Straight Connector 5">
            <a:extLst>
              <a:ext uri="{FF2B5EF4-FFF2-40B4-BE49-F238E27FC236}">
                <a16:creationId xmlns:a16="http://schemas.microsoft.com/office/drawing/2014/main" id="{40BE91FC-7464-A40F-6331-FE21EDA5C3C5}"/>
              </a:ext>
            </a:extLst>
          </p:cNvPr>
          <p:cNvCxnSpPr>
            <a:cxnSpLocks/>
          </p:cNvCxnSpPr>
          <p:nvPr/>
        </p:nvCxnSpPr>
        <p:spPr bwMode="auto">
          <a:xfrm flipV="1">
            <a:off x="8867776" y="981076"/>
            <a:ext cx="0" cy="2214562"/>
          </a:xfrm>
          <a:prstGeom prst="line">
            <a:avLst/>
          </a:prstGeom>
          <a:solidFill>
            <a:schemeClr val="accent1"/>
          </a:solidFill>
          <a:ln w="38100" cap="flat" cmpd="sng" algn="ctr">
            <a:solidFill>
              <a:schemeClr val="accent2">
                <a:lumMod val="75000"/>
              </a:schemeClr>
            </a:solidFill>
            <a:prstDash val="solid"/>
            <a:round/>
            <a:headEnd type="none" w="med" len="med"/>
            <a:tailEnd type="none" w="med" len="med"/>
          </a:ln>
          <a:effectLst/>
        </p:spPr>
      </p:cxnSp>
      <p:sp>
        <p:nvSpPr>
          <p:cNvPr id="2" name="Footer Placeholder 1">
            <a:extLst>
              <a:ext uri="{FF2B5EF4-FFF2-40B4-BE49-F238E27FC236}">
                <a16:creationId xmlns:a16="http://schemas.microsoft.com/office/drawing/2014/main" id="{BCC08CCB-3C29-5198-40A4-808FCAF0E8F4}"/>
              </a:ext>
            </a:extLst>
          </p:cNvPr>
          <p:cNvSpPr>
            <a:spLocks noGrp="1"/>
          </p:cNvSpPr>
          <p:nvPr>
            <p:ph type="ftr" sz="quarter" idx="10"/>
          </p:nvPr>
        </p:nvSpPr>
        <p:spPr/>
        <p:txBody>
          <a:bodyPr/>
          <a:lstStyle/>
          <a:p>
            <a:r>
              <a:rPr lang="pl-PL"/>
              <a:t>Z. Chajęcki - NuSYM 2023 - GSI, Sep 18-22, 2023</a:t>
            </a:r>
            <a:endParaRPr lang="en-US"/>
          </a:p>
        </p:txBody>
      </p:sp>
      <p:sp>
        <p:nvSpPr>
          <p:cNvPr id="3" name="Slide Number Placeholder 2">
            <a:extLst>
              <a:ext uri="{FF2B5EF4-FFF2-40B4-BE49-F238E27FC236}">
                <a16:creationId xmlns:a16="http://schemas.microsoft.com/office/drawing/2014/main" id="{639F546D-EB94-F3ED-576E-37793606AAAB}"/>
              </a:ext>
            </a:extLst>
          </p:cNvPr>
          <p:cNvSpPr>
            <a:spLocks noGrp="1"/>
          </p:cNvSpPr>
          <p:nvPr>
            <p:ph type="sldNum" sz="quarter" idx="11"/>
          </p:nvPr>
        </p:nvSpPr>
        <p:spPr/>
        <p:txBody>
          <a:bodyPr/>
          <a:lstStyle/>
          <a:p>
            <a:fld id="{3A52D0C7-BA79-BD4F-B30F-C8F38A3ACFA8}" type="slidenum">
              <a:rPr lang="en-US" smtClean="0"/>
              <a:pPr/>
              <a:t>11</a:t>
            </a:fld>
            <a:endParaRPr lang="en-US"/>
          </a:p>
        </p:txBody>
      </p:sp>
    </p:spTree>
    <p:extLst>
      <p:ext uri="{BB962C8B-B14F-4D97-AF65-F5344CB8AC3E}">
        <p14:creationId xmlns:p14="http://schemas.microsoft.com/office/powerpoint/2010/main" val="819318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7250" y="2476957"/>
            <a:ext cx="7715250" cy="552729"/>
          </a:xfrm>
          <a:noFill/>
          <a:ln>
            <a:noFill/>
          </a:ln>
          <a:effectLst/>
        </p:spPr>
        <p:txBody>
          <a:bodyPr/>
          <a:lstStyle/>
          <a:p>
            <a:r>
              <a:rPr lang="en-US" sz="3750" dirty="0">
                <a:solidFill>
                  <a:srgbClr val="FF0000"/>
                </a:solidFill>
                <a:latin typeface="Comic Sans MS"/>
                <a:cs typeface="Comic Sans MS"/>
              </a:rPr>
              <a:t>Our experiment</a:t>
            </a:r>
          </a:p>
        </p:txBody>
      </p:sp>
      <p:sp>
        <p:nvSpPr>
          <p:cNvPr id="2" name="Footer Placeholder 1">
            <a:extLst>
              <a:ext uri="{FF2B5EF4-FFF2-40B4-BE49-F238E27FC236}">
                <a16:creationId xmlns:a16="http://schemas.microsoft.com/office/drawing/2014/main" id="{8B1D4270-1C59-7812-912A-1FA740F63DBF}"/>
              </a:ext>
            </a:extLst>
          </p:cNvPr>
          <p:cNvSpPr>
            <a:spLocks noGrp="1"/>
          </p:cNvSpPr>
          <p:nvPr>
            <p:ph type="ftr" sz="quarter" idx="10"/>
          </p:nvPr>
        </p:nvSpPr>
        <p:spPr/>
        <p:txBody>
          <a:bodyPr/>
          <a:lstStyle/>
          <a:p>
            <a:r>
              <a:rPr lang="pl-PL"/>
              <a:t>Z. Chajęcki - NuSYM 2023 - GSI, Sep 18-22, 2023</a:t>
            </a:r>
            <a:endParaRPr lang="en-US"/>
          </a:p>
        </p:txBody>
      </p:sp>
      <p:sp>
        <p:nvSpPr>
          <p:cNvPr id="3" name="Slide Number Placeholder 2">
            <a:extLst>
              <a:ext uri="{FF2B5EF4-FFF2-40B4-BE49-F238E27FC236}">
                <a16:creationId xmlns:a16="http://schemas.microsoft.com/office/drawing/2014/main" id="{14448595-9A0D-E086-1514-0A3B84169A11}"/>
              </a:ext>
            </a:extLst>
          </p:cNvPr>
          <p:cNvSpPr>
            <a:spLocks noGrp="1"/>
          </p:cNvSpPr>
          <p:nvPr>
            <p:ph type="sldNum" sz="quarter" idx="11"/>
          </p:nvPr>
        </p:nvSpPr>
        <p:spPr/>
        <p:txBody>
          <a:bodyPr/>
          <a:lstStyle/>
          <a:p>
            <a:fld id="{808E282B-BE3C-BC41-86A3-BEE1E02B2A55}" type="slidenum">
              <a:rPr lang="en-US" smtClean="0"/>
              <a:pPr/>
              <a:t>12</a:t>
            </a:fld>
            <a:endParaRPr lang="en-US" dirty="0"/>
          </a:p>
        </p:txBody>
      </p:sp>
    </p:spTree>
    <p:extLst>
      <p:ext uri="{BB962C8B-B14F-4D97-AF65-F5344CB8AC3E}">
        <p14:creationId xmlns:p14="http://schemas.microsoft.com/office/powerpoint/2010/main" val="71130028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p:cNvSpPr>
            <a:spLocks noGrp="1"/>
          </p:cNvSpPr>
          <p:nvPr>
            <p:ph type="sldNum" sz="quarter" idx="11"/>
          </p:nvPr>
        </p:nvSpPr>
        <p:spPr bwMode="auto">
          <a:xfrm>
            <a:off x="7215187" y="6143625"/>
            <a:ext cx="1416844" cy="4464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85725" tIns="42863" rIns="85725" bIns="42863" numCol="1" anchor="t" anchorCtr="0" compatLnSpc="1">
            <a:prstTxWarp prst="textNoShape">
              <a:avLst/>
            </a:prstTxWarp>
          </a:bodyPr>
          <a:lstStyle>
            <a:defPPr>
              <a:defRPr lang="en-US"/>
            </a:defPPr>
            <a:lvl1pPr algn="r" rtl="0" fontAlgn="base">
              <a:spcBef>
                <a:spcPct val="0"/>
              </a:spcBef>
              <a:spcAft>
                <a:spcPct val="0"/>
              </a:spcAft>
              <a:defRPr sz="1313" kern="1200">
                <a:solidFill>
                  <a:schemeClr val="bg1"/>
                </a:solidFill>
                <a:latin typeface="Arial" charset="0"/>
                <a:ea typeface="ＭＳ Ｐゴシック" charset="0"/>
                <a:cs typeface="Arial" charset="0"/>
              </a:defRPr>
            </a:lvl1pPr>
            <a:lvl2pPr marL="428625" algn="l" rtl="0" fontAlgn="base">
              <a:spcBef>
                <a:spcPct val="0"/>
              </a:spcBef>
              <a:spcAft>
                <a:spcPct val="0"/>
              </a:spcAft>
              <a:defRPr sz="1500" kern="1200">
                <a:solidFill>
                  <a:schemeClr val="tx1"/>
                </a:solidFill>
                <a:latin typeface="Arial" charset="0"/>
                <a:ea typeface="ＭＳ Ｐゴシック" charset="0"/>
                <a:cs typeface="Arial" charset="0"/>
              </a:defRPr>
            </a:lvl2pPr>
            <a:lvl3pPr marL="857250" algn="l" rtl="0" fontAlgn="base">
              <a:spcBef>
                <a:spcPct val="0"/>
              </a:spcBef>
              <a:spcAft>
                <a:spcPct val="0"/>
              </a:spcAft>
              <a:defRPr sz="1500" kern="1200">
                <a:solidFill>
                  <a:schemeClr val="tx1"/>
                </a:solidFill>
                <a:latin typeface="Arial" charset="0"/>
                <a:ea typeface="ＭＳ Ｐゴシック" charset="0"/>
                <a:cs typeface="Arial" charset="0"/>
              </a:defRPr>
            </a:lvl3pPr>
            <a:lvl4pPr marL="1285875" algn="l" rtl="0" fontAlgn="base">
              <a:spcBef>
                <a:spcPct val="0"/>
              </a:spcBef>
              <a:spcAft>
                <a:spcPct val="0"/>
              </a:spcAft>
              <a:defRPr sz="1500" kern="1200">
                <a:solidFill>
                  <a:schemeClr val="tx1"/>
                </a:solidFill>
                <a:latin typeface="Arial" charset="0"/>
                <a:ea typeface="ＭＳ Ｐゴシック" charset="0"/>
                <a:cs typeface="Arial" charset="0"/>
              </a:defRPr>
            </a:lvl4pPr>
            <a:lvl5pPr marL="1714500" algn="l" rtl="0" fontAlgn="base">
              <a:spcBef>
                <a:spcPct val="0"/>
              </a:spcBef>
              <a:spcAft>
                <a:spcPct val="0"/>
              </a:spcAft>
              <a:defRPr sz="1500" kern="1200">
                <a:solidFill>
                  <a:schemeClr val="tx1"/>
                </a:solidFill>
                <a:latin typeface="Arial" charset="0"/>
                <a:ea typeface="ＭＳ Ｐゴシック" charset="0"/>
                <a:cs typeface="Arial" charset="0"/>
              </a:defRPr>
            </a:lvl5pPr>
            <a:lvl6pPr marL="2143125" algn="l" defTabSz="428625" rtl="0" eaLnBrk="1" latinLnBrk="0" hangingPunct="1">
              <a:defRPr sz="1500" kern="1200">
                <a:solidFill>
                  <a:schemeClr val="tx1"/>
                </a:solidFill>
                <a:latin typeface="Arial" charset="0"/>
                <a:ea typeface="ＭＳ Ｐゴシック" charset="0"/>
                <a:cs typeface="Arial" charset="0"/>
              </a:defRPr>
            </a:lvl6pPr>
            <a:lvl7pPr marL="2571750" algn="l" defTabSz="428625" rtl="0" eaLnBrk="1" latinLnBrk="0" hangingPunct="1">
              <a:defRPr sz="1500" kern="1200">
                <a:solidFill>
                  <a:schemeClr val="tx1"/>
                </a:solidFill>
                <a:latin typeface="Arial" charset="0"/>
                <a:ea typeface="ＭＳ Ｐゴシック" charset="0"/>
                <a:cs typeface="Arial" charset="0"/>
              </a:defRPr>
            </a:lvl7pPr>
            <a:lvl8pPr marL="3000375" algn="l" defTabSz="428625" rtl="0" eaLnBrk="1" latinLnBrk="0" hangingPunct="1">
              <a:defRPr sz="1500" kern="1200">
                <a:solidFill>
                  <a:schemeClr val="tx1"/>
                </a:solidFill>
                <a:latin typeface="Arial" charset="0"/>
                <a:ea typeface="ＭＳ Ｐゴシック" charset="0"/>
                <a:cs typeface="Arial" charset="0"/>
              </a:defRPr>
            </a:lvl8pPr>
            <a:lvl9pPr marL="3429000" algn="l" defTabSz="428625" rtl="0" eaLnBrk="1" latinLnBrk="0" hangingPunct="1">
              <a:defRPr sz="1500" kern="1200">
                <a:solidFill>
                  <a:schemeClr val="tx1"/>
                </a:solidFill>
                <a:latin typeface="Arial" charset="0"/>
                <a:ea typeface="ＭＳ Ｐゴシック" charset="0"/>
                <a:cs typeface="Arial" charset="0"/>
              </a:defRPr>
            </a:lvl9pPr>
          </a:lstStyle>
          <a:p>
            <a:fld id="{3A52D0C7-BA79-BD4F-B30F-C8F38A3ACFA8}" type="slidenum">
              <a:rPr lang="en-US" smtClean="0"/>
              <a:pPr/>
              <a:t>13</a:t>
            </a:fld>
            <a:endParaRPr lang="en-US"/>
          </a:p>
        </p:txBody>
      </p:sp>
      <p:sp>
        <p:nvSpPr>
          <p:cNvPr id="2376717" name="Rectangle 13"/>
          <p:cNvSpPr>
            <a:spLocks noGrp="1" noChangeArrowheads="1"/>
          </p:cNvSpPr>
          <p:nvPr>
            <p:ph type="title" idx="4294967295"/>
          </p:nvPr>
        </p:nvSpPr>
        <p:spPr>
          <a:xfrm>
            <a:off x="146447" y="158517"/>
            <a:ext cx="8926116" cy="471458"/>
          </a:xfrm>
        </p:spPr>
        <p:txBody>
          <a:bodyPr/>
          <a:lstStyle/>
          <a:p>
            <a:r>
              <a:rPr lang="en-US" sz="3150" dirty="0">
                <a:solidFill>
                  <a:schemeClr val="bg1"/>
                </a:solidFill>
                <a:latin typeface="Comic Sans MS" charset="0"/>
              </a:rPr>
              <a:t>Our (previous) Experimental setup</a:t>
            </a:r>
            <a:endParaRPr lang="en-US" dirty="0"/>
          </a:p>
        </p:txBody>
      </p:sp>
      <p:pic>
        <p:nvPicPr>
          <p:cNvPr id="6" name="Picture 5" descr="Hira,FA,Mball.PNG">
            <a:extLst>
              <a:ext uri="{FF2B5EF4-FFF2-40B4-BE49-F238E27FC236}">
                <a16:creationId xmlns:a16="http://schemas.microsoft.com/office/drawing/2014/main" id="{BB615239-72F0-9040-B746-0534FC2CC41A}"/>
              </a:ext>
            </a:extLst>
          </p:cNvPr>
          <p:cNvPicPr>
            <a:picLocks noChangeAspect="1"/>
          </p:cNvPicPr>
          <p:nvPr/>
        </p:nvPicPr>
        <p:blipFill>
          <a:blip r:embed="rId3"/>
          <a:stretch>
            <a:fillRect/>
          </a:stretch>
        </p:blipFill>
        <p:spPr>
          <a:xfrm>
            <a:off x="422465" y="878681"/>
            <a:ext cx="8299071" cy="5457694"/>
          </a:xfrm>
          <a:prstGeom prst="rect">
            <a:avLst/>
          </a:prstGeom>
        </p:spPr>
      </p:pic>
      <p:sp>
        <p:nvSpPr>
          <p:cNvPr id="7" name="Rectangle 6">
            <a:extLst>
              <a:ext uri="{FF2B5EF4-FFF2-40B4-BE49-F238E27FC236}">
                <a16:creationId xmlns:a16="http://schemas.microsoft.com/office/drawing/2014/main" id="{BD3BBB6C-7B33-9C46-BCED-EB7175B544C7}"/>
              </a:ext>
            </a:extLst>
          </p:cNvPr>
          <p:cNvSpPr/>
          <p:nvPr/>
        </p:nvSpPr>
        <p:spPr>
          <a:xfrm>
            <a:off x="809652" y="1282238"/>
            <a:ext cx="1089081" cy="757356"/>
          </a:xfrm>
          <a:prstGeom prst="rect">
            <a:avLst/>
          </a:prstGeom>
          <a:noFill/>
        </p:spPr>
        <p:txBody>
          <a:bodyPr wrap="none" lIns="90011" tIns="45006" rIns="90011" bIns="45006">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331" b="1" spc="50" dirty="0">
                <a:ln w="11430"/>
                <a:solidFill>
                  <a:srgbClr val="FFC000"/>
                </a:solidFill>
                <a:effectLst>
                  <a:outerShdw blurRad="76200" dist="50800" dir="5400000" algn="tl" rotWithShape="0">
                    <a:srgbClr val="000000">
                      <a:alpha val="65000"/>
                    </a:srgbClr>
                  </a:outerShdw>
                </a:effectLst>
              </a:rPr>
              <a:t>VW</a:t>
            </a:r>
          </a:p>
        </p:txBody>
      </p:sp>
      <p:sp>
        <p:nvSpPr>
          <p:cNvPr id="8" name="Rectangle 7">
            <a:extLst>
              <a:ext uri="{FF2B5EF4-FFF2-40B4-BE49-F238E27FC236}">
                <a16:creationId xmlns:a16="http://schemas.microsoft.com/office/drawing/2014/main" id="{0202C9F5-A3F1-B24E-AC5A-D1C7638CA720}"/>
              </a:ext>
            </a:extLst>
          </p:cNvPr>
          <p:cNvSpPr/>
          <p:nvPr/>
        </p:nvSpPr>
        <p:spPr>
          <a:xfrm>
            <a:off x="3293503" y="1057210"/>
            <a:ext cx="1106713" cy="757356"/>
          </a:xfrm>
          <a:prstGeom prst="rect">
            <a:avLst/>
          </a:prstGeom>
          <a:noFill/>
        </p:spPr>
        <p:txBody>
          <a:bodyPr wrap="none" lIns="90011" tIns="45006" rIns="90011" bIns="45006">
            <a:spAutoFit/>
          </a:bodyPr>
          <a:lstStyle/>
          <a:p>
            <a:pPr algn="ctr"/>
            <a:r>
              <a:rPr lang="en-US" sz="4331"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NW</a:t>
            </a:r>
          </a:p>
        </p:txBody>
      </p:sp>
      <p:sp>
        <p:nvSpPr>
          <p:cNvPr id="9" name="Rectangle 8">
            <a:extLst>
              <a:ext uri="{FF2B5EF4-FFF2-40B4-BE49-F238E27FC236}">
                <a16:creationId xmlns:a16="http://schemas.microsoft.com/office/drawing/2014/main" id="{FC9A87F5-957B-2D4D-BA02-74FFB79F95C3}"/>
              </a:ext>
            </a:extLst>
          </p:cNvPr>
          <p:cNvSpPr/>
          <p:nvPr/>
        </p:nvSpPr>
        <p:spPr>
          <a:xfrm>
            <a:off x="5827885" y="1432257"/>
            <a:ext cx="1537921" cy="757356"/>
          </a:xfrm>
          <a:prstGeom prst="rect">
            <a:avLst/>
          </a:prstGeom>
          <a:noFill/>
        </p:spPr>
        <p:txBody>
          <a:bodyPr wrap="none" lIns="90011" tIns="45006" rIns="90011" bIns="45006">
            <a:spAutoFit/>
          </a:bodyPr>
          <a:lstStyle/>
          <a:p>
            <a:pPr algn="ctr"/>
            <a:r>
              <a:rPr lang="en-US" sz="4331"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HiRA</a:t>
            </a:r>
            <a:endParaRPr lang="en-US" sz="4331"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10" name="Rectangle 9">
            <a:extLst>
              <a:ext uri="{FF2B5EF4-FFF2-40B4-BE49-F238E27FC236}">
                <a16:creationId xmlns:a16="http://schemas.microsoft.com/office/drawing/2014/main" id="{8B59B93A-9C96-034B-8ED7-A5F3913EB101}"/>
              </a:ext>
            </a:extLst>
          </p:cNvPr>
          <p:cNvSpPr/>
          <p:nvPr/>
        </p:nvSpPr>
        <p:spPr>
          <a:xfrm>
            <a:off x="2895887" y="5482763"/>
            <a:ext cx="2621550" cy="757356"/>
          </a:xfrm>
          <a:prstGeom prst="rect">
            <a:avLst/>
          </a:prstGeom>
          <a:noFill/>
        </p:spPr>
        <p:txBody>
          <a:bodyPr wrap="none" lIns="90011" tIns="45006" rIns="90011" bIns="45006">
            <a:spAutoFit/>
          </a:bodyPr>
          <a:lstStyle/>
          <a:p>
            <a:pPr algn="ctr"/>
            <a:r>
              <a:rPr lang="en-US" sz="4331"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Microball</a:t>
            </a:r>
            <a:endParaRPr lang="en-US" sz="3938"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1" name="Up Arrow 10">
            <a:extLst>
              <a:ext uri="{FF2B5EF4-FFF2-40B4-BE49-F238E27FC236}">
                <a16:creationId xmlns:a16="http://schemas.microsoft.com/office/drawing/2014/main" id="{931EA244-AE90-084C-887B-FC6A85EE3B47}"/>
              </a:ext>
            </a:extLst>
          </p:cNvPr>
          <p:cNvSpPr/>
          <p:nvPr/>
        </p:nvSpPr>
        <p:spPr>
          <a:xfrm rot="2314108">
            <a:off x="1331802" y="4760366"/>
            <a:ext cx="196267" cy="994739"/>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2"/>
          </a:p>
        </p:txBody>
      </p:sp>
      <p:sp>
        <p:nvSpPr>
          <p:cNvPr id="12" name="Rectangle 11">
            <a:extLst>
              <a:ext uri="{FF2B5EF4-FFF2-40B4-BE49-F238E27FC236}">
                <a16:creationId xmlns:a16="http://schemas.microsoft.com/office/drawing/2014/main" id="{EE326851-59EC-C841-A447-E9F32A642FA4}"/>
              </a:ext>
            </a:extLst>
          </p:cNvPr>
          <p:cNvSpPr/>
          <p:nvPr/>
        </p:nvSpPr>
        <p:spPr>
          <a:xfrm>
            <a:off x="510141" y="3082463"/>
            <a:ext cx="891718" cy="757356"/>
          </a:xfrm>
          <a:prstGeom prst="rect">
            <a:avLst/>
          </a:prstGeom>
          <a:noFill/>
        </p:spPr>
        <p:txBody>
          <a:bodyPr wrap="none" lIns="90011" tIns="45006" rIns="90011" bIns="45006">
            <a:spAutoFit/>
          </a:bodyPr>
          <a:lstStyle/>
          <a:p>
            <a:pPr algn="ctr"/>
            <a:r>
              <a:rPr lang="en-US" sz="4331"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FA</a:t>
            </a:r>
          </a:p>
        </p:txBody>
      </p:sp>
      <p:sp>
        <p:nvSpPr>
          <p:cNvPr id="15" name="Right Arrow 14">
            <a:extLst>
              <a:ext uri="{FF2B5EF4-FFF2-40B4-BE49-F238E27FC236}">
                <a16:creationId xmlns:a16="http://schemas.microsoft.com/office/drawing/2014/main" id="{BE2853FF-7623-A240-84E8-4821BF3839A3}"/>
              </a:ext>
            </a:extLst>
          </p:cNvPr>
          <p:cNvSpPr/>
          <p:nvPr/>
        </p:nvSpPr>
        <p:spPr>
          <a:xfrm rot="19517124">
            <a:off x="1219216" y="3160804"/>
            <a:ext cx="825103" cy="73970"/>
          </a:xfrm>
          <a:prstGeom prst="righ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1"/>
          </a:p>
        </p:txBody>
      </p:sp>
      <p:sp>
        <p:nvSpPr>
          <p:cNvPr id="16" name="Up Arrow 15">
            <a:extLst>
              <a:ext uri="{FF2B5EF4-FFF2-40B4-BE49-F238E27FC236}">
                <a16:creationId xmlns:a16="http://schemas.microsoft.com/office/drawing/2014/main" id="{FEA04B15-A91F-D14D-940E-6AD523D6465E}"/>
              </a:ext>
            </a:extLst>
          </p:cNvPr>
          <p:cNvSpPr/>
          <p:nvPr/>
        </p:nvSpPr>
        <p:spPr>
          <a:xfrm rot="19850579">
            <a:off x="3339173" y="4713645"/>
            <a:ext cx="136498" cy="8251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2"/>
          </a:p>
        </p:txBody>
      </p:sp>
      <p:sp>
        <p:nvSpPr>
          <p:cNvPr id="17" name="Rectangle 16">
            <a:extLst>
              <a:ext uri="{FF2B5EF4-FFF2-40B4-BE49-F238E27FC236}">
                <a16:creationId xmlns:a16="http://schemas.microsoft.com/office/drawing/2014/main" id="{6D512B49-3923-8745-A71D-A2538BB6F11E}"/>
              </a:ext>
            </a:extLst>
          </p:cNvPr>
          <p:cNvSpPr/>
          <p:nvPr/>
        </p:nvSpPr>
        <p:spPr>
          <a:xfrm>
            <a:off x="369941" y="5507522"/>
            <a:ext cx="1582806" cy="696891"/>
          </a:xfrm>
          <a:prstGeom prst="rect">
            <a:avLst/>
          </a:prstGeom>
          <a:noFill/>
        </p:spPr>
        <p:txBody>
          <a:bodyPr wrap="none" lIns="90011" tIns="45006" rIns="90011" bIns="45006">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938"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Beam</a:t>
            </a:r>
            <a:endParaRPr lang="en-US" sz="6497"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Footer Placeholder 1">
            <a:extLst>
              <a:ext uri="{FF2B5EF4-FFF2-40B4-BE49-F238E27FC236}">
                <a16:creationId xmlns:a16="http://schemas.microsoft.com/office/drawing/2014/main" id="{39E455FA-F341-D7E5-2F02-D82F9D429E67}"/>
              </a:ext>
            </a:extLst>
          </p:cNvPr>
          <p:cNvSpPr>
            <a:spLocks noGrp="1"/>
          </p:cNvSpPr>
          <p:nvPr>
            <p:ph type="ftr" sz="quarter" idx="10"/>
          </p:nvPr>
        </p:nvSpPr>
        <p:spPr/>
        <p:txBody>
          <a:bodyPr/>
          <a:lstStyle/>
          <a:p>
            <a:r>
              <a:rPr lang="pl-PL"/>
              <a:t>Z. Chajęcki - NuSYM 2023 - GSI, Sep 18-22, 2023</a:t>
            </a:r>
            <a:endParaRPr lang="en-US"/>
          </a:p>
        </p:txBody>
      </p:sp>
      <p:sp>
        <p:nvSpPr>
          <p:cNvPr id="3" name="Slide Number Placeholder 2">
            <a:extLst>
              <a:ext uri="{FF2B5EF4-FFF2-40B4-BE49-F238E27FC236}">
                <a16:creationId xmlns:a16="http://schemas.microsoft.com/office/drawing/2014/main" id="{637A4B06-DE5C-6CD4-4C99-0E790058264C}"/>
              </a:ext>
            </a:extLst>
          </p:cNvPr>
          <p:cNvSpPr txBox="1">
            <a:spLocks/>
          </p:cNvSpPr>
          <p:nvPr/>
        </p:nvSpPr>
        <p:spPr bwMode="auto">
          <a:xfrm>
            <a:off x="7620000" y="6553200"/>
            <a:ext cx="15113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bg1"/>
                </a:solidFill>
                <a:latin typeface="Arial" charset="0"/>
                <a:ea typeface="ＭＳ Ｐゴシック" charset="0"/>
                <a:cs typeface="Arial" charset="0"/>
              </a:defRPr>
            </a:lvl1pPr>
            <a:lvl2pPr marL="457200" algn="l" rtl="0" fontAlgn="base">
              <a:spcBef>
                <a:spcPct val="0"/>
              </a:spcBef>
              <a:spcAft>
                <a:spcPct val="0"/>
              </a:spcAft>
              <a:defRPr sz="1600" kern="1200">
                <a:solidFill>
                  <a:schemeClr val="tx1"/>
                </a:solidFill>
                <a:latin typeface="Arial" charset="0"/>
                <a:ea typeface="ＭＳ Ｐゴシック" charset="0"/>
                <a:cs typeface="Arial" charset="0"/>
              </a:defRPr>
            </a:lvl2pPr>
            <a:lvl3pPr marL="914400" algn="l" rtl="0" fontAlgn="base">
              <a:spcBef>
                <a:spcPct val="0"/>
              </a:spcBef>
              <a:spcAft>
                <a:spcPct val="0"/>
              </a:spcAft>
              <a:defRPr sz="1600" kern="1200">
                <a:solidFill>
                  <a:schemeClr val="tx1"/>
                </a:solidFill>
                <a:latin typeface="Arial" charset="0"/>
                <a:ea typeface="ＭＳ Ｐゴシック" charset="0"/>
                <a:cs typeface="Arial" charset="0"/>
              </a:defRPr>
            </a:lvl3pPr>
            <a:lvl4pPr marL="1371600" algn="l" rtl="0" fontAlgn="base">
              <a:spcBef>
                <a:spcPct val="0"/>
              </a:spcBef>
              <a:spcAft>
                <a:spcPct val="0"/>
              </a:spcAft>
              <a:defRPr sz="1600" kern="1200">
                <a:solidFill>
                  <a:schemeClr val="tx1"/>
                </a:solidFill>
                <a:latin typeface="Arial" charset="0"/>
                <a:ea typeface="ＭＳ Ｐゴシック" charset="0"/>
                <a:cs typeface="Arial" charset="0"/>
              </a:defRPr>
            </a:lvl4pPr>
            <a:lvl5pPr marL="1828800" algn="l" rtl="0" fontAlgn="base">
              <a:spcBef>
                <a:spcPct val="0"/>
              </a:spcBef>
              <a:spcAft>
                <a:spcPct val="0"/>
              </a:spcAft>
              <a:defRPr sz="1600" kern="1200">
                <a:solidFill>
                  <a:schemeClr val="tx1"/>
                </a:solidFill>
                <a:latin typeface="Arial" charset="0"/>
                <a:ea typeface="ＭＳ Ｐゴシック" charset="0"/>
                <a:cs typeface="Arial" charset="0"/>
              </a:defRPr>
            </a:lvl5pPr>
            <a:lvl6pPr marL="2286000" algn="l" defTabSz="457200" rtl="0" eaLnBrk="1" latinLnBrk="0" hangingPunct="1">
              <a:defRPr sz="1600" kern="1200">
                <a:solidFill>
                  <a:schemeClr val="tx1"/>
                </a:solidFill>
                <a:latin typeface="Arial" charset="0"/>
                <a:ea typeface="ＭＳ Ｐゴシック" charset="0"/>
                <a:cs typeface="Arial" charset="0"/>
              </a:defRPr>
            </a:lvl6pPr>
            <a:lvl7pPr marL="2743200" algn="l" defTabSz="457200" rtl="0" eaLnBrk="1" latinLnBrk="0" hangingPunct="1">
              <a:defRPr sz="1600" kern="1200">
                <a:solidFill>
                  <a:schemeClr val="tx1"/>
                </a:solidFill>
                <a:latin typeface="Arial" charset="0"/>
                <a:ea typeface="ＭＳ Ｐゴシック" charset="0"/>
                <a:cs typeface="Arial" charset="0"/>
              </a:defRPr>
            </a:lvl7pPr>
            <a:lvl8pPr marL="3200400" algn="l" defTabSz="457200" rtl="0" eaLnBrk="1" latinLnBrk="0" hangingPunct="1">
              <a:defRPr sz="1600" kern="1200">
                <a:solidFill>
                  <a:schemeClr val="tx1"/>
                </a:solidFill>
                <a:latin typeface="Arial" charset="0"/>
                <a:ea typeface="ＭＳ Ｐゴシック" charset="0"/>
                <a:cs typeface="Arial" charset="0"/>
              </a:defRPr>
            </a:lvl8pPr>
            <a:lvl9pPr marL="3657600" algn="l" defTabSz="457200" rtl="0" eaLnBrk="1" latinLnBrk="0" hangingPunct="1">
              <a:defRPr sz="1600" kern="1200">
                <a:solidFill>
                  <a:schemeClr val="tx1"/>
                </a:solidFill>
                <a:latin typeface="Arial" charset="0"/>
                <a:ea typeface="ＭＳ Ｐゴシック" charset="0"/>
                <a:cs typeface="Arial" charset="0"/>
              </a:defRPr>
            </a:lvl9pPr>
          </a:lstStyle>
          <a:p>
            <a:fld id="{808E282B-BE3C-BC41-86A3-BEE1E02B2A55}" type="slidenum">
              <a:rPr lang="en-US" smtClean="0"/>
              <a:pPr/>
              <a:t>13</a:t>
            </a:fld>
            <a:endParaRPr lang="en-US" dirty="0"/>
          </a:p>
        </p:txBody>
      </p:sp>
    </p:spTree>
    <p:extLst>
      <p:ext uri="{BB962C8B-B14F-4D97-AF65-F5344CB8AC3E}">
        <p14:creationId xmlns:p14="http://schemas.microsoft.com/office/powerpoint/2010/main" val="364997445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p:cNvSpPr>
            <a:spLocks noGrp="1"/>
          </p:cNvSpPr>
          <p:nvPr>
            <p:ph type="sldNum" sz="quarter" idx="11"/>
          </p:nvPr>
        </p:nvSpPr>
        <p:spPr bwMode="auto">
          <a:xfrm>
            <a:off x="7215187" y="6143625"/>
            <a:ext cx="1416844" cy="4464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85725" tIns="42863" rIns="85725" bIns="42863" numCol="1" anchor="t" anchorCtr="0" compatLnSpc="1">
            <a:prstTxWarp prst="textNoShape">
              <a:avLst/>
            </a:prstTxWarp>
          </a:bodyPr>
          <a:lstStyle>
            <a:defPPr>
              <a:defRPr lang="en-US"/>
            </a:defPPr>
            <a:lvl1pPr algn="r" rtl="0" fontAlgn="base">
              <a:spcBef>
                <a:spcPct val="0"/>
              </a:spcBef>
              <a:spcAft>
                <a:spcPct val="0"/>
              </a:spcAft>
              <a:defRPr sz="1313" kern="1200">
                <a:solidFill>
                  <a:schemeClr val="bg1"/>
                </a:solidFill>
                <a:latin typeface="Arial" charset="0"/>
                <a:ea typeface="ＭＳ Ｐゴシック" charset="0"/>
                <a:cs typeface="Arial" charset="0"/>
              </a:defRPr>
            </a:lvl1pPr>
            <a:lvl2pPr marL="428625" algn="l" rtl="0" fontAlgn="base">
              <a:spcBef>
                <a:spcPct val="0"/>
              </a:spcBef>
              <a:spcAft>
                <a:spcPct val="0"/>
              </a:spcAft>
              <a:defRPr sz="1500" kern="1200">
                <a:solidFill>
                  <a:schemeClr val="tx1"/>
                </a:solidFill>
                <a:latin typeface="Arial" charset="0"/>
                <a:ea typeface="ＭＳ Ｐゴシック" charset="0"/>
                <a:cs typeface="Arial" charset="0"/>
              </a:defRPr>
            </a:lvl2pPr>
            <a:lvl3pPr marL="857250" algn="l" rtl="0" fontAlgn="base">
              <a:spcBef>
                <a:spcPct val="0"/>
              </a:spcBef>
              <a:spcAft>
                <a:spcPct val="0"/>
              </a:spcAft>
              <a:defRPr sz="1500" kern="1200">
                <a:solidFill>
                  <a:schemeClr val="tx1"/>
                </a:solidFill>
                <a:latin typeface="Arial" charset="0"/>
                <a:ea typeface="ＭＳ Ｐゴシック" charset="0"/>
                <a:cs typeface="Arial" charset="0"/>
              </a:defRPr>
            </a:lvl3pPr>
            <a:lvl4pPr marL="1285875" algn="l" rtl="0" fontAlgn="base">
              <a:spcBef>
                <a:spcPct val="0"/>
              </a:spcBef>
              <a:spcAft>
                <a:spcPct val="0"/>
              </a:spcAft>
              <a:defRPr sz="1500" kern="1200">
                <a:solidFill>
                  <a:schemeClr val="tx1"/>
                </a:solidFill>
                <a:latin typeface="Arial" charset="0"/>
                <a:ea typeface="ＭＳ Ｐゴシック" charset="0"/>
                <a:cs typeface="Arial" charset="0"/>
              </a:defRPr>
            </a:lvl4pPr>
            <a:lvl5pPr marL="1714500" algn="l" rtl="0" fontAlgn="base">
              <a:spcBef>
                <a:spcPct val="0"/>
              </a:spcBef>
              <a:spcAft>
                <a:spcPct val="0"/>
              </a:spcAft>
              <a:defRPr sz="1500" kern="1200">
                <a:solidFill>
                  <a:schemeClr val="tx1"/>
                </a:solidFill>
                <a:latin typeface="Arial" charset="0"/>
                <a:ea typeface="ＭＳ Ｐゴシック" charset="0"/>
                <a:cs typeface="Arial" charset="0"/>
              </a:defRPr>
            </a:lvl5pPr>
            <a:lvl6pPr marL="2143125" algn="l" defTabSz="428625" rtl="0" eaLnBrk="1" latinLnBrk="0" hangingPunct="1">
              <a:defRPr sz="1500" kern="1200">
                <a:solidFill>
                  <a:schemeClr val="tx1"/>
                </a:solidFill>
                <a:latin typeface="Arial" charset="0"/>
                <a:ea typeface="ＭＳ Ｐゴシック" charset="0"/>
                <a:cs typeface="Arial" charset="0"/>
              </a:defRPr>
            </a:lvl6pPr>
            <a:lvl7pPr marL="2571750" algn="l" defTabSz="428625" rtl="0" eaLnBrk="1" latinLnBrk="0" hangingPunct="1">
              <a:defRPr sz="1500" kern="1200">
                <a:solidFill>
                  <a:schemeClr val="tx1"/>
                </a:solidFill>
                <a:latin typeface="Arial" charset="0"/>
                <a:ea typeface="ＭＳ Ｐゴシック" charset="0"/>
                <a:cs typeface="Arial" charset="0"/>
              </a:defRPr>
            </a:lvl7pPr>
            <a:lvl8pPr marL="3000375" algn="l" defTabSz="428625" rtl="0" eaLnBrk="1" latinLnBrk="0" hangingPunct="1">
              <a:defRPr sz="1500" kern="1200">
                <a:solidFill>
                  <a:schemeClr val="tx1"/>
                </a:solidFill>
                <a:latin typeface="Arial" charset="0"/>
                <a:ea typeface="ＭＳ Ｐゴシック" charset="0"/>
                <a:cs typeface="Arial" charset="0"/>
              </a:defRPr>
            </a:lvl8pPr>
            <a:lvl9pPr marL="3429000" algn="l" defTabSz="428625" rtl="0" eaLnBrk="1" latinLnBrk="0" hangingPunct="1">
              <a:defRPr sz="1500" kern="1200">
                <a:solidFill>
                  <a:schemeClr val="tx1"/>
                </a:solidFill>
                <a:latin typeface="Arial" charset="0"/>
                <a:ea typeface="ＭＳ Ｐゴシック" charset="0"/>
                <a:cs typeface="Arial" charset="0"/>
              </a:defRPr>
            </a:lvl9pPr>
          </a:lstStyle>
          <a:p>
            <a:fld id="{3A52D0C7-BA79-BD4F-B30F-C8F38A3ACFA8}" type="slidenum">
              <a:rPr lang="en-US" smtClean="0"/>
              <a:pPr/>
              <a:t>14</a:t>
            </a:fld>
            <a:endParaRPr lang="en-US"/>
          </a:p>
        </p:txBody>
      </p:sp>
      <p:sp>
        <p:nvSpPr>
          <p:cNvPr id="2376717" name="Rectangle 13"/>
          <p:cNvSpPr>
            <a:spLocks noGrp="1" noChangeArrowheads="1"/>
          </p:cNvSpPr>
          <p:nvPr>
            <p:ph type="title" idx="4294967295"/>
          </p:nvPr>
        </p:nvSpPr>
        <p:spPr>
          <a:xfrm>
            <a:off x="146447" y="158517"/>
            <a:ext cx="8926116" cy="471458"/>
          </a:xfrm>
        </p:spPr>
        <p:txBody>
          <a:bodyPr/>
          <a:lstStyle/>
          <a:p>
            <a:r>
              <a:rPr lang="en-US" sz="3150" dirty="0">
                <a:solidFill>
                  <a:schemeClr val="bg1"/>
                </a:solidFill>
                <a:latin typeface="Comic Sans MS" charset="0"/>
              </a:rPr>
              <a:t>Experiment: Charged particle detection</a:t>
            </a:r>
            <a:endParaRPr lang="en-US" dirty="0"/>
          </a:p>
        </p:txBody>
      </p:sp>
      <p:sp>
        <p:nvSpPr>
          <p:cNvPr id="6" name="TextBox 5">
            <a:extLst>
              <a:ext uri="{FF2B5EF4-FFF2-40B4-BE49-F238E27FC236}">
                <a16:creationId xmlns:a16="http://schemas.microsoft.com/office/drawing/2014/main" id="{72B519B1-2BB0-6B43-87CE-99A66EB213B5}"/>
              </a:ext>
            </a:extLst>
          </p:cNvPr>
          <p:cNvSpPr txBox="1"/>
          <p:nvPr/>
        </p:nvSpPr>
        <p:spPr>
          <a:xfrm>
            <a:off x="5914489" y="739513"/>
            <a:ext cx="1593199" cy="410433"/>
          </a:xfrm>
          <a:prstGeom prst="rect">
            <a:avLst/>
          </a:prstGeom>
          <a:noFill/>
        </p:spPr>
        <p:txBody>
          <a:bodyPr wrap="square" rtlCol="0">
            <a:spAutoFit/>
          </a:bodyPr>
          <a:lstStyle/>
          <a:p>
            <a:r>
              <a:rPr lang="en-US" sz="2067" dirty="0" err="1"/>
              <a:t>Microball</a:t>
            </a:r>
            <a:endParaRPr lang="en-US" sz="2067" dirty="0"/>
          </a:p>
        </p:txBody>
      </p:sp>
      <p:sp>
        <p:nvSpPr>
          <p:cNvPr id="7" name="TextBox 6">
            <a:extLst>
              <a:ext uri="{FF2B5EF4-FFF2-40B4-BE49-F238E27FC236}">
                <a16:creationId xmlns:a16="http://schemas.microsoft.com/office/drawing/2014/main" id="{9D2C887A-BB91-414F-AAED-3895F13F33F8}"/>
              </a:ext>
            </a:extLst>
          </p:cNvPr>
          <p:cNvSpPr txBox="1"/>
          <p:nvPr/>
        </p:nvSpPr>
        <p:spPr>
          <a:xfrm>
            <a:off x="4835854" y="4831846"/>
            <a:ext cx="3750468" cy="1455848"/>
          </a:xfrm>
          <a:prstGeom prst="rect">
            <a:avLst/>
          </a:prstGeom>
          <a:noFill/>
        </p:spPr>
        <p:txBody>
          <a:bodyPr wrap="square" rtlCol="0">
            <a:spAutoFit/>
          </a:bodyPr>
          <a:lstStyle/>
          <a:p>
            <a:pPr marL="210965" indent="-210965">
              <a:buFont typeface="Arial" panose="020B0604020202020204" pitchFamily="34" charset="0"/>
              <a:buChar char="•"/>
            </a:pPr>
            <a:r>
              <a:rPr lang="en-US" sz="1772" dirty="0"/>
              <a:t>Rings of </a:t>
            </a:r>
            <a:r>
              <a:rPr lang="en-US" sz="1772" dirty="0" err="1"/>
              <a:t>CsI</a:t>
            </a:r>
            <a:r>
              <a:rPr lang="en-US" sz="1772" dirty="0"/>
              <a:t> Crystals</a:t>
            </a:r>
          </a:p>
          <a:p>
            <a:pPr marL="210965" indent="-210965">
              <a:buFont typeface="Arial" panose="020B0604020202020204" pitchFamily="34" charset="0"/>
              <a:buChar char="•"/>
            </a:pPr>
            <a:r>
              <a:rPr lang="en-US" sz="1772" dirty="0"/>
              <a:t>Used as a Multiplicity trigger</a:t>
            </a:r>
          </a:p>
          <a:p>
            <a:pPr marL="210965" indent="-210965">
              <a:buFont typeface="Arial" panose="020B0604020202020204" pitchFamily="34" charset="0"/>
              <a:buChar char="•"/>
            </a:pPr>
            <a:r>
              <a:rPr lang="en-US" sz="1772" dirty="0"/>
              <a:t>Used for impact parameter determination</a:t>
            </a:r>
          </a:p>
          <a:p>
            <a:pPr marL="210965" indent="-210965">
              <a:buFont typeface="Arial" panose="020B0604020202020204" pitchFamily="34" charset="0"/>
              <a:buChar char="•"/>
            </a:pPr>
            <a:r>
              <a:rPr lang="en-US" sz="1772" dirty="0"/>
              <a:t>The hole is for </a:t>
            </a:r>
            <a:r>
              <a:rPr lang="en-US" sz="1772" dirty="0" err="1"/>
              <a:t>HiRA</a:t>
            </a:r>
            <a:r>
              <a:rPr lang="en-US" sz="1772" dirty="0"/>
              <a:t> detector</a:t>
            </a:r>
          </a:p>
        </p:txBody>
      </p:sp>
      <p:sp>
        <p:nvSpPr>
          <p:cNvPr id="8" name="TextBox 7">
            <a:extLst>
              <a:ext uri="{FF2B5EF4-FFF2-40B4-BE49-F238E27FC236}">
                <a16:creationId xmlns:a16="http://schemas.microsoft.com/office/drawing/2014/main" id="{74BD6774-EFEC-3642-B31C-E06C77159565}"/>
              </a:ext>
            </a:extLst>
          </p:cNvPr>
          <p:cNvSpPr txBox="1"/>
          <p:nvPr/>
        </p:nvSpPr>
        <p:spPr>
          <a:xfrm>
            <a:off x="1421607" y="803672"/>
            <a:ext cx="2390002" cy="410433"/>
          </a:xfrm>
          <a:prstGeom prst="rect">
            <a:avLst/>
          </a:prstGeom>
          <a:noFill/>
        </p:spPr>
        <p:txBody>
          <a:bodyPr wrap="square" rtlCol="0">
            <a:spAutoFit/>
          </a:bodyPr>
          <a:lstStyle/>
          <a:p>
            <a:r>
              <a:rPr lang="en-US" sz="2067" i="1" dirty="0"/>
              <a:t>Upgraded</a:t>
            </a:r>
            <a:r>
              <a:rPr lang="en-US" sz="2067" dirty="0"/>
              <a:t> HiRA10 </a:t>
            </a:r>
          </a:p>
        </p:txBody>
      </p:sp>
      <p:sp>
        <p:nvSpPr>
          <p:cNvPr id="9" name="TextBox 8">
            <a:extLst>
              <a:ext uri="{FF2B5EF4-FFF2-40B4-BE49-F238E27FC236}">
                <a16:creationId xmlns:a16="http://schemas.microsoft.com/office/drawing/2014/main" id="{9FCCCCE1-3507-2949-BE2F-18807DB2875E}"/>
              </a:ext>
            </a:extLst>
          </p:cNvPr>
          <p:cNvSpPr txBox="1"/>
          <p:nvPr/>
        </p:nvSpPr>
        <p:spPr>
          <a:xfrm>
            <a:off x="545183" y="4627451"/>
            <a:ext cx="3941650" cy="1728550"/>
          </a:xfrm>
          <a:prstGeom prst="rect">
            <a:avLst/>
          </a:prstGeom>
          <a:noFill/>
        </p:spPr>
        <p:txBody>
          <a:bodyPr wrap="square" rtlCol="0">
            <a:spAutoFit/>
          </a:bodyPr>
          <a:lstStyle/>
          <a:p>
            <a:pPr marL="210965" indent="-210965">
              <a:buFont typeface="Arial" panose="020B0604020202020204" pitchFamily="34" charset="0"/>
              <a:buChar char="•"/>
            </a:pPr>
            <a:r>
              <a:rPr lang="en-US" sz="1772" dirty="0"/>
              <a:t>12 Silicon-CsI(Tl) telescopes</a:t>
            </a:r>
          </a:p>
          <a:p>
            <a:pPr marL="210965" indent="-210965">
              <a:buFont typeface="Arial" panose="020B0604020202020204" pitchFamily="34" charset="0"/>
              <a:buChar char="•"/>
            </a:pPr>
            <a:r>
              <a:rPr lang="en-US" sz="1772" dirty="0"/>
              <a:t>Each telescope has 4, 10-cm CsI(Tl) crystals and a 1.5mm thick DSSD with 32 strips on each side</a:t>
            </a:r>
          </a:p>
          <a:p>
            <a:pPr marL="210965" indent="-210965">
              <a:buFont typeface="Arial" panose="020B0604020202020204" pitchFamily="34" charset="0"/>
              <a:buChar char="•"/>
            </a:pPr>
            <a:r>
              <a:rPr lang="en-US" sz="1772" dirty="0"/>
              <a:t>At ~50 degrees off the beam axis, covers ~30 to ~70 degrees</a:t>
            </a:r>
            <a:endParaRPr lang="en-US" sz="1181" dirty="0"/>
          </a:p>
        </p:txBody>
      </p:sp>
      <p:pic>
        <p:nvPicPr>
          <p:cNvPr id="11" name="Picture 10">
            <a:extLst>
              <a:ext uri="{FF2B5EF4-FFF2-40B4-BE49-F238E27FC236}">
                <a16:creationId xmlns:a16="http://schemas.microsoft.com/office/drawing/2014/main" id="{679D196B-59B7-2B4D-A97F-655C274C5D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59036" y="1666280"/>
            <a:ext cx="3300413" cy="2475309"/>
          </a:xfrm>
          <a:prstGeom prst="rect">
            <a:avLst/>
          </a:prstGeom>
        </p:spPr>
      </p:pic>
      <p:pic>
        <p:nvPicPr>
          <p:cNvPr id="3" name="Picture 2">
            <a:extLst>
              <a:ext uri="{FF2B5EF4-FFF2-40B4-BE49-F238E27FC236}">
                <a16:creationId xmlns:a16="http://schemas.microsoft.com/office/drawing/2014/main" id="{56D5BD12-1651-B9FA-AD1C-46199EE39AEE}"/>
              </a:ext>
            </a:extLst>
          </p:cNvPr>
          <p:cNvPicPr>
            <a:picLocks noChangeAspect="1"/>
          </p:cNvPicPr>
          <p:nvPr/>
        </p:nvPicPr>
        <p:blipFill rotWithShape="1">
          <a:blip r:embed="rId4">
            <a:extLst>
              <a:ext uri="{28A0092B-C50C-407E-A947-70E740481C1C}">
                <a14:useLocalDpi xmlns:a14="http://schemas.microsoft.com/office/drawing/2010/main" val="0"/>
              </a:ext>
            </a:extLst>
          </a:blip>
          <a:srcRect l="14848" t="3907" r="5790" b="11571"/>
          <a:stretch/>
        </p:blipFill>
        <p:spPr>
          <a:xfrm>
            <a:off x="4609505" y="1208351"/>
            <a:ext cx="4316524" cy="3645828"/>
          </a:xfrm>
          <a:prstGeom prst="rect">
            <a:avLst/>
          </a:prstGeom>
          <a:ln>
            <a:solidFill>
              <a:schemeClr val="tx1"/>
            </a:solidFill>
          </a:ln>
          <a:effectLst/>
        </p:spPr>
      </p:pic>
      <p:sp>
        <p:nvSpPr>
          <p:cNvPr id="2" name="TextBox 1">
            <a:extLst>
              <a:ext uri="{FF2B5EF4-FFF2-40B4-BE49-F238E27FC236}">
                <a16:creationId xmlns:a16="http://schemas.microsoft.com/office/drawing/2014/main" id="{78BC0B04-7E8F-9824-DD04-F2E9673C26B6}"/>
              </a:ext>
            </a:extLst>
          </p:cNvPr>
          <p:cNvSpPr txBox="1"/>
          <p:nvPr/>
        </p:nvSpPr>
        <p:spPr>
          <a:xfrm rot="1550133">
            <a:off x="3931802" y="2520488"/>
            <a:ext cx="5558571" cy="323165"/>
          </a:xfrm>
          <a:prstGeom prst="rect">
            <a:avLst/>
          </a:prstGeom>
          <a:solidFill>
            <a:schemeClr val="bg1"/>
          </a:solidFill>
        </p:spPr>
        <p:txBody>
          <a:bodyPr wrap="square" rtlCol="0">
            <a:spAutoFit/>
          </a:bodyPr>
          <a:lstStyle/>
          <a:p>
            <a:r>
              <a:rPr lang="en-US" sz="1500" dirty="0">
                <a:solidFill>
                  <a:srgbClr val="FF0000"/>
                </a:solidFill>
              </a:rPr>
              <a:t>Replaced by a new multiplicity/reaction plane detector</a:t>
            </a:r>
          </a:p>
        </p:txBody>
      </p:sp>
      <p:sp>
        <p:nvSpPr>
          <p:cNvPr id="4" name="Footer Placeholder 3">
            <a:extLst>
              <a:ext uri="{FF2B5EF4-FFF2-40B4-BE49-F238E27FC236}">
                <a16:creationId xmlns:a16="http://schemas.microsoft.com/office/drawing/2014/main" id="{4AE50F49-C509-5932-5628-B745E5A01E38}"/>
              </a:ext>
            </a:extLst>
          </p:cNvPr>
          <p:cNvSpPr>
            <a:spLocks noGrp="1"/>
          </p:cNvSpPr>
          <p:nvPr>
            <p:ph type="ftr" sz="quarter" idx="10"/>
          </p:nvPr>
        </p:nvSpPr>
        <p:spPr/>
        <p:txBody>
          <a:bodyPr/>
          <a:lstStyle/>
          <a:p>
            <a:r>
              <a:rPr lang="pl-PL"/>
              <a:t>Z. Chajęcki - NuSYM 2023 - GSI, Sep 18-22, 2023</a:t>
            </a:r>
            <a:endParaRPr lang="en-US"/>
          </a:p>
        </p:txBody>
      </p:sp>
      <p:sp>
        <p:nvSpPr>
          <p:cNvPr id="5" name="Slide Number Placeholder 2">
            <a:extLst>
              <a:ext uri="{FF2B5EF4-FFF2-40B4-BE49-F238E27FC236}">
                <a16:creationId xmlns:a16="http://schemas.microsoft.com/office/drawing/2014/main" id="{258CAC32-9D71-D554-F99A-F7394E690D86}"/>
              </a:ext>
            </a:extLst>
          </p:cNvPr>
          <p:cNvSpPr txBox="1">
            <a:spLocks/>
          </p:cNvSpPr>
          <p:nvPr/>
        </p:nvSpPr>
        <p:spPr bwMode="auto">
          <a:xfrm>
            <a:off x="7620000" y="6553200"/>
            <a:ext cx="15113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bg1"/>
                </a:solidFill>
                <a:latin typeface="Arial" charset="0"/>
                <a:ea typeface="ＭＳ Ｐゴシック" charset="0"/>
                <a:cs typeface="Arial" charset="0"/>
              </a:defRPr>
            </a:lvl1pPr>
            <a:lvl2pPr marL="457200" algn="l" rtl="0" fontAlgn="base">
              <a:spcBef>
                <a:spcPct val="0"/>
              </a:spcBef>
              <a:spcAft>
                <a:spcPct val="0"/>
              </a:spcAft>
              <a:defRPr sz="1600" kern="1200">
                <a:solidFill>
                  <a:schemeClr val="tx1"/>
                </a:solidFill>
                <a:latin typeface="Arial" charset="0"/>
                <a:ea typeface="ＭＳ Ｐゴシック" charset="0"/>
                <a:cs typeface="Arial" charset="0"/>
              </a:defRPr>
            </a:lvl2pPr>
            <a:lvl3pPr marL="914400" algn="l" rtl="0" fontAlgn="base">
              <a:spcBef>
                <a:spcPct val="0"/>
              </a:spcBef>
              <a:spcAft>
                <a:spcPct val="0"/>
              </a:spcAft>
              <a:defRPr sz="1600" kern="1200">
                <a:solidFill>
                  <a:schemeClr val="tx1"/>
                </a:solidFill>
                <a:latin typeface="Arial" charset="0"/>
                <a:ea typeface="ＭＳ Ｐゴシック" charset="0"/>
                <a:cs typeface="Arial" charset="0"/>
              </a:defRPr>
            </a:lvl3pPr>
            <a:lvl4pPr marL="1371600" algn="l" rtl="0" fontAlgn="base">
              <a:spcBef>
                <a:spcPct val="0"/>
              </a:spcBef>
              <a:spcAft>
                <a:spcPct val="0"/>
              </a:spcAft>
              <a:defRPr sz="1600" kern="1200">
                <a:solidFill>
                  <a:schemeClr val="tx1"/>
                </a:solidFill>
                <a:latin typeface="Arial" charset="0"/>
                <a:ea typeface="ＭＳ Ｐゴシック" charset="0"/>
                <a:cs typeface="Arial" charset="0"/>
              </a:defRPr>
            </a:lvl4pPr>
            <a:lvl5pPr marL="1828800" algn="l" rtl="0" fontAlgn="base">
              <a:spcBef>
                <a:spcPct val="0"/>
              </a:spcBef>
              <a:spcAft>
                <a:spcPct val="0"/>
              </a:spcAft>
              <a:defRPr sz="1600" kern="1200">
                <a:solidFill>
                  <a:schemeClr val="tx1"/>
                </a:solidFill>
                <a:latin typeface="Arial" charset="0"/>
                <a:ea typeface="ＭＳ Ｐゴシック" charset="0"/>
                <a:cs typeface="Arial" charset="0"/>
              </a:defRPr>
            </a:lvl5pPr>
            <a:lvl6pPr marL="2286000" algn="l" defTabSz="457200" rtl="0" eaLnBrk="1" latinLnBrk="0" hangingPunct="1">
              <a:defRPr sz="1600" kern="1200">
                <a:solidFill>
                  <a:schemeClr val="tx1"/>
                </a:solidFill>
                <a:latin typeface="Arial" charset="0"/>
                <a:ea typeface="ＭＳ Ｐゴシック" charset="0"/>
                <a:cs typeface="Arial" charset="0"/>
              </a:defRPr>
            </a:lvl6pPr>
            <a:lvl7pPr marL="2743200" algn="l" defTabSz="457200" rtl="0" eaLnBrk="1" latinLnBrk="0" hangingPunct="1">
              <a:defRPr sz="1600" kern="1200">
                <a:solidFill>
                  <a:schemeClr val="tx1"/>
                </a:solidFill>
                <a:latin typeface="Arial" charset="0"/>
                <a:ea typeface="ＭＳ Ｐゴシック" charset="0"/>
                <a:cs typeface="Arial" charset="0"/>
              </a:defRPr>
            </a:lvl7pPr>
            <a:lvl8pPr marL="3200400" algn="l" defTabSz="457200" rtl="0" eaLnBrk="1" latinLnBrk="0" hangingPunct="1">
              <a:defRPr sz="1600" kern="1200">
                <a:solidFill>
                  <a:schemeClr val="tx1"/>
                </a:solidFill>
                <a:latin typeface="Arial" charset="0"/>
                <a:ea typeface="ＭＳ Ｐゴシック" charset="0"/>
                <a:cs typeface="Arial" charset="0"/>
              </a:defRPr>
            </a:lvl8pPr>
            <a:lvl9pPr marL="3657600" algn="l" defTabSz="457200" rtl="0" eaLnBrk="1" latinLnBrk="0" hangingPunct="1">
              <a:defRPr sz="1600" kern="1200">
                <a:solidFill>
                  <a:schemeClr val="tx1"/>
                </a:solidFill>
                <a:latin typeface="Arial" charset="0"/>
                <a:ea typeface="ＭＳ Ｐゴシック" charset="0"/>
                <a:cs typeface="Arial" charset="0"/>
              </a:defRPr>
            </a:lvl9pPr>
          </a:lstStyle>
          <a:p>
            <a:fld id="{808E282B-BE3C-BC41-86A3-BEE1E02B2A55}" type="slidenum">
              <a:rPr lang="en-US" smtClean="0"/>
              <a:pPr/>
              <a:t>14</a:t>
            </a:fld>
            <a:endParaRPr lang="en-US" dirty="0"/>
          </a:p>
        </p:txBody>
      </p:sp>
    </p:spTree>
    <p:extLst>
      <p:ext uri="{BB962C8B-B14F-4D97-AF65-F5344CB8AC3E}">
        <p14:creationId xmlns:p14="http://schemas.microsoft.com/office/powerpoint/2010/main" val="49792972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6717" name="Rectangle 13"/>
          <p:cNvSpPr>
            <a:spLocks noGrp="1" noChangeArrowheads="1"/>
          </p:cNvSpPr>
          <p:nvPr>
            <p:ph type="title" idx="4294967295"/>
          </p:nvPr>
        </p:nvSpPr>
        <p:spPr>
          <a:xfrm>
            <a:off x="146447" y="158517"/>
            <a:ext cx="8926116" cy="471458"/>
          </a:xfrm>
        </p:spPr>
        <p:txBody>
          <a:bodyPr/>
          <a:lstStyle/>
          <a:p>
            <a:r>
              <a:rPr lang="en-US" sz="3150" dirty="0">
                <a:solidFill>
                  <a:schemeClr val="bg1"/>
                </a:solidFill>
                <a:latin typeface="Comic Sans MS" charset="0"/>
              </a:rPr>
              <a:t>Experiment: Charged particle detection</a:t>
            </a:r>
            <a:endParaRPr lang="en-US" dirty="0"/>
          </a:p>
        </p:txBody>
      </p:sp>
      <p:pic>
        <p:nvPicPr>
          <p:cNvPr id="1025" name="Picture 1" descr="page9image8939472">
            <a:extLst>
              <a:ext uri="{FF2B5EF4-FFF2-40B4-BE49-F238E27FC236}">
                <a16:creationId xmlns:a16="http://schemas.microsoft.com/office/drawing/2014/main" id="{AB5C2A25-9295-A1C1-3B18-D8A4E50C3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156" y="1226939"/>
            <a:ext cx="4238424" cy="3226740"/>
          </a:xfrm>
          <a:prstGeom prst="rect">
            <a:avLst/>
          </a:prstGeom>
          <a:noFill/>
          <a:ln>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871959-4B53-C546-9154-1BA51A0E2C37}"/>
              </a:ext>
            </a:extLst>
          </p:cNvPr>
          <p:cNvSpPr txBox="1"/>
          <p:nvPr/>
        </p:nvSpPr>
        <p:spPr>
          <a:xfrm>
            <a:off x="5656957" y="822261"/>
            <a:ext cx="2390002" cy="410433"/>
          </a:xfrm>
          <a:prstGeom prst="rect">
            <a:avLst/>
          </a:prstGeom>
          <a:noFill/>
        </p:spPr>
        <p:txBody>
          <a:bodyPr wrap="square" rtlCol="0">
            <a:spAutoFit/>
          </a:bodyPr>
          <a:lstStyle/>
          <a:p>
            <a:pPr algn="ctr"/>
            <a:r>
              <a:rPr lang="en-US" sz="2067" dirty="0"/>
              <a:t>Fiber Array</a:t>
            </a:r>
          </a:p>
        </p:txBody>
      </p:sp>
      <p:sp>
        <p:nvSpPr>
          <p:cNvPr id="4" name="TextBox 3">
            <a:extLst>
              <a:ext uri="{FF2B5EF4-FFF2-40B4-BE49-F238E27FC236}">
                <a16:creationId xmlns:a16="http://schemas.microsoft.com/office/drawing/2014/main" id="{333C6F6F-1B6F-0148-E6B5-EFA65E4F64ED}"/>
              </a:ext>
            </a:extLst>
          </p:cNvPr>
          <p:cNvSpPr txBox="1"/>
          <p:nvPr/>
        </p:nvSpPr>
        <p:spPr>
          <a:xfrm>
            <a:off x="386867" y="4856702"/>
            <a:ext cx="7988783" cy="910442"/>
          </a:xfrm>
          <a:prstGeom prst="rect">
            <a:avLst/>
          </a:prstGeom>
          <a:noFill/>
        </p:spPr>
        <p:txBody>
          <a:bodyPr wrap="square" rtlCol="0">
            <a:spAutoFit/>
          </a:bodyPr>
          <a:lstStyle/>
          <a:p>
            <a:pPr marL="210965" indent="-210965">
              <a:buFont typeface="Arial" panose="020B0604020202020204" pitchFamily="34" charset="0"/>
              <a:buChar char="•"/>
            </a:pPr>
            <a:r>
              <a:rPr lang="en-US" sz="1772" dirty="0"/>
              <a:t>No need to remove a section of the detector that overlaps with the </a:t>
            </a:r>
            <a:r>
              <a:rPr lang="en-US" sz="1772" dirty="0" err="1"/>
              <a:t>HiRA</a:t>
            </a:r>
            <a:r>
              <a:rPr lang="en-US" sz="1772" dirty="0"/>
              <a:t> Si Array due to minimal energy loss in the FA material  </a:t>
            </a:r>
          </a:p>
          <a:p>
            <a:pPr marL="210965" indent="-210965">
              <a:buFont typeface="Arial" panose="020B0604020202020204" pitchFamily="34" charset="0"/>
              <a:buChar char="•"/>
            </a:pPr>
            <a:r>
              <a:rPr lang="en-US" sz="1772" dirty="0"/>
              <a:t>Complete azimuthal coverage will allow reaction plane determination </a:t>
            </a:r>
            <a:endParaRPr lang="en-US" sz="1181" dirty="0"/>
          </a:p>
        </p:txBody>
      </p:sp>
      <p:pic>
        <p:nvPicPr>
          <p:cNvPr id="5" name="Picture 4" descr="Chart, line chart&#10;&#10;Description automatically generated">
            <a:extLst>
              <a:ext uri="{FF2B5EF4-FFF2-40B4-BE49-F238E27FC236}">
                <a16:creationId xmlns:a16="http://schemas.microsoft.com/office/drawing/2014/main" id="{81D97F2C-6E9A-6B4C-FAE6-192EAA527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573" y="1178843"/>
            <a:ext cx="4275260" cy="2899741"/>
          </a:xfrm>
          <a:prstGeom prst="rect">
            <a:avLst/>
          </a:prstGeom>
        </p:spPr>
      </p:pic>
      <p:sp>
        <p:nvSpPr>
          <p:cNvPr id="3" name="Footer Placeholder 2">
            <a:extLst>
              <a:ext uri="{FF2B5EF4-FFF2-40B4-BE49-F238E27FC236}">
                <a16:creationId xmlns:a16="http://schemas.microsoft.com/office/drawing/2014/main" id="{5DADF3A4-CEA2-9DDF-95BD-E5487CD4D428}"/>
              </a:ext>
            </a:extLst>
          </p:cNvPr>
          <p:cNvSpPr>
            <a:spLocks noGrp="1"/>
          </p:cNvSpPr>
          <p:nvPr>
            <p:ph type="ftr" sz="quarter" idx="10"/>
          </p:nvPr>
        </p:nvSpPr>
        <p:spPr/>
        <p:txBody>
          <a:bodyPr/>
          <a:lstStyle/>
          <a:p>
            <a:r>
              <a:rPr lang="pl-PL"/>
              <a:t>Z. Chajęcki - NuSYM 2023 - GSI, Sep 18-22, 2023</a:t>
            </a:r>
            <a:endParaRPr lang="en-US"/>
          </a:p>
        </p:txBody>
      </p:sp>
      <p:sp>
        <p:nvSpPr>
          <p:cNvPr id="6" name="Slide Number Placeholder 5">
            <a:extLst>
              <a:ext uri="{FF2B5EF4-FFF2-40B4-BE49-F238E27FC236}">
                <a16:creationId xmlns:a16="http://schemas.microsoft.com/office/drawing/2014/main" id="{3775D829-49B7-37A1-0053-F3D49796DE08}"/>
              </a:ext>
            </a:extLst>
          </p:cNvPr>
          <p:cNvSpPr>
            <a:spLocks noGrp="1"/>
          </p:cNvSpPr>
          <p:nvPr>
            <p:ph type="sldNum" sz="quarter" idx="11"/>
          </p:nvPr>
        </p:nvSpPr>
        <p:spPr/>
        <p:txBody>
          <a:bodyPr/>
          <a:lstStyle/>
          <a:p>
            <a:fld id="{3A52D0C7-BA79-BD4F-B30F-C8F38A3ACFA8}" type="slidenum">
              <a:rPr lang="en-US" smtClean="0"/>
              <a:pPr/>
              <a:t>15</a:t>
            </a:fld>
            <a:endParaRPr lang="en-US"/>
          </a:p>
        </p:txBody>
      </p:sp>
    </p:spTree>
    <p:extLst>
      <p:ext uri="{BB962C8B-B14F-4D97-AF65-F5344CB8AC3E}">
        <p14:creationId xmlns:p14="http://schemas.microsoft.com/office/powerpoint/2010/main" val="3522554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p:cNvSpPr>
            <a:spLocks noGrp="1"/>
          </p:cNvSpPr>
          <p:nvPr>
            <p:ph type="sldNum" sz="quarter" idx="11"/>
          </p:nvPr>
        </p:nvSpPr>
        <p:spPr bwMode="auto">
          <a:xfrm>
            <a:off x="7215187" y="6143625"/>
            <a:ext cx="1416844" cy="4464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85725" tIns="42863" rIns="85725" bIns="42863" numCol="1" anchor="t" anchorCtr="0" compatLnSpc="1">
            <a:prstTxWarp prst="textNoShape">
              <a:avLst/>
            </a:prstTxWarp>
          </a:bodyPr>
          <a:lstStyle>
            <a:defPPr>
              <a:defRPr lang="en-US"/>
            </a:defPPr>
            <a:lvl1pPr algn="r" rtl="0" fontAlgn="base">
              <a:spcBef>
                <a:spcPct val="0"/>
              </a:spcBef>
              <a:spcAft>
                <a:spcPct val="0"/>
              </a:spcAft>
              <a:defRPr sz="1313" kern="1200">
                <a:solidFill>
                  <a:schemeClr val="bg1"/>
                </a:solidFill>
                <a:latin typeface="Arial" charset="0"/>
                <a:ea typeface="ＭＳ Ｐゴシック" charset="0"/>
                <a:cs typeface="Arial" charset="0"/>
              </a:defRPr>
            </a:lvl1pPr>
            <a:lvl2pPr marL="428625" algn="l" rtl="0" fontAlgn="base">
              <a:spcBef>
                <a:spcPct val="0"/>
              </a:spcBef>
              <a:spcAft>
                <a:spcPct val="0"/>
              </a:spcAft>
              <a:defRPr sz="1500" kern="1200">
                <a:solidFill>
                  <a:schemeClr val="tx1"/>
                </a:solidFill>
                <a:latin typeface="Arial" charset="0"/>
                <a:ea typeface="ＭＳ Ｐゴシック" charset="0"/>
                <a:cs typeface="Arial" charset="0"/>
              </a:defRPr>
            </a:lvl2pPr>
            <a:lvl3pPr marL="857250" algn="l" rtl="0" fontAlgn="base">
              <a:spcBef>
                <a:spcPct val="0"/>
              </a:spcBef>
              <a:spcAft>
                <a:spcPct val="0"/>
              </a:spcAft>
              <a:defRPr sz="1500" kern="1200">
                <a:solidFill>
                  <a:schemeClr val="tx1"/>
                </a:solidFill>
                <a:latin typeface="Arial" charset="0"/>
                <a:ea typeface="ＭＳ Ｐゴシック" charset="0"/>
                <a:cs typeface="Arial" charset="0"/>
              </a:defRPr>
            </a:lvl3pPr>
            <a:lvl4pPr marL="1285875" algn="l" rtl="0" fontAlgn="base">
              <a:spcBef>
                <a:spcPct val="0"/>
              </a:spcBef>
              <a:spcAft>
                <a:spcPct val="0"/>
              </a:spcAft>
              <a:defRPr sz="1500" kern="1200">
                <a:solidFill>
                  <a:schemeClr val="tx1"/>
                </a:solidFill>
                <a:latin typeface="Arial" charset="0"/>
                <a:ea typeface="ＭＳ Ｐゴシック" charset="0"/>
                <a:cs typeface="Arial" charset="0"/>
              </a:defRPr>
            </a:lvl4pPr>
            <a:lvl5pPr marL="1714500" algn="l" rtl="0" fontAlgn="base">
              <a:spcBef>
                <a:spcPct val="0"/>
              </a:spcBef>
              <a:spcAft>
                <a:spcPct val="0"/>
              </a:spcAft>
              <a:defRPr sz="1500" kern="1200">
                <a:solidFill>
                  <a:schemeClr val="tx1"/>
                </a:solidFill>
                <a:latin typeface="Arial" charset="0"/>
                <a:ea typeface="ＭＳ Ｐゴシック" charset="0"/>
                <a:cs typeface="Arial" charset="0"/>
              </a:defRPr>
            </a:lvl5pPr>
            <a:lvl6pPr marL="2143125" algn="l" defTabSz="428625" rtl="0" eaLnBrk="1" latinLnBrk="0" hangingPunct="1">
              <a:defRPr sz="1500" kern="1200">
                <a:solidFill>
                  <a:schemeClr val="tx1"/>
                </a:solidFill>
                <a:latin typeface="Arial" charset="0"/>
                <a:ea typeface="ＭＳ Ｐゴシック" charset="0"/>
                <a:cs typeface="Arial" charset="0"/>
              </a:defRPr>
            </a:lvl6pPr>
            <a:lvl7pPr marL="2571750" algn="l" defTabSz="428625" rtl="0" eaLnBrk="1" latinLnBrk="0" hangingPunct="1">
              <a:defRPr sz="1500" kern="1200">
                <a:solidFill>
                  <a:schemeClr val="tx1"/>
                </a:solidFill>
                <a:latin typeface="Arial" charset="0"/>
                <a:ea typeface="ＭＳ Ｐゴシック" charset="0"/>
                <a:cs typeface="Arial" charset="0"/>
              </a:defRPr>
            </a:lvl7pPr>
            <a:lvl8pPr marL="3000375" algn="l" defTabSz="428625" rtl="0" eaLnBrk="1" latinLnBrk="0" hangingPunct="1">
              <a:defRPr sz="1500" kern="1200">
                <a:solidFill>
                  <a:schemeClr val="tx1"/>
                </a:solidFill>
                <a:latin typeface="Arial" charset="0"/>
                <a:ea typeface="ＭＳ Ｐゴシック" charset="0"/>
                <a:cs typeface="Arial" charset="0"/>
              </a:defRPr>
            </a:lvl8pPr>
            <a:lvl9pPr marL="3429000" algn="l" defTabSz="428625" rtl="0" eaLnBrk="1" latinLnBrk="0" hangingPunct="1">
              <a:defRPr sz="1500" kern="1200">
                <a:solidFill>
                  <a:schemeClr val="tx1"/>
                </a:solidFill>
                <a:latin typeface="Arial" charset="0"/>
                <a:ea typeface="ＭＳ Ｐゴシック" charset="0"/>
                <a:cs typeface="Arial" charset="0"/>
              </a:defRPr>
            </a:lvl9pPr>
          </a:lstStyle>
          <a:p>
            <a:fld id="{3A52D0C7-BA79-BD4F-B30F-C8F38A3ACFA8}" type="slidenum">
              <a:rPr lang="en-US" smtClean="0"/>
              <a:pPr/>
              <a:t>16</a:t>
            </a:fld>
            <a:endParaRPr lang="en-US"/>
          </a:p>
        </p:txBody>
      </p:sp>
      <p:sp>
        <p:nvSpPr>
          <p:cNvPr id="2376717" name="Rectangle 13"/>
          <p:cNvSpPr>
            <a:spLocks noGrp="1" noChangeArrowheads="1"/>
          </p:cNvSpPr>
          <p:nvPr>
            <p:ph type="title" idx="4294967295"/>
          </p:nvPr>
        </p:nvSpPr>
        <p:spPr>
          <a:xfrm>
            <a:off x="146447" y="158517"/>
            <a:ext cx="8926116" cy="471458"/>
          </a:xfrm>
        </p:spPr>
        <p:txBody>
          <a:bodyPr/>
          <a:lstStyle/>
          <a:p>
            <a:r>
              <a:rPr lang="en-US" sz="3150" dirty="0">
                <a:solidFill>
                  <a:schemeClr val="bg1"/>
                </a:solidFill>
                <a:latin typeface="Comic Sans MS" charset="0"/>
              </a:rPr>
              <a:t>Neutron Detection</a:t>
            </a:r>
            <a:endParaRPr lang="en-US" dirty="0"/>
          </a:p>
        </p:txBody>
      </p:sp>
      <p:pic>
        <p:nvPicPr>
          <p:cNvPr id="2" name="Picture 1" descr="IMG_2606.JPG">
            <a:extLst>
              <a:ext uri="{FF2B5EF4-FFF2-40B4-BE49-F238E27FC236}">
                <a16:creationId xmlns:a16="http://schemas.microsoft.com/office/drawing/2014/main" id="{30D2CB97-8F65-615A-8091-799E72F13510}"/>
              </a:ext>
            </a:extLst>
          </p:cNvPr>
          <p:cNvPicPr>
            <a:picLocks noChangeAspect="1"/>
          </p:cNvPicPr>
          <p:nvPr/>
        </p:nvPicPr>
        <p:blipFill>
          <a:blip r:embed="rId3" cstate="print"/>
          <a:stretch>
            <a:fillRect/>
          </a:stretch>
        </p:blipFill>
        <p:spPr>
          <a:xfrm rot="5400000">
            <a:off x="42878" y="1207282"/>
            <a:ext cx="3150395" cy="3093273"/>
          </a:xfrm>
          <a:prstGeom prst="rect">
            <a:avLst/>
          </a:prstGeom>
        </p:spPr>
      </p:pic>
      <p:pic>
        <p:nvPicPr>
          <p:cNvPr id="3" name="Content Placeholder 3" descr="IMG_2588.JPG">
            <a:extLst>
              <a:ext uri="{FF2B5EF4-FFF2-40B4-BE49-F238E27FC236}">
                <a16:creationId xmlns:a16="http://schemas.microsoft.com/office/drawing/2014/main" id="{67FA0471-9666-D3E8-B9A2-48C899624C86}"/>
              </a:ext>
            </a:extLst>
          </p:cNvPr>
          <p:cNvPicPr>
            <a:picLocks noChangeAspect="1"/>
          </p:cNvPicPr>
          <p:nvPr/>
        </p:nvPicPr>
        <p:blipFill rotWithShape="1">
          <a:blip r:embed="rId4" cstate="print"/>
          <a:srcRect r="21715"/>
          <a:stretch/>
        </p:blipFill>
        <p:spPr>
          <a:xfrm rot="5400000">
            <a:off x="3188160" y="1224894"/>
            <a:ext cx="3137895" cy="3070553"/>
          </a:xfrm>
          <a:prstGeom prst="rect">
            <a:avLst/>
          </a:prstGeom>
        </p:spPr>
      </p:pic>
      <p:sp>
        <p:nvSpPr>
          <p:cNvPr id="4" name="TextBox 3">
            <a:extLst>
              <a:ext uri="{FF2B5EF4-FFF2-40B4-BE49-F238E27FC236}">
                <a16:creationId xmlns:a16="http://schemas.microsoft.com/office/drawing/2014/main" id="{35C70BA1-F924-63D5-6F75-E7DFB4E698B3}"/>
              </a:ext>
            </a:extLst>
          </p:cNvPr>
          <p:cNvSpPr txBox="1"/>
          <p:nvPr/>
        </p:nvSpPr>
        <p:spPr>
          <a:xfrm>
            <a:off x="211655" y="4931845"/>
            <a:ext cx="2624246" cy="1183144"/>
          </a:xfrm>
          <a:prstGeom prst="rect">
            <a:avLst/>
          </a:prstGeom>
          <a:noFill/>
        </p:spPr>
        <p:txBody>
          <a:bodyPr wrap="square" rtlCol="0">
            <a:spAutoFit/>
          </a:bodyPr>
          <a:lstStyle/>
          <a:p>
            <a:r>
              <a:rPr lang="en-US" sz="1772" dirty="0"/>
              <a:t>UPGRADED</a:t>
            </a:r>
            <a:br>
              <a:rPr lang="en-US" sz="1772" dirty="0"/>
            </a:br>
            <a:r>
              <a:rPr lang="en-US" sz="1772" dirty="0"/>
              <a:t>Use EJ-309 liquid scintillator for Pulse Shape Discrimination</a:t>
            </a:r>
          </a:p>
        </p:txBody>
      </p:sp>
      <p:sp>
        <p:nvSpPr>
          <p:cNvPr id="5" name="TextBox 4">
            <a:extLst>
              <a:ext uri="{FF2B5EF4-FFF2-40B4-BE49-F238E27FC236}">
                <a16:creationId xmlns:a16="http://schemas.microsoft.com/office/drawing/2014/main" id="{2AAAAD5A-1637-2D87-C7EB-D819EC7CF271}"/>
              </a:ext>
            </a:extLst>
          </p:cNvPr>
          <p:cNvSpPr txBox="1"/>
          <p:nvPr/>
        </p:nvSpPr>
        <p:spPr>
          <a:xfrm>
            <a:off x="446484" y="836626"/>
            <a:ext cx="2277878" cy="410433"/>
          </a:xfrm>
          <a:prstGeom prst="rect">
            <a:avLst/>
          </a:prstGeom>
          <a:noFill/>
        </p:spPr>
        <p:txBody>
          <a:bodyPr wrap="square" rtlCol="0">
            <a:spAutoFit/>
          </a:bodyPr>
          <a:lstStyle/>
          <a:p>
            <a:r>
              <a:rPr lang="en-US" sz="2067" dirty="0"/>
              <a:t>Neutron Walls</a:t>
            </a:r>
          </a:p>
        </p:txBody>
      </p:sp>
      <p:sp>
        <p:nvSpPr>
          <p:cNvPr id="18" name="TextBox 17">
            <a:extLst>
              <a:ext uri="{FF2B5EF4-FFF2-40B4-BE49-F238E27FC236}">
                <a16:creationId xmlns:a16="http://schemas.microsoft.com/office/drawing/2014/main" id="{E4C7EE41-3F90-3603-21FA-2B89095D4DE7}"/>
              </a:ext>
            </a:extLst>
          </p:cNvPr>
          <p:cNvSpPr txBox="1"/>
          <p:nvPr/>
        </p:nvSpPr>
        <p:spPr>
          <a:xfrm>
            <a:off x="3709212" y="799132"/>
            <a:ext cx="2215351" cy="410433"/>
          </a:xfrm>
          <a:prstGeom prst="rect">
            <a:avLst/>
          </a:prstGeom>
          <a:noFill/>
        </p:spPr>
        <p:txBody>
          <a:bodyPr wrap="square" rtlCol="0">
            <a:spAutoFit/>
          </a:bodyPr>
          <a:lstStyle/>
          <a:p>
            <a:r>
              <a:rPr lang="en-US" sz="2067" dirty="0"/>
              <a:t>Proton Veto Wall</a:t>
            </a:r>
          </a:p>
        </p:txBody>
      </p:sp>
      <p:sp>
        <p:nvSpPr>
          <p:cNvPr id="19" name="TextBox 18">
            <a:extLst>
              <a:ext uri="{FF2B5EF4-FFF2-40B4-BE49-F238E27FC236}">
                <a16:creationId xmlns:a16="http://schemas.microsoft.com/office/drawing/2014/main" id="{E76B3BDD-0BDF-85B1-E075-96677CF4DF75}"/>
              </a:ext>
            </a:extLst>
          </p:cNvPr>
          <p:cNvSpPr txBox="1"/>
          <p:nvPr/>
        </p:nvSpPr>
        <p:spPr>
          <a:xfrm>
            <a:off x="3152210" y="4736376"/>
            <a:ext cx="3635696" cy="1183144"/>
          </a:xfrm>
          <a:prstGeom prst="rect">
            <a:avLst/>
          </a:prstGeom>
          <a:noFill/>
        </p:spPr>
        <p:txBody>
          <a:bodyPr wrap="square" rtlCol="0">
            <a:spAutoFit/>
          </a:bodyPr>
          <a:lstStyle/>
          <a:p>
            <a:pPr marL="210965" indent="-210965">
              <a:buFont typeface="Arial" panose="020B0604020202020204" pitchFamily="34" charset="0"/>
              <a:buChar char="•"/>
            </a:pPr>
            <a:r>
              <a:rPr lang="en-US" sz="1772" dirty="0"/>
              <a:t>Made at WMU </a:t>
            </a:r>
          </a:p>
          <a:p>
            <a:pPr marL="210965" indent="-210965">
              <a:buFont typeface="Arial" panose="020B0604020202020204" pitchFamily="34" charset="0"/>
              <a:buChar char="•"/>
            </a:pPr>
            <a:r>
              <a:rPr lang="en-US" sz="1772" dirty="0"/>
              <a:t>25 Plastic Scintillator bars</a:t>
            </a:r>
          </a:p>
          <a:p>
            <a:pPr marL="210965" indent="-210965">
              <a:buFont typeface="Arial" panose="020B0604020202020204" pitchFamily="34" charset="0"/>
              <a:buChar char="•"/>
            </a:pPr>
            <a:r>
              <a:rPr lang="en-US" sz="1772" dirty="0"/>
              <a:t>Used to remove charged particles from the NW Spectra</a:t>
            </a:r>
          </a:p>
        </p:txBody>
      </p:sp>
      <p:pic>
        <p:nvPicPr>
          <p:cNvPr id="20" name="Picture 19" descr="P1000073.JPG - Windows Photo Viewer">
            <a:extLst>
              <a:ext uri="{FF2B5EF4-FFF2-40B4-BE49-F238E27FC236}">
                <a16:creationId xmlns:a16="http://schemas.microsoft.com/office/drawing/2014/main" id="{00B521DA-F40A-4230-6F62-92537A9A6460}"/>
              </a:ext>
            </a:extLst>
          </p:cNvPr>
          <p:cNvPicPr>
            <a:picLocks noChangeAspect="1"/>
          </p:cNvPicPr>
          <p:nvPr/>
        </p:nvPicPr>
        <p:blipFill rotWithShape="1">
          <a:blip r:embed="rId5">
            <a:extLst>
              <a:ext uri="{28A0092B-C50C-407E-A947-70E740481C1C}">
                <a14:useLocalDpi xmlns:a14="http://schemas.microsoft.com/office/drawing/2010/main" val="0"/>
              </a:ext>
            </a:extLst>
          </a:blip>
          <a:srcRect l="30724" t="23332" r="26343" b="28682"/>
          <a:stretch/>
        </p:blipFill>
        <p:spPr>
          <a:xfrm>
            <a:off x="6447235" y="1678637"/>
            <a:ext cx="2520626" cy="2575467"/>
          </a:xfrm>
          <a:prstGeom prst="rect">
            <a:avLst/>
          </a:prstGeom>
        </p:spPr>
      </p:pic>
      <p:sp>
        <p:nvSpPr>
          <p:cNvPr id="21" name="TextBox 20">
            <a:extLst>
              <a:ext uri="{FF2B5EF4-FFF2-40B4-BE49-F238E27FC236}">
                <a16:creationId xmlns:a16="http://schemas.microsoft.com/office/drawing/2014/main" id="{60DEF21E-B7CA-6A6D-7C66-010C301F29A3}"/>
              </a:ext>
            </a:extLst>
          </p:cNvPr>
          <p:cNvSpPr txBox="1"/>
          <p:nvPr/>
        </p:nvSpPr>
        <p:spPr>
          <a:xfrm>
            <a:off x="6472238" y="852676"/>
            <a:ext cx="2215351" cy="410433"/>
          </a:xfrm>
          <a:prstGeom prst="rect">
            <a:avLst/>
          </a:prstGeom>
          <a:noFill/>
        </p:spPr>
        <p:txBody>
          <a:bodyPr wrap="square" rtlCol="0">
            <a:spAutoFit/>
          </a:bodyPr>
          <a:lstStyle/>
          <a:p>
            <a:r>
              <a:rPr lang="en-US" sz="2067" dirty="0"/>
              <a:t>Forward array</a:t>
            </a:r>
          </a:p>
        </p:txBody>
      </p:sp>
      <p:sp>
        <p:nvSpPr>
          <p:cNvPr id="22" name="TextBox 21">
            <a:extLst>
              <a:ext uri="{FF2B5EF4-FFF2-40B4-BE49-F238E27FC236}">
                <a16:creationId xmlns:a16="http://schemas.microsoft.com/office/drawing/2014/main" id="{70CE0D2C-98AF-C33D-03A6-857E2DF920BD}"/>
              </a:ext>
            </a:extLst>
          </p:cNvPr>
          <p:cNvSpPr txBox="1"/>
          <p:nvPr/>
        </p:nvSpPr>
        <p:spPr>
          <a:xfrm>
            <a:off x="6422231" y="4613289"/>
            <a:ext cx="2545629" cy="1455848"/>
          </a:xfrm>
          <a:prstGeom prst="rect">
            <a:avLst/>
          </a:prstGeom>
          <a:noFill/>
        </p:spPr>
        <p:txBody>
          <a:bodyPr wrap="square" rtlCol="0">
            <a:spAutoFit/>
          </a:bodyPr>
          <a:lstStyle/>
          <a:p>
            <a:pPr marL="210965" indent="-210965">
              <a:buFont typeface="Arial" panose="020B0604020202020204" pitchFamily="34" charset="0"/>
              <a:buChar char="•"/>
            </a:pPr>
            <a:r>
              <a:rPr lang="en-US" sz="1772" dirty="0"/>
              <a:t>18 Plastic scintillator wedges</a:t>
            </a:r>
          </a:p>
          <a:p>
            <a:pPr marL="210965" indent="-210965">
              <a:buFont typeface="Arial" panose="020B0604020202020204" pitchFamily="34" charset="0"/>
              <a:buChar char="•"/>
            </a:pPr>
            <a:r>
              <a:rPr lang="en-US" sz="1772" dirty="0"/>
              <a:t>Used as the start time for the neutron time of flight</a:t>
            </a:r>
          </a:p>
        </p:txBody>
      </p:sp>
      <p:sp>
        <p:nvSpPr>
          <p:cNvPr id="6" name="Footer Placeholder 5">
            <a:extLst>
              <a:ext uri="{FF2B5EF4-FFF2-40B4-BE49-F238E27FC236}">
                <a16:creationId xmlns:a16="http://schemas.microsoft.com/office/drawing/2014/main" id="{015960A9-D999-1D0E-183F-9986E1D36098}"/>
              </a:ext>
            </a:extLst>
          </p:cNvPr>
          <p:cNvSpPr>
            <a:spLocks noGrp="1"/>
          </p:cNvSpPr>
          <p:nvPr>
            <p:ph type="ftr" sz="quarter" idx="10"/>
          </p:nvPr>
        </p:nvSpPr>
        <p:spPr/>
        <p:txBody>
          <a:bodyPr/>
          <a:lstStyle/>
          <a:p>
            <a:r>
              <a:rPr lang="pl-PL"/>
              <a:t>Z. Chajęcki - NuSYM 2023 - GSI, Sep 18-22, 2023</a:t>
            </a:r>
            <a:endParaRPr lang="en-US"/>
          </a:p>
        </p:txBody>
      </p:sp>
      <p:sp>
        <p:nvSpPr>
          <p:cNvPr id="7" name="Slide Number Placeholder 2">
            <a:extLst>
              <a:ext uri="{FF2B5EF4-FFF2-40B4-BE49-F238E27FC236}">
                <a16:creationId xmlns:a16="http://schemas.microsoft.com/office/drawing/2014/main" id="{3FC1CFC7-3924-B226-71E8-E665E30ADAB2}"/>
              </a:ext>
            </a:extLst>
          </p:cNvPr>
          <p:cNvSpPr txBox="1">
            <a:spLocks/>
          </p:cNvSpPr>
          <p:nvPr/>
        </p:nvSpPr>
        <p:spPr bwMode="auto">
          <a:xfrm>
            <a:off x="7620000" y="6553200"/>
            <a:ext cx="15113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bg1"/>
                </a:solidFill>
                <a:latin typeface="Arial" charset="0"/>
                <a:ea typeface="ＭＳ Ｐゴシック" charset="0"/>
                <a:cs typeface="Arial" charset="0"/>
              </a:defRPr>
            </a:lvl1pPr>
            <a:lvl2pPr marL="457200" algn="l" rtl="0" fontAlgn="base">
              <a:spcBef>
                <a:spcPct val="0"/>
              </a:spcBef>
              <a:spcAft>
                <a:spcPct val="0"/>
              </a:spcAft>
              <a:defRPr sz="1600" kern="1200">
                <a:solidFill>
                  <a:schemeClr val="tx1"/>
                </a:solidFill>
                <a:latin typeface="Arial" charset="0"/>
                <a:ea typeface="ＭＳ Ｐゴシック" charset="0"/>
                <a:cs typeface="Arial" charset="0"/>
              </a:defRPr>
            </a:lvl2pPr>
            <a:lvl3pPr marL="914400" algn="l" rtl="0" fontAlgn="base">
              <a:spcBef>
                <a:spcPct val="0"/>
              </a:spcBef>
              <a:spcAft>
                <a:spcPct val="0"/>
              </a:spcAft>
              <a:defRPr sz="1600" kern="1200">
                <a:solidFill>
                  <a:schemeClr val="tx1"/>
                </a:solidFill>
                <a:latin typeface="Arial" charset="0"/>
                <a:ea typeface="ＭＳ Ｐゴシック" charset="0"/>
                <a:cs typeface="Arial" charset="0"/>
              </a:defRPr>
            </a:lvl3pPr>
            <a:lvl4pPr marL="1371600" algn="l" rtl="0" fontAlgn="base">
              <a:spcBef>
                <a:spcPct val="0"/>
              </a:spcBef>
              <a:spcAft>
                <a:spcPct val="0"/>
              </a:spcAft>
              <a:defRPr sz="1600" kern="1200">
                <a:solidFill>
                  <a:schemeClr val="tx1"/>
                </a:solidFill>
                <a:latin typeface="Arial" charset="0"/>
                <a:ea typeface="ＭＳ Ｐゴシック" charset="0"/>
                <a:cs typeface="Arial" charset="0"/>
              </a:defRPr>
            </a:lvl4pPr>
            <a:lvl5pPr marL="1828800" algn="l" rtl="0" fontAlgn="base">
              <a:spcBef>
                <a:spcPct val="0"/>
              </a:spcBef>
              <a:spcAft>
                <a:spcPct val="0"/>
              </a:spcAft>
              <a:defRPr sz="1600" kern="1200">
                <a:solidFill>
                  <a:schemeClr val="tx1"/>
                </a:solidFill>
                <a:latin typeface="Arial" charset="0"/>
                <a:ea typeface="ＭＳ Ｐゴシック" charset="0"/>
                <a:cs typeface="Arial" charset="0"/>
              </a:defRPr>
            </a:lvl5pPr>
            <a:lvl6pPr marL="2286000" algn="l" defTabSz="457200" rtl="0" eaLnBrk="1" latinLnBrk="0" hangingPunct="1">
              <a:defRPr sz="1600" kern="1200">
                <a:solidFill>
                  <a:schemeClr val="tx1"/>
                </a:solidFill>
                <a:latin typeface="Arial" charset="0"/>
                <a:ea typeface="ＭＳ Ｐゴシック" charset="0"/>
                <a:cs typeface="Arial" charset="0"/>
              </a:defRPr>
            </a:lvl6pPr>
            <a:lvl7pPr marL="2743200" algn="l" defTabSz="457200" rtl="0" eaLnBrk="1" latinLnBrk="0" hangingPunct="1">
              <a:defRPr sz="1600" kern="1200">
                <a:solidFill>
                  <a:schemeClr val="tx1"/>
                </a:solidFill>
                <a:latin typeface="Arial" charset="0"/>
                <a:ea typeface="ＭＳ Ｐゴシック" charset="0"/>
                <a:cs typeface="Arial" charset="0"/>
              </a:defRPr>
            </a:lvl7pPr>
            <a:lvl8pPr marL="3200400" algn="l" defTabSz="457200" rtl="0" eaLnBrk="1" latinLnBrk="0" hangingPunct="1">
              <a:defRPr sz="1600" kern="1200">
                <a:solidFill>
                  <a:schemeClr val="tx1"/>
                </a:solidFill>
                <a:latin typeface="Arial" charset="0"/>
                <a:ea typeface="ＭＳ Ｐゴシック" charset="0"/>
                <a:cs typeface="Arial" charset="0"/>
              </a:defRPr>
            </a:lvl8pPr>
            <a:lvl9pPr marL="3657600" algn="l" defTabSz="457200" rtl="0" eaLnBrk="1" latinLnBrk="0" hangingPunct="1">
              <a:defRPr sz="1600" kern="1200">
                <a:solidFill>
                  <a:schemeClr val="tx1"/>
                </a:solidFill>
                <a:latin typeface="Arial" charset="0"/>
                <a:ea typeface="ＭＳ Ｐゴシック" charset="0"/>
                <a:cs typeface="Arial" charset="0"/>
              </a:defRPr>
            </a:lvl9pPr>
          </a:lstStyle>
          <a:p>
            <a:fld id="{808E282B-BE3C-BC41-86A3-BEE1E02B2A55}" type="slidenum">
              <a:rPr lang="en-US" smtClean="0"/>
              <a:pPr/>
              <a:t>16</a:t>
            </a:fld>
            <a:endParaRPr lang="en-US" dirty="0"/>
          </a:p>
        </p:txBody>
      </p:sp>
    </p:spTree>
    <p:extLst>
      <p:ext uri="{BB962C8B-B14F-4D97-AF65-F5344CB8AC3E}">
        <p14:creationId xmlns:p14="http://schemas.microsoft.com/office/powerpoint/2010/main" val="315594093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2" y="159221"/>
            <a:ext cx="8991598" cy="486372"/>
          </a:xfrm>
        </p:spPr>
        <p:txBody>
          <a:bodyPr/>
          <a:lstStyle/>
          <a:p>
            <a:r>
              <a:rPr lang="en-US" sz="4000" dirty="0"/>
              <a:t>Large Area Neutron Array (LANA)</a:t>
            </a:r>
          </a:p>
        </p:txBody>
      </p:sp>
      <p:sp>
        <p:nvSpPr>
          <p:cNvPr id="7" name="Content Placeholder 6"/>
          <p:cNvSpPr>
            <a:spLocks noGrp="1"/>
          </p:cNvSpPr>
          <p:nvPr>
            <p:ph idx="10"/>
          </p:nvPr>
        </p:nvSpPr>
        <p:spPr/>
        <p:txBody>
          <a:bodyPr/>
          <a:lstStyle/>
          <a:p>
            <a:r>
              <a:rPr lang="en-US" sz="2000" dirty="0"/>
              <a:t>LANA is comprised of:</a:t>
            </a:r>
          </a:p>
          <a:p>
            <a:pPr lvl="1"/>
            <a:r>
              <a:rPr lang="en-US" sz="1800" dirty="0"/>
              <a:t>Two Walls of 25 scintillator bars</a:t>
            </a:r>
          </a:p>
          <a:p>
            <a:pPr lvl="2"/>
            <a:r>
              <a:rPr lang="en-US" sz="1050" dirty="0"/>
              <a:t>2 meters long, 7.7 cm square cross-section</a:t>
            </a:r>
          </a:p>
          <a:p>
            <a:pPr lvl="2"/>
            <a:r>
              <a:rPr lang="en-US" sz="1050" dirty="0"/>
              <a:t>NE-213 liquid scintillator </a:t>
            </a:r>
            <a:r>
              <a:rPr lang="en-US" sz="1050" dirty="0">
                <a:sym typeface="Wingdings" panose="05000000000000000000" pitchFamily="2" charset="2"/>
              </a:rPr>
              <a:t> Being replaced with EJ-309 (No more xylene!)</a:t>
            </a:r>
          </a:p>
          <a:p>
            <a:r>
              <a:rPr lang="en-US" sz="2000" dirty="0"/>
              <a:t>~8 cm position resolution</a:t>
            </a:r>
          </a:p>
          <a:p>
            <a:r>
              <a:rPr lang="en-US" sz="2000" dirty="0"/>
              <a:t>500 </a:t>
            </a:r>
            <a:r>
              <a:rPr lang="en-US" sz="2000" dirty="0" err="1"/>
              <a:t>ps</a:t>
            </a:r>
            <a:r>
              <a:rPr lang="en-US" sz="2000" dirty="0"/>
              <a:t> time resolution</a:t>
            </a:r>
          </a:p>
          <a:p>
            <a:r>
              <a:rPr lang="en-US" sz="2000" dirty="0"/>
              <a:t>~10% detection efficiency</a:t>
            </a:r>
          </a:p>
          <a:p>
            <a:r>
              <a:rPr lang="en-US" sz="2000" dirty="0"/>
              <a:t>Excellent Neutron/Gamma discrimination</a:t>
            </a:r>
          </a:p>
        </p:txBody>
      </p:sp>
      <p:sp>
        <p:nvSpPr>
          <p:cNvPr id="4" name="Footer Placeholder 3"/>
          <p:cNvSpPr>
            <a:spLocks noGrp="1"/>
          </p:cNvSpPr>
          <p:nvPr>
            <p:ph type="ftr" sz="quarter" idx="3"/>
          </p:nvPr>
        </p:nvSpPr>
        <p:spPr>
          <a:xfrm>
            <a:off x="1684338" y="6545263"/>
            <a:ext cx="5551487" cy="268287"/>
          </a:xfrm>
        </p:spPr>
        <p:txBody>
          <a:bodyPr/>
          <a:lstStyle/>
          <a:p>
            <a:pPr>
              <a:defRPr/>
            </a:pPr>
            <a:r>
              <a:rPr lang="en-US"/>
              <a:t>Z. Chajęcki - NuSYM 2023 - GSI, Sep 18-22, 2023</a:t>
            </a:r>
            <a:endParaRPr lang="en-US" dirty="0"/>
          </a:p>
        </p:txBody>
      </p:sp>
      <p:pic>
        <p:nvPicPr>
          <p:cNvPr id="9" name="Content Placeholder 7" descr="A picture containing star&#10;&#10;Description automatically generated">
            <a:extLst>
              <a:ext uri="{FF2B5EF4-FFF2-40B4-BE49-F238E27FC236}">
                <a16:creationId xmlns:a16="http://schemas.microsoft.com/office/drawing/2014/main" id="{6DC1C423-3350-4D1B-876F-5802F550B9BE}"/>
              </a:ext>
            </a:extLst>
          </p:cNvPr>
          <p:cNvPicPr>
            <a:picLocks noChangeAspect="1"/>
          </p:cNvPicPr>
          <p:nvPr/>
        </p:nvPicPr>
        <p:blipFill>
          <a:blip r:embed="rId3"/>
          <a:stretch>
            <a:fillRect/>
          </a:stretch>
        </p:blipFill>
        <p:spPr bwMode="auto">
          <a:xfrm>
            <a:off x="171451" y="1714500"/>
            <a:ext cx="4241321" cy="3519200"/>
          </a:xfrm>
          <a:prstGeom prst="rect">
            <a:avLst/>
          </a:prstGeom>
          <a:noFill/>
          <a:ln w="9525">
            <a:noFill/>
            <a:miter lim="800000"/>
            <a:headEnd/>
            <a:tailEnd/>
          </a:ln>
        </p:spPr>
      </p:pic>
      <p:sp>
        <p:nvSpPr>
          <p:cNvPr id="5" name="Slide Number Placeholder 4">
            <a:extLst>
              <a:ext uri="{FF2B5EF4-FFF2-40B4-BE49-F238E27FC236}">
                <a16:creationId xmlns:a16="http://schemas.microsoft.com/office/drawing/2014/main" id="{33AB80B5-424F-0DD5-F904-24CAB6285B55}"/>
              </a:ext>
            </a:extLst>
          </p:cNvPr>
          <p:cNvSpPr>
            <a:spLocks noGrp="1"/>
          </p:cNvSpPr>
          <p:nvPr>
            <p:ph type="sldNum" sz="quarter" idx="12"/>
          </p:nvPr>
        </p:nvSpPr>
        <p:spPr/>
        <p:txBody>
          <a:bodyPr/>
          <a:lstStyle/>
          <a:p>
            <a:pPr>
              <a:defRPr/>
            </a:pPr>
            <a:fld id="{4F88C639-55E7-4D97-AC8D-4B42A67367B5}" type="slidenum">
              <a:rPr lang="en-US" smtClean="0"/>
              <a:pPr>
                <a:defRPr/>
              </a:pPr>
              <a:t>17</a:t>
            </a:fld>
            <a:endParaRPr lang="en-US" dirty="0"/>
          </a:p>
        </p:txBody>
      </p:sp>
      <p:sp>
        <p:nvSpPr>
          <p:cNvPr id="6" name="TextBox 5">
            <a:extLst>
              <a:ext uri="{FF2B5EF4-FFF2-40B4-BE49-F238E27FC236}">
                <a16:creationId xmlns:a16="http://schemas.microsoft.com/office/drawing/2014/main" id="{3BE5050F-9A38-B813-0BB0-A18586413F50}"/>
              </a:ext>
            </a:extLst>
          </p:cNvPr>
          <p:cNvSpPr txBox="1"/>
          <p:nvPr/>
        </p:nvSpPr>
        <p:spPr>
          <a:xfrm>
            <a:off x="76202" y="6168055"/>
            <a:ext cx="7701985" cy="338554"/>
          </a:xfrm>
          <a:prstGeom prst="rect">
            <a:avLst/>
          </a:prstGeom>
          <a:noFill/>
        </p:spPr>
        <p:txBody>
          <a:bodyPr wrap="square">
            <a:spAutoFit/>
          </a:bodyPr>
          <a:lstStyle/>
          <a:p>
            <a:r>
              <a:rPr lang="en-US" b="0" i="0" dirty="0">
                <a:solidFill>
                  <a:srgbClr val="333333"/>
                </a:solidFill>
                <a:effectLst/>
                <a:latin typeface="HelveticaNeue Regular"/>
              </a:rPr>
              <a:t>F. C. E. </a:t>
            </a:r>
            <a:r>
              <a:rPr lang="en-US" b="0" i="0" dirty="0" err="1">
                <a:solidFill>
                  <a:srgbClr val="333333"/>
                </a:solidFill>
                <a:effectLst/>
                <a:latin typeface="HelveticaNeue Regular"/>
              </a:rPr>
              <a:t>Teh</a:t>
            </a:r>
            <a:r>
              <a:rPr lang="en-US" b="0" i="0" dirty="0">
                <a:solidFill>
                  <a:srgbClr val="333333"/>
                </a:solidFill>
                <a:effectLst/>
                <a:latin typeface="HelveticaNeue Regular"/>
              </a:rPr>
              <a:t> </a:t>
            </a:r>
            <a:r>
              <a:rPr lang="en-US" b="0" i="1" dirty="0">
                <a:solidFill>
                  <a:srgbClr val="333333"/>
                </a:solidFill>
                <a:effectLst/>
                <a:latin typeface="HelveticaNeue Regular"/>
              </a:rPr>
              <a:t>et al</a:t>
            </a:r>
            <a:r>
              <a:rPr lang="en-US" b="0" i="0" dirty="0">
                <a:solidFill>
                  <a:srgbClr val="333333"/>
                </a:solidFill>
                <a:effectLst/>
                <a:latin typeface="HelveticaNeue Regular"/>
              </a:rPr>
              <a:t>., </a:t>
            </a:r>
            <a:r>
              <a:rPr lang="en-US" b="0" i="1" dirty="0">
                <a:solidFill>
                  <a:srgbClr val="333333"/>
                </a:solidFill>
                <a:effectLst/>
                <a:latin typeface="HelveticaNeue Regular"/>
              </a:rPr>
              <a:t>IEEE Transactions on Nuclear Science</a:t>
            </a:r>
            <a:r>
              <a:rPr lang="en-US" dirty="0">
                <a:solidFill>
                  <a:srgbClr val="333333"/>
                </a:solidFill>
                <a:latin typeface="HelveticaNeue Regular"/>
              </a:rPr>
              <a:t> </a:t>
            </a:r>
            <a:r>
              <a:rPr lang="en-US" b="0" i="0" dirty="0">
                <a:solidFill>
                  <a:srgbClr val="333333"/>
                </a:solidFill>
                <a:effectLst/>
                <a:latin typeface="HelveticaNeue Regular"/>
              </a:rPr>
              <a:t>68 vol 8, 2294 (2021)</a:t>
            </a:r>
            <a:endParaRPr lang="en-US" dirty="0"/>
          </a:p>
        </p:txBody>
      </p:sp>
    </p:spTree>
    <p:extLst>
      <p:ext uri="{BB962C8B-B14F-4D97-AF65-F5344CB8AC3E}">
        <p14:creationId xmlns:p14="http://schemas.microsoft.com/office/powerpoint/2010/main" val="785318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8521" name="Rectangle 9"/>
          <p:cNvSpPr>
            <a:spLocks noGrp="1" noChangeArrowheads="1"/>
          </p:cNvSpPr>
          <p:nvPr>
            <p:ph type="title" idx="4294967295"/>
          </p:nvPr>
        </p:nvSpPr>
        <p:spPr>
          <a:xfrm>
            <a:off x="0" y="0"/>
            <a:ext cx="9144000" cy="692150"/>
          </a:xfrm>
        </p:spPr>
        <p:txBody>
          <a:bodyPr/>
          <a:lstStyle/>
          <a:p>
            <a:r>
              <a:rPr lang="en-US" sz="3200" b="1" dirty="0">
                <a:solidFill>
                  <a:schemeClr val="bg1"/>
                </a:solidFill>
                <a:effectLst>
                  <a:outerShdw blurRad="38100" dist="38100" dir="2700000" algn="tl">
                    <a:srgbClr val="000000"/>
                  </a:outerShdw>
                </a:effectLst>
                <a:latin typeface="Comic Sans MS" charset="0"/>
              </a:rPr>
              <a:t>EoS: pion production at high densities</a:t>
            </a:r>
            <a:endParaRPr lang="en-US" sz="3600" dirty="0"/>
          </a:p>
        </p:txBody>
      </p:sp>
      <p:sp>
        <p:nvSpPr>
          <p:cNvPr id="4" name="Rectangle 3"/>
          <p:cNvSpPr/>
          <p:nvPr/>
        </p:nvSpPr>
        <p:spPr>
          <a:xfrm>
            <a:off x="177246" y="765626"/>
            <a:ext cx="4835710" cy="3524042"/>
          </a:xfrm>
          <a:prstGeom prst="rect">
            <a:avLst/>
          </a:prstGeom>
        </p:spPr>
        <p:txBody>
          <a:bodyPr wrap="square">
            <a:spAutoFit/>
          </a:bodyPr>
          <a:lstStyle/>
          <a:p>
            <a:r>
              <a:rPr lang="en-US" sz="1800" b="1" dirty="0">
                <a:solidFill>
                  <a:srgbClr val="0000FF"/>
                </a:solidFill>
              </a:rPr>
              <a:t>Advantages:</a:t>
            </a:r>
          </a:p>
          <a:p>
            <a:pPr marL="285750" indent="-285750">
              <a:spcAft>
                <a:spcPts val="600"/>
              </a:spcAft>
              <a:buFont typeface="Wingdings" charset="2"/>
              <a:buChar char="v"/>
            </a:pPr>
            <a:r>
              <a:rPr lang="en-US" sz="1500" dirty="0"/>
              <a:t>The detection of all charged reaction products will uniquely allow both the low and high density channels to be measured simultaneously providing the requisite experimental consistency that is lacking in the current data. </a:t>
            </a:r>
          </a:p>
          <a:p>
            <a:pPr marL="285750" indent="-285750">
              <a:spcAft>
                <a:spcPts val="600"/>
              </a:spcAft>
              <a:buFont typeface="Wingdings" charset="2"/>
              <a:buChar char="v"/>
            </a:pPr>
            <a:r>
              <a:rPr lang="en-US" sz="1500" dirty="0"/>
              <a:t>Due to the wide variety of exotic beams available at FRIB, collision systems with large isospin asymmetries can be studied. </a:t>
            </a:r>
          </a:p>
          <a:p>
            <a:pPr marL="285750" indent="-285750">
              <a:spcAft>
                <a:spcPts val="600"/>
              </a:spcAft>
              <a:buFont typeface="Wingdings" charset="2"/>
              <a:buChar char="v"/>
            </a:pPr>
            <a:r>
              <a:rPr lang="en-US" sz="1500" b="1" dirty="0"/>
              <a:t>This provides a unique opportunity to study the density dependence of the symmetry energy in the 1-2</a:t>
            </a:r>
            <a:r>
              <a:rPr lang="en-US" sz="1500" b="1" dirty="0">
                <a:latin typeface="Symbol" charset="2"/>
                <a:cs typeface="Symbol" charset="2"/>
              </a:rPr>
              <a:t>r</a:t>
            </a:r>
            <a:r>
              <a:rPr lang="en-US" sz="1500" b="1" baseline="-25000" dirty="0"/>
              <a:t>0</a:t>
            </a:r>
            <a:r>
              <a:rPr lang="en-US" sz="1500" b="1" dirty="0"/>
              <a:t> regime where data is currently lacking thus bridging the existing density and knowledge gap.</a:t>
            </a:r>
          </a:p>
        </p:txBody>
      </p:sp>
      <p:sp>
        <p:nvSpPr>
          <p:cNvPr id="5" name="Footer Placeholder 4"/>
          <p:cNvSpPr>
            <a:spLocks noGrp="1"/>
          </p:cNvSpPr>
          <p:nvPr>
            <p:ph type="ftr" sz="quarter" idx="10"/>
          </p:nvPr>
        </p:nvSpPr>
        <p:spPr/>
        <p:txBody>
          <a:bodyPr/>
          <a:lstStyle/>
          <a:p>
            <a:r>
              <a:rPr lang="pl-PL"/>
              <a:t>Z. Chajęcki - NuSYM 2023 - GSI, Sep 18-22, 2023</a:t>
            </a:r>
            <a:endParaRPr lang="en-US"/>
          </a:p>
        </p:txBody>
      </p:sp>
      <p:sp>
        <p:nvSpPr>
          <p:cNvPr id="2" name="Slide Number Placeholder 1">
            <a:extLst>
              <a:ext uri="{FF2B5EF4-FFF2-40B4-BE49-F238E27FC236}">
                <a16:creationId xmlns:a16="http://schemas.microsoft.com/office/drawing/2014/main" id="{6DB63848-CE57-A8D9-2962-63F040EF4A9B}"/>
              </a:ext>
            </a:extLst>
          </p:cNvPr>
          <p:cNvSpPr>
            <a:spLocks noGrp="1"/>
          </p:cNvSpPr>
          <p:nvPr>
            <p:ph type="sldNum" sz="quarter" idx="11"/>
          </p:nvPr>
        </p:nvSpPr>
        <p:spPr/>
        <p:txBody>
          <a:bodyPr/>
          <a:lstStyle/>
          <a:p>
            <a:fld id="{3A52D0C7-BA79-BD4F-B30F-C8F38A3ACFA8}" type="slidenum">
              <a:rPr lang="en-US" smtClean="0"/>
              <a:pPr/>
              <a:t>18</a:t>
            </a:fld>
            <a:endParaRPr lang="en-US"/>
          </a:p>
        </p:txBody>
      </p:sp>
      <p:grpSp>
        <p:nvGrpSpPr>
          <p:cNvPr id="15" name="Group 14">
            <a:extLst>
              <a:ext uri="{FF2B5EF4-FFF2-40B4-BE49-F238E27FC236}">
                <a16:creationId xmlns:a16="http://schemas.microsoft.com/office/drawing/2014/main" id="{F006AF44-4B82-E43A-F6DF-21B8A03167BE}"/>
              </a:ext>
            </a:extLst>
          </p:cNvPr>
          <p:cNvGrpSpPr/>
          <p:nvPr/>
        </p:nvGrpSpPr>
        <p:grpSpPr>
          <a:xfrm>
            <a:off x="5264618" y="813071"/>
            <a:ext cx="3642153" cy="2436836"/>
            <a:chOff x="5264618" y="813071"/>
            <a:chExt cx="3642153" cy="2436836"/>
          </a:xfrm>
        </p:grpSpPr>
        <p:pic>
          <p:nvPicPr>
            <p:cNvPr id="3" name="Content Placeholder 5">
              <a:extLst>
                <a:ext uri="{FF2B5EF4-FFF2-40B4-BE49-F238E27FC236}">
                  <a16:creationId xmlns:a16="http://schemas.microsoft.com/office/drawing/2014/main" id="{FAA8906D-6C24-BFF9-5ED9-6D115E387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4618" y="813071"/>
              <a:ext cx="3642153" cy="2436836"/>
            </a:xfrm>
            <a:prstGeom prst="rect">
              <a:avLst/>
            </a:prstGeom>
          </p:spPr>
        </p:pic>
        <p:sp>
          <p:nvSpPr>
            <p:cNvPr id="12" name="TextBox 11">
              <a:extLst>
                <a:ext uri="{FF2B5EF4-FFF2-40B4-BE49-F238E27FC236}">
                  <a16:creationId xmlns:a16="http://schemas.microsoft.com/office/drawing/2014/main" id="{34F78D55-4243-2221-C236-3ED40CF731E8}"/>
                </a:ext>
              </a:extLst>
            </p:cNvPr>
            <p:cNvSpPr txBox="1"/>
            <p:nvPr/>
          </p:nvSpPr>
          <p:spPr>
            <a:xfrm>
              <a:off x="6794096" y="813071"/>
              <a:ext cx="1336775" cy="415498"/>
            </a:xfrm>
            <a:prstGeom prst="rect">
              <a:avLst/>
            </a:prstGeom>
            <a:noFill/>
          </p:spPr>
          <p:txBody>
            <a:bodyPr wrap="square" rtlCol="0">
              <a:spAutoFit/>
            </a:bodyPr>
            <a:lstStyle/>
            <a:p>
              <a:pPr algn="ctr"/>
              <a:r>
                <a:rPr lang="en-US" sz="2100" dirty="0"/>
                <a:t>FRIB-400</a:t>
              </a:r>
            </a:p>
          </p:txBody>
        </p:sp>
        <p:sp>
          <p:nvSpPr>
            <p:cNvPr id="13" name="TextBox 12">
              <a:extLst>
                <a:ext uri="{FF2B5EF4-FFF2-40B4-BE49-F238E27FC236}">
                  <a16:creationId xmlns:a16="http://schemas.microsoft.com/office/drawing/2014/main" id="{D54686E8-E230-2333-0EBF-FB27ABBB7E4E}"/>
                </a:ext>
              </a:extLst>
            </p:cNvPr>
            <p:cNvSpPr txBox="1"/>
            <p:nvPr/>
          </p:nvSpPr>
          <p:spPr>
            <a:xfrm>
              <a:off x="6668040" y="2195696"/>
              <a:ext cx="1085850" cy="415498"/>
            </a:xfrm>
            <a:prstGeom prst="rect">
              <a:avLst/>
            </a:prstGeom>
            <a:noFill/>
          </p:spPr>
          <p:txBody>
            <a:bodyPr wrap="square" rtlCol="0">
              <a:spAutoFit/>
            </a:bodyPr>
            <a:lstStyle/>
            <a:p>
              <a:pPr algn="ctr"/>
              <a:r>
                <a:rPr lang="en-US" sz="2100" dirty="0"/>
                <a:t>FRIB</a:t>
              </a:r>
            </a:p>
          </p:txBody>
        </p:sp>
      </p:grpSp>
    </p:spTree>
    <p:extLst>
      <p:ext uri="{BB962C8B-B14F-4D97-AF65-F5344CB8AC3E}">
        <p14:creationId xmlns:p14="http://schemas.microsoft.com/office/powerpoint/2010/main" val="4256729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5"/>
          <p:cNvSpPr>
            <a:spLocks noGrp="1"/>
          </p:cNvSpPr>
          <p:nvPr>
            <p:ph idx="4294967295"/>
          </p:nvPr>
        </p:nvSpPr>
        <p:spPr>
          <a:xfrm>
            <a:off x="228490" y="1073366"/>
            <a:ext cx="8769065" cy="3533063"/>
          </a:xfrm>
        </p:spPr>
        <p:txBody>
          <a:bodyPr/>
          <a:lstStyle/>
          <a:p>
            <a:r>
              <a:rPr lang="en-US" sz="1723" dirty="0">
                <a:latin typeface="Arial" pitchFamily="34" charset="0"/>
                <a:ea typeface="ＭＳ Ｐゴシック"/>
                <a:cs typeface="ＭＳ Ｐゴシック"/>
              </a:rPr>
              <a:t>FRIB is a $730 million scientific user facility funded by the Department of Energy Office of Science (DOE-SC), Michigan State University, and the State of Michigan</a:t>
            </a:r>
          </a:p>
          <a:p>
            <a:r>
              <a:rPr lang="en-US" sz="1723" dirty="0">
                <a:latin typeface="Arial" pitchFamily="34" charset="0"/>
                <a:ea typeface="ＭＳ Ｐゴシック"/>
                <a:cs typeface="ＭＳ Ｐゴシック"/>
              </a:rPr>
              <a:t>FRIB Project started in 2008, concluded on budget and ahead of schedule in January 2022, ribbon cutting and first experiments started in May 2022 </a:t>
            </a:r>
          </a:p>
          <a:p>
            <a:r>
              <a:rPr lang="en-US" sz="1723" dirty="0">
                <a:solidFill>
                  <a:schemeClr val="bg1">
                    <a:lumMod val="50000"/>
                  </a:schemeClr>
                </a:solidFill>
                <a:latin typeface="Arial" pitchFamily="34" charset="0"/>
                <a:ea typeface="ＭＳ Ｐゴシック"/>
                <a:cs typeface="ＭＳ Ｐゴシック"/>
              </a:rPr>
              <a:t>FRIB is a DOE-SC user facility for world-unique rare isotope research supporting the mission of the Office of Nuclear Physics in DOE-SC</a:t>
            </a:r>
          </a:p>
          <a:p>
            <a:r>
              <a:rPr lang="en-US" sz="1723" dirty="0">
                <a:solidFill>
                  <a:schemeClr val="bg1">
                    <a:lumMod val="50000"/>
                  </a:schemeClr>
                </a:solidFill>
              </a:rPr>
              <a:t>Rare isotopes are combinations of protons and neutrons that do not naturally exist on earth – they are made in stars and FRIB can make them until they decay</a:t>
            </a:r>
          </a:p>
          <a:p>
            <a:r>
              <a:rPr lang="en-US" sz="1723" dirty="0">
                <a:solidFill>
                  <a:schemeClr val="bg1">
                    <a:lumMod val="50000"/>
                  </a:schemeClr>
                </a:solidFill>
              </a:rPr>
              <a:t>FRIB enables scientists to make discoveries about the properties of these rare isotopes in order to better understand the physics of nuclei, nuclear astrophysics, fundamental interactions, and applications for society</a:t>
            </a:r>
            <a:endParaRPr lang="en-US" sz="1745" dirty="0">
              <a:solidFill>
                <a:schemeClr val="bg1">
                  <a:lumMod val="50000"/>
                </a:schemeClr>
              </a:solidFill>
              <a:latin typeface="Arial" pitchFamily="34" charset="0"/>
              <a:ea typeface="ＭＳ Ｐゴシック"/>
            </a:endParaRPr>
          </a:p>
          <a:p>
            <a:endParaRPr lang="en-US" dirty="0">
              <a:latin typeface="Arial" pitchFamily="34" charset="0"/>
              <a:ea typeface="ＭＳ Ｐゴシック"/>
              <a:cs typeface="ＭＳ Ｐゴシック"/>
            </a:endParaRPr>
          </a:p>
          <a:p>
            <a:endParaRPr lang="en-US" dirty="0">
              <a:latin typeface="Arial" pitchFamily="34" charset="0"/>
              <a:ea typeface="ＭＳ Ｐゴシック"/>
              <a:cs typeface="ＭＳ Ｐゴシック"/>
            </a:endParaRPr>
          </a:p>
        </p:txBody>
      </p:sp>
      <p:sp>
        <p:nvSpPr>
          <p:cNvPr id="10244" name="Title 4"/>
          <p:cNvSpPr>
            <a:spLocks noGrp="1"/>
          </p:cNvSpPr>
          <p:nvPr>
            <p:ph type="title"/>
          </p:nvPr>
        </p:nvSpPr>
        <p:spPr>
          <a:xfrm>
            <a:off x="117222" y="147084"/>
            <a:ext cx="8991600" cy="476567"/>
          </a:xfrm>
        </p:spPr>
        <p:txBody>
          <a:bodyPr/>
          <a:lstStyle/>
          <a:p>
            <a:r>
              <a:rPr lang="en-US" b="1" dirty="0">
                <a:solidFill>
                  <a:schemeClr val="bg1"/>
                </a:solidFill>
                <a:latin typeface="Comic Sans MS" panose="030F0902030302020204" pitchFamily="66" charset="0"/>
                <a:ea typeface="ＭＳ Ｐゴシック"/>
                <a:cs typeface="ＭＳ Ｐゴシック"/>
              </a:rPr>
              <a:t>Facility for Rare Isotope Beams</a:t>
            </a:r>
          </a:p>
        </p:txBody>
      </p:sp>
      <p:pic>
        <p:nvPicPr>
          <p:cNvPr id="4" name="Picture 3"/>
          <p:cNvPicPr>
            <a:picLocks noChangeAspect="1"/>
          </p:cNvPicPr>
          <p:nvPr/>
        </p:nvPicPr>
        <p:blipFill rotWithShape="1">
          <a:blip r:embed="rId3"/>
          <a:srcRect t="1082" b="7743"/>
          <a:stretch/>
        </p:blipFill>
        <p:spPr>
          <a:xfrm>
            <a:off x="1645748" y="4367153"/>
            <a:ext cx="5852510" cy="1767869"/>
          </a:xfrm>
          <a:prstGeom prst="rect">
            <a:avLst/>
          </a:prstGeom>
        </p:spPr>
      </p:pic>
      <p:sp>
        <p:nvSpPr>
          <p:cNvPr id="6" name="Slide Number Placeholder 5">
            <a:extLst>
              <a:ext uri="{FF2B5EF4-FFF2-40B4-BE49-F238E27FC236}">
                <a16:creationId xmlns:a16="http://schemas.microsoft.com/office/drawing/2014/main" id="{BF4E6941-1489-DCF2-BAE1-7B8820D3F9B8}"/>
              </a:ext>
            </a:extLst>
          </p:cNvPr>
          <p:cNvSpPr>
            <a:spLocks noGrp="1"/>
          </p:cNvSpPr>
          <p:nvPr>
            <p:ph type="sldNum" sz="quarter" idx="11"/>
          </p:nvPr>
        </p:nvSpPr>
        <p:spPr/>
        <p:txBody>
          <a:bodyPr/>
          <a:lstStyle/>
          <a:p>
            <a:pPr>
              <a:defRPr/>
            </a:pPr>
            <a:r>
              <a:rPr lang="en-US"/>
              <a:t>         </a:t>
            </a:r>
            <a:fld id="{CF988859-7953-4624-98C4-717249B46A15}" type="slidenum">
              <a:rPr lang="en-US" smtClean="0"/>
              <a:pPr>
                <a:defRPr/>
              </a:pPr>
              <a:t>1</a:t>
            </a:fld>
            <a:endParaRPr lang="en-US" dirty="0"/>
          </a:p>
        </p:txBody>
      </p:sp>
      <p:sp>
        <p:nvSpPr>
          <p:cNvPr id="7" name="Footer Placeholder 6">
            <a:extLst>
              <a:ext uri="{FF2B5EF4-FFF2-40B4-BE49-F238E27FC236}">
                <a16:creationId xmlns:a16="http://schemas.microsoft.com/office/drawing/2014/main" id="{134F13A7-51A6-3657-E741-27F02A8A37F3}"/>
              </a:ext>
            </a:extLst>
          </p:cNvPr>
          <p:cNvSpPr>
            <a:spLocks noGrp="1"/>
          </p:cNvSpPr>
          <p:nvPr>
            <p:ph type="ftr" sz="quarter" idx="3"/>
          </p:nvPr>
        </p:nvSpPr>
        <p:spPr/>
        <p:txBody>
          <a:bodyPr/>
          <a:lstStyle/>
          <a:p>
            <a:r>
              <a:rPr lang="pl-PL"/>
              <a:t>Z. Chajęcki - NuSYM 2023 - GSI, Sep 18-22, 2023</a:t>
            </a:r>
            <a:endParaRPr lang="en-US"/>
          </a:p>
        </p:txBody>
      </p:sp>
    </p:spTree>
    <p:extLst>
      <p:ext uri="{BB962C8B-B14F-4D97-AF65-F5344CB8AC3E}">
        <p14:creationId xmlns:p14="http://schemas.microsoft.com/office/powerpoint/2010/main" val="3019331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8521" name="Rectangle 9"/>
          <p:cNvSpPr>
            <a:spLocks noGrp="1" noChangeArrowheads="1"/>
          </p:cNvSpPr>
          <p:nvPr>
            <p:ph type="title" idx="4294967295"/>
          </p:nvPr>
        </p:nvSpPr>
        <p:spPr>
          <a:xfrm>
            <a:off x="0" y="0"/>
            <a:ext cx="9144000" cy="692150"/>
          </a:xfrm>
        </p:spPr>
        <p:txBody>
          <a:bodyPr/>
          <a:lstStyle/>
          <a:p>
            <a:r>
              <a:rPr lang="en-US" sz="3600" b="1" dirty="0">
                <a:solidFill>
                  <a:schemeClr val="bg1"/>
                </a:solidFill>
                <a:effectLst>
                  <a:outerShdw blurRad="38100" dist="38100" dir="2700000" algn="tl">
                    <a:srgbClr val="000000"/>
                  </a:outerShdw>
                </a:effectLst>
                <a:latin typeface="Comic Sans MS" charset="0"/>
              </a:rPr>
              <a:t>FRIB400 Upgrade</a:t>
            </a:r>
            <a:endParaRPr lang="en-US" sz="4000" b="1" dirty="0"/>
          </a:p>
        </p:txBody>
      </p:sp>
      <p:sp>
        <p:nvSpPr>
          <p:cNvPr id="3" name="TextBox 2"/>
          <p:cNvSpPr txBox="1"/>
          <p:nvPr/>
        </p:nvSpPr>
        <p:spPr>
          <a:xfrm>
            <a:off x="-300332" y="748917"/>
            <a:ext cx="8314307" cy="3853363"/>
          </a:xfrm>
          <a:prstGeom prst="rect">
            <a:avLst/>
          </a:prstGeom>
          <a:noFill/>
        </p:spPr>
        <p:txBody>
          <a:bodyPr wrap="square" rtlCol="0">
            <a:spAutoFit/>
          </a:bodyPr>
          <a:lstStyle/>
          <a:p>
            <a:pPr lvl="1">
              <a:lnSpc>
                <a:spcPct val="110000"/>
              </a:lnSpc>
            </a:pPr>
            <a:endParaRPr lang="en-US" sz="2000" dirty="0">
              <a:solidFill>
                <a:srgbClr val="0000FF"/>
              </a:solidFill>
            </a:endParaRPr>
          </a:p>
          <a:p>
            <a:pPr lvl="1">
              <a:lnSpc>
                <a:spcPct val="110000"/>
              </a:lnSpc>
            </a:pPr>
            <a:r>
              <a:rPr lang="en-US" sz="2400" dirty="0"/>
              <a:t>Three main motivations for FRIB 400 (from whitepaper)</a:t>
            </a:r>
          </a:p>
          <a:p>
            <a:pPr marL="800100" lvl="1" indent="-342900">
              <a:lnSpc>
                <a:spcPct val="110000"/>
              </a:lnSpc>
              <a:buFont typeface="Arial" panose="020B0604020202020204" pitchFamily="34" charset="0"/>
              <a:buChar char="•"/>
            </a:pPr>
            <a:r>
              <a:rPr lang="en-US" sz="2000" b="1" dirty="0"/>
              <a:t>Charge exchange </a:t>
            </a:r>
          </a:p>
          <a:p>
            <a:pPr marL="800100" lvl="1" indent="-342900">
              <a:lnSpc>
                <a:spcPct val="110000"/>
              </a:lnSpc>
              <a:buFont typeface="Arial" panose="020B0604020202020204" pitchFamily="34" charset="0"/>
              <a:buChar char="•"/>
            </a:pPr>
            <a:r>
              <a:rPr lang="en-US" sz="2000" b="1" dirty="0"/>
              <a:t>Neutron stars- Equation of state (EOS) physics</a:t>
            </a:r>
          </a:p>
          <a:p>
            <a:pPr marL="800100" lvl="1" indent="-342900">
              <a:lnSpc>
                <a:spcPct val="110000"/>
              </a:lnSpc>
              <a:buFont typeface="Arial" panose="020B0604020202020204" pitchFamily="34" charset="0"/>
              <a:buChar char="•"/>
            </a:pPr>
            <a:r>
              <a:rPr lang="en-US" sz="2000" dirty="0"/>
              <a:t>Quasi-free scattering</a:t>
            </a:r>
          </a:p>
          <a:p>
            <a:pPr lvl="1">
              <a:lnSpc>
                <a:spcPct val="110000"/>
              </a:lnSpc>
            </a:pPr>
            <a:endParaRPr lang="en-US" sz="2000" dirty="0">
              <a:solidFill>
                <a:srgbClr val="0000FF"/>
              </a:solidFill>
            </a:endParaRPr>
          </a:p>
          <a:p>
            <a:pPr lvl="1">
              <a:lnSpc>
                <a:spcPct val="110000"/>
              </a:lnSpc>
            </a:pPr>
            <a:r>
              <a:rPr lang="en-US" sz="2000" dirty="0">
                <a:solidFill>
                  <a:srgbClr val="0000FF"/>
                </a:solidFill>
              </a:rPr>
              <a:t>EOS physics is essential for FRIB 400</a:t>
            </a:r>
          </a:p>
          <a:p>
            <a:pPr lvl="1">
              <a:lnSpc>
                <a:spcPct val="110000"/>
              </a:lnSpc>
            </a:pPr>
            <a:endParaRPr lang="en-US" sz="2000" dirty="0">
              <a:solidFill>
                <a:srgbClr val="0000FF"/>
              </a:solidFill>
            </a:endParaRPr>
          </a:p>
          <a:p>
            <a:pPr lvl="1">
              <a:lnSpc>
                <a:spcPct val="110000"/>
              </a:lnSpc>
            </a:pPr>
            <a:r>
              <a:rPr lang="en-US" sz="2000" dirty="0">
                <a:solidFill>
                  <a:srgbClr val="0000FF"/>
                </a:solidFill>
              </a:rPr>
              <a:t>Pion rates will go up by the order of magnitude </a:t>
            </a:r>
          </a:p>
          <a:p>
            <a:pPr lvl="1">
              <a:lnSpc>
                <a:spcPct val="110000"/>
              </a:lnSpc>
            </a:pPr>
            <a:endParaRPr lang="en-US" sz="2000" dirty="0">
              <a:solidFill>
                <a:schemeClr val="bg1">
                  <a:lumMod val="50000"/>
                </a:schemeClr>
              </a:solidFill>
            </a:endParaRPr>
          </a:p>
          <a:p>
            <a:pPr marL="742950" lvl="1" indent="-285750">
              <a:buFont typeface="Wingdings" charset="2"/>
              <a:buChar char="v"/>
            </a:pPr>
            <a:endParaRPr lang="en-US" sz="2000" dirty="0">
              <a:solidFill>
                <a:srgbClr val="0000FF"/>
              </a:solidFill>
            </a:endParaRPr>
          </a:p>
        </p:txBody>
      </p:sp>
      <p:sp>
        <p:nvSpPr>
          <p:cNvPr id="2" name="Footer Placeholder 1"/>
          <p:cNvSpPr>
            <a:spLocks noGrp="1"/>
          </p:cNvSpPr>
          <p:nvPr>
            <p:ph type="ftr" sz="quarter" idx="10"/>
          </p:nvPr>
        </p:nvSpPr>
        <p:spPr/>
        <p:txBody>
          <a:bodyPr/>
          <a:lstStyle/>
          <a:p>
            <a:r>
              <a:rPr lang="pl-PL"/>
              <a:t>Z. Chajęcki - NuSYM 2023 - GSI, Sep 18-22, 2023</a:t>
            </a:r>
            <a:endParaRPr lang="en-US"/>
          </a:p>
        </p:txBody>
      </p:sp>
      <p:pic>
        <p:nvPicPr>
          <p:cNvPr id="4" name="Picture 3">
            <a:extLst>
              <a:ext uri="{FF2B5EF4-FFF2-40B4-BE49-F238E27FC236}">
                <a16:creationId xmlns:a16="http://schemas.microsoft.com/office/drawing/2014/main" id="{7886A70E-9A6F-E227-3CA7-5585CDB2DA9B}"/>
              </a:ext>
            </a:extLst>
          </p:cNvPr>
          <p:cNvPicPr>
            <a:picLocks noChangeAspect="1"/>
          </p:cNvPicPr>
          <p:nvPr/>
        </p:nvPicPr>
        <p:blipFill>
          <a:blip r:embed="rId3"/>
          <a:stretch>
            <a:fillRect/>
          </a:stretch>
        </p:blipFill>
        <p:spPr>
          <a:xfrm>
            <a:off x="5740401" y="2311317"/>
            <a:ext cx="3352800" cy="4195989"/>
          </a:xfrm>
          <a:prstGeom prst="rect">
            <a:avLst/>
          </a:prstGeom>
        </p:spPr>
      </p:pic>
      <p:sp>
        <p:nvSpPr>
          <p:cNvPr id="5" name="Slide Number Placeholder 4">
            <a:extLst>
              <a:ext uri="{FF2B5EF4-FFF2-40B4-BE49-F238E27FC236}">
                <a16:creationId xmlns:a16="http://schemas.microsoft.com/office/drawing/2014/main" id="{44E3B3C9-8FED-1FAB-0633-ABB5AB98DA73}"/>
              </a:ext>
            </a:extLst>
          </p:cNvPr>
          <p:cNvSpPr>
            <a:spLocks noGrp="1"/>
          </p:cNvSpPr>
          <p:nvPr>
            <p:ph type="sldNum" sz="quarter" idx="11"/>
          </p:nvPr>
        </p:nvSpPr>
        <p:spPr/>
        <p:txBody>
          <a:bodyPr/>
          <a:lstStyle/>
          <a:p>
            <a:fld id="{3A52D0C7-BA79-BD4F-B30F-C8F38A3ACFA8}" type="slidenum">
              <a:rPr lang="en-US" smtClean="0"/>
              <a:pPr/>
              <a:t>19</a:t>
            </a:fld>
            <a:endParaRPr lang="en-US"/>
          </a:p>
        </p:txBody>
      </p:sp>
    </p:spTree>
    <p:extLst>
      <p:ext uri="{BB962C8B-B14F-4D97-AF65-F5344CB8AC3E}">
        <p14:creationId xmlns:p14="http://schemas.microsoft.com/office/powerpoint/2010/main" val="163541318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8521" name="Rectangle 9"/>
          <p:cNvSpPr>
            <a:spLocks noGrp="1" noChangeArrowheads="1"/>
          </p:cNvSpPr>
          <p:nvPr>
            <p:ph type="title" idx="4294967295"/>
          </p:nvPr>
        </p:nvSpPr>
        <p:spPr>
          <a:xfrm>
            <a:off x="0" y="0"/>
            <a:ext cx="9144000" cy="692150"/>
          </a:xfrm>
        </p:spPr>
        <p:txBody>
          <a:bodyPr/>
          <a:lstStyle/>
          <a:p>
            <a:r>
              <a:rPr lang="en-US" sz="3200" b="1" dirty="0">
                <a:solidFill>
                  <a:schemeClr val="bg1"/>
                </a:solidFill>
                <a:effectLst>
                  <a:outerShdw blurRad="38100" dist="38100" dir="2700000" algn="tl">
                    <a:srgbClr val="000000"/>
                  </a:outerShdw>
                </a:effectLst>
                <a:latin typeface="Comic Sans MS" charset="0"/>
              </a:rPr>
              <a:t>EoS: pion production at high densities</a:t>
            </a:r>
            <a:endParaRPr lang="en-US" sz="3600" dirty="0"/>
          </a:p>
        </p:txBody>
      </p:sp>
      <p:sp>
        <p:nvSpPr>
          <p:cNvPr id="4" name="Rectangle 3"/>
          <p:cNvSpPr/>
          <p:nvPr/>
        </p:nvSpPr>
        <p:spPr>
          <a:xfrm>
            <a:off x="177246" y="765626"/>
            <a:ext cx="4835710" cy="3524042"/>
          </a:xfrm>
          <a:prstGeom prst="rect">
            <a:avLst/>
          </a:prstGeom>
        </p:spPr>
        <p:txBody>
          <a:bodyPr wrap="square">
            <a:spAutoFit/>
          </a:bodyPr>
          <a:lstStyle/>
          <a:p>
            <a:r>
              <a:rPr lang="en-US" sz="1800" b="1" dirty="0">
                <a:solidFill>
                  <a:srgbClr val="0000FF"/>
                </a:solidFill>
              </a:rPr>
              <a:t>Advantages:</a:t>
            </a:r>
          </a:p>
          <a:p>
            <a:pPr marL="285750" indent="-285750">
              <a:spcAft>
                <a:spcPts val="600"/>
              </a:spcAft>
              <a:buFont typeface="Wingdings" charset="2"/>
              <a:buChar char="v"/>
            </a:pPr>
            <a:r>
              <a:rPr lang="en-US" sz="1500" dirty="0"/>
              <a:t>The detection of all charged reaction products will uniquely allow both the low and high density channels to be measured simultaneously providing the requisite experimental consistency that is lacking in the current data. </a:t>
            </a:r>
          </a:p>
          <a:p>
            <a:pPr marL="285750" indent="-285750">
              <a:spcAft>
                <a:spcPts val="600"/>
              </a:spcAft>
              <a:buFont typeface="Wingdings" charset="2"/>
              <a:buChar char="v"/>
            </a:pPr>
            <a:r>
              <a:rPr lang="en-US" sz="1500" dirty="0"/>
              <a:t>Due to the wide variety of exotic beams available at FRIB, collision systems with large isospin asymmetries can be studied. </a:t>
            </a:r>
          </a:p>
          <a:p>
            <a:pPr marL="285750" indent="-285750">
              <a:spcAft>
                <a:spcPts val="600"/>
              </a:spcAft>
              <a:buFont typeface="Wingdings" charset="2"/>
              <a:buChar char="v"/>
            </a:pPr>
            <a:r>
              <a:rPr lang="en-US" sz="1500" b="1" dirty="0"/>
              <a:t>This provides a unique opportunity to study the density dependence of the symmetry energy in the 1-2</a:t>
            </a:r>
            <a:r>
              <a:rPr lang="en-US" sz="1500" b="1" dirty="0">
                <a:latin typeface="Symbol" charset="2"/>
                <a:cs typeface="Symbol" charset="2"/>
              </a:rPr>
              <a:t>r</a:t>
            </a:r>
            <a:r>
              <a:rPr lang="en-US" sz="1500" b="1" baseline="-25000" dirty="0"/>
              <a:t>0</a:t>
            </a:r>
            <a:r>
              <a:rPr lang="en-US" sz="1500" b="1" dirty="0"/>
              <a:t> regime where data is currently lacking thus bridging the existing density and knowledge gap.</a:t>
            </a:r>
          </a:p>
        </p:txBody>
      </p:sp>
      <p:sp>
        <p:nvSpPr>
          <p:cNvPr id="5" name="Footer Placeholder 4"/>
          <p:cNvSpPr>
            <a:spLocks noGrp="1"/>
          </p:cNvSpPr>
          <p:nvPr>
            <p:ph type="ftr" sz="quarter" idx="10"/>
          </p:nvPr>
        </p:nvSpPr>
        <p:spPr/>
        <p:txBody>
          <a:bodyPr/>
          <a:lstStyle/>
          <a:p>
            <a:r>
              <a:rPr lang="pl-PL"/>
              <a:t>Z. Chajęcki - NuSYM 2023 - GSI, Sep 18-22, 2023</a:t>
            </a:r>
            <a:endParaRPr lang="en-US"/>
          </a:p>
        </p:txBody>
      </p:sp>
      <p:sp>
        <p:nvSpPr>
          <p:cNvPr id="2" name="Slide Number Placeholder 1">
            <a:extLst>
              <a:ext uri="{FF2B5EF4-FFF2-40B4-BE49-F238E27FC236}">
                <a16:creationId xmlns:a16="http://schemas.microsoft.com/office/drawing/2014/main" id="{6DB63848-CE57-A8D9-2962-63F040EF4A9B}"/>
              </a:ext>
            </a:extLst>
          </p:cNvPr>
          <p:cNvSpPr>
            <a:spLocks noGrp="1"/>
          </p:cNvSpPr>
          <p:nvPr>
            <p:ph type="sldNum" sz="quarter" idx="11"/>
          </p:nvPr>
        </p:nvSpPr>
        <p:spPr/>
        <p:txBody>
          <a:bodyPr/>
          <a:lstStyle/>
          <a:p>
            <a:fld id="{3A52D0C7-BA79-BD4F-B30F-C8F38A3ACFA8}" type="slidenum">
              <a:rPr lang="en-US" smtClean="0"/>
              <a:pPr/>
              <a:t>20</a:t>
            </a:fld>
            <a:endParaRPr lang="en-US"/>
          </a:p>
        </p:txBody>
      </p:sp>
      <p:grpSp>
        <p:nvGrpSpPr>
          <p:cNvPr id="16" name="Group 15">
            <a:extLst>
              <a:ext uri="{FF2B5EF4-FFF2-40B4-BE49-F238E27FC236}">
                <a16:creationId xmlns:a16="http://schemas.microsoft.com/office/drawing/2014/main" id="{296580F2-A864-3809-1400-F07D8869C6DE}"/>
              </a:ext>
            </a:extLst>
          </p:cNvPr>
          <p:cNvGrpSpPr/>
          <p:nvPr/>
        </p:nvGrpSpPr>
        <p:grpSpPr>
          <a:xfrm>
            <a:off x="5169555" y="3533264"/>
            <a:ext cx="3766799" cy="2520233"/>
            <a:chOff x="5139972" y="3373779"/>
            <a:chExt cx="3766799" cy="2520233"/>
          </a:xfrm>
        </p:grpSpPr>
        <p:pic>
          <p:nvPicPr>
            <p:cNvPr id="6" name="Picture 5">
              <a:extLst>
                <a:ext uri="{FF2B5EF4-FFF2-40B4-BE49-F238E27FC236}">
                  <a16:creationId xmlns:a16="http://schemas.microsoft.com/office/drawing/2014/main" id="{5EEF9D63-A1AD-A514-3460-17B90B39B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9972" y="3373779"/>
              <a:ext cx="3766799" cy="2520233"/>
            </a:xfrm>
            <a:prstGeom prst="rect">
              <a:avLst/>
            </a:prstGeom>
          </p:spPr>
        </p:pic>
        <p:sp>
          <p:nvSpPr>
            <p:cNvPr id="7" name="TextBox 6">
              <a:extLst>
                <a:ext uri="{FF2B5EF4-FFF2-40B4-BE49-F238E27FC236}">
                  <a16:creationId xmlns:a16="http://schemas.microsoft.com/office/drawing/2014/main" id="{C3E0E1F0-3FF8-D1C9-0AEA-125FFA482782}"/>
                </a:ext>
              </a:extLst>
            </p:cNvPr>
            <p:cNvSpPr txBox="1"/>
            <p:nvPr/>
          </p:nvSpPr>
          <p:spPr>
            <a:xfrm>
              <a:off x="7429249" y="5064969"/>
              <a:ext cx="1085850" cy="415498"/>
            </a:xfrm>
            <a:prstGeom prst="rect">
              <a:avLst/>
            </a:prstGeom>
            <a:noFill/>
          </p:spPr>
          <p:txBody>
            <a:bodyPr wrap="square" rtlCol="0">
              <a:spAutoFit/>
            </a:bodyPr>
            <a:lstStyle/>
            <a:p>
              <a:pPr algn="ctr"/>
              <a:r>
                <a:rPr lang="en-US" sz="2100" dirty="0"/>
                <a:t>FRIB</a:t>
              </a:r>
            </a:p>
          </p:txBody>
        </p:sp>
        <p:cxnSp>
          <p:nvCxnSpPr>
            <p:cNvPr id="8" name="Straight Arrow Connector 7">
              <a:extLst>
                <a:ext uri="{FF2B5EF4-FFF2-40B4-BE49-F238E27FC236}">
                  <a16:creationId xmlns:a16="http://schemas.microsoft.com/office/drawing/2014/main" id="{4831E136-B6EE-65CF-7DF2-FE2C5BC9EF50}"/>
                </a:ext>
              </a:extLst>
            </p:cNvPr>
            <p:cNvCxnSpPr>
              <a:cxnSpLocks/>
            </p:cNvCxnSpPr>
            <p:nvPr/>
          </p:nvCxnSpPr>
          <p:spPr>
            <a:xfrm flipH="1" flipV="1">
              <a:off x="6880024" y="4974552"/>
              <a:ext cx="685800" cy="2194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F877BFB-A870-91DD-8FEC-F78CDD807F08}"/>
                </a:ext>
              </a:extLst>
            </p:cNvPr>
            <p:cNvSpPr txBox="1"/>
            <p:nvPr/>
          </p:nvSpPr>
          <p:spPr>
            <a:xfrm>
              <a:off x="5726050" y="3622965"/>
              <a:ext cx="1336775" cy="415498"/>
            </a:xfrm>
            <a:prstGeom prst="rect">
              <a:avLst/>
            </a:prstGeom>
            <a:noFill/>
          </p:spPr>
          <p:txBody>
            <a:bodyPr wrap="square" rtlCol="0">
              <a:spAutoFit/>
            </a:bodyPr>
            <a:lstStyle/>
            <a:p>
              <a:pPr algn="ctr"/>
              <a:r>
                <a:rPr lang="en-US" sz="2100" dirty="0"/>
                <a:t>FRIB-400</a:t>
              </a:r>
            </a:p>
          </p:txBody>
        </p:sp>
        <p:cxnSp>
          <p:nvCxnSpPr>
            <p:cNvPr id="11" name="Straight Arrow Connector 10">
              <a:extLst>
                <a:ext uri="{FF2B5EF4-FFF2-40B4-BE49-F238E27FC236}">
                  <a16:creationId xmlns:a16="http://schemas.microsoft.com/office/drawing/2014/main" id="{76A887D1-3935-23EC-E52E-5A7A308A4133}"/>
                </a:ext>
              </a:extLst>
            </p:cNvPr>
            <p:cNvCxnSpPr>
              <a:cxnSpLocks/>
            </p:cNvCxnSpPr>
            <p:nvPr/>
          </p:nvCxnSpPr>
          <p:spPr>
            <a:xfrm>
              <a:off x="6165837" y="3956371"/>
              <a:ext cx="457200" cy="5319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F006AF44-4B82-E43A-F6DF-21B8A03167BE}"/>
              </a:ext>
            </a:extLst>
          </p:cNvPr>
          <p:cNvGrpSpPr/>
          <p:nvPr/>
        </p:nvGrpSpPr>
        <p:grpSpPr>
          <a:xfrm>
            <a:off x="5264618" y="813071"/>
            <a:ext cx="3642153" cy="2436836"/>
            <a:chOff x="5264618" y="813071"/>
            <a:chExt cx="3642153" cy="2436836"/>
          </a:xfrm>
        </p:grpSpPr>
        <p:pic>
          <p:nvPicPr>
            <p:cNvPr id="3" name="Content Placeholder 5">
              <a:extLst>
                <a:ext uri="{FF2B5EF4-FFF2-40B4-BE49-F238E27FC236}">
                  <a16:creationId xmlns:a16="http://schemas.microsoft.com/office/drawing/2014/main" id="{FAA8906D-6C24-BFF9-5ED9-6D115E387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4618" y="813071"/>
              <a:ext cx="3642153" cy="2436836"/>
            </a:xfrm>
            <a:prstGeom prst="rect">
              <a:avLst/>
            </a:prstGeom>
          </p:spPr>
        </p:pic>
        <p:sp>
          <p:nvSpPr>
            <p:cNvPr id="12" name="TextBox 11">
              <a:extLst>
                <a:ext uri="{FF2B5EF4-FFF2-40B4-BE49-F238E27FC236}">
                  <a16:creationId xmlns:a16="http://schemas.microsoft.com/office/drawing/2014/main" id="{34F78D55-4243-2221-C236-3ED40CF731E8}"/>
                </a:ext>
              </a:extLst>
            </p:cNvPr>
            <p:cNvSpPr txBox="1"/>
            <p:nvPr/>
          </p:nvSpPr>
          <p:spPr>
            <a:xfrm>
              <a:off x="6794096" y="813071"/>
              <a:ext cx="1336775" cy="415498"/>
            </a:xfrm>
            <a:prstGeom prst="rect">
              <a:avLst/>
            </a:prstGeom>
            <a:noFill/>
          </p:spPr>
          <p:txBody>
            <a:bodyPr wrap="square" rtlCol="0">
              <a:spAutoFit/>
            </a:bodyPr>
            <a:lstStyle/>
            <a:p>
              <a:pPr algn="ctr"/>
              <a:r>
                <a:rPr lang="en-US" sz="2100" dirty="0"/>
                <a:t>FRIB-400</a:t>
              </a:r>
            </a:p>
          </p:txBody>
        </p:sp>
        <p:sp>
          <p:nvSpPr>
            <p:cNvPr id="13" name="TextBox 12">
              <a:extLst>
                <a:ext uri="{FF2B5EF4-FFF2-40B4-BE49-F238E27FC236}">
                  <a16:creationId xmlns:a16="http://schemas.microsoft.com/office/drawing/2014/main" id="{D54686E8-E230-2333-0EBF-FB27ABBB7E4E}"/>
                </a:ext>
              </a:extLst>
            </p:cNvPr>
            <p:cNvSpPr txBox="1"/>
            <p:nvPr/>
          </p:nvSpPr>
          <p:spPr>
            <a:xfrm>
              <a:off x="6668040" y="2195696"/>
              <a:ext cx="1085850" cy="415498"/>
            </a:xfrm>
            <a:prstGeom prst="rect">
              <a:avLst/>
            </a:prstGeom>
            <a:noFill/>
          </p:spPr>
          <p:txBody>
            <a:bodyPr wrap="square" rtlCol="0">
              <a:spAutoFit/>
            </a:bodyPr>
            <a:lstStyle/>
            <a:p>
              <a:pPr algn="ctr"/>
              <a:r>
                <a:rPr lang="en-US" sz="2100" dirty="0"/>
                <a:t>FRIB</a:t>
              </a:r>
            </a:p>
          </p:txBody>
        </p:sp>
      </p:grpSp>
      <p:sp>
        <p:nvSpPr>
          <p:cNvPr id="14" name="TextBox 13">
            <a:extLst>
              <a:ext uri="{FF2B5EF4-FFF2-40B4-BE49-F238E27FC236}">
                <a16:creationId xmlns:a16="http://schemas.microsoft.com/office/drawing/2014/main" id="{95994C68-B088-8577-9876-DC478254BE37}"/>
              </a:ext>
            </a:extLst>
          </p:cNvPr>
          <p:cNvSpPr txBox="1"/>
          <p:nvPr/>
        </p:nvSpPr>
        <p:spPr>
          <a:xfrm>
            <a:off x="237229" y="4397316"/>
            <a:ext cx="4775727" cy="1815882"/>
          </a:xfrm>
          <a:prstGeom prst="rect">
            <a:avLst/>
          </a:prstGeom>
          <a:noFill/>
        </p:spPr>
        <p:txBody>
          <a:bodyPr wrap="square" rtlCol="0">
            <a:spAutoFit/>
          </a:bodyPr>
          <a:lstStyle/>
          <a:p>
            <a:r>
              <a:rPr lang="en-US" b="1" dirty="0">
                <a:solidFill>
                  <a:srgbClr val="86A448"/>
                </a:solidFill>
              </a:rPr>
              <a:t>FRIB400 will boost intensities, asymmetry and pion cross-sections </a:t>
            </a:r>
          </a:p>
          <a:p>
            <a:r>
              <a:rPr lang="en-US" b="1" dirty="0">
                <a:solidFill>
                  <a:srgbClr val="86A448"/>
                </a:solidFill>
              </a:rPr>
              <a:t>Intensity increase</a:t>
            </a:r>
            <a:r>
              <a:rPr lang="en-US" dirty="0">
                <a:solidFill>
                  <a:srgbClr val="86A448"/>
                </a:solidFill>
              </a:rPr>
              <a:t>: Allow explorations of more asymmetric systems.</a:t>
            </a:r>
          </a:p>
          <a:p>
            <a:r>
              <a:rPr lang="en-US" b="1" dirty="0">
                <a:solidFill>
                  <a:srgbClr val="86A448"/>
                </a:solidFill>
              </a:rPr>
              <a:t>Energy increase</a:t>
            </a:r>
            <a:r>
              <a:rPr lang="en-US" dirty="0">
                <a:solidFill>
                  <a:srgbClr val="86A448"/>
                </a:solidFill>
              </a:rPr>
              <a:t>: yields increase exponentially above pion thresholds</a:t>
            </a:r>
          </a:p>
          <a:p>
            <a:r>
              <a:rPr lang="en-US" dirty="0">
                <a:solidFill>
                  <a:srgbClr val="86A448"/>
                </a:solidFill>
              </a:rPr>
              <a:t>Regions at </a:t>
            </a:r>
            <a:r>
              <a:rPr lang="en-US" dirty="0">
                <a:solidFill>
                  <a:srgbClr val="86A448"/>
                </a:solidFill>
                <a:latin typeface="Symbol" panose="05050102010706020507" pitchFamily="18" charset="2"/>
              </a:rPr>
              <a:t>r</a:t>
            </a:r>
            <a:r>
              <a:rPr lang="en-US" dirty="0">
                <a:solidFill>
                  <a:srgbClr val="86A448"/>
                </a:solidFill>
              </a:rPr>
              <a:t>&gt;1.8</a:t>
            </a:r>
            <a:r>
              <a:rPr lang="en-US" dirty="0">
                <a:solidFill>
                  <a:srgbClr val="86A448"/>
                </a:solidFill>
                <a:latin typeface="Symbol" panose="05050102010706020507" pitchFamily="18" charset="2"/>
              </a:rPr>
              <a:t>r</a:t>
            </a:r>
            <a:r>
              <a:rPr lang="en-US" baseline="-25000" dirty="0">
                <a:solidFill>
                  <a:srgbClr val="86A448"/>
                </a:solidFill>
              </a:rPr>
              <a:t>0</a:t>
            </a:r>
            <a:r>
              <a:rPr lang="en-US" dirty="0">
                <a:solidFill>
                  <a:srgbClr val="86A448"/>
                </a:solidFill>
              </a:rPr>
              <a:t> become more extensive </a:t>
            </a:r>
          </a:p>
        </p:txBody>
      </p:sp>
    </p:spTree>
    <p:extLst>
      <p:ext uri="{BB962C8B-B14F-4D97-AF65-F5344CB8AC3E}">
        <p14:creationId xmlns:p14="http://schemas.microsoft.com/office/powerpoint/2010/main" val="4069701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rotWithShape="1">
          <a:blip r:embed="rId2">
            <a:extLst>
              <a:ext uri="{28A0092B-C50C-407E-A947-70E740481C1C}">
                <a14:useLocalDpi xmlns:a14="http://schemas.microsoft.com/office/drawing/2010/main" val="0"/>
              </a:ext>
            </a:extLst>
          </a:blip>
          <a:srcRect r="50435"/>
          <a:stretch/>
        </p:blipFill>
        <p:spPr>
          <a:xfrm>
            <a:off x="6190440" y="972390"/>
            <a:ext cx="2789231" cy="4840424"/>
          </a:xfrm>
          <a:prstGeom prst="rect">
            <a:avLst/>
          </a:prstGeom>
        </p:spPr>
      </p:pic>
      <p:sp>
        <p:nvSpPr>
          <p:cNvPr id="8" name="TextBox 7"/>
          <p:cNvSpPr txBox="1"/>
          <p:nvPr/>
        </p:nvSpPr>
        <p:spPr>
          <a:xfrm>
            <a:off x="83304" y="937666"/>
            <a:ext cx="6259527" cy="5493812"/>
          </a:xfrm>
          <a:prstGeom prst="rect">
            <a:avLst/>
          </a:prstGeom>
          <a:noFill/>
          <a:ln>
            <a:noFill/>
          </a:ln>
        </p:spPr>
        <p:txBody>
          <a:bodyPr wrap="square" rtlCol="0">
            <a:spAutoFit/>
          </a:bodyPr>
          <a:lstStyle/>
          <a:p>
            <a:r>
              <a:rPr lang="en-US" sz="2400" b="1" dirty="0">
                <a:solidFill>
                  <a:schemeClr val="accent6">
                    <a:lumMod val="50000"/>
                  </a:schemeClr>
                </a:solidFill>
              </a:rPr>
              <a:t>Goal:</a:t>
            </a:r>
          </a:p>
          <a:p>
            <a:r>
              <a:rPr lang="en-US" sz="2100" dirty="0">
                <a:solidFill>
                  <a:srgbClr val="0000FF"/>
                </a:solidFill>
              </a:rPr>
              <a:t>Comprehensive nuclear matter EOS from crust to outer core is in sight</a:t>
            </a:r>
          </a:p>
          <a:p>
            <a:endParaRPr lang="en-US" sz="2100" b="1" dirty="0">
              <a:solidFill>
                <a:srgbClr val="0000FF"/>
              </a:solidFill>
            </a:endParaRPr>
          </a:p>
          <a:p>
            <a:r>
              <a:rPr lang="en-US" sz="2100" b="1" dirty="0">
                <a:solidFill>
                  <a:schemeClr val="accent6">
                    <a:lumMod val="50000"/>
                  </a:schemeClr>
                </a:solidFill>
              </a:rPr>
              <a:t>EOS at FRIB: </a:t>
            </a:r>
          </a:p>
          <a:p>
            <a:r>
              <a:rPr lang="en-US" sz="2100" dirty="0">
                <a:solidFill>
                  <a:srgbClr val="0000FF"/>
                </a:solidFill>
              </a:rPr>
              <a:t>More precision symmetry energy data at 1.5-2.5 </a:t>
            </a:r>
            <a:r>
              <a:rPr lang="en-US" sz="2100" dirty="0">
                <a:solidFill>
                  <a:srgbClr val="0000FF"/>
                </a:solidFill>
                <a:latin typeface="Symbol" panose="05050102010706020507" pitchFamily="18" charset="2"/>
              </a:rPr>
              <a:t>r</a:t>
            </a:r>
            <a:r>
              <a:rPr lang="en-US" sz="2100" baseline="-25000" dirty="0">
                <a:solidFill>
                  <a:srgbClr val="0000FF"/>
                </a:solidFill>
              </a:rPr>
              <a:t>0</a:t>
            </a:r>
          </a:p>
          <a:p>
            <a:endParaRPr lang="en-US" sz="2100" dirty="0">
              <a:solidFill>
                <a:srgbClr val="0000FF"/>
              </a:solidFill>
            </a:endParaRPr>
          </a:p>
          <a:p>
            <a:r>
              <a:rPr lang="en-US" sz="2100" b="1" dirty="0">
                <a:solidFill>
                  <a:schemeClr val="accent6">
                    <a:lumMod val="50000"/>
                  </a:schemeClr>
                </a:solidFill>
              </a:rPr>
              <a:t>Primary observables: </a:t>
            </a:r>
          </a:p>
          <a:p>
            <a:pPr marL="342900" indent="-342900">
              <a:buFont typeface="Arial" panose="020B0604020202020204" pitchFamily="34" charset="0"/>
              <a:buChar char="•"/>
            </a:pPr>
            <a:r>
              <a:rPr lang="en-US" sz="2100" dirty="0">
                <a:solidFill>
                  <a:srgbClr val="0000FF"/>
                </a:solidFill>
              </a:rPr>
              <a:t>pion and n/p differential flow</a:t>
            </a:r>
            <a:r>
              <a:rPr lang="en-US" sz="2100" dirty="0">
                <a:solidFill>
                  <a:srgbClr val="0000FF"/>
                </a:solidFill>
                <a:sym typeface="Wingdings" panose="05000000000000000000" pitchFamily="2" charset="2"/>
              </a:rPr>
              <a:t> Symmetry </a:t>
            </a:r>
            <a:br>
              <a:rPr lang="en-US" sz="2100" dirty="0">
                <a:solidFill>
                  <a:srgbClr val="0000FF"/>
                </a:solidFill>
                <a:sym typeface="Wingdings" panose="05000000000000000000" pitchFamily="2" charset="2"/>
              </a:rPr>
            </a:br>
            <a:r>
              <a:rPr lang="en-US" sz="2100" dirty="0">
                <a:solidFill>
                  <a:srgbClr val="0000FF"/>
                </a:solidFill>
                <a:sym typeface="Wingdings" panose="05000000000000000000" pitchFamily="2" charset="2"/>
              </a:rPr>
              <a:t>energy</a:t>
            </a:r>
            <a:endParaRPr lang="en-US" sz="2100" dirty="0">
              <a:solidFill>
                <a:srgbClr val="0000FF"/>
              </a:solidFill>
            </a:endParaRPr>
          </a:p>
          <a:p>
            <a:pPr marL="342900" indent="-342900">
              <a:buFont typeface="Arial" panose="020B0604020202020204" pitchFamily="34" charset="0"/>
              <a:buChar char="•"/>
            </a:pPr>
            <a:r>
              <a:rPr lang="en-US" sz="2100" dirty="0">
                <a:solidFill>
                  <a:srgbClr val="0000FF"/>
                </a:solidFill>
              </a:rPr>
              <a:t>proton flow</a:t>
            </a:r>
            <a:r>
              <a:rPr lang="en-US" sz="2100" dirty="0">
                <a:solidFill>
                  <a:srgbClr val="0000FF"/>
                </a:solidFill>
                <a:sym typeface="Wingdings" panose="05000000000000000000" pitchFamily="2" charset="2"/>
              </a:rPr>
              <a:t> symmetric matter constraints</a:t>
            </a:r>
            <a:endParaRPr lang="en-US" sz="2100" dirty="0">
              <a:solidFill>
                <a:srgbClr val="0000FF"/>
              </a:solidFill>
            </a:endParaRPr>
          </a:p>
          <a:p>
            <a:endParaRPr lang="en-US" sz="2100" dirty="0">
              <a:solidFill>
                <a:srgbClr val="0000FF"/>
              </a:solidFill>
            </a:endParaRPr>
          </a:p>
          <a:p>
            <a:r>
              <a:rPr lang="en-US" sz="2100" b="1" dirty="0">
                <a:solidFill>
                  <a:schemeClr val="accent6">
                    <a:lumMod val="50000"/>
                  </a:schemeClr>
                </a:solidFill>
              </a:rPr>
              <a:t>What we need:</a:t>
            </a:r>
            <a:br>
              <a:rPr lang="en-US" sz="2100" b="1" dirty="0">
                <a:solidFill>
                  <a:schemeClr val="accent6">
                    <a:lumMod val="50000"/>
                  </a:schemeClr>
                </a:solidFill>
              </a:rPr>
            </a:br>
            <a:r>
              <a:rPr lang="en-US" sz="2100" dirty="0">
                <a:solidFill>
                  <a:srgbClr val="0000FF"/>
                </a:solidFill>
              </a:rPr>
              <a:t>Investment in detector development to measure </a:t>
            </a:r>
            <a:r>
              <a:rPr lang="en-US" sz="2100" dirty="0" err="1">
                <a:solidFill>
                  <a:srgbClr val="0000FF"/>
                </a:solidFill>
              </a:rPr>
              <a:t>pions</a:t>
            </a:r>
            <a:r>
              <a:rPr lang="en-US" sz="2100" dirty="0">
                <a:solidFill>
                  <a:srgbClr val="0000FF"/>
                </a:solidFill>
              </a:rPr>
              <a:t>, charged particles and neutron with high granularity ➡ Time Projection Chamber for FRIB</a:t>
            </a:r>
          </a:p>
          <a:p>
            <a:endParaRPr lang="en-US" sz="1200" dirty="0">
              <a:solidFill>
                <a:srgbClr val="0000FF"/>
              </a:solidFill>
            </a:endParaRPr>
          </a:p>
        </p:txBody>
      </p:sp>
      <p:sp>
        <p:nvSpPr>
          <p:cNvPr id="10" name="Oval 9"/>
          <p:cNvSpPr/>
          <p:nvPr/>
        </p:nvSpPr>
        <p:spPr>
          <a:xfrm>
            <a:off x="7596549" y="1624868"/>
            <a:ext cx="270545" cy="8283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Oval 11"/>
          <p:cNvSpPr/>
          <p:nvPr/>
        </p:nvSpPr>
        <p:spPr>
          <a:xfrm>
            <a:off x="7536433" y="4249574"/>
            <a:ext cx="270545" cy="8283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Footer Placeholder 1">
            <a:extLst>
              <a:ext uri="{FF2B5EF4-FFF2-40B4-BE49-F238E27FC236}">
                <a16:creationId xmlns:a16="http://schemas.microsoft.com/office/drawing/2014/main" id="{EB3F1A4A-0CAB-20E2-8EE8-010D95049BB3}"/>
              </a:ext>
            </a:extLst>
          </p:cNvPr>
          <p:cNvSpPr>
            <a:spLocks noGrp="1"/>
          </p:cNvSpPr>
          <p:nvPr>
            <p:ph type="ftr" sz="quarter" idx="10"/>
          </p:nvPr>
        </p:nvSpPr>
        <p:spPr/>
        <p:txBody>
          <a:bodyPr/>
          <a:lstStyle/>
          <a:p>
            <a:r>
              <a:rPr lang="pl-PL"/>
              <a:t>Z. Chajęcki - NuSYM 2023 - GSI, Sep 18-22, 2023</a:t>
            </a:r>
            <a:endParaRPr lang="en-US"/>
          </a:p>
        </p:txBody>
      </p:sp>
      <p:sp>
        <p:nvSpPr>
          <p:cNvPr id="3" name="Slide Number Placeholder 2">
            <a:extLst>
              <a:ext uri="{FF2B5EF4-FFF2-40B4-BE49-F238E27FC236}">
                <a16:creationId xmlns:a16="http://schemas.microsoft.com/office/drawing/2014/main" id="{19320B8A-AB13-83FD-EEBA-EDF0D85C9C45}"/>
              </a:ext>
            </a:extLst>
          </p:cNvPr>
          <p:cNvSpPr>
            <a:spLocks noGrp="1"/>
          </p:cNvSpPr>
          <p:nvPr>
            <p:ph type="sldNum" sz="quarter" idx="11"/>
          </p:nvPr>
        </p:nvSpPr>
        <p:spPr/>
        <p:txBody>
          <a:bodyPr/>
          <a:lstStyle/>
          <a:p>
            <a:fld id="{3A52D0C7-BA79-BD4F-B30F-C8F38A3ACFA8}" type="slidenum">
              <a:rPr lang="en-US" smtClean="0"/>
              <a:pPr/>
              <a:t>21</a:t>
            </a:fld>
            <a:endParaRPr lang="en-US"/>
          </a:p>
        </p:txBody>
      </p:sp>
      <p:sp>
        <p:nvSpPr>
          <p:cNvPr id="7" name="Rectangle 9">
            <a:extLst>
              <a:ext uri="{FF2B5EF4-FFF2-40B4-BE49-F238E27FC236}">
                <a16:creationId xmlns:a16="http://schemas.microsoft.com/office/drawing/2014/main" id="{AFC1F2D7-97B2-19D7-E9AE-634F703CD9FF}"/>
              </a:ext>
            </a:extLst>
          </p:cNvPr>
          <p:cNvSpPr txBox="1">
            <a:spLocks noChangeArrowheads="1"/>
          </p:cNvSpPr>
          <p:nvPr/>
        </p:nvSpPr>
        <p:spPr bwMode="auto">
          <a:xfrm>
            <a:off x="0" y="0"/>
            <a:ext cx="9144000" cy="775504"/>
          </a:xfrm>
          <a:prstGeom prst="rect">
            <a:avLst/>
          </a:prstGeom>
          <a:solidFill>
            <a:srgbClr val="5B3D2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en-US" sz="2800" b="1" kern="0" dirty="0">
                <a:solidFill>
                  <a:schemeClr val="bg1"/>
                </a:solidFill>
                <a:effectLst>
                  <a:outerShdw blurRad="38100" dist="38100" dir="2700000" algn="tl">
                    <a:srgbClr val="000000"/>
                  </a:outerShdw>
                </a:effectLst>
                <a:latin typeface="Comic Sans MS" charset="0"/>
              </a:rPr>
              <a:t>Opportunities and challenges for  EOS at FRIB</a:t>
            </a:r>
            <a:endParaRPr lang="en-US" sz="3200" b="1" kern="0" dirty="0"/>
          </a:p>
        </p:txBody>
      </p:sp>
      <p:pic>
        <p:nvPicPr>
          <p:cNvPr id="11" name="Picture 10" descr="Screen Clipping">
            <a:extLst>
              <a:ext uri="{FF2B5EF4-FFF2-40B4-BE49-F238E27FC236}">
                <a16:creationId xmlns:a16="http://schemas.microsoft.com/office/drawing/2014/main" id="{878F578A-572D-DD18-338E-596576C39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813" y="3461726"/>
            <a:ext cx="3193487" cy="2606007"/>
          </a:xfrm>
          <a:prstGeom prst="rect">
            <a:avLst/>
          </a:prstGeom>
        </p:spPr>
      </p:pic>
    </p:spTree>
    <p:extLst>
      <p:ext uri="{BB962C8B-B14F-4D97-AF65-F5344CB8AC3E}">
        <p14:creationId xmlns:p14="http://schemas.microsoft.com/office/powerpoint/2010/main" val="806675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8521" name="Rectangle 9"/>
          <p:cNvSpPr>
            <a:spLocks noGrp="1" noChangeArrowheads="1"/>
          </p:cNvSpPr>
          <p:nvPr>
            <p:ph type="title" idx="4294967295"/>
          </p:nvPr>
        </p:nvSpPr>
        <p:spPr>
          <a:xfrm>
            <a:off x="0" y="0"/>
            <a:ext cx="9144000" cy="692150"/>
          </a:xfrm>
        </p:spPr>
        <p:txBody>
          <a:bodyPr/>
          <a:lstStyle/>
          <a:p>
            <a:r>
              <a:rPr lang="en-US" sz="3200" b="1" dirty="0">
                <a:solidFill>
                  <a:schemeClr val="bg1"/>
                </a:solidFill>
                <a:effectLst>
                  <a:outerShdw blurRad="38100" dist="38100" dir="2700000" algn="tl">
                    <a:srgbClr val="000000"/>
                  </a:outerShdw>
                </a:effectLst>
                <a:latin typeface="Comic Sans MS" charset="0"/>
              </a:rPr>
              <a:t>Requirements for TPC at FRIB</a:t>
            </a:r>
            <a:endParaRPr lang="en-US" sz="3600" dirty="0"/>
          </a:p>
        </p:txBody>
      </p:sp>
      <p:sp>
        <p:nvSpPr>
          <p:cNvPr id="8" name="Rectangle 7"/>
          <p:cNvSpPr/>
          <p:nvPr/>
        </p:nvSpPr>
        <p:spPr bwMode="auto">
          <a:xfrm>
            <a:off x="559636" y="2151223"/>
            <a:ext cx="1046540" cy="11287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500" b="1" i="0" u="none" strike="noStrike" cap="none" normalizeH="0" baseline="0">
              <a:ln>
                <a:noFill/>
              </a:ln>
              <a:solidFill>
                <a:srgbClr val="DE0000"/>
              </a:solidFill>
              <a:effectLst/>
              <a:latin typeface="Arial" charset="0"/>
              <a:ea typeface="ＭＳ Ｐゴシック" charset="0"/>
              <a:cs typeface="Arial" charset="0"/>
            </a:endParaRPr>
          </a:p>
        </p:txBody>
      </p:sp>
      <p:sp>
        <p:nvSpPr>
          <p:cNvPr id="11" name="Footer Placeholder 10"/>
          <p:cNvSpPr>
            <a:spLocks noGrp="1"/>
          </p:cNvSpPr>
          <p:nvPr>
            <p:ph type="ftr" sz="quarter" idx="10"/>
          </p:nvPr>
        </p:nvSpPr>
        <p:spPr>
          <a:xfrm>
            <a:off x="1697038" y="6532563"/>
            <a:ext cx="5551487" cy="268287"/>
          </a:xfrm>
        </p:spPr>
        <p:txBody>
          <a:bodyPr/>
          <a:lstStyle/>
          <a:p>
            <a:r>
              <a:rPr lang="pl-PL"/>
              <a:t>Z. Chajęcki - NuSYM 2023 - GSI, Sep 18-22, 2023</a:t>
            </a:r>
            <a:endParaRPr lang="en-US"/>
          </a:p>
        </p:txBody>
      </p:sp>
      <p:sp>
        <p:nvSpPr>
          <p:cNvPr id="15" name="Rectangle 14"/>
          <p:cNvSpPr/>
          <p:nvPr/>
        </p:nvSpPr>
        <p:spPr>
          <a:xfrm>
            <a:off x="212813" y="1039388"/>
            <a:ext cx="8903570" cy="5461495"/>
          </a:xfrm>
          <a:prstGeom prst="rect">
            <a:avLst/>
          </a:prstGeom>
        </p:spPr>
        <p:txBody>
          <a:bodyPr wrap="square">
            <a:spAutoFit/>
          </a:bodyPr>
          <a:lstStyle/>
          <a:p>
            <a:endParaRPr lang="en-US" sz="1050" dirty="0"/>
          </a:p>
          <a:p>
            <a:pPr marL="347472" indent="-342900">
              <a:spcBef>
                <a:spcPts val="0"/>
              </a:spcBef>
              <a:spcAft>
                <a:spcPts val="0"/>
              </a:spcAft>
              <a:buFont typeface="Wingdings" pitchFamily="2" charset="2"/>
              <a:buChar char="v"/>
            </a:pPr>
            <a:r>
              <a:rPr lang="en-US" sz="1800" dirty="0"/>
              <a:t>Placed inside the solenoid magnet</a:t>
            </a:r>
            <a:br>
              <a:rPr lang="en-US" sz="1800" dirty="0"/>
            </a:br>
            <a:r>
              <a:rPr lang="en-US" sz="1800" b="1" dirty="0"/>
              <a:t>Improves tracking and PID</a:t>
            </a:r>
          </a:p>
          <a:p>
            <a:pPr marL="347472" indent="-342900">
              <a:spcBef>
                <a:spcPts val="0"/>
              </a:spcBef>
              <a:spcAft>
                <a:spcPts val="0"/>
              </a:spcAft>
              <a:buFont typeface="Wingdings" pitchFamily="2" charset="2"/>
              <a:buChar char="v"/>
            </a:pPr>
            <a:r>
              <a:rPr lang="en-US" sz="1800" dirty="0"/>
              <a:t>good resolution at low-energy</a:t>
            </a:r>
          </a:p>
          <a:p>
            <a:pPr marL="347472" indent="-342900">
              <a:spcBef>
                <a:spcPts val="0"/>
              </a:spcBef>
              <a:spcAft>
                <a:spcPts val="0"/>
              </a:spcAft>
              <a:buFont typeface="Wingdings" pitchFamily="2" charset="2"/>
              <a:buChar char="v"/>
            </a:pPr>
            <a:r>
              <a:rPr lang="en-US" sz="1800" dirty="0"/>
              <a:t>thick target </a:t>
            </a:r>
          </a:p>
          <a:p>
            <a:pPr marL="347472" indent="-342900">
              <a:spcBef>
                <a:spcPts val="0"/>
              </a:spcBef>
              <a:spcAft>
                <a:spcPts val="0"/>
              </a:spcAft>
              <a:buFont typeface="Wingdings" pitchFamily="2" charset="2"/>
              <a:buChar char="v"/>
            </a:pPr>
            <a:r>
              <a:rPr lang="en-US" sz="1800" dirty="0"/>
              <a:t>4</a:t>
            </a:r>
            <a:r>
              <a:rPr lang="en-US" sz="1800" dirty="0">
                <a:latin typeface="Symbol" charset="2"/>
                <a:cs typeface="Symbol" charset="2"/>
              </a:rPr>
              <a:t>p</a:t>
            </a:r>
            <a:r>
              <a:rPr lang="en-US" sz="1800" dirty="0"/>
              <a:t> acceptance of reaction products</a:t>
            </a:r>
            <a:br>
              <a:rPr lang="en-US" sz="1800" dirty="0"/>
            </a:br>
            <a:r>
              <a:rPr lang="en-US" sz="1800" dirty="0"/>
              <a:t>(improves reaction plane determination)</a:t>
            </a:r>
          </a:p>
          <a:p>
            <a:pPr marL="285750" indent="-285750">
              <a:lnSpc>
                <a:spcPct val="120000"/>
              </a:lnSpc>
              <a:buFont typeface="Wingdings" pitchFamily="2" charset="2"/>
              <a:buChar char="v"/>
            </a:pPr>
            <a:r>
              <a:rPr lang="en-US" sz="1800" dirty="0"/>
              <a:t> Minimize the particle energy loss </a:t>
            </a:r>
          </a:p>
          <a:p>
            <a:pPr marL="285750" indent="-285750">
              <a:lnSpc>
                <a:spcPct val="120000"/>
              </a:lnSpc>
              <a:buFont typeface="Wingdings" pitchFamily="2" charset="2"/>
              <a:buChar char="v"/>
            </a:pPr>
            <a:r>
              <a:rPr lang="en-US" sz="1800" dirty="0"/>
              <a:t> Good vertex resolution </a:t>
            </a:r>
          </a:p>
          <a:p>
            <a:pPr marL="285750" indent="-285750">
              <a:lnSpc>
                <a:spcPct val="120000"/>
              </a:lnSpc>
              <a:buFont typeface="Wingdings" pitchFamily="2" charset="2"/>
              <a:buChar char="v"/>
            </a:pPr>
            <a:r>
              <a:rPr lang="en-US" sz="1800" dirty="0"/>
              <a:t> Multitrack event reconstruction </a:t>
            </a:r>
            <a:br>
              <a:rPr lang="en-US" sz="1800" dirty="0"/>
            </a:br>
            <a:r>
              <a:rPr lang="en-US" sz="1800" dirty="0"/>
              <a:t>(including close track separation: track merging, track splitting)</a:t>
            </a:r>
          </a:p>
          <a:p>
            <a:pPr marL="285750" indent="-285750">
              <a:lnSpc>
                <a:spcPct val="120000"/>
              </a:lnSpc>
              <a:buFont typeface="Wingdings" pitchFamily="2" charset="2"/>
              <a:buChar char="v"/>
            </a:pPr>
            <a:r>
              <a:rPr lang="en-US" sz="1800" b="1" dirty="0"/>
              <a:t> Possibility of using auxiliary detectors (neutron wall, detectors for heavier fragments)</a:t>
            </a:r>
          </a:p>
          <a:p>
            <a:pPr marL="285750" indent="-285750">
              <a:lnSpc>
                <a:spcPct val="120000"/>
              </a:lnSpc>
              <a:buFont typeface="Wingdings" pitchFamily="2" charset="2"/>
              <a:buChar char="v"/>
            </a:pPr>
            <a:r>
              <a:rPr lang="en-US" sz="1800" b="1" dirty="0"/>
              <a:t> “removal” of </a:t>
            </a:r>
            <a:r>
              <a:rPr lang="en-US" sz="1800" b="1" dirty="0">
                <a:latin typeface="Symbol" pitchFamily="2" charset="2"/>
              </a:rPr>
              <a:t>d</a:t>
            </a:r>
            <a:r>
              <a:rPr lang="en-US" sz="1800" b="1" dirty="0"/>
              <a:t>-electrons</a:t>
            </a:r>
          </a:p>
          <a:p>
            <a:pPr marL="285750" indent="-285750">
              <a:lnSpc>
                <a:spcPct val="120000"/>
              </a:lnSpc>
              <a:buFont typeface="Wingdings" pitchFamily="2" charset="2"/>
              <a:buChar char="v"/>
            </a:pPr>
            <a:r>
              <a:rPr lang="en-US" sz="1800" dirty="0"/>
              <a:t> Avoid saturation of the electronics when beam enters the active volume</a:t>
            </a:r>
          </a:p>
          <a:p>
            <a:pPr marL="285750" indent="-285750">
              <a:lnSpc>
                <a:spcPct val="120000"/>
              </a:lnSpc>
              <a:buFont typeface="Wingdings" pitchFamily="2" charset="2"/>
              <a:buChar char="v"/>
            </a:pPr>
            <a:r>
              <a:rPr lang="en-US" sz="1800" dirty="0"/>
              <a:t> Run detector in both Active Target and solid target mode</a:t>
            </a:r>
          </a:p>
          <a:p>
            <a:pPr marL="4572">
              <a:spcBef>
                <a:spcPts val="0"/>
              </a:spcBef>
              <a:spcAft>
                <a:spcPts val="0"/>
              </a:spcAft>
            </a:pPr>
            <a:endParaRPr lang="en-US" sz="1800" dirty="0"/>
          </a:p>
          <a:p>
            <a:pPr marL="4572">
              <a:spcBef>
                <a:spcPts val="0"/>
              </a:spcBef>
              <a:spcAft>
                <a:spcPts val="0"/>
              </a:spcAft>
            </a:pPr>
            <a:r>
              <a:rPr lang="en-US" sz="1800" i="1" dirty="0">
                <a:solidFill>
                  <a:srgbClr val="FF0000"/>
                </a:solidFill>
              </a:rPr>
              <a:t>Primarily based on design of </a:t>
            </a:r>
            <a:r>
              <a:rPr lang="en-US" sz="1800" b="1" i="1" dirty="0">
                <a:solidFill>
                  <a:srgbClr val="FF0000"/>
                </a:solidFill>
              </a:rPr>
              <a:t>AT-TPC detector at NSCL</a:t>
            </a:r>
          </a:p>
        </p:txBody>
      </p:sp>
      <p:pic>
        <p:nvPicPr>
          <p:cNvPr id="16" name="Picture 15" descr="AT-TPC Research Discussions.pdf (page 6 of 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999" y="1063954"/>
            <a:ext cx="3880243" cy="2754776"/>
          </a:xfrm>
          <a:prstGeom prst="rect">
            <a:avLst/>
          </a:prstGeom>
        </p:spPr>
      </p:pic>
      <p:sp>
        <p:nvSpPr>
          <p:cNvPr id="2" name="Slide Number Placeholder 1">
            <a:extLst>
              <a:ext uri="{FF2B5EF4-FFF2-40B4-BE49-F238E27FC236}">
                <a16:creationId xmlns:a16="http://schemas.microsoft.com/office/drawing/2014/main" id="{D0EADF13-7F51-3C30-C193-33B9DD332D95}"/>
              </a:ext>
            </a:extLst>
          </p:cNvPr>
          <p:cNvSpPr>
            <a:spLocks noGrp="1"/>
          </p:cNvSpPr>
          <p:nvPr>
            <p:ph type="sldNum" sz="quarter" idx="11"/>
          </p:nvPr>
        </p:nvSpPr>
        <p:spPr/>
        <p:txBody>
          <a:bodyPr/>
          <a:lstStyle/>
          <a:p>
            <a:fld id="{3A52D0C7-BA79-BD4F-B30F-C8F38A3ACFA8}" type="slidenum">
              <a:rPr lang="en-US" smtClean="0"/>
              <a:pPr/>
              <a:t>22</a:t>
            </a:fld>
            <a:endParaRPr lang="en-US"/>
          </a:p>
        </p:txBody>
      </p:sp>
    </p:spTree>
    <p:extLst>
      <p:ext uri="{BB962C8B-B14F-4D97-AF65-F5344CB8AC3E}">
        <p14:creationId xmlns:p14="http://schemas.microsoft.com/office/powerpoint/2010/main" val="152359165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2"/>
          <p:cNvSpPr>
            <a:spLocks noGrp="1"/>
          </p:cNvSpPr>
          <p:nvPr>
            <p:ph type="sldNum" sz="quarter" idx="11"/>
          </p:nvPr>
        </p:nvSpPr>
        <p:spPr/>
        <p:txBody>
          <a:bodyPr/>
          <a:lstStyle/>
          <a:p>
            <a:fld id="{454D13D5-3A0D-0341-A0F1-7CF43E2DFD89}" type="slidenum">
              <a:rPr lang="en-US"/>
              <a:pPr/>
              <a:t>23</a:t>
            </a:fld>
            <a:endParaRPr lang="en-US"/>
          </a:p>
        </p:txBody>
      </p:sp>
      <p:sp>
        <p:nvSpPr>
          <p:cNvPr id="2368521" name="Rectangle 9"/>
          <p:cNvSpPr>
            <a:spLocks noGrp="1" noChangeArrowheads="1"/>
          </p:cNvSpPr>
          <p:nvPr>
            <p:ph type="title" idx="4294967295"/>
          </p:nvPr>
        </p:nvSpPr>
        <p:spPr>
          <a:xfrm>
            <a:off x="0" y="0"/>
            <a:ext cx="9144000" cy="692150"/>
          </a:xfrm>
        </p:spPr>
        <p:txBody>
          <a:bodyPr/>
          <a:lstStyle/>
          <a:p>
            <a:r>
              <a:rPr lang="en-US" sz="3200" b="1" dirty="0">
                <a:solidFill>
                  <a:schemeClr val="bg1"/>
                </a:solidFill>
                <a:effectLst>
                  <a:outerShdw blurRad="38100" dist="38100" dir="2700000" algn="tl">
                    <a:srgbClr val="000000"/>
                  </a:outerShdw>
                </a:effectLst>
                <a:latin typeface="Comic Sans MS" charset="0"/>
              </a:rPr>
              <a:t>(Why) do we need AT-TPC?</a:t>
            </a:r>
            <a:endParaRPr lang="en-US" sz="3600" dirty="0"/>
          </a:p>
        </p:txBody>
      </p:sp>
      <p:sp>
        <p:nvSpPr>
          <p:cNvPr id="2" name="Rectangle 1"/>
          <p:cNvSpPr/>
          <p:nvPr/>
        </p:nvSpPr>
        <p:spPr>
          <a:xfrm>
            <a:off x="112062" y="810445"/>
            <a:ext cx="9031938" cy="1723549"/>
          </a:xfrm>
          <a:prstGeom prst="rect">
            <a:avLst/>
          </a:prstGeom>
        </p:spPr>
        <p:txBody>
          <a:bodyPr wrap="square">
            <a:spAutoFit/>
          </a:bodyPr>
          <a:lstStyle/>
          <a:p>
            <a:pPr marL="285750" indent="-285750">
              <a:spcAft>
                <a:spcPts val="600"/>
              </a:spcAft>
              <a:buFont typeface="Wingdings" charset="2"/>
              <a:buChar char="v"/>
            </a:pPr>
            <a:r>
              <a:rPr lang="en-US" dirty="0"/>
              <a:t>The early conceptual design of AT-TPC suggested it could function as an active target for both low energy reaccelerated beams and for fast fragmentation beams. </a:t>
            </a:r>
          </a:p>
          <a:p>
            <a:pPr marL="285750" indent="-285750">
              <a:spcAft>
                <a:spcPts val="600"/>
              </a:spcAft>
              <a:buFont typeface="Wingdings" charset="2"/>
              <a:buChar char="v"/>
            </a:pPr>
            <a:r>
              <a:rPr lang="en-US" dirty="0">
                <a:solidFill>
                  <a:srgbClr val="0000CA"/>
                </a:solidFill>
              </a:rPr>
              <a:t>The actual AT-TPC solenoid, however, requires it to be housed in a massive iron magnetic shield, which is not portable and too large to be installed e.g. in the S800 beam line or s2 vault. </a:t>
            </a:r>
          </a:p>
          <a:p>
            <a:pPr marL="285750" indent="-285750">
              <a:spcAft>
                <a:spcPts val="600"/>
              </a:spcAft>
              <a:buFont typeface="Wingdings" charset="2"/>
              <a:buChar char="v"/>
            </a:pPr>
            <a:r>
              <a:rPr lang="en-US" dirty="0"/>
              <a:t>An Optimized AT-TPC for fast beam experiments leads to different design decisions </a:t>
            </a:r>
            <a:br>
              <a:rPr lang="en-US" dirty="0"/>
            </a:br>
            <a:r>
              <a:rPr lang="en-US" dirty="0"/>
              <a:t>than the current AT-TPC. </a:t>
            </a:r>
          </a:p>
        </p:txBody>
      </p:sp>
      <p:graphicFrame>
        <p:nvGraphicFramePr>
          <p:cNvPr id="5" name="Object 4"/>
          <p:cNvGraphicFramePr>
            <a:graphicFrameLocks noChangeAspect="1"/>
          </p:cNvGraphicFramePr>
          <p:nvPr/>
        </p:nvGraphicFramePr>
        <p:xfrm>
          <a:off x="1298065" y="2467642"/>
          <a:ext cx="6738995" cy="3217490"/>
        </p:xfrm>
        <a:graphic>
          <a:graphicData uri="http://schemas.openxmlformats.org/presentationml/2006/ole">
            <mc:AlternateContent xmlns:mc="http://schemas.openxmlformats.org/markup-compatibility/2006">
              <mc:Choice xmlns:v="urn:schemas-microsoft-com:vml" Requires="v">
                <p:oleObj name="Document" r:id="rId3" imgW="3378200" imgH="1612900" progId="Word.Document.12">
                  <p:embed/>
                </p:oleObj>
              </mc:Choice>
              <mc:Fallback>
                <p:oleObj name="Document" r:id="rId3" imgW="3378200" imgH="1612900" progId="Word.Document.12">
                  <p:embed/>
                  <p:pic>
                    <p:nvPicPr>
                      <p:cNvPr id="5" name="Object 4"/>
                      <p:cNvPicPr/>
                      <p:nvPr/>
                    </p:nvPicPr>
                    <p:blipFill>
                      <a:blip r:embed="rId4"/>
                      <a:stretch>
                        <a:fillRect/>
                      </a:stretch>
                    </p:blipFill>
                    <p:spPr>
                      <a:xfrm>
                        <a:off x="1298065" y="2467642"/>
                        <a:ext cx="6738995" cy="3217490"/>
                      </a:xfrm>
                      <a:prstGeom prst="rect">
                        <a:avLst/>
                      </a:prstGeom>
                    </p:spPr>
                  </p:pic>
                </p:oleObj>
              </mc:Fallback>
            </mc:AlternateContent>
          </a:graphicData>
        </a:graphic>
      </p:graphicFrame>
      <p:sp>
        <p:nvSpPr>
          <p:cNvPr id="3" name="Rectangle 2"/>
          <p:cNvSpPr/>
          <p:nvPr/>
        </p:nvSpPr>
        <p:spPr bwMode="auto">
          <a:xfrm>
            <a:off x="1175888" y="2927811"/>
            <a:ext cx="1046540" cy="11287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500" b="1" i="0" u="none" strike="noStrike" cap="none" normalizeH="0" baseline="0">
              <a:ln>
                <a:noFill/>
              </a:ln>
              <a:solidFill>
                <a:srgbClr val="DE0000"/>
              </a:solidFill>
              <a:effectLst/>
              <a:latin typeface="Arial" charset="0"/>
              <a:ea typeface="ＭＳ Ｐゴシック" charset="0"/>
              <a:cs typeface="Arial" charset="0"/>
            </a:endParaRPr>
          </a:p>
        </p:txBody>
      </p:sp>
      <p:sp>
        <p:nvSpPr>
          <p:cNvPr id="7" name="Rectangle 6"/>
          <p:cNvSpPr/>
          <p:nvPr/>
        </p:nvSpPr>
        <p:spPr bwMode="auto">
          <a:xfrm>
            <a:off x="6890238" y="3139001"/>
            <a:ext cx="1435049" cy="23050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500" b="1" i="0" u="none" strike="noStrike" cap="none" normalizeH="0" baseline="0">
              <a:ln>
                <a:noFill/>
              </a:ln>
              <a:solidFill>
                <a:srgbClr val="DE0000"/>
              </a:solidFill>
              <a:effectLst/>
              <a:latin typeface="Arial" charset="0"/>
              <a:ea typeface="ＭＳ Ｐゴシック" charset="0"/>
              <a:cs typeface="Arial" charset="0"/>
            </a:endParaRPr>
          </a:p>
        </p:txBody>
      </p:sp>
      <p:sp>
        <p:nvSpPr>
          <p:cNvPr id="8" name="Rectangle 7"/>
          <p:cNvSpPr/>
          <p:nvPr/>
        </p:nvSpPr>
        <p:spPr bwMode="auto">
          <a:xfrm>
            <a:off x="6726081" y="4856168"/>
            <a:ext cx="1504670" cy="8226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500" b="1" i="0" u="none" strike="noStrike" cap="none" normalizeH="0" baseline="0">
              <a:ln>
                <a:noFill/>
              </a:ln>
              <a:solidFill>
                <a:srgbClr val="DE0000"/>
              </a:solidFill>
              <a:effectLst/>
              <a:latin typeface="Arial" charset="0"/>
              <a:ea typeface="ＭＳ Ｐゴシック" charset="0"/>
              <a:cs typeface="Arial" charset="0"/>
            </a:endParaRPr>
          </a:p>
        </p:txBody>
      </p:sp>
      <p:sp>
        <p:nvSpPr>
          <p:cNvPr id="6" name="Footer Placeholder 5"/>
          <p:cNvSpPr>
            <a:spLocks noGrp="1"/>
          </p:cNvSpPr>
          <p:nvPr>
            <p:ph type="ftr" sz="quarter" idx="10"/>
          </p:nvPr>
        </p:nvSpPr>
        <p:spPr/>
        <p:txBody>
          <a:bodyPr/>
          <a:lstStyle/>
          <a:p>
            <a:r>
              <a:rPr lang="pl-PL"/>
              <a:t>Z. Chajęcki - TPC 2023 - May 16-18, 2023</a:t>
            </a:r>
            <a:endParaRPr lang="en-US"/>
          </a:p>
        </p:txBody>
      </p:sp>
      <p:sp>
        <p:nvSpPr>
          <p:cNvPr id="9" name="Rectangle 8"/>
          <p:cNvSpPr/>
          <p:nvPr/>
        </p:nvSpPr>
        <p:spPr>
          <a:xfrm>
            <a:off x="62876" y="5807756"/>
            <a:ext cx="8927108" cy="584776"/>
          </a:xfrm>
          <a:prstGeom prst="rect">
            <a:avLst/>
          </a:prstGeom>
        </p:spPr>
        <p:txBody>
          <a:bodyPr wrap="square">
            <a:spAutoFit/>
          </a:bodyPr>
          <a:lstStyle/>
          <a:p>
            <a:r>
              <a:rPr lang="en-US" dirty="0"/>
              <a:t>The detector would consist of a gas filled volume at pressures ranging from 0.2 to 1 atm contained within a stainless-steel cylinder with a length of 120 cm and radius of 35 cm. </a:t>
            </a:r>
          </a:p>
        </p:txBody>
      </p:sp>
    </p:spTree>
    <p:extLst>
      <p:ext uri="{BB962C8B-B14F-4D97-AF65-F5344CB8AC3E}">
        <p14:creationId xmlns:p14="http://schemas.microsoft.com/office/powerpoint/2010/main" val="12140643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8521" name="Rectangle 9"/>
          <p:cNvSpPr>
            <a:spLocks noGrp="1" noChangeArrowheads="1"/>
          </p:cNvSpPr>
          <p:nvPr>
            <p:ph type="title" idx="4294967295"/>
          </p:nvPr>
        </p:nvSpPr>
        <p:spPr>
          <a:xfrm>
            <a:off x="515510" y="19244"/>
            <a:ext cx="8097264" cy="692150"/>
          </a:xfrm>
          <a:ln w="28575" cmpd="sng">
            <a:noFill/>
          </a:ln>
        </p:spPr>
        <p:txBody>
          <a:bodyPr/>
          <a:lstStyle/>
          <a:p>
            <a:r>
              <a:rPr lang="en-US" sz="3600" b="1" dirty="0">
                <a:solidFill>
                  <a:schemeClr val="bg1"/>
                </a:solidFill>
                <a:effectLst>
                  <a:outerShdw blurRad="38100" dist="38100" dir="2700000" algn="tl">
                    <a:srgbClr val="000000"/>
                  </a:outerShdw>
                </a:effectLst>
                <a:latin typeface="Comic Sans MS" charset="0"/>
              </a:rPr>
              <a:t>AT-TPC with fast beams</a:t>
            </a:r>
            <a:endParaRPr lang="en-US" sz="4000" dirty="0"/>
          </a:p>
        </p:txBody>
      </p:sp>
      <p:sp>
        <p:nvSpPr>
          <p:cNvPr id="3" name="Rectangle 2"/>
          <p:cNvSpPr/>
          <p:nvPr/>
        </p:nvSpPr>
        <p:spPr>
          <a:xfrm>
            <a:off x="1079222" y="1836139"/>
            <a:ext cx="2214869" cy="338554"/>
          </a:xfrm>
          <a:prstGeom prst="rect">
            <a:avLst/>
          </a:prstGeom>
          <a:ln>
            <a:solidFill>
              <a:srgbClr val="DE0000"/>
            </a:solidFill>
          </a:ln>
        </p:spPr>
        <p:txBody>
          <a:bodyPr wrap="none">
            <a:spAutoFit/>
          </a:bodyPr>
          <a:lstStyle/>
          <a:p>
            <a:r>
              <a:rPr lang="en-US" dirty="0"/>
              <a:t>the active target mode</a:t>
            </a:r>
          </a:p>
        </p:txBody>
      </p:sp>
      <p:sp>
        <p:nvSpPr>
          <p:cNvPr id="7" name="Rectangle 6"/>
          <p:cNvSpPr/>
          <p:nvPr/>
        </p:nvSpPr>
        <p:spPr>
          <a:xfrm>
            <a:off x="4127684" y="1834589"/>
            <a:ext cx="2157462" cy="338554"/>
          </a:xfrm>
          <a:prstGeom prst="rect">
            <a:avLst/>
          </a:prstGeom>
          <a:ln>
            <a:solidFill>
              <a:srgbClr val="DE0000"/>
            </a:solidFill>
          </a:ln>
        </p:spPr>
        <p:txBody>
          <a:bodyPr wrap="none">
            <a:spAutoFit/>
          </a:bodyPr>
          <a:lstStyle/>
          <a:p>
            <a:r>
              <a:rPr lang="en-US" dirty="0"/>
              <a:t>Detector mode          </a:t>
            </a:r>
            <a:r>
              <a:rPr lang="en-US" dirty="0">
                <a:solidFill>
                  <a:srgbClr val="FFFFFF"/>
                </a:solidFill>
              </a:rPr>
              <a:t>.</a:t>
            </a:r>
          </a:p>
        </p:txBody>
      </p:sp>
      <p:sp>
        <p:nvSpPr>
          <p:cNvPr id="8" name="Rectangle 7"/>
          <p:cNvSpPr/>
          <p:nvPr/>
        </p:nvSpPr>
        <p:spPr>
          <a:xfrm>
            <a:off x="1077678" y="2277195"/>
            <a:ext cx="2305639" cy="1569660"/>
          </a:xfrm>
          <a:prstGeom prst="rect">
            <a:avLst/>
          </a:prstGeom>
          <a:ln>
            <a:solidFill>
              <a:srgbClr val="DE0000"/>
            </a:solidFill>
          </a:ln>
        </p:spPr>
        <p:txBody>
          <a:bodyPr wrap="none">
            <a:spAutoFit/>
          </a:bodyPr>
          <a:lstStyle/>
          <a:p>
            <a:pPr marL="285750" indent="-285750">
              <a:buFontTx/>
              <a:buChar char="-"/>
            </a:pPr>
            <a:r>
              <a:rPr lang="en-US" dirty="0"/>
              <a:t>High efficiency</a:t>
            </a:r>
          </a:p>
          <a:p>
            <a:pPr marL="285750" indent="-285750">
              <a:buFontTx/>
              <a:buChar char="-"/>
            </a:pPr>
            <a:r>
              <a:rPr lang="en-US" dirty="0"/>
              <a:t>Low thresholds</a:t>
            </a:r>
          </a:p>
          <a:p>
            <a:pPr marL="285750" indent="-285750">
              <a:buFontTx/>
              <a:buChar char="-"/>
            </a:pPr>
            <a:endParaRPr lang="en-US" dirty="0"/>
          </a:p>
          <a:p>
            <a:r>
              <a:rPr lang="en-US" b="1" dirty="0"/>
              <a:t>Fission</a:t>
            </a:r>
          </a:p>
          <a:p>
            <a:r>
              <a:rPr lang="en-US" b="1" dirty="0"/>
              <a:t>Charge exchange</a:t>
            </a:r>
          </a:p>
          <a:p>
            <a:r>
              <a:rPr lang="en-US" b="1" dirty="0"/>
              <a:t>Giant resonances      </a:t>
            </a:r>
            <a:r>
              <a:rPr lang="en-US" b="1" dirty="0">
                <a:solidFill>
                  <a:schemeClr val="bg1"/>
                </a:solidFill>
              </a:rPr>
              <a:t>.</a:t>
            </a:r>
          </a:p>
        </p:txBody>
      </p:sp>
      <p:sp>
        <p:nvSpPr>
          <p:cNvPr id="9" name="Rectangle 8"/>
          <p:cNvSpPr/>
          <p:nvPr/>
        </p:nvSpPr>
        <p:spPr>
          <a:xfrm>
            <a:off x="4155003" y="2256402"/>
            <a:ext cx="4647426" cy="1569660"/>
          </a:xfrm>
          <a:prstGeom prst="rect">
            <a:avLst/>
          </a:prstGeom>
          <a:ln>
            <a:solidFill>
              <a:srgbClr val="DE0000"/>
            </a:solidFill>
          </a:ln>
        </p:spPr>
        <p:txBody>
          <a:bodyPr wrap="none">
            <a:spAutoFit/>
          </a:bodyPr>
          <a:lstStyle/>
          <a:p>
            <a:pPr marL="285750" indent="-285750">
              <a:buFontTx/>
              <a:buChar char="-"/>
            </a:pPr>
            <a:r>
              <a:rPr lang="en-US" dirty="0"/>
              <a:t>Detection of products created in collisions </a:t>
            </a:r>
            <a:br>
              <a:rPr lang="en-US" dirty="0"/>
            </a:br>
            <a:r>
              <a:rPr lang="en-US" dirty="0"/>
              <a:t>between isospin asymmetric heavy ions</a:t>
            </a:r>
          </a:p>
          <a:p>
            <a:pPr marL="285750" indent="-285750">
              <a:buFontTx/>
              <a:buChar char="-"/>
            </a:pPr>
            <a:r>
              <a:rPr lang="en-US" dirty="0"/>
              <a:t>Detector can handle high intensity beams </a:t>
            </a:r>
            <a:br>
              <a:rPr lang="en-US" dirty="0"/>
            </a:br>
            <a:endParaRPr lang="en-US" dirty="0"/>
          </a:p>
          <a:p>
            <a:pPr marL="285750" indent="-285750">
              <a:buFontTx/>
              <a:buChar char="-"/>
            </a:pPr>
            <a:r>
              <a:rPr lang="en-US" b="1" dirty="0">
                <a:solidFill>
                  <a:srgbClr val="000000"/>
                </a:solidFill>
              </a:rPr>
              <a:t>Equation of state of nuclear matter</a:t>
            </a:r>
            <a:br>
              <a:rPr lang="en-US" b="1" dirty="0">
                <a:solidFill>
                  <a:srgbClr val="000000"/>
                </a:solidFill>
              </a:rPr>
            </a:br>
            <a:r>
              <a:rPr lang="en-US" dirty="0"/>
              <a:t>(density dependence of the symmetry energy)</a:t>
            </a:r>
          </a:p>
        </p:txBody>
      </p:sp>
      <p:sp>
        <p:nvSpPr>
          <p:cNvPr id="4" name="Down Arrow 3"/>
          <p:cNvSpPr/>
          <p:nvPr/>
        </p:nvSpPr>
        <p:spPr bwMode="auto">
          <a:xfrm rot="2434627">
            <a:off x="2758209" y="975830"/>
            <a:ext cx="375237" cy="919416"/>
          </a:xfrm>
          <a:prstGeom prst="downArrow">
            <a:avLst/>
          </a:prstGeom>
          <a:solidFill>
            <a:srgbClr val="FF6600"/>
          </a:solid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500" b="1" i="0" u="none" strike="noStrike" cap="none" normalizeH="0" baseline="0">
              <a:ln>
                <a:noFill/>
              </a:ln>
              <a:solidFill>
                <a:srgbClr val="DE0000"/>
              </a:solidFill>
              <a:effectLst/>
              <a:latin typeface="Arial" charset="0"/>
              <a:ea typeface="ＭＳ Ｐゴシック" charset="0"/>
              <a:cs typeface="Arial" charset="0"/>
            </a:endParaRPr>
          </a:p>
        </p:txBody>
      </p:sp>
      <p:sp>
        <p:nvSpPr>
          <p:cNvPr id="11" name="Down Arrow 10"/>
          <p:cNvSpPr/>
          <p:nvPr/>
        </p:nvSpPr>
        <p:spPr bwMode="auto">
          <a:xfrm rot="19267179">
            <a:off x="4652092" y="974281"/>
            <a:ext cx="375237" cy="919416"/>
          </a:xfrm>
          <a:prstGeom prst="downArrow">
            <a:avLst/>
          </a:prstGeom>
          <a:solidFill>
            <a:srgbClr val="FF6600"/>
          </a:solid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500" b="1" i="0" u="none" strike="noStrike" cap="none" normalizeH="0" baseline="0">
              <a:ln>
                <a:noFill/>
              </a:ln>
              <a:solidFill>
                <a:srgbClr val="DE0000"/>
              </a:solidFill>
              <a:effectLst/>
              <a:latin typeface="Arial" charset="0"/>
              <a:ea typeface="ＭＳ Ｐゴシック" charset="0"/>
              <a:cs typeface="Arial" charset="0"/>
            </a:endParaRPr>
          </a:p>
        </p:txBody>
      </p:sp>
      <p:graphicFrame>
        <p:nvGraphicFramePr>
          <p:cNvPr id="12" name="Object 11"/>
          <p:cNvGraphicFramePr>
            <a:graphicFrameLocks noChangeAspect="1"/>
          </p:cNvGraphicFramePr>
          <p:nvPr/>
        </p:nvGraphicFramePr>
        <p:xfrm>
          <a:off x="2097088" y="4430713"/>
          <a:ext cx="8551862" cy="2427287"/>
        </p:xfrm>
        <a:graphic>
          <a:graphicData uri="http://schemas.openxmlformats.org/presentationml/2006/ole">
            <mc:AlternateContent xmlns:mc="http://schemas.openxmlformats.org/markup-compatibility/2006">
              <mc:Choice xmlns:v="urn:schemas-microsoft-com:vml" Requires="v">
                <p:oleObj name="Document" r:id="rId3" imgW="6083300" imgH="1727200" progId="Word.Document.12">
                  <p:embed/>
                </p:oleObj>
              </mc:Choice>
              <mc:Fallback>
                <p:oleObj name="Document" r:id="rId3" imgW="6083300" imgH="1727200" progId="Word.Document.12">
                  <p:embed/>
                  <p:pic>
                    <p:nvPicPr>
                      <p:cNvPr id="12" name="Object 11"/>
                      <p:cNvPicPr/>
                      <p:nvPr/>
                    </p:nvPicPr>
                    <p:blipFill>
                      <a:blip r:embed="rId4"/>
                      <a:stretch>
                        <a:fillRect/>
                      </a:stretch>
                    </p:blipFill>
                    <p:spPr>
                      <a:xfrm>
                        <a:off x="2097088" y="4430713"/>
                        <a:ext cx="8551862" cy="2427287"/>
                      </a:xfrm>
                      <a:prstGeom prst="rect">
                        <a:avLst/>
                      </a:prstGeom>
                    </p:spPr>
                  </p:pic>
                </p:oleObj>
              </mc:Fallback>
            </mc:AlternateContent>
          </a:graphicData>
        </a:graphic>
      </p:graphicFrame>
      <p:sp>
        <p:nvSpPr>
          <p:cNvPr id="14" name="Rectangle 9"/>
          <p:cNvSpPr txBox="1">
            <a:spLocks noChangeArrowheads="1"/>
          </p:cNvSpPr>
          <p:nvPr/>
        </p:nvSpPr>
        <p:spPr bwMode="auto">
          <a:xfrm>
            <a:off x="0" y="3782067"/>
            <a:ext cx="9144000" cy="692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en-US" sz="3200" dirty="0">
                <a:solidFill>
                  <a:srgbClr val="660066"/>
                </a:solidFill>
                <a:effectLst>
                  <a:outerShdw blurRad="38100" dist="38100" dir="2700000" algn="tl">
                    <a:srgbClr val="000000"/>
                  </a:outerShdw>
                </a:effectLst>
                <a:latin typeface="Comic Sans MS" charset="0"/>
              </a:rPr>
              <a:t>Scientific program</a:t>
            </a:r>
            <a:endParaRPr lang="en-US" sz="3600" dirty="0">
              <a:solidFill>
                <a:srgbClr val="660066"/>
              </a:solidFill>
            </a:endParaRPr>
          </a:p>
        </p:txBody>
      </p:sp>
      <p:sp>
        <p:nvSpPr>
          <p:cNvPr id="10" name="Rectangle 9"/>
          <p:cNvSpPr/>
          <p:nvPr/>
        </p:nvSpPr>
        <p:spPr>
          <a:xfrm>
            <a:off x="2339262" y="857051"/>
            <a:ext cx="3718386" cy="461665"/>
          </a:xfrm>
          <a:prstGeom prst="rect">
            <a:avLst/>
          </a:prstGeom>
          <a:solidFill>
            <a:srgbClr val="FFFFFF"/>
          </a:solidFill>
          <a:ln>
            <a:solidFill>
              <a:srgbClr val="FF0000"/>
            </a:solidFill>
          </a:ln>
        </p:spPr>
        <p:txBody>
          <a:bodyPr wrap="none">
            <a:spAutoFit/>
          </a:bodyPr>
          <a:lstStyle/>
          <a:p>
            <a:r>
              <a:rPr lang="en-US" sz="2400" b="1" dirty="0">
                <a:solidFill>
                  <a:srgbClr val="0000FF"/>
                </a:solidFill>
                <a:latin typeface="Arial"/>
                <a:cs typeface="Arial"/>
              </a:rPr>
              <a:t>Two modes of operation</a:t>
            </a:r>
          </a:p>
        </p:txBody>
      </p:sp>
      <p:sp>
        <p:nvSpPr>
          <p:cNvPr id="2" name="Rectangle 1">
            <a:extLst>
              <a:ext uri="{FF2B5EF4-FFF2-40B4-BE49-F238E27FC236}">
                <a16:creationId xmlns:a16="http://schemas.microsoft.com/office/drawing/2014/main" id="{30AF0210-0626-0431-1380-EB09A85B3F73}"/>
              </a:ext>
            </a:extLst>
          </p:cNvPr>
          <p:cNvSpPr/>
          <p:nvPr/>
        </p:nvSpPr>
        <p:spPr bwMode="auto">
          <a:xfrm>
            <a:off x="7253874" y="4033837"/>
            <a:ext cx="3604626" cy="290373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500" b="1" i="0" u="none" strike="noStrike" cap="none" normalizeH="0" baseline="0" dirty="0">
              <a:ln>
                <a:noFill/>
              </a:ln>
              <a:solidFill>
                <a:srgbClr val="DE0000"/>
              </a:solidFill>
              <a:effectLst/>
              <a:latin typeface="Arial" charset="0"/>
              <a:ea typeface="ＭＳ Ｐゴシック" charset="0"/>
              <a:cs typeface="Arial" charset="0"/>
            </a:endParaRPr>
          </a:p>
        </p:txBody>
      </p:sp>
      <p:sp>
        <p:nvSpPr>
          <p:cNvPr id="5" name="Rectangle 4">
            <a:extLst>
              <a:ext uri="{FF2B5EF4-FFF2-40B4-BE49-F238E27FC236}">
                <a16:creationId xmlns:a16="http://schemas.microsoft.com/office/drawing/2014/main" id="{EAB5C349-D96F-D0C8-89F2-45D20A5C8ACF}"/>
              </a:ext>
            </a:extLst>
          </p:cNvPr>
          <p:cNvSpPr/>
          <p:nvPr/>
        </p:nvSpPr>
        <p:spPr bwMode="auto">
          <a:xfrm>
            <a:off x="12700" y="3960790"/>
            <a:ext cx="2074604" cy="290373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500" b="1" i="0" u="none" strike="noStrike" cap="none" normalizeH="0" baseline="0" dirty="0">
              <a:ln>
                <a:noFill/>
              </a:ln>
              <a:solidFill>
                <a:srgbClr val="DE0000"/>
              </a:solidFill>
              <a:effectLst/>
              <a:latin typeface="Arial" charset="0"/>
              <a:ea typeface="ＭＳ Ｐゴシック" charset="0"/>
              <a:cs typeface="Arial" charset="0"/>
            </a:endParaRPr>
          </a:p>
        </p:txBody>
      </p:sp>
      <p:sp>
        <p:nvSpPr>
          <p:cNvPr id="15" name="Slide Number Placeholder 14">
            <a:extLst>
              <a:ext uri="{FF2B5EF4-FFF2-40B4-BE49-F238E27FC236}">
                <a16:creationId xmlns:a16="http://schemas.microsoft.com/office/drawing/2014/main" id="{3F4B4295-3D0B-266A-CB22-F920FBE21095}"/>
              </a:ext>
            </a:extLst>
          </p:cNvPr>
          <p:cNvSpPr>
            <a:spLocks noGrp="1"/>
          </p:cNvSpPr>
          <p:nvPr>
            <p:ph type="sldNum" sz="quarter" idx="11"/>
          </p:nvPr>
        </p:nvSpPr>
        <p:spPr/>
        <p:txBody>
          <a:bodyPr/>
          <a:lstStyle/>
          <a:p>
            <a:fld id="{3A52D0C7-BA79-BD4F-B30F-C8F38A3ACFA8}" type="slidenum">
              <a:rPr lang="en-US" smtClean="0"/>
              <a:pPr/>
              <a:t>24</a:t>
            </a:fld>
            <a:endParaRPr lang="en-US"/>
          </a:p>
        </p:txBody>
      </p:sp>
    </p:spTree>
    <p:extLst>
      <p:ext uri="{BB962C8B-B14F-4D97-AF65-F5344CB8AC3E}">
        <p14:creationId xmlns:p14="http://schemas.microsoft.com/office/powerpoint/2010/main" val="61530418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8521" name="Rectangle 9"/>
          <p:cNvSpPr>
            <a:spLocks noGrp="1" noChangeArrowheads="1"/>
          </p:cNvSpPr>
          <p:nvPr>
            <p:ph type="title" idx="4294967295"/>
          </p:nvPr>
        </p:nvSpPr>
        <p:spPr>
          <a:xfrm>
            <a:off x="0" y="0"/>
            <a:ext cx="9144000" cy="692150"/>
          </a:xfrm>
        </p:spPr>
        <p:txBody>
          <a:bodyPr/>
          <a:lstStyle/>
          <a:p>
            <a:r>
              <a:rPr lang="en-US" sz="3200" b="1" dirty="0">
                <a:solidFill>
                  <a:schemeClr val="bg1"/>
                </a:solidFill>
                <a:effectLst>
                  <a:outerShdw blurRad="38100" dist="38100" dir="2700000" algn="tl">
                    <a:srgbClr val="000000"/>
                  </a:outerShdw>
                </a:effectLst>
                <a:latin typeface="Comic Sans MS" charset="0"/>
              </a:rPr>
              <a:t>Summary</a:t>
            </a:r>
            <a:endParaRPr lang="en-US" sz="3600" dirty="0"/>
          </a:p>
        </p:txBody>
      </p:sp>
      <p:sp>
        <p:nvSpPr>
          <p:cNvPr id="4" name="Rectangle 3"/>
          <p:cNvSpPr/>
          <p:nvPr/>
        </p:nvSpPr>
        <p:spPr>
          <a:xfrm>
            <a:off x="259174" y="970067"/>
            <a:ext cx="8294309" cy="4674998"/>
          </a:xfrm>
          <a:prstGeom prst="rect">
            <a:avLst/>
          </a:prstGeom>
        </p:spPr>
        <p:txBody>
          <a:bodyPr wrap="square">
            <a:spAutoFit/>
          </a:bodyPr>
          <a:lstStyle/>
          <a:p>
            <a:pPr marL="285750" indent="-285750">
              <a:lnSpc>
                <a:spcPct val="120000"/>
              </a:lnSpc>
              <a:spcAft>
                <a:spcPts val="1200"/>
              </a:spcAft>
              <a:buFont typeface="Wingdings" charset="2"/>
              <a:buChar char="v"/>
            </a:pPr>
            <a:r>
              <a:rPr lang="en-US" sz="2000" dirty="0"/>
              <a:t>FRIB and FRIB 400 will enable new experimental constraints on the nuclear EOS at high density</a:t>
            </a:r>
          </a:p>
          <a:p>
            <a:pPr marL="742950" lvl="1" indent="-285750">
              <a:lnSpc>
                <a:spcPct val="120000"/>
              </a:lnSpc>
              <a:spcAft>
                <a:spcPts val="1200"/>
              </a:spcAft>
              <a:buFont typeface="Wingdings" charset="2"/>
              <a:buChar char="v"/>
            </a:pPr>
            <a:r>
              <a:rPr lang="en-US" sz="2000" dirty="0"/>
              <a:t>The first EOS experiment at FRIB is approved</a:t>
            </a:r>
          </a:p>
          <a:p>
            <a:pPr marL="285750" indent="-285750">
              <a:lnSpc>
                <a:spcPct val="120000"/>
              </a:lnSpc>
              <a:spcAft>
                <a:spcPts val="1200"/>
              </a:spcAft>
              <a:buFont typeface="Wingdings" charset="2"/>
              <a:buChar char="v"/>
            </a:pPr>
            <a:r>
              <a:rPr lang="en-US" sz="2000" dirty="0"/>
              <a:t>An optimized and portable Active Target detector is essential to accommodate a broad experimental program and the coupling to a wide range of equipment the science requires</a:t>
            </a:r>
          </a:p>
          <a:p>
            <a:pPr marL="742950" lvl="1" indent="-285750">
              <a:lnSpc>
                <a:spcPct val="120000"/>
              </a:lnSpc>
              <a:spcAft>
                <a:spcPts val="1200"/>
              </a:spcAft>
              <a:buFont typeface="Wingdings" charset="2"/>
              <a:buChar char="v"/>
            </a:pPr>
            <a:r>
              <a:rPr lang="en-US" sz="2000" dirty="0"/>
              <a:t>Essential at FRIB 400 to measure </a:t>
            </a:r>
            <a:r>
              <a:rPr lang="en-US" sz="2000" dirty="0" err="1"/>
              <a:t>pions</a:t>
            </a:r>
            <a:r>
              <a:rPr lang="en-US" sz="2000" dirty="0"/>
              <a:t> </a:t>
            </a:r>
          </a:p>
          <a:p>
            <a:pPr marL="742950" lvl="1" indent="-285750">
              <a:lnSpc>
                <a:spcPct val="120000"/>
              </a:lnSpc>
              <a:spcAft>
                <a:spcPts val="1200"/>
              </a:spcAft>
              <a:buFont typeface="Wingdings" charset="2"/>
              <a:buChar char="v"/>
            </a:pPr>
            <a:r>
              <a:rPr lang="en-US" sz="2000" dirty="0"/>
              <a:t>Another TPC for HRS is also being discussed</a:t>
            </a:r>
          </a:p>
          <a:p>
            <a:pPr marL="285750" indent="-285750">
              <a:lnSpc>
                <a:spcPct val="120000"/>
              </a:lnSpc>
              <a:spcAft>
                <a:spcPts val="1200"/>
              </a:spcAft>
              <a:buFont typeface="Wingdings" charset="2"/>
              <a:buChar char="v"/>
            </a:pPr>
            <a:r>
              <a:rPr lang="en-US" sz="2000" dirty="0"/>
              <a:t>Opportunities for research and collaboration at FRIB</a:t>
            </a:r>
          </a:p>
          <a:p>
            <a:pPr>
              <a:lnSpc>
                <a:spcPct val="120000"/>
              </a:lnSpc>
              <a:spcAft>
                <a:spcPts val="1200"/>
              </a:spcAft>
            </a:pPr>
            <a:endParaRPr lang="en-US" sz="2000" dirty="0"/>
          </a:p>
        </p:txBody>
      </p:sp>
      <p:sp>
        <p:nvSpPr>
          <p:cNvPr id="5" name="Footer Placeholder 4"/>
          <p:cNvSpPr>
            <a:spLocks noGrp="1"/>
          </p:cNvSpPr>
          <p:nvPr>
            <p:ph type="ftr" sz="quarter" idx="10"/>
          </p:nvPr>
        </p:nvSpPr>
        <p:spPr/>
        <p:txBody>
          <a:bodyPr/>
          <a:lstStyle/>
          <a:p>
            <a:r>
              <a:rPr lang="pl-PL"/>
              <a:t>Z. Chajęcki - NuSYM 2023 - GSI, Sep 18-22, 2023</a:t>
            </a:r>
            <a:endParaRPr lang="en-US"/>
          </a:p>
        </p:txBody>
      </p:sp>
      <p:sp>
        <p:nvSpPr>
          <p:cNvPr id="2" name="Slide Number Placeholder 1">
            <a:extLst>
              <a:ext uri="{FF2B5EF4-FFF2-40B4-BE49-F238E27FC236}">
                <a16:creationId xmlns:a16="http://schemas.microsoft.com/office/drawing/2014/main" id="{51D481E3-4807-C462-C84C-D5ADA6B38AD8}"/>
              </a:ext>
            </a:extLst>
          </p:cNvPr>
          <p:cNvSpPr>
            <a:spLocks noGrp="1"/>
          </p:cNvSpPr>
          <p:nvPr>
            <p:ph type="sldNum" sz="quarter" idx="11"/>
          </p:nvPr>
        </p:nvSpPr>
        <p:spPr/>
        <p:txBody>
          <a:bodyPr/>
          <a:lstStyle/>
          <a:p>
            <a:fld id="{3A52D0C7-BA79-BD4F-B30F-C8F38A3ACFA8}" type="slidenum">
              <a:rPr lang="en-US" smtClean="0"/>
              <a:pPr/>
              <a:t>25</a:t>
            </a:fld>
            <a:endParaRPr lang="en-US"/>
          </a:p>
        </p:txBody>
      </p:sp>
    </p:spTree>
    <p:extLst>
      <p:ext uri="{BB962C8B-B14F-4D97-AF65-F5344CB8AC3E}">
        <p14:creationId xmlns:p14="http://schemas.microsoft.com/office/powerpoint/2010/main" val="317217690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2" y="159221"/>
            <a:ext cx="8991598" cy="486372"/>
          </a:xfrm>
        </p:spPr>
        <p:txBody>
          <a:bodyPr/>
          <a:lstStyle/>
          <a:p>
            <a:r>
              <a:rPr lang="en-US" sz="4000" dirty="0"/>
              <a:t>….</a:t>
            </a:r>
          </a:p>
        </p:txBody>
      </p:sp>
      <p:sp>
        <p:nvSpPr>
          <p:cNvPr id="4" name="Footer Placeholder 3"/>
          <p:cNvSpPr>
            <a:spLocks noGrp="1"/>
          </p:cNvSpPr>
          <p:nvPr>
            <p:ph type="ftr" sz="quarter" idx="3"/>
          </p:nvPr>
        </p:nvSpPr>
        <p:spPr>
          <a:xfrm>
            <a:off x="1684338" y="6545263"/>
            <a:ext cx="5551487" cy="268287"/>
          </a:xfrm>
        </p:spPr>
        <p:txBody>
          <a:bodyPr/>
          <a:lstStyle/>
          <a:p>
            <a:pPr>
              <a:defRPr/>
            </a:pPr>
            <a:r>
              <a:rPr lang="en-US"/>
              <a:t>Z. Chajęcki - NuSYM 2023 - GSI, Sep 18-22, 2023</a:t>
            </a:r>
            <a:endParaRPr lang="en-US" dirty="0"/>
          </a:p>
        </p:txBody>
      </p:sp>
      <p:sp>
        <p:nvSpPr>
          <p:cNvPr id="5" name="Slide Number Placeholder 4">
            <a:extLst>
              <a:ext uri="{FF2B5EF4-FFF2-40B4-BE49-F238E27FC236}">
                <a16:creationId xmlns:a16="http://schemas.microsoft.com/office/drawing/2014/main" id="{33AB80B5-424F-0DD5-F904-24CAB6285B55}"/>
              </a:ext>
            </a:extLst>
          </p:cNvPr>
          <p:cNvSpPr>
            <a:spLocks noGrp="1"/>
          </p:cNvSpPr>
          <p:nvPr>
            <p:ph type="sldNum" sz="quarter" idx="12"/>
          </p:nvPr>
        </p:nvSpPr>
        <p:spPr/>
        <p:txBody>
          <a:bodyPr/>
          <a:lstStyle/>
          <a:p>
            <a:pPr>
              <a:defRPr/>
            </a:pPr>
            <a:fld id="{4F88C639-55E7-4D97-AC8D-4B42A67367B5}" type="slidenum">
              <a:rPr lang="en-US" smtClean="0"/>
              <a:pPr>
                <a:defRPr/>
              </a:pPr>
              <a:t>26</a:t>
            </a:fld>
            <a:endParaRPr lang="en-US" dirty="0"/>
          </a:p>
        </p:txBody>
      </p:sp>
    </p:spTree>
    <p:extLst>
      <p:ext uri="{BB962C8B-B14F-4D97-AF65-F5344CB8AC3E}">
        <p14:creationId xmlns:p14="http://schemas.microsoft.com/office/powerpoint/2010/main" val="331841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6717" name="Rectangle 13"/>
          <p:cNvSpPr>
            <a:spLocks noGrp="1" noChangeArrowheads="1"/>
          </p:cNvSpPr>
          <p:nvPr>
            <p:ph type="title" idx="4294967295"/>
          </p:nvPr>
        </p:nvSpPr>
        <p:spPr>
          <a:xfrm>
            <a:off x="180975" y="128862"/>
            <a:ext cx="8782050" cy="501935"/>
          </a:xfrm>
        </p:spPr>
        <p:txBody>
          <a:bodyPr/>
          <a:lstStyle/>
          <a:p>
            <a:r>
              <a:rPr lang="en-US" sz="3375" b="1" dirty="0">
                <a:solidFill>
                  <a:schemeClr val="bg1"/>
                </a:solidFill>
                <a:latin typeface="Comic Sans MS" charset="0"/>
              </a:rPr>
              <a:t>Current constraints on EOS</a:t>
            </a:r>
            <a:endParaRPr lang="en-US" sz="4500" b="1" dirty="0"/>
          </a:p>
        </p:txBody>
      </p:sp>
      <p:pic>
        <p:nvPicPr>
          <p:cNvPr id="6" name="Picture 5">
            <a:extLst>
              <a:ext uri="{FF2B5EF4-FFF2-40B4-BE49-F238E27FC236}">
                <a16:creationId xmlns:a16="http://schemas.microsoft.com/office/drawing/2014/main" id="{F1794E89-768B-36EF-DFD6-96BFFB34F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45" y="474295"/>
            <a:ext cx="10502762" cy="5834868"/>
          </a:xfrm>
          <a:prstGeom prst="rect">
            <a:avLst/>
          </a:prstGeom>
        </p:spPr>
      </p:pic>
      <p:sp>
        <p:nvSpPr>
          <p:cNvPr id="8" name="TextBox 7">
            <a:extLst>
              <a:ext uri="{FF2B5EF4-FFF2-40B4-BE49-F238E27FC236}">
                <a16:creationId xmlns:a16="http://schemas.microsoft.com/office/drawing/2014/main" id="{893DE771-90F2-4229-93E5-DBF16C22B70A}"/>
              </a:ext>
            </a:extLst>
          </p:cNvPr>
          <p:cNvSpPr txBox="1"/>
          <p:nvPr/>
        </p:nvSpPr>
        <p:spPr>
          <a:xfrm>
            <a:off x="4739722" y="6158588"/>
            <a:ext cx="4232620" cy="294376"/>
          </a:xfrm>
          <a:prstGeom prst="rect">
            <a:avLst/>
          </a:prstGeom>
          <a:noFill/>
        </p:spPr>
        <p:txBody>
          <a:bodyPr wrap="square">
            <a:spAutoFit/>
          </a:bodyPr>
          <a:lstStyle/>
          <a:p>
            <a:pPr algn="r"/>
            <a:r>
              <a:rPr lang="en-US" sz="1313" dirty="0">
                <a:latin typeface="Arial" panose="020B0604020202020204" pitchFamily="34" charset="0"/>
              </a:rPr>
              <a:t>W.G. Lynch and M.B. Tsang, PLB 830 137098, 2022</a:t>
            </a:r>
            <a:endParaRPr lang="en-US" sz="1313" dirty="0"/>
          </a:p>
        </p:txBody>
      </p:sp>
      <p:sp>
        <p:nvSpPr>
          <p:cNvPr id="9" name="Oval 8">
            <a:extLst>
              <a:ext uri="{FF2B5EF4-FFF2-40B4-BE49-F238E27FC236}">
                <a16:creationId xmlns:a16="http://schemas.microsoft.com/office/drawing/2014/main" id="{CA5F2E3A-CDC6-2626-77A3-BFB697E61A58}"/>
              </a:ext>
            </a:extLst>
          </p:cNvPr>
          <p:cNvSpPr/>
          <p:nvPr/>
        </p:nvSpPr>
        <p:spPr>
          <a:xfrm>
            <a:off x="1514657" y="4373060"/>
            <a:ext cx="640224" cy="97661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0" name="Oval 9">
            <a:extLst>
              <a:ext uri="{FF2B5EF4-FFF2-40B4-BE49-F238E27FC236}">
                <a16:creationId xmlns:a16="http://schemas.microsoft.com/office/drawing/2014/main" id="{94DB909F-0758-DDB9-0A08-A4F27ABC668E}"/>
              </a:ext>
            </a:extLst>
          </p:cNvPr>
          <p:cNvSpPr/>
          <p:nvPr/>
        </p:nvSpPr>
        <p:spPr>
          <a:xfrm>
            <a:off x="1514657" y="1672903"/>
            <a:ext cx="640224" cy="97661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 name="Footer Placeholder 1">
            <a:extLst>
              <a:ext uri="{FF2B5EF4-FFF2-40B4-BE49-F238E27FC236}">
                <a16:creationId xmlns:a16="http://schemas.microsoft.com/office/drawing/2014/main" id="{A2349B45-C24D-3CF7-DF2E-7FC86B177C04}"/>
              </a:ext>
            </a:extLst>
          </p:cNvPr>
          <p:cNvSpPr>
            <a:spLocks noGrp="1"/>
          </p:cNvSpPr>
          <p:nvPr>
            <p:ph type="ftr" sz="quarter" idx="10"/>
          </p:nvPr>
        </p:nvSpPr>
        <p:spPr/>
        <p:txBody>
          <a:bodyPr/>
          <a:lstStyle/>
          <a:p>
            <a:r>
              <a:rPr lang="pl-PL"/>
              <a:t>Z. Chajęcki - NuSYM 2023 - GSI, Sep 18-22, 2023</a:t>
            </a:r>
            <a:endParaRPr lang="en-US"/>
          </a:p>
        </p:txBody>
      </p:sp>
      <p:sp>
        <p:nvSpPr>
          <p:cNvPr id="3" name="Slide Number Placeholder 2">
            <a:extLst>
              <a:ext uri="{FF2B5EF4-FFF2-40B4-BE49-F238E27FC236}">
                <a16:creationId xmlns:a16="http://schemas.microsoft.com/office/drawing/2014/main" id="{899CC543-F8C4-BF48-5D3D-C172D1530B7A}"/>
              </a:ext>
            </a:extLst>
          </p:cNvPr>
          <p:cNvSpPr>
            <a:spLocks noGrp="1"/>
          </p:cNvSpPr>
          <p:nvPr>
            <p:ph type="sldNum" sz="quarter" idx="11"/>
          </p:nvPr>
        </p:nvSpPr>
        <p:spPr/>
        <p:txBody>
          <a:bodyPr/>
          <a:lstStyle/>
          <a:p>
            <a:fld id="{3A52D0C7-BA79-BD4F-B30F-C8F38A3ACFA8}" type="slidenum">
              <a:rPr lang="en-US" smtClean="0"/>
              <a:pPr/>
              <a:t>27</a:t>
            </a:fld>
            <a:endParaRPr lang="en-US"/>
          </a:p>
        </p:txBody>
      </p:sp>
    </p:spTree>
    <p:extLst>
      <p:ext uri="{BB962C8B-B14F-4D97-AF65-F5344CB8AC3E}">
        <p14:creationId xmlns:p14="http://schemas.microsoft.com/office/powerpoint/2010/main" val="3661290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596" y="134657"/>
            <a:ext cx="8712807" cy="480869"/>
          </a:xfrm>
        </p:spPr>
        <p:txBody>
          <a:bodyPr/>
          <a:lstStyle/>
          <a:p>
            <a:r>
              <a:rPr lang="en-US" b="1" dirty="0"/>
              <a:t>FRIB Site </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1762" y="1054832"/>
            <a:ext cx="8860482" cy="5012753"/>
          </a:xfrm>
          <a:prstGeom prst="rect">
            <a:avLst/>
          </a:prstGeom>
        </p:spPr>
      </p:pic>
      <p:grpSp>
        <p:nvGrpSpPr>
          <p:cNvPr id="3" name="Group 2">
            <a:extLst>
              <a:ext uri="{FF2B5EF4-FFF2-40B4-BE49-F238E27FC236}">
                <a16:creationId xmlns:a16="http://schemas.microsoft.com/office/drawing/2014/main" id="{B2DF3E3A-99CD-E215-07EF-797F0188337C}"/>
              </a:ext>
            </a:extLst>
          </p:cNvPr>
          <p:cNvGrpSpPr/>
          <p:nvPr/>
        </p:nvGrpSpPr>
        <p:grpSpPr>
          <a:xfrm>
            <a:off x="4463383" y="832721"/>
            <a:ext cx="4538856" cy="5234863"/>
            <a:chOff x="2970711" y="893755"/>
            <a:chExt cx="4841446" cy="5583854"/>
          </a:xfrm>
        </p:grpSpPr>
        <p:pic>
          <p:nvPicPr>
            <p:cNvPr id="4" name="Picture 3" descr="Map&#10;&#10;Description automatically generated">
              <a:extLst>
                <a:ext uri="{FF2B5EF4-FFF2-40B4-BE49-F238E27FC236}">
                  <a16:creationId xmlns:a16="http://schemas.microsoft.com/office/drawing/2014/main" id="{7E08873D-BCC1-2C69-27C5-F51F4D8A01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0711" y="893755"/>
              <a:ext cx="4841446" cy="5583854"/>
            </a:xfrm>
            <a:prstGeom prst="rect">
              <a:avLst/>
            </a:prstGeom>
          </p:spPr>
        </p:pic>
        <p:pic>
          <p:nvPicPr>
            <p:cNvPr id="10" name="Picture 9">
              <a:extLst>
                <a:ext uri="{FF2B5EF4-FFF2-40B4-BE49-F238E27FC236}">
                  <a16:creationId xmlns:a16="http://schemas.microsoft.com/office/drawing/2014/main" id="{DB00AFEE-7CEF-1FC4-9B36-1D979A0394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63160" y="4015405"/>
              <a:ext cx="387146" cy="494491"/>
            </a:xfrm>
            <a:prstGeom prst="rect">
              <a:avLst/>
            </a:prstGeom>
          </p:spPr>
        </p:pic>
        <p:pic>
          <p:nvPicPr>
            <p:cNvPr id="11" name="Picture 2">
              <a:extLst>
                <a:ext uri="{FF2B5EF4-FFF2-40B4-BE49-F238E27FC236}">
                  <a16:creationId xmlns:a16="http://schemas.microsoft.com/office/drawing/2014/main" id="{6946B1E9-1F1B-0086-33A3-5829D7DA1F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2087" y="3816625"/>
              <a:ext cx="809292" cy="205133"/>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D6CC84CF-412B-04E1-EFF4-18557DCB88DE}"/>
                </a:ext>
              </a:extLst>
            </p:cNvPr>
            <p:cNvSpPr/>
            <p:nvPr/>
          </p:nvSpPr>
          <p:spPr>
            <a:xfrm>
              <a:off x="5832854" y="4562191"/>
              <a:ext cx="125984" cy="12598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pic>
        <p:nvPicPr>
          <p:cNvPr id="8" name="Picture 7" descr="logo-black-stroke_0.png">
            <a:extLst>
              <a:ext uri="{FF2B5EF4-FFF2-40B4-BE49-F238E27FC236}">
                <a16:creationId xmlns:a16="http://schemas.microsoft.com/office/drawing/2014/main" id="{2C9BDF58-E924-5117-6407-79E98E4DA4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9579" y="4595028"/>
            <a:ext cx="401720" cy="332571"/>
          </a:xfrm>
          <a:prstGeom prst="rect">
            <a:avLst/>
          </a:prstGeom>
        </p:spPr>
      </p:pic>
      <p:sp>
        <p:nvSpPr>
          <p:cNvPr id="9" name="Slide Number Placeholder 8">
            <a:extLst>
              <a:ext uri="{FF2B5EF4-FFF2-40B4-BE49-F238E27FC236}">
                <a16:creationId xmlns:a16="http://schemas.microsoft.com/office/drawing/2014/main" id="{B53367F6-867B-CE13-F316-0FAEFCD20825}"/>
              </a:ext>
            </a:extLst>
          </p:cNvPr>
          <p:cNvSpPr>
            <a:spLocks noGrp="1"/>
          </p:cNvSpPr>
          <p:nvPr>
            <p:ph type="sldNum" sz="quarter" idx="11"/>
          </p:nvPr>
        </p:nvSpPr>
        <p:spPr/>
        <p:txBody>
          <a:bodyPr/>
          <a:lstStyle/>
          <a:p>
            <a:pPr>
              <a:defRPr/>
            </a:pPr>
            <a:r>
              <a:rPr lang="en-US"/>
              <a:t>         </a:t>
            </a:r>
            <a:fld id="{CF988859-7953-4624-98C4-717249B46A15}" type="slidenum">
              <a:rPr lang="en-US" smtClean="0"/>
              <a:pPr>
                <a:defRPr/>
              </a:pPr>
              <a:t>2</a:t>
            </a:fld>
            <a:endParaRPr lang="en-US" dirty="0"/>
          </a:p>
        </p:txBody>
      </p:sp>
      <p:sp>
        <p:nvSpPr>
          <p:cNvPr id="13" name="Footer Placeholder 12">
            <a:extLst>
              <a:ext uri="{FF2B5EF4-FFF2-40B4-BE49-F238E27FC236}">
                <a16:creationId xmlns:a16="http://schemas.microsoft.com/office/drawing/2014/main" id="{7312DB08-66A4-93DB-73D8-13DB393C9000}"/>
              </a:ext>
            </a:extLst>
          </p:cNvPr>
          <p:cNvSpPr>
            <a:spLocks noGrp="1"/>
          </p:cNvSpPr>
          <p:nvPr>
            <p:ph type="ftr" sz="quarter" idx="3"/>
          </p:nvPr>
        </p:nvSpPr>
        <p:spPr/>
        <p:txBody>
          <a:bodyPr/>
          <a:lstStyle/>
          <a:p>
            <a:r>
              <a:rPr lang="pl-PL"/>
              <a:t>Z. Chajęcki - NuSYM 2023 - GSI, Sep 18-22, 2023</a:t>
            </a:r>
            <a:endParaRPr lang="en-US"/>
          </a:p>
        </p:txBody>
      </p:sp>
    </p:spTree>
    <p:extLst>
      <p:ext uri="{BB962C8B-B14F-4D97-AF65-F5344CB8AC3E}">
        <p14:creationId xmlns:p14="http://schemas.microsoft.com/office/powerpoint/2010/main" val="247888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4523"/>
            <a:ext cx="9131299" cy="908235"/>
          </a:xfrm>
          <a:solidFill>
            <a:srgbClr val="5B3D20"/>
          </a:solidFill>
        </p:spPr>
        <p:txBody>
          <a:bodyPr/>
          <a:lstStyle/>
          <a:p>
            <a:r>
              <a:rPr lang="en-US" sz="3200" b="1" dirty="0"/>
              <a:t>Optimized for Science with Fast, Stopped and Reaccelerated Rare Isotope Beams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037" y="1040082"/>
            <a:ext cx="7149830" cy="5521523"/>
          </a:xfrm>
          <a:prstGeom prst="rect">
            <a:avLst/>
          </a:prstGeom>
        </p:spPr>
      </p:pic>
      <p:sp>
        <p:nvSpPr>
          <p:cNvPr id="2" name="Slide Number Placeholder 1">
            <a:extLst>
              <a:ext uri="{FF2B5EF4-FFF2-40B4-BE49-F238E27FC236}">
                <a16:creationId xmlns:a16="http://schemas.microsoft.com/office/drawing/2014/main" id="{381B35CC-45AE-9C21-72DE-FE7FC7B49BAC}"/>
              </a:ext>
            </a:extLst>
          </p:cNvPr>
          <p:cNvSpPr>
            <a:spLocks noGrp="1"/>
          </p:cNvSpPr>
          <p:nvPr>
            <p:ph type="sldNum" sz="quarter" idx="11"/>
          </p:nvPr>
        </p:nvSpPr>
        <p:spPr/>
        <p:txBody>
          <a:bodyPr/>
          <a:lstStyle/>
          <a:p>
            <a:pPr>
              <a:defRPr/>
            </a:pPr>
            <a:r>
              <a:rPr lang="en-US"/>
              <a:t>           </a:t>
            </a:r>
            <a:fld id="{35AD4620-7552-4207-8973-898801ED212B}" type="slidenum">
              <a:rPr lang="en-US" smtClean="0"/>
              <a:pPr>
                <a:defRPr/>
              </a:pPr>
              <a:t>3</a:t>
            </a:fld>
            <a:endParaRPr lang="en-US" dirty="0"/>
          </a:p>
        </p:txBody>
      </p:sp>
      <p:sp>
        <p:nvSpPr>
          <p:cNvPr id="4" name="Footer Placeholder 3">
            <a:extLst>
              <a:ext uri="{FF2B5EF4-FFF2-40B4-BE49-F238E27FC236}">
                <a16:creationId xmlns:a16="http://schemas.microsoft.com/office/drawing/2014/main" id="{030D6797-25A6-E29F-832B-4C09CA019E2A}"/>
              </a:ext>
            </a:extLst>
          </p:cNvPr>
          <p:cNvSpPr>
            <a:spLocks noGrp="1"/>
          </p:cNvSpPr>
          <p:nvPr>
            <p:ph type="ftr" sz="quarter" idx="3"/>
          </p:nvPr>
        </p:nvSpPr>
        <p:spPr/>
        <p:txBody>
          <a:bodyPr/>
          <a:lstStyle/>
          <a:p>
            <a:r>
              <a:rPr lang="pl-PL"/>
              <a:t>Z. Chajęcki - NuSYM 2023 - GSI, Sep 18-22, 2023</a:t>
            </a:r>
            <a:endParaRPr lang="en-US"/>
          </a:p>
        </p:txBody>
      </p:sp>
    </p:spTree>
    <p:extLst>
      <p:ext uri="{BB962C8B-B14F-4D97-AF65-F5344CB8AC3E}">
        <p14:creationId xmlns:p14="http://schemas.microsoft.com/office/powerpoint/2010/main" val="2364055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2358" name="Rectangle 6">
            <a:extLst>
              <a:ext uri="{FF2B5EF4-FFF2-40B4-BE49-F238E27FC236}">
                <a16:creationId xmlns:a16="http://schemas.microsoft.com/office/drawing/2014/main" id="{447979E2-1CC5-CA42-B896-9D2F446FFC7E}"/>
              </a:ext>
            </a:extLst>
          </p:cNvPr>
          <p:cNvSpPr>
            <a:spLocks noGrp="1" noChangeArrowheads="1"/>
          </p:cNvSpPr>
          <p:nvPr>
            <p:ph type="title" idx="4294967295"/>
          </p:nvPr>
        </p:nvSpPr>
        <p:spPr/>
        <p:txBody>
          <a:bodyPr/>
          <a:lstStyle/>
          <a:p>
            <a:pPr eaLnBrk="1" hangingPunct="1">
              <a:defRPr/>
            </a:pPr>
            <a:r>
              <a:rPr lang="en-US" dirty="0">
                <a:solidFill>
                  <a:schemeClr val="bg1"/>
                </a:solidFill>
                <a:effectLst>
                  <a:outerShdw blurRad="38100" dist="38100" dir="2700000" algn="tl">
                    <a:srgbClr val="DDDDDD"/>
                  </a:outerShdw>
                </a:effectLst>
                <a:latin typeface="Comic Sans MS" charset="0"/>
              </a:rPr>
              <a:t>Available beams (for PAC2)</a:t>
            </a:r>
            <a:endParaRPr lang="en-US" dirty="0"/>
          </a:p>
        </p:txBody>
      </p:sp>
      <p:pic>
        <p:nvPicPr>
          <p:cNvPr id="7" name="Picture 6" descr="Table&#10;&#10;Description automatically generated">
            <a:extLst>
              <a:ext uri="{FF2B5EF4-FFF2-40B4-BE49-F238E27FC236}">
                <a16:creationId xmlns:a16="http://schemas.microsoft.com/office/drawing/2014/main" id="{BB57F535-C4A5-2BD7-85A0-7E3C3C8CA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399" y="752621"/>
            <a:ext cx="4170931" cy="5721854"/>
          </a:xfrm>
          <a:prstGeom prst="rect">
            <a:avLst/>
          </a:prstGeom>
        </p:spPr>
      </p:pic>
      <p:pic>
        <p:nvPicPr>
          <p:cNvPr id="9" name="Picture 8" descr="Chart&#10;&#10;Description automatically generated">
            <a:extLst>
              <a:ext uri="{FF2B5EF4-FFF2-40B4-BE49-F238E27FC236}">
                <a16:creationId xmlns:a16="http://schemas.microsoft.com/office/drawing/2014/main" id="{DE279B09-1F31-9B5A-16DF-BCAA281C02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15" y="1154058"/>
            <a:ext cx="4775201" cy="3528030"/>
          </a:xfrm>
          <a:prstGeom prst="rect">
            <a:avLst/>
          </a:prstGeom>
        </p:spPr>
      </p:pic>
      <p:sp>
        <p:nvSpPr>
          <p:cNvPr id="11" name="TextBox 10">
            <a:extLst>
              <a:ext uri="{FF2B5EF4-FFF2-40B4-BE49-F238E27FC236}">
                <a16:creationId xmlns:a16="http://schemas.microsoft.com/office/drawing/2014/main" id="{A25BB0AC-345E-3AEE-C475-24604A9E29C4}"/>
              </a:ext>
            </a:extLst>
          </p:cNvPr>
          <p:cNvSpPr txBox="1"/>
          <p:nvPr/>
        </p:nvSpPr>
        <p:spPr>
          <a:xfrm>
            <a:off x="365524" y="4682088"/>
            <a:ext cx="4502818" cy="496418"/>
          </a:xfrm>
          <a:prstGeom prst="rect">
            <a:avLst/>
          </a:prstGeom>
          <a:noFill/>
        </p:spPr>
        <p:txBody>
          <a:bodyPr wrap="square">
            <a:spAutoFit/>
          </a:bodyPr>
          <a:lstStyle/>
          <a:p>
            <a:pPr algn="l"/>
            <a:r>
              <a:rPr lang="en-US" sz="1313" dirty="0">
                <a:solidFill>
                  <a:srgbClr val="111111"/>
                </a:solidFill>
                <a:latin typeface="Roboto" panose="020F0502020204030204" pitchFamily="34" charset="0"/>
              </a:rPr>
              <a:t>Projected secondary beam intensities at FRIB with full power estimated with the program LISE++. </a:t>
            </a:r>
          </a:p>
        </p:txBody>
      </p:sp>
      <p:sp>
        <p:nvSpPr>
          <p:cNvPr id="13" name="TextBox 12">
            <a:extLst>
              <a:ext uri="{FF2B5EF4-FFF2-40B4-BE49-F238E27FC236}">
                <a16:creationId xmlns:a16="http://schemas.microsoft.com/office/drawing/2014/main" id="{29C53FA9-A362-E9B6-CC4B-C8CC3C042429}"/>
              </a:ext>
            </a:extLst>
          </p:cNvPr>
          <p:cNvSpPr txBox="1"/>
          <p:nvPr/>
        </p:nvSpPr>
        <p:spPr>
          <a:xfrm>
            <a:off x="497349" y="6187959"/>
            <a:ext cx="4562957" cy="323165"/>
          </a:xfrm>
          <a:prstGeom prst="rect">
            <a:avLst/>
          </a:prstGeom>
          <a:noFill/>
        </p:spPr>
        <p:txBody>
          <a:bodyPr wrap="square">
            <a:spAutoFit/>
          </a:bodyPr>
          <a:lstStyle/>
          <a:p>
            <a:r>
              <a:rPr lang="en-US" sz="1500" dirty="0"/>
              <a:t>https://</a:t>
            </a:r>
            <a:r>
              <a:rPr lang="en-US" sz="1500" dirty="0" err="1"/>
              <a:t>frib.msu.edu</a:t>
            </a:r>
            <a:r>
              <a:rPr lang="en-US" sz="1500" dirty="0"/>
              <a:t>/users/beams/</a:t>
            </a:r>
            <a:r>
              <a:rPr lang="en-US" sz="1500" dirty="0" err="1"/>
              <a:t>index.html</a:t>
            </a:r>
            <a:endParaRPr lang="en-US" sz="1500" dirty="0"/>
          </a:p>
        </p:txBody>
      </p:sp>
      <p:sp>
        <p:nvSpPr>
          <p:cNvPr id="2" name="Footer Placeholder 1">
            <a:extLst>
              <a:ext uri="{FF2B5EF4-FFF2-40B4-BE49-F238E27FC236}">
                <a16:creationId xmlns:a16="http://schemas.microsoft.com/office/drawing/2014/main" id="{8B626D55-0B6D-4D8E-552D-1CCEDC31C32E}"/>
              </a:ext>
            </a:extLst>
          </p:cNvPr>
          <p:cNvSpPr>
            <a:spLocks noGrp="1"/>
          </p:cNvSpPr>
          <p:nvPr>
            <p:ph type="ftr" sz="quarter" idx="10"/>
          </p:nvPr>
        </p:nvSpPr>
        <p:spPr/>
        <p:txBody>
          <a:bodyPr/>
          <a:lstStyle/>
          <a:p>
            <a:r>
              <a:rPr lang="pl-PL"/>
              <a:t>Z. Chajęcki - NuSYM 2023 - GSI, Sep 18-22, 2023</a:t>
            </a:r>
            <a:endParaRPr lang="en-US"/>
          </a:p>
        </p:txBody>
      </p:sp>
      <p:sp>
        <p:nvSpPr>
          <p:cNvPr id="3" name="Slide Number Placeholder 2">
            <a:extLst>
              <a:ext uri="{FF2B5EF4-FFF2-40B4-BE49-F238E27FC236}">
                <a16:creationId xmlns:a16="http://schemas.microsoft.com/office/drawing/2014/main" id="{38E4B2E8-A0A4-1EA9-6FAA-E5A38125FDCB}"/>
              </a:ext>
            </a:extLst>
          </p:cNvPr>
          <p:cNvSpPr>
            <a:spLocks noGrp="1"/>
          </p:cNvSpPr>
          <p:nvPr>
            <p:ph type="sldNum" sz="quarter" idx="11"/>
          </p:nvPr>
        </p:nvSpPr>
        <p:spPr/>
        <p:txBody>
          <a:bodyPr/>
          <a:lstStyle/>
          <a:p>
            <a:fld id="{3A52D0C7-BA79-BD4F-B30F-C8F38A3ACFA8}" type="slidenum">
              <a:rPr lang="en-US" smtClean="0"/>
              <a:pPr/>
              <a:t>4</a:t>
            </a:fld>
            <a:endParaRPr lang="en-US"/>
          </a:p>
        </p:txBody>
      </p:sp>
    </p:spTree>
    <p:extLst>
      <p:ext uri="{BB962C8B-B14F-4D97-AF65-F5344CB8AC3E}">
        <p14:creationId xmlns:p14="http://schemas.microsoft.com/office/powerpoint/2010/main" val="115544793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p:cNvSpPr txBox="1">
            <a:spLocks/>
          </p:cNvSpPr>
          <p:nvPr/>
        </p:nvSpPr>
        <p:spPr bwMode="auto">
          <a:xfrm>
            <a:off x="153730" y="1141170"/>
            <a:ext cx="8576024" cy="47954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78" indent="-180178" algn="l" defTabSz="803293" rtl="0" eaLnBrk="0" fontAlgn="base" hangingPunct="0">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0" fontAlgn="base" hangingPunct="0">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0" fontAlgn="base" hangingPunct="0">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0" fontAlgn="base" hangingPunct="0">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0" fontAlgn="base" hangingPunct="0">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177562" indent="-165841">
              <a:spcBef>
                <a:spcPts val="891"/>
              </a:spcBef>
              <a:buFont typeface="Wingdings"/>
              <a:buChar char=""/>
              <a:tabLst>
                <a:tab pos="178148" algn="l"/>
              </a:tabLst>
              <a:defRPr/>
            </a:pPr>
            <a:r>
              <a:rPr lang="en-US" sz="1688" spc="-8" dirty="0">
                <a:latin typeface="Arial"/>
                <a:cs typeface="Arial"/>
              </a:rPr>
              <a:t>Users organized as part of </a:t>
            </a:r>
            <a:r>
              <a:rPr lang="en-US" sz="1688" spc="-14" dirty="0">
                <a:latin typeface="Arial"/>
                <a:cs typeface="Arial"/>
              </a:rPr>
              <a:t>independent </a:t>
            </a:r>
            <a:r>
              <a:rPr lang="en-US" sz="1688" spc="-8" dirty="0">
                <a:latin typeface="Arial"/>
                <a:cs typeface="Arial"/>
              </a:rPr>
              <a:t>FRIB Users Organization</a:t>
            </a:r>
            <a:r>
              <a:rPr lang="en-US" sz="1688" spc="153" dirty="0">
                <a:latin typeface="Arial"/>
                <a:cs typeface="Arial"/>
              </a:rPr>
              <a:t> </a:t>
            </a:r>
            <a:r>
              <a:rPr lang="en-US" sz="1688" spc="-8" dirty="0">
                <a:latin typeface="Arial"/>
                <a:cs typeface="Arial"/>
              </a:rPr>
              <a:t>(FRIBUO)</a:t>
            </a:r>
            <a:endParaRPr lang="en-US" sz="1688" dirty="0">
              <a:latin typeface="Arial"/>
              <a:cs typeface="Arial"/>
            </a:endParaRPr>
          </a:p>
          <a:p>
            <a:pPr marL="346333" lvl="1" indent="-139470">
              <a:spcBef>
                <a:spcPts val="52"/>
              </a:spcBef>
              <a:tabLst>
                <a:tab pos="346918" algn="l"/>
              </a:tabLst>
              <a:defRPr/>
            </a:pPr>
            <a:r>
              <a:rPr lang="en-US" sz="1313" spc="-5" dirty="0">
                <a:solidFill>
                  <a:prstClr val="black"/>
                </a:solidFill>
                <a:latin typeface="Arial"/>
                <a:cs typeface="Arial"/>
              </a:rPr>
              <a:t>Chartered organization with an elected executive</a:t>
            </a:r>
            <a:r>
              <a:rPr lang="en-US" sz="1313" spc="143" dirty="0">
                <a:solidFill>
                  <a:prstClr val="black"/>
                </a:solidFill>
                <a:latin typeface="Arial"/>
                <a:cs typeface="Arial"/>
              </a:rPr>
              <a:t> </a:t>
            </a:r>
            <a:r>
              <a:rPr lang="en-US" sz="1313" spc="-5" dirty="0">
                <a:solidFill>
                  <a:prstClr val="black"/>
                </a:solidFill>
                <a:latin typeface="Arial"/>
                <a:cs typeface="Arial"/>
              </a:rPr>
              <a:t>committee</a:t>
            </a:r>
            <a:endParaRPr lang="en-US" sz="1313" dirty="0">
              <a:solidFill>
                <a:prstClr val="black"/>
              </a:solidFill>
              <a:latin typeface="Arial"/>
              <a:cs typeface="Arial"/>
            </a:endParaRPr>
          </a:p>
          <a:p>
            <a:pPr marL="346333" lvl="1" indent="-139470">
              <a:spcBef>
                <a:spcPts val="55"/>
              </a:spcBef>
              <a:tabLst>
                <a:tab pos="346918" algn="l"/>
              </a:tabLst>
              <a:defRPr/>
            </a:pPr>
            <a:r>
              <a:rPr lang="en-US" sz="1313" spc="-5" dirty="0">
                <a:solidFill>
                  <a:prstClr val="black"/>
                </a:solidFill>
                <a:latin typeface="Arial"/>
                <a:cs typeface="Arial"/>
              </a:rPr>
              <a:t>1,800</a:t>
            </a:r>
            <a:r>
              <a:rPr lang="en-US" sz="1313" spc="33" dirty="0">
                <a:solidFill>
                  <a:prstClr val="black"/>
                </a:solidFill>
                <a:latin typeface="Arial"/>
                <a:cs typeface="Arial"/>
              </a:rPr>
              <a:t> </a:t>
            </a:r>
            <a:r>
              <a:rPr lang="en-US" sz="1313" spc="-5" dirty="0">
                <a:solidFill>
                  <a:prstClr val="black"/>
                </a:solidFill>
                <a:latin typeface="Arial"/>
                <a:cs typeface="Arial"/>
              </a:rPr>
              <a:t>members (</a:t>
            </a:r>
            <a:r>
              <a:rPr lang="en-US" sz="1313" spc="-5" dirty="0">
                <a:latin typeface="Arial"/>
                <a:cs typeface="Arial"/>
              </a:rPr>
              <a:t>125</a:t>
            </a:r>
            <a:r>
              <a:rPr lang="en-US" sz="1313" spc="23" dirty="0">
                <a:latin typeface="Arial"/>
                <a:cs typeface="Arial"/>
              </a:rPr>
              <a:t> </a:t>
            </a:r>
            <a:r>
              <a:rPr lang="en-US" sz="1313" spc="-5" dirty="0">
                <a:latin typeface="Arial"/>
                <a:cs typeface="Arial"/>
              </a:rPr>
              <a:t>U.S.</a:t>
            </a:r>
            <a:r>
              <a:rPr lang="en-US" sz="1313" spc="19" dirty="0">
                <a:latin typeface="Arial"/>
                <a:cs typeface="Arial"/>
              </a:rPr>
              <a:t> </a:t>
            </a:r>
            <a:r>
              <a:rPr lang="en-US" sz="1313" spc="-5" dirty="0">
                <a:latin typeface="Arial"/>
                <a:cs typeface="Arial"/>
              </a:rPr>
              <a:t>colleges</a:t>
            </a:r>
            <a:r>
              <a:rPr lang="en-US" sz="1313" spc="33" dirty="0">
                <a:latin typeface="Arial"/>
                <a:cs typeface="Arial"/>
              </a:rPr>
              <a:t> </a:t>
            </a:r>
            <a:r>
              <a:rPr lang="en-US" sz="1313" spc="-5" dirty="0">
                <a:latin typeface="Arial"/>
                <a:cs typeface="Arial"/>
              </a:rPr>
              <a:t>and</a:t>
            </a:r>
            <a:r>
              <a:rPr lang="en-US" sz="1313" spc="23" dirty="0">
                <a:latin typeface="Arial"/>
                <a:cs typeface="Arial"/>
              </a:rPr>
              <a:t> </a:t>
            </a:r>
            <a:r>
              <a:rPr lang="en-US" sz="1313" spc="-5" dirty="0">
                <a:latin typeface="Arial"/>
                <a:cs typeface="Arial"/>
              </a:rPr>
              <a:t>universities,</a:t>
            </a:r>
            <a:r>
              <a:rPr lang="en-US" sz="1313" spc="33" dirty="0">
                <a:latin typeface="Arial"/>
                <a:cs typeface="Arial"/>
              </a:rPr>
              <a:t> </a:t>
            </a:r>
            <a:r>
              <a:rPr lang="en-US" sz="1313" spc="-5" dirty="0">
                <a:latin typeface="Arial"/>
                <a:cs typeface="Arial"/>
              </a:rPr>
              <a:t>12</a:t>
            </a:r>
            <a:r>
              <a:rPr lang="en-US" sz="1313" spc="19" dirty="0">
                <a:latin typeface="Arial"/>
                <a:cs typeface="Arial"/>
              </a:rPr>
              <a:t> </a:t>
            </a:r>
            <a:r>
              <a:rPr lang="en-US" sz="1313" spc="-5" dirty="0">
                <a:latin typeface="Arial"/>
                <a:cs typeface="Arial"/>
              </a:rPr>
              <a:t>national</a:t>
            </a:r>
            <a:r>
              <a:rPr lang="en-US" sz="1313" spc="33" dirty="0">
                <a:latin typeface="Arial"/>
                <a:cs typeface="Arial"/>
              </a:rPr>
              <a:t> </a:t>
            </a:r>
            <a:r>
              <a:rPr lang="en-US" sz="1313" spc="-5" dirty="0">
                <a:latin typeface="Arial"/>
                <a:cs typeface="Arial"/>
              </a:rPr>
              <a:t>laboratories,</a:t>
            </a:r>
            <a:r>
              <a:rPr lang="en-US" sz="1313" spc="19" dirty="0">
                <a:latin typeface="Arial"/>
                <a:cs typeface="Arial"/>
              </a:rPr>
              <a:t> </a:t>
            </a:r>
            <a:r>
              <a:rPr lang="en-US" sz="1313" spc="-5" dirty="0">
                <a:latin typeface="Arial"/>
                <a:cs typeface="Arial"/>
              </a:rPr>
              <a:t>51</a:t>
            </a:r>
            <a:r>
              <a:rPr lang="en-US" sz="1313" spc="23" dirty="0">
                <a:latin typeface="Arial"/>
                <a:cs typeface="Arial"/>
              </a:rPr>
              <a:t> </a:t>
            </a:r>
            <a:r>
              <a:rPr lang="en-US" sz="1313" spc="-5" dirty="0">
                <a:latin typeface="Arial"/>
                <a:cs typeface="Arial"/>
              </a:rPr>
              <a:t>countries</a:t>
            </a:r>
            <a:r>
              <a:rPr lang="en-US" sz="1313" spc="-5" dirty="0">
                <a:solidFill>
                  <a:prstClr val="black"/>
                </a:solidFill>
                <a:latin typeface="Arial"/>
                <a:cs typeface="Arial"/>
              </a:rPr>
              <a:t>)</a:t>
            </a:r>
            <a:r>
              <a:rPr lang="en-US" sz="1313" spc="19" dirty="0">
                <a:solidFill>
                  <a:prstClr val="black"/>
                </a:solidFill>
                <a:latin typeface="Arial"/>
                <a:cs typeface="Arial"/>
              </a:rPr>
              <a:t> </a:t>
            </a:r>
            <a:r>
              <a:rPr lang="en-US" sz="1313" spc="-5" dirty="0">
                <a:solidFill>
                  <a:prstClr val="black"/>
                </a:solidFill>
                <a:latin typeface="Arial"/>
                <a:cs typeface="Arial"/>
              </a:rPr>
              <a:t>as</a:t>
            </a:r>
            <a:r>
              <a:rPr lang="en-US" sz="1313" spc="19" dirty="0">
                <a:solidFill>
                  <a:prstClr val="black"/>
                </a:solidFill>
                <a:latin typeface="Arial"/>
                <a:cs typeface="Arial"/>
              </a:rPr>
              <a:t> </a:t>
            </a:r>
            <a:r>
              <a:rPr lang="en-US" sz="1313" spc="-5" dirty="0">
                <a:solidFill>
                  <a:prstClr val="black"/>
                </a:solidFill>
                <a:latin typeface="Arial"/>
                <a:cs typeface="Arial"/>
              </a:rPr>
              <a:t>of</a:t>
            </a:r>
            <a:r>
              <a:rPr lang="en-US" sz="1313" spc="5" dirty="0">
                <a:solidFill>
                  <a:prstClr val="black"/>
                </a:solidFill>
                <a:latin typeface="Arial"/>
                <a:cs typeface="Arial"/>
              </a:rPr>
              <a:t> </a:t>
            </a:r>
            <a:r>
              <a:rPr lang="en-US" sz="1313" spc="-5" dirty="0">
                <a:solidFill>
                  <a:prstClr val="black"/>
                </a:solidFill>
                <a:latin typeface="Arial"/>
                <a:cs typeface="Arial"/>
              </a:rPr>
              <a:t>31 January 2023</a:t>
            </a:r>
            <a:endParaRPr lang="en-US" sz="1313" dirty="0">
              <a:solidFill>
                <a:prstClr val="black"/>
              </a:solidFill>
              <a:latin typeface="Arial"/>
              <a:cs typeface="Arial"/>
            </a:endParaRPr>
          </a:p>
          <a:p>
            <a:pPr marL="346333" lvl="1" indent="-139470">
              <a:spcBef>
                <a:spcPts val="46"/>
              </a:spcBef>
              <a:tabLst>
                <a:tab pos="346918" algn="l"/>
              </a:tabLst>
              <a:defRPr/>
            </a:pPr>
            <a:r>
              <a:rPr lang="en-US" sz="1313" spc="-5" dirty="0">
                <a:solidFill>
                  <a:prstClr val="black"/>
                </a:solidFill>
                <a:latin typeface="Arial"/>
                <a:cs typeface="Arial"/>
              </a:rPr>
              <a:t>22 working groups on</a:t>
            </a:r>
            <a:r>
              <a:rPr lang="en-US" sz="1313" spc="46" dirty="0">
                <a:solidFill>
                  <a:prstClr val="black"/>
                </a:solidFill>
                <a:latin typeface="Arial"/>
                <a:cs typeface="Arial"/>
              </a:rPr>
              <a:t> </a:t>
            </a:r>
            <a:r>
              <a:rPr lang="en-US" sz="1313" spc="-5" dirty="0">
                <a:solidFill>
                  <a:prstClr val="black"/>
                </a:solidFill>
                <a:latin typeface="Arial"/>
                <a:cs typeface="Arial"/>
              </a:rPr>
              <a:t>instruments</a:t>
            </a:r>
            <a:endParaRPr lang="en-US" sz="1313" dirty="0">
              <a:solidFill>
                <a:prstClr val="black"/>
              </a:solidFill>
              <a:latin typeface="Arial"/>
              <a:cs typeface="Arial"/>
            </a:endParaRPr>
          </a:p>
          <a:p>
            <a:pPr marL="177562" marR="4379258" indent="-165841">
              <a:spcBef>
                <a:spcPts val="1117"/>
              </a:spcBef>
              <a:buFont typeface="Wingdings"/>
              <a:buChar char=""/>
              <a:tabLst>
                <a:tab pos="178148" algn="l"/>
              </a:tabLst>
              <a:defRPr/>
            </a:pPr>
            <a:r>
              <a:rPr lang="en-US" sz="1688" spc="-8" dirty="0">
                <a:latin typeface="Arial"/>
                <a:cs typeface="Arial"/>
              </a:rPr>
              <a:t>First experiments have begun</a:t>
            </a:r>
            <a:endParaRPr lang="en-US" sz="1688" dirty="0">
              <a:latin typeface="Arial"/>
              <a:cs typeface="Arial"/>
            </a:endParaRPr>
          </a:p>
          <a:p>
            <a:pPr marL="324687" lvl="1" indent="-130753">
              <a:spcBef>
                <a:spcPts val="52"/>
              </a:spcBef>
              <a:tabLst>
                <a:tab pos="325236" algn="l"/>
              </a:tabLst>
              <a:defRPr/>
            </a:pPr>
            <a:r>
              <a:rPr lang="en-US" sz="1313" spc="-5" dirty="0">
                <a:solidFill>
                  <a:prstClr val="black"/>
                </a:solidFill>
                <a:latin typeface="Arial"/>
                <a:cs typeface="Arial"/>
              </a:rPr>
              <a:t>February 2021: 82 proposals received representing </a:t>
            </a:r>
            <a:br>
              <a:rPr lang="en-US" sz="1313" spc="-5" dirty="0">
                <a:solidFill>
                  <a:prstClr val="black"/>
                </a:solidFill>
                <a:latin typeface="Arial"/>
                <a:cs typeface="Arial"/>
              </a:rPr>
            </a:br>
            <a:r>
              <a:rPr lang="en-US" sz="1313" spc="-5" dirty="0">
                <a:solidFill>
                  <a:prstClr val="black"/>
                </a:solidFill>
                <a:latin typeface="Arial"/>
                <a:cs typeface="Arial"/>
              </a:rPr>
              <a:t>597 scientists</a:t>
            </a:r>
          </a:p>
          <a:p>
            <a:pPr marL="324687" lvl="1" indent="-130753">
              <a:spcBef>
                <a:spcPts val="52"/>
              </a:spcBef>
              <a:tabLst>
                <a:tab pos="325236" algn="l"/>
              </a:tabLst>
              <a:defRPr/>
            </a:pPr>
            <a:r>
              <a:rPr lang="en-US" sz="1313" spc="-5" dirty="0">
                <a:solidFill>
                  <a:prstClr val="black"/>
                </a:solidFill>
                <a:latin typeface="Arial"/>
                <a:cs typeface="Arial"/>
              </a:rPr>
              <a:t>August 2021: FRIB Program Advisory Committee (PAC1)</a:t>
            </a:r>
          </a:p>
          <a:p>
            <a:pPr marL="324687" lvl="1" indent="-130753">
              <a:spcBef>
                <a:spcPts val="52"/>
              </a:spcBef>
              <a:tabLst>
                <a:tab pos="325236" algn="l"/>
              </a:tabLst>
              <a:defRPr/>
            </a:pPr>
            <a:r>
              <a:rPr lang="en-US" sz="1313" spc="-5" dirty="0">
                <a:latin typeface="Arial"/>
                <a:cs typeface="Arial"/>
              </a:rPr>
              <a:t>May 2022: First user experiments</a:t>
            </a:r>
          </a:p>
          <a:p>
            <a:pPr marL="324687" lvl="1" indent="-130753">
              <a:spcBef>
                <a:spcPts val="52"/>
              </a:spcBef>
              <a:tabLst>
                <a:tab pos="325236" algn="l"/>
              </a:tabLst>
              <a:defRPr/>
            </a:pPr>
            <a:r>
              <a:rPr lang="en-US" sz="1313" spc="-5" dirty="0">
                <a:latin typeface="Arial"/>
                <a:cs typeface="Arial"/>
              </a:rPr>
              <a:t>January 2023: 84 proposals received representing 611 scientists</a:t>
            </a:r>
          </a:p>
          <a:p>
            <a:pPr marL="324687" lvl="1" indent="-130753">
              <a:spcBef>
                <a:spcPts val="52"/>
              </a:spcBef>
              <a:tabLst>
                <a:tab pos="325236" algn="l"/>
              </a:tabLst>
              <a:defRPr/>
            </a:pPr>
            <a:r>
              <a:rPr lang="en-US" sz="1313" spc="-5" dirty="0">
                <a:latin typeface="Arial"/>
                <a:cs typeface="Arial"/>
              </a:rPr>
              <a:t>March 2023: FRIB Program Advisory Committee (PAC2) </a:t>
            </a:r>
            <a:endParaRPr lang="en-US" sz="1313" dirty="0">
              <a:latin typeface="Arial"/>
              <a:cs typeface="Arial"/>
            </a:endParaRPr>
          </a:p>
          <a:p>
            <a:pPr marL="177562" marR="4379258" indent="-165841">
              <a:spcBef>
                <a:spcPts val="1117"/>
              </a:spcBef>
              <a:buFont typeface="Wingdings"/>
              <a:buChar char=""/>
              <a:tabLst>
                <a:tab pos="178148" algn="l"/>
              </a:tabLst>
              <a:defRPr/>
            </a:pPr>
            <a:r>
              <a:rPr lang="en-US" sz="1688" spc="-8" dirty="0">
                <a:latin typeface="Arial"/>
                <a:cs typeface="Arial"/>
              </a:rPr>
              <a:t>User </a:t>
            </a:r>
            <a:r>
              <a:rPr lang="en-US" sz="1688" spc="-14" dirty="0">
                <a:latin typeface="Arial"/>
                <a:cs typeface="Arial"/>
              </a:rPr>
              <a:t>needs and high </a:t>
            </a:r>
            <a:r>
              <a:rPr lang="en-US" sz="1688" spc="-8" dirty="0">
                <a:latin typeface="Arial"/>
                <a:cs typeface="Arial"/>
              </a:rPr>
              <a:t>user satisfaction are </a:t>
            </a:r>
            <a:r>
              <a:rPr lang="en-US" sz="1688" spc="-14" dirty="0">
                <a:latin typeface="Arial"/>
                <a:cs typeface="Arial"/>
              </a:rPr>
              <a:t>important </a:t>
            </a:r>
            <a:r>
              <a:rPr lang="en-US" sz="1688" spc="-8" dirty="0">
                <a:latin typeface="Arial"/>
                <a:cs typeface="Arial"/>
              </a:rPr>
              <a:t>to</a:t>
            </a:r>
            <a:r>
              <a:rPr lang="en-US" sz="1688" spc="33" dirty="0">
                <a:latin typeface="Arial"/>
                <a:cs typeface="Arial"/>
              </a:rPr>
              <a:t> </a:t>
            </a:r>
            <a:r>
              <a:rPr lang="en-US" sz="1688" spc="-8" dirty="0">
                <a:latin typeface="Arial"/>
                <a:cs typeface="Arial"/>
              </a:rPr>
              <a:t>FRIB</a:t>
            </a:r>
            <a:endParaRPr lang="en-US" sz="1688" dirty="0">
              <a:latin typeface="Arial"/>
              <a:cs typeface="Arial"/>
            </a:endParaRPr>
          </a:p>
          <a:p>
            <a:pPr marL="346333" lvl="1" indent="-139470">
              <a:spcBef>
                <a:spcPts val="41"/>
              </a:spcBef>
              <a:tabLst>
                <a:tab pos="346918" algn="l"/>
              </a:tabLst>
              <a:defRPr/>
            </a:pPr>
            <a:r>
              <a:rPr lang="en-US" sz="1313" spc="-5" dirty="0">
                <a:solidFill>
                  <a:prstClr val="black"/>
                </a:solidFill>
                <a:latin typeface="Arial"/>
                <a:cs typeface="Arial"/>
              </a:rPr>
              <a:t>ISO 9001 quality systems to assess user satisfaction</a:t>
            </a:r>
            <a:endParaRPr lang="en-US" sz="1313" dirty="0">
              <a:solidFill>
                <a:prstClr val="black"/>
              </a:solidFill>
              <a:latin typeface="Arial"/>
              <a:cs typeface="Arial"/>
            </a:endParaRPr>
          </a:p>
          <a:p>
            <a:pPr marL="177562" indent="-165841">
              <a:spcBef>
                <a:spcPts val="891"/>
              </a:spcBef>
              <a:buFont typeface="Wingdings"/>
              <a:buChar char=""/>
              <a:tabLst>
                <a:tab pos="178148" algn="l"/>
              </a:tabLst>
              <a:defRPr/>
            </a:pPr>
            <a:r>
              <a:rPr lang="en-US" sz="1688" spc="-14" dirty="0">
                <a:latin typeface="Arial"/>
                <a:cs typeface="Arial"/>
              </a:rPr>
              <a:t>Annual</a:t>
            </a:r>
            <a:r>
              <a:rPr lang="en-US" sz="1688" dirty="0">
                <a:latin typeface="Arial"/>
                <a:cs typeface="Arial"/>
              </a:rPr>
              <a:t> </a:t>
            </a:r>
            <a:r>
              <a:rPr lang="en-US" sz="1688" spc="-14" dirty="0">
                <a:latin typeface="Arial"/>
                <a:cs typeface="Arial"/>
              </a:rPr>
              <a:t>meetings</a:t>
            </a:r>
            <a:endParaRPr lang="en-US" sz="1688" dirty="0">
              <a:latin typeface="Arial"/>
              <a:cs typeface="Arial"/>
            </a:endParaRPr>
          </a:p>
          <a:p>
            <a:pPr marL="324687" lvl="1" indent="-130753" defTabSz="791115" eaLnBrk="1" fontAlgn="auto" hangingPunct="1">
              <a:spcBef>
                <a:spcPts val="56"/>
              </a:spcBef>
              <a:spcAft>
                <a:spcPts val="0"/>
              </a:spcAft>
              <a:buSzTx/>
              <a:buFontTx/>
              <a:buChar char="•"/>
              <a:tabLst>
                <a:tab pos="325236" algn="l"/>
              </a:tabLst>
              <a:defRPr/>
            </a:pPr>
            <a:r>
              <a:rPr lang="en-US" sz="1313" spc="-5" dirty="0">
                <a:solidFill>
                  <a:prstClr val="black"/>
                </a:solidFill>
                <a:latin typeface="Arial"/>
                <a:cs typeface="Arial"/>
              </a:rPr>
              <a:t>User meeting (three days with 200-300</a:t>
            </a:r>
            <a:r>
              <a:rPr lang="en-US" sz="1313" spc="82" dirty="0">
                <a:solidFill>
                  <a:prstClr val="black"/>
                </a:solidFill>
                <a:latin typeface="Arial"/>
                <a:cs typeface="Arial"/>
              </a:rPr>
              <a:t> </a:t>
            </a:r>
            <a:r>
              <a:rPr lang="en-US" sz="1313" spc="-5" dirty="0">
                <a:solidFill>
                  <a:prstClr val="black"/>
                </a:solidFill>
                <a:latin typeface="Arial"/>
                <a:cs typeface="Arial"/>
              </a:rPr>
              <a:t>participants)</a:t>
            </a:r>
            <a:endParaRPr lang="en-US" sz="1313" dirty="0">
              <a:solidFill>
                <a:prstClr val="black"/>
              </a:solidFill>
              <a:latin typeface="Arial"/>
              <a:cs typeface="Arial"/>
            </a:endParaRPr>
          </a:p>
          <a:p>
            <a:pPr marL="384020" indent="0" defTabSz="791115" eaLnBrk="1" fontAlgn="auto" hangingPunct="1">
              <a:spcBef>
                <a:spcPts val="78"/>
              </a:spcBef>
              <a:spcAft>
                <a:spcPts val="0"/>
              </a:spcAft>
              <a:buSzTx/>
              <a:buNone/>
              <a:defRPr/>
            </a:pPr>
            <a:r>
              <a:rPr lang="en-US" sz="1313" spc="13" dirty="0">
                <a:solidFill>
                  <a:prstClr val="black"/>
                </a:solidFill>
                <a:latin typeface="Arial"/>
                <a:cs typeface="Arial"/>
              </a:rPr>
              <a:t>» </a:t>
            </a:r>
            <a:r>
              <a:rPr lang="en-US" sz="1313" spc="5" dirty="0">
                <a:solidFill>
                  <a:prstClr val="black"/>
                </a:solidFill>
                <a:latin typeface="Arial"/>
                <a:cs typeface="Arial"/>
              </a:rPr>
              <a:t>August 2022: Meeting hosted by ANL</a:t>
            </a:r>
          </a:p>
          <a:p>
            <a:pPr marL="384020" indent="0" defTabSz="791115" eaLnBrk="1" fontAlgn="auto" hangingPunct="1">
              <a:spcBef>
                <a:spcPts val="78"/>
              </a:spcBef>
              <a:spcAft>
                <a:spcPts val="0"/>
              </a:spcAft>
              <a:buSzTx/>
              <a:buNone/>
              <a:defRPr/>
            </a:pPr>
            <a:r>
              <a:rPr lang="en-US" sz="1313" spc="13" dirty="0">
                <a:solidFill>
                  <a:prstClr val="black"/>
                </a:solidFill>
                <a:latin typeface="Arial"/>
                <a:cs typeface="Arial"/>
              </a:rPr>
              <a:t>» </a:t>
            </a:r>
            <a:r>
              <a:rPr lang="en-US" sz="1313" spc="5" dirty="0">
                <a:solidFill>
                  <a:prstClr val="black"/>
                </a:solidFill>
                <a:latin typeface="Arial"/>
                <a:cs typeface="Arial"/>
              </a:rPr>
              <a:t>August 2023: Meeting hosted by FRIB</a:t>
            </a:r>
          </a:p>
          <a:p>
            <a:pPr marL="384020" indent="0" defTabSz="791115" eaLnBrk="1" fontAlgn="auto" hangingPunct="1">
              <a:lnSpc>
                <a:spcPct val="100000"/>
              </a:lnSpc>
              <a:spcBef>
                <a:spcPts val="78"/>
              </a:spcBef>
              <a:spcAft>
                <a:spcPts val="0"/>
              </a:spcAft>
              <a:buSzTx/>
              <a:buNone/>
              <a:defRPr/>
            </a:pPr>
            <a:endParaRPr lang="en-US" sz="1219" spc="5" dirty="0">
              <a:solidFill>
                <a:prstClr val="black"/>
              </a:solidFill>
              <a:latin typeface="Arial"/>
              <a:cs typeface="Arial"/>
            </a:endParaRPr>
          </a:p>
          <a:p>
            <a:pPr marL="384020" indent="0" defTabSz="791115" eaLnBrk="1" fontAlgn="auto" hangingPunct="1">
              <a:lnSpc>
                <a:spcPct val="100000"/>
              </a:lnSpc>
              <a:spcBef>
                <a:spcPts val="78"/>
              </a:spcBef>
              <a:spcAft>
                <a:spcPts val="0"/>
              </a:spcAft>
              <a:buSzTx/>
              <a:buNone/>
              <a:defRPr/>
            </a:pPr>
            <a:endParaRPr lang="en-US" sz="1219" spc="5" dirty="0">
              <a:solidFill>
                <a:prstClr val="black"/>
              </a:solidFill>
              <a:latin typeface="Arial"/>
              <a:cs typeface="Arial"/>
            </a:endParaRPr>
          </a:p>
          <a:p>
            <a:pPr marL="384020" indent="0" defTabSz="791115" eaLnBrk="1" fontAlgn="auto" hangingPunct="1">
              <a:lnSpc>
                <a:spcPct val="100000"/>
              </a:lnSpc>
              <a:spcBef>
                <a:spcPts val="78"/>
              </a:spcBef>
              <a:spcAft>
                <a:spcPts val="0"/>
              </a:spcAft>
              <a:buSzTx/>
              <a:buNone/>
              <a:defRPr/>
            </a:pPr>
            <a:endParaRPr lang="en-US" sz="1219" spc="5" dirty="0">
              <a:solidFill>
                <a:prstClr val="black"/>
              </a:solidFill>
              <a:latin typeface="Arial"/>
              <a:cs typeface="Arial"/>
            </a:endParaRPr>
          </a:p>
          <a:p>
            <a:pPr marL="384020" indent="0" defTabSz="791115" eaLnBrk="1" fontAlgn="auto" hangingPunct="1">
              <a:lnSpc>
                <a:spcPct val="100000"/>
              </a:lnSpc>
              <a:spcBef>
                <a:spcPts val="78"/>
              </a:spcBef>
              <a:spcAft>
                <a:spcPts val="0"/>
              </a:spcAft>
              <a:buSzTx/>
              <a:buNone/>
              <a:defRPr/>
            </a:pPr>
            <a:endParaRPr lang="en-US" sz="1219" kern="0" dirty="0">
              <a:solidFill>
                <a:prstClr val="black"/>
              </a:solidFill>
            </a:endParaRPr>
          </a:p>
          <a:p>
            <a:pPr marL="195375" lvl="1" indent="0" defTabSz="741320">
              <a:spcBef>
                <a:spcPts val="185"/>
              </a:spcBef>
              <a:buNone/>
              <a:defRPr/>
            </a:pPr>
            <a:endParaRPr lang="en-US" sz="1031" kern="0" dirty="0">
              <a:solidFill>
                <a:prstClr val="black"/>
              </a:solidFill>
            </a:endParaRPr>
          </a:p>
        </p:txBody>
      </p:sp>
      <p:sp>
        <p:nvSpPr>
          <p:cNvPr id="16" name="Title 2"/>
          <p:cNvSpPr>
            <a:spLocks noGrp="1"/>
          </p:cNvSpPr>
          <p:nvPr>
            <p:ph type="title"/>
          </p:nvPr>
        </p:nvSpPr>
        <p:spPr>
          <a:xfrm>
            <a:off x="0" y="27354"/>
            <a:ext cx="9144000" cy="972576"/>
          </a:xfrm>
          <a:solidFill>
            <a:srgbClr val="5B3D20"/>
          </a:solidFill>
        </p:spPr>
        <p:txBody>
          <a:bodyPr/>
          <a:lstStyle/>
          <a:p>
            <a:r>
              <a:rPr lang="en-US" sz="3200" spc="-8" dirty="0"/>
              <a:t>1,800 </a:t>
            </a:r>
            <a:r>
              <a:rPr lang="en-US" sz="3200" spc="-5" dirty="0"/>
              <a:t>Users Engaged and Ready </a:t>
            </a:r>
            <a:r>
              <a:rPr lang="en-US" sz="3200" dirty="0"/>
              <a:t>for</a:t>
            </a:r>
            <a:r>
              <a:rPr lang="en-US" sz="3200" spc="-79" dirty="0"/>
              <a:t> </a:t>
            </a:r>
            <a:r>
              <a:rPr lang="en-US" sz="3200" spc="-8" dirty="0"/>
              <a:t>Science </a:t>
            </a:r>
            <a:r>
              <a:rPr lang="en-US" sz="2000" dirty="0" err="1"/>
              <a:t>fribusers.org</a:t>
            </a:r>
            <a:endParaRPr lang="en-US" sz="2000"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44646" b="1"/>
          <a:stretch/>
        </p:blipFill>
        <p:spPr>
          <a:xfrm>
            <a:off x="68804" y="5516911"/>
            <a:ext cx="9001125" cy="828544"/>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l="4108" t="22755"/>
          <a:stretch/>
        </p:blipFill>
        <p:spPr>
          <a:xfrm>
            <a:off x="5272088" y="2008456"/>
            <a:ext cx="3724888" cy="2000389"/>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l="4475" r="4787"/>
          <a:stretch/>
        </p:blipFill>
        <p:spPr>
          <a:xfrm>
            <a:off x="4687866" y="4041520"/>
            <a:ext cx="4309110" cy="1442715"/>
          </a:xfrm>
          <a:prstGeom prst="rect">
            <a:avLst/>
          </a:prstGeom>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32406" y="5457478"/>
            <a:ext cx="1537523" cy="991849"/>
          </a:xfrm>
          <a:prstGeom prst="rect">
            <a:avLst/>
          </a:prstGeom>
          <a:effectLst>
            <a:outerShdw blurRad="50800" dist="88900" dir="3000000" algn="ctr" rotWithShape="0">
              <a:schemeClr val="tx1">
                <a:alpha val="50000"/>
              </a:schemeClr>
            </a:outerShdw>
          </a:effectLst>
        </p:spPr>
      </p:pic>
      <p:sp>
        <p:nvSpPr>
          <p:cNvPr id="4" name="Slide Number Placeholder 3">
            <a:extLst>
              <a:ext uri="{FF2B5EF4-FFF2-40B4-BE49-F238E27FC236}">
                <a16:creationId xmlns:a16="http://schemas.microsoft.com/office/drawing/2014/main" id="{56829943-63E1-50E3-24C8-D48A27782CF7}"/>
              </a:ext>
            </a:extLst>
          </p:cNvPr>
          <p:cNvSpPr>
            <a:spLocks noGrp="1"/>
          </p:cNvSpPr>
          <p:nvPr>
            <p:ph type="sldNum" sz="quarter" idx="11"/>
          </p:nvPr>
        </p:nvSpPr>
        <p:spPr/>
        <p:txBody>
          <a:bodyPr/>
          <a:lstStyle/>
          <a:p>
            <a:pPr>
              <a:defRPr/>
            </a:pPr>
            <a:r>
              <a:rPr lang="en-US"/>
              <a:t>           </a:t>
            </a:r>
            <a:fld id="{35AD4620-7552-4207-8973-898801ED212B}" type="slidenum">
              <a:rPr lang="en-US" smtClean="0"/>
              <a:pPr>
                <a:defRPr/>
              </a:pPr>
              <a:t>5</a:t>
            </a:fld>
            <a:endParaRPr lang="en-US" dirty="0"/>
          </a:p>
        </p:txBody>
      </p:sp>
      <p:sp>
        <p:nvSpPr>
          <p:cNvPr id="5" name="Footer Placeholder 4">
            <a:extLst>
              <a:ext uri="{FF2B5EF4-FFF2-40B4-BE49-F238E27FC236}">
                <a16:creationId xmlns:a16="http://schemas.microsoft.com/office/drawing/2014/main" id="{25C1A29D-4120-4A26-ADDA-86BBE56556B2}"/>
              </a:ext>
            </a:extLst>
          </p:cNvPr>
          <p:cNvSpPr>
            <a:spLocks noGrp="1"/>
          </p:cNvSpPr>
          <p:nvPr>
            <p:ph type="ftr" sz="quarter" idx="3"/>
          </p:nvPr>
        </p:nvSpPr>
        <p:spPr/>
        <p:txBody>
          <a:bodyPr/>
          <a:lstStyle/>
          <a:p>
            <a:r>
              <a:rPr lang="pl-PL"/>
              <a:t>Z. Chajęcki - NuSYM 2023 - GSI, Sep 18-22, 2023</a:t>
            </a:r>
            <a:endParaRPr lang="en-US"/>
          </a:p>
        </p:txBody>
      </p:sp>
    </p:spTree>
    <p:extLst>
      <p:ext uri="{BB962C8B-B14F-4D97-AF65-F5344CB8AC3E}">
        <p14:creationId xmlns:p14="http://schemas.microsoft.com/office/powerpoint/2010/main" val="2041763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6100" y="-18466"/>
            <a:ext cx="9690101" cy="921566"/>
          </a:xfrm>
          <a:prstGeom prst="rect">
            <a:avLst/>
          </a:prstGeom>
          <a:solidFill>
            <a:srgbClr val="5B3D20"/>
          </a:solidFill>
        </p:spPr>
        <p:txBody>
          <a:bodyPr vert="horz" wrap="square" lIns="0" tIns="74453" rIns="0" bIns="0" numCol="1" rtlCol="0" anchor="ctr" anchorCtr="0" compatLnSpc="1">
            <a:prstTxWarp prst="textNoShape">
              <a:avLst/>
            </a:prstTxWarp>
            <a:spAutoFit/>
          </a:bodyPr>
          <a:lstStyle/>
          <a:p>
            <a:pPr marL="503940" marR="4923" indent="-492249">
              <a:lnSpc>
                <a:spcPts val="3266"/>
              </a:lnSpc>
              <a:spcBef>
                <a:spcPts val="586"/>
              </a:spcBef>
            </a:pPr>
            <a:r>
              <a:rPr lang="en-US" sz="3200" spc="-5" dirty="0"/>
              <a:t>	</a:t>
            </a:r>
            <a:r>
              <a:rPr sz="3200" spc="-5" dirty="0"/>
              <a:t>FRIB Enables Scientists </a:t>
            </a:r>
            <a:r>
              <a:rPr sz="3200" dirty="0"/>
              <a:t>to </a:t>
            </a:r>
            <a:r>
              <a:rPr sz="3200" spc="-10" dirty="0"/>
              <a:t>Make</a:t>
            </a:r>
            <a:r>
              <a:rPr lang="en-US" sz="3200" spc="-10" dirty="0"/>
              <a:t> </a:t>
            </a:r>
            <a:r>
              <a:rPr sz="3200" spc="-5" dirty="0"/>
              <a:t>Discoveries  Science Aligned </a:t>
            </a:r>
            <a:r>
              <a:rPr sz="3200" dirty="0"/>
              <a:t>with </a:t>
            </a:r>
            <a:r>
              <a:rPr sz="3200" spc="-5" dirty="0"/>
              <a:t>National</a:t>
            </a:r>
            <a:r>
              <a:rPr sz="3200" spc="-101" dirty="0"/>
              <a:t> </a:t>
            </a:r>
            <a:r>
              <a:rPr sz="3200" spc="-5" dirty="0"/>
              <a:t>Priorities</a:t>
            </a:r>
          </a:p>
        </p:txBody>
      </p:sp>
      <p:sp>
        <p:nvSpPr>
          <p:cNvPr id="4" name="object 4"/>
          <p:cNvSpPr txBox="1"/>
          <p:nvPr/>
        </p:nvSpPr>
        <p:spPr>
          <a:xfrm>
            <a:off x="1063229" y="2483883"/>
            <a:ext cx="4483895" cy="3655844"/>
          </a:xfrm>
          <a:prstGeom prst="rect">
            <a:avLst/>
          </a:prstGeom>
        </p:spPr>
        <p:txBody>
          <a:bodyPr vert="horz" wrap="square" lIns="0" tIns="40612" rIns="0" bIns="0" rtlCol="0">
            <a:spAutoFit/>
          </a:bodyPr>
          <a:lstStyle/>
          <a:p>
            <a:pPr marL="164596" marR="502093" indent="-164596">
              <a:lnSpc>
                <a:spcPts val="1870"/>
              </a:lnSpc>
              <a:spcBef>
                <a:spcPts val="320"/>
              </a:spcBef>
              <a:buFont typeface="Wingdings" panose="05000000000000000000" pitchFamily="2" charset="2"/>
              <a:buChar char="§"/>
            </a:pPr>
            <a:r>
              <a:rPr lang="en-US" sz="1745" kern="0" dirty="0">
                <a:solidFill>
                  <a:srgbClr val="064308"/>
                </a:solidFill>
                <a:ea typeface="ＭＳ Ｐゴシック" pitchFamily="-65" charset="-128"/>
              </a:rPr>
              <a:t>Astrophysics: What happens inside</a:t>
            </a:r>
            <a:r>
              <a:rPr lang="en-US" sz="1745" kern="0" spc="-53" dirty="0">
                <a:solidFill>
                  <a:srgbClr val="064308"/>
                </a:solidFill>
                <a:ea typeface="ＭＳ Ｐゴシック" pitchFamily="-65" charset="-128"/>
              </a:rPr>
              <a:t> </a:t>
            </a:r>
            <a:r>
              <a:rPr lang="en-US" sz="1745" kern="0" dirty="0">
                <a:solidFill>
                  <a:srgbClr val="064308"/>
                </a:solidFill>
                <a:ea typeface="ＭＳ Ｐゴシック" pitchFamily="-65" charset="-128"/>
              </a:rPr>
              <a:t>stars?</a:t>
            </a:r>
            <a:endParaRPr lang="en-US" sz="1696" spc="5" dirty="0">
              <a:latin typeface="Arial"/>
              <a:cs typeface="Arial"/>
            </a:endParaRPr>
          </a:p>
          <a:p>
            <a:pPr marL="360573" marR="502093" indent="-144598">
              <a:lnSpc>
                <a:spcPts val="1870"/>
              </a:lnSpc>
              <a:spcBef>
                <a:spcPts val="320"/>
              </a:spcBef>
              <a:buChar char="•"/>
              <a:tabLst>
                <a:tab pos="361188" algn="l"/>
              </a:tabLst>
            </a:pPr>
            <a:r>
              <a:rPr lang="en-US" sz="1696" spc="5" dirty="0">
                <a:latin typeface="Arial"/>
                <a:cs typeface="Arial"/>
              </a:rPr>
              <a:t>Origin of the elements in the cosmos</a:t>
            </a:r>
          </a:p>
          <a:p>
            <a:pPr marL="360573" marR="502093" indent="-144598">
              <a:lnSpc>
                <a:spcPts val="1870"/>
              </a:lnSpc>
              <a:spcBef>
                <a:spcPts val="320"/>
              </a:spcBef>
              <a:buChar char="•"/>
              <a:tabLst>
                <a:tab pos="361188" algn="l"/>
              </a:tabLst>
            </a:pPr>
            <a:r>
              <a:rPr sz="1696" spc="5" dirty="0">
                <a:latin typeface="Arial"/>
                <a:cs typeface="Arial"/>
              </a:rPr>
              <a:t>Explosive </a:t>
            </a:r>
            <a:r>
              <a:rPr sz="1696" dirty="0">
                <a:latin typeface="Arial"/>
                <a:cs typeface="Arial"/>
              </a:rPr>
              <a:t>environments: novae, supernovae, X-ray bursts</a:t>
            </a:r>
            <a:r>
              <a:rPr sz="1696" spc="23" dirty="0">
                <a:latin typeface="Arial"/>
                <a:cs typeface="Arial"/>
              </a:rPr>
              <a:t>…</a:t>
            </a:r>
            <a:endParaRPr sz="1696" dirty="0">
              <a:latin typeface="Arial"/>
              <a:cs typeface="Arial"/>
            </a:endParaRPr>
          </a:p>
          <a:p>
            <a:pPr marL="360573" indent="-144598">
              <a:lnSpc>
                <a:spcPts val="2025"/>
              </a:lnSpc>
              <a:buChar char="•"/>
              <a:tabLst>
                <a:tab pos="361188" algn="l"/>
              </a:tabLst>
            </a:pPr>
            <a:r>
              <a:rPr sz="1696" dirty="0">
                <a:solidFill>
                  <a:srgbClr val="FF0000"/>
                </a:solidFill>
                <a:latin typeface="Arial"/>
                <a:cs typeface="Arial"/>
              </a:rPr>
              <a:t>Properties of neutron</a:t>
            </a:r>
            <a:r>
              <a:rPr sz="1696" spc="73" dirty="0">
                <a:solidFill>
                  <a:srgbClr val="FF0000"/>
                </a:solidFill>
                <a:latin typeface="Arial"/>
                <a:cs typeface="Arial"/>
              </a:rPr>
              <a:t> </a:t>
            </a:r>
            <a:r>
              <a:rPr sz="1696" dirty="0">
                <a:solidFill>
                  <a:srgbClr val="FF0000"/>
                </a:solidFill>
                <a:latin typeface="Arial"/>
                <a:cs typeface="Arial"/>
              </a:rPr>
              <a:t>stars</a:t>
            </a:r>
          </a:p>
          <a:p>
            <a:pPr marL="164596" indent="-152289">
              <a:spcBef>
                <a:spcPts val="914"/>
              </a:spcBef>
              <a:buFont typeface="Wingdings" panose="05000000000000000000" pitchFamily="2" charset="2"/>
              <a:buChar char="§"/>
            </a:pPr>
            <a:r>
              <a:rPr sz="1745" dirty="0">
                <a:solidFill>
                  <a:srgbClr val="064308"/>
                </a:solidFill>
                <a:latin typeface="Arial"/>
                <a:cs typeface="Arial"/>
              </a:rPr>
              <a:t>Tests of laws of</a:t>
            </a:r>
            <a:r>
              <a:rPr sz="1745" spc="-30" dirty="0">
                <a:solidFill>
                  <a:srgbClr val="064308"/>
                </a:solidFill>
                <a:latin typeface="Arial"/>
                <a:cs typeface="Arial"/>
              </a:rPr>
              <a:t> </a:t>
            </a:r>
            <a:r>
              <a:rPr sz="1745" dirty="0">
                <a:solidFill>
                  <a:srgbClr val="064308"/>
                </a:solidFill>
                <a:latin typeface="Arial"/>
                <a:cs typeface="Arial"/>
              </a:rPr>
              <a:t>nature</a:t>
            </a:r>
            <a:endParaRPr sz="1745" dirty="0">
              <a:latin typeface="Arial"/>
              <a:cs typeface="Arial"/>
            </a:endParaRPr>
          </a:p>
          <a:p>
            <a:pPr marL="360573" marR="315654" indent="-144598">
              <a:lnSpc>
                <a:spcPts val="1861"/>
              </a:lnSpc>
              <a:spcBef>
                <a:spcPts val="233"/>
              </a:spcBef>
              <a:buChar char="•"/>
              <a:tabLst>
                <a:tab pos="361188" algn="l"/>
              </a:tabLst>
            </a:pPr>
            <a:r>
              <a:rPr sz="1696" dirty="0">
                <a:latin typeface="Arial"/>
                <a:cs typeface="Arial"/>
              </a:rPr>
              <a:t>Effects of symmetry violations</a:t>
            </a:r>
            <a:r>
              <a:rPr lang="en-US" sz="1696" dirty="0">
                <a:latin typeface="Arial"/>
                <a:cs typeface="Arial"/>
              </a:rPr>
              <a:t> </a:t>
            </a:r>
            <a:r>
              <a:rPr sz="1696" dirty="0">
                <a:latin typeface="Arial"/>
                <a:cs typeface="Arial"/>
              </a:rPr>
              <a:t>are amplified in certain</a:t>
            </a:r>
            <a:r>
              <a:rPr sz="1696" spc="78" dirty="0">
                <a:latin typeface="Arial"/>
                <a:cs typeface="Arial"/>
              </a:rPr>
              <a:t> </a:t>
            </a:r>
            <a:r>
              <a:rPr sz="1696" dirty="0">
                <a:latin typeface="Arial"/>
                <a:cs typeface="Arial"/>
              </a:rPr>
              <a:t>nuclei</a:t>
            </a:r>
          </a:p>
          <a:p>
            <a:pPr marL="164596" indent="-152289">
              <a:spcBef>
                <a:spcPts val="882"/>
              </a:spcBef>
              <a:buFont typeface="Wingdings" panose="05000000000000000000" pitchFamily="2" charset="2"/>
              <a:buChar char="§"/>
            </a:pPr>
            <a:r>
              <a:rPr sz="1745" dirty="0">
                <a:solidFill>
                  <a:srgbClr val="064308"/>
                </a:solidFill>
                <a:latin typeface="Arial"/>
                <a:cs typeface="Arial"/>
              </a:rPr>
              <a:t>Societal applications and</a:t>
            </a:r>
            <a:r>
              <a:rPr sz="1745" spc="-101" dirty="0">
                <a:solidFill>
                  <a:srgbClr val="064308"/>
                </a:solidFill>
                <a:latin typeface="Arial"/>
                <a:cs typeface="Arial"/>
              </a:rPr>
              <a:t> </a:t>
            </a:r>
            <a:r>
              <a:rPr sz="1745" dirty="0">
                <a:solidFill>
                  <a:srgbClr val="064308"/>
                </a:solidFill>
                <a:latin typeface="Arial"/>
                <a:cs typeface="Arial"/>
              </a:rPr>
              <a:t>benefits</a:t>
            </a:r>
            <a:endParaRPr sz="1745" dirty="0">
              <a:latin typeface="Arial"/>
              <a:cs typeface="Arial"/>
            </a:endParaRPr>
          </a:p>
          <a:p>
            <a:pPr marL="384570" marR="1026339" lvl="1" indent="-164596">
              <a:lnSpc>
                <a:spcPts val="1861"/>
              </a:lnSpc>
              <a:spcBef>
                <a:spcPts val="236"/>
              </a:spcBef>
              <a:buChar char="•"/>
              <a:tabLst>
                <a:tab pos="361188" algn="l"/>
              </a:tabLst>
            </a:pPr>
            <a:r>
              <a:rPr sz="1696" dirty="0">
                <a:latin typeface="Arial"/>
                <a:cs typeface="Arial"/>
              </a:rPr>
              <a:t>Medicine, energy, material  </a:t>
            </a:r>
            <a:r>
              <a:rPr sz="1696" spc="5" dirty="0">
                <a:latin typeface="Arial"/>
                <a:cs typeface="Arial"/>
              </a:rPr>
              <a:t>sciences, </a:t>
            </a:r>
            <a:r>
              <a:rPr sz="1696" dirty="0">
                <a:latin typeface="Arial"/>
                <a:cs typeface="Arial"/>
              </a:rPr>
              <a:t>national</a:t>
            </a:r>
            <a:r>
              <a:rPr sz="1696" spc="23" dirty="0">
                <a:latin typeface="Arial"/>
                <a:cs typeface="Arial"/>
              </a:rPr>
              <a:t> </a:t>
            </a:r>
            <a:r>
              <a:rPr sz="1696" dirty="0">
                <a:latin typeface="Arial"/>
                <a:cs typeface="Arial"/>
              </a:rPr>
              <a:t>security</a:t>
            </a:r>
            <a:endParaRPr lang="en-US" sz="1696" dirty="0">
              <a:latin typeface="Arial"/>
              <a:cs typeface="Arial"/>
            </a:endParaRPr>
          </a:p>
          <a:p>
            <a:pPr marL="803598" marR="1026339" lvl="1" indent="-144598">
              <a:lnSpc>
                <a:spcPts val="1861"/>
              </a:lnSpc>
              <a:spcBef>
                <a:spcPts val="236"/>
              </a:spcBef>
              <a:buChar char="•"/>
              <a:tabLst>
                <a:tab pos="361188" algn="l"/>
              </a:tabLst>
            </a:pPr>
            <a:endParaRPr lang="en-US" sz="1696" dirty="0">
              <a:latin typeface="Arial"/>
              <a:cs typeface="Arial"/>
            </a:endParaRPr>
          </a:p>
        </p:txBody>
      </p:sp>
      <p:sp>
        <p:nvSpPr>
          <p:cNvPr id="5" name="object 5"/>
          <p:cNvSpPr/>
          <p:nvPr/>
        </p:nvSpPr>
        <p:spPr>
          <a:xfrm>
            <a:off x="355889" y="4941190"/>
            <a:ext cx="581838" cy="581838"/>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745"/>
          </a:p>
        </p:txBody>
      </p:sp>
      <p:sp>
        <p:nvSpPr>
          <p:cNvPr id="6" name="object 6"/>
          <p:cNvSpPr/>
          <p:nvPr/>
        </p:nvSpPr>
        <p:spPr>
          <a:xfrm>
            <a:off x="355889" y="3970967"/>
            <a:ext cx="581838" cy="575931"/>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745"/>
          </a:p>
        </p:txBody>
      </p:sp>
      <p:sp>
        <p:nvSpPr>
          <p:cNvPr id="7" name="object 7"/>
          <p:cNvSpPr/>
          <p:nvPr/>
        </p:nvSpPr>
        <p:spPr>
          <a:xfrm>
            <a:off x="357365" y="2483883"/>
            <a:ext cx="578884" cy="587745"/>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745"/>
          </a:p>
        </p:txBody>
      </p:sp>
      <p:sp>
        <p:nvSpPr>
          <p:cNvPr id="8" name="object 8"/>
          <p:cNvSpPr/>
          <p:nvPr/>
        </p:nvSpPr>
        <p:spPr>
          <a:xfrm>
            <a:off x="355889" y="1258184"/>
            <a:ext cx="581838" cy="567070"/>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745"/>
          </a:p>
        </p:txBody>
      </p:sp>
      <p:sp>
        <p:nvSpPr>
          <p:cNvPr id="12" name="Rectangle 11"/>
          <p:cNvSpPr/>
          <p:nvPr/>
        </p:nvSpPr>
        <p:spPr>
          <a:xfrm>
            <a:off x="936250" y="1298322"/>
            <a:ext cx="7799226" cy="1134798"/>
          </a:xfrm>
          <a:prstGeom prst="rect">
            <a:avLst/>
          </a:prstGeom>
        </p:spPr>
        <p:txBody>
          <a:bodyPr wrap="square">
            <a:spAutoFit/>
          </a:bodyPr>
          <a:lstStyle/>
          <a:p>
            <a:pPr marL="164596" indent="-164596" defTabSz="778387" eaLnBrk="0" hangingPunct="0">
              <a:spcBef>
                <a:spcPts val="107"/>
              </a:spcBef>
              <a:buSzPct val="100000"/>
              <a:buFont typeface="Wingdings" panose="05000000000000000000" pitchFamily="2" charset="2"/>
              <a:buChar char="§"/>
            </a:pPr>
            <a:r>
              <a:rPr lang="en-US" sz="1745" kern="0" dirty="0">
                <a:solidFill>
                  <a:srgbClr val="064308"/>
                </a:solidFill>
                <a:ea typeface="ＭＳ Ｐゴシック" pitchFamily="-65" charset="-128"/>
              </a:rPr>
              <a:t>Properties of atomic</a:t>
            </a:r>
            <a:r>
              <a:rPr lang="en-US" sz="1745" kern="0" spc="-38" dirty="0">
                <a:solidFill>
                  <a:srgbClr val="064308"/>
                </a:solidFill>
                <a:ea typeface="ＭＳ Ｐゴシック" pitchFamily="-65" charset="-128"/>
              </a:rPr>
              <a:t> </a:t>
            </a:r>
            <a:r>
              <a:rPr lang="en-US" sz="1745" kern="0" dirty="0">
                <a:solidFill>
                  <a:srgbClr val="064308"/>
                </a:solidFill>
                <a:ea typeface="ＭＳ Ｐゴシック" pitchFamily="-65" charset="-128"/>
              </a:rPr>
              <a:t>nuclei</a:t>
            </a:r>
          </a:p>
          <a:p>
            <a:pPr marL="492864" indent="-276891" defTabSz="778387" eaLnBrk="0" hangingPunct="0">
              <a:spcBef>
                <a:spcPts val="23"/>
              </a:spcBef>
              <a:buSzPct val="100000"/>
              <a:buFont typeface="Arial" panose="020B0604020202020204" pitchFamily="34" charset="0"/>
              <a:buChar char="•"/>
              <a:tabLst>
                <a:tab pos="361188" algn="l"/>
              </a:tabLst>
            </a:pPr>
            <a:r>
              <a:rPr lang="en-US" sz="1696" kern="0" spc="5" dirty="0">
                <a:solidFill>
                  <a:srgbClr val="000000"/>
                </a:solidFill>
                <a:ea typeface="ＭＳ Ｐゴシック" pitchFamily="-65" charset="-128"/>
              </a:rPr>
              <a:t>Develop a </a:t>
            </a:r>
            <a:r>
              <a:rPr lang="en-US" sz="1696" kern="0" dirty="0">
                <a:solidFill>
                  <a:srgbClr val="000000"/>
                </a:solidFill>
                <a:ea typeface="ＭＳ Ｐゴシック" pitchFamily="-65" charset="-128"/>
              </a:rPr>
              <a:t>predictive model of nuclei </a:t>
            </a:r>
            <a:r>
              <a:rPr lang="en-US" sz="1696" kern="0" spc="5" dirty="0">
                <a:solidFill>
                  <a:srgbClr val="000000"/>
                </a:solidFill>
                <a:ea typeface="ＭＳ Ｐゴシック" pitchFamily="-65" charset="-128"/>
              </a:rPr>
              <a:t>and </a:t>
            </a:r>
            <a:r>
              <a:rPr lang="en-US" sz="1696" kern="0" dirty="0">
                <a:solidFill>
                  <a:srgbClr val="000000"/>
                </a:solidFill>
                <a:ea typeface="ＭＳ Ｐゴシック" pitchFamily="-65" charset="-128"/>
              </a:rPr>
              <a:t>their</a:t>
            </a:r>
            <a:r>
              <a:rPr lang="en-US" sz="1696" kern="0" spc="156" dirty="0">
                <a:solidFill>
                  <a:srgbClr val="000000"/>
                </a:solidFill>
                <a:ea typeface="ＭＳ Ｐゴシック" pitchFamily="-65" charset="-128"/>
              </a:rPr>
              <a:t> </a:t>
            </a:r>
            <a:r>
              <a:rPr lang="en-US" sz="1696" kern="0" dirty="0">
                <a:solidFill>
                  <a:srgbClr val="000000"/>
                </a:solidFill>
                <a:ea typeface="ＭＳ Ｐゴシック" pitchFamily="-65" charset="-128"/>
              </a:rPr>
              <a:t>interactions</a:t>
            </a:r>
            <a:endParaRPr lang="en-US" sz="1696" kern="0" dirty="0">
              <a:solidFill>
                <a:srgbClr val="064308"/>
              </a:solidFill>
              <a:ea typeface="ＭＳ Ｐゴシック" pitchFamily="-65" charset="-128"/>
            </a:endParaRPr>
          </a:p>
          <a:p>
            <a:pPr marL="492864" marR="4923" indent="-276891" defTabSz="778387" eaLnBrk="0" hangingPunct="0">
              <a:lnSpc>
                <a:spcPts val="1861"/>
              </a:lnSpc>
              <a:spcBef>
                <a:spcPts val="233"/>
              </a:spcBef>
              <a:buSzPct val="100000"/>
              <a:buFont typeface="Arial" panose="020B0604020202020204" pitchFamily="34" charset="0"/>
              <a:buChar char="•"/>
              <a:tabLst>
                <a:tab pos="361188" algn="l"/>
              </a:tabLst>
            </a:pPr>
            <a:r>
              <a:rPr lang="en-US" sz="1696" kern="0" dirty="0">
                <a:solidFill>
                  <a:srgbClr val="000000"/>
                </a:solidFill>
                <a:ea typeface="ＭＳ Ｐゴシック" pitchFamily="-65" charset="-128"/>
              </a:rPr>
              <a:t>Many-body </a:t>
            </a:r>
            <a:r>
              <a:rPr lang="en-US" sz="1696" kern="0" spc="5" dirty="0">
                <a:solidFill>
                  <a:srgbClr val="000000"/>
                </a:solidFill>
                <a:ea typeface="ＭＳ Ｐゴシック" pitchFamily="-65" charset="-128"/>
              </a:rPr>
              <a:t>quantum </a:t>
            </a:r>
            <a:r>
              <a:rPr lang="en-US" sz="1696" kern="0" dirty="0">
                <a:solidFill>
                  <a:srgbClr val="000000"/>
                </a:solidFill>
                <a:ea typeface="ＭＳ Ｐゴシック" pitchFamily="-65" charset="-128"/>
              </a:rPr>
              <a:t>problem: intellectual overlap to </a:t>
            </a:r>
            <a:r>
              <a:rPr lang="en-US" sz="1696" kern="0" spc="5" dirty="0">
                <a:solidFill>
                  <a:srgbClr val="000000"/>
                </a:solidFill>
                <a:ea typeface="ＭＳ Ｐゴシック" pitchFamily="-65" charset="-128"/>
              </a:rPr>
              <a:t>mesoscopic </a:t>
            </a:r>
            <a:r>
              <a:rPr lang="en-US" sz="1696" kern="0" dirty="0">
                <a:solidFill>
                  <a:srgbClr val="000000"/>
                </a:solidFill>
                <a:ea typeface="ＭＳ Ｐゴシック" pitchFamily="-65" charset="-128"/>
              </a:rPr>
              <a:t>science, </a:t>
            </a:r>
            <a:r>
              <a:rPr lang="en-US" sz="1696" kern="0" spc="5" dirty="0">
                <a:solidFill>
                  <a:srgbClr val="000000"/>
                </a:solidFill>
                <a:ea typeface="ＭＳ Ｐゴシック" pitchFamily="-65" charset="-128"/>
              </a:rPr>
              <a:t>quantum </a:t>
            </a:r>
            <a:r>
              <a:rPr lang="en-US" sz="1696" kern="0" dirty="0">
                <a:solidFill>
                  <a:srgbClr val="000000"/>
                </a:solidFill>
                <a:ea typeface="ＭＳ Ｐゴシック" pitchFamily="-65" charset="-128"/>
              </a:rPr>
              <a:t>dots, atomic clusters,</a:t>
            </a:r>
            <a:r>
              <a:rPr lang="en-US" sz="1696" kern="0" spc="159" dirty="0">
                <a:solidFill>
                  <a:srgbClr val="000000"/>
                </a:solidFill>
                <a:ea typeface="ＭＳ Ｐゴシック" pitchFamily="-65" charset="-128"/>
              </a:rPr>
              <a:t> </a:t>
            </a:r>
            <a:r>
              <a:rPr lang="en-US" sz="1696" kern="0" dirty="0">
                <a:solidFill>
                  <a:srgbClr val="000000"/>
                </a:solidFill>
                <a:ea typeface="ＭＳ Ｐゴシック" pitchFamily="-65" charset="-128"/>
              </a:rPr>
              <a:t>etc.</a:t>
            </a:r>
          </a:p>
        </p:txBody>
      </p:sp>
      <p:sp>
        <p:nvSpPr>
          <p:cNvPr id="13" name="object 10"/>
          <p:cNvSpPr txBox="1"/>
          <p:nvPr/>
        </p:nvSpPr>
        <p:spPr>
          <a:xfrm>
            <a:off x="5022056" y="2616757"/>
            <a:ext cx="3900488" cy="3007329"/>
          </a:xfrm>
          <a:prstGeom prst="rect">
            <a:avLst/>
          </a:prstGeom>
          <a:ln w="12700">
            <a:solidFill>
              <a:schemeClr val="tx1"/>
            </a:solidFill>
          </a:ln>
        </p:spPr>
        <p:txBody>
          <a:bodyPr vert="horz" wrap="square" lIns="0" tIns="12922" rIns="0" bIns="0" rtlCol="0">
            <a:spAutoFit/>
          </a:bodyPr>
          <a:lstStyle/>
          <a:p>
            <a:pPr marL="112295" marR="4923">
              <a:spcBef>
                <a:spcPts val="101"/>
              </a:spcBef>
              <a:tabLst>
                <a:tab pos="289812" algn="l"/>
                <a:tab pos="290427" algn="l"/>
              </a:tabLst>
            </a:pPr>
            <a:r>
              <a:rPr lang="en-US" sz="1378" spc="-5" dirty="0">
                <a:latin typeface="Arial"/>
                <a:cs typeface="Arial"/>
              </a:rPr>
              <a:t>Science </a:t>
            </a:r>
            <a:r>
              <a:rPr lang="en-US" sz="1378" dirty="0">
                <a:latin typeface="Arial"/>
                <a:cs typeface="Arial"/>
              </a:rPr>
              <a:t>is </a:t>
            </a:r>
            <a:r>
              <a:rPr lang="en-US" sz="1378" spc="-5" dirty="0">
                <a:latin typeface="Arial"/>
                <a:cs typeface="Arial"/>
              </a:rPr>
              <a:t>aligned with national </a:t>
            </a:r>
            <a:r>
              <a:rPr lang="en-US" sz="1378" dirty="0">
                <a:latin typeface="Arial"/>
                <a:cs typeface="Arial"/>
              </a:rPr>
              <a:t>priorities </a:t>
            </a:r>
            <a:r>
              <a:rPr lang="en-US" sz="1378" spc="-5" dirty="0">
                <a:latin typeface="Arial"/>
                <a:cs typeface="Arial"/>
              </a:rPr>
              <a:t>articulated</a:t>
            </a:r>
            <a:r>
              <a:rPr lang="en-US" sz="1378" spc="-82" dirty="0">
                <a:latin typeface="Arial"/>
                <a:cs typeface="Arial"/>
              </a:rPr>
              <a:t> </a:t>
            </a:r>
            <a:r>
              <a:rPr lang="en-US" sz="1378" spc="-5" dirty="0">
                <a:latin typeface="Arial"/>
                <a:cs typeface="Arial"/>
              </a:rPr>
              <a:t>by</a:t>
            </a:r>
            <a:endParaRPr lang="en-US" sz="1378" dirty="0">
              <a:latin typeface="Arial"/>
              <a:cs typeface="Arial"/>
            </a:endParaRPr>
          </a:p>
          <a:p>
            <a:pPr marL="389185" marR="4923" indent="-276891">
              <a:spcBef>
                <a:spcPts val="101"/>
              </a:spcBef>
              <a:buFont typeface="Arial" panose="020B0604020202020204" pitchFamily="34" charset="0"/>
              <a:buChar char="•"/>
              <a:tabLst>
                <a:tab pos="289812" algn="l"/>
                <a:tab pos="290427" algn="l"/>
              </a:tabLst>
            </a:pPr>
            <a:r>
              <a:rPr sz="1378" spc="-5" dirty="0">
                <a:latin typeface="Arial"/>
                <a:cs typeface="Arial"/>
              </a:rPr>
              <a:t>Nuclear Science Advisory Committee </a:t>
            </a:r>
            <a:r>
              <a:rPr sz="1378" dirty="0">
                <a:latin typeface="Arial"/>
                <a:cs typeface="Arial"/>
              </a:rPr>
              <a:t>to </a:t>
            </a:r>
            <a:br>
              <a:rPr lang="en-US" sz="1378" dirty="0">
                <a:latin typeface="Arial"/>
                <a:cs typeface="Arial"/>
              </a:rPr>
            </a:br>
            <a:r>
              <a:rPr sz="1378" spc="-5" dirty="0">
                <a:latin typeface="Arial"/>
                <a:cs typeface="Arial"/>
              </a:rPr>
              <a:t>DOE and NSF </a:t>
            </a:r>
            <a:r>
              <a:rPr sz="1378" i="1" spc="-5" dirty="0">
                <a:latin typeface="Arial"/>
                <a:cs typeface="Arial"/>
              </a:rPr>
              <a:t>Long Range Plan for Nuclear  Science</a:t>
            </a:r>
            <a:r>
              <a:rPr sz="1378" i="1" spc="-35" dirty="0">
                <a:latin typeface="Arial"/>
                <a:cs typeface="Arial"/>
              </a:rPr>
              <a:t> </a:t>
            </a:r>
            <a:r>
              <a:rPr sz="1378" spc="-5" dirty="0">
                <a:latin typeface="Arial"/>
                <a:cs typeface="Arial"/>
              </a:rPr>
              <a:t>(2015)</a:t>
            </a:r>
            <a:endParaRPr sz="1378" dirty="0">
              <a:latin typeface="Arial"/>
              <a:cs typeface="Arial"/>
            </a:endParaRPr>
          </a:p>
          <a:p>
            <a:pPr marL="389185" marR="175364" indent="-276891">
              <a:buFont typeface="Arial" panose="020B0604020202020204" pitchFamily="34" charset="0"/>
              <a:buChar char="•"/>
              <a:tabLst>
                <a:tab pos="290427" algn="l"/>
              </a:tabLst>
            </a:pPr>
            <a:r>
              <a:rPr sz="1378" spc="-5" dirty="0">
                <a:latin typeface="Arial"/>
                <a:cs typeface="Arial"/>
              </a:rPr>
              <a:t>National Research Council </a:t>
            </a:r>
            <a:r>
              <a:rPr sz="1378" i="1" spc="-5" dirty="0">
                <a:latin typeface="Arial"/>
                <a:cs typeface="Arial"/>
              </a:rPr>
              <a:t>Decadal Survey of Nuclear </a:t>
            </a:r>
            <a:r>
              <a:rPr sz="1378" i="1" dirty="0">
                <a:latin typeface="Arial"/>
                <a:cs typeface="Arial"/>
              </a:rPr>
              <a:t>Physics</a:t>
            </a:r>
            <a:r>
              <a:rPr sz="1378" i="1" spc="-38" dirty="0">
                <a:latin typeface="Arial"/>
                <a:cs typeface="Arial"/>
              </a:rPr>
              <a:t> </a:t>
            </a:r>
            <a:r>
              <a:rPr sz="1378" spc="-5" dirty="0">
                <a:latin typeface="Arial"/>
                <a:cs typeface="Arial"/>
              </a:rPr>
              <a:t>(2012)</a:t>
            </a:r>
            <a:endParaRPr sz="1378" dirty="0">
              <a:latin typeface="Arial"/>
              <a:cs typeface="Arial"/>
            </a:endParaRPr>
          </a:p>
          <a:p>
            <a:pPr marL="389185" indent="-276891">
              <a:buFont typeface="Arial" panose="020B0604020202020204" pitchFamily="34" charset="0"/>
              <a:buChar char="•"/>
              <a:tabLst>
                <a:tab pos="289812" algn="l"/>
                <a:tab pos="290427" algn="l"/>
              </a:tabLst>
            </a:pPr>
            <a:r>
              <a:rPr sz="1378" spc="-5" dirty="0">
                <a:latin typeface="Arial"/>
                <a:cs typeface="Arial"/>
              </a:rPr>
              <a:t>National Research</a:t>
            </a:r>
            <a:r>
              <a:rPr sz="1378" spc="-58" dirty="0">
                <a:latin typeface="Arial"/>
                <a:cs typeface="Arial"/>
              </a:rPr>
              <a:t> </a:t>
            </a:r>
            <a:r>
              <a:rPr sz="1378" spc="-5" dirty="0">
                <a:latin typeface="Arial"/>
                <a:cs typeface="Arial"/>
              </a:rPr>
              <a:t>Council</a:t>
            </a:r>
            <a:r>
              <a:rPr lang="en-US" sz="1378" spc="-5" dirty="0">
                <a:latin typeface="Arial"/>
                <a:cs typeface="Arial"/>
              </a:rPr>
              <a:t> </a:t>
            </a:r>
            <a:r>
              <a:rPr sz="1378" i="1" spc="-5" dirty="0">
                <a:latin typeface="Arial"/>
                <a:cs typeface="Arial"/>
              </a:rPr>
              <a:t>Rare</a:t>
            </a:r>
            <a:r>
              <a:rPr lang="en-US" sz="1378" i="1" spc="-5" dirty="0">
                <a:latin typeface="Arial"/>
                <a:cs typeface="Arial"/>
              </a:rPr>
              <a:t> </a:t>
            </a:r>
            <a:r>
              <a:rPr sz="1378" i="1" spc="-5" dirty="0">
                <a:latin typeface="Arial"/>
                <a:cs typeface="Arial"/>
              </a:rPr>
              <a:t>Isotope Science</a:t>
            </a:r>
            <a:r>
              <a:rPr sz="1378" i="1" spc="-97" dirty="0">
                <a:latin typeface="Arial"/>
                <a:cs typeface="Arial"/>
              </a:rPr>
              <a:t> </a:t>
            </a:r>
            <a:r>
              <a:rPr sz="1378" i="1" spc="-5" dirty="0">
                <a:latin typeface="Arial"/>
                <a:cs typeface="Arial"/>
              </a:rPr>
              <a:t>Assessment</a:t>
            </a:r>
            <a:r>
              <a:rPr lang="en-US" sz="1378" i="1" spc="-5" dirty="0">
                <a:latin typeface="Arial"/>
                <a:cs typeface="Arial"/>
              </a:rPr>
              <a:t> </a:t>
            </a:r>
            <a:r>
              <a:rPr sz="1378" spc="-5" dirty="0">
                <a:latin typeface="Arial"/>
                <a:cs typeface="Arial"/>
              </a:rPr>
              <a:t>report</a:t>
            </a:r>
            <a:r>
              <a:rPr sz="1378" spc="-43" dirty="0">
                <a:latin typeface="Arial"/>
                <a:cs typeface="Arial"/>
              </a:rPr>
              <a:t> </a:t>
            </a:r>
            <a:r>
              <a:rPr sz="1378" spc="-5" dirty="0">
                <a:latin typeface="Arial"/>
                <a:cs typeface="Arial"/>
              </a:rPr>
              <a:t>(2006)</a:t>
            </a:r>
            <a:endParaRPr lang="en-US" sz="1378" spc="-5" dirty="0">
              <a:latin typeface="Arial"/>
              <a:cs typeface="Arial"/>
            </a:endParaRPr>
          </a:p>
          <a:p>
            <a:pPr marL="389185" indent="-276891">
              <a:buFont typeface="Arial" panose="020B0604020202020204" pitchFamily="34" charset="0"/>
              <a:buChar char="•"/>
              <a:tabLst>
                <a:tab pos="289812" algn="l"/>
                <a:tab pos="290427" algn="l"/>
              </a:tabLst>
            </a:pPr>
            <a:endParaRPr lang="en-US" sz="1378" spc="-5" dirty="0">
              <a:latin typeface="Arial"/>
              <a:cs typeface="Arial"/>
            </a:endParaRPr>
          </a:p>
          <a:p>
            <a:pPr marL="112295">
              <a:tabLst>
                <a:tab pos="289812" algn="l"/>
                <a:tab pos="290427" algn="l"/>
              </a:tabLst>
            </a:pPr>
            <a:r>
              <a:rPr lang="en-US" sz="1378" spc="-5" dirty="0">
                <a:latin typeface="Arial"/>
                <a:cs typeface="Arial"/>
              </a:rPr>
              <a:t>Opportunities articulated in</a:t>
            </a:r>
          </a:p>
          <a:p>
            <a:pPr marL="389185" marR="4923" indent="-276891">
              <a:spcBef>
                <a:spcPts val="101"/>
              </a:spcBef>
              <a:buFont typeface="Arial" panose="020B0604020202020204" pitchFamily="34" charset="0"/>
              <a:buChar char="•"/>
              <a:tabLst>
                <a:tab pos="289812" algn="l"/>
                <a:tab pos="290427" algn="l"/>
              </a:tabLst>
            </a:pPr>
            <a:r>
              <a:rPr lang="en-US" sz="1378" spc="-5" dirty="0">
                <a:latin typeface="Arial"/>
                <a:cs typeface="Arial"/>
              </a:rPr>
              <a:t>Nuclear Science Advisory Committee </a:t>
            </a:r>
            <a:r>
              <a:rPr lang="en-US" sz="1378" dirty="0">
                <a:latin typeface="Arial"/>
                <a:cs typeface="Arial"/>
              </a:rPr>
              <a:t>SC </a:t>
            </a:r>
            <a:r>
              <a:rPr lang="en-US" sz="1378" i="1" dirty="0">
                <a:latin typeface="Arial"/>
                <a:cs typeface="Arial"/>
              </a:rPr>
              <a:t>2015</a:t>
            </a:r>
            <a:r>
              <a:rPr lang="en-US" sz="1378" dirty="0">
                <a:latin typeface="Arial"/>
                <a:cs typeface="Arial"/>
              </a:rPr>
              <a:t> </a:t>
            </a:r>
            <a:r>
              <a:rPr lang="en-US" sz="1378" i="1" spc="-5" dirty="0">
                <a:latin typeface="Arial"/>
                <a:cs typeface="Arial"/>
              </a:rPr>
              <a:t>Long Range Plan for the DOE-NP Isotope Program </a:t>
            </a:r>
          </a:p>
        </p:txBody>
      </p:sp>
      <p:sp>
        <p:nvSpPr>
          <p:cNvPr id="3" name="Slide Number Placeholder 2">
            <a:extLst>
              <a:ext uri="{FF2B5EF4-FFF2-40B4-BE49-F238E27FC236}">
                <a16:creationId xmlns:a16="http://schemas.microsoft.com/office/drawing/2014/main" id="{A7897BAF-646F-A6BE-29CC-F4E4C7B551CB}"/>
              </a:ext>
            </a:extLst>
          </p:cNvPr>
          <p:cNvSpPr>
            <a:spLocks noGrp="1"/>
          </p:cNvSpPr>
          <p:nvPr>
            <p:ph type="sldNum" sz="quarter" idx="11"/>
          </p:nvPr>
        </p:nvSpPr>
        <p:spPr/>
        <p:txBody>
          <a:bodyPr/>
          <a:lstStyle/>
          <a:p>
            <a:pPr>
              <a:defRPr/>
            </a:pPr>
            <a:r>
              <a:rPr lang="en-US"/>
              <a:t>           </a:t>
            </a:r>
            <a:fld id="{35AD4620-7552-4207-8973-898801ED212B}" type="slidenum">
              <a:rPr lang="en-US" smtClean="0"/>
              <a:pPr>
                <a:defRPr/>
              </a:pPr>
              <a:t>6</a:t>
            </a:fld>
            <a:endParaRPr lang="en-US" dirty="0"/>
          </a:p>
        </p:txBody>
      </p:sp>
      <p:sp>
        <p:nvSpPr>
          <p:cNvPr id="9" name="Footer Placeholder 8">
            <a:extLst>
              <a:ext uri="{FF2B5EF4-FFF2-40B4-BE49-F238E27FC236}">
                <a16:creationId xmlns:a16="http://schemas.microsoft.com/office/drawing/2014/main" id="{8757E5C2-024C-031B-16E1-B7E44772DAF0}"/>
              </a:ext>
            </a:extLst>
          </p:cNvPr>
          <p:cNvSpPr>
            <a:spLocks noGrp="1"/>
          </p:cNvSpPr>
          <p:nvPr>
            <p:ph type="ftr" sz="quarter" idx="3"/>
          </p:nvPr>
        </p:nvSpPr>
        <p:spPr/>
        <p:txBody>
          <a:bodyPr/>
          <a:lstStyle/>
          <a:p>
            <a:r>
              <a:rPr lang="pl-PL"/>
              <a:t>Z. Chajęcki - NuSYM 2023 - GSI, Sep 18-22, 2023</a:t>
            </a:r>
            <a:endParaRPr lang="en-US"/>
          </a:p>
        </p:txBody>
      </p:sp>
    </p:spTree>
    <p:extLst>
      <p:ext uri="{BB962C8B-B14F-4D97-AF65-F5344CB8AC3E}">
        <p14:creationId xmlns:p14="http://schemas.microsoft.com/office/powerpoint/2010/main" val="2260320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0E8086-4C60-4022-95A7-2357FB5588C0}"/>
              </a:ext>
            </a:extLst>
          </p:cNvPr>
          <p:cNvSpPr>
            <a:spLocks noGrp="1"/>
          </p:cNvSpPr>
          <p:nvPr>
            <p:ph type="title"/>
          </p:nvPr>
        </p:nvSpPr>
        <p:spPr>
          <a:xfrm>
            <a:off x="76200" y="151554"/>
            <a:ext cx="8991600" cy="476567"/>
          </a:xfrm>
        </p:spPr>
        <p:txBody>
          <a:bodyPr/>
          <a:lstStyle/>
          <a:p>
            <a:r>
              <a:rPr lang="en-US" b="1" dirty="0"/>
              <a:t>EoS Studies at FRIB</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256" y="2648441"/>
            <a:ext cx="4288339" cy="3643475"/>
          </a:xfrm>
          <a:prstGeom prst="rect">
            <a:avLst/>
          </a:prstGeom>
        </p:spPr>
      </p:pic>
      <p:sp>
        <p:nvSpPr>
          <p:cNvPr id="2" name="Slide Number Placeholder 1">
            <a:extLst>
              <a:ext uri="{FF2B5EF4-FFF2-40B4-BE49-F238E27FC236}">
                <a16:creationId xmlns:a16="http://schemas.microsoft.com/office/drawing/2014/main" id="{6EED6B8F-76C2-90BA-568A-67CF270C52FF}"/>
              </a:ext>
            </a:extLst>
          </p:cNvPr>
          <p:cNvSpPr>
            <a:spLocks noGrp="1"/>
          </p:cNvSpPr>
          <p:nvPr>
            <p:ph type="sldNum" sz="quarter" idx="11"/>
          </p:nvPr>
        </p:nvSpPr>
        <p:spPr/>
        <p:txBody>
          <a:bodyPr/>
          <a:lstStyle/>
          <a:p>
            <a:pPr>
              <a:defRPr/>
            </a:pPr>
            <a:r>
              <a:rPr lang="en-US"/>
              <a:t>           </a:t>
            </a:r>
            <a:fld id="{35AD4620-7552-4207-8973-898801ED212B}" type="slidenum">
              <a:rPr lang="en-US" smtClean="0"/>
              <a:pPr>
                <a:defRPr/>
              </a:pPr>
              <a:t>7</a:t>
            </a:fld>
            <a:endParaRPr lang="en-US" dirty="0"/>
          </a:p>
        </p:txBody>
      </p:sp>
      <p:sp>
        <p:nvSpPr>
          <p:cNvPr id="6" name="Rectangle 5">
            <a:extLst>
              <a:ext uri="{FF2B5EF4-FFF2-40B4-BE49-F238E27FC236}">
                <a16:creationId xmlns:a16="http://schemas.microsoft.com/office/drawing/2014/main" id="{E8D6A86C-1359-01A6-DCC9-29DE3F617D32}"/>
              </a:ext>
            </a:extLst>
          </p:cNvPr>
          <p:cNvSpPr txBox="1">
            <a:spLocks noChangeArrowheads="1"/>
          </p:cNvSpPr>
          <p:nvPr/>
        </p:nvSpPr>
        <p:spPr bwMode="auto">
          <a:xfrm>
            <a:off x="1796256" y="6537829"/>
            <a:ext cx="5551487"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bg1"/>
                </a:solidFill>
                <a:latin typeface="Arial" charset="0"/>
                <a:ea typeface="ＭＳ Ｐゴシック" charset="0"/>
                <a:cs typeface="Arial" charset="0"/>
              </a:defRPr>
            </a:lvl1pPr>
            <a:lvl2pPr marL="457200" algn="l" rtl="0" fontAlgn="base">
              <a:spcBef>
                <a:spcPct val="0"/>
              </a:spcBef>
              <a:spcAft>
                <a:spcPct val="0"/>
              </a:spcAft>
              <a:defRPr sz="1600" kern="1200">
                <a:solidFill>
                  <a:schemeClr val="tx1"/>
                </a:solidFill>
                <a:latin typeface="Arial" charset="0"/>
                <a:ea typeface="ＭＳ Ｐゴシック" charset="0"/>
                <a:cs typeface="Arial" charset="0"/>
              </a:defRPr>
            </a:lvl2pPr>
            <a:lvl3pPr marL="914400" algn="l" rtl="0" fontAlgn="base">
              <a:spcBef>
                <a:spcPct val="0"/>
              </a:spcBef>
              <a:spcAft>
                <a:spcPct val="0"/>
              </a:spcAft>
              <a:defRPr sz="1600" kern="1200">
                <a:solidFill>
                  <a:schemeClr val="tx1"/>
                </a:solidFill>
                <a:latin typeface="Arial" charset="0"/>
                <a:ea typeface="ＭＳ Ｐゴシック" charset="0"/>
                <a:cs typeface="Arial" charset="0"/>
              </a:defRPr>
            </a:lvl3pPr>
            <a:lvl4pPr marL="1371600" algn="l" rtl="0" fontAlgn="base">
              <a:spcBef>
                <a:spcPct val="0"/>
              </a:spcBef>
              <a:spcAft>
                <a:spcPct val="0"/>
              </a:spcAft>
              <a:defRPr sz="1600" kern="1200">
                <a:solidFill>
                  <a:schemeClr val="tx1"/>
                </a:solidFill>
                <a:latin typeface="Arial" charset="0"/>
                <a:ea typeface="ＭＳ Ｐゴシック" charset="0"/>
                <a:cs typeface="Arial" charset="0"/>
              </a:defRPr>
            </a:lvl4pPr>
            <a:lvl5pPr marL="1828800" algn="l" rtl="0" fontAlgn="base">
              <a:spcBef>
                <a:spcPct val="0"/>
              </a:spcBef>
              <a:spcAft>
                <a:spcPct val="0"/>
              </a:spcAft>
              <a:defRPr sz="1600" kern="1200">
                <a:solidFill>
                  <a:schemeClr val="tx1"/>
                </a:solidFill>
                <a:latin typeface="Arial" charset="0"/>
                <a:ea typeface="ＭＳ Ｐゴシック" charset="0"/>
                <a:cs typeface="Arial" charset="0"/>
              </a:defRPr>
            </a:lvl5pPr>
            <a:lvl6pPr marL="2286000" algn="l" defTabSz="457200" rtl="0" eaLnBrk="1" latinLnBrk="0" hangingPunct="1">
              <a:defRPr sz="1600" kern="1200">
                <a:solidFill>
                  <a:schemeClr val="tx1"/>
                </a:solidFill>
                <a:latin typeface="Arial" charset="0"/>
                <a:ea typeface="ＭＳ Ｐゴシック" charset="0"/>
                <a:cs typeface="Arial" charset="0"/>
              </a:defRPr>
            </a:lvl6pPr>
            <a:lvl7pPr marL="2743200" algn="l" defTabSz="457200" rtl="0" eaLnBrk="1" latinLnBrk="0" hangingPunct="1">
              <a:defRPr sz="1600" kern="1200">
                <a:solidFill>
                  <a:schemeClr val="tx1"/>
                </a:solidFill>
                <a:latin typeface="Arial" charset="0"/>
                <a:ea typeface="ＭＳ Ｐゴシック" charset="0"/>
                <a:cs typeface="Arial" charset="0"/>
              </a:defRPr>
            </a:lvl7pPr>
            <a:lvl8pPr marL="3200400" algn="l" defTabSz="457200" rtl="0" eaLnBrk="1" latinLnBrk="0" hangingPunct="1">
              <a:defRPr sz="1600" kern="1200">
                <a:solidFill>
                  <a:schemeClr val="tx1"/>
                </a:solidFill>
                <a:latin typeface="Arial" charset="0"/>
                <a:ea typeface="ＭＳ Ｐゴシック" charset="0"/>
                <a:cs typeface="Arial" charset="0"/>
              </a:defRPr>
            </a:lvl8pPr>
            <a:lvl9pPr marL="3657600" algn="l" defTabSz="457200" rtl="0" eaLnBrk="1" latinLnBrk="0" hangingPunct="1">
              <a:defRPr sz="1600" kern="1200">
                <a:solidFill>
                  <a:schemeClr val="tx1"/>
                </a:solidFill>
                <a:latin typeface="Arial" charset="0"/>
                <a:ea typeface="ＭＳ Ｐゴシック" charset="0"/>
                <a:cs typeface="Arial" charset="0"/>
              </a:defRPr>
            </a:lvl9pPr>
          </a:lstStyle>
          <a:p>
            <a:r>
              <a:rPr lang="pl-PL"/>
              <a:t>Z. Chajęcki - NuSYM 2023 - GSI, Sep 18-22, 2023</a:t>
            </a:r>
            <a:endParaRPr lang="en-US"/>
          </a:p>
        </p:txBody>
      </p:sp>
      <p:sp>
        <p:nvSpPr>
          <p:cNvPr id="8" name="Footer Placeholder 7">
            <a:extLst>
              <a:ext uri="{FF2B5EF4-FFF2-40B4-BE49-F238E27FC236}">
                <a16:creationId xmlns:a16="http://schemas.microsoft.com/office/drawing/2014/main" id="{BB674A03-4255-1BEE-A95D-C296C1F8F5F6}"/>
              </a:ext>
            </a:extLst>
          </p:cNvPr>
          <p:cNvSpPr>
            <a:spLocks noGrp="1"/>
          </p:cNvSpPr>
          <p:nvPr>
            <p:ph type="ftr" sz="quarter" idx="3"/>
          </p:nvPr>
        </p:nvSpPr>
        <p:spPr/>
        <p:txBody>
          <a:bodyPr/>
          <a:lstStyle/>
          <a:p>
            <a:r>
              <a:rPr lang="pl-PL"/>
              <a:t>Z. Chajęcki - NuSYM 2023 - GSI, Sep 18-22, 2023</a:t>
            </a:r>
            <a:endParaRPr lang="en-US"/>
          </a:p>
        </p:txBody>
      </p:sp>
      <p:grpSp>
        <p:nvGrpSpPr>
          <p:cNvPr id="14" name="Group 13">
            <a:extLst>
              <a:ext uri="{FF2B5EF4-FFF2-40B4-BE49-F238E27FC236}">
                <a16:creationId xmlns:a16="http://schemas.microsoft.com/office/drawing/2014/main" id="{4AB976D3-FE58-43C2-856A-53E855113E70}"/>
              </a:ext>
            </a:extLst>
          </p:cNvPr>
          <p:cNvGrpSpPr/>
          <p:nvPr/>
        </p:nvGrpSpPr>
        <p:grpSpPr>
          <a:xfrm>
            <a:off x="4854828" y="2530523"/>
            <a:ext cx="5093611" cy="3428573"/>
            <a:chOff x="4890184" y="1993340"/>
            <a:chExt cx="5093611" cy="3428573"/>
          </a:xfrm>
        </p:grpSpPr>
        <p:sp>
          <p:nvSpPr>
            <p:cNvPr id="7" name="TextBox 6">
              <a:extLst>
                <a:ext uri="{FF2B5EF4-FFF2-40B4-BE49-F238E27FC236}">
                  <a16:creationId xmlns:a16="http://schemas.microsoft.com/office/drawing/2014/main" id="{B40B281D-DF20-4AAD-AA73-17F9DB8D36D5}"/>
                </a:ext>
              </a:extLst>
            </p:cNvPr>
            <p:cNvSpPr txBox="1"/>
            <p:nvPr/>
          </p:nvSpPr>
          <p:spPr>
            <a:xfrm>
              <a:off x="7037875" y="5144914"/>
              <a:ext cx="2945920" cy="276999"/>
            </a:xfrm>
            <a:prstGeom prst="rect">
              <a:avLst/>
            </a:prstGeom>
            <a:noFill/>
          </p:spPr>
          <p:txBody>
            <a:bodyPr wrap="square" rtlCol="0">
              <a:spAutoFit/>
            </a:bodyPr>
            <a:lstStyle/>
            <a:p>
              <a:r>
                <a:rPr lang="en-US" sz="1200" dirty="0"/>
                <a:t>FRIB Upgrade Whitepaper</a:t>
              </a:r>
            </a:p>
          </p:txBody>
        </p:sp>
        <p:pic>
          <p:nvPicPr>
            <p:cNvPr id="9" name="Picture 8" descr="A close up of a map&#10;&#10;Description automatically generated">
              <a:extLst>
                <a:ext uri="{FF2B5EF4-FFF2-40B4-BE49-F238E27FC236}">
                  <a16:creationId xmlns:a16="http://schemas.microsoft.com/office/drawing/2014/main" id="{39DF74EC-8BE6-4B37-8446-0F53DA2932EC}"/>
                </a:ext>
              </a:extLst>
            </p:cNvPr>
            <p:cNvPicPr>
              <a:picLocks noChangeAspect="1"/>
            </p:cNvPicPr>
            <p:nvPr/>
          </p:nvPicPr>
          <p:blipFill>
            <a:blip r:embed="rId3"/>
            <a:stretch>
              <a:fillRect/>
            </a:stretch>
          </p:blipFill>
          <p:spPr>
            <a:xfrm>
              <a:off x="4890184" y="1993340"/>
              <a:ext cx="4058216" cy="2893622"/>
            </a:xfrm>
            <a:prstGeom prst="rect">
              <a:avLst/>
            </a:prstGeom>
          </p:spPr>
        </p:pic>
        <p:sp>
          <p:nvSpPr>
            <p:cNvPr id="11" name="Rectangle 10">
              <a:extLst>
                <a:ext uri="{FF2B5EF4-FFF2-40B4-BE49-F238E27FC236}">
                  <a16:creationId xmlns:a16="http://schemas.microsoft.com/office/drawing/2014/main" id="{362307A6-4EE7-D1FC-D4CF-BED23077C3A7}"/>
                </a:ext>
              </a:extLst>
            </p:cNvPr>
            <p:cNvSpPr/>
            <p:nvPr/>
          </p:nvSpPr>
          <p:spPr bwMode="auto">
            <a:xfrm>
              <a:off x="7347743" y="3088888"/>
              <a:ext cx="1283301" cy="351263"/>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500" b="1" i="0" u="none" strike="noStrike" cap="none" normalizeH="0" baseline="0" dirty="0">
                <a:ln>
                  <a:noFill/>
                </a:ln>
                <a:solidFill>
                  <a:srgbClr val="DE0000"/>
                </a:solidFill>
                <a:effectLst/>
                <a:latin typeface="Arial" charset="0"/>
                <a:ea typeface="ＭＳ Ｐゴシック" charset="0"/>
                <a:cs typeface="Arial" charset="0"/>
              </a:endParaRPr>
            </a:p>
          </p:txBody>
        </p:sp>
      </p:grpSp>
      <p:sp>
        <p:nvSpPr>
          <p:cNvPr id="13" name="TextBox 12">
            <a:extLst>
              <a:ext uri="{FF2B5EF4-FFF2-40B4-BE49-F238E27FC236}">
                <a16:creationId xmlns:a16="http://schemas.microsoft.com/office/drawing/2014/main" id="{B426FE82-5198-2A7C-3B99-1B2CD6351EA2}"/>
              </a:ext>
            </a:extLst>
          </p:cNvPr>
          <p:cNvSpPr txBox="1"/>
          <p:nvPr/>
        </p:nvSpPr>
        <p:spPr>
          <a:xfrm>
            <a:off x="882356" y="2236699"/>
            <a:ext cx="3867120" cy="338554"/>
          </a:xfrm>
          <a:prstGeom prst="rect">
            <a:avLst/>
          </a:prstGeom>
          <a:noFill/>
        </p:spPr>
        <p:txBody>
          <a:bodyPr wrap="square">
            <a:spAutoFit/>
          </a:bodyPr>
          <a:lstStyle/>
          <a:p>
            <a:r>
              <a:rPr lang="en-US" dirty="0"/>
              <a:t>Lynch, Tsang, PLB 830, 137098 (2022)</a:t>
            </a:r>
          </a:p>
        </p:txBody>
      </p:sp>
      <p:sp>
        <p:nvSpPr>
          <p:cNvPr id="16" name="TextBox 15">
            <a:extLst>
              <a:ext uri="{FF2B5EF4-FFF2-40B4-BE49-F238E27FC236}">
                <a16:creationId xmlns:a16="http://schemas.microsoft.com/office/drawing/2014/main" id="{5846327B-4224-606B-8F4C-0D76A741084C}"/>
              </a:ext>
            </a:extLst>
          </p:cNvPr>
          <p:cNvSpPr txBox="1"/>
          <p:nvPr/>
        </p:nvSpPr>
        <p:spPr>
          <a:xfrm>
            <a:off x="343245" y="945533"/>
            <a:ext cx="8681550" cy="830997"/>
          </a:xfrm>
          <a:prstGeom prst="rect">
            <a:avLst/>
          </a:prstGeom>
          <a:noFill/>
        </p:spPr>
        <p:txBody>
          <a:bodyPr wrap="square">
            <a:spAutoFit/>
          </a:bodyPr>
          <a:lstStyle/>
          <a:p>
            <a:r>
              <a:rPr lang="en-US" sz="2400" b="1" dirty="0">
                <a:solidFill>
                  <a:srgbClr val="0000FF"/>
                </a:solidFill>
              </a:rPr>
              <a:t>Goal: </a:t>
            </a:r>
            <a:r>
              <a:rPr lang="en-US" sz="2400" dirty="0">
                <a:solidFill>
                  <a:srgbClr val="0000FF"/>
                </a:solidFill>
              </a:rPr>
              <a:t>Comprehensive nuclear matter EOS: density and momentum (effective mass) dependence of nuclear potentials</a:t>
            </a:r>
          </a:p>
        </p:txBody>
      </p:sp>
    </p:spTree>
    <p:extLst>
      <p:ext uri="{BB962C8B-B14F-4D97-AF65-F5344CB8AC3E}">
        <p14:creationId xmlns:p14="http://schemas.microsoft.com/office/powerpoint/2010/main" val="149549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6717" name="Rectangle 13"/>
          <p:cNvSpPr>
            <a:spLocks noGrp="1" noChangeArrowheads="1"/>
          </p:cNvSpPr>
          <p:nvPr>
            <p:ph type="title" idx="4294967295"/>
          </p:nvPr>
        </p:nvSpPr>
        <p:spPr>
          <a:xfrm>
            <a:off x="180975" y="128862"/>
            <a:ext cx="8782050" cy="501935"/>
          </a:xfrm>
        </p:spPr>
        <p:txBody>
          <a:bodyPr/>
          <a:lstStyle/>
          <a:p>
            <a:r>
              <a:rPr lang="en-US" sz="3375" b="1" dirty="0">
                <a:solidFill>
                  <a:schemeClr val="bg1"/>
                </a:solidFill>
                <a:latin typeface="Comic Sans MS" charset="0"/>
              </a:rPr>
              <a:t>First EOS approved experiment at FRIB</a:t>
            </a:r>
            <a:endParaRPr lang="en-US" sz="4500" b="1" dirty="0"/>
          </a:p>
        </p:txBody>
      </p:sp>
      <p:sp>
        <p:nvSpPr>
          <p:cNvPr id="5" name="TextBox 4">
            <a:extLst>
              <a:ext uri="{FF2B5EF4-FFF2-40B4-BE49-F238E27FC236}">
                <a16:creationId xmlns:a16="http://schemas.microsoft.com/office/drawing/2014/main" id="{D0B5A63A-DFF7-7B9B-33AA-BAC3318EA9E2}"/>
              </a:ext>
            </a:extLst>
          </p:cNvPr>
          <p:cNvSpPr txBox="1"/>
          <p:nvPr/>
        </p:nvSpPr>
        <p:spPr>
          <a:xfrm>
            <a:off x="370542" y="1768133"/>
            <a:ext cx="7730344" cy="611706"/>
          </a:xfrm>
          <a:prstGeom prst="rect">
            <a:avLst/>
          </a:prstGeom>
          <a:noFill/>
        </p:spPr>
        <p:txBody>
          <a:bodyPr wrap="square" rtlCol="0">
            <a:spAutoFit/>
          </a:bodyPr>
          <a:lstStyle/>
          <a:p>
            <a:r>
              <a:rPr lang="en-US" sz="3375" baseline="30000" dirty="0"/>
              <a:t>56,70</a:t>
            </a:r>
            <a:r>
              <a:rPr lang="en-US" sz="3375" dirty="0"/>
              <a:t>Ni+</a:t>
            </a:r>
            <a:r>
              <a:rPr lang="en-US" sz="3375" baseline="30000" dirty="0"/>
              <a:t>58,64</a:t>
            </a:r>
            <a:r>
              <a:rPr lang="en-US" sz="3375" dirty="0"/>
              <a:t>Ni @ 175 MeV/u</a:t>
            </a:r>
          </a:p>
        </p:txBody>
      </p:sp>
      <p:sp>
        <p:nvSpPr>
          <p:cNvPr id="4" name="TextBox 3">
            <a:extLst>
              <a:ext uri="{FF2B5EF4-FFF2-40B4-BE49-F238E27FC236}">
                <a16:creationId xmlns:a16="http://schemas.microsoft.com/office/drawing/2014/main" id="{9A0DCFCF-4BF9-E700-7484-2BC8F0792229}"/>
              </a:ext>
            </a:extLst>
          </p:cNvPr>
          <p:cNvSpPr txBox="1"/>
          <p:nvPr/>
        </p:nvSpPr>
        <p:spPr>
          <a:xfrm>
            <a:off x="312605" y="4866738"/>
            <a:ext cx="6460587" cy="1596078"/>
          </a:xfrm>
          <a:prstGeom prst="rect">
            <a:avLst/>
          </a:prstGeom>
          <a:noFill/>
        </p:spPr>
        <p:txBody>
          <a:bodyPr wrap="square" rtlCol="0">
            <a:spAutoFit/>
          </a:bodyPr>
          <a:lstStyle/>
          <a:p>
            <a:pPr>
              <a:lnSpc>
                <a:spcPct val="110000"/>
              </a:lnSpc>
            </a:pPr>
            <a:r>
              <a:rPr lang="en-US" sz="1500" b="1" dirty="0"/>
              <a:t>Collaboration between:</a:t>
            </a:r>
            <a:br>
              <a:rPr lang="en-US" sz="1500" b="1" dirty="0"/>
            </a:br>
            <a:r>
              <a:rPr lang="en-US" sz="1500" dirty="0"/>
              <a:t>MSU: K. Brown, W. Lynch, B. Tsang</a:t>
            </a:r>
          </a:p>
          <a:p>
            <a:pPr>
              <a:lnSpc>
                <a:spcPct val="110000"/>
              </a:lnSpc>
            </a:pPr>
            <a:r>
              <a:rPr lang="en-US" sz="1500" dirty="0"/>
              <a:t>WMU: Z. Chajecki</a:t>
            </a:r>
          </a:p>
          <a:p>
            <a:pPr>
              <a:lnSpc>
                <a:spcPct val="110000"/>
              </a:lnSpc>
            </a:pPr>
            <a:r>
              <a:rPr lang="en-US" sz="1500" dirty="0"/>
              <a:t>INFN: G. Verde, D. </a:t>
            </a:r>
            <a:r>
              <a:rPr lang="en-US" sz="1500" dirty="0" err="1"/>
              <a:t>Dellaquila</a:t>
            </a:r>
            <a:r>
              <a:rPr lang="en-US" sz="1500" dirty="0"/>
              <a:t>, I. Lombardo</a:t>
            </a:r>
          </a:p>
          <a:p>
            <a:pPr>
              <a:lnSpc>
                <a:spcPct val="110000"/>
              </a:lnSpc>
            </a:pPr>
            <a:r>
              <a:rPr lang="en-US" sz="1500" dirty="0"/>
              <a:t>IN2P3: A. </a:t>
            </a:r>
            <a:r>
              <a:rPr lang="en-US" sz="1500" dirty="0" err="1"/>
              <a:t>Chbihi</a:t>
            </a:r>
            <a:r>
              <a:rPr lang="en-US" sz="1500" dirty="0"/>
              <a:t>, D. </a:t>
            </a:r>
            <a:r>
              <a:rPr lang="en-US" sz="1500" dirty="0" err="1"/>
              <a:t>Gruyer</a:t>
            </a:r>
            <a:r>
              <a:rPr lang="en-US" sz="1500" dirty="0"/>
              <a:t>, Q. Fable, C. </a:t>
            </a:r>
            <a:r>
              <a:rPr lang="en-US" sz="1500" dirty="0" err="1"/>
              <a:t>Ciampi</a:t>
            </a:r>
            <a:r>
              <a:rPr lang="en-US" sz="1500" dirty="0"/>
              <a:t>, F. Quentin, J.-E. </a:t>
            </a:r>
            <a:r>
              <a:rPr lang="en-US" sz="1500" dirty="0" err="1"/>
              <a:t>Ducret</a:t>
            </a:r>
            <a:br>
              <a:rPr lang="en-US" sz="1500" dirty="0"/>
            </a:br>
            <a:r>
              <a:rPr lang="en-US" sz="1500" dirty="0"/>
              <a:t>Texas A&amp;M: K. Hagel,  A. Mcintosh</a:t>
            </a:r>
          </a:p>
        </p:txBody>
      </p:sp>
      <p:sp>
        <p:nvSpPr>
          <p:cNvPr id="7" name="TextBox 6">
            <a:extLst>
              <a:ext uri="{FF2B5EF4-FFF2-40B4-BE49-F238E27FC236}">
                <a16:creationId xmlns:a16="http://schemas.microsoft.com/office/drawing/2014/main" id="{365AC669-D2B2-DD2E-CD84-C9463C4324B3}"/>
              </a:ext>
            </a:extLst>
          </p:cNvPr>
          <p:cNvSpPr txBox="1"/>
          <p:nvPr/>
        </p:nvSpPr>
        <p:spPr>
          <a:xfrm>
            <a:off x="334907" y="2892083"/>
            <a:ext cx="8180875" cy="1823576"/>
          </a:xfrm>
          <a:prstGeom prst="rect">
            <a:avLst/>
          </a:prstGeom>
          <a:noFill/>
        </p:spPr>
        <p:txBody>
          <a:bodyPr wrap="square" rtlCol="0">
            <a:spAutoFit/>
          </a:bodyPr>
          <a:lstStyle/>
          <a:p>
            <a:r>
              <a:rPr lang="en-US" sz="2250" b="1" dirty="0">
                <a:solidFill>
                  <a:srgbClr val="0070C0"/>
                </a:solidFill>
              </a:rPr>
              <a:t>Main goals of the experiment are to measure</a:t>
            </a:r>
          </a:p>
          <a:p>
            <a:pPr marL="267891" indent="-267891">
              <a:buFont typeface="Arial" panose="020B0604020202020204" pitchFamily="34" charset="0"/>
              <a:buChar char="•"/>
            </a:pPr>
            <a:r>
              <a:rPr lang="en-US" sz="2250" dirty="0"/>
              <a:t>Energy spectra for light-charged particles and neutrons </a:t>
            </a:r>
          </a:p>
          <a:p>
            <a:pPr marL="267891" indent="-267891">
              <a:buFont typeface="Arial" panose="020B0604020202020204" pitchFamily="34" charset="0"/>
              <a:buChar char="•"/>
            </a:pPr>
            <a:r>
              <a:rPr lang="en-US" sz="2250" dirty="0"/>
              <a:t>Precise single and double n/p ratio </a:t>
            </a:r>
            <a:br>
              <a:rPr lang="en-US" sz="2250" dirty="0"/>
            </a:br>
            <a:r>
              <a:rPr lang="en-US" sz="2250" dirty="0"/>
              <a:t>(including coalescence invariant ratios)</a:t>
            </a:r>
          </a:p>
          <a:p>
            <a:pPr marL="267891" indent="-267891">
              <a:buFont typeface="Arial" panose="020B0604020202020204" pitchFamily="34" charset="0"/>
              <a:buChar char="•"/>
            </a:pPr>
            <a:r>
              <a:rPr lang="en-US" sz="2250" dirty="0"/>
              <a:t>Transverse and elliptic flow </a:t>
            </a:r>
          </a:p>
        </p:txBody>
      </p:sp>
      <p:sp>
        <p:nvSpPr>
          <p:cNvPr id="2" name="Footer Placeholder 1">
            <a:extLst>
              <a:ext uri="{FF2B5EF4-FFF2-40B4-BE49-F238E27FC236}">
                <a16:creationId xmlns:a16="http://schemas.microsoft.com/office/drawing/2014/main" id="{89B1E94C-7CE5-4C5A-BD3F-4CD7F3B9E649}"/>
              </a:ext>
            </a:extLst>
          </p:cNvPr>
          <p:cNvSpPr>
            <a:spLocks noGrp="1"/>
          </p:cNvSpPr>
          <p:nvPr>
            <p:ph type="ftr" sz="quarter" idx="10"/>
          </p:nvPr>
        </p:nvSpPr>
        <p:spPr/>
        <p:txBody>
          <a:bodyPr/>
          <a:lstStyle/>
          <a:p>
            <a:r>
              <a:rPr lang="pl-PL"/>
              <a:t>Z. Chajęcki - NuSYM 2023 - GSI, Sep 18-22, 2023</a:t>
            </a:r>
            <a:endParaRPr lang="en-US"/>
          </a:p>
        </p:txBody>
      </p:sp>
      <p:sp>
        <p:nvSpPr>
          <p:cNvPr id="3" name="Slide Number Placeholder 2">
            <a:extLst>
              <a:ext uri="{FF2B5EF4-FFF2-40B4-BE49-F238E27FC236}">
                <a16:creationId xmlns:a16="http://schemas.microsoft.com/office/drawing/2014/main" id="{E4EA25EE-D661-0F61-4096-05B16B6B6363}"/>
              </a:ext>
            </a:extLst>
          </p:cNvPr>
          <p:cNvSpPr>
            <a:spLocks noGrp="1"/>
          </p:cNvSpPr>
          <p:nvPr>
            <p:ph type="sldNum" sz="quarter" idx="11"/>
          </p:nvPr>
        </p:nvSpPr>
        <p:spPr/>
        <p:txBody>
          <a:bodyPr/>
          <a:lstStyle/>
          <a:p>
            <a:fld id="{3A52D0C7-BA79-BD4F-B30F-C8F38A3ACFA8}" type="slidenum">
              <a:rPr lang="en-US" smtClean="0"/>
              <a:pPr/>
              <a:t>8</a:t>
            </a:fld>
            <a:endParaRPr lang="en-US"/>
          </a:p>
        </p:txBody>
      </p:sp>
      <p:sp>
        <p:nvSpPr>
          <p:cNvPr id="6" name="Rectangle 19">
            <a:extLst>
              <a:ext uri="{FF2B5EF4-FFF2-40B4-BE49-F238E27FC236}">
                <a16:creationId xmlns:a16="http://schemas.microsoft.com/office/drawing/2014/main" id="{CE7880D0-244D-74CD-BF67-9B20C28825D9}"/>
              </a:ext>
            </a:extLst>
          </p:cNvPr>
          <p:cNvSpPr>
            <a:spLocks noChangeArrowheads="1"/>
          </p:cNvSpPr>
          <p:nvPr/>
        </p:nvSpPr>
        <p:spPr bwMode="auto">
          <a:xfrm>
            <a:off x="182948" y="853331"/>
            <a:ext cx="9001125" cy="6117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br>
              <a:rPr lang="en-US" sz="2000" b="1" dirty="0">
                <a:solidFill>
                  <a:srgbClr val="FF0000"/>
                </a:solidFill>
                <a:effectLst>
                  <a:outerShdw blurRad="38100" dist="38100" dir="2700000" algn="tl">
                    <a:srgbClr val="DDDDDD"/>
                  </a:outerShdw>
                </a:effectLst>
                <a:latin typeface="Comic Sans MS" panose="030F0902030302020204" pitchFamily="66" charset="0"/>
              </a:rPr>
            </a:br>
            <a:r>
              <a:rPr lang="en-US" sz="2800" dirty="0">
                <a:solidFill>
                  <a:srgbClr val="FF0000"/>
                </a:solidFill>
                <a:latin typeface="Comic Sans MS" panose="030F0902030302020204" pitchFamily="66" charset="0"/>
              </a:rPr>
              <a:t>Measuring the isospin dependence of the nucleon effective mass at supersaturation density</a:t>
            </a:r>
            <a:endParaRPr lang="en-US" sz="2000" dirty="0">
              <a:solidFill>
                <a:srgbClr val="FF0000"/>
              </a:solidFill>
              <a:latin typeface="Comic Sans MS" panose="030F0902030302020204" pitchFamily="66" charset="0"/>
            </a:endParaRPr>
          </a:p>
        </p:txBody>
      </p:sp>
    </p:spTree>
    <p:extLst>
      <p:ext uri="{BB962C8B-B14F-4D97-AF65-F5344CB8AC3E}">
        <p14:creationId xmlns:p14="http://schemas.microsoft.com/office/powerpoint/2010/main" val="2928415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 b="1" i="0" u="none" strike="noStrike" cap="none" normalizeH="0" baseline="0">
            <a:ln>
              <a:noFill/>
            </a:ln>
            <a:solidFill>
              <a:srgbClr val="DE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 b="1" i="0" u="none" strike="noStrike" cap="none" normalizeH="0" baseline="0">
            <a:ln>
              <a:noFill/>
            </a:ln>
            <a:solidFill>
              <a:srgbClr val="DE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81023</TotalTime>
  <Words>2634</Words>
  <Application>Microsoft Macintosh PowerPoint</Application>
  <PresentationFormat>On-screen Show (4:3)</PresentationFormat>
  <Paragraphs>331</Paragraphs>
  <Slides>28</Slides>
  <Notes>25</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41" baseType="lpstr">
      <vt:lpstr>Arial</vt:lpstr>
      <vt:lpstr>Calibri</vt:lpstr>
      <vt:lpstr>CMR10</vt:lpstr>
      <vt:lpstr>Comic Sans MS</vt:lpstr>
      <vt:lpstr>Courier New</vt:lpstr>
      <vt:lpstr>Helvetica</vt:lpstr>
      <vt:lpstr>HelveticaNeue Regular</vt:lpstr>
      <vt:lpstr>Roboto</vt:lpstr>
      <vt:lpstr>Symbol</vt:lpstr>
      <vt:lpstr>Wingdings</vt:lpstr>
      <vt:lpstr>Zapf Dingbats</vt:lpstr>
      <vt:lpstr>Default Design</vt:lpstr>
      <vt:lpstr>Document</vt:lpstr>
      <vt:lpstr>PowerPoint Presentation</vt:lpstr>
      <vt:lpstr>Facility for Rare Isotope Beams</vt:lpstr>
      <vt:lpstr>FRIB Site </vt:lpstr>
      <vt:lpstr>Optimized for Science with Fast, Stopped and Reaccelerated Rare Isotope Beams</vt:lpstr>
      <vt:lpstr>Available beams (for PAC2)</vt:lpstr>
      <vt:lpstr>1,800 Users Engaged and Ready for Science fribusers.org</vt:lpstr>
      <vt:lpstr> FRIB Enables Scientists to Make Discoveries  Science Aligned with National Priorities</vt:lpstr>
      <vt:lpstr>EoS Studies at FRIB</vt:lpstr>
      <vt:lpstr>First EOS approved experiment at FRIB</vt:lpstr>
      <vt:lpstr>n/p ratios</vt:lpstr>
      <vt:lpstr>Elliptic flow</vt:lpstr>
      <vt:lpstr>What we hope to learn from HIC collisions?</vt:lpstr>
      <vt:lpstr>Our experiment</vt:lpstr>
      <vt:lpstr>Our (previous) Experimental setup</vt:lpstr>
      <vt:lpstr>Experiment: Charged particle detection</vt:lpstr>
      <vt:lpstr>Experiment: Charged particle detection</vt:lpstr>
      <vt:lpstr>Neutron Detection</vt:lpstr>
      <vt:lpstr>Large Area Neutron Array (LANA)</vt:lpstr>
      <vt:lpstr>EoS: pion production at high densities</vt:lpstr>
      <vt:lpstr>FRIB400 Upgrade</vt:lpstr>
      <vt:lpstr>EoS: pion production at high densities</vt:lpstr>
      <vt:lpstr>PowerPoint Presentation</vt:lpstr>
      <vt:lpstr>Requirements for TPC at FRIB</vt:lpstr>
      <vt:lpstr>(Why) do we need AT-TPC?</vt:lpstr>
      <vt:lpstr>AT-TPC with fast beams</vt:lpstr>
      <vt:lpstr>Summary</vt:lpstr>
      <vt:lpstr>….</vt:lpstr>
      <vt:lpstr>Current constraints on EOS</vt:lpstr>
    </vt:vector>
  </TitlesOfParts>
  <Company>Zbigniew Chajecki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Zbigniew Chajecki User</dc:creator>
  <cp:lastModifiedBy>Zbigniew Chajecki</cp:lastModifiedBy>
  <cp:revision>838</cp:revision>
  <cp:lastPrinted>2023-09-18T12:13:18Z</cp:lastPrinted>
  <dcterms:created xsi:type="dcterms:W3CDTF">2011-02-27T05:06:45Z</dcterms:created>
  <dcterms:modified xsi:type="dcterms:W3CDTF">2023-09-18T13:04:53Z</dcterms:modified>
</cp:coreProperties>
</file>