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algn="ctr" defTabSz="821531">
              <a:lnSpc>
                <a:spcPct val="100000"/>
              </a:lnSpc>
              <a:defRPr b="0" spc="0"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71437" tIns="71437" rIns="71437" bIns="71437" anchor="ctr">
            <a:noAutofit/>
          </a:bodyPr>
          <a:lstStyle>
            <a:lvl1pPr marL="1106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marL="15512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2pPr>
            <a:lvl3pPr marL="1995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3pPr>
            <a:lvl4pPr marL="24402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4pPr>
            <a:lvl5pPr marL="2884714" indent="-789214" defTabSz="821531">
              <a:lnSpc>
                <a:spcPct val="100000"/>
              </a:lnSpc>
              <a:spcBef>
                <a:spcPts val="3300"/>
              </a:spcBef>
              <a:buSzPct val="171000"/>
              <a:defRPr sz="58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.ti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.tif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2.tif"/><Relationship Id="rId1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hyperlink" Target="http://astro.ph/0407155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RSF2v7-01.png" descr="RSF2v7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498" y="-2042239"/>
            <a:ext cx="24462996" cy="1581573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David Tsang, Duncan Neill, University of Bath…"/>
          <p:cNvSpPr txBox="1"/>
          <p:nvPr>
            <p:ph type="body" idx="21"/>
          </p:nvPr>
        </p:nvSpPr>
        <p:spPr>
          <a:xfrm>
            <a:off x="1206499" y="12001579"/>
            <a:ext cx="21971002" cy="2037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David Tsang,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Duncan Neill</a:t>
            </a:r>
            <a:r>
              <a:t>, University of Bath</a:t>
            </a:r>
            <a:endParaRPr sz="2300"/>
          </a:p>
          <a:p>
            <a:pPr>
              <a:defRPr sz="2300">
                <a:solidFill>
                  <a:srgbClr val="FFFFFF"/>
                </a:solidFill>
              </a:defRPr>
            </a:pPr>
            <a:r>
              <a:t>With </a:t>
            </a:r>
            <a:r>
              <a:t>Will Newton (Texas A&amp;M-Commerce),</a:t>
            </a:r>
          </a:p>
          <a:p>
            <a:pPr>
              <a:defRPr sz="2300">
                <a:solidFill>
                  <a:srgbClr val="FFFFFF"/>
                </a:solidFill>
              </a:defRPr>
            </a:pPr>
            <a:r>
              <a:t>Hendrik Van Eerten (U. Bath), Geoffery Ryan (Perimeter Institute), </a:t>
            </a: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Rebecca Preston</a:t>
            </a:r>
            <a:r>
              <a:t> (Texas A&amp;M-Commerce)</a:t>
            </a:r>
          </a:p>
        </p:txBody>
      </p:sp>
      <p:sp>
        <p:nvSpPr>
          <p:cNvPr id="162" name="Probing nuclear physics with neutron star mergers"/>
          <p:cNvSpPr txBox="1"/>
          <p:nvPr>
            <p:ph type="ctrTitle"/>
          </p:nvPr>
        </p:nvSpPr>
        <p:spPr>
          <a:xfrm>
            <a:off x="842766" y="-1404240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Probing nuclear physics with neutron star mergers</a:t>
            </a:r>
          </a:p>
        </p:txBody>
      </p:sp>
      <p:sp>
        <p:nvSpPr>
          <p:cNvPr id="163" name="Resonant shattering flares and nuclear symmetry energy"/>
          <p:cNvSpPr txBox="1"/>
          <p:nvPr>
            <p:ph type="subTitle" sz="quarter" idx="1"/>
          </p:nvPr>
        </p:nvSpPr>
        <p:spPr>
          <a:xfrm>
            <a:off x="916917" y="2978690"/>
            <a:ext cx="10924608" cy="1905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Resonant shattering flares and nuclear symmetry energy</a:t>
            </a:r>
          </a:p>
        </p:txBody>
      </p:sp>
      <p:sp>
        <p:nvSpPr>
          <p:cNvPr id="164" name="NuSym23, GSI, Darmstadt…"/>
          <p:cNvSpPr txBox="1"/>
          <p:nvPr/>
        </p:nvSpPr>
        <p:spPr>
          <a:xfrm>
            <a:off x="952161" y="4727351"/>
            <a:ext cx="21971003" cy="127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l" defTabSz="825500">
              <a:defRPr b="1" sz="3600">
                <a:solidFill>
                  <a:srgbClr val="FFFFFF"/>
                </a:solidFill>
              </a:defRPr>
            </a:pPr>
            <a:r>
              <a:t>NuSym23, GSI, Darmstadt</a:t>
            </a:r>
          </a:p>
          <a:p>
            <a:pPr algn="l" defTabSz="825500">
              <a:defRPr b="1" sz="3600">
                <a:solidFill>
                  <a:srgbClr val="FFFFFF"/>
                </a:solidFill>
              </a:defRPr>
            </a:pPr>
            <a:r>
              <a:t>September 19,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260828">
            <a:off x="11676339" y="2005414"/>
            <a:ext cx="15768362" cy="9218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6850" y="-533400"/>
            <a:ext cx="12362151" cy="926674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Kilonovae and Short Gamma Ray Bursts tell us a lot about the messy post-merger physics!…"/>
          <p:cNvSpPr txBox="1"/>
          <p:nvPr/>
        </p:nvSpPr>
        <p:spPr>
          <a:xfrm>
            <a:off x="590810" y="10724141"/>
            <a:ext cx="16014180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b="1" sz="2900">
                <a:solidFill>
                  <a:srgbClr val="FFFFFF"/>
                </a:solidFill>
              </a:defRPr>
            </a:pPr>
            <a:r>
              <a:t>Kilonovae and Short Gamma Ray Bursts tell us a lot about the messy post-merger physics!</a:t>
            </a:r>
          </a:p>
          <a:p>
            <a:pPr defTabSz="584200">
              <a:defRPr b="1" sz="2900">
                <a:solidFill>
                  <a:srgbClr val="FFFFFF"/>
                </a:solidFill>
              </a:defRPr>
            </a:pPr>
            <a:r>
              <a:t>But it’s difficult to extract info about the neutron star progenitors themselves…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676" y="2361065"/>
            <a:ext cx="10287394" cy="899387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idal deformability, M-R, Mmax, f-mode mostly functions of core properties…"/>
          <p:cNvSpPr txBox="1"/>
          <p:nvPr/>
        </p:nvSpPr>
        <p:spPr>
          <a:xfrm>
            <a:off x="3528286" y="1086789"/>
            <a:ext cx="17327428" cy="133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>
                <a:solidFill>
                  <a:srgbClr val="000000"/>
                </a:solidFill>
              </a:defRPr>
            </a:pPr>
            <a:r>
              <a:t>Tidal deformability, M-R, M</a:t>
            </a:r>
            <a:r>
              <a:rPr baseline="-5999"/>
              <a:t>max, </a:t>
            </a:r>
            <a:r>
              <a:t>f-mode mostly functions of core properties </a:t>
            </a:r>
          </a:p>
          <a:p>
            <a:pPr>
              <a:defRPr sz="4100">
                <a:solidFill>
                  <a:srgbClr val="000000"/>
                </a:solidFill>
              </a:defRPr>
            </a:pPr>
            <a:r>
              <a:t>(~1.5 n</a:t>
            </a:r>
            <a:r>
              <a:rPr baseline="-5999"/>
              <a:t>o</a:t>
            </a:r>
            <a:r>
              <a:t> for 1.4 solar mass)</a:t>
            </a:r>
          </a:p>
        </p:txBody>
      </p:sp>
      <p:sp>
        <p:nvSpPr>
          <p:cNvPr id="264" name="LIGO/Virgo (2018) PRL 121, 161101"/>
          <p:cNvSpPr txBox="1"/>
          <p:nvPr/>
        </p:nvSpPr>
        <p:spPr>
          <a:xfrm rot="16200000">
            <a:off x="8189260" y="7300417"/>
            <a:ext cx="497890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LIGO/Virgo (2018) PRL 121, 161101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447" b="0"/>
          <a:stretch>
            <a:fillRect/>
          </a:stretch>
        </p:blipFill>
        <p:spPr>
          <a:xfrm>
            <a:off x="10912182" y="2672159"/>
            <a:ext cx="13189988" cy="837167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. Reddy, U. of Washington"/>
          <p:cNvSpPr txBox="1"/>
          <p:nvPr/>
        </p:nvSpPr>
        <p:spPr>
          <a:xfrm rot="16200000">
            <a:off x="20737114" y="9198259"/>
            <a:ext cx="2925852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800"/>
            </a:lvl1pPr>
          </a:lstStyle>
          <a:p>
            <a:pPr/>
            <a:r>
              <a:t>S. Reddy, U. of Washington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corner_flat_prior (1).pdf" descr="corner_flat_prior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2780" y="474659"/>
            <a:ext cx="12121425" cy="1256180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Nuclear Physics…"/>
          <p:cNvSpPr txBox="1"/>
          <p:nvPr/>
        </p:nvSpPr>
        <p:spPr>
          <a:xfrm>
            <a:off x="11825859" y="2543119"/>
            <a:ext cx="3399283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/>
            </a:pPr>
            <a:r>
              <a:t>Nuclear Physics</a:t>
            </a:r>
          </a:p>
          <a:p>
            <a:pPr>
              <a:defRPr sz="3600"/>
            </a:pPr>
            <a:r>
              <a:t>Viable NS Prior</a:t>
            </a:r>
          </a:p>
        </p:txBody>
      </p:sp>
      <p:sp>
        <p:nvSpPr>
          <p:cNvPr id="270" name="NICER/GW170817…"/>
          <p:cNvSpPr txBox="1"/>
          <p:nvPr/>
        </p:nvSpPr>
        <p:spPr>
          <a:xfrm>
            <a:off x="11495303" y="3724219"/>
            <a:ext cx="4060394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NICER/GW170817 </a:t>
            </a:r>
          </a:p>
          <a:p>
            <a: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Posteriors</a:t>
            </a:r>
          </a:p>
        </p:txBody>
      </p:sp>
      <p:sp>
        <p:nvSpPr>
          <p:cNvPr id="271" name="Contain almost no information about…"/>
          <p:cNvSpPr txBox="1"/>
          <p:nvPr/>
        </p:nvSpPr>
        <p:spPr>
          <a:xfrm>
            <a:off x="16276307" y="3824575"/>
            <a:ext cx="6131586" cy="980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Contain almost no information about</a:t>
            </a:r>
          </a:p>
          <a:p>
            <a:pPr>
              <a:defRPr sz="2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inner/outer crust</a:t>
            </a:r>
          </a:p>
        </p:txBody>
      </p:sp>
      <p:sp>
        <p:nvSpPr>
          <p:cNvPr id="272" name="Neill, Preston, Newton &amp; DT (2023), PRL, 130, 112701"/>
          <p:cNvSpPr txBox="1"/>
          <p:nvPr/>
        </p:nvSpPr>
        <p:spPr>
          <a:xfrm>
            <a:off x="16721226" y="13167817"/>
            <a:ext cx="74261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Neill, Preston, Newton &amp; DT (2023), PRL, 130, 112701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29" y="-1617075"/>
            <a:ext cx="24469388" cy="16950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9371" y="80419"/>
            <a:ext cx="18105258" cy="1355516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McDermott et al 1988"/>
          <p:cNvSpPr txBox="1"/>
          <p:nvPr/>
        </p:nvSpPr>
        <p:spPr>
          <a:xfrm rot="16200000">
            <a:off x="18971605" y="9558762"/>
            <a:ext cx="4922673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McDermott et al 1988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creen Shot 2018-11-14 at 10.16.12.png" descr="Screen Shot 2018-11-14 at 10.16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8752" y="2809682"/>
            <a:ext cx="17986497" cy="886099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zzolla &amp; Takami (2016)"/>
          <p:cNvSpPr txBox="1"/>
          <p:nvPr/>
        </p:nvSpPr>
        <p:spPr>
          <a:xfrm rot="16200000">
            <a:off x="21480846" y="10953446"/>
            <a:ext cx="4656050" cy="61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/>
            </a:lvl1pPr>
          </a:lstStyle>
          <a:p>
            <a:pPr/>
            <a:r>
              <a:t>Rezzolla &amp; Takami (2016)</a:t>
            </a:r>
          </a:p>
        </p:txBody>
      </p:sp>
      <p:sp>
        <p:nvSpPr>
          <p:cNvPr id="281" name="GW “Spectroscopy” of a HMNS Remnant"/>
          <p:cNvSpPr txBox="1"/>
          <p:nvPr/>
        </p:nvSpPr>
        <p:spPr>
          <a:xfrm>
            <a:off x="5750331" y="897013"/>
            <a:ext cx="12883338" cy="94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400">
                <a:solidFill>
                  <a:srgbClr val="000000"/>
                </a:solidFill>
              </a:defRPr>
            </a:lvl1pPr>
          </a:lstStyle>
          <a:p>
            <a:pPr/>
            <a:r>
              <a:t>GW “Spectroscopy” of a HMNS Remnant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creenshot 2023-06-28 at 09.03.44.png" descr="Screenshot 2023-06-28 at 09.03.44.png"/>
          <p:cNvPicPr>
            <a:picLocks noChangeAspect="1"/>
          </p:cNvPicPr>
          <p:nvPr/>
        </p:nvPicPr>
        <p:blipFill>
          <a:blip r:embed="rId2">
            <a:extLst/>
          </a:blip>
          <a:srcRect l="7611" t="3499" r="11295" b="21495"/>
          <a:stretch>
            <a:fillRect/>
          </a:stretch>
        </p:blipFill>
        <p:spPr>
          <a:xfrm>
            <a:off x="672579" y="2194501"/>
            <a:ext cx="11176134" cy="11030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Screenshot 2023-06-28 at 09.04.37.png" descr="Screenshot 2023-06-28 at 09.04.37.png"/>
          <p:cNvPicPr>
            <a:picLocks noChangeAspect="1"/>
          </p:cNvPicPr>
          <p:nvPr/>
        </p:nvPicPr>
        <p:blipFill>
          <a:blip r:embed="rId3">
            <a:extLst/>
          </a:blip>
          <a:srcRect l="9028" t="1739" r="5949" b="29102"/>
          <a:stretch>
            <a:fillRect/>
          </a:stretch>
        </p:blipFill>
        <p:spPr>
          <a:xfrm>
            <a:off x="11618221" y="2069306"/>
            <a:ext cx="12905887" cy="9577392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teiner &amp; Watts, 2009"/>
          <p:cNvSpPr txBox="1"/>
          <p:nvPr/>
        </p:nvSpPr>
        <p:spPr>
          <a:xfrm rot="16200000">
            <a:off x="21675978" y="10998606"/>
            <a:ext cx="4781043" cy="659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Steiner &amp; Watts, 2009</a:t>
            </a:r>
          </a:p>
        </p:txBody>
      </p:sp>
      <p:sp>
        <p:nvSpPr>
          <p:cNvPr id="286" name="Giant Magnetar Flare Oscillations (toroidal shear modes?)"/>
          <p:cNvSpPr txBox="1"/>
          <p:nvPr/>
        </p:nvSpPr>
        <p:spPr>
          <a:xfrm>
            <a:off x="3330828" y="897013"/>
            <a:ext cx="17722343" cy="94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400">
                <a:solidFill>
                  <a:srgbClr val="000000"/>
                </a:solidFill>
              </a:defRPr>
            </a:lvl1pPr>
          </a:lstStyle>
          <a:p>
            <a:pPr/>
            <a:r>
              <a:t>Giant Magnetar Flare Oscillations (toroidal shear modes?)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"/>
          <p:cNvGrpSpPr/>
          <p:nvPr/>
        </p:nvGrpSpPr>
        <p:grpSpPr>
          <a:xfrm>
            <a:off x="3237623" y="4507623"/>
            <a:ext cx="17908754" cy="5077165"/>
            <a:chOff x="0" y="0"/>
            <a:chExt cx="17908753" cy="5077164"/>
          </a:xfrm>
        </p:grpSpPr>
        <p:pic>
          <p:nvPicPr>
            <p:cNvPr id="288" name="StrainPic.jpg" descr="StrainPic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782969" y="552357"/>
              <a:ext cx="4034610" cy="4034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orbit.pdf" descr="orbit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248807"/>
              <a:ext cx="6508208" cy="3828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Line"/>
            <p:cNvSpPr/>
            <p:nvPr/>
          </p:nvSpPr>
          <p:spPr>
            <a:xfrm>
              <a:off x="6580253" y="1661668"/>
              <a:ext cx="4030245" cy="834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735" fill="norm" stroke="1" extrusionOk="0">
                  <a:moveTo>
                    <a:pt x="0" y="6526"/>
                  </a:moveTo>
                  <a:cubicBezTo>
                    <a:pt x="0" y="6526"/>
                    <a:pt x="9010" y="-8865"/>
                    <a:pt x="18534" y="7625"/>
                  </a:cubicBezTo>
                  <a:lnTo>
                    <a:pt x="21600" y="12735"/>
                  </a:lnTo>
                </a:path>
              </a:pathLst>
            </a:cu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cap="all" sz="36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Bradley Hand ITC TT-Bold"/>
                  <a:ea typeface="Bradley Hand ITC TT-Bold"/>
                  <a:cs typeface="Bradley Hand ITC TT-Bold"/>
                  <a:sym typeface="Bradley Hand ITC TT-Bold"/>
                </a:defRPr>
              </a:pPr>
            </a:p>
          </p:txBody>
        </p:sp>
        <p:sp>
          <p:nvSpPr>
            <p:cNvPr id="291" name="Orbit"/>
            <p:cNvSpPr txBox="1"/>
            <p:nvPr/>
          </p:nvSpPr>
          <p:spPr>
            <a:xfrm>
              <a:off x="1848189" y="0"/>
              <a:ext cx="3367953" cy="12247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49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Orbit</a:t>
              </a:r>
            </a:p>
          </p:txBody>
        </p:sp>
        <p:sp>
          <p:nvSpPr>
            <p:cNvPr id="292" name="Mode"/>
            <p:cNvSpPr txBox="1"/>
            <p:nvPr/>
          </p:nvSpPr>
          <p:spPr>
            <a:xfrm>
              <a:off x="14742572" y="1957264"/>
              <a:ext cx="3166182" cy="12247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4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Mode</a:t>
              </a:r>
            </a:p>
          </p:txBody>
        </p:sp>
        <p:sp>
          <p:nvSpPr>
            <p:cNvPr id="293" name="Resonance"/>
            <p:cNvSpPr txBox="1"/>
            <p:nvPr/>
          </p:nvSpPr>
          <p:spPr>
            <a:xfrm>
              <a:off x="6850135" y="2113366"/>
              <a:ext cx="3375050" cy="936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34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Resonance</a:t>
              </a:r>
            </a:p>
          </p:txBody>
        </p:sp>
      </p:grpSp>
      <p:sp>
        <p:nvSpPr>
          <p:cNvPr id="295" name="Tidal Resonance"/>
          <p:cNvSpPr txBox="1"/>
          <p:nvPr/>
        </p:nvSpPr>
        <p:spPr>
          <a:xfrm>
            <a:off x="8683720" y="1871274"/>
            <a:ext cx="7016560" cy="118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/>
            </a:lvl1pPr>
          </a:lstStyle>
          <a:p>
            <a:pPr/>
            <a:r>
              <a:t>Tidal Resonance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trainPic.jpg" descr="StrainP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3105" y="3671750"/>
            <a:ext cx="1798748" cy="1798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orbit.pdf" descr="orbi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5741" y="3982248"/>
            <a:ext cx="2901551" cy="170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crustquake.pdf" descr="crustquak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9380" y="6873091"/>
            <a:ext cx="3094273" cy="190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crumbled.pdf" descr="crumble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2958" y="9451219"/>
            <a:ext cx="2869430" cy="176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Alfvenwaves.pdf" descr="Alfvenwave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20014" y="6967860"/>
            <a:ext cx="2428813" cy="215123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ine"/>
          <p:cNvSpPr/>
          <p:nvPr/>
        </p:nvSpPr>
        <p:spPr>
          <a:xfrm>
            <a:off x="9364338" y="5213533"/>
            <a:ext cx="2211097" cy="172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03" name="Line"/>
          <p:cNvSpPr/>
          <p:nvPr/>
        </p:nvSpPr>
        <p:spPr>
          <a:xfrm>
            <a:off x="9969411" y="4166314"/>
            <a:ext cx="1796802" cy="37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735" fill="norm" stroke="1" extrusionOk="0">
                <a:moveTo>
                  <a:pt x="0" y="6526"/>
                </a:moveTo>
                <a:cubicBezTo>
                  <a:pt x="0" y="6526"/>
                  <a:pt x="9010" y="-8865"/>
                  <a:pt x="18534" y="7625"/>
                </a:cubicBezTo>
                <a:lnTo>
                  <a:pt x="21600" y="12735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04" name="Line"/>
          <p:cNvSpPr/>
          <p:nvPr/>
        </p:nvSpPr>
        <p:spPr>
          <a:xfrm>
            <a:off x="8095717" y="8928801"/>
            <a:ext cx="1595318" cy="119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05" name="Line"/>
          <p:cNvSpPr/>
          <p:nvPr/>
        </p:nvSpPr>
        <p:spPr>
          <a:xfrm>
            <a:off x="12634816" y="9016042"/>
            <a:ext cx="1353286" cy="1374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21600"/>
                  <a:pt x="19482" y="19918"/>
                  <a:pt x="21020" y="4608"/>
                </a:cubicBezTo>
                <a:lnTo>
                  <a:pt x="21600" y="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06" name="Orbit"/>
          <p:cNvSpPr txBox="1"/>
          <p:nvPr/>
        </p:nvSpPr>
        <p:spPr>
          <a:xfrm>
            <a:off x="7859718" y="3425493"/>
            <a:ext cx="1501533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Orbit</a:t>
            </a:r>
          </a:p>
        </p:txBody>
      </p:sp>
      <p:sp>
        <p:nvSpPr>
          <p:cNvPr id="307" name="Mode"/>
          <p:cNvSpPr txBox="1"/>
          <p:nvPr/>
        </p:nvSpPr>
        <p:spPr>
          <a:xfrm>
            <a:off x="13608412" y="4298099"/>
            <a:ext cx="1411577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Mode</a:t>
            </a:r>
          </a:p>
        </p:txBody>
      </p:sp>
      <p:sp>
        <p:nvSpPr>
          <p:cNvPr id="308" name="Seismic"/>
          <p:cNvSpPr txBox="1"/>
          <p:nvPr/>
        </p:nvSpPr>
        <p:spPr>
          <a:xfrm>
            <a:off x="6382594" y="8372047"/>
            <a:ext cx="2003352" cy="6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</a:t>
            </a:r>
          </a:p>
        </p:txBody>
      </p:sp>
      <p:sp>
        <p:nvSpPr>
          <p:cNvPr id="309" name="Seismic (shattered)"/>
          <p:cNvSpPr txBox="1"/>
          <p:nvPr/>
        </p:nvSpPr>
        <p:spPr>
          <a:xfrm>
            <a:off x="12172274" y="10159258"/>
            <a:ext cx="3416503" cy="111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 (shattered)</a:t>
            </a:r>
          </a:p>
        </p:txBody>
      </p:sp>
      <p:sp>
        <p:nvSpPr>
          <p:cNvPr id="310" name="Magnetic Field"/>
          <p:cNvSpPr txBox="1"/>
          <p:nvPr/>
        </p:nvSpPr>
        <p:spPr>
          <a:xfrm>
            <a:off x="14041801" y="8735745"/>
            <a:ext cx="2428814" cy="1093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Magnetic Field</a:t>
            </a:r>
          </a:p>
        </p:txBody>
      </p:sp>
      <p:sp>
        <p:nvSpPr>
          <p:cNvPr id="311" name="Cracking"/>
          <p:cNvSpPr txBox="1"/>
          <p:nvPr/>
        </p:nvSpPr>
        <p:spPr>
          <a:xfrm>
            <a:off x="10822857" y="5556151"/>
            <a:ext cx="1194785" cy="41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Cracking</a:t>
            </a:r>
          </a:p>
        </p:txBody>
      </p:sp>
      <p:sp>
        <p:nvSpPr>
          <p:cNvPr id="312" name="Resonance"/>
          <p:cNvSpPr txBox="1"/>
          <p:nvPr/>
        </p:nvSpPr>
        <p:spPr>
          <a:xfrm>
            <a:off x="10089732" y="4367694"/>
            <a:ext cx="1504697" cy="41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Resonance</a:t>
            </a:r>
          </a:p>
        </p:txBody>
      </p:sp>
      <p:pic>
        <p:nvPicPr>
          <p:cNvPr id="313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51427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86351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40303" y="9860295"/>
            <a:ext cx="674531" cy="66382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ine"/>
          <p:cNvSpPr/>
          <p:nvPr/>
        </p:nvSpPr>
        <p:spPr>
          <a:xfrm rot="10800000">
            <a:off x="10247789" y="5775388"/>
            <a:ext cx="2216314" cy="172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17" name="Colliding…"/>
          <p:cNvSpPr txBox="1"/>
          <p:nvPr/>
        </p:nvSpPr>
        <p:spPr>
          <a:xfrm>
            <a:off x="15492657" y="7130854"/>
            <a:ext cx="23088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Colliding</a:t>
            </a:r>
          </a:p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Pair-Fireballs</a:t>
            </a:r>
          </a:p>
        </p:txBody>
      </p:sp>
      <p:pic>
        <p:nvPicPr>
          <p:cNvPr id="318" name="shatteringFireball.pdf" descr="shatteringFireball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57058" y="4762696"/>
            <a:ext cx="2379965" cy="23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Line"/>
          <p:cNvSpPr/>
          <p:nvPr/>
        </p:nvSpPr>
        <p:spPr>
          <a:xfrm flipH="1" rot="10772368">
            <a:off x="14173697" y="6045251"/>
            <a:ext cx="1168461" cy="71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20" name="Resonant Shattering Flares"/>
          <p:cNvSpPr txBox="1"/>
          <p:nvPr/>
        </p:nvSpPr>
        <p:spPr>
          <a:xfrm>
            <a:off x="6128417" y="1332880"/>
            <a:ext cx="11633836" cy="12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000000"/>
                </a:solidFill>
              </a:defRPr>
            </a:lvl1pPr>
          </a:lstStyle>
          <a:p>
            <a:pPr/>
            <a:r>
              <a:t>Resonant Shattering Flares</a:t>
            </a:r>
          </a:p>
        </p:txBody>
      </p:sp>
      <p:sp>
        <p:nvSpPr>
          <p:cNvPr id="321" name="DT, et al. (2012) PRL 108, 011102…"/>
          <p:cNvSpPr txBox="1"/>
          <p:nvPr/>
        </p:nvSpPr>
        <p:spPr>
          <a:xfrm>
            <a:off x="15563158" y="12618373"/>
            <a:ext cx="824232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DT, et al. (2012) PRL 108, 011102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 (2013) ApJ 777, 103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Neill, DT, Van Eerten, Ryan, &amp; Newton (2022) MNRAS in press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creenshot 2022-06-07 at 23.09.52.png" descr="Screenshot 2022-06-07 at 23.09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6303" y="1332468"/>
            <a:ext cx="18011394" cy="1262215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ome SGRBs have precursors…"/>
          <p:cNvSpPr txBox="1"/>
          <p:nvPr/>
        </p:nvSpPr>
        <p:spPr>
          <a:xfrm>
            <a:off x="7748193" y="377545"/>
            <a:ext cx="9776614" cy="87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000000"/>
                </a:solidFill>
              </a:defRPr>
            </a:lvl1pPr>
          </a:lstStyle>
          <a:p>
            <a:pPr/>
            <a:r>
              <a:t>Some SGRBs have precursors…</a:t>
            </a:r>
          </a:p>
        </p:txBody>
      </p:sp>
      <p:sp>
        <p:nvSpPr>
          <p:cNvPr id="325" name="Zhong et al. (2019) ApJ 884, 25"/>
          <p:cNvSpPr txBox="1"/>
          <p:nvPr/>
        </p:nvSpPr>
        <p:spPr>
          <a:xfrm rot="16200000">
            <a:off x="21737878" y="11123117"/>
            <a:ext cx="43778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Zhong et al. (2019) ApJ 884, 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EOS.png" descr="E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1690" y="300894"/>
            <a:ext cx="17294834" cy="1255815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https://web.infn.it/CSN4/IS/Linea3/STRENGTH/"/>
          <p:cNvSpPr txBox="1"/>
          <p:nvPr/>
        </p:nvSpPr>
        <p:spPr>
          <a:xfrm rot="16200000">
            <a:off x="17205248" y="7490917"/>
            <a:ext cx="661050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https://web.infn.it/CSN4/IS/Linea3/STRENGTH/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Comp 1_4_small.mov" descr="Comp 1_4_small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0892" y="-11752"/>
            <a:ext cx="24655283" cy="13868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trainPic.jpg" descr="StrainP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4284" y="3671750"/>
            <a:ext cx="1798748" cy="1798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orbit.pdf" descr="orbi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6920" y="3982248"/>
            <a:ext cx="2901551" cy="170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crustquake.pdf" descr="crustquak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0559" y="6873091"/>
            <a:ext cx="3094273" cy="190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crumbled.pdf" descr="crumble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4137" y="9451219"/>
            <a:ext cx="2869430" cy="176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Alfvenwaves.pdf" descr="Alfvenwave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91193" y="6967860"/>
            <a:ext cx="2428814" cy="215123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Line"/>
          <p:cNvSpPr/>
          <p:nvPr/>
        </p:nvSpPr>
        <p:spPr>
          <a:xfrm>
            <a:off x="4435517" y="5213533"/>
            <a:ext cx="2211097" cy="172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35" name="Line"/>
          <p:cNvSpPr/>
          <p:nvPr/>
        </p:nvSpPr>
        <p:spPr>
          <a:xfrm>
            <a:off x="5040590" y="4166314"/>
            <a:ext cx="1796802" cy="37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735" fill="norm" stroke="1" extrusionOk="0">
                <a:moveTo>
                  <a:pt x="0" y="6526"/>
                </a:moveTo>
                <a:cubicBezTo>
                  <a:pt x="0" y="6526"/>
                  <a:pt x="9010" y="-8865"/>
                  <a:pt x="18534" y="7625"/>
                </a:cubicBezTo>
                <a:lnTo>
                  <a:pt x="21600" y="12735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36" name="Line"/>
          <p:cNvSpPr/>
          <p:nvPr/>
        </p:nvSpPr>
        <p:spPr>
          <a:xfrm>
            <a:off x="3166896" y="8928801"/>
            <a:ext cx="1595318" cy="119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37" name="Line"/>
          <p:cNvSpPr/>
          <p:nvPr/>
        </p:nvSpPr>
        <p:spPr>
          <a:xfrm>
            <a:off x="7705995" y="9016042"/>
            <a:ext cx="1353286" cy="1374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21600"/>
                  <a:pt x="19482" y="19918"/>
                  <a:pt x="21020" y="4608"/>
                </a:cubicBezTo>
                <a:lnTo>
                  <a:pt x="21600" y="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38" name="Orbit"/>
          <p:cNvSpPr txBox="1"/>
          <p:nvPr/>
        </p:nvSpPr>
        <p:spPr>
          <a:xfrm>
            <a:off x="2930898" y="3425493"/>
            <a:ext cx="1501532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Orbit</a:t>
            </a:r>
          </a:p>
        </p:txBody>
      </p:sp>
      <p:sp>
        <p:nvSpPr>
          <p:cNvPr id="339" name="Mode"/>
          <p:cNvSpPr txBox="1"/>
          <p:nvPr/>
        </p:nvSpPr>
        <p:spPr>
          <a:xfrm>
            <a:off x="8679591" y="4298099"/>
            <a:ext cx="1411578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Mode</a:t>
            </a:r>
          </a:p>
        </p:txBody>
      </p:sp>
      <p:sp>
        <p:nvSpPr>
          <p:cNvPr id="340" name="Seismic"/>
          <p:cNvSpPr txBox="1"/>
          <p:nvPr/>
        </p:nvSpPr>
        <p:spPr>
          <a:xfrm>
            <a:off x="1453773" y="8372047"/>
            <a:ext cx="2003352" cy="6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</a:t>
            </a:r>
          </a:p>
        </p:txBody>
      </p:sp>
      <p:sp>
        <p:nvSpPr>
          <p:cNvPr id="341" name="Seismic (shattered)"/>
          <p:cNvSpPr txBox="1"/>
          <p:nvPr/>
        </p:nvSpPr>
        <p:spPr>
          <a:xfrm>
            <a:off x="7243453" y="10159258"/>
            <a:ext cx="3416503" cy="111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 (shattered)</a:t>
            </a:r>
          </a:p>
        </p:txBody>
      </p:sp>
      <p:sp>
        <p:nvSpPr>
          <p:cNvPr id="342" name="Magnetic Field"/>
          <p:cNvSpPr txBox="1"/>
          <p:nvPr/>
        </p:nvSpPr>
        <p:spPr>
          <a:xfrm>
            <a:off x="9112980" y="8735745"/>
            <a:ext cx="2428813" cy="1093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Magnetic Field</a:t>
            </a:r>
          </a:p>
        </p:txBody>
      </p:sp>
      <p:sp>
        <p:nvSpPr>
          <p:cNvPr id="343" name="Cracking"/>
          <p:cNvSpPr txBox="1"/>
          <p:nvPr/>
        </p:nvSpPr>
        <p:spPr>
          <a:xfrm>
            <a:off x="5894036" y="5556151"/>
            <a:ext cx="1194785" cy="41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Cracking</a:t>
            </a:r>
          </a:p>
        </p:txBody>
      </p:sp>
      <p:sp>
        <p:nvSpPr>
          <p:cNvPr id="344" name="Resonance"/>
          <p:cNvSpPr txBox="1"/>
          <p:nvPr/>
        </p:nvSpPr>
        <p:spPr>
          <a:xfrm>
            <a:off x="5160912" y="4367694"/>
            <a:ext cx="1504696" cy="41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Resonance</a:t>
            </a:r>
          </a:p>
        </p:txBody>
      </p:sp>
      <p:pic>
        <p:nvPicPr>
          <p:cNvPr id="345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22606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57530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11482" y="9860295"/>
            <a:ext cx="674531" cy="663824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Line"/>
          <p:cNvSpPr/>
          <p:nvPr/>
        </p:nvSpPr>
        <p:spPr>
          <a:xfrm rot="10800000">
            <a:off x="5318968" y="5775388"/>
            <a:ext cx="2216314" cy="172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49" name="Colliding…"/>
          <p:cNvSpPr txBox="1"/>
          <p:nvPr/>
        </p:nvSpPr>
        <p:spPr>
          <a:xfrm>
            <a:off x="10563836" y="7130854"/>
            <a:ext cx="23088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Colliding</a:t>
            </a:r>
          </a:p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Pair-Fireballs</a:t>
            </a:r>
          </a:p>
        </p:txBody>
      </p:sp>
      <p:pic>
        <p:nvPicPr>
          <p:cNvPr id="350" name="shatteringFireball.pdf" descr="shatteringFireball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528236" y="4762696"/>
            <a:ext cx="2379965" cy="23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Line"/>
          <p:cNvSpPr/>
          <p:nvPr/>
        </p:nvSpPr>
        <p:spPr>
          <a:xfrm flipH="1" rot="10772368">
            <a:off x="9244876" y="6045251"/>
            <a:ext cx="1168461" cy="71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352" name="Resonant Shattering Flares"/>
          <p:cNvSpPr txBox="1"/>
          <p:nvPr/>
        </p:nvSpPr>
        <p:spPr>
          <a:xfrm>
            <a:off x="1199596" y="1332880"/>
            <a:ext cx="11633836" cy="12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000000"/>
                </a:solidFill>
              </a:defRPr>
            </a:lvl1pPr>
          </a:lstStyle>
          <a:p>
            <a:pPr/>
            <a:r>
              <a:t>Resonant Shattering Flares</a:t>
            </a:r>
          </a:p>
        </p:txBody>
      </p:sp>
      <p:grpSp>
        <p:nvGrpSpPr>
          <p:cNvPr id="359" name="Group"/>
          <p:cNvGrpSpPr/>
          <p:nvPr/>
        </p:nvGrpSpPr>
        <p:grpSpPr>
          <a:xfrm>
            <a:off x="8961708" y="1150826"/>
            <a:ext cx="15410618" cy="5951596"/>
            <a:chOff x="0" y="0"/>
            <a:chExt cx="15410617" cy="5951594"/>
          </a:xfrm>
        </p:grpSpPr>
        <p:grpSp>
          <p:nvGrpSpPr>
            <p:cNvPr id="357" name="Group"/>
            <p:cNvGrpSpPr/>
            <p:nvPr/>
          </p:nvGrpSpPr>
          <p:grpSpPr>
            <a:xfrm>
              <a:off x="5223085" y="-1"/>
              <a:ext cx="10187533" cy="5951596"/>
              <a:chOff x="0" y="0"/>
              <a:chExt cx="10187531" cy="5951594"/>
            </a:xfrm>
          </p:grpSpPr>
          <p:sp>
            <p:nvSpPr>
              <p:cNvPr id="353" name="2i2"/>
              <p:cNvSpPr txBox="1"/>
              <p:nvPr/>
            </p:nvSpPr>
            <p:spPr>
              <a:xfrm>
                <a:off x="4582781" y="251670"/>
                <a:ext cx="585855" cy="7831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rPr baseline="-5999" sz="2400"/>
                  <a:t>2</a:t>
                </a:r>
                <a:r>
                  <a:t>i</a:t>
                </a:r>
                <a:r>
                  <a:rPr baseline="-5999" sz="2400"/>
                  <a:t>2</a:t>
                </a:r>
              </a:p>
            </p:txBody>
          </p:sp>
          <p:pic>
            <p:nvPicPr>
              <p:cNvPr id="354" name="ModePlotArrow2b.pdf" descr="ModePlotArrow2b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984712"/>
                <a:ext cx="9576447" cy="46860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5" name="l = 2 crust-core…"/>
              <p:cNvSpPr txBox="1"/>
              <p:nvPr/>
            </p:nvSpPr>
            <p:spPr>
              <a:xfrm>
                <a:off x="6344500" y="0"/>
                <a:ext cx="2961774" cy="10573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3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l = 2 crust-core </a:t>
                </a:r>
              </a:p>
              <a:p>
                <a:pPr defTabSz="584200">
                  <a:defRPr sz="33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interface mode </a:t>
                </a:r>
              </a:p>
            </p:txBody>
          </p:sp>
          <p:sp>
            <p:nvSpPr>
              <p:cNvPr id="356" name="DT et al. (2012) PRL 108, 011102 (2012)"/>
              <p:cNvSpPr txBox="1"/>
              <p:nvPr/>
            </p:nvSpPr>
            <p:spPr>
              <a:xfrm>
                <a:off x="5331353" y="5519031"/>
                <a:ext cx="4856179" cy="4325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defRPr sz="23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DT et al. (2012) PRL 108, 011102 (2012)</a:t>
                </a:r>
              </a:p>
            </p:txBody>
          </p:sp>
        </p:grpSp>
        <p:sp>
          <p:nvSpPr>
            <p:cNvPr id="358" name="Line"/>
            <p:cNvSpPr/>
            <p:nvPr/>
          </p:nvSpPr>
          <p:spPr>
            <a:xfrm flipH="1">
              <a:off x="-1" y="2269789"/>
              <a:ext cx="4972380" cy="798809"/>
            </a:xfrm>
            <a:prstGeom prst="line">
              <a:avLst/>
            </a:prstGeom>
            <a:noFill/>
            <a:ln w="152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63" name="Group"/>
          <p:cNvGrpSpPr/>
          <p:nvPr/>
        </p:nvGrpSpPr>
        <p:grpSpPr>
          <a:xfrm>
            <a:off x="14949284" y="6729806"/>
            <a:ext cx="8137696" cy="6832804"/>
            <a:chOff x="0" y="0"/>
            <a:chExt cx="8137695" cy="6832803"/>
          </a:xfrm>
        </p:grpSpPr>
        <p:pic>
          <p:nvPicPr>
            <p:cNvPr id="360" name="Screenshot 2022-06-07 at 23.34.15.png" descr="Screenshot 2022-06-07 at 23.34.1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709703"/>
              <a:ext cx="8137696" cy="612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Line"/>
            <p:cNvSpPr/>
            <p:nvPr/>
          </p:nvSpPr>
          <p:spPr>
            <a:xfrm flipH="1" flipV="1">
              <a:off x="4252592" y="464604"/>
              <a:ext cx="394224" cy="99709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2" name="fmode ~ 100Hz"/>
            <p:cNvSpPr txBox="1"/>
            <p:nvPr/>
          </p:nvSpPr>
          <p:spPr>
            <a:xfrm>
              <a:off x="2191604" y="-1"/>
              <a:ext cx="2333923" cy="535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900">
                  <a:solidFill>
                    <a:srgbClr val="000000"/>
                  </a:solidFill>
                </a:defRPr>
              </a:pPr>
              <a:r>
                <a:t>f</a:t>
              </a:r>
              <a:r>
                <a:rPr baseline="-5999"/>
                <a:t>mode</a:t>
              </a:r>
              <a:r>
                <a:t> ~ 100Hz</a:t>
              </a:r>
            </a:p>
          </p:txBody>
        </p:sp>
      </p:grpSp>
      <p:sp>
        <p:nvSpPr>
          <p:cNvPr id="364" name="DT, et al. (2012) PRL 108, 011102…"/>
          <p:cNvSpPr txBox="1"/>
          <p:nvPr/>
        </p:nvSpPr>
        <p:spPr>
          <a:xfrm>
            <a:off x="5934474" y="11284873"/>
            <a:ext cx="713839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DT, et al. (2012) PRL 108, 011102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 (2013) ApJ 777, 103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Neill, DT, Van Eerten, Ryan, &amp; Newton (2022) MNRAS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corner_f250_posterior_prior.pdf" descr="corner_f250_posterior_pri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9304" y="133410"/>
            <a:ext cx="12635192" cy="1309423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Causality NICER GW Prior"/>
          <p:cNvSpPr txBox="1"/>
          <p:nvPr/>
        </p:nvSpPr>
        <p:spPr>
          <a:xfrm>
            <a:off x="11597614" y="2676469"/>
            <a:ext cx="5481372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Causality NICER GW Prior</a:t>
            </a:r>
          </a:p>
        </p:txBody>
      </p:sp>
      <p:sp>
        <p:nvSpPr>
          <p:cNvPr id="368" name="250 Hz RSF Posterior"/>
          <p:cNvSpPr txBox="1"/>
          <p:nvPr/>
        </p:nvSpPr>
        <p:spPr>
          <a:xfrm>
            <a:off x="11669445" y="3336869"/>
            <a:ext cx="452491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250 Hz RSF Posterior</a:t>
            </a:r>
          </a:p>
        </p:txBody>
      </p:sp>
      <p:pic>
        <p:nvPicPr>
          <p:cNvPr id="369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1150" y="2381250"/>
            <a:ext cx="4793308" cy="2369344"/>
          </a:xfrm>
          <a:prstGeom prst="rect">
            <a:avLst/>
          </a:prstGeom>
        </p:spPr>
      </p:pic>
      <p:pic>
        <p:nvPicPr>
          <p:cNvPr id="371" name="EoSs.pdf" descr="EoSs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10097" y="3764065"/>
            <a:ext cx="6948344" cy="5203649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Neill, Preston, Newton &amp; DT (2023), PRL, 130, 112701"/>
          <p:cNvSpPr txBox="1"/>
          <p:nvPr/>
        </p:nvSpPr>
        <p:spPr>
          <a:xfrm>
            <a:off x="16721226" y="13167817"/>
            <a:ext cx="74261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Neill, Preston, Newton &amp; DT (2023), PRL, 130, 112701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corner_f250_posterior_prior.pdf" descr="corner_f250_posterior_pri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6812" y="590818"/>
            <a:ext cx="12635191" cy="13094239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Causality NICER GW Prior"/>
          <p:cNvSpPr txBox="1"/>
          <p:nvPr/>
        </p:nvSpPr>
        <p:spPr>
          <a:xfrm>
            <a:off x="7762214" y="3311469"/>
            <a:ext cx="5481372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Causality NICER GW Prior</a:t>
            </a:r>
          </a:p>
        </p:txBody>
      </p:sp>
      <p:sp>
        <p:nvSpPr>
          <p:cNvPr id="376" name="250 Hz RSF Posterior"/>
          <p:cNvSpPr txBox="1"/>
          <p:nvPr/>
        </p:nvSpPr>
        <p:spPr>
          <a:xfrm>
            <a:off x="7834045" y="3971869"/>
            <a:ext cx="452491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250 Hz RSF Posterior</a:t>
            </a:r>
          </a:p>
        </p:txBody>
      </p:sp>
      <p:pic>
        <p:nvPicPr>
          <p:cNvPr id="377" name="Rectangle Rectangle" descr="Rectangle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8450" y="2889250"/>
            <a:ext cx="4793308" cy="2369344"/>
          </a:xfrm>
          <a:prstGeom prst="rect">
            <a:avLst/>
          </a:prstGeom>
        </p:spPr>
      </p:pic>
      <p:pic>
        <p:nvPicPr>
          <p:cNvPr id="379" name="Combined_constraints_2sigmaRSF_BEs.pdf" descr="Combined_constraints_2sigmaRSF_BEs.pdf"/>
          <p:cNvPicPr>
            <a:picLocks noChangeAspect="1"/>
          </p:cNvPicPr>
          <p:nvPr/>
        </p:nvPicPr>
        <p:blipFill>
          <a:blip r:embed="rId4">
            <a:extLst/>
          </a:blip>
          <a:srcRect l="0" t="0" r="67298" b="0"/>
          <a:stretch>
            <a:fillRect/>
          </a:stretch>
        </p:blipFill>
        <p:spPr>
          <a:xfrm>
            <a:off x="16059884" y="1247576"/>
            <a:ext cx="7304704" cy="11220788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Neill, Preston, Newton &amp; DT (2023), PRL, 130, 112701"/>
          <p:cNvSpPr txBox="1"/>
          <p:nvPr/>
        </p:nvSpPr>
        <p:spPr>
          <a:xfrm>
            <a:off x="16721226" y="13167817"/>
            <a:ext cx="74261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Neill, Preston, Newton &amp; DT (2023), PRL, 130, 112701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Combined_constraints_2sigmaRSF (3).pdf" descr="Combined_constraints_2sigmaRSF (3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3084" y="2009606"/>
            <a:ext cx="22337833" cy="11220788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Neill, Preston, Newton &amp; DT (2023), PRL, 130, 112701"/>
          <p:cNvSpPr txBox="1"/>
          <p:nvPr/>
        </p:nvSpPr>
        <p:spPr>
          <a:xfrm>
            <a:off x="16721226" y="13167817"/>
            <a:ext cx="74261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Neill, Preston, Newton &amp; DT (2023), PRL, 130, 112701</a:t>
            </a:r>
          </a:p>
        </p:txBody>
      </p:sp>
      <p:sp>
        <p:nvSpPr>
          <p:cNvPr id="384" name="Coincident RSF detection can provide constraints…"/>
          <p:cNvSpPr txBox="1"/>
          <p:nvPr/>
        </p:nvSpPr>
        <p:spPr>
          <a:xfrm>
            <a:off x="4565455" y="441045"/>
            <a:ext cx="15253090" cy="1657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Coincident RSF detection can provide constraints </a:t>
            </a:r>
          </a:p>
          <a:p>
            <a:pPr>
              <a:defRPr sz="5200"/>
            </a:pPr>
            <a:r>
              <a:t>on symmetry energy at crust/core transition ~0.5 n</a:t>
            </a:r>
            <a:r>
              <a:rPr baseline="-5999"/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evidence_vary1param_separate.png" descr="evidence_vary1param_separa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7620" y="-1"/>
            <a:ext cx="2159404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PRELIMINARY"/>
          <p:cNvSpPr txBox="1"/>
          <p:nvPr/>
        </p:nvSpPr>
        <p:spPr>
          <a:xfrm>
            <a:off x="10655582" y="473578"/>
            <a:ext cx="12065884" cy="21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400"/>
            </a:lvl1pPr>
          </a:lstStyle>
          <a:p>
            <a:pPr/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4RSFdata_corner_RSFonly.pdf" descr="4RSFdata_corner_RSFonl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552" y="609126"/>
            <a:ext cx="13165689" cy="13076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PRELIMINARY"/>
          <p:cNvSpPr txBox="1"/>
          <p:nvPr/>
        </p:nvSpPr>
        <p:spPr>
          <a:xfrm>
            <a:off x="11930091" y="2974501"/>
            <a:ext cx="12065884" cy="21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400"/>
            </a:lvl1pPr>
          </a:lstStyle>
          <a:p>
            <a:pPr/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What are the prospects for detecting RSFs?"/>
          <p:cNvSpPr txBox="1"/>
          <p:nvPr/>
        </p:nvSpPr>
        <p:spPr>
          <a:xfrm>
            <a:off x="5533421" y="6422923"/>
            <a:ext cx="13317157" cy="870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What are the prospects for detecting RSFs?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roup"/>
          <p:cNvGrpSpPr/>
          <p:nvPr/>
        </p:nvGrpSpPr>
        <p:grpSpPr>
          <a:xfrm>
            <a:off x="1412268" y="1097331"/>
            <a:ext cx="5553046" cy="11912205"/>
            <a:chOff x="0" y="0"/>
            <a:chExt cx="5553044" cy="11912203"/>
          </a:xfrm>
        </p:grpSpPr>
        <p:pic>
          <p:nvPicPr>
            <p:cNvPr id="394" name="Trojaplot3.pdf" descr="Trojaplot3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09" t="0" r="604" b="0"/>
            <a:stretch>
              <a:fillRect/>
            </a:stretch>
          </p:blipFill>
          <p:spPr>
            <a:xfrm>
              <a:off x="91412" y="0"/>
              <a:ext cx="5390200" cy="4109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Trojaplot2.pdf" descr="Trojaplot2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15" t="0" r="847" b="0"/>
            <a:stretch>
              <a:fillRect/>
            </a:stretch>
          </p:blipFill>
          <p:spPr>
            <a:xfrm>
              <a:off x="58843" y="3797799"/>
              <a:ext cx="5455338" cy="41596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6" name="Trojaplot.pdf" descr="Trojaplot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75" t="0" r="296" b="0"/>
            <a:stretch>
              <a:fillRect/>
            </a:stretch>
          </p:blipFill>
          <p:spPr>
            <a:xfrm>
              <a:off x="0" y="7678092"/>
              <a:ext cx="5553045" cy="4234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8" name="Screenshot 2022-06-08 at 08.49.33.png" descr="Screenshot 2022-06-08 at 08.49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6300" y="1010562"/>
            <a:ext cx="14867902" cy="11694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Screenshot 2022-06-08 at 09.21.19.png" descr="Screenshot 2022-06-08 at 09.21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486" y="1346585"/>
            <a:ext cx="23218709" cy="1091363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 flipV="1">
            <a:off x="2247899" y="650276"/>
            <a:ext cx="2" cy="12415449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" name="Line"/>
          <p:cNvSpPr/>
          <p:nvPr/>
        </p:nvSpPr>
        <p:spPr>
          <a:xfrm>
            <a:off x="1181100" y="11986224"/>
            <a:ext cx="22410392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96" name="Connection Line" descr="Connection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0499" y="1622458"/>
            <a:ext cx="21167031" cy="10008666"/>
          </a:xfrm>
          <a:prstGeom prst="rect">
            <a:avLst/>
          </a:prstGeom>
        </p:spPr>
      </p:pic>
      <p:sp>
        <p:nvSpPr>
          <p:cNvPr id="172" name="0"/>
          <p:cNvSpPr txBox="1"/>
          <p:nvPr/>
        </p:nvSpPr>
        <p:spPr>
          <a:xfrm>
            <a:off x="1530883" y="8665895"/>
            <a:ext cx="545034" cy="100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173" name="Energy"/>
          <p:cNvSpPr txBox="1"/>
          <p:nvPr/>
        </p:nvSpPr>
        <p:spPr>
          <a:xfrm rot="16200000">
            <a:off x="140328" y="5812654"/>
            <a:ext cx="1954544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00000"/>
                </a:solidFill>
              </a:defRPr>
            </a:lvl1pPr>
          </a:lstStyle>
          <a:p>
            <a:pPr/>
            <a:r>
              <a:t>Energy</a:t>
            </a:r>
          </a:p>
        </p:txBody>
      </p:sp>
      <p:sp>
        <p:nvSpPr>
          <p:cNvPr id="174" name="Baryon Density"/>
          <p:cNvSpPr txBox="1"/>
          <p:nvPr/>
        </p:nvSpPr>
        <p:spPr>
          <a:xfrm>
            <a:off x="10436485" y="12721056"/>
            <a:ext cx="4171430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00000"/>
                </a:solidFill>
              </a:defRPr>
            </a:lvl1pPr>
          </a:lstStyle>
          <a:p>
            <a:pPr/>
            <a:r>
              <a:t>Baryon Density</a:t>
            </a:r>
          </a:p>
        </p:txBody>
      </p:sp>
      <p:sp>
        <p:nvSpPr>
          <p:cNvPr id="175" name="(Cold) Infinite Nuclear Matter Equation of State"/>
          <p:cNvSpPr txBox="1"/>
          <p:nvPr/>
        </p:nvSpPr>
        <p:spPr>
          <a:xfrm>
            <a:off x="4586017" y="91617"/>
            <a:ext cx="13585166" cy="85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(Cold) Infinite Nuclear Matter Equation of State</a:t>
            </a:r>
          </a:p>
        </p:txBody>
      </p:sp>
      <p:sp>
        <p:nvSpPr>
          <p:cNvPr id="176" name="Circle"/>
          <p:cNvSpPr/>
          <p:nvPr/>
        </p:nvSpPr>
        <p:spPr>
          <a:xfrm>
            <a:off x="5962650" y="11306799"/>
            <a:ext cx="495300" cy="49530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7" name="Saturation Density"/>
          <p:cNvSpPr txBox="1"/>
          <p:nvPr/>
        </p:nvSpPr>
        <p:spPr>
          <a:xfrm>
            <a:off x="4277486" y="12089597"/>
            <a:ext cx="3865627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Saturation Density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5832" y="12669093"/>
            <a:ext cx="29337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onnection Line" descr="Connection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61033" y="133234"/>
            <a:ext cx="13050194" cy="8206384"/>
          </a:xfrm>
          <a:prstGeom prst="rect">
            <a:avLst/>
          </a:prstGeom>
        </p:spPr>
      </p:pic>
      <p:pic>
        <p:nvPicPr>
          <p:cNvPr id="200" name="Connection Line" descr="Connection 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5239" y="8174170"/>
            <a:ext cx="4223892" cy="1116063"/>
          </a:xfrm>
          <a:prstGeom prst="rect">
            <a:avLst/>
          </a:prstGeom>
        </p:spPr>
      </p:pic>
      <p:sp>
        <p:nvSpPr>
          <p:cNvPr id="181" name="Symmetric Nuclear Matter…"/>
          <p:cNvSpPr txBox="1"/>
          <p:nvPr/>
        </p:nvSpPr>
        <p:spPr>
          <a:xfrm rot="19399369">
            <a:off x="16241217" y="5351091"/>
            <a:ext cx="5896966" cy="110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Symmetric Nuclear Matter</a:t>
            </a:r>
          </a:p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 (Equal Protons and Neutrons)</a:t>
            </a:r>
          </a:p>
        </p:txBody>
      </p:sp>
      <p:sp>
        <p:nvSpPr>
          <p:cNvPr id="182" name="Pure Neutron Matter"/>
          <p:cNvSpPr txBox="1"/>
          <p:nvPr/>
        </p:nvSpPr>
        <p:spPr>
          <a:xfrm rot="19280024">
            <a:off x="12571539" y="3712791"/>
            <a:ext cx="4041522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pPr/>
            <a:r>
              <a:t>Pure Neutron Matter</a:t>
            </a:r>
          </a:p>
        </p:txBody>
      </p:sp>
      <p:grpSp>
        <p:nvGrpSpPr>
          <p:cNvPr id="185" name="Group"/>
          <p:cNvGrpSpPr/>
          <p:nvPr/>
        </p:nvGrpSpPr>
        <p:grpSpPr>
          <a:xfrm>
            <a:off x="2495492" y="8616967"/>
            <a:ext cx="3803386" cy="2814483"/>
            <a:chOff x="0" y="0"/>
            <a:chExt cx="3803384" cy="2814482"/>
          </a:xfrm>
        </p:grpSpPr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68359" y="0"/>
              <a:ext cx="1384267" cy="1384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7426957">
              <a:off x="1669131" y="-696970"/>
              <a:ext cx="465122" cy="4264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8" name="Group"/>
          <p:cNvGrpSpPr/>
          <p:nvPr/>
        </p:nvGrpSpPr>
        <p:grpSpPr>
          <a:xfrm>
            <a:off x="6210300" y="8353835"/>
            <a:ext cx="2914187" cy="3139665"/>
            <a:chOff x="0" y="0"/>
            <a:chExt cx="2914186" cy="3139663"/>
          </a:xfrm>
        </p:grpSpPr>
        <p:sp>
          <p:nvSpPr>
            <p:cNvPr id="186" name="Line"/>
            <p:cNvSpPr/>
            <p:nvPr/>
          </p:nvSpPr>
          <p:spPr>
            <a:xfrm flipV="1">
              <a:off x="-1" y="0"/>
              <a:ext cx="2" cy="3139664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7186" y="1328531"/>
              <a:ext cx="26670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" name="Group"/>
          <p:cNvGrpSpPr/>
          <p:nvPr/>
        </p:nvGrpSpPr>
        <p:grpSpPr>
          <a:xfrm>
            <a:off x="12192000" y="6294252"/>
            <a:ext cx="3935184" cy="3377298"/>
            <a:chOff x="0" y="0"/>
            <a:chExt cx="3935183" cy="3377297"/>
          </a:xfrm>
        </p:grpSpPr>
        <p:sp>
          <p:nvSpPr>
            <p:cNvPr id="189" name="Nuclear Symmetry…"/>
            <p:cNvSpPr txBox="1"/>
            <p:nvPr/>
          </p:nvSpPr>
          <p:spPr>
            <a:xfrm>
              <a:off x="242189" y="252115"/>
              <a:ext cx="3692995" cy="10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300">
                  <a:solidFill>
                    <a:srgbClr val="000000"/>
                  </a:solidFill>
                </a:defRPr>
              </a:pPr>
              <a:r>
                <a:t>Nuclear Symmetry </a:t>
              </a:r>
            </a:p>
            <a:p>
              <a:pPr algn="l">
                <a:defRPr sz="3300">
                  <a:solidFill>
                    <a:srgbClr val="000000"/>
                  </a:solidFill>
                </a:defRPr>
              </a:pPr>
              <a:r>
                <a:t>Energy:    </a:t>
              </a:r>
            </a:p>
          </p:txBody>
        </p:sp>
        <p:sp>
          <p:nvSpPr>
            <p:cNvPr id="190" name="Line"/>
            <p:cNvSpPr/>
            <p:nvPr/>
          </p:nvSpPr>
          <p:spPr>
            <a:xfrm flipV="1">
              <a:off x="-1" y="-1"/>
              <a:ext cx="2" cy="3377299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6487" y="1298065"/>
              <a:ext cx="15748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39986" y="5922789"/>
            <a:ext cx="33020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838608" y="4566048"/>
            <a:ext cx="3619501" cy="120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262223" y="12303798"/>
            <a:ext cx="519954" cy="441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6"/>
      <p:bldP build="whole" bldLvl="1" animBg="1" rev="0" advAuto="0" spid="181" grpId="5"/>
      <p:bldP build="whole" bldLvl="1" animBg="1" rev="0" advAuto="0" spid="188" grpId="10"/>
      <p:bldP build="whole" bldLvl="1" animBg="1" rev="0" advAuto="0" spid="193" grpId="11"/>
      <p:bldP build="whole" bldLvl="1" animBg="1" rev="0" advAuto="0" spid="178" grpId="3"/>
      <p:bldP build="whole" bldLvl="1" animBg="1" rev="0" advAuto="0" spid="192" grpId="9"/>
      <p:bldP build="whole" bldLvl="1" animBg="1" rev="0" advAuto="0" spid="176" grpId="1"/>
      <p:bldP build="whole" bldLvl="1" animBg="1" rev="0" advAuto="0" spid="200" grpId="7"/>
      <p:bldP build="whole" bldLvl="1" animBg="1" rev="0" advAuto="0" spid="194" grpId="12"/>
      <p:bldP build="whole" bldLvl="1" animBg="1" rev="0" advAuto="0" spid="177" grpId="2"/>
      <p:bldP build="whole" bldLvl="1" animBg="1" rev="0" advAuto="0" spid="182" grpId="8"/>
      <p:bldP build="whole" bldLvl="1" animBg="1" rev="0" advAuto="0" spid="185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creenshot 2022-06-08 at 09.22.56.png" descr="Screenshot 2022-06-08 at 09.22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5285" y="158988"/>
            <a:ext cx="18466807" cy="1339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Screenshot 2022-06-08 at 09.23.45.png" descr="Screenshot 2022-06-08 at 09.23.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24650" y="5143500"/>
            <a:ext cx="4406900" cy="2413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  <p:sp>
        <p:nvSpPr>
          <p:cNvPr id="406" name="See also recent RNAAS note by Sylvia Biscoveanu"/>
          <p:cNvSpPr txBox="1"/>
          <p:nvPr/>
        </p:nvSpPr>
        <p:spPr>
          <a:xfrm>
            <a:off x="15546641" y="12502133"/>
            <a:ext cx="8708518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See also recent RNAAS note by Sylvia Biscoveanu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trainPic.jpg" descr="StrainP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43105" y="3671750"/>
            <a:ext cx="1798748" cy="1798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orbit.pdf" descr="orbit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5741" y="3982248"/>
            <a:ext cx="2901551" cy="1706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crustquake.pdf" descr="crustquak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9380" y="6873091"/>
            <a:ext cx="3094273" cy="1908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crumbled.pdf" descr="crumbled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02958" y="9451219"/>
            <a:ext cx="2869430" cy="1769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Alfvenwaves.pdf" descr="Alfvenwave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20014" y="6967860"/>
            <a:ext cx="2428813" cy="2151235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Line"/>
          <p:cNvSpPr/>
          <p:nvPr/>
        </p:nvSpPr>
        <p:spPr>
          <a:xfrm>
            <a:off x="9364338" y="5213533"/>
            <a:ext cx="2211097" cy="172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14" name="Line"/>
          <p:cNvSpPr/>
          <p:nvPr/>
        </p:nvSpPr>
        <p:spPr>
          <a:xfrm>
            <a:off x="9969411" y="4166314"/>
            <a:ext cx="1796802" cy="372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735" fill="norm" stroke="1" extrusionOk="0">
                <a:moveTo>
                  <a:pt x="0" y="6526"/>
                </a:moveTo>
                <a:cubicBezTo>
                  <a:pt x="0" y="6526"/>
                  <a:pt x="9010" y="-8865"/>
                  <a:pt x="18534" y="7625"/>
                </a:cubicBezTo>
                <a:lnTo>
                  <a:pt x="21600" y="12735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15" name="Line"/>
          <p:cNvSpPr/>
          <p:nvPr/>
        </p:nvSpPr>
        <p:spPr>
          <a:xfrm>
            <a:off x="8095717" y="8928801"/>
            <a:ext cx="1595318" cy="1190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16" name="Line"/>
          <p:cNvSpPr/>
          <p:nvPr/>
        </p:nvSpPr>
        <p:spPr>
          <a:xfrm>
            <a:off x="12634816" y="9016042"/>
            <a:ext cx="1353286" cy="1374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21600"/>
                  <a:pt x="19482" y="19918"/>
                  <a:pt x="21020" y="4608"/>
                </a:cubicBezTo>
                <a:lnTo>
                  <a:pt x="21600" y="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17" name="Orbit"/>
          <p:cNvSpPr txBox="1"/>
          <p:nvPr/>
        </p:nvSpPr>
        <p:spPr>
          <a:xfrm>
            <a:off x="7859718" y="3425493"/>
            <a:ext cx="1501533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Orbit</a:t>
            </a:r>
          </a:p>
        </p:txBody>
      </p:sp>
      <p:sp>
        <p:nvSpPr>
          <p:cNvPr id="418" name="Mode"/>
          <p:cNvSpPr txBox="1"/>
          <p:nvPr/>
        </p:nvSpPr>
        <p:spPr>
          <a:xfrm>
            <a:off x="13608412" y="4298099"/>
            <a:ext cx="1411577" cy="546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Mode</a:t>
            </a:r>
          </a:p>
        </p:txBody>
      </p:sp>
      <p:sp>
        <p:nvSpPr>
          <p:cNvPr id="419" name="Seismic"/>
          <p:cNvSpPr txBox="1"/>
          <p:nvPr/>
        </p:nvSpPr>
        <p:spPr>
          <a:xfrm>
            <a:off x="6382594" y="8372047"/>
            <a:ext cx="2003352" cy="6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</a:t>
            </a:r>
          </a:p>
        </p:txBody>
      </p:sp>
      <p:sp>
        <p:nvSpPr>
          <p:cNvPr id="420" name="Seismic (shattered)"/>
          <p:cNvSpPr txBox="1"/>
          <p:nvPr/>
        </p:nvSpPr>
        <p:spPr>
          <a:xfrm>
            <a:off x="12172274" y="10159258"/>
            <a:ext cx="3416503" cy="1112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3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Seismic (shattered)</a:t>
            </a:r>
          </a:p>
        </p:txBody>
      </p:sp>
      <p:sp>
        <p:nvSpPr>
          <p:cNvPr id="421" name="Magnetic Field"/>
          <p:cNvSpPr txBox="1"/>
          <p:nvPr/>
        </p:nvSpPr>
        <p:spPr>
          <a:xfrm>
            <a:off x="14041801" y="8735745"/>
            <a:ext cx="2428814" cy="1093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Magnetic Field</a:t>
            </a:r>
          </a:p>
        </p:txBody>
      </p:sp>
      <p:sp>
        <p:nvSpPr>
          <p:cNvPr id="422" name="Cracking"/>
          <p:cNvSpPr txBox="1"/>
          <p:nvPr/>
        </p:nvSpPr>
        <p:spPr>
          <a:xfrm>
            <a:off x="10822857" y="5556151"/>
            <a:ext cx="1194785" cy="41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Cracking</a:t>
            </a:r>
          </a:p>
        </p:txBody>
      </p:sp>
      <p:sp>
        <p:nvSpPr>
          <p:cNvPr id="423" name="Resonance"/>
          <p:cNvSpPr txBox="1"/>
          <p:nvPr/>
        </p:nvSpPr>
        <p:spPr>
          <a:xfrm>
            <a:off x="10089732" y="4367694"/>
            <a:ext cx="1504697" cy="41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Resonance</a:t>
            </a:r>
          </a:p>
        </p:txBody>
      </p:sp>
      <p:pic>
        <p:nvPicPr>
          <p:cNvPr id="424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51427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286351" y="9592624"/>
            <a:ext cx="674531" cy="663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seismicwave.pdf" descr="seismicwav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40303" y="9860295"/>
            <a:ext cx="674531" cy="663824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Line"/>
          <p:cNvSpPr/>
          <p:nvPr/>
        </p:nvSpPr>
        <p:spPr>
          <a:xfrm rot="10800000">
            <a:off x="10247789" y="5775388"/>
            <a:ext cx="2216314" cy="1723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83" y="936"/>
                  <a:pt x="3819" y="13510"/>
                  <a:pt x="1518" y="18460"/>
                </a:cubicBezTo>
                <a:lnTo>
                  <a:pt x="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28" name="Colliding…"/>
          <p:cNvSpPr txBox="1"/>
          <p:nvPr/>
        </p:nvSpPr>
        <p:spPr>
          <a:xfrm>
            <a:off x="15492657" y="7130854"/>
            <a:ext cx="23088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Colliding</a:t>
            </a:r>
          </a:p>
          <a:p>
            <a:pPr defTabSz="5842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Pair-Fireballs</a:t>
            </a:r>
          </a:p>
        </p:txBody>
      </p:sp>
      <p:pic>
        <p:nvPicPr>
          <p:cNvPr id="429" name="shatteringFireball.pdf" descr="shatteringFireball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57058" y="4762696"/>
            <a:ext cx="2379965" cy="23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Line"/>
          <p:cNvSpPr/>
          <p:nvPr/>
        </p:nvSpPr>
        <p:spPr>
          <a:xfrm flipH="1" rot="10772368">
            <a:off x="14173697" y="6045251"/>
            <a:ext cx="1168461" cy="710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2465" y="17287"/>
                  <a:pt x="18238" y="20783"/>
                </a:cubicBezTo>
                <a:lnTo>
                  <a:pt x="21600" y="21600"/>
                </a:ln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cap="all" sz="3600">
                <a:solidFill>
                  <a:srgbClr val="000000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pPr>
          </a:p>
        </p:txBody>
      </p:sp>
      <p:sp>
        <p:nvSpPr>
          <p:cNvPr id="431" name="Resonant Shattering Flares"/>
          <p:cNvSpPr txBox="1"/>
          <p:nvPr/>
        </p:nvSpPr>
        <p:spPr>
          <a:xfrm>
            <a:off x="6128417" y="1332880"/>
            <a:ext cx="11633836" cy="12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000000"/>
                </a:solidFill>
              </a:defRPr>
            </a:lvl1pPr>
          </a:lstStyle>
          <a:p>
            <a:pPr/>
            <a:r>
              <a:t>Resonant Shattering Flares</a:t>
            </a:r>
          </a:p>
        </p:txBody>
      </p:sp>
      <p:sp>
        <p:nvSpPr>
          <p:cNvPr id="432" name="DT, et al. (2012) PRL 108, 011102…"/>
          <p:cNvSpPr txBox="1"/>
          <p:nvPr/>
        </p:nvSpPr>
        <p:spPr>
          <a:xfrm>
            <a:off x="10142764" y="11284873"/>
            <a:ext cx="811282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DT, et al. (2012) PRL 108, 011102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DT (2013) ApJ 777, 103</a:t>
            </a:r>
          </a:p>
          <a:p>
            <a: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creenshot 2022-06-08 at 08.55.14.png" descr="Screenshot 2022-06-08 at 08.55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9461" y="598733"/>
            <a:ext cx="19046583" cy="13102968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Non-thermal emission from shell collisions"/>
          <p:cNvSpPr txBox="1"/>
          <p:nvPr/>
        </p:nvSpPr>
        <p:spPr>
          <a:xfrm>
            <a:off x="7221004" y="699439"/>
            <a:ext cx="9941992" cy="709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000000"/>
                </a:solidFill>
              </a:defRPr>
            </a:lvl1pPr>
          </a:lstStyle>
          <a:p>
            <a:pPr/>
            <a:r>
              <a:t>Non-thermal emission from shell collisions</a:t>
            </a:r>
          </a:p>
        </p:txBody>
      </p:sp>
      <p:sp>
        <p:nvSpPr>
          <p:cNvPr id="436" name="resonance width"/>
          <p:cNvSpPr txBox="1"/>
          <p:nvPr/>
        </p:nvSpPr>
        <p:spPr>
          <a:xfrm rot="16200000">
            <a:off x="17044009" y="2626817"/>
            <a:ext cx="236098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resonance width</a:t>
            </a:r>
          </a:p>
        </p:txBody>
      </p:sp>
      <p:sp>
        <p:nvSpPr>
          <p:cNvPr id="437" name="1013.5 G"/>
          <p:cNvSpPr txBox="1"/>
          <p:nvPr/>
        </p:nvSpPr>
        <p:spPr>
          <a:xfrm>
            <a:off x="11818281" y="9836911"/>
            <a:ext cx="1865038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100F5"/>
                </a:solidFill>
              </a:defRPr>
            </a:pPr>
            <a:r>
              <a:t>10</a:t>
            </a:r>
            <a:r>
              <a:rPr baseline="31999"/>
              <a:t>13.5</a:t>
            </a:r>
            <a:r>
              <a:t> G</a:t>
            </a:r>
          </a:p>
        </p:txBody>
      </p:sp>
      <p:sp>
        <p:nvSpPr>
          <p:cNvPr id="438" name="1014 G"/>
          <p:cNvSpPr txBox="1"/>
          <p:nvPr/>
        </p:nvSpPr>
        <p:spPr>
          <a:xfrm>
            <a:off x="9965605" y="7792211"/>
            <a:ext cx="1582590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10</a:t>
            </a:r>
            <a:r>
              <a:rPr baseline="31999"/>
              <a:t>14</a:t>
            </a:r>
            <a:r>
              <a:t> G</a:t>
            </a:r>
          </a:p>
        </p:txBody>
      </p:sp>
      <p:sp>
        <p:nvSpPr>
          <p:cNvPr id="439" name="1014.5 G"/>
          <p:cNvSpPr txBox="1"/>
          <p:nvPr/>
        </p:nvSpPr>
        <p:spPr>
          <a:xfrm>
            <a:off x="8821081" y="2509011"/>
            <a:ext cx="1865038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</a:defRPr>
            </a:pPr>
            <a:r>
              <a:t>10</a:t>
            </a:r>
            <a:r>
              <a:rPr baseline="31999"/>
              <a:t>14.5</a:t>
            </a:r>
            <a:r>
              <a:t> G</a:t>
            </a:r>
          </a:p>
        </p:txBody>
      </p:sp>
      <p:sp>
        <p:nvSpPr>
          <p:cNvPr id="440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Screenshot 2022-06-08 at 08.51.54.png" descr="Screenshot 2022-06-08 at 08.51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3886" y="468165"/>
            <a:ext cx="19191538" cy="1313966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Approximate Fermi/GBM detection limits"/>
          <p:cNvSpPr txBox="1"/>
          <p:nvPr/>
        </p:nvSpPr>
        <p:spPr>
          <a:xfrm>
            <a:off x="14729307" y="6807313"/>
            <a:ext cx="566958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Approximate Fermi/GBM detection limits</a:t>
            </a:r>
          </a:p>
        </p:txBody>
      </p:sp>
      <p:sp>
        <p:nvSpPr>
          <p:cNvPr id="444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creenshot 2022-06-08 at 09.27.03.png" descr="Screenshot 2022-06-08 at 09.27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8910" y="-256331"/>
            <a:ext cx="13116506" cy="14527108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Gourgouliatos, Wood, &amp; Hollerbach (2016) PNAS, 113, 15, 3944"/>
          <p:cNvSpPr txBox="1"/>
          <p:nvPr/>
        </p:nvSpPr>
        <p:spPr>
          <a:xfrm rot="16200000">
            <a:off x="19546519" y="8976817"/>
            <a:ext cx="876056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Gourgouliatos, Wood, &amp; Hollerbach (2016) PNAS, 113, 15, 3944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creenshot 2022-06-08 at 10.19.23.png" descr="Screenshot 2022-06-08 at 10.19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8127" y="717023"/>
            <a:ext cx="17968808" cy="9197193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Fields are long lived if…"/>
          <p:cNvSpPr txBox="1"/>
          <p:nvPr/>
        </p:nvSpPr>
        <p:spPr>
          <a:xfrm>
            <a:off x="5061870" y="9849434"/>
            <a:ext cx="5040060" cy="125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000000"/>
                </a:solidFill>
              </a:defRPr>
            </a:pPr>
            <a:r>
              <a:t>Fields are long lived if </a:t>
            </a:r>
          </a:p>
          <a:p>
            <a:pPr>
              <a:defRPr sz="3900">
                <a:solidFill>
                  <a:srgbClr val="000000"/>
                </a:solidFill>
              </a:defRPr>
            </a:pPr>
            <a:r>
              <a:t>they thread the core</a:t>
            </a:r>
          </a:p>
        </p:txBody>
      </p:sp>
      <p:sp>
        <p:nvSpPr>
          <p:cNvPr id="451" name="Fields decay in &lt; 106 years if…"/>
          <p:cNvSpPr txBox="1"/>
          <p:nvPr/>
        </p:nvSpPr>
        <p:spPr>
          <a:xfrm>
            <a:off x="13060280" y="9849434"/>
            <a:ext cx="6594641" cy="125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>
                <a:solidFill>
                  <a:srgbClr val="000000"/>
                </a:solidFill>
              </a:defRPr>
            </a:pPr>
            <a:r>
              <a:t>Fields decay in &lt; 10</a:t>
            </a:r>
            <a:r>
              <a:rPr baseline="31999"/>
              <a:t>6</a:t>
            </a:r>
            <a:r>
              <a:t> years if </a:t>
            </a:r>
          </a:p>
          <a:p>
            <a:pPr>
              <a:defRPr sz="3900">
                <a:solidFill>
                  <a:srgbClr val="000000"/>
                </a:solidFill>
              </a:defRPr>
            </a:pPr>
            <a:r>
              <a:t>anchored only in the crust </a:t>
            </a:r>
          </a:p>
        </p:txBody>
      </p:sp>
      <p:sp>
        <p:nvSpPr>
          <p:cNvPr id="452" name="Ho, Andersson &amp; Graber (2017) PRC, 96, 065801"/>
          <p:cNvSpPr txBox="1"/>
          <p:nvPr/>
        </p:nvSpPr>
        <p:spPr>
          <a:xfrm rot="16200000">
            <a:off x="20071334" y="9954717"/>
            <a:ext cx="677113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Ho, Andersson &amp; Graber (2017) PRC, 96, 065801</a:t>
            </a:r>
          </a:p>
        </p:txBody>
      </p:sp>
      <p:sp>
        <p:nvSpPr>
          <p:cNvPr id="453" name="Konenkov &amp; Geppert (2000) MNRAS, 313, 1, 66"/>
          <p:cNvSpPr txBox="1"/>
          <p:nvPr/>
        </p:nvSpPr>
        <p:spPr>
          <a:xfrm rot="16200000">
            <a:off x="20636941" y="9954717"/>
            <a:ext cx="657971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Konenkov &amp; Geppert (2000) MNRAS, 313, 1, 66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RSF_seen_highB_NSNS (2).pdf" descr="RSF_seen_highB_NSNS (2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525" y="2531279"/>
            <a:ext cx="11986148" cy="8350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RSF_seen_highB_BHNS (1).pdf" descr="RSF_seen_highB_BHNS (1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36104" y="2606472"/>
            <a:ext cx="11466817" cy="8200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Screenshot 2022-06-08 at 10.31.27.png" descr="Screenshot 2022-06-08 at 10.31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9600" y="8623300"/>
            <a:ext cx="2492237" cy="1246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Screenshot 2022-06-08 at 10.31.59.png" descr="Screenshot 2022-06-08 at 10.31.5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24850" y="8559800"/>
            <a:ext cx="2333640" cy="1246119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Up to ~25 per year"/>
          <p:cNvSpPr txBox="1"/>
          <p:nvPr/>
        </p:nvSpPr>
        <p:spPr>
          <a:xfrm>
            <a:off x="9408712" y="9827717"/>
            <a:ext cx="267401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Up to ~25 per year</a:t>
            </a:r>
          </a:p>
        </p:txBody>
      </p:sp>
      <p:sp>
        <p:nvSpPr>
          <p:cNvPr id="460" name="Up to ~5 per year"/>
          <p:cNvSpPr txBox="1"/>
          <p:nvPr/>
        </p:nvSpPr>
        <p:spPr>
          <a:xfrm>
            <a:off x="21063146" y="9827717"/>
            <a:ext cx="250454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Up to ~5 per year</a:t>
            </a:r>
          </a:p>
        </p:txBody>
      </p:sp>
      <p:sp>
        <p:nvSpPr>
          <p:cNvPr id="461" name="Fermi detection limit"/>
          <p:cNvSpPr txBox="1"/>
          <p:nvPr/>
        </p:nvSpPr>
        <p:spPr>
          <a:xfrm rot="19714585">
            <a:off x="14520672" y="6005017"/>
            <a:ext cx="288645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Fermi detection limit</a:t>
            </a:r>
          </a:p>
        </p:txBody>
      </p:sp>
      <p:sp>
        <p:nvSpPr>
          <p:cNvPr id="462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creenshot 2022-06-08 at 10.34.59.png" descr="Screenshot 2022-06-08 at 10.34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2450" y="449403"/>
            <a:ext cx="11565514" cy="12817194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1013.5 G"/>
          <p:cNvSpPr txBox="1"/>
          <p:nvPr/>
        </p:nvSpPr>
        <p:spPr>
          <a:xfrm>
            <a:off x="5023781" y="6966711"/>
            <a:ext cx="1865038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10</a:t>
            </a:r>
            <a:r>
              <a:rPr baseline="31999"/>
              <a:t>13.5</a:t>
            </a:r>
            <a:r>
              <a:t> G</a:t>
            </a:r>
          </a:p>
        </p:txBody>
      </p:sp>
      <p:sp>
        <p:nvSpPr>
          <p:cNvPr id="466" name="1014 G"/>
          <p:cNvSpPr txBox="1"/>
          <p:nvPr/>
        </p:nvSpPr>
        <p:spPr>
          <a:xfrm>
            <a:off x="5292005" y="6319011"/>
            <a:ext cx="1582590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10</a:t>
            </a:r>
            <a:r>
              <a:rPr baseline="31999"/>
              <a:t>14</a:t>
            </a:r>
            <a:r>
              <a:t> G</a:t>
            </a:r>
          </a:p>
        </p:txBody>
      </p:sp>
      <p:sp>
        <p:nvSpPr>
          <p:cNvPr id="467" name="1014.5 G"/>
          <p:cNvSpPr txBox="1"/>
          <p:nvPr/>
        </p:nvSpPr>
        <p:spPr>
          <a:xfrm>
            <a:off x="5023781" y="5671311"/>
            <a:ext cx="1865038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100F5"/>
                </a:solidFill>
              </a:defRPr>
            </a:pPr>
            <a:r>
              <a:t>10</a:t>
            </a:r>
            <a:r>
              <a:rPr baseline="31999"/>
              <a:t>14.5</a:t>
            </a:r>
            <a:r>
              <a:t> G</a:t>
            </a:r>
          </a:p>
        </p:txBody>
      </p:sp>
      <p:sp>
        <p:nvSpPr>
          <p:cNvPr id="468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creenshot 2022-06-08 at 10.37.00.png" descr="Screenshot 2022-06-08 at 10.37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613" y="2051920"/>
            <a:ext cx="23176774" cy="89793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3" name="Group"/>
          <p:cNvGrpSpPr/>
          <p:nvPr/>
        </p:nvGrpSpPr>
        <p:grpSpPr>
          <a:xfrm>
            <a:off x="7718645" y="11402621"/>
            <a:ext cx="8946710" cy="573177"/>
            <a:chOff x="0" y="0"/>
            <a:chExt cx="8946709" cy="573176"/>
          </a:xfrm>
        </p:grpSpPr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5886009" y="32588"/>
              <a:ext cx="3060701" cy="50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2" name="No detectable precursor implies"/>
            <p:cNvSpPr txBox="1"/>
            <p:nvPr/>
          </p:nvSpPr>
          <p:spPr>
            <a:xfrm>
              <a:off x="0" y="-1"/>
              <a:ext cx="5736336" cy="573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100">
                  <a:solidFill>
                    <a:srgbClr val="000000"/>
                  </a:solidFill>
                </a:defRPr>
              </a:lvl1pPr>
            </a:lstStyle>
            <a:p>
              <a:pPr/>
              <a:r>
                <a:t>No detectable precursor implies</a:t>
              </a:r>
            </a:p>
          </p:txBody>
        </p:sp>
      </p:grpSp>
      <p:sp>
        <p:nvSpPr>
          <p:cNvPr id="474" name="Neill, DT, Van Eerten, Ryan, &amp; Newton (2022) MNRAS, 514, 4"/>
          <p:cNvSpPr txBox="1"/>
          <p:nvPr/>
        </p:nvSpPr>
        <p:spPr>
          <a:xfrm>
            <a:off x="16087043" y="13080999"/>
            <a:ext cx="811282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584200"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Neill, DT, Van Eerten, Ryan, &amp; Newton (2022) MNRAS, 514, 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Screenshot 2022-06-08 at 10.40.15.png" descr="Screenshot 2022-06-08 at 10.40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850" y="933450"/>
            <a:ext cx="17157700" cy="1184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Screenshot 2022-06-08 at 10.41.02.png" descr="Screenshot 2022-06-08 at 10.41.02.png"/>
          <p:cNvPicPr>
            <a:picLocks noChangeAspect="1"/>
          </p:cNvPicPr>
          <p:nvPr/>
        </p:nvPicPr>
        <p:blipFill>
          <a:blip r:embed="rId3">
            <a:extLst/>
          </a:blip>
          <a:srcRect l="2511" t="0" r="0" b="0"/>
          <a:stretch>
            <a:fillRect/>
          </a:stretch>
        </p:blipFill>
        <p:spPr>
          <a:xfrm>
            <a:off x="18291075" y="4597400"/>
            <a:ext cx="4556225" cy="4521200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Rastinejad+ (2022) arXiv:2204.10864"/>
          <p:cNvSpPr txBox="1"/>
          <p:nvPr/>
        </p:nvSpPr>
        <p:spPr>
          <a:xfrm rot="16200000">
            <a:off x="21293865" y="10665917"/>
            <a:ext cx="518708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Rastinejad+ (2022) arXiv:2204.10864 </a:t>
            </a:r>
          </a:p>
        </p:txBody>
      </p:sp>
      <p:pic>
        <p:nvPicPr>
          <p:cNvPr id="4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0888" y="10027840"/>
            <a:ext cx="24765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472993" y="9509720"/>
            <a:ext cx="38989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Associated Kilonova!"/>
          <p:cNvSpPr txBox="1"/>
          <p:nvPr/>
        </p:nvSpPr>
        <p:spPr>
          <a:xfrm>
            <a:off x="18291074" y="4216450"/>
            <a:ext cx="4390036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Associated Kilonova!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ymmetry energy constraints from…"/>
          <p:cNvSpPr txBox="1"/>
          <p:nvPr/>
        </p:nvSpPr>
        <p:spPr>
          <a:xfrm>
            <a:off x="2920961" y="318594"/>
            <a:ext cx="8458278" cy="135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000000"/>
                </a:solidFill>
              </a:defRPr>
            </a:pPr>
            <a:r>
              <a:t>Symmetry energy constraints from </a:t>
            </a:r>
          </a:p>
          <a:p>
            <a:pPr>
              <a:defRPr sz="4200">
                <a:solidFill>
                  <a:srgbClr val="000000"/>
                </a:solidFill>
              </a:defRPr>
            </a:pPr>
            <a:r>
              <a:t>terrestrial experiments</a:t>
            </a:r>
          </a:p>
        </p:txBody>
      </p:sp>
      <p:sp>
        <p:nvSpPr>
          <p:cNvPr id="204" name="How can we measure Symmetry…"/>
          <p:cNvSpPr txBox="1"/>
          <p:nvPr/>
        </p:nvSpPr>
        <p:spPr>
          <a:xfrm>
            <a:off x="12497067" y="5657631"/>
            <a:ext cx="11161231" cy="1884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How can we measure Symmetry </a:t>
            </a:r>
          </a:p>
          <a:p>
            <a:pPr>
              <a:defRPr sz="5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Energy with astrophysics?</a:t>
            </a:r>
          </a:p>
        </p:txBody>
      </p:sp>
      <p:pic>
        <p:nvPicPr>
          <p:cNvPr id="205" name="Screenshot 2022-06-08 at 00.04.02.png" descr="Screenshot 2022-06-08 at 00.04.02.png"/>
          <p:cNvPicPr>
            <a:picLocks noChangeAspect="1"/>
          </p:cNvPicPr>
          <p:nvPr/>
        </p:nvPicPr>
        <p:blipFill>
          <a:blip r:embed="rId2">
            <a:extLst/>
          </a:blip>
          <a:srcRect l="0" t="1795" r="0" b="0"/>
          <a:stretch>
            <a:fillRect/>
          </a:stretch>
        </p:blipFill>
        <p:spPr>
          <a:xfrm>
            <a:off x="2476500" y="1857176"/>
            <a:ext cx="8928703" cy="11510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creenshot 2022-06-08 at 10.45.25.png" descr="Screenshot 2022-06-08 at 10.45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7063" y="-65401"/>
            <a:ext cx="17351074" cy="1331340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Xiao+ arXiv:2205.02186"/>
          <p:cNvSpPr txBox="1"/>
          <p:nvPr/>
        </p:nvSpPr>
        <p:spPr>
          <a:xfrm rot="16200000">
            <a:off x="22345396" y="11643817"/>
            <a:ext cx="334060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Xiao+ arXiv:2205.02186</a:t>
            </a:r>
          </a:p>
        </p:txBody>
      </p:sp>
      <p:pic>
        <p:nvPicPr>
          <p:cNvPr id="4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02421" y="7079357"/>
            <a:ext cx="3898901" cy="1257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LC_FermiGBM_230307A.png" descr="LC_FermiGBM_230307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0" y="633797"/>
            <a:ext cx="18669000" cy="1172210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PRELIMINARY"/>
          <p:cNvSpPr txBox="1"/>
          <p:nvPr/>
        </p:nvSpPr>
        <p:spPr>
          <a:xfrm>
            <a:off x="5954233" y="7303022"/>
            <a:ext cx="12065883" cy="21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400"/>
            </a:lvl1pPr>
          </a:lstStyle>
          <a:p>
            <a:pPr/>
            <a:r>
              <a:t>PRELIMINARY</a:t>
            </a:r>
          </a:p>
        </p:txBody>
      </p:sp>
      <p:sp>
        <p:nvSpPr>
          <p:cNvPr id="489" name="GRB230307A"/>
          <p:cNvSpPr txBox="1"/>
          <p:nvPr/>
        </p:nvSpPr>
        <p:spPr>
          <a:xfrm>
            <a:off x="19733198" y="64183"/>
            <a:ext cx="3530245" cy="74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GRB230307A</a:t>
            </a:r>
          </a:p>
        </p:txBody>
      </p:sp>
      <p:sp>
        <p:nvSpPr>
          <p:cNvPr id="490" name="Dichiara et al in prep"/>
          <p:cNvSpPr txBox="1"/>
          <p:nvPr/>
        </p:nvSpPr>
        <p:spPr>
          <a:xfrm>
            <a:off x="20214524" y="12733384"/>
            <a:ext cx="3112443" cy="104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600"/>
              </a:spcBef>
              <a:defRPr b="1">
                <a:solidFill>
                  <a:srgbClr val="000000">
                    <a:alpha val="90196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Dichiara et al in prep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Mvals_frequency-mass_0.4s.pdf" descr="Mvals_frequency-mass_0.4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8814" y="752723"/>
            <a:ext cx="18326372" cy="12874360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PRELIMINARY"/>
          <p:cNvSpPr txBox="1"/>
          <p:nvPr/>
        </p:nvSpPr>
        <p:spPr>
          <a:xfrm>
            <a:off x="8707748" y="1507613"/>
            <a:ext cx="12065883" cy="21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400"/>
            </a:lvl1pPr>
          </a:lstStyle>
          <a:p>
            <a:pPr/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BvsL_varyEtidal.pdf" descr="BvsL_varyEtid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0708" y="-78221"/>
            <a:ext cx="20041477" cy="13872442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PRELIMINARY"/>
          <p:cNvSpPr txBox="1"/>
          <p:nvPr/>
        </p:nvSpPr>
        <p:spPr>
          <a:xfrm>
            <a:off x="5558505" y="401436"/>
            <a:ext cx="12065883" cy="213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3400"/>
            </a:lvl1pPr>
          </a:lstStyle>
          <a:p>
            <a:pPr/>
            <a: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RSF2v7-01.png" descr="RSF2v7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498" y="-2042239"/>
            <a:ext cx="24462996" cy="15815733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Summary &amp; Key Question:"/>
          <p:cNvSpPr txBox="1"/>
          <p:nvPr/>
        </p:nvSpPr>
        <p:spPr>
          <a:xfrm>
            <a:off x="6540817" y="222884"/>
            <a:ext cx="11302366" cy="12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Summary &amp; Key Question:</a:t>
            </a:r>
          </a:p>
        </p:txBody>
      </p:sp>
      <p:sp>
        <p:nvSpPr>
          <p:cNvPr id="500" name="The inner core of a neutron star is very uncertain: may or may not be nucleonic…"/>
          <p:cNvSpPr txBox="1"/>
          <p:nvPr/>
        </p:nvSpPr>
        <p:spPr>
          <a:xfrm>
            <a:off x="196354" y="1033328"/>
            <a:ext cx="11806472" cy="96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6100" indent="-546100" algn="l">
              <a:buSzPct val="123000"/>
              <a:buChar char="•"/>
              <a:defRPr sz="41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</a:p>
          <a:p>
            <a:pPr marL="546100" indent="-546100" algn="l">
              <a:buSzPct val="123000"/>
              <a:buChar char="•"/>
              <a:defRPr sz="41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The inner core of a neutron star is very uncertain: may or may not be nucleonic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t>Symmetry Energy is important, but most core-dominated observables likely do not probe Symmetry Energy!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t>It is best probed near the core/crust boundary.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RSFs are tidally induced resonances that cause Gamma-Ray flares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RSFs naturally probe the crust-core boundary (~ 1/2 saturation)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Asteroseismology is great for probing different regions</a:t>
            </a: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  <a:p>
            <a:pPr algn="l"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</p:txBody>
      </p:sp>
      <p:sp>
        <p:nvSpPr>
          <p:cNvPr id="501" name="Which astro-observables are best suited…"/>
          <p:cNvSpPr txBox="1"/>
          <p:nvPr/>
        </p:nvSpPr>
        <p:spPr>
          <a:xfrm>
            <a:off x="468705" y="9363151"/>
            <a:ext cx="12473789" cy="420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t>Which astro-observables are best suited</a:t>
            </a:r>
          </a:p>
          <a:p>
            <a:pPr>
              <a:defRPr sz="5400">
                <a:solidFill>
                  <a:srgbClr val="FFFFFF"/>
                </a:solidFill>
              </a:defRPr>
            </a:pPr>
            <a:r>
              <a:t>to constrain dense matter physics at </a:t>
            </a:r>
          </a:p>
          <a:p>
            <a:pPr>
              <a:defRPr sz="5400">
                <a:solidFill>
                  <a:srgbClr val="FFFFFF"/>
                </a:solidFill>
              </a:defRPr>
            </a:pPr>
            <a:r>
              <a:t>different densities?</a:t>
            </a:r>
          </a:p>
          <a:p>
            <a:pPr>
              <a:defRPr sz="5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RSF2v7-01.png" descr="RSF2v7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498" y="-2093039"/>
            <a:ext cx="24462996" cy="1581573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Conclusions"/>
          <p:cNvSpPr txBox="1"/>
          <p:nvPr/>
        </p:nvSpPr>
        <p:spPr>
          <a:xfrm>
            <a:off x="9506426" y="222884"/>
            <a:ext cx="5371148" cy="120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Conclusions</a:t>
            </a:r>
          </a:p>
        </p:txBody>
      </p:sp>
      <p:sp>
        <p:nvSpPr>
          <p:cNvPr id="505" name="Nuclear physicists want to understand many-body interactions of bulk nuclear matter…"/>
          <p:cNvSpPr txBox="1"/>
          <p:nvPr/>
        </p:nvSpPr>
        <p:spPr>
          <a:xfrm>
            <a:off x="69354" y="1651050"/>
            <a:ext cx="11806472" cy="140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6100" indent="-546100" algn="l">
              <a:buSzPct val="123000"/>
              <a:buChar char="•"/>
              <a:defRPr sz="41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Nuclear physicists want to understand many-body interactions of bulk nuclear matter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Symmetry Energy is diff in binding energy between symmetric nuclear matter and pure neutron matter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chemeClr val="accent4">
                    <a:hueOff val="348544"/>
                    <a:lumOff val="7139"/>
                  </a:schemeClr>
                </a:solidFill>
              </a:defRPr>
            </a:pPr>
            <a:r>
              <a:t>The inner core of a neutron star is very uncertain: may or may not be nucleonic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t>Symmetry Energy is important, but most core-dominated observables do not probe Symmetry Energy!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t>It is best probed near the core/crust boundary.</a:t>
            </a: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RSFs are tidally induced resonances that cause Gamma-Ray flares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RSFs naturally probe the crust-core boundary (~ 1/2 saturation)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546100" indent="-546100" algn="l">
              <a:buSzPct val="123000"/>
              <a:buChar char="•"/>
              <a:defRPr sz="4100">
                <a:solidFill>
                  <a:srgbClr val="FFFFFF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Let’s build collaboration to probe the different regions of neutron stars and the different physics</a:t>
            </a: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Asteroseismology is great for probing different regions</a:t>
            </a: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  <a:p>
            <a:pPr marL="546100" indent="-546100" algn="l">
              <a:buSzPct val="123000"/>
              <a:buChar char="•"/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  <a:p>
            <a:pPr algn="l"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0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50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0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50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creenshot 2023-06-27 at 17.00.12.png" descr="Screenshot 2023-06-27 at 17.00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2071" y="3241468"/>
            <a:ext cx="12877801" cy="6146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+ An Astrophysics Lectureship to be advertised soon"/>
          <p:cNvSpPr txBox="1"/>
          <p:nvPr/>
        </p:nvSpPr>
        <p:spPr>
          <a:xfrm>
            <a:off x="3143201" y="10518628"/>
            <a:ext cx="15115541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+ An Astrophysics Lectureship to be advertised soon</a:t>
            </a:r>
          </a:p>
        </p:txBody>
      </p:sp>
      <p:sp>
        <p:nvSpPr>
          <p:cNvPr id="509" name="Bath Physics is Hiring!"/>
          <p:cNvSpPr txBox="1"/>
          <p:nvPr/>
        </p:nvSpPr>
        <p:spPr>
          <a:xfrm>
            <a:off x="7278321" y="1240954"/>
            <a:ext cx="6845301" cy="870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Bath Physics is Hiring!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Screenshot 2022-06-08 at 00.30.27.png" descr="Screenshot 2022-06-08 at 00.30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1562" y="1290754"/>
            <a:ext cx="17743870" cy="12643514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Density weighted average shear speed"/>
          <p:cNvSpPr txBox="1"/>
          <p:nvPr/>
        </p:nvSpPr>
        <p:spPr>
          <a:xfrm rot="16200000">
            <a:off x="-1314832" y="6184772"/>
            <a:ext cx="7811263" cy="60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pPr/>
            <a:r>
              <a:t>Density weighted average shear speed</a:t>
            </a:r>
          </a:p>
        </p:txBody>
      </p:sp>
      <p:sp>
        <p:nvSpPr>
          <p:cNvPr id="513" name="Neill, Newton, &amp; DT (2021), MNRAS 504, 1, 1129"/>
          <p:cNvSpPr txBox="1"/>
          <p:nvPr/>
        </p:nvSpPr>
        <p:spPr>
          <a:xfrm>
            <a:off x="17604841" y="13161467"/>
            <a:ext cx="672023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/>
            <a:r>
              <a:t>Neill, Newton, &amp; DT (2021), MNRAS 504, 1, 1129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Which regions of a neutron star tell us about which physics?"/>
          <p:cNvSpPr txBox="1"/>
          <p:nvPr/>
        </p:nvSpPr>
        <p:spPr>
          <a:xfrm>
            <a:off x="4455032" y="6472300"/>
            <a:ext cx="15473935" cy="77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Which regions of a neutron star tell us about which physics?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"/>
          <p:cNvSpPr/>
          <p:nvPr/>
        </p:nvSpPr>
        <p:spPr>
          <a:xfrm flipV="1">
            <a:off x="2247899" y="650276"/>
            <a:ext cx="2" cy="12415449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0" name="Line"/>
          <p:cNvSpPr/>
          <p:nvPr/>
        </p:nvSpPr>
        <p:spPr>
          <a:xfrm>
            <a:off x="1181100" y="11986224"/>
            <a:ext cx="22410392" cy="1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38" name="Connection Line" descr="Connection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0499" y="1622458"/>
            <a:ext cx="21167031" cy="10008666"/>
          </a:xfrm>
          <a:prstGeom prst="rect">
            <a:avLst/>
          </a:prstGeom>
        </p:spPr>
      </p:pic>
      <p:sp>
        <p:nvSpPr>
          <p:cNvPr id="212" name="0"/>
          <p:cNvSpPr txBox="1"/>
          <p:nvPr/>
        </p:nvSpPr>
        <p:spPr>
          <a:xfrm>
            <a:off x="1530883" y="8665895"/>
            <a:ext cx="545034" cy="1007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>
                <a:solidFill>
                  <a:srgbClr val="000000"/>
                </a:solidFill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213" name="Energy"/>
          <p:cNvSpPr txBox="1"/>
          <p:nvPr/>
        </p:nvSpPr>
        <p:spPr>
          <a:xfrm rot="16200000">
            <a:off x="140328" y="5812654"/>
            <a:ext cx="1954544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00000"/>
                </a:solidFill>
              </a:defRPr>
            </a:lvl1pPr>
          </a:lstStyle>
          <a:p>
            <a:pPr/>
            <a:r>
              <a:t>Energy</a:t>
            </a:r>
          </a:p>
        </p:txBody>
      </p:sp>
      <p:sp>
        <p:nvSpPr>
          <p:cNvPr id="214" name="Baryon Density"/>
          <p:cNvSpPr txBox="1"/>
          <p:nvPr/>
        </p:nvSpPr>
        <p:spPr>
          <a:xfrm>
            <a:off x="10436485" y="12721056"/>
            <a:ext cx="4171430" cy="79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00000"/>
                </a:solidFill>
              </a:defRPr>
            </a:lvl1pPr>
          </a:lstStyle>
          <a:p>
            <a:pPr/>
            <a:r>
              <a:t>Baryon Density</a:t>
            </a:r>
          </a:p>
        </p:txBody>
      </p:sp>
      <p:sp>
        <p:nvSpPr>
          <p:cNvPr id="215" name="(Cold) Infinite Nuclear Matter Equation of State"/>
          <p:cNvSpPr txBox="1"/>
          <p:nvPr/>
        </p:nvSpPr>
        <p:spPr>
          <a:xfrm>
            <a:off x="4586017" y="91617"/>
            <a:ext cx="13585166" cy="85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000000"/>
                </a:solidFill>
              </a:defRPr>
            </a:lvl1pPr>
          </a:lstStyle>
          <a:p>
            <a:pPr/>
            <a:r>
              <a:t>(Cold) Infinite Nuclear Matter Equation of State</a:t>
            </a:r>
          </a:p>
        </p:txBody>
      </p:sp>
      <p:sp>
        <p:nvSpPr>
          <p:cNvPr id="216" name="Circle"/>
          <p:cNvSpPr/>
          <p:nvPr/>
        </p:nvSpPr>
        <p:spPr>
          <a:xfrm>
            <a:off x="5962650" y="11306799"/>
            <a:ext cx="495300" cy="495301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" name="Saturation Density"/>
          <p:cNvSpPr txBox="1"/>
          <p:nvPr/>
        </p:nvSpPr>
        <p:spPr>
          <a:xfrm>
            <a:off x="4277486" y="12089597"/>
            <a:ext cx="3865627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Saturation Density</a:t>
            </a:r>
          </a:p>
        </p:txBody>
      </p:sp>
      <p:pic>
        <p:nvPicPr>
          <p:cNvPr id="2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5832" y="12669093"/>
            <a:ext cx="29337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Connection Line" descr="Connection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5239" y="8174170"/>
            <a:ext cx="4223892" cy="1116063"/>
          </a:xfrm>
          <a:prstGeom prst="rect">
            <a:avLst/>
          </a:prstGeom>
        </p:spPr>
      </p:pic>
      <p:sp>
        <p:nvSpPr>
          <p:cNvPr id="220" name="Pure Neutron Matter"/>
          <p:cNvSpPr txBox="1"/>
          <p:nvPr/>
        </p:nvSpPr>
        <p:spPr>
          <a:xfrm rot="19280024">
            <a:off x="12571539" y="3712791"/>
            <a:ext cx="4041522" cy="597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chemeClr val="accent1"/>
                </a:solidFill>
              </a:defRPr>
            </a:lvl1pPr>
          </a:lstStyle>
          <a:p>
            <a:pPr/>
            <a:r>
              <a:t>Pure Neutron Matter</a:t>
            </a:r>
          </a:p>
        </p:txBody>
      </p:sp>
      <p:grpSp>
        <p:nvGrpSpPr>
          <p:cNvPr id="223" name="Group"/>
          <p:cNvGrpSpPr/>
          <p:nvPr/>
        </p:nvGrpSpPr>
        <p:grpSpPr>
          <a:xfrm>
            <a:off x="2495492" y="8616967"/>
            <a:ext cx="3803386" cy="2814483"/>
            <a:chOff x="0" y="0"/>
            <a:chExt cx="3803384" cy="2814482"/>
          </a:xfrm>
        </p:grpSpPr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68359" y="0"/>
              <a:ext cx="1384267" cy="13842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7426957">
              <a:off x="1669131" y="-696970"/>
              <a:ext cx="465122" cy="4264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"/>
          <p:cNvGrpSpPr/>
          <p:nvPr/>
        </p:nvGrpSpPr>
        <p:grpSpPr>
          <a:xfrm>
            <a:off x="6210300" y="8353835"/>
            <a:ext cx="2914187" cy="3139665"/>
            <a:chOff x="0" y="0"/>
            <a:chExt cx="2914186" cy="3139663"/>
          </a:xfrm>
        </p:grpSpPr>
        <p:sp>
          <p:nvSpPr>
            <p:cNvPr id="224" name="Line"/>
            <p:cNvSpPr/>
            <p:nvPr/>
          </p:nvSpPr>
          <p:spPr>
            <a:xfrm flipV="1">
              <a:off x="-1" y="0"/>
              <a:ext cx="2" cy="3139664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2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47186" y="1328531"/>
              <a:ext cx="26670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" name="Group"/>
          <p:cNvGrpSpPr/>
          <p:nvPr/>
        </p:nvGrpSpPr>
        <p:grpSpPr>
          <a:xfrm>
            <a:off x="12192000" y="6294252"/>
            <a:ext cx="3935184" cy="3377298"/>
            <a:chOff x="0" y="0"/>
            <a:chExt cx="3935183" cy="3377297"/>
          </a:xfrm>
        </p:grpSpPr>
        <p:sp>
          <p:nvSpPr>
            <p:cNvPr id="227" name="Nuclear Symmetry…"/>
            <p:cNvSpPr txBox="1"/>
            <p:nvPr/>
          </p:nvSpPr>
          <p:spPr>
            <a:xfrm>
              <a:off x="242189" y="252115"/>
              <a:ext cx="3692995" cy="108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300">
                  <a:solidFill>
                    <a:srgbClr val="000000"/>
                  </a:solidFill>
                </a:defRPr>
              </a:pPr>
              <a:r>
                <a:t>Nuclear Symmetry </a:t>
              </a:r>
            </a:p>
            <a:p>
              <a:pPr algn="l">
                <a:defRPr sz="3300">
                  <a:solidFill>
                    <a:srgbClr val="000000"/>
                  </a:solidFill>
                </a:defRPr>
              </a:pPr>
              <a:r>
                <a:t>Energy:    </a:t>
              </a:r>
            </a:p>
          </p:txBody>
        </p:sp>
        <p:sp>
          <p:nvSpPr>
            <p:cNvPr id="228" name="Line"/>
            <p:cNvSpPr/>
            <p:nvPr/>
          </p:nvSpPr>
          <p:spPr>
            <a:xfrm flipV="1">
              <a:off x="-1" y="-1"/>
              <a:ext cx="2" cy="3377299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2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6487" y="1298065"/>
              <a:ext cx="1574801" cy="482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39986" y="5922789"/>
            <a:ext cx="3302001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838608" y="4566048"/>
            <a:ext cx="3619501" cy="120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262223" y="12303798"/>
            <a:ext cx="519954" cy="44196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ymmetric Nuclear Matter…"/>
          <p:cNvSpPr txBox="1"/>
          <p:nvPr/>
        </p:nvSpPr>
        <p:spPr>
          <a:xfrm rot="19399369">
            <a:off x="16241217" y="5351091"/>
            <a:ext cx="5896966" cy="110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Symmetric Nuclear Matter</a:t>
            </a:r>
          </a:p>
          <a:p>
            <a: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 (Equal Protons and Neutrons)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637925" y="2045693"/>
            <a:ext cx="9186446" cy="5212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Connection Line" descr="Connection Line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261033" y="133234"/>
            <a:ext cx="13050194" cy="8206384"/>
          </a:xfrm>
          <a:prstGeom prst="rect">
            <a:avLst/>
          </a:prstGeom>
        </p:spPr>
      </p:pic>
      <p:sp>
        <p:nvSpPr>
          <p:cNvPr id="237" name="Caplan &amp; Horowitz (2017)"/>
          <p:cNvSpPr txBox="1"/>
          <p:nvPr/>
        </p:nvSpPr>
        <p:spPr>
          <a:xfrm rot="16200000">
            <a:off x="8669439" y="5159222"/>
            <a:ext cx="2561095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Caplan &amp; Horowitz (2017)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creenshot 2022-06-07 at 21.43.51.png" descr="Screenshot 2022-06-07 at 21.43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1450" y="1149350"/>
            <a:ext cx="16866531" cy="1244869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Weber 2004, arXiv:astro.ph/0407155"/>
          <p:cNvSpPr txBox="1"/>
          <p:nvPr/>
        </p:nvSpPr>
        <p:spPr>
          <a:xfrm>
            <a:off x="9873292" y="13167817"/>
            <a:ext cx="508284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Weber 2004, arXiv:</a:t>
            </a:r>
            <a:r>
              <a:rPr u="sng">
                <a:hlinkClick r:id="rId3" invalidUrl="" action="" tgtFrame="" tooltip="" history="1" highlightClick="0" endSnd="0"/>
              </a:rPr>
              <a:t>astro.ph/0407155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arameterised Crust and Core EOS"/>
          <p:cNvSpPr txBox="1"/>
          <p:nvPr/>
        </p:nvSpPr>
        <p:spPr>
          <a:xfrm>
            <a:off x="8637314" y="547039"/>
            <a:ext cx="8379372" cy="709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>
                <a:solidFill>
                  <a:srgbClr val="000000"/>
                </a:solidFill>
              </a:defRPr>
            </a:lvl1pPr>
          </a:lstStyle>
          <a:p>
            <a:pPr/>
            <a:r>
              <a:t>Parameterised Crust and Core EOS</a:t>
            </a:r>
          </a:p>
        </p:txBody>
      </p:sp>
      <p:pic>
        <p:nvPicPr>
          <p:cNvPr id="249" name="EoSs.pdf" descr="EoS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8459" y="1327889"/>
            <a:ext cx="15967082" cy="11957825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BPS"/>
          <p:cNvSpPr txBox="1"/>
          <p:nvPr/>
        </p:nvSpPr>
        <p:spPr>
          <a:xfrm rot="19838203">
            <a:off x="6422305" y="11376750"/>
            <a:ext cx="972990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BPS</a:t>
            </a:r>
          </a:p>
        </p:txBody>
      </p:sp>
      <p:sp>
        <p:nvSpPr>
          <p:cNvPr id="251" name="Based on EOSs from Balliet et al, 2021, ApJ 918:79"/>
          <p:cNvSpPr txBox="1"/>
          <p:nvPr/>
        </p:nvSpPr>
        <p:spPr>
          <a:xfrm>
            <a:off x="16192500" y="13117017"/>
            <a:ext cx="803605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/>
            <a:r>
              <a:t>Based on EOSs from Balliet et al, 2021, ApJ 918:79</a:t>
            </a:r>
          </a:p>
        </p:txBody>
      </p:sp>
      <p:sp>
        <p:nvSpPr>
          <p:cNvPr id="252" name="Ext. Skyrme EDF"/>
          <p:cNvSpPr txBox="1"/>
          <p:nvPr/>
        </p:nvSpPr>
        <p:spPr>
          <a:xfrm rot="19838203">
            <a:off x="9840788" y="9065350"/>
            <a:ext cx="3559424" cy="63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Ext. Skyrme EDF</a:t>
            </a:r>
          </a:p>
        </p:txBody>
      </p:sp>
      <p:sp>
        <p:nvSpPr>
          <p:cNvPr id="253" name="Piecewise…"/>
          <p:cNvSpPr txBox="1"/>
          <p:nvPr/>
        </p:nvSpPr>
        <p:spPr>
          <a:xfrm rot="19838203">
            <a:off x="16176978" y="4874350"/>
            <a:ext cx="2164644" cy="11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Piecewise </a:t>
            </a:r>
          </a:p>
          <a:p>
            <a:pPr>
              <a:defRPr sz="3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Polytrope</a:t>
            </a:r>
          </a:p>
        </p:txBody>
      </p:sp>
      <p:sp>
        <p:nvSpPr>
          <p:cNvPr id="254" name="Neill, Preston, Newton &amp; DT (2023), PRL, 130, 112701"/>
          <p:cNvSpPr txBox="1"/>
          <p:nvPr/>
        </p:nvSpPr>
        <p:spPr>
          <a:xfrm>
            <a:off x="16835526" y="12761417"/>
            <a:ext cx="742614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Neill, Preston, Newton &amp; DT (2023), PRL, 130, 112701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What multi-messenger observables can we use?"/>
          <p:cNvSpPr txBox="1"/>
          <p:nvPr/>
        </p:nvSpPr>
        <p:spPr>
          <a:xfrm>
            <a:off x="4966868" y="6422745"/>
            <a:ext cx="14450264" cy="87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What multi-messenger observables can we use?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