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entury Schoolbook" panose="02040604050505020304" pitchFamily="18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466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43c0cc584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g243c0cc584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43c0cc584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43c0cc584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43c0cc5843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43c0cc5843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43c0cc5843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43c0cc5843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0" y="841772"/>
            <a:ext cx="9144000" cy="4301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"/>
              <a:t>TITLE LIDE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0" y="938050"/>
            <a:ext cx="9144000" cy="1049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" sz="3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Tidal Heating as a direct probe of strangeness inside Neutron Stars</a:t>
            </a:r>
            <a:endParaRPr sz="32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013853" y="4345175"/>
            <a:ext cx="3205500" cy="7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Collaborators : </a:t>
            </a:r>
            <a:endParaRPr sz="1100"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Bikram Pradhan</a:t>
            </a:r>
            <a:r>
              <a:rPr lang="en" sz="14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(IUCAA),</a:t>
            </a:r>
            <a:endParaRPr sz="14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Prof. </a:t>
            </a:r>
            <a:r>
              <a:rPr lang="en" sz="15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Debarati Chatterjee</a:t>
            </a:r>
            <a:r>
              <a:rPr lang="en" sz="14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(IUCAA)</a:t>
            </a:r>
            <a:endParaRPr sz="14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72800" y="64475"/>
            <a:ext cx="88740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300" b="1">
                <a:solidFill>
                  <a:srgbClr val="6AA84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International Symposium on Nuclear Symmetry Energy(NuSym 23)</a:t>
            </a:r>
            <a:endParaRPr sz="2300" b="1">
              <a:solidFill>
                <a:srgbClr val="6AA8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GSI, Darmstadt, 18-22nd Sept, 2023</a:t>
            </a:r>
            <a:endParaRPr sz="23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1198985" y="2571750"/>
            <a:ext cx="6625666" cy="12230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Suprovo Ghosh</a:t>
            </a:r>
            <a:endParaRPr sz="1100" dirty="0"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Doctoral student, Supervisor : Prof. Debarati Chatterjee</a:t>
            </a:r>
            <a:endParaRPr sz="1500" dirty="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IUCAA, Pune , India</a:t>
            </a:r>
            <a:endParaRPr sz="1500" dirty="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50" y="4138225"/>
            <a:ext cx="944057" cy="93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0613" y="4663695"/>
            <a:ext cx="2088342" cy="41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30171" y="4138225"/>
            <a:ext cx="2216625" cy="93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3125" y="2123700"/>
            <a:ext cx="3756000" cy="281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650" y="481963"/>
            <a:ext cx="4524250" cy="278551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5037425" y="529325"/>
            <a:ext cx="3935100" cy="8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entury Schoolbook"/>
                <a:ea typeface="Century Schoolbook"/>
                <a:cs typeface="Century Schoolbook"/>
                <a:sym typeface="Century Schoolbook"/>
              </a:rPr>
              <a:t>Strange matter like hyperons can be stable components inside the high density NS Core. </a:t>
            </a:r>
            <a:endParaRPr b="1"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5167575" y="1589725"/>
            <a:ext cx="38736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CC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Signature of Hyperons in gravitational wave data ?</a:t>
            </a:r>
            <a:endParaRPr b="1">
              <a:solidFill>
                <a:srgbClr val="CC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-18450" y="0"/>
            <a:ext cx="9180900" cy="4695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50" b="1">
                <a:solidFill>
                  <a:srgbClr val="0000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Tidal Heating due to viscosity of nuclear matter</a:t>
            </a:r>
            <a:endParaRPr sz="1300">
              <a:solidFill>
                <a:srgbClr val="0000FF"/>
              </a:solidFill>
            </a:endParaRPr>
          </a:p>
        </p:txBody>
      </p:sp>
      <p:cxnSp>
        <p:nvCxnSpPr>
          <p:cNvPr id="71" name="Google Shape;71;p14"/>
          <p:cNvCxnSpPr>
            <a:endCxn id="68" idx="1"/>
          </p:cNvCxnSpPr>
          <p:nvPr/>
        </p:nvCxnSpPr>
        <p:spPr>
          <a:xfrm rot="10800000" flipH="1">
            <a:off x="4411625" y="947675"/>
            <a:ext cx="625800" cy="4314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2" name="Google Shape;72;p14"/>
          <p:cNvSpPr/>
          <p:nvPr/>
        </p:nvSpPr>
        <p:spPr>
          <a:xfrm>
            <a:off x="776025" y="3758675"/>
            <a:ext cx="4162200" cy="762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Tidal heating due to viscous dissipation during binary NS inspiral. </a:t>
            </a:r>
            <a:endParaRPr b="1"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4"/>
          <p:cNvSpPr/>
          <p:nvPr/>
        </p:nvSpPr>
        <p:spPr>
          <a:xfrm>
            <a:off x="6517375" y="2622050"/>
            <a:ext cx="1005900" cy="1899000"/>
          </a:xfrm>
          <a:prstGeom prst="rect">
            <a:avLst/>
          </a:prstGeom>
          <a:solidFill>
            <a:srgbClr val="FF0000">
              <a:alpha val="11950"/>
            </a:srgbClr>
          </a:solidFill>
          <a:ln w="9525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275" y="2087100"/>
            <a:ext cx="3966350" cy="29747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/>
          <p:nvPr/>
        </p:nvSpPr>
        <p:spPr>
          <a:xfrm>
            <a:off x="4434650" y="2222925"/>
            <a:ext cx="4457400" cy="24498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Current phase uncertainty estimates  is ~0.02 rad for A+ and 10</a:t>
            </a:r>
            <a:r>
              <a:rPr lang="en" sz="1700" b="1" i="1" baseline="300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-3</a:t>
            </a:r>
            <a:r>
              <a:rPr lang="en" sz="1700" b="1" i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rad for Cosmic Explorer (CE).</a:t>
            </a:r>
            <a:r>
              <a:rPr lang="en" sz="2000" b="1" i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 sz="2000" b="1" i="1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i="1">
                <a:solidFill>
                  <a:srgbClr val="CC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Detectable for high mass NS in future generation detectors!!</a:t>
            </a:r>
            <a:endParaRPr sz="2000" b="1" i="1">
              <a:solidFill>
                <a:srgbClr val="CC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0000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-18450" y="0"/>
            <a:ext cx="9180900" cy="4695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1812" b="1">
                <a:solidFill>
                  <a:srgbClr val="0000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Effect in GW signal and Detectability</a:t>
            </a:r>
            <a:endParaRPr sz="1812" b="1">
              <a:solidFill>
                <a:srgbClr val="0000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75"/>
              <a:buNone/>
            </a:pPr>
            <a:endParaRPr sz="462" b="1">
              <a:solidFill>
                <a:srgbClr val="0000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478950" y="511450"/>
            <a:ext cx="8186100" cy="15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Schoolbook"/>
              <a:buChar char="➢"/>
            </a:pPr>
            <a:r>
              <a:rPr lang="en" sz="16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Heat the star upto 0.1-1 MeV before merger but not high enough to require inclusion of thermal corrections to the EoS.</a:t>
            </a:r>
            <a:endParaRPr sz="16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Schoolbook"/>
              <a:buChar char="➢"/>
            </a:pPr>
            <a:r>
              <a:rPr lang="en" sz="16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Additional torque to the viscous dissipation of energy will lead to a total change in the number of cycles.</a:t>
            </a:r>
            <a:endParaRPr sz="16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/>
        </p:nvSpPr>
        <p:spPr>
          <a:xfrm>
            <a:off x="569400" y="629200"/>
            <a:ext cx="7764900" cy="1871400"/>
          </a:xfrm>
          <a:prstGeom prst="rec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i="1">
                <a:latin typeface="Century Schoolbook"/>
                <a:ea typeface="Century Schoolbook"/>
                <a:cs typeface="Century Schoolbook"/>
                <a:sym typeface="Century Schoolbook"/>
              </a:rPr>
              <a:t>To Know more about tidal heating and strange matter inside Neutron stars , Please visit the poster .</a:t>
            </a:r>
            <a:endParaRPr sz="2600" b="1" i="1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800" y="2845125"/>
            <a:ext cx="8895073" cy="144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</Words>
  <Application>Microsoft Office PowerPoint</Application>
  <PresentationFormat>On-screen Show (16:9)</PresentationFormat>
  <Paragraphs>23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Times New Roman</vt:lpstr>
      <vt:lpstr>Arial</vt:lpstr>
      <vt:lpstr>Calibri</vt:lpstr>
      <vt:lpstr>Century Schoolbook</vt:lpstr>
      <vt:lpstr>Simple Light</vt:lpstr>
      <vt:lpstr>TITLE LIDE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LIDE</dc:title>
  <dc:creator>Suprovo Ghosh</dc:creator>
  <cp:lastModifiedBy>Suprovo Ghosh</cp:lastModifiedBy>
  <cp:revision>1</cp:revision>
  <dcterms:modified xsi:type="dcterms:W3CDTF">2023-09-19T16:47:35Z</dcterms:modified>
</cp:coreProperties>
</file>