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8" r:id="rId4"/>
    <p:sldId id="259" r:id="rId5"/>
    <p:sldId id="507" r:id="rId6"/>
    <p:sldId id="509" r:id="rId7"/>
    <p:sldId id="508" r:id="rId8"/>
    <p:sldId id="531" r:id="rId9"/>
    <p:sldId id="284" r:id="rId10"/>
    <p:sldId id="532" r:id="rId11"/>
    <p:sldId id="521" r:id="rId12"/>
    <p:sldId id="358" r:id="rId13"/>
    <p:sldId id="519" r:id="rId14"/>
    <p:sldId id="523" r:id="rId15"/>
    <p:sldId id="533" r:id="rId16"/>
    <p:sldId id="534" r:id="rId17"/>
    <p:sldId id="535" r:id="rId18"/>
    <p:sldId id="536" r:id="rId19"/>
    <p:sldId id="524" r:id="rId20"/>
    <p:sldId id="481" r:id="rId21"/>
    <p:sldId id="538" r:id="rId22"/>
    <p:sldId id="261" r:id="rId23"/>
    <p:sldId id="263" r:id="rId24"/>
    <p:sldId id="539" r:id="rId25"/>
    <p:sldId id="540" r:id="rId26"/>
    <p:sldId id="529" r:id="rId27"/>
    <p:sldId id="266" r:id="rId28"/>
    <p:sldId id="26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A32-9F9E-4419-AE39-E316A819DCE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86ACB-5A75-4FC7-A19B-7ECE180E9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55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2CF4-59BF-4E39-B055-EDA998A73C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5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B6CDA-502D-4E04-591D-BE63BE1F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841506-D4D2-4849-73DB-826669D26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03CC0-7BA1-7280-5962-6323BB6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A50B8-CA6A-E757-519A-3B6F0E50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E4280B-0593-F1C7-A313-39948E85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6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A9153-38C8-47C5-ACD1-DBC6A6F3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1A9A3B-6CA9-265E-704E-9240F953B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6155BF-2ABC-DE49-48D1-52A88EE1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8E5D71-0FEB-23BD-D192-62E52031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49128A-F706-2749-0BB3-06EEDD53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B90D07-0996-8A52-1DD1-619DE5645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EEB527-9C56-DB81-5BA4-1B20C70C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578FA8-DC43-472D-5688-5036B9A3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4F406F-F248-3D8F-6905-527D07AB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92FA5E-5E22-A844-440F-1EBC6ED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5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661C7-A086-998B-7D21-C7D51C24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AF2FE0-1AD8-DDF7-7930-952B9993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11FBA-4448-8AF8-5790-7CA6F4D8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C321FB-CB2A-8471-2479-42B7044A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2336DE-3FE7-3E0F-D377-B332CBA9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8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4EF7B-9BFA-3DC9-0919-6643B60C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5EF944-854C-D25E-C05F-613F822F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67147A-7141-2546-7481-AAC9D970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9FC60-13B1-526E-0F41-042DBD30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14116-2315-22EF-9871-576AC5B2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3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0813C-8C23-65F4-B84C-92C0F147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70B7-E7C3-EABA-1334-1946CE2B0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311E5E-FEA8-AC58-3F3C-9740CFF6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B683F2-08B8-3D41-3509-20AECD49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BB2AE7-C4F4-F1E8-0C56-02BC5E0F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88F842-E2FE-6D46-75C9-5F93EC25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1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0CCEB-E482-FDE4-83BD-8AE6701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E7C76-8F27-06C1-A942-5E034AC6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5F8F04-1470-65E7-4248-D11B5692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34B3F2-8FE1-D4E5-CA0A-21749154F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7F4F1B-4F1D-65AF-A23F-D0C9993A4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A9DC15-20A6-1907-8BC6-9B30772F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3F4CC7-0975-0EEF-CE9D-16BD9F63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A03A3F-F016-B342-F506-FA162A0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2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A8776-FD32-1BD3-51E1-F41B301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0FFF8E-D549-9C09-ADD0-991FFC3E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FADCDC-D730-C6F4-21E4-B518A9C6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B4C71C-7374-CA70-0103-7AB716DC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10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4E0113-7892-0DC7-E9E0-4954347A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636B88-EB3F-34D9-8A2C-A897FAD1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EBE6EA-1026-1D82-DBEC-6828316B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83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7CC48-75DD-F1A7-283E-B659F415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7582DB-C5C6-5258-8804-7EA2E0B7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9CE8B5-3B11-8405-DF6E-C3D160EA7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EBD095-9B99-184E-16A0-551C3F2A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4F7056-C329-23CA-7D9E-790F4D7F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AB4735-2F90-91A6-24C3-6D47B4EA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66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79720-E8C2-4558-463E-FB2AA08F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3A3BF9-B507-370A-489C-C23777203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60AD1F-4BA1-35B2-3480-407E828CE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A04E9F-76AA-8DC9-2EAD-6A200FED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B485E0-0217-9A30-4615-F8FEB1E3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2AFCDE-A50A-96CB-C165-F694C072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65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93ABCD-CDC6-3A0F-4A32-5A8D58B6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4DDE14-101A-402B-0818-BFC92E8FE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1D5DA0-769B-C972-16EC-405F266FD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7D3E-F05D-4BD5-AEF7-A165C74A4A9C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16A009-A1EC-1E03-A7F1-17E7BCBCB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B55596-7023-7620-0597-5FA3BC08B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39B8-DE8A-4FF4-BDF5-71B1FF375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20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5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6.jpe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68.png"/><Relationship Id="rId7" Type="http://schemas.openxmlformats.org/officeDocument/2006/relationships/image" Target="../media/image53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1.png"/><Relationship Id="rId7" Type="http://schemas.openxmlformats.org/officeDocument/2006/relationships/image" Target="../media/image63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20.png"/><Relationship Id="rId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85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Sym23, XIth International Symposium on Nuclear Symmetry Energy">
            <a:extLst>
              <a:ext uri="{FF2B5EF4-FFF2-40B4-BE49-F238E27FC236}">
                <a16:creationId xmlns:a16="http://schemas.microsoft.com/office/drawing/2014/main" id="{993423A0-71AC-01AE-DFA6-DCCCF900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5" y="96171"/>
            <a:ext cx="8569325" cy="22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A237E99-BF46-0391-38F0-0D469BBB7314}"/>
              </a:ext>
            </a:extLst>
          </p:cNvPr>
          <p:cNvSpPr txBox="1"/>
          <p:nvPr/>
        </p:nvSpPr>
        <p:spPr>
          <a:xfrm>
            <a:off x="1227081" y="1748018"/>
            <a:ext cx="1090168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Refinements of the transport models and the constraints on symmetry energy</a:t>
            </a:r>
            <a:endParaRPr lang="zh-CN" altLang="zh-CN" sz="4400" kern="1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832021-778E-264C-FA7E-463D45988C7E}"/>
              </a:ext>
            </a:extLst>
          </p:cNvPr>
          <p:cNvSpPr txBox="1"/>
          <p:nvPr/>
        </p:nvSpPr>
        <p:spPr>
          <a:xfrm>
            <a:off x="5098001" y="3660142"/>
            <a:ext cx="325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Yingxun Zhang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C20C80-CE3C-A683-EE78-1A70FA3E8602}"/>
              </a:ext>
            </a:extLst>
          </p:cNvPr>
          <p:cNvSpPr txBox="1"/>
          <p:nvPr/>
        </p:nvSpPr>
        <p:spPr>
          <a:xfrm flipH="1">
            <a:off x="3662677" y="4772047"/>
            <a:ext cx="67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China Institute of Atomic Energy</a:t>
            </a:r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F92226-008F-575F-FB2B-F7966AC67B36}"/>
              </a:ext>
            </a:extLst>
          </p:cNvPr>
          <p:cNvSpPr txBox="1"/>
          <p:nvPr/>
        </p:nvSpPr>
        <p:spPr>
          <a:xfrm>
            <a:off x="548501" y="5679429"/>
            <a:ext cx="11317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66FF"/>
                </a:solidFill>
              </a:rPr>
              <a:t>XIth</a:t>
            </a:r>
            <a:r>
              <a:rPr lang="en-US" altLang="zh-CN" sz="2800" b="1" dirty="0">
                <a:solidFill>
                  <a:srgbClr val="0066FF"/>
                </a:solidFill>
              </a:rPr>
              <a:t> International Symposium on Nuclear Symmetry Energy, NuSYM23, GSI,  </a:t>
            </a:r>
            <a:r>
              <a:rPr lang="en-US" altLang="zh-CN" sz="2800" b="1" dirty="0" err="1">
                <a:solidFill>
                  <a:srgbClr val="0066FF"/>
                </a:solidFill>
              </a:rPr>
              <a:t>Darmstart</a:t>
            </a:r>
            <a:r>
              <a:rPr lang="en-US" altLang="zh-CN" sz="2800" b="1" dirty="0">
                <a:solidFill>
                  <a:srgbClr val="0066FF"/>
                </a:solidFill>
              </a:rPr>
              <a:t>, Germany 2023.9.18-22</a:t>
            </a:r>
            <a:endParaRPr lang="zh-CN" altLang="en-US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5">
            <a:extLst>
              <a:ext uri="{FF2B5EF4-FFF2-40B4-BE49-F238E27FC236}">
                <a16:creationId xmlns:a16="http://schemas.microsoft.com/office/drawing/2014/main" id="{30469ED4-C563-836B-56E1-DE60375D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97" y="41957"/>
            <a:ext cx="2213456" cy="31978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E81988-A146-46E7-6151-E15236CBF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56" y="4043423"/>
            <a:ext cx="3924157" cy="278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D827441-96A9-2349-EC83-BDC68EF131F0}"/>
                  </a:ext>
                </a:extLst>
              </p:cNvPr>
              <p:cNvSpPr txBox="1"/>
              <p:nvPr/>
            </p:nvSpPr>
            <p:spPr>
              <a:xfrm>
                <a:off x="6964256" y="3138397"/>
                <a:ext cx="4713286" cy="933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sub>
                      <m:sup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𝟏𝟐𝟒</m:t>
                        </m:r>
                      </m:sup>
                      <m:e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𝑺𝒏</m:t>
                        </m:r>
                      </m:e>
                    </m:sPre>
                    <m:r>
                      <a:rPr lang="en-US" altLang="zh-CN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𝟐𝟖𝟕𝟖𝟔𝐟𝐦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𝑸𝑴𝑫</m:t>
                            </m:r>
                          </m:sup>
                        </m:s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0.65MeV/u(10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)</a:t>
                </a:r>
                <a:endParaRPr lang="en-US" altLang="zh-CN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D827441-96A9-2349-EC83-BDC68EF1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256" y="3138397"/>
                <a:ext cx="4713286" cy="933141"/>
              </a:xfrm>
              <a:prstGeom prst="rect">
                <a:avLst/>
              </a:prstGeom>
              <a:blipFill>
                <a:blip r:embed="rId4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AA4F3A-6C1D-1F6E-95E2-EA181845EBD3}"/>
                  </a:ext>
                </a:extLst>
              </p:cNvPr>
              <p:cNvSpPr txBox="1"/>
              <p:nvPr/>
            </p:nvSpPr>
            <p:spPr>
              <a:xfrm>
                <a:off x="930324" y="1012207"/>
                <a:ext cx="6056026" cy="125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1</a:t>
                </a:r>
                <a:r>
                  <a:rPr lang="zh-CN" altLang="en-US" sz="2400" dirty="0"/>
                  <a:t>，</a:t>
                </a:r>
                <a:r>
                  <a:rPr lang="en-US" altLang="zh-CN" sz="2400" dirty="0"/>
                  <a:t>In neutron rich nuclei,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/>
                  <a:t>, which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/>
                  <a:t>. But it is not true in the QMD type models. </a:t>
                </a:r>
                <a:endParaRPr lang="en-US" altLang="zh-CN" sz="2400" baseline="-25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AA4F3A-6C1D-1F6E-95E2-EA181845E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4" y="1012207"/>
                <a:ext cx="6056026" cy="1257395"/>
              </a:xfrm>
              <a:prstGeom prst="rect">
                <a:avLst/>
              </a:prstGeom>
              <a:blipFill>
                <a:blip r:embed="rId5"/>
                <a:stretch>
                  <a:fillRect l="-1611" t="-2913" r="-2216" b="-10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8869580-0C71-C4CB-41A2-E7418E9C263D}"/>
              </a:ext>
            </a:extLst>
          </p:cNvPr>
          <p:cNvSpPr txBox="1"/>
          <p:nvPr/>
        </p:nvSpPr>
        <p:spPr>
          <a:xfrm>
            <a:off x="930324" y="2496855"/>
            <a:ext cx="596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， </a:t>
            </a:r>
            <a:r>
              <a:rPr lang="en-US" altLang="zh-CN" sz="2400" dirty="0"/>
              <a:t>Small width can reproduce the density profile, but has bad stability of initial nuclei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0E5BED-3EA4-0E89-804A-CD741452D960}"/>
              </a:ext>
            </a:extLst>
          </p:cNvPr>
          <p:cNvSpPr txBox="1"/>
          <p:nvPr/>
        </p:nvSpPr>
        <p:spPr>
          <a:xfrm>
            <a:off x="930324" y="3819179"/>
            <a:ext cx="459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，</a:t>
            </a:r>
            <a:r>
              <a:rPr lang="en-US" altLang="zh-CN" sz="2400" dirty="0"/>
              <a:t>The sampled nuclei have about 10% pseudo-excitation, with the wildly used width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B3A69C-40B3-30FB-4DE1-18C97038F9BD}"/>
              </a:ext>
            </a:extLst>
          </p:cNvPr>
          <p:cNvSpPr txBox="1"/>
          <p:nvPr/>
        </p:nvSpPr>
        <p:spPr>
          <a:xfrm>
            <a:off x="419547" y="267307"/>
            <a:ext cx="868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Can not be directly  used in the QMD models!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B563FB-D566-6F9A-650D-082C0E6D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2" y="1790518"/>
            <a:ext cx="6328380" cy="909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E50971-1E5E-009C-94B4-F725B621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83" y="3090085"/>
            <a:ext cx="5092141" cy="22353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8ED8D5-D3E9-D2C3-84C4-8AC910BAC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82" y="5719918"/>
            <a:ext cx="5092142" cy="7597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0B44260-0E12-3E42-590A-68FF7CA46905}"/>
              </a:ext>
            </a:extLst>
          </p:cNvPr>
          <p:cNvSpPr txBox="1"/>
          <p:nvPr/>
        </p:nvSpPr>
        <p:spPr>
          <a:xfrm>
            <a:off x="1107440" y="1012214"/>
            <a:ext cx="10850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restricted density variational method (RDV)-calculate the initial density distribution and binding energy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D7E1B0-1675-04B2-EBBD-E4A7B4E8E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564" y="3127920"/>
            <a:ext cx="6551271" cy="33855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49910F4-5C63-36D4-E8BA-B52B7D7BD54A}"/>
              </a:ext>
            </a:extLst>
          </p:cNvPr>
          <p:cNvSpPr txBox="1"/>
          <p:nvPr/>
        </p:nvSpPr>
        <p:spPr>
          <a:xfrm>
            <a:off x="6268720" y="2758588"/>
            <a:ext cx="4684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800" b="0" i="0" u="none" strike="noStrike" baseline="0" dirty="0">
                <a:latin typeface="Arial" panose="020B0604020202020204" pitchFamily="34" charset="0"/>
              </a:rPr>
              <a:t>Liu Min </a:t>
            </a:r>
            <a:r>
              <a:rPr lang="fr-FR" altLang="zh-CN" sz="18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fr-FR" altLang="zh-CN" sz="1800" b="0" i="0" u="none" strike="noStrike" baseline="0" dirty="0">
                <a:latin typeface="Arial" panose="020B0604020202020204" pitchFamily="34" charset="0"/>
              </a:rPr>
              <a:t>2006 </a:t>
            </a:r>
            <a:r>
              <a:rPr lang="fr-FR" altLang="zh-CN" sz="1800" b="0" i="1" u="none" strike="noStrike" baseline="0" dirty="0">
                <a:latin typeface="Arial" panose="020B0604020202020204" pitchFamily="34" charset="0"/>
              </a:rPr>
              <a:t>Chin</a:t>
            </a:r>
            <a:r>
              <a:rPr lang="en-US" altLang="zh-CN" i="1" dirty="0">
                <a:latin typeface="Arial" panose="020B0604020202020204" pitchFamily="34" charset="0"/>
              </a:rPr>
              <a:t>.</a:t>
            </a:r>
            <a:r>
              <a:rPr lang="fr-FR" altLang="zh-CN" sz="1800" b="0" i="1" u="none" strike="noStrike" baseline="0" dirty="0">
                <a:latin typeface="Arial" panose="020B0604020202020204" pitchFamily="34" charset="0"/>
              </a:rPr>
              <a:t> Phys. </a:t>
            </a:r>
            <a:r>
              <a:rPr lang="fr-FR" altLang="zh-CN" sz="1800" b="0" i="1" u="none" strike="noStrike" baseline="0" dirty="0" err="1">
                <a:latin typeface="Arial" panose="020B0604020202020204" pitchFamily="34" charset="0"/>
              </a:rPr>
              <a:t>Lett</a:t>
            </a:r>
            <a:r>
              <a:rPr lang="fr-FR" altLang="zh-CN" sz="1800" b="0" i="1" u="none" strike="noStrike" baseline="0" dirty="0">
                <a:latin typeface="Arial" panose="020B0604020202020204" pitchFamily="34" charset="0"/>
              </a:rPr>
              <a:t>. </a:t>
            </a:r>
            <a:r>
              <a:rPr lang="fr-FR" altLang="zh-CN" sz="1800" b="1" i="0" u="none" strike="noStrike" baseline="0" dirty="0">
                <a:latin typeface="Arial" panose="020B0604020202020204" pitchFamily="34" charset="0"/>
              </a:rPr>
              <a:t>23 </a:t>
            </a:r>
            <a:r>
              <a:rPr lang="fr-FR" altLang="zh-CN" sz="1800" b="0" i="0" u="none" strike="noStrike" baseline="0" dirty="0">
                <a:latin typeface="Arial" panose="020B0604020202020204" pitchFamily="34" charset="0"/>
              </a:rPr>
              <a:t>804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6F1B43-9E89-9C64-C974-C001FF9922C2}"/>
              </a:ext>
            </a:extLst>
          </p:cNvPr>
          <p:cNvSpPr txBox="1"/>
          <p:nvPr/>
        </p:nvSpPr>
        <p:spPr>
          <a:xfrm>
            <a:off x="560189" y="0"/>
            <a:ext cx="9609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00B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Sample the nucleons within R and binding energy , which are calculated with the RDV method.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409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50956BB-F2B3-4B3A-8187-F1FB431154DD}"/>
              </a:ext>
            </a:extLst>
          </p:cNvPr>
          <p:cNvSpPr txBox="1"/>
          <p:nvPr/>
        </p:nvSpPr>
        <p:spPr>
          <a:xfrm>
            <a:off x="453423" y="966657"/>
            <a:ext cx="97449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3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dependent interaction term in Mean field part</a:t>
            </a:r>
            <a:endParaRPr lang="zh-CN" altLang="en-US" sz="33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BA55E1-FA09-4194-863D-B5A3CF0D9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566641" y="3800148"/>
            <a:ext cx="6608637" cy="908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4BBE8D2-BCE6-435D-9DD4-FA3E9189A80C}"/>
                  </a:ext>
                </a:extLst>
              </p:cNvPr>
              <p:cNvSpPr/>
              <p:nvPr/>
            </p:nvSpPr>
            <p:spPr>
              <a:xfrm>
                <a:off x="2168745" y="4895085"/>
                <a:ext cx="5650586" cy="82496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zh-CN" altLang="en-US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zh-CN" altLang="en-US" sz="2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zh-CN" altLang="en-US" sz="2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CN" alt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zh-CN" altLang="en-US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zh-CN" alt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lang="zh-CN" alt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1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zh-CN" altLang="en-US" sz="2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  <m:sub>
                                  <m:r>
                                    <a:rPr lang="zh-CN" alt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altLang="zh-CN" sz="2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4BBE8D2-BCE6-435D-9DD4-FA3E9189A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45" y="4895085"/>
                <a:ext cx="5650586" cy="824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ADDAA1-1E14-470A-89FD-7E84D2D04070}"/>
                  </a:ext>
                </a:extLst>
              </p:cNvPr>
              <p:cNvSpPr/>
              <p:nvPr/>
            </p:nvSpPr>
            <p:spPr>
              <a:xfrm>
                <a:off x="4929235" y="6004877"/>
                <a:ext cx="4987712" cy="7616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1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f>
                        <m:fPr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10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zh-CN" altLang="en-US" sz="2100">
                              <a:latin typeface="Cambria Math" panose="02040503050406030204" pitchFamily="18" charset="0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1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1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CN" altLang="en-US" sz="21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ADDAA1-1E14-470A-89FD-7E84D2D04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35" y="6004877"/>
                <a:ext cx="4987712" cy="761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56D146C-5CDA-A03A-A566-4229125E3799}"/>
              </a:ext>
            </a:extLst>
          </p:cNvPr>
          <p:cNvSpPr txBox="1"/>
          <p:nvPr/>
        </p:nvSpPr>
        <p:spPr>
          <a:xfrm>
            <a:off x="10313187" y="6215548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rgbClr val="00B0F0"/>
                </a:solidFill>
              </a:rPr>
              <a:t>ImQMD</a:t>
            </a:r>
            <a:r>
              <a:rPr lang="en-US" altLang="zh-CN" sz="2800" dirty="0">
                <a:solidFill>
                  <a:srgbClr val="00B0F0"/>
                </a:solidFill>
              </a:rPr>
              <a:t>-L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0764E9F-BB60-E506-43A9-D1BA61CDC6A9}"/>
              </a:ext>
            </a:extLst>
          </p:cNvPr>
          <p:cNvSpPr txBox="1">
            <a:spLocks/>
          </p:cNvSpPr>
          <p:nvPr/>
        </p:nvSpPr>
        <p:spPr>
          <a:xfrm>
            <a:off x="187959" y="146702"/>
            <a:ext cx="11816080" cy="631372"/>
          </a:xfrm>
          <a:prstGeom prst="rect">
            <a:avLst/>
          </a:prstGeom>
          <a:solidFill>
            <a:srgbClr val="0000BE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Mean field part</a:t>
            </a:r>
            <a:endParaRPr lang="zh-CN" altLang="en-US" sz="36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C98FE5-64E9-0239-5995-BD5F1424B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10" y="1916244"/>
            <a:ext cx="3748096" cy="17475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D0F043-F2F7-C491-1514-4EE9361E9E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08" y="1974222"/>
            <a:ext cx="4493652" cy="187271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52A070-A9AE-4AD8-8327-83B1BAFF7D2A}"/>
              </a:ext>
            </a:extLst>
          </p:cNvPr>
          <p:cNvSpPr/>
          <p:nvPr/>
        </p:nvSpPr>
        <p:spPr>
          <a:xfrm>
            <a:off x="2610550" y="1899920"/>
            <a:ext cx="1260410" cy="600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A04D764-0A23-FF38-FB0D-255A031227C9}"/>
                  </a:ext>
                </a:extLst>
              </p:cNvPr>
              <p:cNvSpPr/>
              <p:nvPr/>
            </p:nvSpPr>
            <p:spPr>
              <a:xfrm>
                <a:off x="2139983" y="5972071"/>
                <a:ext cx="2338268" cy="8249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1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zh-CN" altLang="en-US" sz="21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21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sz="21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r>
                            <a:rPr lang="zh-CN" altLang="en-US" sz="21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zh-CN" altLang="en-US" sz="21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zh-CN" altLang="en-US" sz="21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en-US" sz="21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zh-CN" altLang="en-US" sz="21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1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21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zh-CN" altLang="en-US" sz="21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1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zh-CN" altLang="en-US" sz="21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A04D764-0A23-FF38-FB0D-255A03122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83" y="5972071"/>
                <a:ext cx="2338268" cy="8249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80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975DDF-48CA-4471-8B41-3AA5A55F4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" y="835902"/>
            <a:ext cx="6292937" cy="50326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90D793-CE1A-4748-8048-A44FEB24D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06" y="835902"/>
            <a:ext cx="3369115" cy="49001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FE2471-1932-4AF5-8169-EE1695CAA22C}"/>
              </a:ext>
            </a:extLst>
          </p:cNvPr>
          <p:cNvSpPr txBox="1"/>
          <p:nvPr/>
        </p:nvSpPr>
        <p:spPr>
          <a:xfrm>
            <a:off x="1502078" y="6024199"/>
            <a:ext cx="10689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Times New Roman"/>
                <a:ea typeface="宋体" panose="02010600030101010101" pitchFamily="2" charset="-122"/>
              </a:rPr>
              <a:t>n/p ratios at high kinetic energy region carries the information of symmetry energy at high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/>
                <a:ea typeface="宋体" panose="02010600030101010101" pitchFamily="2" charset="-122"/>
              </a:rPr>
              <a:t>enisty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84F7D5-82BF-43B6-92DB-C46B90AFBA14}"/>
              </a:ext>
            </a:extLst>
          </p:cNvPr>
          <p:cNvSpPr txBox="1"/>
          <p:nvPr/>
        </p:nvSpPr>
        <p:spPr>
          <a:xfrm>
            <a:off x="2903737" y="2360744"/>
            <a:ext cx="1224136" cy="64807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809095-FF0F-CAE0-91C6-1DD5D713B608}"/>
              </a:ext>
            </a:extLst>
          </p:cNvPr>
          <p:cNvSpPr txBox="1"/>
          <p:nvPr/>
        </p:nvSpPr>
        <p:spPr>
          <a:xfrm>
            <a:off x="1502079" y="487880"/>
            <a:ext cx="797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Junping</a:t>
            </a:r>
            <a:r>
              <a:rPr lang="en-US" altLang="zh-CN" dirty="0"/>
              <a:t> Yang, Yingxun Zhang</a:t>
            </a:r>
            <a:r>
              <a:rPr lang="en-US" altLang="zh-CN" b="1" dirty="0"/>
              <a:t>*</a:t>
            </a:r>
            <a:r>
              <a:rPr lang="en-US" altLang="zh-CN" dirty="0"/>
              <a:t>,  et al., PRC104, 024605 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12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177754A-D6BB-B503-076F-F9C225B0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5FA3A1B-07FB-A51F-3DFF-876CCFD1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E6871B-53DC-881F-7834-E02A3DA3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13FC4F57-63F6-A14E-9162-A8FEACFBB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957F03AF-2AA6-EAA3-070D-326F556E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65" y="141065"/>
            <a:ext cx="77283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dependent interaction </a:t>
            </a:r>
            <a:endParaRPr lang="zh-CN" altLang="en-US" sz="4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344A440-7D77-9ACE-01AE-0D65762AB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0" y="123329"/>
            <a:ext cx="4267201" cy="298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83752C-8CC7-717D-D118-FA3CF21FC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5" y="1014335"/>
            <a:ext cx="3249138" cy="15148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0B45F1-8743-A089-2DFC-C54307666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8" y="1014335"/>
            <a:ext cx="3855924" cy="16069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38924C-7807-85EF-5BE8-B9CF5C859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56" y="3425092"/>
            <a:ext cx="4870002" cy="3402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AF37EC-E956-E474-95EA-ADFDCC6D09DB}"/>
                  </a:ext>
                </a:extLst>
              </p:cNvPr>
              <p:cNvSpPr txBox="1"/>
              <p:nvPr/>
            </p:nvSpPr>
            <p:spPr>
              <a:xfrm>
                <a:off x="409224" y="3867389"/>
                <a:ext cx="741057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Logarithm</m:t>
                    </m:r>
                    <m:r>
                      <m:rPr>
                        <m:nor/>
                      </m:rPr>
                      <a:rPr lang="en-US" altLang="zh-CN" sz="2400" b="1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400" b="1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type</m:t>
                    </m:r>
                    <m:r>
                      <a:rPr lang="en-US" altLang="zh-CN" sz="2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sz="24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=1.57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1+5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zh-CN" altLang="en-US" sz="18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AF37EC-E956-E474-95EA-ADFDCC6D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4" y="3867389"/>
                <a:ext cx="7410576" cy="738664"/>
              </a:xfrm>
              <a:prstGeom prst="rect">
                <a:avLst/>
              </a:prstGeom>
              <a:blipFill>
                <a:blip r:embed="rId6"/>
                <a:stretch>
                  <a:fillRect l="-1069" t="-4098"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3487ABC-C57A-2A6B-5DFF-1F3069CA0F67}"/>
                  </a:ext>
                </a:extLst>
              </p:cNvPr>
              <p:cNvSpPr txBox="1"/>
              <p:nvPr/>
            </p:nvSpPr>
            <p:spPr>
              <a:xfrm>
                <a:off x="337145" y="4900502"/>
                <a:ext cx="6863131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Lorentzian-type: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=1,2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8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zh-CN" altLang="en-US" sz="1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altLang="zh-CN" sz="1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3487ABC-C57A-2A6B-5DFF-1F3069CA0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5" y="4900502"/>
                <a:ext cx="6863131" cy="1229439"/>
              </a:xfrm>
              <a:prstGeom prst="rect">
                <a:avLst/>
              </a:prstGeom>
              <a:blipFill>
                <a:blip r:embed="rId7"/>
                <a:stretch>
                  <a:fillRect l="-1155" t="-3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90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AFED0D-01BF-FA19-F3FF-70582BE0B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28" y="1059638"/>
            <a:ext cx="6120932" cy="34027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8F9BBC2-8FB2-E324-8522-82383097D5AD}"/>
              </a:ext>
            </a:extLst>
          </p:cNvPr>
          <p:cNvSpPr txBox="1"/>
          <p:nvPr/>
        </p:nvSpPr>
        <p:spPr>
          <a:xfrm>
            <a:off x="369749" y="160802"/>
            <a:ext cx="10755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“It is possible to expand a finite range interaction in terms of a zero range like and such an expansion converges”</a:t>
            </a:r>
            <a:r>
              <a:rPr lang="en-US" altLang="zh-CN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[B. G. Carlsson and J. 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Dobaczewski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Phys. Rev. Lett. 105, 122501 (2010).]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5003408-C6F3-00D1-6047-0EB5E92B5615}"/>
                  </a:ext>
                </a:extLst>
              </p:cNvPr>
              <p:cNvSpPr txBox="1"/>
              <p:nvPr/>
            </p:nvSpPr>
            <p:spPr>
              <a:xfrm>
                <a:off x="217349" y="5130793"/>
                <a:ext cx="6264731" cy="126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xtended </a:t>
                </a:r>
                <a:r>
                  <a:rPr lang="en-US" altLang="zh-CN" sz="20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Skyrme</a:t>
                </a:r>
                <a:r>
                  <a:rPr lang="en-US" altLang="zh-CN" sz="20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-type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MDI(this work)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altLang="zh-CN" sz="2000" b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altLang="zh-CN" sz="2000" b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5003408-C6F3-00D1-6047-0EB5E92B5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9" y="5130793"/>
                <a:ext cx="6264731" cy="1265859"/>
              </a:xfrm>
              <a:prstGeom prst="rect">
                <a:avLst/>
              </a:prstGeom>
              <a:blipFill>
                <a:blip r:embed="rId3"/>
                <a:stretch>
                  <a:fillRect l="-1071" t="-3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B55E1B1-40DE-C286-00D5-5A242C74633C}"/>
                  </a:ext>
                </a:extLst>
              </p:cNvPr>
              <p:cNvSpPr txBox="1"/>
              <p:nvPr/>
            </p:nvSpPr>
            <p:spPr>
              <a:xfrm>
                <a:off x="6482080" y="5001398"/>
                <a:ext cx="5003332" cy="15246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altLang="zh-CN" b="0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B55E1B1-40DE-C286-00D5-5A242C746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80" y="5001398"/>
                <a:ext cx="5003332" cy="1524648"/>
              </a:xfrm>
              <a:prstGeom prst="rect">
                <a:avLst/>
              </a:prstGeom>
              <a:blipFill>
                <a:blip r:embed="rId4"/>
                <a:stretch>
                  <a:fillRect l="-1935" t="-25292" b="-4863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D6768821-F5B7-7C1E-1D20-66F5AE6A3BB1}"/>
              </a:ext>
            </a:extLst>
          </p:cNvPr>
          <p:cNvSpPr/>
          <p:nvPr/>
        </p:nvSpPr>
        <p:spPr>
          <a:xfrm>
            <a:off x="2468880" y="2123440"/>
            <a:ext cx="6120932" cy="24683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41F078-3045-1180-0DD8-BE7CD03DE8AB}"/>
              </a:ext>
            </a:extLst>
          </p:cNvPr>
          <p:cNvSpPr/>
          <p:nvPr/>
        </p:nvSpPr>
        <p:spPr>
          <a:xfrm>
            <a:off x="2468880" y="1412241"/>
            <a:ext cx="6120932" cy="701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8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AE355C-EF68-4EF7-BA3E-A44BB35435E9}"/>
                  </a:ext>
                </a:extLst>
              </p:cNvPr>
              <p:cNvSpPr txBox="1"/>
              <p:nvPr/>
            </p:nvSpPr>
            <p:spPr>
              <a:xfrm>
                <a:off x="359788" y="271655"/>
                <a:ext cx="11000510" cy="195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determined by fitting Hama’s optical potential, </a:t>
                </a:r>
              </a:p>
              <a:p>
                <a:pPr marL="457200" indent="-457200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determined from the 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isoscalar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effective mass and effective mass splitting.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AE355C-EF68-4EF7-BA3E-A44BB3543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8" y="271655"/>
                <a:ext cx="11000510" cy="1953868"/>
              </a:xfrm>
              <a:prstGeom prst="rect">
                <a:avLst/>
              </a:prstGeom>
              <a:blipFill>
                <a:blip r:embed="rId2"/>
                <a:stretch>
                  <a:fillRect l="-997" b="-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75B9B93B-9824-84DC-BCD7-8637109A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2" y="3769933"/>
            <a:ext cx="3888494" cy="28164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E4E283-F8C8-1A54-4E28-3ADADCCD2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86" y="2995061"/>
            <a:ext cx="7814914" cy="390745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3C8437F-5A01-D322-68B5-6929248B4D70}"/>
              </a:ext>
            </a:extLst>
          </p:cNvPr>
          <p:cNvSpPr txBox="1"/>
          <p:nvPr/>
        </p:nvSpPr>
        <p:spPr>
          <a:xfrm>
            <a:off x="1110701" y="3200498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Junping</a:t>
            </a:r>
            <a:r>
              <a:rPr lang="en-US" altLang="zh-CN" dirty="0"/>
              <a:t> Yang, Yingxun Zhang et. al., in preparation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D47B46-4764-9B06-D0E1-2DC7B1CF523E}"/>
                  </a:ext>
                </a:extLst>
              </p:cNvPr>
              <p:cNvSpPr txBox="1"/>
              <p:nvPr/>
            </p:nvSpPr>
            <p:spPr>
              <a:xfrm>
                <a:off x="8469046" y="1515199"/>
                <a:ext cx="2891252" cy="195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D47B46-4764-9B06-D0E1-2DC7B1CF5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046" y="1515199"/>
                <a:ext cx="2891252" cy="1953868"/>
              </a:xfrm>
              <a:prstGeom prst="rect">
                <a:avLst/>
              </a:prstGeom>
              <a:blipFill>
                <a:blip r:embed="rId5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2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879839-A287-3417-EFF5-75B41401B705}"/>
                  </a:ext>
                </a:extLst>
              </p:cNvPr>
              <p:cNvSpPr txBox="1"/>
              <p:nvPr/>
            </p:nvSpPr>
            <p:spPr>
              <a:xfrm>
                <a:off x="651625" y="721360"/>
                <a:ext cx="10415752" cy="495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single particle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altLang="zh-CN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symmetry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𝒔𝒚𝒎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CI-n/p :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879839-A287-3417-EFF5-75B41401B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5" y="721360"/>
                <a:ext cx="10415752" cy="495520"/>
              </a:xfrm>
              <a:prstGeom prst="rect">
                <a:avLst/>
              </a:prstGeom>
              <a:blipFill>
                <a:blip r:embed="rId2"/>
                <a:stretch>
                  <a:fillRect l="-936" t="-9756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89B2223-80A1-659F-E041-6633E529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43"/>
            <a:ext cx="7638543" cy="5337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AB14C6-A602-A2DD-8DC4-B58F25F588C9}"/>
                  </a:ext>
                </a:extLst>
              </p:cNvPr>
              <p:cNvSpPr txBox="1"/>
              <p:nvPr/>
            </p:nvSpPr>
            <p:spPr>
              <a:xfrm>
                <a:off x="7937962" y="2745666"/>
                <a:ext cx="379926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difference of CI-n/p between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2400" dirty="0"/>
                  <a:t> become narrow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AB14C6-A602-A2DD-8DC4-B58F25F58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62" y="2745666"/>
                <a:ext cx="3799265" cy="1938992"/>
              </a:xfrm>
              <a:prstGeom prst="rect">
                <a:avLst/>
              </a:prstGeom>
              <a:blipFill>
                <a:blip r:embed="rId4"/>
                <a:stretch>
                  <a:fillRect l="-2087" t="-2201" r="-2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CD129078-3B64-C65D-C070-396EBE54A760}"/>
              </a:ext>
            </a:extLst>
          </p:cNvPr>
          <p:cNvSpPr txBox="1"/>
          <p:nvPr/>
        </p:nvSpPr>
        <p:spPr>
          <a:xfrm>
            <a:off x="4954036" y="1540821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Junping</a:t>
            </a:r>
            <a:r>
              <a:rPr lang="en-US" altLang="zh-CN" dirty="0"/>
              <a:t> Yang, Yingxun Zhang et. al., in preparation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98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E8978-353F-252F-4FE1-FB3034E32B2C}"/>
              </a:ext>
            </a:extLst>
          </p:cNvPr>
          <p:cNvSpPr txBox="1">
            <a:spLocks/>
          </p:cNvSpPr>
          <p:nvPr/>
        </p:nvSpPr>
        <p:spPr>
          <a:xfrm>
            <a:off x="187959" y="146702"/>
            <a:ext cx="11816080" cy="631372"/>
          </a:xfrm>
          <a:prstGeom prst="rect">
            <a:avLst/>
          </a:prstGeom>
          <a:solidFill>
            <a:srgbClr val="0000BE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Collision part</a:t>
            </a:r>
            <a:endParaRPr lang="zh-CN" altLang="en-US" sz="36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6FA3DD-3A41-0D68-85D2-4654BB28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65" y="3685642"/>
            <a:ext cx="7900698" cy="3180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A660C8-59C2-D2FB-806B-BA7F70E2E052}"/>
              </a:ext>
            </a:extLst>
          </p:cNvPr>
          <p:cNvSpPr txBox="1"/>
          <p:nvPr/>
        </p:nvSpPr>
        <p:spPr>
          <a:xfrm>
            <a:off x="627108" y="794050"/>
            <a:ext cx="869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Pauli blocking occupation probability algorithms</a:t>
            </a:r>
            <a:endParaRPr lang="zh-CN" altLang="en-US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A14B8F-3411-69E2-915F-429F0C29D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12" y="2341249"/>
            <a:ext cx="3770968" cy="10295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6ACECE2-8AEE-04FB-F279-3A32C6147DB0}"/>
              </a:ext>
            </a:extLst>
          </p:cNvPr>
          <p:cNvSpPr txBox="1"/>
          <p:nvPr/>
        </p:nvSpPr>
        <p:spPr>
          <a:xfrm>
            <a:off x="1463040" y="3506661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Xiang Chen, Yingxun Zhang, et al, in preparation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3790DC-6320-67D1-696A-BAEC7E0F4D39}"/>
              </a:ext>
            </a:extLst>
          </p:cNvPr>
          <p:cNvSpPr txBox="1"/>
          <p:nvPr/>
        </p:nvSpPr>
        <p:spPr>
          <a:xfrm rot="20519434">
            <a:off x="5213951" y="4431350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</a:rPr>
              <a:t>Preliminary results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3BBB1B9-70D1-954A-BB1F-C4FD3845B4A2}"/>
                  </a:ext>
                </a:extLst>
              </p:cNvPr>
              <p:cNvSpPr txBox="1"/>
              <p:nvPr/>
            </p:nvSpPr>
            <p:spPr>
              <a:xfrm>
                <a:off x="1144506" y="1709000"/>
                <a:ext cx="4077270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𝑏𝑙𝑜𝑐𝑘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=1−(1−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3BBB1B9-70D1-954A-BB1F-C4FD3845B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06" y="1709000"/>
                <a:ext cx="4077270" cy="491417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组合 54">
            <a:extLst>
              <a:ext uri="{FF2B5EF4-FFF2-40B4-BE49-F238E27FC236}">
                <a16:creationId xmlns:a16="http://schemas.microsoft.com/office/drawing/2014/main" id="{E451E573-11F7-F46D-894B-22E30CB1C5E5}"/>
              </a:ext>
            </a:extLst>
          </p:cNvPr>
          <p:cNvGrpSpPr/>
          <p:nvPr/>
        </p:nvGrpSpPr>
        <p:grpSpPr>
          <a:xfrm>
            <a:off x="7288763" y="1911536"/>
            <a:ext cx="3962400" cy="1269144"/>
            <a:chOff x="7301059" y="1154726"/>
            <a:chExt cx="3962400" cy="126914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E8CAAC3-068D-C76B-9930-B9BBD53723E2}"/>
                </a:ext>
              </a:extLst>
            </p:cNvPr>
            <p:cNvGrpSpPr/>
            <p:nvPr/>
          </p:nvGrpSpPr>
          <p:grpSpPr>
            <a:xfrm>
              <a:off x="7301059" y="1341602"/>
              <a:ext cx="1328988" cy="1082268"/>
              <a:chOff x="7275008" y="1371428"/>
              <a:chExt cx="1328988" cy="108226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F221130-A525-1533-4E67-B6706FFCC464}"/>
                  </a:ext>
                </a:extLst>
              </p:cNvPr>
              <p:cNvGrpSpPr/>
              <p:nvPr/>
            </p:nvGrpSpPr>
            <p:grpSpPr>
              <a:xfrm>
                <a:off x="7275008" y="1371428"/>
                <a:ext cx="1328988" cy="1082268"/>
                <a:chOff x="9718506" y="1278447"/>
                <a:chExt cx="1328988" cy="1082268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D94F352-8F4E-2FF9-998A-06C5F8016579}"/>
                    </a:ext>
                  </a:extLst>
                </p:cNvPr>
                <p:cNvSpPr/>
                <p:nvPr/>
              </p:nvSpPr>
              <p:spPr>
                <a:xfrm>
                  <a:off x="9718506" y="1455357"/>
                  <a:ext cx="640080" cy="6625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noFill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B7A805A2-3DA4-4927-5ACD-148791154C41}"/>
                    </a:ext>
                  </a:extLst>
                </p:cNvPr>
                <p:cNvSpPr/>
                <p:nvPr/>
              </p:nvSpPr>
              <p:spPr>
                <a:xfrm>
                  <a:off x="10216346" y="1278447"/>
                  <a:ext cx="640080" cy="6625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noFill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CA8D269B-1FFD-B38C-ECBB-B00FA713B5F4}"/>
                    </a:ext>
                  </a:extLst>
                </p:cNvPr>
                <p:cNvSpPr/>
                <p:nvPr/>
              </p:nvSpPr>
              <p:spPr>
                <a:xfrm>
                  <a:off x="10407414" y="1698173"/>
                  <a:ext cx="640080" cy="6625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noFill/>
                  </a:endParaRPr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54DEB7CD-5C4D-B3DC-A523-FEF7C374A053}"/>
                    </a:ext>
                  </a:extLst>
                </p:cNvPr>
                <p:cNvSpPr/>
                <p:nvPr/>
              </p:nvSpPr>
              <p:spPr>
                <a:xfrm>
                  <a:off x="10216346" y="2117899"/>
                  <a:ext cx="142240" cy="14872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AA689FE-F3AA-5B26-21FA-32F05B7E600A}"/>
                  </a:ext>
                </a:extLst>
              </p:cNvPr>
              <p:cNvSpPr/>
              <p:nvPr/>
            </p:nvSpPr>
            <p:spPr>
              <a:xfrm>
                <a:off x="7518848" y="1824800"/>
                <a:ext cx="142240" cy="148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CF2825D-5834-9359-F930-5675B249C293}"/>
                  </a:ext>
                </a:extLst>
              </p:cNvPr>
              <p:cNvSpPr/>
              <p:nvPr/>
            </p:nvSpPr>
            <p:spPr>
              <a:xfrm>
                <a:off x="8016688" y="1631760"/>
                <a:ext cx="142240" cy="14872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0F35944-C199-C78E-ECD3-7F3A536158FF}"/>
                  </a:ext>
                </a:extLst>
              </p:cNvPr>
              <p:cNvSpPr/>
              <p:nvPr/>
            </p:nvSpPr>
            <p:spPr>
              <a:xfrm>
                <a:off x="8209728" y="2068640"/>
                <a:ext cx="142240" cy="14872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90D60FCC-0B24-AC06-5C3C-FFCE28587D1E}"/>
                </a:ext>
              </a:extLst>
            </p:cNvPr>
            <p:cNvSpPr/>
            <p:nvPr/>
          </p:nvSpPr>
          <p:spPr>
            <a:xfrm>
              <a:off x="8654461" y="1784955"/>
              <a:ext cx="991066" cy="16975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69965B3-000A-80ED-C2CA-8700A69C44FE}"/>
                </a:ext>
              </a:extLst>
            </p:cNvPr>
            <p:cNvGrpSpPr/>
            <p:nvPr/>
          </p:nvGrpSpPr>
          <p:grpSpPr>
            <a:xfrm>
              <a:off x="9887060" y="1239353"/>
              <a:ext cx="1328988" cy="1082268"/>
              <a:chOff x="7275008" y="1371428"/>
              <a:chExt cx="1328988" cy="1082268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0116E498-F025-DE7D-5E08-65023DD77F7A}"/>
                  </a:ext>
                </a:extLst>
              </p:cNvPr>
              <p:cNvGrpSpPr/>
              <p:nvPr/>
            </p:nvGrpSpPr>
            <p:grpSpPr>
              <a:xfrm>
                <a:off x="7275008" y="1371428"/>
                <a:ext cx="1328988" cy="1082268"/>
                <a:chOff x="9718506" y="1278447"/>
                <a:chExt cx="1328988" cy="1082268"/>
              </a:xfrm>
            </p:grpSpPr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60A86B37-38F4-8084-A4B2-F910F7AFCA16}"/>
                    </a:ext>
                  </a:extLst>
                </p:cNvPr>
                <p:cNvSpPr/>
                <p:nvPr/>
              </p:nvSpPr>
              <p:spPr>
                <a:xfrm>
                  <a:off x="9718506" y="1455357"/>
                  <a:ext cx="640080" cy="6625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noFill/>
                  </a:endParaRPr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7D354AB4-7173-6456-B70F-EA71939B1D6C}"/>
                    </a:ext>
                  </a:extLst>
                </p:cNvPr>
                <p:cNvSpPr/>
                <p:nvPr/>
              </p:nvSpPr>
              <p:spPr>
                <a:xfrm>
                  <a:off x="10216346" y="1278447"/>
                  <a:ext cx="640080" cy="6625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noFill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4C16F4D4-82F4-3690-1A17-A3369A637DEC}"/>
                    </a:ext>
                  </a:extLst>
                </p:cNvPr>
                <p:cNvSpPr/>
                <p:nvPr/>
              </p:nvSpPr>
              <p:spPr>
                <a:xfrm>
                  <a:off x="10407414" y="1698173"/>
                  <a:ext cx="640080" cy="6625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noFill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DFE3D51A-DB43-BA6F-E5FD-A81C13840AF2}"/>
                    </a:ext>
                  </a:extLst>
                </p:cNvPr>
                <p:cNvSpPr/>
                <p:nvPr/>
              </p:nvSpPr>
              <p:spPr>
                <a:xfrm>
                  <a:off x="10216346" y="2117899"/>
                  <a:ext cx="142240" cy="14872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EF0EBF17-D954-A4FD-94DF-6DC9605BED8C}"/>
                  </a:ext>
                </a:extLst>
              </p:cNvPr>
              <p:cNvSpPr/>
              <p:nvPr/>
            </p:nvSpPr>
            <p:spPr>
              <a:xfrm>
                <a:off x="7518848" y="1824800"/>
                <a:ext cx="142240" cy="148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4D5A4B4-D9FC-F2B4-A6FC-183030E59411}"/>
                  </a:ext>
                </a:extLst>
              </p:cNvPr>
              <p:cNvSpPr/>
              <p:nvPr/>
            </p:nvSpPr>
            <p:spPr>
              <a:xfrm>
                <a:off x="8016688" y="1631760"/>
                <a:ext cx="142240" cy="148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7B5EEAA-2A77-64C5-7F64-B421CF96E198}"/>
                  </a:ext>
                </a:extLst>
              </p:cNvPr>
              <p:cNvSpPr/>
              <p:nvPr/>
            </p:nvSpPr>
            <p:spPr>
              <a:xfrm>
                <a:off x="8209728" y="2068640"/>
                <a:ext cx="142240" cy="148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BB22221-CF08-30B9-3741-F41745DA65F5}"/>
                </a:ext>
              </a:extLst>
            </p:cNvPr>
            <p:cNvSpPr/>
            <p:nvPr/>
          </p:nvSpPr>
          <p:spPr>
            <a:xfrm>
              <a:off x="9927700" y="1987365"/>
              <a:ext cx="142240" cy="1487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B197454-A17C-C08A-16E9-C46860D83C55}"/>
                </a:ext>
              </a:extLst>
            </p:cNvPr>
            <p:cNvSpPr/>
            <p:nvPr/>
          </p:nvSpPr>
          <p:spPr>
            <a:xfrm>
              <a:off x="10908534" y="1317261"/>
              <a:ext cx="142240" cy="1487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4371B7FC-8324-C797-F49F-0BCEF40D9674}"/>
                </a:ext>
              </a:extLst>
            </p:cNvPr>
            <p:cNvSpPr/>
            <p:nvPr/>
          </p:nvSpPr>
          <p:spPr>
            <a:xfrm>
              <a:off x="10829376" y="2189750"/>
              <a:ext cx="142240" cy="1487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2A34A5D-61E1-8401-1F52-D9690BCC9CF7}"/>
                </a:ext>
              </a:extLst>
            </p:cNvPr>
            <p:cNvSpPr/>
            <p:nvPr/>
          </p:nvSpPr>
          <p:spPr>
            <a:xfrm>
              <a:off x="10080100" y="1193172"/>
              <a:ext cx="142240" cy="14872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AD2BA06-1F64-9AEB-CF69-3256D71AC1A3}"/>
                </a:ext>
              </a:extLst>
            </p:cNvPr>
            <p:cNvSpPr/>
            <p:nvPr/>
          </p:nvSpPr>
          <p:spPr>
            <a:xfrm>
              <a:off x="9973139" y="1500334"/>
              <a:ext cx="142240" cy="1487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1B84DA4-CC6C-673F-401E-91B0F20598DC}"/>
                </a:ext>
              </a:extLst>
            </p:cNvPr>
            <p:cNvSpPr/>
            <p:nvPr/>
          </p:nvSpPr>
          <p:spPr>
            <a:xfrm>
              <a:off x="10237299" y="1886414"/>
              <a:ext cx="142240" cy="1487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D32D98E-63AA-765B-4375-52DFA9B9AB46}"/>
                </a:ext>
              </a:extLst>
            </p:cNvPr>
            <p:cNvSpPr/>
            <p:nvPr/>
          </p:nvSpPr>
          <p:spPr>
            <a:xfrm>
              <a:off x="10501459" y="1286974"/>
              <a:ext cx="142240" cy="1487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746FB79-E620-C4DB-A2E6-E932B1EF0E6A}"/>
                </a:ext>
              </a:extLst>
            </p:cNvPr>
            <p:cNvSpPr/>
            <p:nvPr/>
          </p:nvSpPr>
          <p:spPr>
            <a:xfrm>
              <a:off x="10928179" y="1581614"/>
              <a:ext cx="142240" cy="1487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1F2A909-AA31-F9E6-A7C5-2819D19F820E}"/>
                </a:ext>
              </a:extLst>
            </p:cNvPr>
            <p:cNvSpPr/>
            <p:nvPr/>
          </p:nvSpPr>
          <p:spPr>
            <a:xfrm>
              <a:off x="11121219" y="2008334"/>
              <a:ext cx="142240" cy="1487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E4F4BF6-3A2A-A54B-6572-EF1F3D673AF9}"/>
                </a:ext>
              </a:extLst>
            </p:cNvPr>
            <p:cNvSpPr/>
            <p:nvPr/>
          </p:nvSpPr>
          <p:spPr>
            <a:xfrm>
              <a:off x="10542099" y="1916894"/>
              <a:ext cx="142240" cy="1487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9CBC853-1161-502F-01CA-14E8D8292A57}"/>
                </a:ext>
              </a:extLst>
            </p:cNvPr>
            <p:cNvSpPr/>
            <p:nvPr/>
          </p:nvSpPr>
          <p:spPr>
            <a:xfrm>
              <a:off x="9841059" y="1723854"/>
              <a:ext cx="142240" cy="148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F1046EE-F9F8-0A15-219C-7D40A66ADE4D}"/>
                </a:ext>
              </a:extLst>
            </p:cNvPr>
            <p:cNvSpPr/>
            <p:nvPr/>
          </p:nvSpPr>
          <p:spPr>
            <a:xfrm>
              <a:off x="10527140" y="1766714"/>
              <a:ext cx="142240" cy="148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BC4AA35-5FA2-0A44-163B-902D4B94C611}"/>
                </a:ext>
              </a:extLst>
            </p:cNvPr>
            <p:cNvSpPr/>
            <p:nvPr/>
          </p:nvSpPr>
          <p:spPr>
            <a:xfrm>
              <a:off x="10726359" y="1154726"/>
              <a:ext cx="142240" cy="148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66B55CE-8F3E-5C99-28D8-9C6990DC8D38}"/>
                </a:ext>
              </a:extLst>
            </p:cNvPr>
            <p:cNvSpPr/>
            <p:nvPr/>
          </p:nvSpPr>
          <p:spPr>
            <a:xfrm>
              <a:off x="10989139" y="1784814"/>
              <a:ext cx="142240" cy="148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E02C703-A881-AE77-1549-552FE979F57C}"/>
                </a:ext>
              </a:extLst>
            </p:cNvPr>
            <p:cNvSpPr/>
            <p:nvPr/>
          </p:nvSpPr>
          <p:spPr>
            <a:xfrm>
              <a:off x="10288099" y="1419054"/>
              <a:ext cx="142240" cy="148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91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A232C79-C329-EC0D-92E3-88E4B9F4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9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灯片编号占位符 23">
            <a:extLst>
              <a:ext uri="{FF2B5EF4-FFF2-40B4-BE49-F238E27FC236}">
                <a16:creationId xmlns:a16="http://schemas.microsoft.com/office/drawing/2014/main" id="{51D4F087-98B5-8DFD-A7AA-FDA62E30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C2E5D5-34A9-4180-8349-FFA70E22482C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BA6A73-DB11-3F39-C417-0209B764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37" y="2987340"/>
            <a:ext cx="4091687" cy="33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33B15D-B64D-A541-EC55-AF29CB9D6ACE}"/>
              </a:ext>
            </a:extLst>
          </p:cNvPr>
          <p:cNvSpPr txBox="1"/>
          <p:nvPr/>
        </p:nvSpPr>
        <p:spPr>
          <a:xfrm>
            <a:off x="544957" y="787241"/>
            <a:ext cx="11292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the form of MDI, describing the v1 and v2 better than use the MDI obtained from Arnold data</a:t>
            </a:r>
            <a:endParaRPr lang="zh-CN" alt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8BE32-B80C-55D7-763C-75B84023F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66" y="2375736"/>
            <a:ext cx="4450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YYLiu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, </a:t>
            </a:r>
            <a:r>
              <a:rPr kumimoji="0" lang="en-US" altLang="zh-CN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YXZhang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, et al., submitted to PRC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F8501C-4BF6-CF2B-50BA-10A22827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8" y="3154381"/>
            <a:ext cx="3344009" cy="31998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6890571-1D47-C3F4-8D70-D6390570234F}"/>
              </a:ext>
            </a:extLst>
          </p:cNvPr>
          <p:cNvSpPr txBox="1"/>
          <p:nvPr/>
        </p:nvSpPr>
        <p:spPr>
          <a:xfrm>
            <a:off x="473836" y="2277049"/>
            <a:ext cx="530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Update the MDI from Arnold’s data to Hama’s data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DA7BD5A-930A-1665-BB3D-1BA36A68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60" y="3256345"/>
            <a:ext cx="4883140" cy="29102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9CEC478-4D74-7CAC-5163-A08DA32210FE}"/>
              </a:ext>
            </a:extLst>
          </p:cNvPr>
          <p:cNvSpPr txBox="1"/>
          <p:nvPr/>
        </p:nvSpPr>
        <p:spPr>
          <a:xfrm>
            <a:off x="1524000" y="73176"/>
            <a:ext cx="6096000" cy="646331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refinements in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7B38C3-CD23-AD03-4815-5F8B18551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07" y="3460800"/>
            <a:ext cx="3468547" cy="33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D25290F-E967-7A5E-8E93-9AD608220AFA}"/>
              </a:ext>
            </a:extLst>
          </p:cNvPr>
          <p:cNvSpPr txBox="1"/>
          <p:nvPr/>
        </p:nvSpPr>
        <p:spPr>
          <a:xfrm>
            <a:off x="1051034" y="755521"/>
            <a:ext cx="10335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Debates on the constraints of symmetry energy and the findings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 on transport models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model evaluation project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Refinement on the transport models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ImQMD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 the transport models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initialization, mean field, collisions, Pauli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dependence and effective mass splitting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b-distribution with selected events sample (two observables)</a:t>
            </a:r>
            <a:endParaRPr lang="en-US" altLang="zh-C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probed density by pion and flow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in physics: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 splitting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Summary and outlook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2FF519-6ACE-0E84-2C54-D86995645786}"/>
              </a:ext>
            </a:extLst>
          </p:cNvPr>
          <p:cNvSpPr txBox="1"/>
          <p:nvPr/>
        </p:nvSpPr>
        <p:spPr>
          <a:xfrm>
            <a:off x="4450080" y="-932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1612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7BDA3-D32C-4D59-AF46-9AB147D383A5}"/>
              </a:ext>
            </a:extLst>
          </p:cNvPr>
          <p:cNvSpPr/>
          <p:nvPr/>
        </p:nvSpPr>
        <p:spPr>
          <a:xfrm>
            <a:off x="214709" y="205859"/>
            <a:ext cx="10352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Refinement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transport</a:t>
            </a:r>
            <a:r>
              <a:rPr lang="zh-CN" altLang="en-US" sz="2800" dirty="0"/>
              <a:t> </a:t>
            </a:r>
            <a:r>
              <a:rPr lang="en-US" altLang="zh-CN" sz="2800" dirty="0"/>
              <a:t>models- </a:t>
            </a:r>
            <a:r>
              <a:rPr lang="en-US" altLang="zh-CN" sz="2800" b="1" dirty="0">
                <a:solidFill>
                  <a:srgbClr val="0066FF"/>
                </a:solidFill>
              </a:rPr>
              <a:t>Cross section of NN-ND</a:t>
            </a:r>
            <a:endParaRPr lang="zh-CN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3" name="图片 2" descr="图示, 直方图&#10;&#10;描述已自动生成">
            <a:extLst>
              <a:ext uri="{FF2B5EF4-FFF2-40B4-BE49-F238E27FC236}">
                <a16:creationId xmlns:a16="http://schemas.microsoft.com/office/drawing/2014/main" id="{2CF5BC4D-20A6-F5C4-9EBA-89A4A3FC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847165"/>
            <a:ext cx="5557135" cy="2905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D7B8886-0385-42BA-E7D4-6961ED157DB5}"/>
                  </a:ext>
                </a:extLst>
              </p:cNvPr>
              <p:cNvSpPr/>
              <p:nvPr/>
            </p:nvSpPr>
            <p:spPr>
              <a:xfrm>
                <a:off x="380200" y="3752195"/>
                <a:ext cx="4587794" cy="1155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</a:rPr>
                                  <m:t>Δ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>
                                <a:latin typeface="Cambria Math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>
                                    <a:latin typeface="Cambria Math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rad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CN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>
                                            <a:latin typeface="Cambria Math"/>
                                          </a:rPr>
                                          <m:t>1+</m:t>
                                        </m:r>
                                        <m:sSup>
                                          <m:sSup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zh-CN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zh-CN" altLang="zh-CN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altLang="zh-CN" i="1">
                                                        <a:latin typeface="Cambria Math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rad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zh-CN" altLang="zh-CN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i="1">
                                                        <a:latin typeface="Cambria Math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>
                                                        <a:latin typeface="Cambria Math"/>
                                                      </a:rPr>
                                                      <m:t>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>
                                                <a:latin typeface="Cambria Math"/>
                                              </a:rPr>
                                              <m:t>/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>
                                                    <a:latin typeface="Cambria Math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>
                                <a:latin typeface="Cambria Math"/>
                              </a:rPr>
                              <m:t>,</m:t>
                            </m:r>
                          </m:e>
                        </m:mr>
                        <m:mr>
                          <m:e/>
                          <m:e>
                            <m:rad>
                              <m:radPr>
                                <m:degHide m:val="on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>
                                <a:latin typeface="Cambria Math"/>
                              </a:rPr>
                              <m:t>&lt;2.21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GeV</m:t>
                            </m:r>
                          </m:e>
                        </m:mr>
                      </m:m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D7B8886-0385-42BA-E7D4-6961ED157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0" y="3752195"/>
                <a:ext cx="4587794" cy="1155957"/>
              </a:xfrm>
              <a:prstGeom prst="rect">
                <a:avLst/>
              </a:prstGeom>
              <a:blipFill>
                <a:blip r:embed="rId3"/>
                <a:stretch>
                  <a:fillRect b="-4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8DD1585-EE4B-D396-DDF5-0D42FE88E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080" y="1867407"/>
            <a:ext cx="5308734" cy="635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48DA12D-565A-D5F2-5BDB-90BBDB55ADC6}"/>
              </a:ext>
            </a:extLst>
          </p:cNvPr>
          <p:cNvSpPr txBox="1"/>
          <p:nvPr/>
        </p:nvSpPr>
        <p:spPr>
          <a:xfrm>
            <a:off x="6713442" y="4029612"/>
            <a:ext cx="509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-Roman"/>
              </a:rPr>
              <a:t>1, Y. Cui, Y. X. Zhang, and Z. X. Li, </a:t>
            </a:r>
            <a:r>
              <a:rPr lang="en-US" altLang="zh-CN" sz="1800" b="0" i="0" u="none" strike="noStrike" baseline="0" dirty="0">
                <a:solidFill>
                  <a:srgbClr val="0000FF"/>
                </a:solidFill>
                <a:latin typeface="Times-Roman"/>
              </a:rPr>
              <a:t>Chin. Phys. C </a:t>
            </a:r>
            <a:r>
              <a:rPr lang="en-US" altLang="zh-CN" sz="1800" b="1" i="0" u="none" strike="noStrike" baseline="0" dirty="0">
                <a:solidFill>
                  <a:srgbClr val="0000FF"/>
                </a:solidFill>
                <a:latin typeface="Times-Bold"/>
              </a:rPr>
              <a:t>44</a:t>
            </a:r>
            <a:r>
              <a:rPr lang="en-US" altLang="zh-CN" sz="1800" b="0" i="0" u="none" strike="noStrike" baseline="0" dirty="0">
                <a:solidFill>
                  <a:srgbClr val="0000FF"/>
                </a:solidFill>
                <a:latin typeface="Times-Roman"/>
              </a:rPr>
              <a:t>, 024106 (2020)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-Roman"/>
              </a:rPr>
              <a:t>.</a:t>
            </a:r>
          </a:p>
          <a:p>
            <a:pPr algn="l"/>
            <a:r>
              <a:rPr lang="en-US" altLang="zh-CN" dirty="0">
                <a:solidFill>
                  <a:srgbClr val="000000"/>
                </a:solidFill>
                <a:latin typeface="Times-Roman"/>
              </a:rPr>
              <a:t>2, YY. Liu, et al. </a:t>
            </a:r>
            <a:r>
              <a:rPr lang="en-US" altLang="zh-CN" dirty="0" err="1">
                <a:solidFill>
                  <a:srgbClr val="0066FF"/>
                </a:solidFill>
                <a:latin typeface="Times-Roman"/>
              </a:rPr>
              <a:t>Phys.Rev.C</a:t>
            </a:r>
            <a:r>
              <a:rPr lang="en-US" altLang="zh-CN" dirty="0">
                <a:solidFill>
                  <a:srgbClr val="0066FF"/>
                </a:solidFill>
                <a:latin typeface="Times-Roman"/>
              </a:rPr>
              <a:t> 2021</a:t>
            </a:r>
            <a:endParaRPr lang="zh-CN" altLang="en-US" dirty="0">
              <a:solidFill>
                <a:srgbClr val="0066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05E09C-9281-32FE-D21D-A74A0CA38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391" y="847165"/>
            <a:ext cx="5732409" cy="29812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3F87CD-A9DD-F443-27F7-9F6AC781B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191" y="2857968"/>
            <a:ext cx="6925378" cy="382893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08FD263-0223-19A3-71E2-CB43CF7585C1}"/>
              </a:ext>
            </a:extLst>
          </p:cNvPr>
          <p:cNvGrpSpPr/>
          <p:nvPr/>
        </p:nvGrpSpPr>
        <p:grpSpPr>
          <a:xfrm>
            <a:off x="183236" y="4062915"/>
            <a:ext cx="8987201" cy="2623990"/>
            <a:chOff x="183236" y="4062915"/>
            <a:chExt cx="8987201" cy="262399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1B362C8-B860-2F98-FA3D-D99FCDB0E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625" b="5305"/>
            <a:stretch/>
          </p:blipFill>
          <p:spPr>
            <a:xfrm>
              <a:off x="3158767" y="4062915"/>
              <a:ext cx="6011670" cy="262399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A20B68-4BA5-13CA-E452-4C17D0FE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3236" y="4095673"/>
              <a:ext cx="3628729" cy="191516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8370020F-B3A1-1CCB-8C9F-76CDBB48E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419" y="2923019"/>
            <a:ext cx="3379808" cy="34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B731EA-5DD8-C314-DB2E-8635545EA8C3}"/>
              </a:ext>
            </a:extLst>
          </p:cNvPr>
          <p:cNvSpPr txBox="1"/>
          <p:nvPr/>
        </p:nvSpPr>
        <p:spPr>
          <a:xfrm>
            <a:off x="1290320" y="2844225"/>
            <a:ext cx="10688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3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Model dependence and effective mass splitting </a:t>
            </a:r>
            <a:endParaRPr lang="en-US" altLang="zh-C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350483-7C39-74DB-8AB2-8B6059292657}"/>
              </a:ext>
            </a:extLst>
          </p:cNvPr>
          <p:cNvSpPr txBox="1"/>
          <p:nvPr/>
        </p:nvSpPr>
        <p:spPr>
          <a:xfrm>
            <a:off x="364914" y="119424"/>
            <a:ext cx="10526605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Reconstructing b-distribution as in 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BB30F2-9D56-9137-DA74-C39C187D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802"/>
            <a:ext cx="3768928" cy="243566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367E4D-A331-26AC-D5A0-F572522D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4" y="1431433"/>
            <a:ext cx="5203806" cy="8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32ADD2F-CA85-0AC3-A0AE-3A84484DA9F0}"/>
                  </a:ext>
                </a:extLst>
              </p:cNvPr>
              <p:cNvSpPr/>
              <p:nvPr/>
            </p:nvSpPr>
            <p:spPr>
              <a:xfrm>
                <a:off x="6379399" y="1523005"/>
                <a:ext cx="4653753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32ADD2F-CA85-0AC3-A0AE-3A84484DA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99" y="1523005"/>
                <a:ext cx="4653753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27D091AB-B898-E045-B1A4-C710A483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13" y="3097654"/>
            <a:ext cx="3781845" cy="31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D9E06A-886B-BDDF-8B0E-00D179BD2B2F}"/>
              </a:ext>
            </a:extLst>
          </p:cNvPr>
          <p:cNvSpPr txBox="1"/>
          <p:nvPr/>
        </p:nvSpPr>
        <p:spPr>
          <a:xfrm>
            <a:off x="205146" y="2481725"/>
            <a:ext cx="419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Xiang Chen, et al., PRC108,034613(2023)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9FAFBC-76FF-9C16-C46D-FFB4321E66F9}"/>
              </a:ext>
            </a:extLst>
          </p:cNvPr>
          <p:cNvSpPr txBox="1"/>
          <p:nvPr/>
        </p:nvSpPr>
        <p:spPr>
          <a:xfrm>
            <a:off x="892194" y="867154"/>
            <a:ext cx="701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Reconstructing b-distribution from two observables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DBA290-9CBF-E42E-67BF-1DCBAA170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310" y="3556802"/>
            <a:ext cx="3773347" cy="23322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01BDDCE-4858-1CFF-C9BE-CF3AFD008EAC}"/>
              </a:ext>
            </a:extLst>
          </p:cNvPr>
          <p:cNvSpPr txBox="1"/>
          <p:nvPr/>
        </p:nvSpPr>
        <p:spPr>
          <a:xfrm>
            <a:off x="3864316" y="5959591"/>
            <a:ext cx="4041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Gaussian distribution according to the central limit theorem.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642B95-0D45-BC8B-785C-7C3F22CBD07B}"/>
              </a:ext>
            </a:extLst>
          </p:cNvPr>
          <p:cNvSpPr txBox="1"/>
          <p:nvPr/>
        </p:nvSpPr>
        <p:spPr>
          <a:xfrm>
            <a:off x="3998310" y="2852637"/>
            <a:ext cx="4041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Gaussian distributions according to dynamics.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F8E208-291D-D86E-611D-8027FF7FD879}"/>
              </a:ext>
            </a:extLst>
          </p:cNvPr>
          <p:cNvGrpSpPr/>
          <p:nvPr/>
        </p:nvGrpSpPr>
        <p:grpSpPr>
          <a:xfrm>
            <a:off x="7793077" y="3175802"/>
            <a:ext cx="4398923" cy="3505942"/>
            <a:chOff x="8001039" y="2384331"/>
            <a:chExt cx="4398923" cy="3505942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D788ECD-73A0-1E30-A275-6D1C8EE78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39" y="2384331"/>
              <a:ext cx="4398923" cy="350594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33B460C-6A76-BF8B-3077-8B48FF58E614}"/>
                </a:ext>
              </a:extLst>
            </p:cNvPr>
            <p:cNvSpPr txBox="1"/>
            <p:nvPr/>
          </p:nvSpPr>
          <p:spPr>
            <a:xfrm>
              <a:off x="9523977" y="3767970"/>
              <a:ext cx="171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With angle cuts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3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0F8D09-829B-B42F-FCCA-D1694C4B6353}"/>
              </a:ext>
            </a:extLst>
          </p:cNvPr>
          <p:cNvSpPr txBox="1"/>
          <p:nvPr/>
        </p:nvSpPr>
        <p:spPr>
          <a:xfrm>
            <a:off x="223520" y="117319"/>
            <a:ext cx="10149840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and pion probed density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2B5D48-5D5A-8365-D76B-E53583766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56A4CD-C8F5-F35C-1DE4-6C912E3EC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05FB5B-7C07-6B9A-B134-849030957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39266DFF-FCD4-1844-81C8-1D6FD634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E4B5D7A9-7E7B-168D-D8EA-5370097C7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B1CAC2A6-B283-DB4C-2191-0D231110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D667FCC-8D74-2964-C9C8-2086C549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D955580-3E8F-AC3C-72F3-7807786AF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3E51D1C-B625-ACA1-2A7A-3DBD7191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B86EDC7-2E3F-60B1-CD83-6B9A32DC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灯片编号占位符 23">
            <a:extLst>
              <a:ext uri="{FF2B5EF4-FFF2-40B4-BE49-F238E27FC236}">
                <a16:creationId xmlns:a16="http://schemas.microsoft.com/office/drawing/2014/main" id="{F86FC9B9-AF8D-CF07-888D-1AAAE50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C2E5D5-34A9-4180-8349-FFA70E22482C}" type="slidenum">
              <a:rPr lang="zh-CN" altLang="en-US" smtClean="0"/>
              <a:pPr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7">
                <a:extLst>
                  <a:ext uri="{FF2B5EF4-FFF2-40B4-BE49-F238E27FC236}">
                    <a16:creationId xmlns:a16="http://schemas.microsoft.com/office/drawing/2014/main" id="{B9B46DF5-9C42-91DD-7C56-B725BB7A0889}"/>
                  </a:ext>
                </a:extLst>
              </p:cNvPr>
              <p:cNvSpPr txBox="1"/>
              <p:nvPr/>
            </p:nvSpPr>
            <p:spPr>
              <a:xfrm>
                <a:off x="1505985" y="2198742"/>
                <a:ext cx="6405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0" dirty="0">
                    <a:solidFill>
                      <a:srgbClr val="FF0000"/>
                    </a:solidFill>
                  </a:rPr>
                  <a:t>Flow (n, char):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1.2±0.6 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7">
                <a:extLst>
                  <a:ext uri="{FF2B5EF4-FFF2-40B4-BE49-F238E27FC236}">
                    <a16:creationId xmlns:a16="http://schemas.microsoft.com/office/drawing/2014/main" id="{B9B46DF5-9C42-91DD-7C56-B725BB7A0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85" y="2198742"/>
                <a:ext cx="6405599" cy="646331"/>
              </a:xfrm>
              <a:prstGeom prst="rect">
                <a:avLst/>
              </a:prstGeom>
              <a:blipFill>
                <a:blip r:embed="rId2"/>
                <a:stretch>
                  <a:fillRect l="-2854" t="-15094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3EC59ABD-4559-B540-1C45-CCA0A7D8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79" y="771748"/>
            <a:ext cx="3899949" cy="259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6AD5127-A2C3-9A16-3178-23CBAE27986F}"/>
                  </a:ext>
                </a:extLst>
              </p:cNvPr>
              <p:cNvSpPr/>
              <p:nvPr/>
            </p:nvSpPr>
            <p:spPr>
              <a:xfrm>
                <a:off x="1654600" y="1009332"/>
                <a:ext cx="4471929" cy="945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mtClean="0">
                          <a:latin typeface="Cambria Math"/>
                        </a:rPr>
                        <m:t>⟨</m:t>
                      </m:r>
                      <m:r>
                        <a:rPr lang="en-US" altLang="zh-CN" i="1">
                          <a:latin typeface="Cambria Math"/>
                        </a:rPr>
                        <m:t>𝜌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latin typeface="Cambria Math"/>
                            </a:rPr>
                            <m:t>⟩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/>
                            <m:t>char</m:t>
                          </m:r>
                          <m:r>
                            <a:rPr lang="en-US" altLang="zh-CN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m:rPr>
                              <m:nor/>
                            </m:rPr>
                            <a:rPr lang="en-US" altLang="zh-CN"/>
                            <m:t>flow</m:t>
                          </m:r>
                          <m:r>
                            <m:rPr>
                              <m:nor/>
                            </m:rPr>
                            <a:rPr lang="en-US" altLang="zh-CN" i="1"/>
                            <m:t> </m:t>
                          </m:r>
                        </m:sup>
                      </m:sSubSup>
                      <m:r>
                        <a:rPr lang="en-US" altLang="zh-CN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 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CN">
                                  <a:latin typeface="Cambria Math"/>
                                </a:rPr>
                                <m:t>)/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𝑑𝑡</m:t>
                          </m:r>
                        </m:num>
                        <m:den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 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CN">
                                  <a:latin typeface="Cambria Math"/>
                                </a:rPr>
                                <m:t>)/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6AD5127-A2C3-9A16-3178-23CBAE279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00" y="1009332"/>
                <a:ext cx="4471929" cy="945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14">
                <a:extLst>
                  <a:ext uri="{FF2B5EF4-FFF2-40B4-BE49-F238E27FC236}">
                    <a16:creationId xmlns:a16="http://schemas.microsoft.com/office/drawing/2014/main" id="{EE4E8DEC-4B3F-D191-70D3-93C35E76E843}"/>
                  </a:ext>
                </a:extLst>
              </p:cNvPr>
              <p:cNvSpPr txBox="1"/>
              <p:nvPr/>
            </p:nvSpPr>
            <p:spPr>
              <a:xfrm>
                <a:off x="1776441" y="5328826"/>
                <a:ext cx="36083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0" dirty="0">
                    <a:solidFill>
                      <a:srgbClr val="FF0000"/>
                    </a:solidFill>
                  </a:rPr>
                  <a:t>Pion: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1.5±0.5 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14">
                <a:extLst>
                  <a:ext uri="{FF2B5EF4-FFF2-40B4-BE49-F238E27FC236}">
                    <a16:creationId xmlns:a16="http://schemas.microsoft.com/office/drawing/2014/main" id="{EE4E8DEC-4B3F-D191-70D3-93C35E76E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41" y="5328826"/>
                <a:ext cx="3608360" cy="646331"/>
              </a:xfrm>
              <a:prstGeom prst="rect">
                <a:avLst/>
              </a:prstGeom>
              <a:blipFill>
                <a:blip r:embed="rId5"/>
                <a:stretch>
                  <a:fillRect l="-5068" t="-1415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6075A3A2-27E7-670B-64F1-80E5452E0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448" y="3316586"/>
            <a:ext cx="3622810" cy="303976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5DBABA0-1E95-90F5-CACE-149AA403D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41" y="2969319"/>
            <a:ext cx="2932344" cy="9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52B03E0-1293-80F2-C456-8F0D08DD5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577" y="4155543"/>
            <a:ext cx="3094043" cy="77351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ACB6AE5-B789-7877-72E5-54B9D146B338}"/>
              </a:ext>
            </a:extLst>
          </p:cNvPr>
          <p:cNvSpPr txBox="1"/>
          <p:nvPr/>
        </p:nvSpPr>
        <p:spPr>
          <a:xfrm>
            <a:off x="8088448" y="501650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YYLiu</a:t>
            </a:r>
            <a:r>
              <a:rPr lang="en-US" altLang="zh-CN" dirty="0"/>
              <a:t>, et al., PRC103, 014616(2021)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389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B0946C-5733-5C55-507B-6FD2C9D8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31" b="-642"/>
          <a:stretch/>
        </p:blipFill>
        <p:spPr>
          <a:xfrm>
            <a:off x="142241" y="2108687"/>
            <a:ext cx="6207760" cy="41611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DE4A16-69E5-6541-6D2F-3600E65A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8116"/>
            <a:ext cx="5694044" cy="5272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9CFC579-23EA-DACE-856F-07C41731A5A4}"/>
              </a:ext>
            </a:extLst>
          </p:cNvPr>
          <p:cNvSpPr txBox="1"/>
          <p:nvPr/>
        </p:nvSpPr>
        <p:spPr>
          <a:xfrm>
            <a:off x="203201" y="295728"/>
            <a:ext cx="5140960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9812B72-8CD5-0578-7898-7CE64B890D03}"/>
                  </a:ext>
                </a:extLst>
              </p:cNvPr>
              <p:cNvSpPr txBox="1"/>
              <p:nvPr/>
            </p:nvSpPr>
            <p:spPr>
              <a:xfrm>
                <a:off x="6350001" y="2828835"/>
                <a:ext cx="597747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7030A0"/>
                    </a:solidFill>
                  </a:rPr>
                  <a:t>At the flow probed density,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=2.75</m:t>
                    </m:r>
                  </m:oMath>
                </a14:m>
                <a:r>
                  <a:rPr lang="en-US" altLang="zh-CN" sz="2400" dirty="0">
                    <a:solidFill>
                      <a:srgbClr val="7030A0"/>
                    </a:solidFill>
                  </a:rPr>
                  <a:t>,</a:t>
                </a:r>
              </a:p>
              <a:p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66FF"/>
                    </a:solidFill>
                  </a:rPr>
                  <a:t>At the pion probed density,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=1.45</m:t>
                    </m:r>
                  </m:oMath>
                </a14:m>
                <a:endParaRPr lang="zh-CN" altLang="en-US" sz="2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9812B72-8CD5-0578-7898-7CE64B89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2828835"/>
                <a:ext cx="5977470" cy="1200329"/>
              </a:xfrm>
              <a:prstGeom prst="rect">
                <a:avLst/>
              </a:prstGeom>
              <a:blipFill>
                <a:blip r:embed="rId4"/>
                <a:stretch>
                  <a:fillRect l="-1429" t="-3553" r="-612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3105F19-1BB9-79D1-AB07-491358FC1346}"/>
              </a:ext>
            </a:extLst>
          </p:cNvPr>
          <p:cNvSpPr txBox="1"/>
          <p:nvPr/>
        </p:nvSpPr>
        <p:spPr>
          <a:xfrm>
            <a:off x="1849120" y="1854201"/>
            <a:ext cx="239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YYLiu</a:t>
            </a:r>
            <a:r>
              <a:rPr lang="en-US" altLang="zh-CN" dirty="0"/>
              <a:t>, et al, submitted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05B354-4ABA-8900-1519-E91EBB7B80A7}"/>
              </a:ext>
            </a:extLst>
          </p:cNvPr>
          <p:cNvSpPr txBox="1"/>
          <p:nvPr/>
        </p:nvSpPr>
        <p:spPr>
          <a:xfrm>
            <a:off x="6797040" y="1538398"/>
            <a:ext cx="42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no model dependence, =1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13DF94-0873-A51D-1A3C-CDC8B6D69322}"/>
                  </a:ext>
                </a:extLst>
              </p:cNvPr>
              <p:cNvSpPr txBox="1"/>
              <p:nvPr/>
            </p:nvSpPr>
            <p:spPr>
              <a:xfrm>
                <a:off x="6797040" y="4860181"/>
                <a:ext cx="371800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</a:rPr>
                  <a:t>For L,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=5.17.</m:t>
                    </m:r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13DF94-0873-A51D-1A3C-CDC8B6D69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0" y="4860181"/>
                <a:ext cx="3718006" cy="578685"/>
              </a:xfrm>
              <a:prstGeom prst="rect">
                <a:avLst/>
              </a:prstGeom>
              <a:blipFill>
                <a:blip r:embed="rId5"/>
                <a:stretch>
                  <a:fillRect l="-3279" t="-5263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82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E183489-E734-CB20-CE6C-E1ECFE80099D}"/>
              </a:ext>
            </a:extLst>
          </p:cNvPr>
          <p:cNvSpPr txBox="1"/>
          <p:nvPr/>
        </p:nvSpPr>
        <p:spPr>
          <a:xfrm>
            <a:off x="230175" y="166472"/>
            <a:ext cx="5113579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 splitting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C152A9-E644-82E9-6226-7F11B7D7A24A}"/>
              </a:ext>
            </a:extLst>
          </p:cNvPr>
          <p:cNvSpPr txBox="1"/>
          <p:nvPr/>
        </p:nvSpPr>
        <p:spPr>
          <a:xfrm>
            <a:off x="5662181" y="4769048"/>
            <a:ext cx="560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Different effective mass splitting can give the same density dependence of symmetry energy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47A79B-A533-4E00-77BE-268485D42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" y="924080"/>
            <a:ext cx="5928552" cy="29642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826DAE-328D-EFC6-B67E-55B21BCC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06" y="1924267"/>
            <a:ext cx="6071782" cy="1547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61DC60-CD2D-A5A3-7DC1-4692E1E28453}"/>
                  </a:ext>
                </a:extLst>
              </p:cNvPr>
              <p:cNvSpPr txBox="1"/>
              <p:nvPr/>
            </p:nvSpPr>
            <p:spPr>
              <a:xfrm>
                <a:off x="6350818" y="3597002"/>
                <a:ext cx="4407617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61DC60-CD2D-A5A3-7DC1-4692E1E2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18" y="3597002"/>
                <a:ext cx="4407617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3DA73AA-E1EE-7D61-4949-B5463B9B6804}"/>
              </a:ext>
            </a:extLst>
          </p:cNvPr>
          <p:cNvSpPr txBox="1"/>
          <p:nvPr/>
        </p:nvSpPr>
        <p:spPr>
          <a:xfrm>
            <a:off x="5989106" y="1529427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Standard </a:t>
            </a:r>
            <a:r>
              <a:rPr lang="en-US" altLang="zh-CN" dirty="0" err="1"/>
              <a:t>Skyrme</a:t>
            </a:r>
            <a:r>
              <a:rPr lang="en-US" altLang="zh-CN" dirty="0"/>
              <a:t> interaction,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DE6F80-D233-6C97-8612-86611184A52C}"/>
              </a:ext>
            </a:extLst>
          </p:cNvPr>
          <p:cNvSpPr txBox="1"/>
          <p:nvPr/>
        </p:nvSpPr>
        <p:spPr>
          <a:xfrm>
            <a:off x="903687" y="114663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Junping</a:t>
            </a:r>
            <a:r>
              <a:rPr lang="en-US" altLang="zh-CN" dirty="0"/>
              <a:t> Yang, et al,  in preparation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C8D2DB-C99E-DC83-DDA8-8579465BF870}"/>
                  </a:ext>
                </a:extLst>
              </p:cNvPr>
              <p:cNvSpPr txBox="1"/>
              <p:nvPr/>
            </p:nvSpPr>
            <p:spPr>
              <a:xfrm>
                <a:off x="5865825" y="320510"/>
                <a:ext cx="6096000" cy="732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𝑚𝑑</m:t>
                            </m:r>
                          </m:sub>
                          <m:sup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</m:num>
                      <m:den>
                        <m:r>
                          <a:rPr lang="zh-CN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C8D2DB-C99E-DC83-DDA8-8579465BF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25" y="320510"/>
                <a:ext cx="6096000" cy="732508"/>
              </a:xfrm>
              <a:prstGeom prst="rect">
                <a:avLst/>
              </a:prstGeom>
              <a:blipFill>
                <a:blip r:embed="rId5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5252A14-1D31-4CB9-49C5-BA78CBB68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002" y="3887074"/>
            <a:ext cx="2706833" cy="2964276"/>
          </a:xfrm>
          <a:custGeom>
            <a:avLst/>
            <a:gdLst>
              <a:gd name="connsiteX0" fmla="*/ 0 w 2706833"/>
              <a:gd name="connsiteY0" fmla="*/ 0 h 2964276"/>
              <a:gd name="connsiteX1" fmla="*/ 595503 w 2706833"/>
              <a:gd name="connsiteY1" fmla="*/ 0 h 2964276"/>
              <a:gd name="connsiteX2" fmla="*/ 1163938 w 2706833"/>
              <a:gd name="connsiteY2" fmla="*/ 0 h 2964276"/>
              <a:gd name="connsiteX3" fmla="*/ 1651168 w 2706833"/>
              <a:gd name="connsiteY3" fmla="*/ 0 h 2964276"/>
              <a:gd name="connsiteX4" fmla="*/ 2706833 w 2706833"/>
              <a:gd name="connsiteY4" fmla="*/ 0 h 2964276"/>
              <a:gd name="connsiteX5" fmla="*/ 2706833 w 2706833"/>
              <a:gd name="connsiteY5" fmla="*/ 563212 h 2964276"/>
              <a:gd name="connsiteX6" fmla="*/ 2706833 w 2706833"/>
              <a:gd name="connsiteY6" fmla="*/ 1215353 h 2964276"/>
              <a:gd name="connsiteX7" fmla="*/ 2706833 w 2706833"/>
              <a:gd name="connsiteY7" fmla="*/ 1867494 h 2964276"/>
              <a:gd name="connsiteX8" fmla="*/ 2706833 w 2706833"/>
              <a:gd name="connsiteY8" fmla="*/ 2401064 h 2964276"/>
              <a:gd name="connsiteX9" fmla="*/ 2706833 w 2706833"/>
              <a:gd name="connsiteY9" fmla="*/ 2964276 h 2964276"/>
              <a:gd name="connsiteX10" fmla="*/ 2192535 w 2706833"/>
              <a:gd name="connsiteY10" fmla="*/ 2964276 h 2964276"/>
              <a:gd name="connsiteX11" fmla="*/ 1624100 w 2706833"/>
              <a:gd name="connsiteY11" fmla="*/ 2964276 h 2964276"/>
              <a:gd name="connsiteX12" fmla="*/ 1028597 w 2706833"/>
              <a:gd name="connsiteY12" fmla="*/ 2964276 h 2964276"/>
              <a:gd name="connsiteX13" fmla="*/ 541367 w 2706833"/>
              <a:gd name="connsiteY13" fmla="*/ 2964276 h 2964276"/>
              <a:gd name="connsiteX14" fmla="*/ 0 w 2706833"/>
              <a:gd name="connsiteY14" fmla="*/ 2964276 h 2964276"/>
              <a:gd name="connsiteX15" fmla="*/ 0 w 2706833"/>
              <a:gd name="connsiteY15" fmla="*/ 2312135 h 2964276"/>
              <a:gd name="connsiteX16" fmla="*/ 0 w 2706833"/>
              <a:gd name="connsiteY16" fmla="*/ 1808208 h 2964276"/>
              <a:gd name="connsiteX17" fmla="*/ 0 w 2706833"/>
              <a:gd name="connsiteY17" fmla="*/ 1185710 h 2964276"/>
              <a:gd name="connsiteX18" fmla="*/ 0 w 2706833"/>
              <a:gd name="connsiteY18" fmla="*/ 681783 h 2964276"/>
              <a:gd name="connsiteX19" fmla="*/ 0 w 2706833"/>
              <a:gd name="connsiteY19" fmla="*/ 0 h 296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6833" h="2964276" fill="none" extrusionOk="0">
                <a:moveTo>
                  <a:pt x="0" y="0"/>
                </a:moveTo>
                <a:cubicBezTo>
                  <a:pt x="270956" y="-28073"/>
                  <a:pt x="298504" y="54866"/>
                  <a:pt x="595503" y="0"/>
                </a:cubicBezTo>
                <a:cubicBezTo>
                  <a:pt x="892502" y="-54866"/>
                  <a:pt x="920482" y="11843"/>
                  <a:pt x="1163938" y="0"/>
                </a:cubicBezTo>
                <a:cubicBezTo>
                  <a:pt x="1407395" y="-11843"/>
                  <a:pt x="1498096" y="36354"/>
                  <a:pt x="1651168" y="0"/>
                </a:cubicBezTo>
                <a:cubicBezTo>
                  <a:pt x="1804240" y="-36354"/>
                  <a:pt x="2442008" y="4875"/>
                  <a:pt x="2706833" y="0"/>
                </a:cubicBezTo>
                <a:cubicBezTo>
                  <a:pt x="2770576" y="241859"/>
                  <a:pt x="2657855" y="353903"/>
                  <a:pt x="2706833" y="563212"/>
                </a:cubicBezTo>
                <a:cubicBezTo>
                  <a:pt x="2755811" y="772521"/>
                  <a:pt x="2675286" y="991250"/>
                  <a:pt x="2706833" y="1215353"/>
                </a:cubicBezTo>
                <a:cubicBezTo>
                  <a:pt x="2738380" y="1439456"/>
                  <a:pt x="2655494" y="1705557"/>
                  <a:pt x="2706833" y="1867494"/>
                </a:cubicBezTo>
                <a:cubicBezTo>
                  <a:pt x="2758172" y="2029431"/>
                  <a:pt x="2686275" y="2250608"/>
                  <a:pt x="2706833" y="2401064"/>
                </a:cubicBezTo>
                <a:cubicBezTo>
                  <a:pt x="2727391" y="2551520"/>
                  <a:pt x="2700050" y="2689675"/>
                  <a:pt x="2706833" y="2964276"/>
                </a:cubicBezTo>
                <a:cubicBezTo>
                  <a:pt x="2521854" y="2973625"/>
                  <a:pt x="2428460" y="2960661"/>
                  <a:pt x="2192535" y="2964276"/>
                </a:cubicBezTo>
                <a:cubicBezTo>
                  <a:pt x="1956610" y="2967891"/>
                  <a:pt x="1816529" y="2949905"/>
                  <a:pt x="1624100" y="2964276"/>
                </a:cubicBezTo>
                <a:cubicBezTo>
                  <a:pt x="1431671" y="2978647"/>
                  <a:pt x="1293813" y="2903357"/>
                  <a:pt x="1028597" y="2964276"/>
                </a:cubicBezTo>
                <a:cubicBezTo>
                  <a:pt x="763381" y="3025195"/>
                  <a:pt x="781876" y="2956397"/>
                  <a:pt x="541367" y="2964276"/>
                </a:cubicBezTo>
                <a:cubicBezTo>
                  <a:pt x="300858" y="2972155"/>
                  <a:pt x="128403" y="2934842"/>
                  <a:pt x="0" y="2964276"/>
                </a:cubicBezTo>
                <a:cubicBezTo>
                  <a:pt x="-36608" y="2785786"/>
                  <a:pt x="5536" y="2481749"/>
                  <a:pt x="0" y="2312135"/>
                </a:cubicBezTo>
                <a:cubicBezTo>
                  <a:pt x="-5536" y="2142521"/>
                  <a:pt x="32711" y="1942200"/>
                  <a:pt x="0" y="1808208"/>
                </a:cubicBezTo>
                <a:cubicBezTo>
                  <a:pt x="-32711" y="1674216"/>
                  <a:pt x="21627" y="1369085"/>
                  <a:pt x="0" y="1185710"/>
                </a:cubicBezTo>
                <a:cubicBezTo>
                  <a:pt x="-21627" y="1002335"/>
                  <a:pt x="15197" y="895440"/>
                  <a:pt x="0" y="681783"/>
                </a:cubicBezTo>
                <a:cubicBezTo>
                  <a:pt x="-15197" y="468126"/>
                  <a:pt x="72485" y="190045"/>
                  <a:pt x="0" y="0"/>
                </a:cubicBezTo>
                <a:close/>
              </a:path>
              <a:path w="2706833" h="2964276" stroke="0" extrusionOk="0">
                <a:moveTo>
                  <a:pt x="0" y="0"/>
                </a:moveTo>
                <a:cubicBezTo>
                  <a:pt x="255677" y="-59655"/>
                  <a:pt x="336341" y="60624"/>
                  <a:pt x="568435" y="0"/>
                </a:cubicBezTo>
                <a:cubicBezTo>
                  <a:pt x="800529" y="-60624"/>
                  <a:pt x="865436" y="42878"/>
                  <a:pt x="1082733" y="0"/>
                </a:cubicBezTo>
                <a:cubicBezTo>
                  <a:pt x="1300030" y="-42878"/>
                  <a:pt x="1362470" y="17880"/>
                  <a:pt x="1624100" y="0"/>
                </a:cubicBezTo>
                <a:cubicBezTo>
                  <a:pt x="1885730" y="-17880"/>
                  <a:pt x="1928593" y="28906"/>
                  <a:pt x="2111330" y="0"/>
                </a:cubicBezTo>
                <a:cubicBezTo>
                  <a:pt x="2294067" y="-28906"/>
                  <a:pt x="2409200" y="52946"/>
                  <a:pt x="2706833" y="0"/>
                </a:cubicBezTo>
                <a:cubicBezTo>
                  <a:pt x="2748371" y="111549"/>
                  <a:pt x="2659388" y="314194"/>
                  <a:pt x="2706833" y="533570"/>
                </a:cubicBezTo>
                <a:cubicBezTo>
                  <a:pt x="2754278" y="752946"/>
                  <a:pt x="2688899" y="842755"/>
                  <a:pt x="2706833" y="1126425"/>
                </a:cubicBezTo>
                <a:cubicBezTo>
                  <a:pt x="2724767" y="1410095"/>
                  <a:pt x="2671302" y="1443075"/>
                  <a:pt x="2706833" y="1659995"/>
                </a:cubicBezTo>
                <a:cubicBezTo>
                  <a:pt x="2742364" y="1876915"/>
                  <a:pt x="2667039" y="2006045"/>
                  <a:pt x="2706833" y="2223207"/>
                </a:cubicBezTo>
                <a:cubicBezTo>
                  <a:pt x="2746627" y="2440369"/>
                  <a:pt x="2632997" y="2744877"/>
                  <a:pt x="2706833" y="2964276"/>
                </a:cubicBezTo>
                <a:cubicBezTo>
                  <a:pt x="2441750" y="3026409"/>
                  <a:pt x="2335147" y="2930034"/>
                  <a:pt x="2138398" y="2964276"/>
                </a:cubicBezTo>
                <a:cubicBezTo>
                  <a:pt x="1941650" y="2998518"/>
                  <a:pt x="1846056" y="2944064"/>
                  <a:pt x="1624100" y="2964276"/>
                </a:cubicBezTo>
                <a:cubicBezTo>
                  <a:pt x="1402144" y="2984488"/>
                  <a:pt x="1161909" y="2932933"/>
                  <a:pt x="1028597" y="2964276"/>
                </a:cubicBezTo>
                <a:cubicBezTo>
                  <a:pt x="895285" y="2995619"/>
                  <a:pt x="744848" y="2958497"/>
                  <a:pt x="487230" y="2964276"/>
                </a:cubicBezTo>
                <a:cubicBezTo>
                  <a:pt x="229612" y="2970055"/>
                  <a:pt x="133259" y="2945064"/>
                  <a:pt x="0" y="2964276"/>
                </a:cubicBezTo>
                <a:cubicBezTo>
                  <a:pt x="-19654" y="2823936"/>
                  <a:pt x="30574" y="2550664"/>
                  <a:pt x="0" y="2341778"/>
                </a:cubicBezTo>
                <a:cubicBezTo>
                  <a:pt x="-30574" y="2132892"/>
                  <a:pt x="29908" y="2080693"/>
                  <a:pt x="0" y="1837851"/>
                </a:cubicBezTo>
                <a:cubicBezTo>
                  <a:pt x="-29908" y="1595009"/>
                  <a:pt x="21340" y="1421498"/>
                  <a:pt x="0" y="1304281"/>
                </a:cubicBezTo>
                <a:cubicBezTo>
                  <a:pt x="-21340" y="1187064"/>
                  <a:pt x="13473" y="889499"/>
                  <a:pt x="0" y="770712"/>
                </a:cubicBezTo>
                <a:cubicBezTo>
                  <a:pt x="-13473" y="651925"/>
                  <a:pt x="29837" y="222617"/>
                  <a:pt x="0" y="0"/>
                </a:cubicBezTo>
                <a:close/>
              </a:path>
            </a:pathLst>
          </a:custGeom>
          <a:solidFill>
            <a:srgbClr val="0066FF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5051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5854DF-5CE3-20AE-990B-EF34E6071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044"/>
            <a:ext cx="3839397" cy="53626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B25918-BB3E-2ED3-88BC-BD2FFA37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57" y="4758048"/>
            <a:ext cx="3368356" cy="10014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6185115-7F38-06B1-6A4F-8BC983DAB277}"/>
              </a:ext>
            </a:extLst>
          </p:cNvPr>
          <p:cNvSpPr txBox="1"/>
          <p:nvPr/>
        </p:nvSpPr>
        <p:spPr>
          <a:xfrm>
            <a:off x="304800" y="239783"/>
            <a:ext cx="1016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66FF"/>
                </a:solidFill>
              </a:rPr>
              <a:t>A new probe that is directly related to the effective mass splitting</a:t>
            </a:r>
            <a:endParaRPr lang="zh-CN" altLang="en-US" sz="2800" dirty="0">
              <a:solidFill>
                <a:srgbClr val="0066FF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1CF67A-6166-82F7-1C13-D74535F9C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539" y="1346696"/>
            <a:ext cx="2996654" cy="11631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2B6525-C225-B62E-0D20-0DE9AD3F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275" y="3093563"/>
            <a:ext cx="3564061" cy="10704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A1B41B-336A-3183-DD4B-392C787B6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767" y="1346696"/>
            <a:ext cx="4628233" cy="3591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5001821-48B2-03AC-8B26-77531E0D6A45}"/>
                  </a:ext>
                </a:extLst>
              </p:cNvPr>
              <p:cNvSpPr txBox="1"/>
              <p:nvPr/>
            </p:nvSpPr>
            <p:spPr>
              <a:xfrm>
                <a:off x="6979920" y="5069840"/>
                <a:ext cx="11730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5001821-48B2-03AC-8B26-77531E0D6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920" y="5069840"/>
                <a:ext cx="117307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EE1032-25C5-BD7E-F61C-E12AAD7031E1}"/>
              </a:ext>
            </a:extLst>
          </p:cNvPr>
          <p:cNvSpPr txBox="1"/>
          <p:nvPr/>
        </p:nvSpPr>
        <p:spPr>
          <a:xfrm>
            <a:off x="0" y="252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Summary and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6FEFEE2-C26A-2152-9DE0-E194E5694B2C}"/>
                  </a:ext>
                </a:extLst>
              </p:cNvPr>
              <p:cNvSpPr txBox="1"/>
              <p:nvPr/>
            </p:nvSpPr>
            <p:spPr>
              <a:xfrm>
                <a:off x="949960" y="1012775"/>
                <a:ext cx="8977811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Refinements on the transport models have done, and new version is coming.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impact parameter are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model-independently re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constructed from two observables.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questions: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mass splitting should be investigated;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NN-N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cross section near the threshold should be accurately measured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pion data evaluation is also needed (FOPI and HADES).</a:t>
                </a:r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6FEFEE2-C26A-2152-9DE0-E194E5694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" y="1012775"/>
                <a:ext cx="8977811" cy="5262979"/>
              </a:xfrm>
              <a:prstGeom prst="rect">
                <a:avLst/>
              </a:prstGeom>
              <a:blipFill>
                <a:blip r:embed="rId2"/>
                <a:stretch>
                  <a:fillRect l="-1426" t="-1275" r="-950" b="-2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B1441F8-0064-E877-2A21-63C679D3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853" y="2930738"/>
            <a:ext cx="2060294" cy="20197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52221B-E239-414F-1914-C9A9F99D6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881" y="5077327"/>
            <a:ext cx="1935266" cy="18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3C0BC19-0F38-B854-8EAE-151BCDEA4FD3}"/>
              </a:ext>
            </a:extLst>
          </p:cNvPr>
          <p:cNvSpPr txBox="1"/>
          <p:nvPr/>
        </p:nvSpPr>
        <p:spPr>
          <a:xfrm>
            <a:off x="1676400" y="847005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Chen,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Junping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Ying Cui,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Li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Zhuxia Li,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Yongjia Wang,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Qingfeng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TMEP collaborations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82F3BB-11AD-BAF0-0D8C-08195A76DB81}"/>
              </a:ext>
            </a:extLst>
          </p:cNvPr>
          <p:cNvSpPr txBox="1"/>
          <p:nvPr/>
        </p:nvSpPr>
        <p:spPr>
          <a:xfrm>
            <a:off x="3037840" y="4846320"/>
            <a:ext cx="8728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patience!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0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5634E5-D3F2-07DB-D6D4-6A082FB7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79" y="1138935"/>
            <a:ext cx="3598638" cy="24795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389B23-3A4F-05EB-202C-4FE84375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64" y="827191"/>
            <a:ext cx="3031084" cy="27942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A0E6FA-C2B9-2098-031D-88DF3268EA0B}"/>
              </a:ext>
            </a:extLst>
          </p:cNvPr>
          <p:cNvSpPr txBox="1"/>
          <p:nvPr/>
        </p:nvSpPr>
        <p:spPr>
          <a:xfrm>
            <a:off x="742101" y="730064"/>
            <a:ext cx="3598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P. Russotto, et al., Phys. Rev. C 94(3), 034608 (2016)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271369-BE41-DA23-CAA7-91574333631D}"/>
                  </a:ext>
                </a:extLst>
              </p:cNvPr>
              <p:cNvSpPr txBox="1"/>
              <p:nvPr/>
            </p:nvSpPr>
            <p:spPr>
              <a:xfrm>
                <a:off x="7896990" y="1701111"/>
                <a:ext cx="2879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=72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±13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MeV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271369-BE41-DA23-CAA7-91574333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90" y="1701111"/>
                <a:ext cx="2879314" cy="523220"/>
              </a:xfrm>
              <a:prstGeom prst="rect">
                <a:avLst/>
              </a:prstGeom>
              <a:blipFill>
                <a:blip r:embed="rId4"/>
                <a:stretch>
                  <a:fillRect t="-11628" r="-338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5DA2AB9-EE1C-8802-C34E-B4C4ED0ABEAC}"/>
              </a:ext>
            </a:extLst>
          </p:cNvPr>
          <p:cNvSpPr/>
          <p:nvPr/>
        </p:nvSpPr>
        <p:spPr>
          <a:xfrm>
            <a:off x="183626" y="35522"/>
            <a:ext cx="7569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Debates on the constraints of symmetry energy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FCA748-A979-507A-60E9-BD3882B34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83" y="4242215"/>
            <a:ext cx="2823821" cy="25590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F71ABEE-C0C8-6F67-37C4-35D736E3CAA0}"/>
              </a:ext>
            </a:extLst>
          </p:cNvPr>
          <p:cNvSpPr txBox="1"/>
          <p:nvPr/>
        </p:nvSpPr>
        <p:spPr>
          <a:xfrm>
            <a:off x="556986" y="3561017"/>
            <a:ext cx="35572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dirty="0"/>
              <a:t>B. A. Li, PRL 88, 192701 (2002)</a:t>
            </a:r>
            <a:endParaRPr lang="zh-CN" alt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B833B8-091D-D97B-1830-9B025B355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63" y="3641183"/>
            <a:ext cx="3089068" cy="3132576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BBD3D42C-76F2-1C46-3436-2E0BB0E311B4}"/>
              </a:ext>
            </a:extLst>
          </p:cNvPr>
          <p:cNvSpPr/>
          <p:nvPr/>
        </p:nvSpPr>
        <p:spPr>
          <a:xfrm>
            <a:off x="4114217" y="2136808"/>
            <a:ext cx="594356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C2E87B2-3C9D-596C-350F-A99CCBBAC1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100"/>
          <a:stretch/>
        </p:blipFill>
        <p:spPr>
          <a:xfrm>
            <a:off x="977594" y="3960359"/>
            <a:ext cx="3730979" cy="28542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F836D40-8962-E250-5C04-49198F345381}"/>
              </a:ext>
            </a:extLst>
          </p:cNvPr>
          <p:cNvSpPr txBox="1"/>
          <p:nvPr/>
        </p:nvSpPr>
        <p:spPr>
          <a:xfrm>
            <a:off x="854403" y="6507919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Z.G.Xiao, PRL102, 062502(2009)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5FBFC3-4AB0-EB8A-F070-69A21D357773}"/>
              </a:ext>
            </a:extLst>
          </p:cNvPr>
          <p:cNvSpPr txBox="1"/>
          <p:nvPr/>
        </p:nvSpPr>
        <p:spPr>
          <a:xfrm>
            <a:off x="7796464" y="4454905"/>
            <a:ext cx="422549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Pi-/Pi+,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1, Strong model dependence, Why?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2, Which density region is probed?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A0B410-01EA-FB54-D670-01779336A264}"/>
              </a:ext>
            </a:extLst>
          </p:cNvPr>
          <p:cNvSpPr txBox="1"/>
          <p:nvPr/>
        </p:nvSpPr>
        <p:spPr>
          <a:xfrm>
            <a:off x="4790304" y="6488668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W.M.Guo</a:t>
            </a:r>
            <a:r>
              <a:rPr lang="en-US" altLang="zh-CN" dirty="0"/>
              <a:t>, </a:t>
            </a:r>
            <a:r>
              <a:rPr lang="en-US" altLang="zh-CN" dirty="0" err="1"/>
              <a:t>GCYong</a:t>
            </a:r>
            <a:r>
              <a:rPr lang="en-US" altLang="zh-CN" dirty="0"/>
              <a:t> </a:t>
            </a:r>
            <a:r>
              <a:rPr lang="en-US" altLang="zh-CN" dirty="0" err="1"/>
              <a:t>etal</a:t>
            </a:r>
            <a:r>
              <a:rPr lang="en-US" altLang="zh-CN" dirty="0"/>
              <a:t>, PLB738,397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21ED58-224D-B92E-263A-BB50D88CA7B6}"/>
                  </a:ext>
                </a:extLst>
              </p:cNvPr>
              <p:cNvSpPr txBox="1"/>
              <p:nvPr/>
            </p:nvSpPr>
            <p:spPr>
              <a:xfrm>
                <a:off x="7896990" y="3698749"/>
                <a:ext cx="2879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5−144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MeV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21ED58-224D-B92E-263A-BB50D88CA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90" y="3698749"/>
                <a:ext cx="2879314" cy="523220"/>
              </a:xfrm>
              <a:prstGeom prst="rect">
                <a:avLst/>
              </a:prstGeom>
              <a:blipFill>
                <a:blip r:embed="rId8"/>
                <a:stretch>
                  <a:fillRect t="-12791" r="-338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1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6CF3E48-A307-5A8E-A62D-A51FFB3285F1}"/>
              </a:ext>
            </a:extLst>
          </p:cNvPr>
          <p:cNvSpPr/>
          <p:nvPr/>
        </p:nvSpPr>
        <p:spPr>
          <a:xfrm>
            <a:off x="0" y="2935510"/>
            <a:ext cx="12192000" cy="3922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BDD616-0413-4740-7ABD-BF3E2F1AB586}"/>
              </a:ext>
            </a:extLst>
          </p:cNvPr>
          <p:cNvSpPr txBox="1"/>
          <p:nvPr/>
        </p:nvSpPr>
        <p:spPr>
          <a:xfrm>
            <a:off x="0" y="198458"/>
            <a:ext cx="1195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3600" dirty="0"/>
              <a:t>Model comparison: Transport model evaluation project</a:t>
            </a:r>
            <a:endParaRPr lang="zh-CN" altLang="en-US" sz="3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12B2706-E54A-4E3C-62FB-8C81DA82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63" y="3281759"/>
            <a:ext cx="3742089" cy="17235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33007B4-8836-3B20-A47E-5ED1F02D4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3" y="920770"/>
            <a:ext cx="7361499" cy="193875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78B6C-A8D5-C054-DDF5-A3E06CB82076}"/>
              </a:ext>
            </a:extLst>
          </p:cNvPr>
          <p:cNvSpPr txBox="1"/>
          <p:nvPr/>
        </p:nvSpPr>
        <p:spPr>
          <a:xfrm>
            <a:off x="0" y="6158267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1: Initialization </a:t>
            </a:r>
            <a:r>
              <a:rPr lang="zh-CN" altLang="en-US" dirty="0"/>
              <a:t>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1385A3-0E4D-1E31-D246-F9114FE1A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787" y="3186118"/>
            <a:ext cx="3933644" cy="27511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D854FFE-6A60-2CFB-4B2B-2B44D047F9A9}"/>
              </a:ext>
            </a:extLst>
          </p:cNvPr>
          <p:cNvSpPr txBox="1"/>
          <p:nvPr/>
        </p:nvSpPr>
        <p:spPr>
          <a:xfrm>
            <a:off x="4692310" y="6158267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2: collisions and </a:t>
            </a:r>
            <a:r>
              <a:rPr lang="en-US" altLang="zh-CN" dirty="0" err="1"/>
              <a:t>pauli</a:t>
            </a:r>
            <a:r>
              <a:rPr lang="en-US" altLang="zh-CN" dirty="0"/>
              <a:t> blocking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AEF6B0-DBC8-F123-10CA-89E61CE5C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983" y="3186118"/>
            <a:ext cx="3096780" cy="22703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B5E6DA-B21C-BD7B-5B92-C63ECB8BF669}"/>
              </a:ext>
            </a:extLst>
          </p:cNvPr>
          <p:cNvSpPr txBox="1"/>
          <p:nvPr/>
        </p:nvSpPr>
        <p:spPr>
          <a:xfrm>
            <a:off x="8674983" y="5736212"/>
            <a:ext cx="328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3, difference between BUU and QMD.</a:t>
            </a:r>
          </a:p>
          <a:p>
            <a:r>
              <a:rPr lang="en-US" altLang="zh-CN" dirty="0"/>
              <a:t>Flow: BUU</a:t>
            </a:r>
            <a:r>
              <a:rPr lang="zh-CN" altLang="en-US" dirty="0"/>
              <a:t> </a:t>
            </a:r>
            <a:r>
              <a:rPr lang="en-US" altLang="zh-CN" dirty="0"/>
              <a:t>is great than QMD</a:t>
            </a:r>
            <a:r>
              <a:rPr lang="zh-CN" altLang="en-US" dirty="0"/>
              <a:t>，</a:t>
            </a:r>
            <a:r>
              <a:rPr lang="en-US" altLang="zh-CN" dirty="0"/>
              <a:t>400AMeV, 15%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2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F2FDFD-A462-4BED-8536-810FB763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5" y="34562"/>
            <a:ext cx="8198894" cy="2396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55DBBF-67A9-4312-9F9D-9AB390B1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1" y="2294070"/>
            <a:ext cx="5777433" cy="4264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8D03F6-6C24-436C-AE32-7FE308F25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19" y="2183085"/>
            <a:ext cx="4945684" cy="3257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E732E5-F989-4F9B-9AA1-587B544BE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379" y="1964390"/>
            <a:ext cx="5277078" cy="30004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DA63834-EDE5-497B-B33B-CCAF221658C6}"/>
              </a:ext>
            </a:extLst>
          </p:cNvPr>
          <p:cNvSpPr txBox="1"/>
          <p:nvPr/>
        </p:nvSpPr>
        <p:spPr>
          <a:xfrm>
            <a:off x="915459" y="5238390"/>
            <a:ext cx="5180541" cy="95410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1, give a benchmark on how to treat the attempted collision</a:t>
            </a:r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1518AA-4231-49F1-A0D8-D3150BC73B89}"/>
              </a:ext>
            </a:extLst>
          </p:cNvPr>
          <p:cNvSpPr txBox="1"/>
          <p:nvPr/>
        </p:nvSpPr>
        <p:spPr>
          <a:xfrm>
            <a:off x="6803750" y="5137573"/>
            <a:ext cx="548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2, difference on the successful collision rate, </a:t>
            </a:r>
            <a:r>
              <a:rPr lang="en-US" altLang="zh-CN" sz="2800" dirty="0">
                <a:solidFill>
                  <a:srgbClr val="FF0000"/>
                </a:solidFill>
                <a:sym typeface="Wingdings" panose="05000000000000000000" pitchFamily="2" charset="2"/>
              </a:rPr>
              <a:t>Pauli blocking</a:t>
            </a:r>
            <a:r>
              <a:rPr lang="zh-CN" altLang="en-US" sz="2800" dirty="0">
                <a:sym typeface="Wingdings" panose="05000000000000000000" pitchFamily="2" charset="2"/>
              </a:rPr>
              <a:t>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062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EBB415-1153-D08B-08A2-093AF299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" y="0"/>
            <a:ext cx="8241175" cy="28184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16E8B8-7EA2-BFC9-9E29-31FBB097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2" y="2718890"/>
            <a:ext cx="5653071" cy="3396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6425E54-00C4-2CE3-E42E-239437248D24}"/>
              </a:ext>
            </a:extLst>
          </p:cNvPr>
          <p:cNvSpPr txBox="1"/>
          <p:nvPr/>
        </p:nvSpPr>
        <p:spPr>
          <a:xfrm>
            <a:off x="2266853" y="5903893"/>
            <a:ext cx="8630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QMD</a:t>
            </a:r>
            <a:r>
              <a:rPr lang="zh-CN" altLang="en-US" sz="2800" dirty="0">
                <a:solidFill>
                  <a:srgbClr val="FF0000"/>
                </a:solidFill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</a:rPr>
              <a:t>nonlinear density dependent interaction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BUU</a:t>
            </a:r>
            <a:r>
              <a:rPr lang="zh-CN" altLang="en-US" sz="2800" dirty="0">
                <a:solidFill>
                  <a:srgbClr val="FF0000"/>
                </a:solidFill>
              </a:rPr>
              <a:t>， </a:t>
            </a:r>
            <a:r>
              <a:rPr lang="en-US" altLang="zh-CN" sz="2800" dirty="0">
                <a:solidFill>
                  <a:srgbClr val="FF0000"/>
                </a:solidFill>
              </a:rPr>
              <a:t>Lattice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treatment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2028C6-99FA-3801-2533-AAB0E80D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94" y="2718890"/>
            <a:ext cx="5856790" cy="31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7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E7788C-9406-826F-05AF-82A83817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35616"/>
            <a:ext cx="8148577" cy="2685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8744FE-EEBB-A361-7CEB-65CF750B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8" y="2413836"/>
            <a:ext cx="5741043" cy="4184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2C6323-930E-A822-9B3D-D806E7AA0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206" y="2711369"/>
            <a:ext cx="6316959" cy="35891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411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EC67F36-82CF-3D87-039D-0EDC49CC473A}"/>
              </a:ext>
            </a:extLst>
          </p:cNvPr>
          <p:cNvSpPr txBox="1"/>
          <p:nvPr/>
        </p:nvSpPr>
        <p:spPr>
          <a:xfrm>
            <a:off x="2346960" y="2782669"/>
            <a:ext cx="877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/>
              <a:t>2. Refinement of the transport models </a:t>
            </a:r>
            <a:r>
              <a:rPr lang="zh-CN" altLang="en-US" sz="3600" dirty="0"/>
              <a:t>（</a:t>
            </a:r>
            <a:r>
              <a:rPr lang="en-US" altLang="zh-CN" sz="3600" dirty="0" err="1"/>
              <a:t>ImQMD</a:t>
            </a:r>
            <a:r>
              <a:rPr lang="en-US" altLang="zh-CN" sz="3600" dirty="0"/>
              <a:t> and </a:t>
            </a:r>
            <a:r>
              <a:rPr lang="en-US" altLang="zh-CN" sz="3600" dirty="0" err="1"/>
              <a:t>UrQMD</a:t>
            </a:r>
            <a:r>
              <a:rPr lang="zh-CN" altLang="en-US" sz="3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839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" y="39860"/>
            <a:ext cx="11816080" cy="631372"/>
          </a:xfrm>
          <a:solidFill>
            <a:srgbClr val="0000BE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Initialization</a:t>
            </a:r>
            <a:endParaRPr lang="zh-CN" altLang="en-US" sz="36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标题 2">
            <a:extLst>
              <a:ext uri="{FF2B5EF4-FFF2-40B4-BE49-F238E27FC236}">
                <a16:creationId xmlns:a16="http://schemas.microsoft.com/office/drawing/2014/main" id="{E8C378D6-73F8-F777-0264-894522B229D5}"/>
              </a:ext>
            </a:extLst>
          </p:cNvPr>
          <p:cNvSpPr txBox="1">
            <a:spLocks/>
          </p:cNvSpPr>
          <p:nvPr/>
        </p:nvSpPr>
        <p:spPr>
          <a:xfrm>
            <a:off x="188239" y="100911"/>
            <a:ext cx="8229600" cy="5917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00B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QMD</a:t>
            </a:r>
            <a:r>
              <a:rPr lang="zh-CN" altLang="en-US" sz="3200" b="1" dirty="0">
                <a:solidFill>
                  <a:srgbClr val="0000B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类模型中初始化再现</a:t>
            </a:r>
            <a:endParaRPr lang="en-US" altLang="zh-CN" sz="3200" b="1" dirty="0">
              <a:solidFill>
                <a:srgbClr val="0000B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291C500-F44F-0463-BD04-EF65144B98F0}"/>
                  </a:ext>
                </a:extLst>
              </p:cNvPr>
              <p:cNvSpPr txBox="1"/>
              <p:nvPr/>
            </p:nvSpPr>
            <p:spPr>
              <a:xfrm>
                <a:off x="755597" y="1624215"/>
                <a:ext cx="4290888" cy="2002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0" smtClean="0">
                              <a:latin typeface="Cambria Math" panose="02040503050406030204" pitchFamily="18" charset="0"/>
                            </a:rPr>
                            <m:t>𝛒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𝐭𝐡</m:t>
                          </m:r>
                        </m:sup>
                      </m:sSup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𝛑</m:t>
                                  </m:r>
                                  <m:sSubSup>
                                    <m:sSubSup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sub>
                                    <m:sup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1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sub>
                                    <m:sup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acc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zh-CN" altLang="en-US" b="1">
                                          <a:latin typeface="Cambria Math" panose="02040503050406030204" pitchFamily="18" charset="0"/>
                                        </a:rPr>
                                        <m:t>𝛑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b="1">
                                              <a:latin typeface="Cambria Math" panose="020405030504060302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b="1">
                                                  <a:latin typeface="Cambria Math" panose="02040503050406030204" pitchFamily="18" charset="0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b="1">
                                                      <a:latin typeface="Cambria Math" panose="02040503050406030204" pitchFamily="18" charset="0"/>
                                                    </a:rPr>
                                                    <m:t>𝐢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b="1">
                                              <a:latin typeface="Cambria Math" panose="020405030504060302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291C500-F44F-0463-BD04-EF65144B9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97" y="1624215"/>
                <a:ext cx="4290888" cy="2002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F6359367-6830-1CD4-0121-C3A539992D87}"/>
              </a:ext>
            </a:extLst>
          </p:cNvPr>
          <p:cNvSpPr txBox="1"/>
          <p:nvPr/>
        </p:nvSpPr>
        <p:spPr>
          <a:xfrm>
            <a:off x="733142" y="844478"/>
            <a:ext cx="5109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B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How to reproduce the WS density profile in QMD-type model?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6B7322E-4304-08CD-93D0-D6E073BC9BF3}"/>
                  </a:ext>
                </a:extLst>
              </p:cNvPr>
              <p:cNvSpPr txBox="1"/>
              <p:nvPr/>
            </p:nvSpPr>
            <p:spPr>
              <a:xfrm>
                <a:off x="755597" y="3712785"/>
                <a:ext cx="2848406" cy="757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1" i="0" smtClean="0">
                              <a:latin typeface="Cambria Math" panose="02040503050406030204" pitchFamily="18" charset="0"/>
                            </a:rPr>
                            <m:t>𝛒</m:t>
                          </m:r>
                        </m:e>
                        <m:sup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𝐭𝐡</m:t>
                          </m:r>
                        </m:sup>
                      </m:sSup>
                      <m:d>
                        <m:d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0" smtClean="0">
                              <a:latin typeface="Cambria Math" panose="02040503050406030204" pitchFamily="18" charset="0"/>
                            </a:rPr>
                            <m:t>𝛒</m:t>
                          </m:r>
                        </m:e>
                        <m:sub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altLang="zh-CN" sz="1800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altLang="zh-CN" sz="18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num>
                                <m:den>
                                  <m:r>
                                    <a:rPr lang="en-US" altLang="zh-CN" sz="18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den>
                              </m:f>
                              <m:r>
                                <a:rPr lang="en-US" altLang="zh-CN" sz="1800" b="1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6B7322E-4304-08CD-93D0-D6E073BC9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97" y="3712785"/>
                <a:ext cx="2848406" cy="757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4CE9D50B-7AE3-EB56-24E1-1B10909B7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01"/>
          <a:stretch/>
        </p:blipFill>
        <p:spPr>
          <a:xfrm>
            <a:off x="7392874" y="1287017"/>
            <a:ext cx="2544824" cy="150019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FDE567F-05F7-CE80-B840-C8899C0BC9B5}"/>
              </a:ext>
            </a:extLst>
          </p:cNvPr>
          <p:cNvSpPr txBox="1"/>
          <p:nvPr/>
        </p:nvSpPr>
        <p:spPr>
          <a:xfrm>
            <a:off x="479376" y="4643137"/>
            <a:ext cx="5616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000B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Weierstrass</a:t>
            </a:r>
            <a:r>
              <a:rPr lang="en-US" altLang="zh-CN" sz="2000" b="1" dirty="0">
                <a:solidFill>
                  <a:srgbClr val="0000B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transformation, determine the centroid distribution</a:t>
            </a:r>
            <a:endParaRPr lang="zh-CN" altLang="en-US" sz="2000" b="1" dirty="0">
              <a:solidFill>
                <a:srgbClr val="0000B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0AE98C8-D88B-C992-91A5-5EAF1774B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66" y="5421985"/>
            <a:ext cx="3383573" cy="615749"/>
          </a:xfrm>
          <a:prstGeom prst="rect">
            <a:avLst/>
          </a:prstGeom>
        </p:spPr>
      </p:pic>
      <p:pic>
        <p:nvPicPr>
          <p:cNvPr id="32" name="内容占位符 5">
            <a:extLst>
              <a:ext uri="{FF2B5EF4-FFF2-40B4-BE49-F238E27FC236}">
                <a16:creationId xmlns:a16="http://schemas.microsoft.com/office/drawing/2014/main" id="{50A9951B-4B65-52E0-CC38-8501364553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4"/>
          <a:stretch/>
        </p:blipFill>
        <p:spPr>
          <a:xfrm>
            <a:off x="6842942" y="2904475"/>
            <a:ext cx="3459298" cy="3026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FA37A85-9128-E175-D3F4-0B35FB0CB22C}"/>
                  </a:ext>
                </a:extLst>
              </p:cNvPr>
              <p:cNvSpPr txBox="1"/>
              <p:nvPr/>
            </p:nvSpPr>
            <p:spPr>
              <a:xfrm>
                <a:off x="5929353" y="5842337"/>
                <a:ext cx="5640926" cy="10156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R=R</a:t>
                </a:r>
                <a:r>
                  <a:rPr lang="en-US" altLang="zh-CN" sz="2000" b="1" baseline="30000" dirty="0">
                    <a:solidFill>
                      <a:srgbClr val="FF0000"/>
                    </a:solidFill>
                  </a:rPr>
                  <a:t>WT</a:t>
                </a:r>
                <a:endParaRPr lang="zh-CN" altLang="en-US" sz="2000" b="1" baseline="30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=0.01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zh-CN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zh-CN" sz="20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.01047)+1.71217(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0.01548)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FA37A85-9128-E175-D3F4-0B35FB0CB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53" y="5842337"/>
                <a:ext cx="5640926" cy="1015663"/>
              </a:xfrm>
              <a:prstGeom prst="rect">
                <a:avLst/>
              </a:prstGeom>
              <a:blipFill>
                <a:blip r:embed="rId8"/>
                <a:stretch>
                  <a:fillRect l="-644" t="-1156" b="-7514"/>
                </a:stretch>
              </a:blipFill>
              <a:ln w="38100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5ACF5D86-7659-6DBC-5A7D-B3D3DB8EFA47}"/>
              </a:ext>
            </a:extLst>
          </p:cNvPr>
          <p:cNvSpPr txBox="1"/>
          <p:nvPr/>
        </p:nvSpPr>
        <p:spPr>
          <a:xfrm>
            <a:off x="6094396" y="783726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Junping</a:t>
            </a:r>
            <a:r>
              <a:rPr lang="en-US" altLang="zh-CN" dirty="0"/>
              <a:t> Yang, Yingxun Zhang</a:t>
            </a:r>
            <a:r>
              <a:rPr lang="en-US" altLang="zh-CN" b="1" dirty="0"/>
              <a:t>*</a:t>
            </a:r>
            <a:r>
              <a:rPr lang="en-US" altLang="zh-CN" dirty="0"/>
              <a:t>,  et al., PRC104, 024605 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785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1198</Words>
  <Application>Microsoft Office PowerPoint</Application>
  <PresentationFormat>宽屏</PresentationFormat>
  <Paragraphs>142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Times-Bold</vt:lpstr>
      <vt:lpstr>Times-Roman</vt:lpstr>
      <vt:lpstr>等线</vt:lpstr>
      <vt:lpstr>等线 Light</vt:lpstr>
      <vt:lpstr>黑体</vt:lpstr>
      <vt:lpstr>华文楷体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Initialization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Yingxun</dc:creator>
  <cp:lastModifiedBy>Yingxun Zhang</cp:lastModifiedBy>
  <cp:revision>124</cp:revision>
  <dcterms:created xsi:type="dcterms:W3CDTF">2023-05-07T13:00:52Z</dcterms:created>
  <dcterms:modified xsi:type="dcterms:W3CDTF">2023-09-21T19:10:34Z</dcterms:modified>
</cp:coreProperties>
</file>