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62" r:id="rId2"/>
    <p:sldId id="263" r:id="rId3"/>
    <p:sldId id="871" r:id="rId4"/>
    <p:sldId id="560" r:id="rId5"/>
    <p:sldId id="396" r:id="rId6"/>
    <p:sldId id="872" r:id="rId7"/>
    <p:sldId id="937" r:id="rId8"/>
    <p:sldId id="853" r:id="rId9"/>
    <p:sldId id="531" r:id="rId10"/>
    <p:sldId id="873" r:id="rId11"/>
    <p:sldId id="911" r:id="rId12"/>
    <p:sldId id="868" r:id="rId13"/>
    <p:sldId id="561" r:id="rId14"/>
    <p:sldId id="935" r:id="rId15"/>
    <p:sldId id="912" r:id="rId16"/>
    <p:sldId id="915" r:id="rId17"/>
    <p:sldId id="936" r:id="rId18"/>
    <p:sldId id="934" r:id="rId19"/>
    <p:sldId id="874" r:id="rId20"/>
    <p:sldId id="886" r:id="rId21"/>
    <p:sldId id="938" r:id="rId22"/>
    <p:sldId id="939" r:id="rId23"/>
    <p:sldId id="940" r:id="rId24"/>
    <p:sldId id="941" r:id="rId25"/>
    <p:sldId id="942" r:id="rId26"/>
    <p:sldId id="943" r:id="rId27"/>
    <p:sldId id="924" r:id="rId28"/>
    <p:sldId id="921" r:id="rId29"/>
    <p:sldId id="922" r:id="rId30"/>
    <p:sldId id="931" r:id="rId31"/>
    <p:sldId id="932" r:id="rId32"/>
    <p:sldId id="927" r:id="rId33"/>
    <p:sldId id="539" r:id="rId34"/>
    <p:sldId id="944" r:id="rId35"/>
    <p:sldId id="260" r:id="rId3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6AF2D"/>
    <a:srgbClr val="16C4E9"/>
    <a:srgbClr val="FED000"/>
    <a:srgbClr val="4AA54A"/>
    <a:srgbClr val="587559"/>
    <a:srgbClr val="587557"/>
    <a:srgbClr val="FFFF80"/>
    <a:srgbClr val="C27575"/>
    <a:srgbClr val="75FF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08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05761-9E31-4A0C-89CC-902976EA3D67}" type="datetimeFigureOut">
              <a:rPr lang="zh-CN" altLang="en-US" smtClean="0"/>
              <a:t>2023/9/19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97F0D-7566-4CD4-9810-6CD7533188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2806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76A63-7452-473D-89D0-3EC22728B2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8C24B7-58F3-4761-95D8-C61AB9C1D7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432A7-2844-4F3F-90E0-E8CDB44CA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639C-D2D3-447B-B209-8FF59926AD61}" type="datetimeFigureOut">
              <a:rPr lang="zh-CN" altLang="en-US" smtClean="0"/>
              <a:t>2023/9/19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211719-EE32-4D35-AE2A-6349D6285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68958-9CB5-4CD4-B929-1BCE95334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DD3C-6C57-4700-9CD7-6D1A68305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7241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09E29-DEE2-4578-88AA-26360D785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BBDE00-4B9D-4530-8B54-C6350E3BF5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A83C7-02A2-438C-A82B-0E77701F8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639C-D2D3-447B-B209-8FF59926AD61}" type="datetimeFigureOut">
              <a:rPr lang="zh-CN" altLang="en-US" smtClean="0"/>
              <a:t>2023/9/19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15619-D2CB-411D-ADA4-40DFB0A80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A8EE0-3F1E-428A-B142-382DCC6C2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DD3C-6C57-4700-9CD7-6D1A68305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210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5A81C8-FAC6-4B60-9823-BA3D9EC47E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41E98C-1E02-4E76-8443-5A10B62167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A84C5-5D40-4CFB-9915-91F7944C7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639C-D2D3-447B-B209-8FF59926AD61}" type="datetimeFigureOut">
              <a:rPr lang="zh-CN" altLang="en-US" smtClean="0"/>
              <a:t>2023/9/19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A85EAA-5118-4334-AB36-84A6CB3DB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73BD1-29E0-4639-A7F5-0A0B9ACDD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DD3C-6C57-4700-9CD7-6D1A68305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329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F9383-22B2-4AD3-8457-29D5E0AF4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B7876-013B-4707-9A97-5B73F5659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683A9-EA9B-46A5-93B8-FEB0372AC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639C-D2D3-447B-B209-8FF59926AD61}" type="datetimeFigureOut">
              <a:rPr lang="zh-CN" altLang="en-US" smtClean="0"/>
              <a:t>2023/9/19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7AC1A-4336-4BCC-9EE6-594447A66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B4567-5F98-4DC5-99BC-131A4C30A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DD3C-6C57-4700-9CD7-6D1A68305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838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D3F6D-A491-4BA8-AD71-6F6C25132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26F2BB-F283-4B47-9DCA-FD0D13910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E15513-69A3-403E-8E76-42F78E6F9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639C-D2D3-447B-B209-8FF59926AD61}" type="datetimeFigureOut">
              <a:rPr lang="zh-CN" altLang="en-US" smtClean="0"/>
              <a:t>2023/9/19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B3BA2-0857-471F-9A22-563DC03AF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DC599E-6D49-443F-8F6E-BCD83BFD3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DD3C-6C57-4700-9CD7-6D1A68305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0986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F6D1B-725A-41F5-95B1-2C88FAA3F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5E7E2-0152-4F24-A067-1F789BADAD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1185F6-D541-40B0-ACB0-3BF0B98762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C4AF06-AB09-4445-A1E0-963A086B2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639C-D2D3-447B-B209-8FF59926AD61}" type="datetimeFigureOut">
              <a:rPr lang="zh-CN" altLang="en-US" smtClean="0"/>
              <a:t>2023/9/19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A6942E-D73B-4440-9779-297572537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41FB17-1537-41FF-8D61-F08EF2FD7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DD3C-6C57-4700-9CD7-6D1A68305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8342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D8AEE-0D57-4238-A265-907C61D88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65E6E5-CE15-42C1-A406-821C563E7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533037-0FBE-45C3-ABB1-3F6348FA0C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364EEC-9799-4669-99B7-F16D46D04A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8D8E35-D3B5-4CF3-A1CA-B0C9D189D9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A741C7-9468-439A-B911-34BEC4668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639C-D2D3-447B-B209-8FF59926AD61}" type="datetimeFigureOut">
              <a:rPr lang="zh-CN" altLang="en-US" smtClean="0"/>
              <a:t>2023/9/19</a:t>
            </a:fld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2EE9C0-8EFF-403F-A1FF-9F48DF869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D253F6-D3DA-4769-A4CE-B68A5A7D8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DD3C-6C57-4700-9CD7-6D1A68305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7937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0E4DB-08C3-4D46-8AD6-3AD82BAB5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B0F4B6-9D52-4750-8207-609398BB3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639C-D2D3-447B-B209-8FF59926AD61}" type="datetimeFigureOut">
              <a:rPr lang="zh-CN" altLang="en-US" smtClean="0"/>
              <a:t>2023/9/19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B4394F-55CF-4E37-8137-3944C8BA3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39DCF7-DF07-46F4-9C82-76FAD8865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DD3C-6C57-4700-9CD7-6D1A68305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3944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398128-1E4B-4236-9C5C-185E10A4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639C-D2D3-447B-B209-8FF59926AD61}" type="datetimeFigureOut">
              <a:rPr lang="zh-CN" altLang="en-US" smtClean="0"/>
              <a:t>2023/9/19</a:t>
            </a:fld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CC18B0-E3BD-40AC-8490-91D6A400A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2435F-D289-4D25-8C4B-15D950A4C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DD3C-6C57-4700-9CD7-6D1A68305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5586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BD9F0-1ED0-4B63-9D3C-3F128802D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1685D-F285-40BC-8D20-1DA70114A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B1DE1F-D21E-4E7C-B42C-D0168D96B7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6AD40B-AF3E-43B1-8232-2387F0CD6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639C-D2D3-447B-B209-8FF59926AD61}" type="datetimeFigureOut">
              <a:rPr lang="zh-CN" altLang="en-US" smtClean="0"/>
              <a:t>2023/9/19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088AEE-AC00-433B-A09D-D427178AE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C345DF-5D51-4984-8AB6-484235139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DD3C-6C57-4700-9CD7-6D1A68305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6767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15A81-59F3-42FF-B4F1-D4B81FDCA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02594B-135B-4716-A3F2-708C10CC2F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9F05BE-88B3-4BD6-B55C-5165776D56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FC3401-A8A9-4E91-A49F-C0CEB3CD4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639C-D2D3-447B-B209-8FF59926AD61}" type="datetimeFigureOut">
              <a:rPr lang="zh-CN" altLang="en-US" smtClean="0"/>
              <a:t>2023/9/19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229D9A-1262-4FDA-B666-7C67B63AF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0E99B6-22CE-42A9-82E1-05FF99386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DD3C-6C57-4700-9CD7-6D1A68305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433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3B0D91-CABF-4F6D-BD65-FFBE584DF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8AA53-C9B1-44D9-8396-B11BF5425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982A84-B4B8-4786-90AB-6C6CC9772B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0639C-D2D3-447B-B209-8FF59926AD61}" type="datetimeFigureOut">
              <a:rPr lang="zh-CN" altLang="en-US" smtClean="0"/>
              <a:t>2023/9/19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0B3A21-63E9-46E0-BF53-F8246BDDCD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F7BC5E-4699-4345-A0E3-FDFB5CA062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5DD3C-6C57-4700-9CD7-6D1A68305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578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0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image" Target="../media/image9.png"/><Relationship Id="rId7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4" Type="http://schemas.openxmlformats.org/officeDocument/2006/relationships/image" Target="../media/image10.jpg"/><Relationship Id="rId9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7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9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0.pn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46.png"/><Relationship Id="rId7" Type="http://schemas.openxmlformats.org/officeDocument/2006/relationships/image" Target="../media/image5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6.png"/><Relationship Id="rId7" Type="http://schemas.openxmlformats.org/officeDocument/2006/relationships/image" Target="../media/image5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4.png"/><Relationship Id="rId4" Type="http://schemas.openxmlformats.org/officeDocument/2006/relationships/image" Target="../media/image47.png"/><Relationship Id="rId9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6.png"/><Relationship Id="rId7" Type="http://schemas.openxmlformats.org/officeDocument/2006/relationships/image" Target="../media/image5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4.png"/><Relationship Id="rId4" Type="http://schemas.openxmlformats.org/officeDocument/2006/relationships/image" Target="../media/image47.png"/><Relationship Id="rId9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46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7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23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DC4E26-E06E-4552-A1F9-BE3D57A12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3" y="166688"/>
            <a:ext cx="4243388" cy="13321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B77BFD-AAE6-4B0B-A3A3-10B935C2D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4012"/>
            <a:ext cx="12192000" cy="2395538"/>
          </a:xfrm>
          <a:prstGeom prst="rect">
            <a:avLst/>
          </a:prstGeom>
          <a:solidFill>
            <a:srgbClr val="587559"/>
          </a:solidFill>
          <a:ln>
            <a:solidFill>
              <a:srgbClr val="587559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1DAA82B-F370-45F0-A988-981C208733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4500" y="832750"/>
            <a:ext cx="2524124" cy="63103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415F6C7-8969-43EA-8C23-39C2AFD0899C}"/>
              </a:ext>
            </a:extLst>
          </p:cNvPr>
          <p:cNvCxnSpPr/>
          <p:nvPr/>
        </p:nvCxnSpPr>
        <p:spPr>
          <a:xfrm>
            <a:off x="3071812" y="4295775"/>
            <a:ext cx="5857875" cy="0"/>
          </a:xfrm>
          <a:prstGeom prst="line">
            <a:avLst/>
          </a:prstGeom>
          <a:ln w="19050">
            <a:solidFill>
              <a:srgbClr val="71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92C2115-244D-4A0D-8798-13F96CAAEA65}"/>
              </a:ext>
            </a:extLst>
          </p:cNvPr>
          <p:cNvSpPr txBox="1"/>
          <p:nvPr/>
        </p:nvSpPr>
        <p:spPr>
          <a:xfrm>
            <a:off x="4144990" y="4720058"/>
            <a:ext cx="390203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Nai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-Bo Zhang</a:t>
            </a:r>
          </a:p>
          <a:p>
            <a:pPr algn="ctr"/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Southeast University</a:t>
            </a:r>
          </a:p>
          <a:p>
            <a:pPr algn="ctr"/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Collaborator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Bao-An Li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EB8878-964D-4046-959D-599AFE421B2C}"/>
              </a:ext>
            </a:extLst>
          </p:cNvPr>
          <p:cNvSpPr txBox="1"/>
          <p:nvPr/>
        </p:nvSpPr>
        <p:spPr>
          <a:xfrm>
            <a:off x="-19050" y="6472237"/>
            <a:ext cx="12191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NuSym23· GSI Darmstadt </a:t>
            </a:r>
            <a:r>
              <a:rPr lang="en-US" altLang="zh-CN" sz="200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· 09.18-09.22</a:t>
            </a:r>
            <a:endParaRPr lang="en-US" altLang="zh-CN" sz="2000" dirty="0">
              <a:latin typeface="华文行楷" panose="02010800040101010101" pitchFamily="2" charset="-122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矩形 1">
            <a:extLst>
              <a:ext uri="{FF2B5EF4-FFF2-40B4-BE49-F238E27FC236}">
                <a16:creationId xmlns:a16="http://schemas.microsoft.com/office/drawing/2014/main" id="{EFF9F127-D733-4520-BF51-5175D3D4BB9E}"/>
              </a:ext>
            </a:extLst>
          </p:cNvPr>
          <p:cNvSpPr/>
          <p:nvPr/>
        </p:nvSpPr>
        <p:spPr>
          <a:xfrm>
            <a:off x="341409" y="1641709"/>
            <a:ext cx="115061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Impact of symmetry energy on sound speed and spinodal decomposition in dense neutron-rich matter</a:t>
            </a:r>
            <a:endParaRPr lang="en-US" altLang="zh-CN" sz="9600" b="1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EC46CCE-1F0F-4154-AB6C-37788093348E}"/>
              </a:ext>
            </a:extLst>
          </p:cNvPr>
          <p:cNvCxnSpPr>
            <a:cxnSpLocks/>
          </p:cNvCxnSpPr>
          <p:nvPr/>
        </p:nvCxnSpPr>
        <p:spPr>
          <a:xfrm>
            <a:off x="238125" y="6515100"/>
            <a:ext cx="11649073" cy="0"/>
          </a:xfrm>
          <a:prstGeom prst="line">
            <a:avLst/>
          </a:prstGeom>
          <a:ln w="19050">
            <a:solidFill>
              <a:srgbClr val="71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4280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B53A48C-9E23-4E7F-8FA3-829AD9590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905" y="1036466"/>
            <a:ext cx="5060746" cy="4866101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48FFC96A-90C5-489F-B32F-5462E483A3DF}"/>
              </a:ext>
            </a:extLst>
          </p:cNvPr>
          <p:cNvSpPr txBox="1"/>
          <p:nvPr/>
        </p:nvSpPr>
        <p:spPr>
          <a:xfrm>
            <a:off x="0" y="80936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Converge problem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ADA9430-C766-47EF-92C5-1D5BF2E4EFD2}"/>
              </a:ext>
            </a:extLst>
          </p:cNvPr>
          <p:cNvSpPr/>
          <p:nvPr/>
        </p:nvSpPr>
        <p:spPr>
          <a:xfrm>
            <a:off x="1867483" y="6007622"/>
            <a:ext cx="303905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de-DE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Cai &amp; Li PRC 103, 054611 (2021)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656F581E-FFCD-40FC-8EDC-43025E512B99}"/>
              </a:ext>
            </a:extLst>
          </p:cNvPr>
          <p:cNvCxnSpPr>
            <a:cxnSpLocks/>
          </p:cNvCxnSpPr>
          <p:nvPr/>
        </p:nvCxnSpPr>
        <p:spPr>
          <a:xfrm>
            <a:off x="2769326" y="3402874"/>
            <a:ext cx="0" cy="19267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B665F590-4482-4319-80E9-9C2DE2D82719}"/>
              </a:ext>
            </a:extLst>
          </p:cNvPr>
          <p:cNvSpPr/>
          <p:nvPr/>
        </p:nvSpPr>
        <p:spPr>
          <a:xfrm>
            <a:off x="5939245" y="1714917"/>
            <a:ext cx="548311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When </a:t>
            </a:r>
            <a:r>
              <a:rPr lang="en-US" altLang="zh-CN" sz="2800" i="1" dirty="0">
                <a:latin typeface="Symbol" panose="05050102010706020507" pitchFamily="18" charset="2"/>
                <a:cs typeface="Adobe Devanagari" panose="02040503050201020203" pitchFamily="18" charset="0"/>
              </a:rPr>
              <a:t>r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is larger than about</a:t>
            </a:r>
            <a:r>
              <a:rPr lang="en-US" altLang="zh-CN" sz="2800" i="1" dirty="0">
                <a:latin typeface="Symbol" panose="05050102010706020507" pitchFamily="18" charset="2"/>
                <a:cs typeface="Adobe Devanagari" panose="02040503050201020203" pitchFamily="18" charset="0"/>
              </a:rPr>
              <a:t> </a:t>
            </a:r>
            <a:r>
              <a:rPr lang="en-US" altLang="zh-CN" sz="2800" dirty="0">
                <a:latin typeface="Symbol" panose="05050102010706020507" pitchFamily="18" charset="2"/>
                <a:cs typeface="Adobe Devanagari" panose="02040503050201020203" pitchFamily="18" charset="0"/>
              </a:rPr>
              <a:t>2</a:t>
            </a:r>
            <a:r>
              <a:rPr lang="en-US" altLang="zh-CN" sz="2800" i="1" dirty="0">
                <a:latin typeface="Symbol" panose="05050102010706020507" pitchFamily="18" charset="2"/>
                <a:cs typeface="Adobe Devanagari" panose="02040503050201020203" pitchFamily="18" charset="0"/>
              </a:rPr>
              <a:t>r</a:t>
            </a:r>
            <a:r>
              <a:rPr lang="en-US" altLang="zh-CN" sz="2800" baseline="-25000" dirty="0">
                <a:latin typeface="Symbol" panose="05050102010706020507" pitchFamily="18" charset="2"/>
                <a:cs typeface="Adobe Devanagari" panose="02040503050201020203" pitchFamily="18" charset="0"/>
              </a:rPr>
              <a:t>0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, the converge problem appears for Taylor expansion  </a:t>
            </a:r>
          </a:p>
          <a:p>
            <a:pPr algn="just">
              <a:buFont typeface="Wingdings" pitchFamily="2" charset="2"/>
              <a:buChar char="Ø"/>
            </a:pP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They can be seen as free parameters need to be determined by the observations of neutron stars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211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D7BC352-11EC-4778-88EA-A4728F34C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3609" y="956402"/>
            <a:ext cx="5593977" cy="3966733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9F5284B-88DE-4130-A45A-D3B07F029229}"/>
              </a:ext>
            </a:extLst>
          </p:cNvPr>
          <p:cNvSpPr/>
          <p:nvPr/>
        </p:nvSpPr>
        <p:spPr>
          <a:xfrm>
            <a:off x="8858019" y="5876198"/>
            <a:ext cx="281209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de-DE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 et al. Universe 7, 182 (2021); NBZ &amp; Li EPJA 59, 86 (2023)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3951D6D-CE7C-4A27-8D56-81E339BCC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586" y="1203677"/>
            <a:ext cx="5663023" cy="37194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DE62BC59-6ED0-4902-B06E-0EBB9B9162E8}"/>
                  </a:ext>
                </a:extLst>
              </p:cNvPr>
              <p:cNvSpPr/>
              <p:nvPr/>
            </p:nvSpPr>
            <p:spPr>
              <a:xfrm>
                <a:off x="439092" y="4509396"/>
                <a:ext cx="10937119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endParaRPr lang="en-US" altLang="zh-CN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Font typeface="Wingdings" pitchFamily="2" charset="2"/>
                  <a:buChar char="Ø"/>
                </a:pPr>
                <a:r>
                  <a:rPr lang="en-US" altLang="zh-CN" sz="2800" dirty="0">
                    <a:latin typeface="Times New Roman" pitchFamily="18" charset="0"/>
                    <a:cs typeface="Times New Roman" pitchFamily="18" charset="0"/>
                  </a:rPr>
                  <a:t>The </a:t>
                </a:r>
                <a:r>
                  <a:rPr lang="en-US" altLang="zh-CN" sz="2800" i="1" dirty="0"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en-US" altLang="zh-CN" sz="2800" dirty="0">
                    <a:latin typeface="Times New Roman" pitchFamily="18" charset="0"/>
                    <a:cs typeface="Times New Roman" pitchFamily="18" charset="0"/>
                  </a:rPr>
                  <a:t> maintains around </a:t>
                </a:r>
                <a14:m>
                  <m:oMath xmlns:m="http://schemas.openxmlformats.org/officeDocument/2006/math">
                    <m:r>
                      <a:rPr lang="en-US" altLang="zh-CN" sz="28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60</m:t>
                    </m:r>
                    <m:r>
                      <a:rPr lang="en-US" altLang="zh-CN" sz="2800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±20</m:t>
                    </m:r>
                  </m:oMath>
                </a14:m>
                <a:r>
                  <a:rPr lang="en-US" altLang="zh-CN" sz="2800" dirty="0">
                    <a:latin typeface="Times New Roman" pitchFamily="18" charset="0"/>
                    <a:cs typeface="Times New Roman" pitchFamily="18" charset="0"/>
                  </a:rPr>
                  <a:t> MeV.</a:t>
                </a:r>
              </a:p>
              <a:p>
                <a:pPr algn="just">
                  <a:buFont typeface="Wingdings" pitchFamily="2" charset="2"/>
                  <a:buChar char="Ø"/>
                </a:pPr>
                <a:r>
                  <a:rPr lang="en-US" altLang="zh-CN" sz="2800" dirty="0">
                    <a:latin typeface="Times New Roman" pitchFamily="18" charset="0"/>
                    <a:cs typeface="Times New Roman" pitchFamily="18" charset="0"/>
                  </a:rPr>
                  <a:t>There are diverse opinions in understanding the PREX and CREX results in the community.</a:t>
                </a:r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DE62BC59-6ED0-4902-B06E-0EBB9B9162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92" y="4509396"/>
                <a:ext cx="10937119" cy="1815882"/>
              </a:xfrm>
              <a:prstGeom prst="rect">
                <a:avLst/>
              </a:prstGeom>
              <a:blipFill>
                <a:blip r:embed="rId4"/>
                <a:stretch>
                  <a:fillRect l="-1115" r="-1171" b="-83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2">
            <a:extLst>
              <a:ext uri="{FF2B5EF4-FFF2-40B4-BE49-F238E27FC236}">
                <a16:creationId xmlns:a16="http://schemas.microsoft.com/office/drawing/2014/main" id="{29A0D971-6F2C-4A07-93B8-1D04CB5410AA}"/>
              </a:ext>
            </a:extLst>
          </p:cNvPr>
          <p:cNvSpPr txBox="1"/>
          <p:nvPr/>
        </p:nvSpPr>
        <p:spPr>
          <a:xfrm>
            <a:off x="0" y="5630"/>
            <a:ext cx="12192000" cy="834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parameterized EOS</a:t>
            </a:r>
          </a:p>
        </p:txBody>
      </p:sp>
    </p:spTree>
    <p:extLst>
      <p:ext uri="{BB962C8B-B14F-4D97-AF65-F5344CB8AC3E}">
        <p14:creationId xmlns:p14="http://schemas.microsoft.com/office/powerpoint/2010/main" val="3896533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4431A93-C01D-4EB9-A6D7-474FE2E7A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982" y="980609"/>
            <a:ext cx="6011281" cy="383866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3EC0184-DA11-4CF0-9A10-3000D94AC85A}"/>
              </a:ext>
            </a:extLst>
          </p:cNvPr>
          <p:cNvSpPr/>
          <p:nvPr/>
        </p:nvSpPr>
        <p:spPr>
          <a:xfrm>
            <a:off x="9129691" y="6040515"/>
            <a:ext cx="276393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nl-NL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 et al. Universe, 7, 182 (2021)</a:t>
            </a:r>
            <a:endParaRPr lang="de-DE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4CB8730-3DFF-4A49-AB47-1B29853A3D98}"/>
              </a:ext>
            </a:extLst>
          </p:cNvPr>
          <p:cNvSpPr/>
          <p:nvPr/>
        </p:nvSpPr>
        <p:spPr>
          <a:xfrm>
            <a:off x="5042262" y="5633098"/>
            <a:ext cx="576547" cy="3901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B808AB14-3F94-498D-B921-F0435FBCE963}"/>
                  </a:ext>
                </a:extLst>
              </p:cNvPr>
              <p:cNvSpPr txBox="1"/>
              <p:nvPr/>
            </p:nvSpPr>
            <p:spPr>
              <a:xfrm>
                <a:off x="993806" y="5628570"/>
                <a:ext cx="7688963" cy="733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sym</m:t>
                          </m:r>
                        </m:sub>
                      </m:sSub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0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sym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CN" sz="20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)+</m:t>
                      </m:r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latin typeface="Cambria Math" panose="02040503050406030204" pitchFamily="18" charset="0"/>
                                </a:rPr>
                                <m:t>sym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CN" altLang="en-US" sz="200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latin typeface="Cambria Math" panose="02040503050406030204" pitchFamily="18" charset="0"/>
                                </a:rPr>
                                <m:t>sym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B808AB14-3F94-498D-B921-F0435FBCE9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806" y="5628570"/>
                <a:ext cx="7688963" cy="7332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BFDEB1C3-D448-45D9-8089-DCEC4D32AE18}"/>
                  </a:ext>
                </a:extLst>
              </p:cNvPr>
              <p:cNvSpPr txBox="1"/>
              <p:nvPr/>
            </p:nvSpPr>
            <p:spPr>
              <a:xfrm>
                <a:off x="993806" y="4819274"/>
                <a:ext cx="5212261" cy="720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0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CN" altLang="en-US" sz="200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BFDEB1C3-D448-45D9-8089-DCEC4D32AE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806" y="4819274"/>
                <a:ext cx="5212261" cy="720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2A57FBA8-AD65-427F-89FC-EF67BE0EA28B}"/>
                  </a:ext>
                </a:extLst>
              </p:cNvPr>
              <p:cNvSpPr/>
              <p:nvPr/>
            </p:nvSpPr>
            <p:spPr>
              <a:xfrm>
                <a:off x="8158941" y="1837944"/>
                <a:ext cx="3071553" cy="18555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endParaRPr lang="en-US" altLang="zh-CN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Font typeface="Wingdings" pitchFamily="2" charset="2"/>
                  <a:buChar char="Ø"/>
                </a:pPr>
                <a:r>
                  <a:rPr lang="en-US" altLang="zh-CN" sz="2800" dirty="0">
                    <a:latin typeface="Times New Roman" pitchFamily="18" charset="0"/>
                    <a:cs typeface="Times New Roman" pitchFamily="18" charset="0"/>
                  </a:rPr>
                  <a:t>The uncertainties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8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sym</m:t>
                        </m:r>
                      </m:sub>
                    </m:sSub>
                  </m:oMath>
                </a14:m>
                <a:r>
                  <a:rPr lang="en-US" altLang="zh-CN" sz="2800" dirty="0">
                    <a:latin typeface="Times New Roman" pitchFamily="18" charset="0"/>
                    <a:cs typeface="Times New Roman" pitchFamily="18" charset="0"/>
                  </a:rPr>
                  <a:t> is around </a:t>
                </a:r>
                <a14:m>
                  <m:oMath xmlns:m="http://schemas.openxmlformats.org/officeDocument/2006/math">
                    <m:r>
                      <a:rPr lang="en-US" altLang="zh-CN" sz="2800" b="0" i="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−10</m:t>
                    </m:r>
                    <m:r>
                      <a:rPr lang="en-US" altLang="zh-CN" sz="28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  <m:r>
                      <a:rPr lang="en-US" altLang="zh-CN" sz="2800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±100</m:t>
                    </m:r>
                  </m:oMath>
                </a14:m>
                <a:r>
                  <a:rPr lang="en-US" altLang="zh-CN" sz="2800" dirty="0">
                    <a:latin typeface="Times New Roman" pitchFamily="18" charset="0"/>
                    <a:cs typeface="Times New Roman" pitchFamily="18" charset="0"/>
                  </a:rPr>
                  <a:t> MeV.</a:t>
                </a:r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2A57FBA8-AD65-427F-89FC-EF67BE0EA2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8941" y="1837944"/>
                <a:ext cx="3071553" cy="1855508"/>
              </a:xfrm>
              <a:prstGeom prst="rect">
                <a:avLst/>
              </a:prstGeom>
              <a:blipFill>
                <a:blip r:embed="rId6"/>
                <a:stretch>
                  <a:fillRect l="-3968" r="-4167" b="-82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2">
            <a:extLst>
              <a:ext uri="{FF2B5EF4-FFF2-40B4-BE49-F238E27FC236}">
                <a16:creationId xmlns:a16="http://schemas.microsoft.com/office/drawing/2014/main" id="{DF12CF48-20F0-42FD-8ED8-E08941D0025A}"/>
              </a:ext>
            </a:extLst>
          </p:cNvPr>
          <p:cNvSpPr txBox="1"/>
          <p:nvPr/>
        </p:nvSpPr>
        <p:spPr>
          <a:xfrm>
            <a:off x="0" y="5630"/>
            <a:ext cx="12192000" cy="834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parameterized EOS</a:t>
            </a:r>
          </a:p>
        </p:txBody>
      </p:sp>
    </p:spTree>
    <p:extLst>
      <p:ext uri="{BB962C8B-B14F-4D97-AF65-F5344CB8AC3E}">
        <p14:creationId xmlns:p14="http://schemas.microsoft.com/office/powerpoint/2010/main" val="4131799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24">
            <a:extLst>
              <a:ext uri="{FF2B5EF4-FFF2-40B4-BE49-F238E27FC236}">
                <a16:creationId xmlns:a16="http://schemas.microsoft.com/office/drawing/2014/main" id="{BCBEDA4A-6C98-4C18-903A-B1DAA66CCD1A}"/>
              </a:ext>
            </a:extLst>
          </p:cNvPr>
          <p:cNvSpPr/>
          <p:nvPr/>
        </p:nvSpPr>
        <p:spPr>
          <a:xfrm>
            <a:off x="7489756" y="1020540"/>
            <a:ext cx="302184" cy="3929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25">
            <a:extLst>
              <a:ext uri="{FF2B5EF4-FFF2-40B4-BE49-F238E27FC236}">
                <a16:creationId xmlns:a16="http://schemas.microsoft.com/office/drawing/2014/main" id="{CDBF144D-2BD4-4EFC-A9FD-1C7B077118C5}"/>
              </a:ext>
            </a:extLst>
          </p:cNvPr>
          <p:cNvSpPr/>
          <p:nvPr/>
        </p:nvSpPr>
        <p:spPr>
          <a:xfrm>
            <a:off x="6425095" y="2119003"/>
            <a:ext cx="877041" cy="4935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26">
            <a:extLst>
              <a:ext uri="{FF2B5EF4-FFF2-40B4-BE49-F238E27FC236}">
                <a16:creationId xmlns:a16="http://schemas.microsoft.com/office/drawing/2014/main" id="{6AC8579B-A049-4E41-B646-91E0C2B3FCD8}"/>
              </a:ext>
            </a:extLst>
          </p:cNvPr>
          <p:cNvSpPr/>
          <p:nvPr/>
        </p:nvSpPr>
        <p:spPr>
          <a:xfrm>
            <a:off x="9092428" y="2150787"/>
            <a:ext cx="770029" cy="4617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31A1D420-24BF-4760-BE67-252BE82CDB71}"/>
                  </a:ext>
                </a:extLst>
              </p:cNvPr>
              <p:cNvSpPr txBox="1"/>
              <p:nvPr/>
            </p:nvSpPr>
            <p:spPr>
              <a:xfrm>
                <a:off x="651884" y="2096554"/>
                <a:ext cx="11075083" cy="989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sym</m:t>
                          </m:r>
                        </m:sub>
                      </m:sSub>
                      <m:d>
                        <m:d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8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sym</m:t>
                          </m:r>
                        </m:sub>
                      </m:sSub>
                      <m:d>
                        <m:d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80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CN" sz="28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8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CN" altLang="en-US" sz="28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8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)+</m:t>
                      </m:r>
                      <m:f>
                        <m:f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2800" b="0" i="0" smtClean="0">
                                  <a:latin typeface="Cambria Math" panose="02040503050406030204" pitchFamily="18" charset="0"/>
                                </a:rPr>
                                <m:t>sym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80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CN" altLang="en-US" sz="280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8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2800" b="0" i="0" smtClean="0">
                                  <a:latin typeface="Cambria Math" panose="02040503050406030204" pitchFamily="18" charset="0"/>
                                </a:rPr>
                                <m:t>sym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8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CN" altLang="en-US" sz="28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8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31A1D420-24BF-4760-BE67-252BE82CDB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884" y="2096554"/>
                <a:ext cx="11075083" cy="9895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152F9056-3638-4FBF-98DF-F8C64FCFDF6A}"/>
                  </a:ext>
                </a:extLst>
              </p:cNvPr>
              <p:cNvSpPr txBox="1"/>
              <p:nvPr/>
            </p:nvSpPr>
            <p:spPr>
              <a:xfrm>
                <a:off x="2234776" y="967327"/>
                <a:ext cx="7302384" cy="972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8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80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80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CN" altLang="en-US" sz="280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8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8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CN" altLang="en-US" sz="28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8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152F9056-3638-4FBF-98DF-F8C64FCFD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4776" y="967327"/>
                <a:ext cx="7302384" cy="9721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">
            <a:extLst>
              <a:ext uri="{FF2B5EF4-FFF2-40B4-BE49-F238E27FC236}">
                <a16:creationId xmlns:a16="http://schemas.microsoft.com/office/drawing/2014/main" id="{371E1FBB-3D1B-416F-BD73-48894B517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4974" y="3206901"/>
            <a:ext cx="3930642" cy="2917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F8DF903C-BE4F-4188-8DD9-C51B3E367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8705" y="3110637"/>
            <a:ext cx="36385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">
            <a:extLst>
              <a:ext uri="{FF2B5EF4-FFF2-40B4-BE49-F238E27FC236}">
                <a16:creationId xmlns:a16="http://schemas.microsoft.com/office/drawing/2014/main" id="{13B2F54C-4F5E-4F57-98A0-79B412C6B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85616" y="3140353"/>
            <a:ext cx="4033606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4CFE4598-4381-45FD-8E27-3D59D8BAD148}"/>
              </a:ext>
            </a:extLst>
          </p:cNvPr>
          <p:cNvCxnSpPr>
            <a:cxnSpLocks/>
          </p:cNvCxnSpPr>
          <p:nvPr/>
        </p:nvCxnSpPr>
        <p:spPr>
          <a:xfrm>
            <a:off x="4663440" y="3696789"/>
            <a:ext cx="32918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82D0C05A-4FA7-4A1E-906B-6F94AAB591CE}"/>
              </a:ext>
            </a:extLst>
          </p:cNvPr>
          <p:cNvCxnSpPr>
            <a:cxnSpLocks/>
          </p:cNvCxnSpPr>
          <p:nvPr/>
        </p:nvCxnSpPr>
        <p:spPr>
          <a:xfrm>
            <a:off x="4689566" y="5677989"/>
            <a:ext cx="32918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>
            <a:extLst>
              <a:ext uri="{FF2B5EF4-FFF2-40B4-BE49-F238E27FC236}">
                <a16:creationId xmlns:a16="http://schemas.microsoft.com/office/drawing/2014/main" id="{D0B2DFAE-44FA-4865-9A79-9A156185B992}"/>
              </a:ext>
            </a:extLst>
          </p:cNvPr>
          <p:cNvSpPr/>
          <p:nvPr/>
        </p:nvSpPr>
        <p:spPr>
          <a:xfrm>
            <a:off x="2585939" y="6145231"/>
            <a:ext cx="2809021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de-DE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Cai &amp; Chen NST 28, 185 (2017)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A0714821-65C6-4DAF-ABF6-7DBB888E6D16}"/>
              </a:ext>
            </a:extLst>
          </p:cNvPr>
          <p:cNvSpPr/>
          <p:nvPr/>
        </p:nvSpPr>
        <p:spPr>
          <a:xfrm>
            <a:off x="7058391" y="6145232"/>
            <a:ext cx="284401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de-DE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Zhang et al. NST 28, 181 (2017)</a:t>
            </a:r>
          </a:p>
        </p:txBody>
      </p:sp>
      <p:sp>
        <p:nvSpPr>
          <p:cNvPr id="15" name="文本框 2">
            <a:extLst>
              <a:ext uri="{FF2B5EF4-FFF2-40B4-BE49-F238E27FC236}">
                <a16:creationId xmlns:a16="http://schemas.microsoft.com/office/drawing/2014/main" id="{57B79A8A-33F1-480D-A585-C4CB2EA29928}"/>
              </a:ext>
            </a:extLst>
          </p:cNvPr>
          <p:cNvSpPr txBox="1"/>
          <p:nvPr/>
        </p:nvSpPr>
        <p:spPr>
          <a:xfrm>
            <a:off x="0" y="5630"/>
            <a:ext cx="12192000" cy="834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parameterized EOS</a:t>
            </a:r>
          </a:p>
        </p:txBody>
      </p:sp>
    </p:spTree>
    <p:extLst>
      <p:ext uri="{BB962C8B-B14F-4D97-AF65-F5344CB8AC3E}">
        <p14:creationId xmlns:p14="http://schemas.microsoft.com/office/powerpoint/2010/main" val="4114064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>
            <a:extLst>
              <a:ext uri="{FF2B5EF4-FFF2-40B4-BE49-F238E27FC236}">
                <a16:creationId xmlns:a16="http://schemas.microsoft.com/office/drawing/2014/main" id="{A0F22A1C-2192-4CC7-8066-CAB71A509AA0}"/>
              </a:ext>
            </a:extLst>
          </p:cNvPr>
          <p:cNvSpPr txBox="1"/>
          <p:nvPr/>
        </p:nvSpPr>
        <p:spPr>
          <a:xfrm>
            <a:off x="0" y="72058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Bayesian analysis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E50DF88-B537-4F66-92A2-607F6ECD3600}"/>
              </a:ext>
            </a:extLst>
          </p:cNvPr>
          <p:cNvSpPr/>
          <p:nvPr/>
        </p:nvSpPr>
        <p:spPr>
          <a:xfrm>
            <a:off x="6948115" y="1077081"/>
            <a:ext cx="3204839" cy="60368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Theoretical models</a:t>
            </a:r>
            <a:endParaRPr lang="zh-CN" altLang="en-US" sz="28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036BF7D-AFCF-4F93-922B-FCA956CA06CB}"/>
              </a:ext>
            </a:extLst>
          </p:cNvPr>
          <p:cNvSpPr/>
          <p:nvPr/>
        </p:nvSpPr>
        <p:spPr>
          <a:xfrm>
            <a:off x="6472418" y="5798038"/>
            <a:ext cx="4156229" cy="57576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Neutron star observations</a:t>
            </a:r>
            <a:endParaRPr lang="zh-CN" altLang="en-US" sz="28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63141F7-6B0C-4C55-BBEA-220BBA72C36D}"/>
              </a:ext>
            </a:extLst>
          </p:cNvPr>
          <p:cNvSpPr/>
          <p:nvPr/>
        </p:nvSpPr>
        <p:spPr>
          <a:xfrm>
            <a:off x="5447047" y="2481724"/>
            <a:ext cx="6206973" cy="11247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Equation of state</a:t>
            </a:r>
          </a:p>
          <a:p>
            <a:pPr algn="ctr"/>
            <a:r>
              <a:rPr lang="en-US" altLang="zh-CN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(energy density as functions of pressure)</a:t>
            </a:r>
            <a:endParaRPr lang="zh-CN" altLang="en-US" sz="28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C3C8743-697A-4D14-A979-02CFDF1D389B}"/>
              </a:ext>
            </a:extLst>
          </p:cNvPr>
          <p:cNvCxnSpPr>
            <a:cxnSpLocks/>
          </p:cNvCxnSpPr>
          <p:nvPr/>
        </p:nvCxnSpPr>
        <p:spPr>
          <a:xfrm rot="10800000">
            <a:off x="8550534" y="1677504"/>
            <a:ext cx="0" cy="79345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48CADB5-E55F-4901-8052-BFBD50085485}"/>
              </a:ext>
            </a:extLst>
          </p:cNvPr>
          <p:cNvCxnSpPr>
            <a:cxnSpLocks/>
          </p:cNvCxnSpPr>
          <p:nvPr/>
        </p:nvCxnSpPr>
        <p:spPr>
          <a:xfrm rot="10800000">
            <a:off x="8552008" y="5024310"/>
            <a:ext cx="0" cy="7801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2BD3C03-F242-4C7F-912A-CEE5C8A31653}"/>
              </a:ext>
            </a:extLst>
          </p:cNvPr>
          <p:cNvSpPr txBox="1"/>
          <p:nvPr/>
        </p:nvSpPr>
        <p:spPr>
          <a:xfrm>
            <a:off x="8550532" y="1833250"/>
            <a:ext cx="1737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Constrain?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41980D4-4E7A-4100-A271-332983E1D9ED}"/>
              </a:ext>
            </a:extLst>
          </p:cNvPr>
          <p:cNvCxnSpPr>
            <a:cxnSpLocks/>
          </p:cNvCxnSpPr>
          <p:nvPr/>
        </p:nvCxnSpPr>
        <p:spPr>
          <a:xfrm rot="10800000">
            <a:off x="8550534" y="3601554"/>
            <a:ext cx="0" cy="79345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F36A662-10B4-41B0-B547-6999F5D0658C}"/>
              </a:ext>
            </a:extLst>
          </p:cNvPr>
          <p:cNvSpPr txBox="1"/>
          <p:nvPr/>
        </p:nvSpPr>
        <p:spPr>
          <a:xfrm>
            <a:off x="383462" y="931964"/>
            <a:ext cx="3762440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Directly reverse TOV</a:t>
            </a:r>
          </a:p>
          <a:p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Bayesian analysis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矩形 4">
            <a:extLst>
              <a:ext uri="{FF2B5EF4-FFF2-40B4-BE49-F238E27FC236}">
                <a16:creationId xmlns:a16="http://schemas.microsoft.com/office/drawing/2014/main" id="{B7165E27-9429-4498-90B9-494691642DFE}"/>
              </a:ext>
            </a:extLst>
          </p:cNvPr>
          <p:cNvSpPr/>
          <p:nvPr/>
        </p:nvSpPr>
        <p:spPr>
          <a:xfrm>
            <a:off x="383462" y="4643565"/>
            <a:ext cx="4042924" cy="17543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da-DK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Steiner et al. 2010; Alvarez-Castillo et al. 2016; Özel et al. 2016; Raithel et al. 2017; Raaijmakers et al. 2018; Riley et al. 2018; Lim &amp; Holt 2019; Greif et al. 2019; Miller et al. 2019; Landry &amp; Essick 2019; Xie &amp; Li 2019; Xie &amp; Li 2020…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32E5A4C-9141-4377-B542-BB401E11EEE1}"/>
              </a:ext>
            </a:extLst>
          </p:cNvPr>
          <p:cNvSpPr/>
          <p:nvPr/>
        </p:nvSpPr>
        <p:spPr>
          <a:xfrm>
            <a:off x="6944181" y="4404837"/>
            <a:ext cx="3232443" cy="60368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 equations</a:t>
            </a:r>
            <a:endParaRPr lang="zh-CN" altLang="en-US" sz="28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84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1A07D8D-50AB-4B0E-AC03-8879A0458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87" y="3597360"/>
            <a:ext cx="6477047" cy="235269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A08B0A0-EE39-4B73-97AC-5D37976D2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093" y="1233471"/>
            <a:ext cx="6529435" cy="219552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441D0CDB-4920-49E9-93CF-5CAB7E9098EC}"/>
              </a:ext>
            </a:extLst>
          </p:cNvPr>
          <p:cNvSpPr txBox="1"/>
          <p:nvPr/>
        </p:nvSpPr>
        <p:spPr>
          <a:xfrm>
            <a:off x="0" y="80936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Bayesian analysis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327C46D-9A7B-47E7-81ED-4ADF0ADC2C22}"/>
              </a:ext>
            </a:extLst>
          </p:cNvPr>
          <p:cNvSpPr/>
          <p:nvPr/>
        </p:nvSpPr>
        <p:spPr>
          <a:xfrm>
            <a:off x="1706118" y="6039895"/>
            <a:ext cx="269913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de-DE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Xie &amp; Li APJ 883, 174 (2019)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523A4E7-8C65-4ACF-A243-7332DF5D21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3437" y="1426851"/>
            <a:ext cx="4679276" cy="461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030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262947BB-979A-45CA-BF0E-65EFA97F9C23}"/>
              </a:ext>
            </a:extLst>
          </p:cNvPr>
          <p:cNvSpPr txBox="1"/>
          <p:nvPr/>
        </p:nvSpPr>
        <p:spPr>
          <a:xfrm>
            <a:off x="0" y="80936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Bayesian analysis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3E0711C-1A4F-4A4F-9772-6A8D1DE07DB2}"/>
              </a:ext>
            </a:extLst>
          </p:cNvPr>
          <p:cNvSpPr/>
          <p:nvPr/>
        </p:nvSpPr>
        <p:spPr>
          <a:xfrm>
            <a:off x="646489" y="6075536"/>
            <a:ext cx="3043383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de-DE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Xie &amp; Li PRC 103, 035802 (2021)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B83D918-77B5-4888-B86E-CD1F9722F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8955" y="1443513"/>
            <a:ext cx="5537434" cy="446220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0231DBE-3750-4B4D-B91B-5812255E3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190" y="1453606"/>
            <a:ext cx="5773233" cy="446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432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>
            <a:extLst>
              <a:ext uri="{FF2B5EF4-FFF2-40B4-BE49-F238E27FC236}">
                <a16:creationId xmlns:a16="http://schemas.microsoft.com/office/drawing/2014/main" id="{A0F22A1C-2192-4CC7-8066-CAB71A509AA0}"/>
              </a:ext>
            </a:extLst>
          </p:cNvPr>
          <p:cNvSpPr txBox="1"/>
          <p:nvPr/>
        </p:nvSpPr>
        <p:spPr>
          <a:xfrm>
            <a:off x="0" y="72058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Bayesian analysis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E50DF88-B537-4F66-92A2-607F6ECD3600}"/>
              </a:ext>
            </a:extLst>
          </p:cNvPr>
          <p:cNvSpPr/>
          <p:nvPr/>
        </p:nvSpPr>
        <p:spPr>
          <a:xfrm>
            <a:off x="6948115" y="1077081"/>
            <a:ext cx="3204839" cy="60368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Theoretical models</a:t>
            </a:r>
            <a:endParaRPr lang="zh-CN" altLang="en-US" sz="28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036BF7D-AFCF-4F93-922B-FCA956CA06CB}"/>
              </a:ext>
            </a:extLst>
          </p:cNvPr>
          <p:cNvSpPr/>
          <p:nvPr/>
        </p:nvSpPr>
        <p:spPr>
          <a:xfrm>
            <a:off x="6472418" y="5798038"/>
            <a:ext cx="4156229" cy="57576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Neutron star observations</a:t>
            </a:r>
            <a:endParaRPr lang="zh-CN" altLang="en-US" sz="28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63141F7-6B0C-4C55-BBEA-220BBA72C36D}"/>
              </a:ext>
            </a:extLst>
          </p:cNvPr>
          <p:cNvSpPr/>
          <p:nvPr/>
        </p:nvSpPr>
        <p:spPr>
          <a:xfrm>
            <a:off x="5447047" y="2481724"/>
            <a:ext cx="6206973" cy="11247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Equation of state</a:t>
            </a:r>
          </a:p>
          <a:p>
            <a:pPr algn="ctr"/>
            <a:r>
              <a:rPr lang="en-US" altLang="zh-CN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(energy density as functions of pressure)</a:t>
            </a:r>
            <a:endParaRPr lang="zh-CN" altLang="en-US" sz="28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C3C8743-697A-4D14-A979-02CFDF1D389B}"/>
              </a:ext>
            </a:extLst>
          </p:cNvPr>
          <p:cNvCxnSpPr>
            <a:cxnSpLocks/>
          </p:cNvCxnSpPr>
          <p:nvPr/>
        </p:nvCxnSpPr>
        <p:spPr>
          <a:xfrm rot="10800000">
            <a:off x="8550534" y="1677504"/>
            <a:ext cx="0" cy="79345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48CADB5-E55F-4901-8052-BFBD50085485}"/>
              </a:ext>
            </a:extLst>
          </p:cNvPr>
          <p:cNvCxnSpPr>
            <a:cxnSpLocks/>
          </p:cNvCxnSpPr>
          <p:nvPr/>
        </p:nvCxnSpPr>
        <p:spPr>
          <a:xfrm rot="10800000">
            <a:off x="8552008" y="5024310"/>
            <a:ext cx="0" cy="7801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2BD3C03-F242-4C7F-912A-CEE5C8A31653}"/>
              </a:ext>
            </a:extLst>
          </p:cNvPr>
          <p:cNvSpPr txBox="1"/>
          <p:nvPr/>
        </p:nvSpPr>
        <p:spPr>
          <a:xfrm>
            <a:off x="8550532" y="1833250"/>
            <a:ext cx="1737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Constrain?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41980D4-4E7A-4100-A271-332983E1D9ED}"/>
              </a:ext>
            </a:extLst>
          </p:cNvPr>
          <p:cNvCxnSpPr>
            <a:cxnSpLocks/>
          </p:cNvCxnSpPr>
          <p:nvPr/>
        </p:nvCxnSpPr>
        <p:spPr>
          <a:xfrm rot="10800000">
            <a:off x="8550534" y="3601554"/>
            <a:ext cx="0" cy="79345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F36A662-10B4-41B0-B547-6999F5D0658C}"/>
              </a:ext>
            </a:extLst>
          </p:cNvPr>
          <p:cNvSpPr txBox="1"/>
          <p:nvPr/>
        </p:nvSpPr>
        <p:spPr>
          <a:xfrm>
            <a:off x="383462" y="931964"/>
            <a:ext cx="3762440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Directly reverse TOV</a:t>
            </a:r>
          </a:p>
          <a:p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Bayesian analysis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矩形 4">
            <a:extLst>
              <a:ext uri="{FF2B5EF4-FFF2-40B4-BE49-F238E27FC236}">
                <a16:creationId xmlns:a16="http://schemas.microsoft.com/office/drawing/2014/main" id="{B7165E27-9429-4498-90B9-494691642DFE}"/>
              </a:ext>
            </a:extLst>
          </p:cNvPr>
          <p:cNvSpPr/>
          <p:nvPr/>
        </p:nvSpPr>
        <p:spPr>
          <a:xfrm>
            <a:off x="383462" y="4643565"/>
            <a:ext cx="4042924" cy="17543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da-DK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Steiner et al. 2010; Alvarez-Castillo et al. 2016; Özel et al. 2016; Raithel et al. 2017; Raaijmakers et al. 2018; Riley et al. 2018; Lim &amp; Holt 2019; Greif et al. 2019; Miller et al. 2019; Landry &amp; Essick 2019; Xie &amp; Li 2019; Xie &amp; Li 2020…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32E5A4C-9141-4377-B542-BB401E11EEE1}"/>
              </a:ext>
            </a:extLst>
          </p:cNvPr>
          <p:cNvSpPr/>
          <p:nvPr/>
        </p:nvSpPr>
        <p:spPr>
          <a:xfrm>
            <a:off x="6944181" y="4404837"/>
            <a:ext cx="3232443" cy="60368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 equations</a:t>
            </a:r>
            <a:endParaRPr lang="zh-CN" altLang="en-US" sz="28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A1B2974-DD89-4BCD-9060-CB94054BDB15}"/>
              </a:ext>
            </a:extLst>
          </p:cNvPr>
          <p:cNvSpPr txBox="1"/>
          <p:nvPr/>
        </p:nvSpPr>
        <p:spPr>
          <a:xfrm>
            <a:off x="451920" y="1689955"/>
            <a:ext cx="490001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 approach provides a </a:t>
            </a:r>
            <a:r>
              <a:rPr lang="en-US" altLang="zh-C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visual representation </a:t>
            </a:r>
            <a:r>
              <a:rPr lang="en-US" altLang="zh-C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 the effects of each model parameter on the observables or the constraints on the model parameter space provided by the latter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258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3" descr="C1YtDsFj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40" y="959984"/>
            <a:ext cx="2808312" cy="174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3652052" y="983375"/>
            <a:ext cx="3500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Binary neutron star merger</a:t>
            </a: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55454" y="3662090"/>
            <a:ext cx="3210201" cy="257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40" y="2708921"/>
            <a:ext cx="2808312" cy="18956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/>
              <p:cNvSpPr txBox="1"/>
              <p:nvPr/>
            </p:nvSpPr>
            <p:spPr>
              <a:xfrm>
                <a:off x="4177613" y="1788663"/>
                <a:ext cx="24493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1.4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&lt;427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(68%)</a:t>
                </a: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7613" y="1788663"/>
                <a:ext cx="2449388" cy="461665"/>
              </a:xfrm>
              <a:prstGeom prst="rect">
                <a:avLst/>
              </a:prstGeom>
              <a:blipFill>
                <a:blip r:embed="rId5"/>
                <a:stretch>
                  <a:fillRect l="-498" t="-10526" r="-2985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本框 18"/>
          <p:cNvSpPr txBox="1"/>
          <p:nvPr/>
        </p:nvSpPr>
        <p:spPr>
          <a:xfrm>
            <a:off x="3657278" y="2844046"/>
            <a:ext cx="3490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Binary neutron star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/>
              <p:cNvSpPr txBox="1"/>
              <p:nvPr/>
            </p:nvSpPr>
            <p:spPr>
              <a:xfrm>
                <a:off x="3686581" y="3681607"/>
                <a:ext cx="3431452" cy="4778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400" b="0" i="0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max</m:t>
                          </m:r>
                        </m:sub>
                      </m:sSub>
                      <m:r>
                        <a:rPr lang="en-US" altLang="zh-CN" sz="24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&lt;2.08±0.07 </m:t>
                      </m:r>
                      <m:sSub>
                        <m:sSub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⊙</m:t>
                          </m:r>
                        </m:sub>
                      </m:sSub>
                    </m:oMath>
                  </m:oMathPara>
                </a14:m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581" y="3681607"/>
                <a:ext cx="3431452" cy="477823"/>
              </a:xfrm>
              <a:prstGeom prst="rect">
                <a:avLst/>
              </a:prstGeom>
              <a:blipFill>
                <a:blip r:embed="rId6"/>
                <a:stretch>
                  <a:fillRect b="-102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10" y="4563238"/>
            <a:ext cx="2806642" cy="1890098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3947196" y="4651489"/>
            <a:ext cx="2910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Observations of X-ray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/>
              <p:cNvSpPr txBox="1"/>
              <p:nvPr/>
            </p:nvSpPr>
            <p:spPr>
              <a:xfrm>
                <a:off x="3646442" y="5453326"/>
                <a:ext cx="3511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10.62≤</m:t>
                    </m:r>
                    <m:sSub>
                      <m:sSub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.4</m:t>
                        </m:r>
                      </m:sub>
                    </m:sSub>
                    <m:r>
                      <a:rPr lang="en-US" altLang="zh-CN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≤12.83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km</a:t>
                </a: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6442" y="5453326"/>
                <a:ext cx="3511731" cy="461665"/>
              </a:xfrm>
              <a:prstGeom prst="rect">
                <a:avLst/>
              </a:prstGeom>
              <a:blipFill>
                <a:blip r:embed="rId8"/>
                <a:stretch>
                  <a:fillRect l="-347" t="-10667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下箭头 8"/>
          <p:cNvSpPr/>
          <p:nvPr/>
        </p:nvSpPr>
        <p:spPr>
          <a:xfrm>
            <a:off x="5288682" y="1378434"/>
            <a:ext cx="227250" cy="36573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3" name="下箭头 22"/>
          <p:cNvSpPr/>
          <p:nvPr/>
        </p:nvSpPr>
        <p:spPr>
          <a:xfrm>
            <a:off x="5288682" y="3265278"/>
            <a:ext cx="227250" cy="36573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4" name="下箭头 23"/>
          <p:cNvSpPr/>
          <p:nvPr/>
        </p:nvSpPr>
        <p:spPr>
          <a:xfrm>
            <a:off x="5288682" y="5130608"/>
            <a:ext cx="227250" cy="36573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5" name="文本框 2">
            <a:extLst>
              <a:ext uri="{FF2B5EF4-FFF2-40B4-BE49-F238E27FC236}">
                <a16:creationId xmlns:a16="http://schemas.microsoft.com/office/drawing/2014/main" id="{F2690757-3CD7-4BB0-939B-42730C6A48CE}"/>
              </a:ext>
            </a:extLst>
          </p:cNvPr>
          <p:cNvSpPr txBox="1"/>
          <p:nvPr/>
        </p:nvSpPr>
        <p:spPr>
          <a:xfrm>
            <a:off x="0" y="72058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Theories VS observations</a:t>
            </a:r>
            <a:endParaRPr lang="zh-CN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A093CD8-53AE-4AAA-98A5-39683201E9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26167" y="983375"/>
            <a:ext cx="3398911" cy="2572388"/>
          </a:xfrm>
          <a:prstGeom prst="rect">
            <a:avLst/>
          </a:prstGeom>
        </p:spPr>
      </p:pic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3EA033AB-5FC2-441A-8D92-97EA7604DD66}"/>
              </a:ext>
            </a:extLst>
          </p:cNvPr>
          <p:cNvCxnSpPr/>
          <p:nvPr/>
        </p:nvCxnSpPr>
        <p:spPr>
          <a:xfrm>
            <a:off x="7580837" y="1114006"/>
            <a:ext cx="0" cy="510865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>
            <a:extLst>
              <a:ext uri="{FF2B5EF4-FFF2-40B4-BE49-F238E27FC236}">
                <a16:creationId xmlns:a16="http://schemas.microsoft.com/office/drawing/2014/main" id="{9FAAC48D-F68D-48E1-B954-8EBC96CA047D}"/>
              </a:ext>
            </a:extLst>
          </p:cNvPr>
          <p:cNvSpPr/>
          <p:nvPr/>
        </p:nvSpPr>
        <p:spPr>
          <a:xfrm>
            <a:off x="3763610" y="2349463"/>
            <a:ext cx="3277395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nb-NO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Abbott et al. PRL 121, 161101 (2018)</a:t>
            </a:r>
            <a:endParaRPr lang="de-DE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E2AFEB51-AE5B-49E6-95DB-DA9A0D31FA01}"/>
              </a:ext>
            </a:extLst>
          </p:cNvPr>
          <p:cNvSpPr/>
          <p:nvPr/>
        </p:nvSpPr>
        <p:spPr>
          <a:xfrm>
            <a:off x="3815731" y="4198529"/>
            <a:ext cx="3173153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Fonseca et al. APJL 915, L12 (2021)</a:t>
            </a:r>
            <a:endParaRPr lang="de-DE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90AD596E-8605-4A4B-AA75-672652497DC9}"/>
              </a:ext>
            </a:extLst>
          </p:cNvPr>
          <p:cNvSpPr/>
          <p:nvPr/>
        </p:nvSpPr>
        <p:spPr>
          <a:xfrm>
            <a:off x="3729499" y="6042831"/>
            <a:ext cx="3345617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de-DE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Lattimer &amp; Steiner EPJA 50, 40 (2014)</a:t>
            </a:r>
          </a:p>
        </p:txBody>
      </p:sp>
    </p:spTree>
    <p:extLst>
      <p:ext uri="{BB962C8B-B14F-4D97-AF65-F5344CB8AC3E}">
        <p14:creationId xmlns:p14="http://schemas.microsoft.com/office/powerpoint/2010/main" val="130605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80CCF17-0853-4FBB-9D32-A33AEF7D3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7160" y="963420"/>
            <a:ext cx="5975010" cy="5412146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C2E7E673-D610-41C5-B59F-CD26290E2984}"/>
              </a:ext>
            </a:extLst>
          </p:cNvPr>
          <p:cNvSpPr txBox="1"/>
          <p:nvPr/>
        </p:nvSpPr>
        <p:spPr>
          <a:xfrm>
            <a:off x="2488501" y="2489330"/>
            <a:ext cx="1510350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Fix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sym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altLang="zh-CN" sz="28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zh-CN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sym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vary J</a:t>
            </a:r>
            <a:r>
              <a:rPr lang="en-US" altLang="zh-C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28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3C9C0EE-FD21-46AA-9BC2-2FC52848EFB8}"/>
              </a:ext>
            </a:extLst>
          </p:cNvPr>
          <p:cNvSpPr txBox="1"/>
          <p:nvPr/>
        </p:nvSpPr>
        <p:spPr>
          <a:xfrm>
            <a:off x="1859646" y="5939134"/>
            <a:ext cx="271580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Mass, radius……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下箭头 5">
            <a:extLst>
              <a:ext uri="{FF2B5EF4-FFF2-40B4-BE49-F238E27FC236}">
                <a16:creationId xmlns:a16="http://schemas.microsoft.com/office/drawing/2014/main" id="{6B2CA236-719F-49EC-BA0C-90167E2103DB}"/>
              </a:ext>
            </a:extLst>
          </p:cNvPr>
          <p:cNvSpPr/>
          <p:nvPr/>
        </p:nvSpPr>
        <p:spPr>
          <a:xfrm>
            <a:off x="2920236" y="3934381"/>
            <a:ext cx="312029" cy="196236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chemeClr val="tx1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D1EB9E6-03B9-4993-8D43-D4329B5C4A62}"/>
              </a:ext>
            </a:extLst>
          </p:cNvPr>
          <p:cNvSpPr txBox="1"/>
          <p:nvPr/>
        </p:nvSpPr>
        <p:spPr>
          <a:xfrm rot="5400000">
            <a:off x="2099938" y="4650308"/>
            <a:ext cx="91717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TOV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24">
            <a:extLst>
              <a:ext uri="{FF2B5EF4-FFF2-40B4-BE49-F238E27FC236}">
                <a16:creationId xmlns:a16="http://schemas.microsoft.com/office/drawing/2014/main" id="{1F4DDA66-37C2-422F-BA7C-785F4D2FD9C3}"/>
              </a:ext>
            </a:extLst>
          </p:cNvPr>
          <p:cNvSpPr/>
          <p:nvPr/>
        </p:nvSpPr>
        <p:spPr>
          <a:xfrm>
            <a:off x="3911792" y="984660"/>
            <a:ext cx="302184" cy="3929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25">
            <a:extLst>
              <a:ext uri="{FF2B5EF4-FFF2-40B4-BE49-F238E27FC236}">
                <a16:creationId xmlns:a16="http://schemas.microsoft.com/office/drawing/2014/main" id="{3499D332-189C-47D0-83B8-BD2EAE92C3F6}"/>
              </a:ext>
            </a:extLst>
          </p:cNvPr>
          <p:cNvSpPr/>
          <p:nvPr/>
        </p:nvSpPr>
        <p:spPr>
          <a:xfrm>
            <a:off x="4062885" y="1810825"/>
            <a:ext cx="718122" cy="3418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26">
            <a:extLst>
              <a:ext uri="{FF2B5EF4-FFF2-40B4-BE49-F238E27FC236}">
                <a16:creationId xmlns:a16="http://schemas.microsoft.com/office/drawing/2014/main" id="{FF73775D-41AD-4E25-B4A5-2B263E39A508}"/>
              </a:ext>
            </a:extLst>
          </p:cNvPr>
          <p:cNvSpPr/>
          <p:nvPr/>
        </p:nvSpPr>
        <p:spPr>
          <a:xfrm>
            <a:off x="380762" y="2481941"/>
            <a:ext cx="585890" cy="3135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D49A3E5-B9D1-4ED6-BA40-A69CE278FF57}"/>
                  </a:ext>
                </a:extLst>
              </p:cNvPr>
              <p:cNvSpPr txBox="1"/>
              <p:nvPr/>
            </p:nvSpPr>
            <p:spPr>
              <a:xfrm>
                <a:off x="144144" y="1810826"/>
                <a:ext cx="5819285" cy="13740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sym</m:t>
                          </m:r>
                        </m:sub>
                      </m:sSub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0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sym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CN" sz="20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)+</m:t>
                      </m:r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latin typeface="Cambria Math" panose="02040503050406030204" pitchFamily="18" charset="0"/>
                                </a:rPr>
                                <m:t>sym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CN" altLang="en-US" sz="200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CN" sz="20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latin typeface="Cambria Math" panose="02040503050406030204" pitchFamily="18" charset="0"/>
                                </a:rPr>
                                <m:t>sym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D49A3E5-B9D1-4ED6-BA40-A69CE278FF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44" y="1810826"/>
                <a:ext cx="5819285" cy="13740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A6FFCFB-99F0-42C0-9DB1-B7E3735C312E}"/>
                  </a:ext>
                </a:extLst>
              </p:cNvPr>
              <p:cNvSpPr txBox="1"/>
              <p:nvPr/>
            </p:nvSpPr>
            <p:spPr>
              <a:xfrm>
                <a:off x="163586" y="978342"/>
                <a:ext cx="5212261" cy="720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0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CN" altLang="en-US" sz="200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A6FFCFB-99F0-42C0-9DB1-B7E3735C31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86" y="978342"/>
                <a:ext cx="5212261" cy="720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AB2C7434-AAF0-4637-9D41-B64191DABDD7}"/>
              </a:ext>
            </a:extLst>
          </p:cNvPr>
          <p:cNvSpPr txBox="1"/>
          <p:nvPr/>
        </p:nvSpPr>
        <p:spPr>
          <a:xfrm>
            <a:off x="0" y="80936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Inversion</a:t>
            </a:r>
            <a:r>
              <a:rPr lang="zh-CN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zh-CN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observations</a:t>
            </a:r>
          </a:p>
        </p:txBody>
      </p:sp>
      <p:sp>
        <p:nvSpPr>
          <p:cNvPr id="13" name="下箭头 5">
            <a:extLst>
              <a:ext uri="{FF2B5EF4-FFF2-40B4-BE49-F238E27FC236}">
                <a16:creationId xmlns:a16="http://schemas.microsoft.com/office/drawing/2014/main" id="{CBD0E3DE-9068-4FD0-AFAD-B29021F20257}"/>
              </a:ext>
            </a:extLst>
          </p:cNvPr>
          <p:cNvSpPr/>
          <p:nvPr/>
        </p:nvSpPr>
        <p:spPr>
          <a:xfrm rot="10800000">
            <a:off x="3241067" y="3934379"/>
            <a:ext cx="312029" cy="196236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chemeClr val="tx1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E13610A-382B-4E9A-ACF4-64FB2724FD90}"/>
              </a:ext>
            </a:extLst>
          </p:cNvPr>
          <p:cNvSpPr txBox="1"/>
          <p:nvPr/>
        </p:nvSpPr>
        <p:spPr>
          <a:xfrm rot="5400000">
            <a:off x="3093708" y="4641946"/>
            <a:ext cx="193835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931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>
            <a:extLst>
              <a:ext uri="{FF2B5EF4-FFF2-40B4-BE49-F238E27FC236}">
                <a16:creationId xmlns:a16="http://schemas.microsoft.com/office/drawing/2014/main" id="{C446124B-A21B-4E95-9E56-995FC42B6A9A}"/>
              </a:ext>
            </a:extLst>
          </p:cNvPr>
          <p:cNvSpPr txBox="1"/>
          <p:nvPr/>
        </p:nvSpPr>
        <p:spPr>
          <a:xfrm>
            <a:off x="5155678" y="72058"/>
            <a:ext cx="18806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CN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3">
                <a:extLst>
                  <a:ext uri="{FF2B5EF4-FFF2-40B4-BE49-F238E27FC236}">
                    <a16:creationId xmlns:a16="http://schemas.microsoft.com/office/drawing/2014/main" id="{CA747DA4-F48D-4B91-84E7-B845E4095B9D}"/>
                  </a:ext>
                </a:extLst>
              </p:cNvPr>
              <p:cNvSpPr txBox="1"/>
              <p:nvPr/>
            </p:nvSpPr>
            <p:spPr>
              <a:xfrm>
                <a:off x="895333" y="1398630"/>
                <a:ext cx="9640943" cy="4223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2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Introduction</a:t>
                </a:r>
              </a:p>
              <a:p>
                <a:pPr marL="342900" indent="-342900">
                  <a:lnSpc>
                    <a:spcPct val="120000"/>
                  </a:lnSpc>
                  <a:buFont typeface="Wingdings" panose="05000000000000000000" pitchFamily="2" charset="2"/>
                  <a:buChar char="Ø"/>
                </a:pPr>
                <a:endParaRPr lang="en-US" altLang="zh-C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2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parameterized EOS describing nuclear matter</a:t>
                </a:r>
              </a:p>
              <a:p>
                <a:pPr marL="342900" indent="-342900">
                  <a:lnSpc>
                    <a:spcPct val="120000"/>
                  </a:lnSpc>
                  <a:buFont typeface="Wingdings" panose="05000000000000000000" pitchFamily="2" charset="2"/>
                  <a:buChar char="Ø"/>
                </a:pPr>
                <a:endParaRPr lang="en-US" altLang="zh-C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2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Constraints on the EOS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3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320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sym</m:t>
                        </m:r>
                      </m:sub>
                    </m:sSub>
                  </m:oMath>
                </a14:m>
                <a:endParaRPr lang="en-US" altLang="zh-C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20000"/>
                  </a:lnSpc>
                  <a:buFont typeface="Wingdings" panose="05000000000000000000" pitchFamily="2" charset="2"/>
                  <a:buChar char="Ø"/>
                </a:pPr>
                <a:endParaRPr lang="en-US" altLang="zh-C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2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Conclusion</a:t>
                </a:r>
              </a:p>
            </p:txBody>
          </p:sp>
        </mc:Choice>
        <mc:Fallback xmlns="">
          <p:sp>
            <p:nvSpPr>
              <p:cNvPr id="3" name="文本框 3">
                <a:extLst>
                  <a:ext uri="{FF2B5EF4-FFF2-40B4-BE49-F238E27FC236}">
                    <a16:creationId xmlns:a16="http://schemas.microsoft.com/office/drawing/2014/main" id="{CA747DA4-F48D-4B91-84E7-B845E4095B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333" y="1398630"/>
                <a:ext cx="9640943" cy="4223913"/>
              </a:xfrm>
              <a:prstGeom prst="rect">
                <a:avLst/>
              </a:prstGeom>
              <a:blipFill>
                <a:blip r:embed="rId2"/>
                <a:stretch>
                  <a:fillRect l="-1455" t="-866" b="-38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1930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4A2B53A-6B87-4500-96A4-03302E8D8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54" y="989968"/>
            <a:ext cx="5459122" cy="5081629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EC528F00-457D-4413-8329-159BC4D92856}"/>
              </a:ext>
            </a:extLst>
          </p:cNvPr>
          <p:cNvSpPr txBox="1"/>
          <p:nvPr/>
        </p:nvSpPr>
        <p:spPr>
          <a:xfrm>
            <a:off x="0" y="27146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Observational constraints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27CE402-C2AF-4F7A-BB0F-E47CD5AC01CF}"/>
              </a:ext>
            </a:extLst>
          </p:cNvPr>
          <p:cNvSpPr/>
          <p:nvPr/>
        </p:nvSpPr>
        <p:spPr>
          <a:xfrm>
            <a:off x="1762685" y="6110786"/>
            <a:ext cx="2865120" cy="35394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it-IT" altLang="zh-C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 et al. Universe 7, 182 (2021)</a:t>
            </a:r>
            <a:endParaRPr lang="zh-CN" alt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8CFAD86-0B29-46BF-95C3-CF1E0510846E}"/>
                  </a:ext>
                </a:extLst>
              </p:cNvPr>
              <p:cNvSpPr txBox="1"/>
              <p:nvPr/>
            </p:nvSpPr>
            <p:spPr>
              <a:xfrm>
                <a:off x="4588616" y="1554481"/>
                <a:ext cx="1226041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M=2.14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sun</m:t>
                        </m:r>
                      </m:sub>
                    </m:sSub>
                    <m:r>
                      <a:rPr lang="en-US" altLang="zh-CN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zh-CN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8CFAD86-0B29-46BF-95C3-CF1E051084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8616" y="1554481"/>
                <a:ext cx="1226041" cy="307777"/>
              </a:xfrm>
              <a:prstGeom prst="rect">
                <a:avLst/>
              </a:prstGeom>
              <a:blipFill>
                <a:blip r:embed="rId5"/>
                <a:stretch>
                  <a:fillRect l="-1493" t="-4000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组合 7">
            <a:extLst>
              <a:ext uri="{FF2B5EF4-FFF2-40B4-BE49-F238E27FC236}">
                <a16:creationId xmlns:a16="http://schemas.microsoft.com/office/drawing/2014/main" id="{305D4B68-3C46-4DE8-AE40-9B90E6A0DAE3}"/>
              </a:ext>
            </a:extLst>
          </p:cNvPr>
          <p:cNvGrpSpPr/>
          <p:nvPr/>
        </p:nvGrpSpPr>
        <p:grpSpPr>
          <a:xfrm>
            <a:off x="6712705" y="940599"/>
            <a:ext cx="4096902" cy="3940175"/>
            <a:chOff x="6406280" y="1615666"/>
            <a:chExt cx="4096902" cy="3940175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40425AD9-30FD-4E01-8EE0-7DD89EC230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875745" y="1615666"/>
              <a:ext cx="3627437" cy="3940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FB0F1509-6D36-468B-B1DE-670F8921E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06280" y="3866606"/>
              <a:ext cx="755179" cy="100690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9ECB75FE-4561-4BF7-A04B-EC6E9B348BD8}"/>
                  </a:ext>
                </a:extLst>
              </p:cNvPr>
              <p:cNvSpPr txBox="1"/>
              <p:nvPr/>
            </p:nvSpPr>
            <p:spPr>
              <a:xfrm>
                <a:off x="4936932" y="5828491"/>
                <a:ext cx="6944529" cy="6690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sym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sym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)+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sym</m:t>
                              </m:r>
                            </m:sub>
                          </m:sSub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CN" altLang="en-US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sym</m:t>
                              </m:r>
                            </m:sub>
                          </m:sSub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9ECB75FE-4561-4BF7-A04B-EC6E9B348B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932" y="5828491"/>
                <a:ext cx="6944529" cy="66909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0A624BA-C7E6-4111-A789-F9DFE742FF94}"/>
                  </a:ext>
                </a:extLst>
              </p:cNvPr>
              <p:cNvSpPr txBox="1"/>
              <p:nvPr/>
            </p:nvSpPr>
            <p:spPr>
              <a:xfrm>
                <a:off x="6406281" y="5196680"/>
                <a:ext cx="4709751" cy="6579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CN" altLang="en-US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0A624BA-C7E6-4111-A789-F9DFE742FF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6281" y="5196680"/>
                <a:ext cx="4709751" cy="65793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5F3BBE8E-27C8-4CD6-B3B8-B73AE619E92E}"/>
                  </a:ext>
                </a:extLst>
              </p:cNvPr>
              <p:cNvSpPr txBox="1"/>
              <p:nvPr/>
            </p:nvSpPr>
            <p:spPr>
              <a:xfrm>
                <a:off x="6889605" y="4757125"/>
                <a:ext cx="3126177" cy="4003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sym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5F3BBE8E-27C8-4CD6-B3B8-B73AE619E9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9605" y="4757125"/>
                <a:ext cx="3126177" cy="400366"/>
              </a:xfrm>
              <a:prstGeom prst="rect">
                <a:avLst/>
              </a:prstGeom>
              <a:blipFill>
                <a:blip r:embed="rId10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05725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E783DCD3-0F60-4EBC-9546-049352D979F9}"/>
              </a:ext>
            </a:extLst>
          </p:cNvPr>
          <p:cNvGrpSpPr/>
          <p:nvPr/>
        </p:nvGrpSpPr>
        <p:grpSpPr>
          <a:xfrm>
            <a:off x="253559" y="1108844"/>
            <a:ext cx="6682815" cy="4689684"/>
            <a:chOff x="789139" y="981381"/>
            <a:chExt cx="7699581" cy="5850612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01458B6A-9C01-4BC7-8893-A5545FCE5D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9139" y="981381"/>
              <a:ext cx="7504762" cy="4895238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C93383BE-26C8-411B-8203-B343D7D04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30226" y="5779741"/>
              <a:ext cx="6369189" cy="242236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01F9D95C-68E9-4B45-BC89-B4D6C8E35B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64911" y="5870088"/>
              <a:ext cx="6523809" cy="961905"/>
            </a:xfrm>
            <a:prstGeom prst="rect">
              <a:avLst/>
            </a:prstGeom>
          </p:spPr>
        </p:pic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FFBBF2CC-E51C-45DC-81D4-6C7FD3969171}"/>
              </a:ext>
            </a:extLst>
          </p:cNvPr>
          <p:cNvSpPr txBox="1"/>
          <p:nvPr/>
        </p:nvSpPr>
        <p:spPr>
          <a:xfrm>
            <a:off x="0" y="27146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Observational constraints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D8E67B5-6826-4F36-AC8D-45FDBECCCD60}"/>
              </a:ext>
            </a:extLst>
          </p:cNvPr>
          <p:cNvSpPr/>
          <p:nvPr/>
        </p:nvSpPr>
        <p:spPr>
          <a:xfrm>
            <a:off x="2246008" y="5901595"/>
            <a:ext cx="2865120" cy="35394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it-IT" altLang="zh-C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NBZ &amp; Li APJ 921, 111 (2021)</a:t>
            </a:r>
            <a:endParaRPr lang="zh-CN" alt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F3187A2-0181-418F-B053-FF06856E1658}"/>
                  </a:ext>
                </a:extLst>
              </p:cNvPr>
              <p:cNvSpPr txBox="1"/>
              <p:nvPr/>
            </p:nvSpPr>
            <p:spPr>
              <a:xfrm rot="725475">
                <a:off x="5893536" y="5303043"/>
                <a:ext cx="29054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M=2.01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800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sun</m:t>
                        </m:r>
                      </m:sub>
                    </m:sSub>
                    <m:r>
                      <a:rPr lang="en-US" altLang="zh-CN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8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only</a:t>
                </a:r>
                <a:endParaRPr lang="zh-CN" altLang="en-US" sz="28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F3187A2-0181-418F-B053-FF06856E1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725475">
                <a:off x="5893536" y="5303043"/>
                <a:ext cx="2905411" cy="523220"/>
              </a:xfrm>
              <a:prstGeom prst="rect">
                <a:avLst/>
              </a:prstGeom>
              <a:blipFill>
                <a:blip r:embed="rId5"/>
                <a:stretch>
                  <a:fillRect l="-5361" t="-7568" r="-2680" b="-156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DBE5D5ED-E7B6-4905-B09D-AADD0FF82C3C}"/>
              </a:ext>
            </a:extLst>
          </p:cNvPr>
          <p:cNvSpPr txBox="1"/>
          <p:nvPr/>
        </p:nvSpPr>
        <p:spPr>
          <a:xfrm>
            <a:off x="6691524" y="4431853"/>
            <a:ext cx="28739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Riley’s lower limit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CC353C3-8D51-4F4B-8A4B-332A9BBA8549}"/>
              </a:ext>
            </a:extLst>
          </p:cNvPr>
          <p:cNvSpPr txBox="1"/>
          <p:nvPr/>
        </p:nvSpPr>
        <p:spPr>
          <a:xfrm>
            <a:off x="6691524" y="3583357"/>
            <a:ext cx="30074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Miller’s lower limit</a:t>
            </a:r>
            <a:endParaRPr lang="zh-CN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765D23D-D655-4AD4-A0E9-BEAEFEE987CD}"/>
              </a:ext>
            </a:extLst>
          </p:cNvPr>
          <p:cNvSpPr txBox="1"/>
          <p:nvPr/>
        </p:nvSpPr>
        <p:spPr>
          <a:xfrm>
            <a:off x="6691524" y="1270000"/>
            <a:ext cx="4402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E6AF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Upper limit from GW170817</a:t>
            </a:r>
            <a:endParaRPr lang="zh-CN" altLang="en-US" sz="2800" dirty="0">
              <a:solidFill>
                <a:srgbClr val="E6AF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A559272-66A2-4777-9F25-E380353FA49A}"/>
              </a:ext>
            </a:extLst>
          </p:cNvPr>
          <p:cNvSpPr txBox="1"/>
          <p:nvPr/>
        </p:nvSpPr>
        <p:spPr>
          <a:xfrm>
            <a:off x="6691524" y="2934071"/>
            <a:ext cx="5413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limits from PSR J0740+6620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3563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1C09699-E88B-4FCB-AE6B-89FC70226752}"/>
              </a:ext>
            </a:extLst>
          </p:cNvPr>
          <p:cNvSpPr txBox="1"/>
          <p:nvPr/>
        </p:nvSpPr>
        <p:spPr>
          <a:xfrm>
            <a:off x="0" y="27146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Sound speed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9CEE8E41-56A0-4291-878D-958BC9D72DCA}"/>
              </a:ext>
            </a:extLst>
          </p:cNvPr>
          <p:cNvGrpSpPr/>
          <p:nvPr/>
        </p:nvGrpSpPr>
        <p:grpSpPr>
          <a:xfrm>
            <a:off x="797710" y="1164749"/>
            <a:ext cx="4340347" cy="4707796"/>
            <a:chOff x="2125767" y="99335"/>
            <a:chExt cx="6560709" cy="6620141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8FE57C91-319D-4B73-A7CC-8BC661172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05524" y="138524"/>
              <a:ext cx="5180952" cy="658095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34ABDA64-5EDC-459F-A4A1-18830FA4B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59765" y="174431"/>
              <a:ext cx="409524" cy="6082677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9FD5E8D2-388C-49FA-9AE9-D4889FB6C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25767" y="99335"/>
              <a:ext cx="1360572" cy="6327591"/>
            </a:xfrm>
            <a:prstGeom prst="rect">
              <a:avLst/>
            </a:prstGeom>
          </p:spPr>
        </p:pic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9EFBD804-04FD-40A8-9C1F-F1600D886C33}"/>
              </a:ext>
            </a:extLst>
          </p:cNvPr>
          <p:cNvSpPr/>
          <p:nvPr/>
        </p:nvSpPr>
        <p:spPr>
          <a:xfrm>
            <a:off x="1905096" y="5937844"/>
            <a:ext cx="2865120" cy="35394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it-IT" altLang="zh-C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NBZ &amp; Li EPJA 59, 86 (2023)</a:t>
            </a:r>
            <a:endParaRPr lang="zh-CN" alt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F75FA6F-4505-47BD-9166-6B8681DA79CC}"/>
              </a:ext>
            </a:extLst>
          </p:cNvPr>
          <p:cNvSpPr txBox="1"/>
          <p:nvPr/>
        </p:nvSpPr>
        <p:spPr>
          <a:xfrm>
            <a:off x="5759194" y="1989201"/>
            <a:ext cx="15776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Adiabatic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D271D46-6BAB-40B2-8AC9-E0A9EECF44F9}"/>
              </a:ext>
            </a:extLst>
          </p:cNvPr>
          <p:cNvSpPr txBox="1"/>
          <p:nvPr/>
        </p:nvSpPr>
        <p:spPr>
          <a:xfrm>
            <a:off x="8791116" y="1989201"/>
            <a:ext cx="1919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Equilibrium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97DEB15-0FCC-4964-971F-4ED97CAAA570}"/>
                  </a:ext>
                </a:extLst>
              </p:cNvPr>
              <p:cNvSpPr txBox="1"/>
              <p:nvPr/>
            </p:nvSpPr>
            <p:spPr>
              <a:xfrm>
                <a:off x="5536928" y="2869552"/>
                <a:ext cx="2412519" cy="1118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𝑁𝑀</m:t>
                          </m:r>
                        </m:sub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𝑃</m:t>
                                  </m:r>
                                </m:num>
                                <m:den>
                                  <m:r>
                                    <a:rPr lang="zh-CN" alt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𝜕𝜖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𝛿</m:t>
                          </m:r>
                        </m:sub>
                      </m:sSub>
                    </m:oMath>
                  </m:oMathPara>
                </a14:m>
                <a:endPara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97DEB15-0FCC-4964-971F-4ED97CAAA5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6928" y="2869552"/>
                <a:ext cx="2412519" cy="11188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C3CA390-3787-4D3F-B686-6F88A9474432}"/>
                  </a:ext>
                </a:extLst>
              </p:cNvPr>
              <p:cNvSpPr txBox="1"/>
              <p:nvPr/>
            </p:nvSpPr>
            <p:spPr>
              <a:xfrm>
                <a:off x="9046437" y="2925148"/>
                <a:ext cx="1576650" cy="9115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CN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d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zh-CN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d</m:t>
                          </m:r>
                          <m:r>
                            <a:rPr lang="zh-CN" alt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𝜖</m:t>
                          </m:r>
                        </m:den>
                      </m:f>
                    </m:oMath>
                  </m:oMathPara>
                </a14:m>
                <a:endPara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C3CA390-3787-4D3F-B686-6F88A94744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6437" y="2925148"/>
                <a:ext cx="1576650" cy="9115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385BDFA3-AD51-4A5D-AC73-F3AD1652F702}"/>
              </a:ext>
            </a:extLst>
          </p:cNvPr>
          <p:cNvCxnSpPr/>
          <p:nvPr/>
        </p:nvCxnSpPr>
        <p:spPr>
          <a:xfrm>
            <a:off x="8346141" y="1325586"/>
            <a:ext cx="0" cy="4661647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A53C3738-F844-42E0-9E68-5C6DA5D4E273}"/>
              </a:ext>
            </a:extLst>
          </p:cNvPr>
          <p:cNvSpPr txBox="1"/>
          <p:nvPr/>
        </p:nvSpPr>
        <p:spPr>
          <a:xfrm>
            <a:off x="5697773" y="4345579"/>
            <a:ext cx="205697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Relevant for </a:t>
            </a:r>
          </a:p>
          <a:p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heavy-ion</a:t>
            </a:r>
          </a:p>
          <a:p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reactions</a:t>
            </a:r>
            <a:endParaRPr lang="zh-CN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1897584C-DA14-48F3-8179-C4B1813E3DA1}"/>
                  </a:ext>
                </a:extLst>
              </p:cNvPr>
              <p:cNvSpPr txBox="1"/>
              <p:nvPr/>
            </p:nvSpPr>
            <p:spPr>
              <a:xfrm>
                <a:off x="8905857" y="4345578"/>
                <a:ext cx="2545890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Relevant for </a:t>
                </a:r>
              </a:p>
              <a:p>
                <a:r>
                  <a:rPr lang="en-US" altLang="zh-CN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neutron stars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 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𝛽</m:t>
                    </m:r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-equilibrium</a:t>
                </a:r>
                <a:endPara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1897584C-DA14-48F3-8179-C4B1813E3D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5857" y="4345578"/>
                <a:ext cx="2545890" cy="1384995"/>
              </a:xfrm>
              <a:prstGeom prst="rect">
                <a:avLst/>
              </a:prstGeom>
              <a:blipFill>
                <a:blip r:embed="rId7"/>
                <a:stretch>
                  <a:fillRect l="-5024" t="-4846" r="-718" b="-114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图片 15">
            <a:extLst>
              <a:ext uri="{FF2B5EF4-FFF2-40B4-BE49-F238E27FC236}">
                <a16:creationId xmlns:a16="http://schemas.microsoft.com/office/drawing/2014/main" id="{04F8DBEB-8DA4-432B-B7C7-C1EC3E7A8B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11311" y="6568806"/>
            <a:ext cx="9541179" cy="397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386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1C09699-E88B-4FCB-AE6B-89FC70226752}"/>
              </a:ext>
            </a:extLst>
          </p:cNvPr>
          <p:cNvSpPr txBox="1"/>
          <p:nvPr/>
        </p:nvSpPr>
        <p:spPr>
          <a:xfrm>
            <a:off x="0" y="27146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Adiabatic</a:t>
            </a:r>
            <a:r>
              <a:rPr lang="zh-CN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sound speed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9CEE8E41-56A0-4291-878D-958BC9D72DCA}"/>
              </a:ext>
            </a:extLst>
          </p:cNvPr>
          <p:cNvGrpSpPr/>
          <p:nvPr/>
        </p:nvGrpSpPr>
        <p:grpSpPr>
          <a:xfrm>
            <a:off x="797710" y="1164749"/>
            <a:ext cx="4340347" cy="4707796"/>
            <a:chOff x="2125767" y="99335"/>
            <a:chExt cx="6560709" cy="6620141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8FE57C91-319D-4B73-A7CC-8BC661172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05524" y="138524"/>
              <a:ext cx="5180952" cy="658095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34ABDA64-5EDC-459F-A4A1-18830FA4B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59765" y="174431"/>
              <a:ext cx="409524" cy="6082677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9FD5E8D2-388C-49FA-9AE9-D4889FB6C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25767" y="99335"/>
              <a:ext cx="1360572" cy="6327591"/>
            </a:xfrm>
            <a:prstGeom prst="rect">
              <a:avLst/>
            </a:prstGeom>
          </p:spPr>
        </p:pic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9EFBD804-04FD-40A8-9C1F-F1600D886C33}"/>
              </a:ext>
            </a:extLst>
          </p:cNvPr>
          <p:cNvSpPr/>
          <p:nvPr/>
        </p:nvSpPr>
        <p:spPr>
          <a:xfrm>
            <a:off x="1905096" y="5937844"/>
            <a:ext cx="2865120" cy="35394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it-IT" altLang="zh-C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NBZ &amp; Li EPJA 59, 86 (2023)</a:t>
            </a:r>
            <a:endParaRPr lang="zh-CN" alt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3B437EC4-6B8D-4826-A4DB-174892A9A7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1878" y="2290333"/>
            <a:ext cx="9541179" cy="3978243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41AB8760-7AE0-49A2-8D50-505F278D6599}"/>
              </a:ext>
            </a:extLst>
          </p:cNvPr>
          <p:cNvSpPr txBox="1"/>
          <p:nvPr/>
        </p:nvSpPr>
        <p:spPr>
          <a:xfrm>
            <a:off x="5956418" y="1429753"/>
            <a:ext cx="15776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Adiabatic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8DFA9145-7A4D-4383-A145-6BFDFC75E1B7}"/>
                  </a:ext>
                </a:extLst>
              </p:cNvPr>
              <p:cNvSpPr txBox="1"/>
              <p:nvPr/>
            </p:nvSpPr>
            <p:spPr>
              <a:xfrm>
                <a:off x="8504246" y="1192618"/>
                <a:ext cx="2412519" cy="1118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𝑁𝑀</m:t>
                          </m:r>
                        </m:sub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𝑃</m:t>
                                  </m:r>
                                </m:num>
                                <m:den>
                                  <m:r>
                                    <a:rPr lang="zh-CN" alt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𝜕𝜖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𝛿</m:t>
                          </m:r>
                        </m:sub>
                      </m:sSub>
                    </m:oMath>
                  </m:oMathPara>
                </a14:m>
                <a:endPara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8DFA9145-7A4D-4383-A145-6BFDFC75E1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4246" y="1192618"/>
                <a:ext cx="2412519" cy="11188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47670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1C09699-E88B-4FCB-AE6B-89FC70226752}"/>
              </a:ext>
            </a:extLst>
          </p:cNvPr>
          <p:cNvSpPr txBox="1"/>
          <p:nvPr/>
        </p:nvSpPr>
        <p:spPr>
          <a:xfrm>
            <a:off x="0" y="27146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Equilibrium</a:t>
            </a:r>
            <a:r>
              <a:rPr lang="zh-CN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sound speed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9CEE8E41-56A0-4291-878D-958BC9D72DCA}"/>
              </a:ext>
            </a:extLst>
          </p:cNvPr>
          <p:cNvGrpSpPr/>
          <p:nvPr/>
        </p:nvGrpSpPr>
        <p:grpSpPr>
          <a:xfrm>
            <a:off x="7831669" y="3044735"/>
            <a:ext cx="3647643" cy="3212856"/>
            <a:chOff x="2125767" y="99335"/>
            <a:chExt cx="6560709" cy="6620141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8FE57C91-319D-4B73-A7CC-8BC661172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05524" y="138524"/>
              <a:ext cx="5180952" cy="658095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34ABDA64-5EDC-459F-A4A1-18830FA4B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59765" y="174431"/>
              <a:ext cx="409524" cy="6082677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9FD5E8D2-388C-49FA-9AE9-D4889FB6C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25767" y="99335"/>
              <a:ext cx="1360572" cy="6327591"/>
            </a:xfrm>
            <a:prstGeom prst="rect">
              <a:avLst/>
            </a:prstGeom>
          </p:spPr>
        </p:pic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9EFBD804-04FD-40A8-9C1F-F1600D886C33}"/>
              </a:ext>
            </a:extLst>
          </p:cNvPr>
          <p:cNvSpPr/>
          <p:nvPr/>
        </p:nvSpPr>
        <p:spPr>
          <a:xfrm>
            <a:off x="4746908" y="6094009"/>
            <a:ext cx="2865120" cy="35394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it-IT" altLang="zh-C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NBZ &amp; Li EPJA 59, 86 (2023)</a:t>
            </a:r>
            <a:endParaRPr lang="zh-CN" alt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7455F2F-3817-4A65-97C2-AB326A62C8D1}"/>
              </a:ext>
            </a:extLst>
          </p:cNvPr>
          <p:cNvSpPr txBox="1"/>
          <p:nvPr/>
        </p:nvSpPr>
        <p:spPr>
          <a:xfrm>
            <a:off x="5594080" y="1061862"/>
            <a:ext cx="1919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Equilibrium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991E4752-8417-46F3-9457-F4EA1A3ABA4C}"/>
                  </a:ext>
                </a:extLst>
              </p:cNvPr>
              <p:cNvSpPr txBox="1"/>
              <p:nvPr/>
            </p:nvSpPr>
            <p:spPr>
              <a:xfrm>
                <a:off x="8368483" y="867674"/>
                <a:ext cx="1576650" cy="9115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CN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d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zh-CN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d</m:t>
                          </m:r>
                          <m:r>
                            <a:rPr lang="zh-CN" alt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𝜖</m:t>
                          </m:r>
                        </m:den>
                      </m:f>
                    </m:oMath>
                  </m:oMathPara>
                </a14:m>
                <a:endPara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991E4752-8417-46F3-9457-F4EA1A3ABA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8483" y="867674"/>
                <a:ext cx="1576650" cy="9115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353B9F62-BDF0-4282-A528-772F60D86C47}"/>
                  </a:ext>
                </a:extLst>
              </p:cNvPr>
              <p:cNvSpPr txBox="1"/>
              <p:nvPr/>
            </p:nvSpPr>
            <p:spPr>
              <a:xfrm>
                <a:off x="5452139" y="2390816"/>
                <a:ext cx="4759060" cy="571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zh-CN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altLang="zh-CN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en-US" altLang="zh-CN" sz="28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altLang="zh-CN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zh-C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lang="en-US" altLang="zh-CN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8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sym</m:t>
                          </m:r>
                        </m:sub>
                      </m:sSub>
                      <m:d>
                        <m:dPr>
                          <m:ctrlPr>
                            <a:rPr lang="en-US" altLang="zh-CN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sSup>
                        <m:sSupPr>
                          <m:ctrlPr>
                            <a:rPr lang="en-US" altLang="zh-CN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US" altLang="zh-C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353B9F62-BDF0-4282-A528-772F60D86C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2139" y="2390816"/>
                <a:ext cx="4759060" cy="57150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17E5F28E-4AF5-468E-8900-4458DA6258D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3413" y="880038"/>
            <a:ext cx="3956920" cy="55277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EADDC319-CFBA-467A-9A60-AC1B69148EC6}"/>
                  </a:ext>
                </a:extLst>
              </p:cNvPr>
              <p:cNvSpPr txBox="1"/>
              <p:nvPr/>
            </p:nvSpPr>
            <p:spPr>
              <a:xfrm>
                <a:off x="5517573" y="1825142"/>
                <a:ext cx="44341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80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8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28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2800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800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28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CN" altLang="en-US" sz="2800" b="0" i="1" smtClean="0">
                          <a:latin typeface="Cambria Math" panose="02040503050406030204" pitchFamily="18" charset="0"/>
                        </a:rPr>
                        <m:t>𝜌</m:t>
                      </m:r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EADDC319-CFBA-467A-9A60-AC1B69148E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573" y="1825142"/>
                <a:ext cx="4434163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1841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1C09699-E88B-4FCB-AE6B-89FC70226752}"/>
              </a:ext>
            </a:extLst>
          </p:cNvPr>
          <p:cNvSpPr txBox="1"/>
          <p:nvPr/>
        </p:nvSpPr>
        <p:spPr>
          <a:xfrm>
            <a:off x="0" y="27146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Equilibrium</a:t>
            </a:r>
            <a:r>
              <a:rPr lang="zh-CN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sound speed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9CEE8E41-56A0-4291-878D-958BC9D72DCA}"/>
              </a:ext>
            </a:extLst>
          </p:cNvPr>
          <p:cNvGrpSpPr/>
          <p:nvPr/>
        </p:nvGrpSpPr>
        <p:grpSpPr>
          <a:xfrm>
            <a:off x="7831669" y="3044735"/>
            <a:ext cx="3647643" cy="3212856"/>
            <a:chOff x="2125767" y="99335"/>
            <a:chExt cx="6560709" cy="6620141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8FE57C91-319D-4B73-A7CC-8BC661172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05524" y="138524"/>
              <a:ext cx="5180952" cy="658095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34ABDA64-5EDC-459F-A4A1-18830FA4B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59765" y="174431"/>
              <a:ext cx="409524" cy="6082677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9FD5E8D2-388C-49FA-9AE9-D4889FB6C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25767" y="99335"/>
              <a:ext cx="1360572" cy="6327591"/>
            </a:xfrm>
            <a:prstGeom prst="rect">
              <a:avLst/>
            </a:prstGeom>
          </p:spPr>
        </p:pic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9EFBD804-04FD-40A8-9C1F-F1600D886C33}"/>
              </a:ext>
            </a:extLst>
          </p:cNvPr>
          <p:cNvSpPr/>
          <p:nvPr/>
        </p:nvSpPr>
        <p:spPr>
          <a:xfrm>
            <a:off x="4746908" y="6094009"/>
            <a:ext cx="2865120" cy="35394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it-IT" altLang="zh-C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NBZ &amp; Li EPJA 59, 86 (2023)</a:t>
            </a:r>
            <a:endParaRPr lang="zh-CN" alt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7E5F28E-4AF5-468E-8900-4458DA6258D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3413" y="880038"/>
            <a:ext cx="3956920" cy="55277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1A2DAEF-0840-49F2-B78C-8AAB1C50A45D}"/>
                  </a:ext>
                </a:extLst>
              </p:cNvPr>
              <p:cNvSpPr txBox="1"/>
              <p:nvPr/>
            </p:nvSpPr>
            <p:spPr>
              <a:xfrm>
                <a:off x="5271737" y="4097826"/>
                <a:ext cx="1648528" cy="562846"/>
              </a:xfrm>
              <a:prstGeom prst="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Stiff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8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sym</m:t>
                        </m:r>
                      </m:sub>
                    </m:sSub>
                  </m:oMath>
                </a14:m>
                <a:endPara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1A2DAEF-0840-49F2-B78C-8AAB1C50A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737" y="4097826"/>
                <a:ext cx="1648528" cy="562846"/>
              </a:xfrm>
              <a:prstGeom prst="rect">
                <a:avLst/>
              </a:prstGeom>
              <a:blipFill>
                <a:blip r:embed="rId6"/>
                <a:stretch>
                  <a:fillRect l="-7326" t="-9375" b="-18750"/>
                </a:stretch>
              </a:blipFill>
              <a:ln w="190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889A0523-29C6-44F4-A202-D8FDDED0194F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3836895" y="3170865"/>
            <a:ext cx="1434842" cy="120838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56FDBFFB-7F2B-4B29-BE51-DD828ABAD735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2097745" y="4379249"/>
            <a:ext cx="3173992" cy="41006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283FCBE5-FE91-46FE-9F25-B16713728EEF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6920265" y="3908613"/>
            <a:ext cx="3362253" cy="47063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2FAD5AC9-98B7-44F1-88B2-81935A0F2805}"/>
              </a:ext>
            </a:extLst>
          </p:cNvPr>
          <p:cNvSpPr txBox="1"/>
          <p:nvPr/>
        </p:nvSpPr>
        <p:spPr>
          <a:xfrm>
            <a:off x="5594080" y="1061862"/>
            <a:ext cx="1919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Equilibrium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11D12448-31C4-4849-8006-BFD9ED19D008}"/>
                  </a:ext>
                </a:extLst>
              </p:cNvPr>
              <p:cNvSpPr txBox="1"/>
              <p:nvPr/>
            </p:nvSpPr>
            <p:spPr>
              <a:xfrm>
                <a:off x="8368483" y="867674"/>
                <a:ext cx="1576650" cy="9115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CN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d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zh-CN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d</m:t>
                          </m:r>
                          <m:r>
                            <a:rPr lang="zh-CN" alt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𝜖</m:t>
                          </m:r>
                        </m:den>
                      </m:f>
                    </m:oMath>
                  </m:oMathPara>
                </a14:m>
                <a:endPara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11D12448-31C4-4849-8006-BFD9ED19D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8483" y="867674"/>
                <a:ext cx="1576650" cy="9115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7CF40C53-BAB1-4F2B-8F96-3F774E6CA2B0}"/>
                  </a:ext>
                </a:extLst>
              </p:cNvPr>
              <p:cNvSpPr txBox="1"/>
              <p:nvPr/>
            </p:nvSpPr>
            <p:spPr>
              <a:xfrm>
                <a:off x="5452139" y="2390816"/>
                <a:ext cx="4759060" cy="571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zh-CN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altLang="zh-CN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en-US" altLang="zh-CN" sz="28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altLang="zh-CN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zh-C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lang="en-US" altLang="zh-CN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8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sym</m:t>
                          </m:r>
                        </m:sub>
                      </m:sSub>
                      <m:d>
                        <m:dPr>
                          <m:ctrlPr>
                            <a:rPr lang="en-US" altLang="zh-CN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sSup>
                        <m:sSupPr>
                          <m:ctrlPr>
                            <a:rPr lang="en-US" altLang="zh-CN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US" altLang="zh-C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7CF40C53-BAB1-4F2B-8F96-3F774E6CA2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2139" y="2390816"/>
                <a:ext cx="4759060" cy="57150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47C1A3DF-A620-414F-ADFC-12E4E3618AD8}"/>
                  </a:ext>
                </a:extLst>
              </p:cNvPr>
              <p:cNvSpPr txBox="1"/>
              <p:nvPr/>
            </p:nvSpPr>
            <p:spPr>
              <a:xfrm>
                <a:off x="5517573" y="1825142"/>
                <a:ext cx="44341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80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8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28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2800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800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28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CN" altLang="en-US" sz="2800" b="0" i="1" smtClean="0">
                          <a:latin typeface="Cambria Math" panose="02040503050406030204" pitchFamily="18" charset="0"/>
                        </a:rPr>
                        <m:t>𝜌</m:t>
                      </m:r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47C1A3DF-A620-414F-ADFC-12E4E3618A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573" y="1825142"/>
                <a:ext cx="4434163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椭圆 28">
            <a:extLst>
              <a:ext uri="{FF2B5EF4-FFF2-40B4-BE49-F238E27FC236}">
                <a16:creationId xmlns:a16="http://schemas.microsoft.com/office/drawing/2014/main" id="{4C78ADF2-F50F-405F-9EE0-BD826C1A4349}"/>
              </a:ext>
            </a:extLst>
          </p:cNvPr>
          <p:cNvSpPr/>
          <p:nvPr/>
        </p:nvSpPr>
        <p:spPr>
          <a:xfrm>
            <a:off x="735106" y="965727"/>
            <a:ext cx="1775012" cy="813543"/>
          </a:xfrm>
          <a:prstGeom prst="ellipse">
            <a:avLst/>
          </a:prstGeom>
          <a:solidFill>
            <a:srgbClr val="00B0F0">
              <a:alpha val="40000"/>
            </a:srgbClr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B5949EF8-9E8A-4013-82EA-FBFDD89A06B3}"/>
              </a:ext>
            </a:extLst>
          </p:cNvPr>
          <p:cNvSpPr/>
          <p:nvPr/>
        </p:nvSpPr>
        <p:spPr>
          <a:xfrm>
            <a:off x="615476" y="5078731"/>
            <a:ext cx="1775012" cy="813543"/>
          </a:xfrm>
          <a:prstGeom prst="ellipse">
            <a:avLst/>
          </a:prstGeom>
          <a:solidFill>
            <a:srgbClr val="00B0F0">
              <a:alpha val="40000"/>
            </a:srgbClr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A3FD7C80-9101-4A30-97F2-DBC911B03F04}"/>
              </a:ext>
            </a:extLst>
          </p:cNvPr>
          <p:cNvSpPr/>
          <p:nvPr/>
        </p:nvSpPr>
        <p:spPr>
          <a:xfrm>
            <a:off x="8269302" y="4817336"/>
            <a:ext cx="1775012" cy="813543"/>
          </a:xfrm>
          <a:prstGeom prst="ellipse">
            <a:avLst/>
          </a:prstGeom>
          <a:solidFill>
            <a:srgbClr val="00B0F0">
              <a:alpha val="40000"/>
            </a:srgbClr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6989DB5F-E22D-4330-8501-F2B4A8DE4CBA}"/>
              </a:ext>
            </a:extLst>
          </p:cNvPr>
          <p:cNvSpPr/>
          <p:nvPr/>
        </p:nvSpPr>
        <p:spPr>
          <a:xfrm>
            <a:off x="2661947" y="2502698"/>
            <a:ext cx="1775012" cy="813543"/>
          </a:xfrm>
          <a:prstGeom prst="ellipse">
            <a:avLst/>
          </a:prstGeom>
          <a:solidFill>
            <a:srgbClr val="92D050">
              <a:alpha val="40000"/>
            </a:srgb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00C6BA2A-2347-40EB-90A1-117D3F053E50}"/>
              </a:ext>
            </a:extLst>
          </p:cNvPr>
          <p:cNvSpPr/>
          <p:nvPr/>
        </p:nvSpPr>
        <p:spPr>
          <a:xfrm>
            <a:off x="2575118" y="4872762"/>
            <a:ext cx="1775012" cy="813543"/>
          </a:xfrm>
          <a:prstGeom prst="ellipse">
            <a:avLst/>
          </a:prstGeom>
          <a:solidFill>
            <a:srgbClr val="92D050">
              <a:alpha val="40000"/>
            </a:srgb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E3EC4506-72A0-487D-AD1B-5005E94892CA}"/>
              </a:ext>
            </a:extLst>
          </p:cNvPr>
          <p:cNvSpPr/>
          <p:nvPr/>
        </p:nvSpPr>
        <p:spPr>
          <a:xfrm>
            <a:off x="9858722" y="2725564"/>
            <a:ext cx="1775012" cy="813543"/>
          </a:xfrm>
          <a:prstGeom prst="ellipse">
            <a:avLst/>
          </a:prstGeom>
          <a:solidFill>
            <a:srgbClr val="92D050">
              <a:alpha val="40000"/>
            </a:srgb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49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1C09699-E88B-4FCB-AE6B-89FC70226752}"/>
              </a:ext>
            </a:extLst>
          </p:cNvPr>
          <p:cNvSpPr txBox="1"/>
          <p:nvPr/>
        </p:nvSpPr>
        <p:spPr>
          <a:xfrm>
            <a:off x="0" y="27146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Equilibrium</a:t>
            </a:r>
            <a:r>
              <a:rPr lang="zh-CN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sound speed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9CEE8E41-56A0-4291-878D-958BC9D72DCA}"/>
              </a:ext>
            </a:extLst>
          </p:cNvPr>
          <p:cNvGrpSpPr/>
          <p:nvPr/>
        </p:nvGrpSpPr>
        <p:grpSpPr>
          <a:xfrm>
            <a:off x="7831669" y="3044735"/>
            <a:ext cx="3647643" cy="3212856"/>
            <a:chOff x="2125767" y="99335"/>
            <a:chExt cx="6560709" cy="6620141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8FE57C91-319D-4B73-A7CC-8BC661172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05524" y="138524"/>
              <a:ext cx="5180952" cy="658095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34ABDA64-5EDC-459F-A4A1-18830FA4B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59765" y="174431"/>
              <a:ext cx="409524" cy="6082677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9FD5E8D2-388C-49FA-9AE9-D4889FB6C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25767" y="99335"/>
              <a:ext cx="1360572" cy="6327591"/>
            </a:xfrm>
            <a:prstGeom prst="rect">
              <a:avLst/>
            </a:prstGeom>
          </p:spPr>
        </p:pic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9EFBD804-04FD-40A8-9C1F-F1600D886C33}"/>
              </a:ext>
            </a:extLst>
          </p:cNvPr>
          <p:cNvSpPr/>
          <p:nvPr/>
        </p:nvSpPr>
        <p:spPr>
          <a:xfrm>
            <a:off x="4746908" y="6094009"/>
            <a:ext cx="2865120" cy="35394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it-IT" altLang="zh-C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NBZ &amp; Li EPJA 59, 86 (2023)</a:t>
            </a:r>
            <a:endParaRPr lang="zh-CN" alt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7E5F28E-4AF5-468E-8900-4458DA6258D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3413" y="880038"/>
            <a:ext cx="3956920" cy="55277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1A2DAEF-0840-49F2-B78C-8AAB1C50A45D}"/>
                  </a:ext>
                </a:extLst>
              </p:cNvPr>
              <p:cNvSpPr txBox="1"/>
              <p:nvPr/>
            </p:nvSpPr>
            <p:spPr>
              <a:xfrm>
                <a:off x="5271737" y="4097826"/>
                <a:ext cx="1614929" cy="562846"/>
              </a:xfrm>
              <a:prstGeom prst="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Soft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8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sym</m:t>
                        </m:r>
                      </m:sub>
                    </m:sSub>
                  </m:oMath>
                </a14:m>
                <a:endPara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1A2DAEF-0840-49F2-B78C-8AAB1C50A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737" y="4097826"/>
                <a:ext cx="1614929" cy="562846"/>
              </a:xfrm>
              <a:prstGeom prst="rect">
                <a:avLst/>
              </a:prstGeom>
              <a:blipFill>
                <a:blip r:embed="rId6"/>
                <a:stretch>
                  <a:fillRect l="-7463" t="-9375" b="-18750"/>
                </a:stretch>
              </a:blipFill>
              <a:ln w="190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889A0523-29C6-44F4-A202-D8FDDED0194F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1980801" y="1091901"/>
            <a:ext cx="3290936" cy="328734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56FDBFFB-7F2B-4B29-BE51-DD828ABAD735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1656678" y="4379249"/>
            <a:ext cx="3615059" cy="138685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283FCBE5-FE91-46FE-9F25-B16713728EEF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6886666" y="4379249"/>
            <a:ext cx="2752186" cy="130705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2FAD5AC9-98B7-44F1-88B2-81935A0F2805}"/>
              </a:ext>
            </a:extLst>
          </p:cNvPr>
          <p:cNvSpPr txBox="1"/>
          <p:nvPr/>
        </p:nvSpPr>
        <p:spPr>
          <a:xfrm>
            <a:off x="5594080" y="1061862"/>
            <a:ext cx="1919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Equilibrium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11D12448-31C4-4849-8006-BFD9ED19D008}"/>
                  </a:ext>
                </a:extLst>
              </p:cNvPr>
              <p:cNvSpPr txBox="1"/>
              <p:nvPr/>
            </p:nvSpPr>
            <p:spPr>
              <a:xfrm>
                <a:off x="8368483" y="867674"/>
                <a:ext cx="1576650" cy="9115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CN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d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zh-CN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d</m:t>
                          </m:r>
                          <m:r>
                            <a:rPr lang="zh-CN" alt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𝜖</m:t>
                          </m:r>
                        </m:den>
                      </m:f>
                    </m:oMath>
                  </m:oMathPara>
                </a14:m>
                <a:endPara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11D12448-31C4-4849-8006-BFD9ED19D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8483" y="867674"/>
                <a:ext cx="1576650" cy="9115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7CF40C53-BAB1-4F2B-8F96-3F774E6CA2B0}"/>
                  </a:ext>
                </a:extLst>
              </p:cNvPr>
              <p:cNvSpPr txBox="1"/>
              <p:nvPr/>
            </p:nvSpPr>
            <p:spPr>
              <a:xfrm>
                <a:off x="5452139" y="2390816"/>
                <a:ext cx="4759060" cy="571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zh-CN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altLang="zh-CN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en-US" altLang="zh-CN" sz="28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altLang="zh-CN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zh-C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lang="en-US" altLang="zh-CN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8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sym</m:t>
                          </m:r>
                        </m:sub>
                      </m:sSub>
                      <m:d>
                        <m:dPr>
                          <m:ctrlPr>
                            <a:rPr lang="en-US" altLang="zh-CN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sSup>
                        <m:sSupPr>
                          <m:ctrlPr>
                            <a:rPr lang="en-US" altLang="zh-CN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US" altLang="zh-C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7CF40C53-BAB1-4F2B-8F96-3F774E6CA2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2139" y="2390816"/>
                <a:ext cx="4759060" cy="57150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47C1A3DF-A620-414F-ADFC-12E4E3618AD8}"/>
                  </a:ext>
                </a:extLst>
              </p:cNvPr>
              <p:cNvSpPr txBox="1"/>
              <p:nvPr/>
            </p:nvSpPr>
            <p:spPr>
              <a:xfrm>
                <a:off x="5517573" y="1825142"/>
                <a:ext cx="44341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80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8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28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2800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800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28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CN" altLang="en-US" sz="2800" b="0" i="1" smtClean="0">
                          <a:latin typeface="Cambria Math" panose="02040503050406030204" pitchFamily="18" charset="0"/>
                        </a:rPr>
                        <m:t>𝜌</m:t>
                      </m:r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47C1A3DF-A620-414F-ADFC-12E4E3618A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573" y="1825142"/>
                <a:ext cx="4434163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椭圆 28">
            <a:extLst>
              <a:ext uri="{FF2B5EF4-FFF2-40B4-BE49-F238E27FC236}">
                <a16:creationId xmlns:a16="http://schemas.microsoft.com/office/drawing/2014/main" id="{4C78ADF2-F50F-405F-9EE0-BD826C1A4349}"/>
              </a:ext>
            </a:extLst>
          </p:cNvPr>
          <p:cNvSpPr/>
          <p:nvPr/>
        </p:nvSpPr>
        <p:spPr>
          <a:xfrm>
            <a:off x="735106" y="965727"/>
            <a:ext cx="1775012" cy="813543"/>
          </a:xfrm>
          <a:prstGeom prst="ellipse">
            <a:avLst/>
          </a:prstGeom>
          <a:solidFill>
            <a:srgbClr val="00B0F0">
              <a:alpha val="40000"/>
            </a:srgbClr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B5949EF8-9E8A-4013-82EA-FBFDD89A06B3}"/>
              </a:ext>
            </a:extLst>
          </p:cNvPr>
          <p:cNvSpPr/>
          <p:nvPr/>
        </p:nvSpPr>
        <p:spPr>
          <a:xfrm>
            <a:off x="615476" y="5358431"/>
            <a:ext cx="1775012" cy="813543"/>
          </a:xfrm>
          <a:prstGeom prst="ellipse">
            <a:avLst/>
          </a:prstGeom>
          <a:solidFill>
            <a:srgbClr val="00B0F0">
              <a:alpha val="40000"/>
            </a:srgbClr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A3FD7C80-9101-4A30-97F2-DBC911B03F04}"/>
              </a:ext>
            </a:extLst>
          </p:cNvPr>
          <p:cNvSpPr/>
          <p:nvPr/>
        </p:nvSpPr>
        <p:spPr>
          <a:xfrm>
            <a:off x="8269302" y="5226128"/>
            <a:ext cx="1775012" cy="813543"/>
          </a:xfrm>
          <a:prstGeom prst="ellipse">
            <a:avLst/>
          </a:prstGeom>
          <a:solidFill>
            <a:srgbClr val="00B0F0">
              <a:alpha val="40000"/>
            </a:srgbClr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6989DB5F-E22D-4330-8501-F2B4A8DE4CBA}"/>
              </a:ext>
            </a:extLst>
          </p:cNvPr>
          <p:cNvSpPr/>
          <p:nvPr/>
        </p:nvSpPr>
        <p:spPr>
          <a:xfrm>
            <a:off x="2312494" y="761893"/>
            <a:ext cx="1775012" cy="813543"/>
          </a:xfrm>
          <a:prstGeom prst="ellipse">
            <a:avLst/>
          </a:prstGeom>
          <a:solidFill>
            <a:srgbClr val="92D050">
              <a:alpha val="40000"/>
            </a:srgb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51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B30B2B0-09E1-4F67-98B5-07DD7EABE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707" y="2151087"/>
            <a:ext cx="6200820" cy="1009657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40F1A157-F728-4589-A759-1D06BF01E6EE}"/>
              </a:ext>
            </a:extLst>
          </p:cNvPr>
          <p:cNvSpPr txBox="1"/>
          <p:nvPr/>
        </p:nvSpPr>
        <p:spPr>
          <a:xfrm>
            <a:off x="0" y="80936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Properties of hybrid star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1644B085-D785-4E15-871B-5B0A1F06AABD}"/>
                  </a:ext>
                </a:extLst>
              </p:cNvPr>
              <p:cNvSpPr/>
              <p:nvPr/>
            </p:nvSpPr>
            <p:spPr>
              <a:xfrm>
                <a:off x="661983" y="1085468"/>
                <a:ext cx="10892707" cy="4850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constant speed of sound is used to simulate the EOS of quark matter</a:t>
                </a: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endPara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endPara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endPara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endPara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 the hadronic Equation of State parameters are fixed at their currently known most probable values.</a:t>
                </a: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endPara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Any EOSs selected in this work should satisfy: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8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max</m:t>
                        </m:r>
                      </m:sub>
                    </m:sSub>
                    <m:r>
                      <a:rPr lang="en-US" altLang="zh-CN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&gt;2</m:t>
                    </m:r>
                    <m:r>
                      <a:rPr lang="en-US" altLang="zh-CN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01 </m:t>
                    </m:r>
                    <m:sSub>
                      <m:sSubPr>
                        <m:ctrlPr>
                          <a:rPr lang="en-US" altLang="zh-CN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⊙</m:t>
                        </m:r>
                      </m:sub>
                    </m:sSub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2.01</m:t>
                        </m:r>
                      </m:sub>
                    </m:sSub>
                    <m:r>
                      <a:rPr lang="en-US" altLang="zh-CN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&gt;11</m:t>
                    </m:r>
                    <m:r>
                      <a:rPr lang="en-US" altLang="zh-CN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41</m:t>
                    </m:r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km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altLang="zh-CN" sz="2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01</m:t>
                        </m:r>
                      </m:sub>
                    </m:sSub>
                    <m:r>
                      <a:rPr lang="en-US" altLang="zh-CN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&gt;12</m:t>
                    </m:r>
                    <m:r>
                      <a:rPr lang="en-US" altLang="zh-CN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km,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sz="2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1.4</m:t>
                        </m:r>
                      </m:sub>
                    </m:sSub>
                    <m:r>
                      <a:rPr lang="en-US" altLang="zh-CN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&lt;427</m:t>
                    </m:r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1644B085-D785-4E15-871B-5B0A1F06AA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983" y="1085468"/>
                <a:ext cx="10892707" cy="4850880"/>
              </a:xfrm>
              <a:prstGeom prst="rect">
                <a:avLst/>
              </a:prstGeom>
              <a:blipFill>
                <a:blip r:embed="rId3"/>
                <a:stretch>
                  <a:fillRect l="-1008" t="-1256" b="-25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>
            <a:extLst>
              <a:ext uri="{FF2B5EF4-FFF2-40B4-BE49-F238E27FC236}">
                <a16:creationId xmlns:a16="http://schemas.microsoft.com/office/drawing/2014/main" id="{AF50C2CC-B748-494C-A5C4-AE183889314C}"/>
              </a:ext>
            </a:extLst>
          </p:cNvPr>
          <p:cNvSpPr/>
          <p:nvPr/>
        </p:nvSpPr>
        <p:spPr>
          <a:xfrm>
            <a:off x="1077558" y="3259723"/>
            <a:ext cx="9800216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de-DE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Alford et al. PRD 88, 083013 (2013); Chamel et al., A&amp;A 553, A22 (2013); Zdunik &amp; Haensel A&amp;A 551, A61 (2013)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30C3116-B939-4F3C-8DF3-F7BF0097B5B1}"/>
              </a:ext>
            </a:extLst>
          </p:cNvPr>
          <p:cNvSpPr/>
          <p:nvPr/>
        </p:nvSpPr>
        <p:spPr>
          <a:xfrm>
            <a:off x="1481866" y="6002162"/>
            <a:ext cx="89916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de-DE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Miller et al. APJL 918, 28 (2021); Riley et al. APJL 918, L27 (2021); Abbott et al. PRL 121, 161101 (2018)</a:t>
            </a:r>
          </a:p>
        </p:txBody>
      </p:sp>
    </p:spTree>
    <p:extLst>
      <p:ext uri="{BB962C8B-B14F-4D97-AF65-F5344CB8AC3E}">
        <p14:creationId xmlns:p14="http://schemas.microsoft.com/office/powerpoint/2010/main" val="25604945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397F731-2C4B-49F9-9336-8825C1C333BF}"/>
              </a:ext>
            </a:extLst>
          </p:cNvPr>
          <p:cNvSpPr txBox="1"/>
          <p:nvPr/>
        </p:nvSpPr>
        <p:spPr>
          <a:xfrm>
            <a:off x="0" y="80936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Properties of hybrid star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1A38098-CB52-408F-9150-9E048CB74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44" y="1045982"/>
            <a:ext cx="5398668" cy="4918400"/>
          </a:xfrm>
          <a:prstGeom prst="rect">
            <a:avLst/>
          </a:prstGeom>
        </p:spPr>
      </p:pic>
      <p:sp>
        <p:nvSpPr>
          <p:cNvPr id="9" name="矩形 4">
            <a:extLst>
              <a:ext uri="{FF2B5EF4-FFF2-40B4-BE49-F238E27FC236}">
                <a16:creationId xmlns:a16="http://schemas.microsoft.com/office/drawing/2014/main" id="{06F83B0B-3A7A-43C9-B8DD-7DA755DB5D2C}"/>
              </a:ext>
            </a:extLst>
          </p:cNvPr>
          <p:cNvSpPr/>
          <p:nvPr/>
        </p:nvSpPr>
        <p:spPr>
          <a:xfrm>
            <a:off x="1538873" y="6054648"/>
            <a:ext cx="3511005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fr-F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NBZ &amp; Li PRC 108, 025803 (2023)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D515E270-D787-459A-8C0B-A892620749BB}"/>
                  </a:ext>
                </a:extLst>
              </p:cNvPr>
              <p:cNvSpPr txBox="1"/>
              <p:nvPr/>
            </p:nvSpPr>
            <p:spPr>
              <a:xfrm>
                <a:off x="5723312" y="988908"/>
                <a:ext cx="6095306" cy="57679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just">
                  <a:buFont typeface="Wingdings" panose="05000000000000000000" pitchFamily="2" charset="2"/>
                  <a:buChar char="Ø"/>
                </a:pPr>
                <a:r>
                  <a:rPr lang="en-US" altLang="zh-CN" sz="28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surfaces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8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max</m:t>
                        </m:r>
                      </m:sub>
                    </m:sSub>
                    <m:r>
                      <a:rPr lang="en-US" altLang="zh-CN" sz="2800" b="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altLang="zh-CN" sz="28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sz="2800" b="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01</m:t>
                    </m:r>
                    <m:sSub>
                      <m:sSubPr>
                        <m:ctrlPr>
                          <a:rPr lang="en-US" altLang="zh-CN" sz="28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800" b="0" i="1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⊙</m:t>
                        </m:r>
                      </m:sub>
                    </m:sSub>
                  </m:oMath>
                </a14:m>
                <a:r>
                  <a:rPr lang="en-US" altLang="zh-CN" sz="28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2.01</m:t>
                        </m:r>
                      </m:sub>
                    </m:sSub>
                    <m:r>
                      <a:rPr lang="en-US" altLang="zh-CN" sz="2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&gt;11.41</m:t>
                    </m:r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km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2.01</m:t>
                        </m:r>
                      </m:sub>
                    </m:sSub>
                    <m:r>
                      <a:rPr lang="en-US" altLang="zh-CN" sz="2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&gt;12.2</m:t>
                    </m:r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km converge at the front bottom corner.</a:t>
                </a:r>
              </a:p>
              <a:p>
                <a:pPr marL="457200" indent="-457200" algn="just">
                  <a:buFont typeface="Wingdings" panose="05000000000000000000" pitchFamily="2" charset="2"/>
                  <a:buChar char="Ø"/>
                </a:pPr>
                <a:endParaRPr lang="en-US" altLang="zh-CN" sz="28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buFont typeface="Wingdings" panose="05000000000000000000" pitchFamily="2" charset="2"/>
                  <a:buChar char="Ø"/>
                </a:pPr>
                <a:r>
                  <a:rPr lang="en-US" altLang="zh-CN" sz="28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sz="2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1.4</m:t>
                        </m:r>
                      </m:sub>
                    </m:sSub>
                    <m:r>
                      <a:rPr lang="en-US" altLang="zh-CN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&lt;427 </m:t>
                    </m:r>
                  </m:oMath>
                </a14:m>
                <a:r>
                  <a:rPr lang="en-US" altLang="zh-CN" sz="28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surface intersects with other surfaces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sz="28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8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CN" sz="28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sz="28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8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8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8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800" b="0" i="0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QM</m:t>
                        </m:r>
                      </m:sub>
                      <m:sup>
                        <m:r>
                          <a:rPr lang="en-US" altLang="zh-CN" sz="28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sz="28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increase. </a:t>
                </a:r>
              </a:p>
              <a:p>
                <a:pPr marL="457200" indent="-457200" algn="just">
                  <a:buFont typeface="Wingdings" panose="05000000000000000000" pitchFamily="2" charset="2"/>
                  <a:buChar char="Ø"/>
                </a:pPr>
                <a:endParaRPr lang="en-US" altLang="zh-CN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buFont typeface="Wingdings" panose="05000000000000000000" pitchFamily="2" charset="2"/>
                  <a:buChar char="Ø"/>
                </a:pPr>
                <a:r>
                  <a:rPr lang="en-US" altLang="zh-CN" sz="28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enclosed parameter space can satisfy all observational constraints or physical conditions considered.</a:t>
                </a:r>
              </a:p>
              <a:p>
                <a:pPr algn="just"/>
                <a:endPara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D515E270-D787-459A-8C0B-A892620749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312" y="988908"/>
                <a:ext cx="6095306" cy="5767926"/>
              </a:xfrm>
              <a:prstGeom prst="rect">
                <a:avLst/>
              </a:prstGeom>
              <a:blipFill>
                <a:blip r:embed="rId3"/>
                <a:stretch>
                  <a:fillRect l="-1800" t="-1057" r="-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55628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397F731-2C4B-49F9-9336-8825C1C333BF}"/>
              </a:ext>
            </a:extLst>
          </p:cNvPr>
          <p:cNvSpPr txBox="1"/>
          <p:nvPr/>
        </p:nvSpPr>
        <p:spPr>
          <a:xfrm>
            <a:off x="0" y="80936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Properties of hybrid star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03DADAF-97A1-4447-AC53-35AE724BE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887" y="882092"/>
            <a:ext cx="4748461" cy="382514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1F2397E-64B8-4002-AA33-205BFDA69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936259"/>
            <a:ext cx="4633299" cy="37709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DA4C47E-F8CF-456F-AB46-4846F524B6BE}"/>
                  </a:ext>
                </a:extLst>
              </p:cNvPr>
              <p:cNvSpPr txBox="1"/>
              <p:nvPr/>
            </p:nvSpPr>
            <p:spPr>
              <a:xfrm>
                <a:off x="528892" y="4617289"/>
                <a:ext cx="10667305" cy="18711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just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8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8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𝑄𝑀</m:t>
                        </m:r>
                      </m:sub>
                      <m:sup>
                        <m:r>
                          <a:rPr lang="en-US" altLang="zh-CN" sz="28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sz="28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found to have a lower limit of 0.35 and 0.43, respectively.</a:t>
                </a:r>
                <a:endParaRPr lang="en-US" altLang="zh-CN" sz="28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buFont typeface="Wingdings" panose="05000000000000000000" pitchFamily="2" charset="2"/>
                  <a:buChar char="Ø"/>
                </a:pPr>
                <a:endParaRPr lang="en-US" altLang="zh-CN" sz="28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buFont typeface="Wingdings" panose="05000000000000000000" pitchFamily="2" charset="2"/>
                  <a:buChar char="Ø"/>
                </a:pPr>
                <a:r>
                  <a:rPr lang="en-US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upper limits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sz="2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sz="2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altLang="zh-CN" sz="28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𝜀</m:t>
                    </m:r>
                  </m:oMath>
                </a14:m>
                <a:r>
                  <a:rPr lang="en-US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found to be 3.03 (2.45) and 231 (175) MeV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f</m:t>
                    </m:r>
                    <m:sSup>
                      <m:sSupPr>
                        <m:ctrlPr>
                          <a:rPr lang="en-US" altLang="zh-CN" sz="2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80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en-US" altLang="zh-CN" sz="280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DA4C47E-F8CF-456F-AB46-4846F524B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92" y="4617289"/>
                <a:ext cx="10667305" cy="1871153"/>
              </a:xfrm>
              <a:prstGeom prst="rect">
                <a:avLst/>
              </a:prstGeom>
              <a:blipFill>
                <a:blip r:embed="rId4"/>
                <a:stretch>
                  <a:fillRect l="-1029" t="-2606" r="-1143" b="-8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4">
            <a:extLst>
              <a:ext uri="{FF2B5EF4-FFF2-40B4-BE49-F238E27FC236}">
                <a16:creationId xmlns:a16="http://schemas.microsoft.com/office/drawing/2014/main" id="{D0F538C9-D67F-42EA-A44C-D806B90DB9C8}"/>
              </a:ext>
            </a:extLst>
          </p:cNvPr>
          <p:cNvSpPr/>
          <p:nvPr/>
        </p:nvSpPr>
        <p:spPr>
          <a:xfrm>
            <a:off x="8252132" y="6040863"/>
            <a:ext cx="3511005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fr-F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NBZ &amp; Li PRC 108, 025803 (2023)</a:t>
            </a:r>
          </a:p>
        </p:txBody>
      </p:sp>
    </p:spTree>
    <p:extLst>
      <p:ext uri="{BB962C8B-B14F-4D97-AF65-F5344CB8AC3E}">
        <p14:creationId xmlns:p14="http://schemas.microsoft.com/office/powerpoint/2010/main" val="3560528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>
            <a:extLst>
              <a:ext uri="{FF2B5EF4-FFF2-40B4-BE49-F238E27FC236}">
                <a16:creationId xmlns:a16="http://schemas.microsoft.com/office/drawing/2014/main" id="{AC4537FD-2387-4F1F-BBAE-64ECDA4ACC9D}"/>
              </a:ext>
            </a:extLst>
          </p:cNvPr>
          <p:cNvSpPr txBox="1"/>
          <p:nvPr/>
        </p:nvSpPr>
        <p:spPr>
          <a:xfrm>
            <a:off x="0" y="72058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zh-CN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D578C59-7329-4203-BA06-A2FDD4190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279" y="1259999"/>
            <a:ext cx="5512867" cy="412916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FAD6EFA-7DE3-4661-9B3E-4FF7B5FCF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83" y="1150799"/>
            <a:ext cx="5812414" cy="4347560"/>
          </a:xfrm>
          <a:prstGeom prst="rect">
            <a:avLst/>
          </a:prstGeom>
        </p:spPr>
      </p:pic>
      <p:sp>
        <p:nvSpPr>
          <p:cNvPr id="5" name="左箭头 7">
            <a:extLst>
              <a:ext uri="{FF2B5EF4-FFF2-40B4-BE49-F238E27FC236}">
                <a16:creationId xmlns:a16="http://schemas.microsoft.com/office/drawing/2014/main" id="{2A4A08E3-6D8E-499F-914C-53B0EFC23FF2}"/>
              </a:ext>
            </a:extLst>
          </p:cNvPr>
          <p:cNvSpPr/>
          <p:nvPr/>
        </p:nvSpPr>
        <p:spPr>
          <a:xfrm rot="10800000">
            <a:off x="5902100" y="3324579"/>
            <a:ext cx="457234" cy="288032"/>
          </a:xfrm>
          <a:prstGeom prst="lef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B652EC4-7F8A-4E14-B7A0-F1A6945695BB}"/>
              </a:ext>
            </a:extLst>
          </p:cNvPr>
          <p:cNvSpPr txBox="1"/>
          <p:nvPr/>
        </p:nvSpPr>
        <p:spPr>
          <a:xfrm>
            <a:off x="5745423" y="2862914"/>
            <a:ext cx="701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000FF"/>
                </a:solidFill>
              </a:rPr>
              <a:t>TOV</a:t>
            </a:r>
            <a:endParaRPr lang="zh-CN" altLang="en-US" sz="2400" dirty="0">
              <a:solidFill>
                <a:srgbClr val="0000FF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C3CBEC5-8313-443A-AC87-217BDE5C7BE1}"/>
              </a:ext>
            </a:extLst>
          </p:cNvPr>
          <p:cNvSpPr/>
          <p:nvPr/>
        </p:nvSpPr>
        <p:spPr>
          <a:xfrm>
            <a:off x="8449515" y="6051744"/>
            <a:ext cx="340063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Weber et al.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PPNP 54, 193 (2005)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3451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6A3F021-77B0-47A4-99FE-B29837746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261" y="991596"/>
            <a:ext cx="5343740" cy="5048914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BD32E86D-9BE2-4E9C-9F2E-9A5D9445506D}"/>
              </a:ext>
            </a:extLst>
          </p:cNvPr>
          <p:cNvSpPr txBox="1"/>
          <p:nvPr/>
        </p:nvSpPr>
        <p:spPr>
          <a:xfrm>
            <a:off x="0" y="80936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Twin star</a:t>
            </a:r>
          </a:p>
        </p:txBody>
      </p:sp>
      <p:sp>
        <p:nvSpPr>
          <p:cNvPr id="4" name="矩形 4">
            <a:extLst>
              <a:ext uri="{FF2B5EF4-FFF2-40B4-BE49-F238E27FC236}">
                <a16:creationId xmlns:a16="http://schemas.microsoft.com/office/drawing/2014/main" id="{D182ED4D-4AC0-4E80-9F51-FC90FF262E2B}"/>
              </a:ext>
            </a:extLst>
          </p:cNvPr>
          <p:cNvSpPr/>
          <p:nvPr/>
        </p:nvSpPr>
        <p:spPr>
          <a:xfrm>
            <a:off x="1980424" y="6090526"/>
            <a:ext cx="3344611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fr-F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Benić et al. A&amp;A 577, A40 (2015)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3984D88-5AA7-4903-ACE4-4103822FD9A4}"/>
                  </a:ext>
                </a:extLst>
              </p:cNvPr>
              <p:cNvSpPr txBox="1"/>
              <p:nvPr/>
            </p:nvSpPr>
            <p:spPr>
              <a:xfrm>
                <a:off x="6096000" y="1429973"/>
                <a:ext cx="5722618" cy="3558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just">
                  <a:buFont typeface="Wingdings" panose="05000000000000000000" pitchFamily="2" charset="2"/>
                  <a:buChar char="Ø"/>
                </a:pPr>
                <a:r>
                  <a:rPr lang="en-US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Twin star: two stars have the same mass, but different radii.</a:t>
                </a:r>
                <a:endParaRPr lang="en-US" altLang="zh-CN" sz="28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buFont typeface="Wingdings" panose="05000000000000000000" pitchFamily="2" charset="2"/>
                  <a:buChar char="Ø"/>
                </a:pPr>
                <a:endParaRPr lang="en-US" altLang="zh-CN" sz="28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zh-CN" sz="2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altLang="zh-CN" sz="2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𝜀</m:t>
                    </m:r>
                    <m:r>
                      <a:rPr lang="en-US" altLang="zh-CN" sz="28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=350</m:t>
                    </m:r>
                  </m:oMath>
                </a14:m>
                <a:r>
                  <a:rPr lang="en-US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MeV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CN" sz="28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fm</m:t>
                        </m:r>
                      </m:e>
                      <m:sup>
                        <m:r>
                          <a:rPr lang="en-US" altLang="zh-CN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lowest value that generates a visible difference between the hadronic maximum and the hybrid star minimum of about 0.1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b>
                        <m:r>
                          <a:rPr lang="en-US" altLang="zh-CN" sz="28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⊙</m:t>
                        </m:r>
                      </m:sub>
                    </m:sSub>
                  </m:oMath>
                </a14:m>
                <a:r>
                  <a:rPr lang="en-US" altLang="zh-CN" sz="28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3984D88-5AA7-4903-ACE4-4103822FD9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429973"/>
                <a:ext cx="5722618" cy="3558218"/>
              </a:xfrm>
              <a:prstGeom prst="rect">
                <a:avLst/>
              </a:prstGeom>
              <a:blipFill>
                <a:blip r:embed="rId3"/>
                <a:stretch>
                  <a:fillRect l="-1810" t="-1887" r="-2130" b="-34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4">
            <a:extLst>
              <a:ext uri="{FF2B5EF4-FFF2-40B4-BE49-F238E27FC236}">
                <a16:creationId xmlns:a16="http://schemas.microsoft.com/office/drawing/2014/main" id="{97A613D2-CCB1-4D86-8AD9-5F85577CD9BB}"/>
              </a:ext>
            </a:extLst>
          </p:cNvPr>
          <p:cNvSpPr/>
          <p:nvPr/>
        </p:nvSpPr>
        <p:spPr>
          <a:xfrm>
            <a:off x="6773281" y="5126722"/>
            <a:ext cx="5045337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fr-F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Christian &amp; Schaffner-Bielich APJL 894, L8 (2020)</a:t>
            </a:r>
          </a:p>
        </p:txBody>
      </p:sp>
    </p:spTree>
    <p:extLst>
      <p:ext uri="{BB962C8B-B14F-4D97-AF65-F5344CB8AC3E}">
        <p14:creationId xmlns:p14="http://schemas.microsoft.com/office/powerpoint/2010/main" val="2506036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BD32E86D-9BE2-4E9C-9F2E-9A5D9445506D}"/>
              </a:ext>
            </a:extLst>
          </p:cNvPr>
          <p:cNvSpPr txBox="1"/>
          <p:nvPr/>
        </p:nvSpPr>
        <p:spPr>
          <a:xfrm>
            <a:off x="0" y="80936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Twin star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3984D88-5AA7-4903-ACE4-4103822FD9A4}"/>
                  </a:ext>
                </a:extLst>
              </p:cNvPr>
              <p:cNvSpPr txBox="1"/>
              <p:nvPr/>
            </p:nvSpPr>
            <p:spPr>
              <a:xfrm>
                <a:off x="6096000" y="1429973"/>
                <a:ext cx="5722618" cy="3558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just">
                  <a:buFont typeface="Wingdings" panose="05000000000000000000" pitchFamily="2" charset="2"/>
                  <a:buChar char="Ø"/>
                </a:pPr>
                <a:r>
                  <a:rPr lang="en-US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Twin star: two stars have the same mass, but different radii.</a:t>
                </a:r>
                <a:endParaRPr lang="en-US" altLang="zh-CN" sz="28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buFont typeface="Wingdings" panose="05000000000000000000" pitchFamily="2" charset="2"/>
                  <a:buChar char="Ø"/>
                </a:pPr>
                <a:endParaRPr lang="en-US" altLang="zh-CN" sz="28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zh-CN" sz="2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altLang="zh-CN" sz="2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𝜀</m:t>
                    </m:r>
                    <m:r>
                      <a:rPr lang="en-US" altLang="zh-CN" sz="28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=350</m:t>
                    </m:r>
                  </m:oMath>
                </a14:m>
                <a:r>
                  <a:rPr lang="en-US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MeV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CN" sz="28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fm</m:t>
                        </m:r>
                      </m:e>
                      <m:sup>
                        <m:r>
                          <a:rPr lang="en-US" altLang="zh-CN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altLang="zh-C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lowest value that generates a visible difference between the hadronic maximum and the hybrid star minimum of about 0.1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b>
                        <m:r>
                          <a:rPr lang="en-US" altLang="zh-CN" sz="28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⊙</m:t>
                        </m:r>
                      </m:sub>
                    </m:sSub>
                  </m:oMath>
                </a14:m>
                <a:r>
                  <a:rPr lang="en-US" altLang="zh-CN" sz="28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3984D88-5AA7-4903-ACE4-4103822FD9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429973"/>
                <a:ext cx="5722618" cy="3558218"/>
              </a:xfrm>
              <a:prstGeom prst="rect">
                <a:avLst/>
              </a:prstGeom>
              <a:blipFill>
                <a:blip r:embed="rId2"/>
                <a:stretch>
                  <a:fillRect l="-1810" t="-1887" r="-2130" b="-34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4">
            <a:extLst>
              <a:ext uri="{FF2B5EF4-FFF2-40B4-BE49-F238E27FC236}">
                <a16:creationId xmlns:a16="http://schemas.microsoft.com/office/drawing/2014/main" id="{97A613D2-CCB1-4D86-8AD9-5F85577CD9BB}"/>
              </a:ext>
            </a:extLst>
          </p:cNvPr>
          <p:cNvSpPr/>
          <p:nvPr/>
        </p:nvSpPr>
        <p:spPr>
          <a:xfrm>
            <a:off x="6773281" y="5126722"/>
            <a:ext cx="5045337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fr-F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Christian &amp; Schaffner-Bielich APJL 894, L8 (2020)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AFB6699-B5B7-4C5E-99B4-2B42DB9AD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74" y="1172126"/>
            <a:ext cx="5398668" cy="49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9964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239DF099-C57E-483A-BEC0-BC36B3088E0C}"/>
              </a:ext>
            </a:extLst>
          </p:cNvPr>
          <p:cNvGrpSpPr/>
          <p:nvPr/>
        </p:nvGrpSpPr>
        <p:grpSpPr>
          <a:xfrm>
            <a:off x="964945" y="956417"/>
            <a:ext cx="10338693" cy="4144006"/>
            <a:chOff x="0" y="882897"/>
            <a:chExt cx="12192000" cy="5092206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8529126C-170E-4812-83BA-1119998C6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882897"/>
              <a:ext cx="12192000" cy="5092206"/>
            </a:xfrm>
            <a:prstGeom prst="rect">
              <a:avLst/>
            </a:prstGeom>
          </p:spPr>
        </p:pic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351EDDE8-B650-4AAA-B4A0-29DFEB773567}"/>
                </a:ext>
              </a:extLst>
            </p:cNvPr>
            <p:cNvCxnSpPr/>
            <p:nvPr/>
          </p:nvCxnSpPr>
          <p:spPr>
            <a:xfrm>
              <a:off x="6965982" y="3184318"/>
              <a:ext cx="5036092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9FA14946-F073-47DF-997D-9C235D06EDE4}"/>
              </a:ext>
            </a:extLst>
          </p:cNvPr>
          <p:cNvSpPr txBox="1"/>
          <p:nvPr/>
        </p:nvSpPr>
        <p:spPr>
          <a:xfrm>
            <a:off x="528892" y="5049219"/>
            <a:ext cx="1066730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twin stars can be observed within the parameter space constrained by the observations selected in the present work and thus </a:t>
            </a:r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presence of twin star is disfavored.</a:t>
            </a:r>
          </a:p>
        </p:txBody>
      </p:sp>
      <p:sp>
        <p:nvSpPr>
          <p:cNvPr id="9" name="矩形 4">
            <a:extLst>
              <a:ext uri="{FF2B5EF4-FFF2-40B4-BE49-F238E27FC236}">
                <a16:creationId xmlns:a16="http://schemas.microsoft.com/office/drawing/2014/main" id="{952F4069-A929-47FA-81D8-9C882D2E379E}"/>
              </a:ext>
            </a:extLst>
          </p:cNvPr>
          <p:cNvSpPr/>
          <p:nvPr/>
        </p:nvSpPr>
        <p:spPr>
          <a:xfrm>
            <a:off x="8252132" y="6040863"/>
            <a:ext cx="3511005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fr-F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NBZ &amp; Li PRC 108, 025803 (2023)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A44309E-69A8-42EE-8E42-A7DA1D10BD90}"/>
              </a:ext>
            </a:extLst>
          </p:cNvPr>
          <p:cNvSpPr txBox="1"/>
          <p:nvPr/>
        </p:nvSpPr>
        <p:spPr>
          <a:xfrm>
            <a:off x="0" y="80936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Twin star</a:t>
            </a:r>
          </a:p>
        </p:txBody>
      </p:sp>
    </p:spTree>
    <p:extLst>
      <p:ext uri="{BB962C8B-B14F-4D97-AF65-F5344CB8AC3E}">
        <p14:creationId xmlns:p14="http://schemas.microsoft.com/office/powerpoint/2010/main" val="36533805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6625" y="1006599"/>
            <a:ext cx="11238750" cy="263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Based on the observations of neutron star, we constrain the properties of a parameterized EOS describing nuclear matter and the properties of first-order hadron-quark phase transition;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2">
            <a:extLst>
              <a:ext uri="{FF2B5EF4-FFF2-40B4-BE49-F238E27FC236}">
                <a16:creationId xmlns:a16="http://schemas.microsoft.com/office/drawing/2014/main" id="{D39669E9-70AE-4C24-993F-06F0F89D1CEC}"/>
              </a:ext>
            </a:extLst>
          </p:cNvPr>
          <p:cNvSpPr txBox="1"/>
          <p:nvPr/>
        </p:nvSpPr>
        <p:spPr>
          <a:xfrm>
            <a:off x="0" y="72058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zh-CN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2446F9D2-E2C8-4424-A794-5FFCB81CC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54" y="2809301"/>
            <a:ext cx="3658496" cy="340551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902EF7E-E6C3-4282-A8BE-A473013FF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1910" y="2809301"/>
            <a:ext cx="3658496" cy="333303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11CA897-B593-446E-9174-54A2E48065E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71654" y="2700930"/>
            <a:ext cx="2782351" cy="388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4098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">
            <a:extLst>
              <a:ext uri="{FF2B5EF4-FFF2-40B4-BE49-F238E27FC236}">
                <a16:creationId xmlns:a16="http://schemas.microsoft.com/office/drawing/2014/main" id="{D39669E9-70AE-4C24-993F-06F0F89D1CEC}"/>
              </a:ext>
            </a:extLst>
          </p:cNvPr>
          <p:cNvSpPr txBox="1"/>
          <p:nvPr/>
        </p:nvSpPr>
        <p:spPr>
          <a:xfrm>
            <a:off x="0" y="72058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zh-CN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A6C036E6-EEE5-4C64-B622-87F88A74F924}"/>
                  </a:ext>
                </a:extLst>
              </p:cNvPr>
              <p:cNvSpPr txBox="1"/>
              <p:nvPr/>
            </p:nvSpPr>
            <p:spPr>
              <a:xfrm>
                <a:off x="476625" y="949370"/>
                <a:ext cx="11238750" cy="1081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Key question: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As the most uncertain part of EOS, how</a:t>
                </a:r>
                <a:r>
                  <a:rPr lang="zh-C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</a:t>
                </a:r>
                <a:r>
                  <a:rPr lang="zh-C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constrain</a:t>
                </a:r>
                <a:r>
                  <a:rPr lang="zh-C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zh-C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symmetry</a:t>
                </a:r>
                <a:r>
                  <a:rPr lang="zh-C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energy, especially</a:t>
                </a:r>
                <a:r>
                  <a:rPr lang="zh-C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</a:t>
                </a:r>
                <a:r>
                  <a:rPr lang="zh-C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2-3</a:t>
                </a:r>
                <a:r>
                  <a:rPr lang="zh-C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A6C036E6-EEE5-4C64-B622-87F88A74F9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25" y="949370"/>
                <a:ext cx="11238750" cy="1081322"/>
              </a:xfrm>
              <a:prstGeom prst="rect">
                <a:avLst/>
              </a:prstGeom>
              <a:blipFill>
                <a:blip r:embed="rId2"/>
                <a:stretch>
                  <a:fillRect l="-1085" t="-2260" r="-1139" b="-152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A9FA924C-FB43-41B7-9D19-90F58A387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479" y="2223705"/>
            <a:ext cx="6064173" cy="401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121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570EFD-183A-45B8-9C46-5177F43154F5}"/>
              </a:ext>
            </a:extLst>
          </p:cNvPr>
          <p:cNvSpPr txBox="1"/>
          <p:nvPr/>
        </p:nvSpPr>
        <p:spPr>
          <a:xfrm flipH="1">
            <a:off x="0" y="2413337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Thanks For Your Attention!</a:t>
            </a:r>
            <a:endParaRPr lang="zh-CN" alt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031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>
            <a:extLst>
              <a:ext uri="{FF2B5EF4-FFF2-40B4-BE49-F238E27FC236}">
                <a16:creationId xmlns:a16="http://schemas.microsoft.com/office/drawing/2014/main" id="{A0F22A1C-2192-4CC7-8066-CAB71A509AA0}"/>
              </a:ext>
            </a:extLst>
          </p:cNvPr>
          <p:cNvSpPr txBox="1"/>
          <p:nvPr/>
        </p:nvSpPr>
        <p:spPr>
          <a:xfrm>
            <a:off x="0" y="72058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zh-CN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E50DF88-B537-4F66-92A2-607F6ECD3600}"/>
              </a:ext>
            </a:extLst>
          </p:cNvPr>
          <p:cNvSpPr/>
          <p:nvPr/>
        </p:nvSpPr>
        <p:spPr>
          <a:xfrm>
            <a:off x="6948115" y="1077081"/>
            <a:ext cx="3204839" cy="60368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Theoretical models</a:t>
            </a:r>
            <a:endParaRPr lang="zh-CN" altLang="en-US" sz="28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036BF7D-AFCF-4F93-922B-FCA956CA06CB}"/>
              </a:ext>
            </a:extLst>
          </p:cNvPr>
          <p:cNvSpPr/>
          <p:nvPr/>
        </p:nvSpPr>
        <p:spPr>
          <a:xfrm>
            <a:off x="6472418" y="5798038"/>
            <a:ext cx="4156229" cy="57576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Neutron star observations</a:t>
            </a:r>
            <a:endParaRPr lang="zh-CN" altLang="en-US" sz="28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63141F7-6B0C-4C55-BBEA-220BBA72C36D}"/>
              </a:ext>
            </a:extLst>
          </p:cNvPr>
          <p:cNvSpPr/>
          <p:nvPr/>
        </p:nvSpPr>
        <p:spPr>
          <a:xfrm>
            <a:off x="5447047" y="2481724"/>
            <a:ext cx="6206973" cy="11247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Equation of state</a:t>
            </a:r>
          </a:p>
          <a:p>
            <a:pPr algn="ctr"/>
            <a:r>
              <a:rPr lang="en-US" altLang="zh-CN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(energy density as functions of pressure)</a:t>
            </a:r>
            <a:endParaRPr lang="zh-CN" altLang="en-US" sz="28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C3C8743-697A-4D14-A979-02CFDF1D389B}"/>
              </a:ext>
            </a:extLst>
          </p:cNvPr>
          <p:cNvCxnSpPr>
            <a:cxnSpLocks/>
            <a:stCxn id="3" idx="2"/>
            <a:endCxn id="5" idx="0"/>
          </p:cNvCxnSpPr>
          <p:nvPr/>
        </p:nvCxnSpPr>
        <p:spPr>
          <a:xfrm flipH="1">
            <a:off x="8550534" y="1680763"/>
            <a:ext cx="1" cy="80096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48CADB5-E55F-4901-8052-BFBD50085485}"/>
              </a:ext>
            </a:extLst>
          </p:cNvPr>
          <p:cNvCxnSpPr>
            <a:cxnSpLocks/>
            <a:stCxn id="15" idx="2"/>
            <a:endCxn id="4" idx="0"/>
          </p:cNvCxnSpPr>
          <p:nvPr/>
        </p:nvCxnSpPr>
        <p:spPr>
          <a:xfrm flipH="1">
            <a:off x="8550533" y="5008519"/>
            <a:ext cx="9870" cy="78951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41980D4-4E7A-4100-A271-332983E1D9ED}"/>
              </a:ext>
            </a:extLst>
          </p:cNvPr>
          <p:cNvCxnSpPr>
            <a:cxnSpLocks/>
            <a:stCxn id="5" idx="2"/>
            <a:endCxn id="15" idx="0"/>
          </p:cNvCxnSpPr>
          <p:nvPr/>
        </p:nvCxnSpPr>
        <p:spPr>
          <a:xfrm>
            <a:off x="8550534" y="3606427"/>
            <a:ext cx="9869" cy="79841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32E5A4C-9141-4377-B542-BB401E11EEE1}"/>
              </a:ext>
            </a:extLst>
          </p:cNvPr>
          <p:cNvSpPr/>
          <p:nvPr/>
        </p:nvSpPr>
        <p:spPr>
          <a:xfrm>
            <a:off x="6944181" y="4404837"/>
            <a:ext cx="3232443" cy="60368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 equations</a:t>
            </a:r>
            <a:endParaRPr lang="zh-CN" altLang="en-US" sz="28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935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3" descr="C1YtDsFj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40" y="959984"/>
            <a:ext cx="2808312" cy="174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3150178" y="1128443"/>
            <a:ext cx="3500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Binary neutron star merger</a:t>
            </a: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45912" y="3662090"/>
            <a:ext cx="3210201" cy="257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40" y="2708921"/>
            <a:ext cx="2808312" cy="1895611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3598789" y="2125100"/>
            <a:ext cx="2570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Tidal deformability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188509" y="2989114"/>
            <a:ext cx="3490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Binary neutron star system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515795" y="4001424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10" y="4563238"/>
            <a:ext cx="2806642" cy="1890098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3394932" y="4721251"/>
            <a:ext cx="2910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Observations of X-ray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364414" y="5897318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Radius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下箭头 8"/>
          <p:cNvSpPr/>
          <p:nvPr/>
        </p:nvSpPr>
        <p:spPr>
          <a:xfrm>
            <a:off x="4770324" y="1727898"/>
            <a:ext cx="227250" cy="36573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3" name="下箭头 22"/>
          <p:cNvSpPr/>
          <p:nvPr/>
        </p:nvSpPr>
        <p:spPr>
          <a:xfrm>
            <a:off x="4811052" y="3582469"/>
            <a:ext cx="227250" cy="36573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4" name="下箭头 23"/>
          <p:cNvSpPr/>
          <p:nvPr/>
        </p:nvSpPr>
        <p:spPr>
          <a:xfrm>
            <a:off x="4770323" y="5415524"/>
            <a:ext cx="227250" cy="36573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5" name="文本框 2">
            <a:extLst>
              <a:ext uri="{FF2B5EF4-FFF2-40B4-BE49-F238E27FC236}">
                <a16:creationId xmlns:a16="http://schemas.microsoft.com/office/drawing/2014/main" id="{F2690757-3CD7-4BB0-939B-42730C6A48CE}"/>
              </a:ext>
            </a:extLst>
          </p:cNvPr>
          <p:cNvSpPr txBox="1"/>
          <p:nvPr/>
        </p:nvSpPr>
        <p:spPr>
          <a:xfrm>
            <a:off x="0" y="72058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zh-CN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A093CD8-53AE-4AAA-98A5-39683201E9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6625" y="983375"/>
            <a:ext cx="3398911" cy="2572388"/>
          </a:xfrm>
          <a:prstGeom prst="rect">
            <a:avLst/>
          </a:prstGeom>
        </p:spPr>
      </p:pic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3EA033AB-5FC2-441A-8D92-97EA7604DD66}"/>
              </a:ext>
            </a:extLst>
          </p:cNvPr>
          <p:cNvCxnSpPr/>
          <p:nvPr/>
        </p:nvCxnSpPr>
        <p:spPr>
          <a:xfrm>
            <a:off x="6666434" y="1114006"/>
            <a:ext cx="0" cy="510865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>
            <a:extLst>
              <a:ext uri="{FF2B5EF4-FFF2-40B4-BE49-F238E27FC236}">
                <a16:creationId xmlns:a16="http://schemas.microsoft.com/office/drawing/2014/main" id="{A9F44178-F5A6-40A4-9A21-6E1804443A0B}"/>
              </a:ext>
            </a:extLst>
          </p:cNvPr>
          <p:cNvSpPr txBox="1"/>
          <p:nvPr/>
        </p:nvSpPr>
        <p:spPr>
          <a:xfrm>
            <a:off x="6765192" y="1863325"/>
            <a:ext cx="214033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npe</a:t>
            </a:r>
            <a:r>
              <a:rPr lang="en-US" altLang="zh-CN" sz="2400" dirty="0" err="1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endParaRPr lang="en-US" altLang="zh-CN" sz="2400" dirty="0">
              <a:latin typeface="Symbol" panose="05050102010706020507" pitchFamily="18" charset="2"/>
              <a:cs typeface="Times New Roman" panose="02020603050405020304" pitchFamily="18" charset="0"/>
            </a:endParaRPr>
          </a:p>
          <a:p>
            <a:endParaRPr lang="en-US" altLang="zh-CN" sz="2400" dirty="0">
              <a:latin typeface="Symbol" panose="05050102010706020507" pitchFamily="18" charset="2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Hyperon</a:t>
            </a:r>
          </a:p>
          <a:p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transition</a:t>
            </a:r>
          </a:p>
          <a:p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Quark</a:t>
            </a:r>
          </a:p>
        </p:txBody>
      </p:sp>
    </p:spTree>
    <p:extLst>
      <p:ext uri="{BB962C8B-B14F-4D97-AF65-F5344CB8AC3E}">
        <p14:creationId xmlns:p14="http://schemas.microsoft.com/office/powerpoint/2010/main" val="175219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7388247-1CD3-4C7E-968F-42071F3DEADD}"/>
              </a:ext>
            </a:extLst>
          </p:cNvPr>
          <p:cNvSpPr/>
          <p:nvPr/>
        </p:nvSpPr>
        <p:spPr>
          <a:xfrm>
            <a:off x="416658" y="1092137"/>
            <a:ext cx="8892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The most uncertain part of EOS is from symmetry energy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CAAAEF4-5194-4CC2-87AD-1A363660E246}"/>
              </a:ext>
            </a:extLst>
          </p:cNvPr>
          <p:cNvSpPr txBox="1"/>
          <p:nvPr/>
        </p:nvSpPr>
        <p:spPr>
          <a:xfrm>
            <a:off x="0" y="80936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Symmetry energy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83B6CCD-8CF4-4F5A-9D0F-DBBDD338E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4856" y="1739551"/>
            <a:ext cx="5605625" cy="4183302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D668C7A-700A-4092-A167-822FAC1F451F}"/>
              </a:ext>
            </a:extLst>
          </p:cNvPr>
          <p:cNvSpPr/>
          <p:nvPr/>
        </p:nvSpPr>
        <p:spPr>
          <a:xfrm>
            <a:off x="7508938" y="6047047"/>
            <a:ext cx="36004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Li, B. A., et al. Physics Reports, 464, 113 (2008)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48D71B6-610B-443E-AD80-162097A29D76}"/>
                  </a:ext>
                </a:extLst>
              </p:cNvPr>
              <p:cNvSpPr txBox="1"/>
              <p:nvPr/>
            </p:nvSpPr>
            <p:spPr>
              <a:xfrm>
                <a:off x="178271" y="2149945"/>
                <a:ext cx="6026585" cy="4705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sym</m:t>
                          </m:r>
                        </m:sub>
                      </m:sSub>
                      <m:d>
                        <m:dPr>
                          <m:ctrlP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lang="en-US" altLang="zh-C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zh-CN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altLang="zh-C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zh-CN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zh-CN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48D71B6-610B-443E-AD80-162097A29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71" y="2149945"/>
                <a:ext cx="6026585" cy="4705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14027FF9-BD0D-4F91-AA2C-7A41832E5C7A}"/>
              </a:ext>
            </a:extLst>
          </p:cNvPr>
          <p:cNvCxnSpPr/>
          <p:nvPr/>
        </p:nvCxnSpPr>
        <p:spPr>
          <a:xfrm>
            <a:off x="2515613" y="2605075"/>
            <a:ext cx="0" cy="53169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BCCA3A7D-422D-44DF-84D0-9C586FD8D0F5}"/>
              </a:ext>
            </a:extLst>
          </p:cNvPr>
          <p:cNvCxnSpPr/>
          <p:nvPr/>
        </p:nvCxnSpPr>
        <p:spPr>
          <a:xfrm>
            <a:off x="4919557" y="2605075"/>
            <a:ext cx="0" cy="53169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圆角矩形 15">
            <a:extLst>
              <a:ext uri="{FF2B5EF4-FFF2-40B4-BE49-F238E27FC236}">
                <a16:creationId xmlns:a16="http://schemas.microsoft.com/office/drawing/2014/main" id="{D4C5270F-5B26-4336-A8D8-626F96023546}"/>
              </a:ext>
            </a:extLst>
          </p:cNvPr>
          <p:cNvSpPr/>
          <p:nvPr/>
        </p:nvSpPr>
        <p:spPr>
          <a:xfrm>
            <a:off x="1248369" y="3136764"/>
            <a:ext cx="2385890" cy="6188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EOS of PNM</a:t>
            </a:r>
            <a:endParaRPr lang="zh-CN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圆角矩形 16">
            <a:extLst>
              <a:ext uri="{FF2B5EF4-FFF2-40B4-BE49-F238E27FC236}">
                <a16:creationId xmlns:a16="http://schemas.microsoft.com/office/drawing/2014/main" id="{1C0441BD-30AB-4E3A-B99E-6604823737A0}"/>
              </a:ext>
            </a:extLst>
          </p:cNvPr>
          <p:cNvSpPr/>
          <p:nvPr/>
        </p:nvSpPr>
        <p:spPr>
          <a:xfrm>
            <a:off x="3803723" y="3136765"/>
            <a:ext cx="2352885" cy="61887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EOS of SNM</a:t>
            </a:r>
            <a:endParaRPr lang="zh-CN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561EB06-91EC-4CD4-AB5C-59FFC6683327}"/>
                  </a:ext>
                </a:extLst>
              </p:cNvPr>
              <p:cNvSpPr txBox="1"/>
              <p:nvPr/>
            </p:nvSpPr>
            <p:spPr>
              <a:xfrm>
                <a:off x="3391405" y="4108528"/>
                <a:ext cx="1947008" cy="8217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altLang="zh-C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zh-CN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zh-CN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561EB06-91EC-4CD4-AB5C-59FFC66833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405" y="4108528"/>
                <a:ext cx="1947008" cy="8217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>
            <a:extLst>
              <a:ext uri="{FF2B5EF4-FFF2-40B4-BE49-F238E27FC236}">
                <a16:creationId xmlns:a16="http://schemas.microsoft.com/office/drawing/2014/main" id="{5FC1F033-C628-4EA1-ADFC-A293F931EF1E}"/>
              </a:ext>
            </a:extLst>
          </p:cNvPr>
          <p:cNvSpPr/>
          <p:nvPr/>
        </p:nvSpPr>
        <p:spPr>
          <a:xfrm>
            <a:off x="55767" y="4257768"/>
            <a:ext cx="33356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Isospin asymmetry: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A9FB848-13D1-44E4-80C5-5E08A4203B5A}"/>
              </a:ext>
            </a:extLst>
          </p:cNvPr>
          <p:cNvSpPr/>
          <p:nvPr/>
        </p:nvSpPr>
        <p:spPr>
          <a:xfrm>
            <a:off x="412362" y="5022748"/>
            <a:ext cx="62486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To constrain the high density symmetry energy is an important/urgent problem to be solved;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0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EE38439-2B4B-4808-B26D-A6966C97CDE4}"/>
              </a:ext>
            </a:extLst>
          </p:cNvPr>
          <p:cNvSpPr txBox="1"/>
          <p:nvPr/>
        </p:nvSpPr>
        <p:spPr>
          <a:xfrm>
            <a:off x="0" y="80936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Symmetry energy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3929F51-F15A-47C6-82EE-07BD03A2CFF7}"/>
              </a:ext>
            </a:extLst>
          </p:cNvPr>
          <p:cNvSpPr/>
          <p:nvPr/>
        </p:nvSpPr>
        <p:spPr>
          <a:xfrm>
            <a:off x="363556" y="968563"/>
            <a:ext cx="99151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does the symmetry energy affect neutron star properties?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A881A1D5-3FE9-487B-B0AC-C0CE6E130908}"/>
                  </a:ext>
                </a:extLst>
              </p:cNvPr>
              <p:cNvSpPr/>
              <p:nvPr/>
            </p:nvSpPr>
            <p:spPr>
              <a:xfrm>
                <a:off x="363556" y="1508389"/>
                <a:ext cx="10884666" cy="1906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Clr>
                    <a:srgbClr val="00B050"/>
                  </a:buClr>
                  <a:buFont typeface="Wingdings" panose="05000000000000000000" pitchFamily="2" charset="2"/>
                  <a:buChar char="l"/>
                </a:pPr>
                <a:r>
                  <a:rPr lang="zh-C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zh-CN" alt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proton fraction</a:t>
                </a:r>
                <a:r>
                  <a:rPr lang="zh-C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8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</m:sub>
                    </m:sSub>
                  </m:oMath>
                </a14:m>
                <a:r>
                  <a:rPr lang="zh-C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determined by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sym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𝜌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zh-C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through chargeneutrality and beta-equilibrium conditions:</a:t>
                </a:r>
                <a:endPara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Clr>
                    <a:srgbClr val="00B05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400" i="0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p</m:t>
                          </m:r>
                        </m:sub>
                      </m:sSub>
                      <m:r>
                        <a:rPr lang="en-US" altLang="zh-CN" sz="24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=0.048</m:t>
                      </m:r>
                      <m:sSup>
                        <m:sSup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4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sym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𝜌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4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sym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𝜌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d>
                        <m:d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𝜌</m:t>
                          </m:r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altLang="zh-CN" sz="2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2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1−2</m:t>
                              </m:r>
                              <m:sSub>
                                <m:sSubPr>
                                  <m:ctrlPr>
                                    <a:rPr lang="en-US" altLang="zh-CN" sz="2400" b="0" i="1" dirty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dirty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dirty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p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A881A1D5-3FE9-487B-B0AC-C0CE6E1309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56" y="1508389"/>
                <a:ext cx="10884666" cy="1906804"/>
              </a:xfrm>
              <a:prstGeom prst="rect">
                <a:avLst/>
              </a:prstGeom>
              <a:blipFill>
                <a:blip r:embed="rId6"/>
                <a:stretch>
                  <a:fillRect l="-1008" t="-31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F2174CF4-4FE4-4574-A45E-849F6074FC9A}"/>
                  </a:ext>
                </a:extLst>
              </p:cNvPr>
              <p:cNvSpPr/>
              <p:nvPr/>
            </p:nvSpPr>
            <p:spPr>
              <a:xfrm>
                <a:off x="363556" y="3394186"/>
                <a:ext cx="10884666" cy="13471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Clr>
                    <a:srgbClr val="00B050"/>
                  </a:buClr>
                  <a:buFont typeface="Wingdings" panose="05000000000000000000" pitchFamily="2" charset="2"/>
                  <a:buChar char="l"/>
                </a:pP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altLang="zh-CN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pressure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the </a:t>
                </a:r>
                <a:r>
                  <a:rPr lang="en-US" altLang="zh-CN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npe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matter at beta equilibrium: </a:t>
                </a:r>
                <a:endParaRPr lang="en-US" altLang="zh-CN" sz="28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buClr>
                    <a:srgbClr val="00B05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CN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𝜌</m:t>
                          </m:r>
                          <m:r>
                            <a:rPr lang="en-US" altLang="zh-CN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altLang="zh-CN" sz="24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𝛿</m:t>
                          </m:r>
                        </m:e>
                      </m:d>
                      <m:r>
                        <a:rPr lang="en-US" altLang="zh-CN" sz="24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altLang="zh-CN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2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altLang="zh-CN" sz="2400" i="0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d</m:t>
                              </m:r>
                              <m:sSub>
                                <m:sSubPr>
                                  <m:ctrlPr>
                                    <a:rPr lang="en-US" altLang="zh-CN" sz="2400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zh-CN" sz="2400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400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𝜌</m:t>
                                  </m:r>
                                </m:e>
                              </m:d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altLang="zh-CN" sz="2400" b="0" i="0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d</m:t>
                              </m:r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𝜌</m:t>
                              </m:r>
                            </m:den>
                          </m:f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CN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altLang="zh-CN" sz="2400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d</m:t>
                              </m:r>
                              <m:sSub>
                                <m:sSubPr>
                                  <m:ctrlPr>
                                    <a:rPr lang="en-US" altLang="zh-CN" sz="2400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dirty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sym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400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𝜌</m:t>
                                  </m:r>
                                </m:e>
                              </m:d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altLang="zh-CN" sz="2400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d</m:t>
                              </m:r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𝜌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zh-CN" sz="240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CN" sz="24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sz="24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en-US" altLang="zh-CN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𝛿</m:t>
                          </m:r>
                        </m:e>
                      </m:d>
                      <m:r>
                        <a:rPr lang="en-US" altLang="zh-CN" sz="24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𝜌</m:t>
                      </m:r>
                      <m:sSub>
                        <m:sSubPr>
                          <m:ctrlPr>
                            <a:rPr lang="en-US" altLang="zh-CN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400" i="0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sym</m:t>
                          </m:r>
                        </m:sub>
                      </m:sSub>
                      <m:d>
                        <m:dPr>
                          <m:ctrlPr>
                            <a:rPr lang="en-US" altLang="zh-CN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e>
                      </m:d>
                    </m:oMath>
                  </m:oMathPara>
                </a14:m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F2174CF4-4FE4-4574-A45E-849F6074FC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56" y="3394186"/>
                <a:ext cx="10884666" cy="1347100"/>
              </a:xfrm>
              <a:prstGeom prst="rect">
                <a:avLst/>
              </a:prstGeom>
              <a:blipFill>
                <a:blip r:embed="rId7"/>
                <a:stretch>
                  <a:fillRect l="-1008" t="-49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6D28106F-E53E-4D1B-9054-BEBC286D552B}"/>
                  </a:ext>
                </a:extLst>
              </p:cNvPr>
              <p:cNvSpPr/>
              <p:nvPr/>
            </p:nvSpPr>
            <p:spPr>
              <a:xfrm>
                <a:off x="363556" y="4637796"/>
                <a:ext cx="10884666" cy="19209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Clr>
                    <a:srgbClr val="00B050"/>
                  </a:buClr>
                  <a:buFont typeface="Wingdings" panose="05000000000000000000" pitchFamily="2" charset="2"/>
                  <a:buChar char="l"/>
                </a:pP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altLang="zh-CN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crust-core transition density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pressure is determined by setting theincompressibility of neutron star matter =0: </a:t>
                </a:r>
              </a:p>
              <a:p>
                <a:pPr>
                  <a:buClr>
                    <a:srgbClr val="00B05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altLang="zh-CN" sz="24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altLang="zh-CN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altLang="zh-CN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2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d</m:t>
                              </m:r>
                            </m:e>
                            <m:sup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altLang="zh-CN" sz="2400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d</m:t>
                          </m:r>
                          <m:sSup>
                            <m:sSupPr>
                              <m:ctrlPr>
                                <a:rPr lang="en-US" altLang="zh-CN" sz="2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sz="24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en-US" altLang="zh-CN" sz="24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𝜌</m:t>
                      </m:r>
                      <m:f>
                        <m:fPr>
                          <m:ctrlPr>
                            <a:rPr lang="en-US" altLang="zh-CN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CN" sz="2400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d</m:t>
                          </m:r>
                          <m:sSub>
                            <m:sSubPr>
                              <m:ctrlPr>
                                <a:rPr lang="en-US" altLang="zh-CN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altLang="zh-CN" sz="2400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d</m:t>
                          </m:r>
                          <m:r>
                            <a:rPr lang="en-US" altLang="zh-CN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altLang="zh-CN" sz="24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altLang="zh-CN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sz="2400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d</m:t>
                                  </m:r>
                                </m:e>
                                <m:sup>
                                  <m:r>
                                    <a:rPr lang="en-US" altLang="zh-CN" sz="2400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zh-CN" sz="2400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dirty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sym</m:t>
                                  </m:r>
                                </m:sub>
                              </m:sSub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altLang="zh-CN" sz="2400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d</m:t>
                              </m:r>
                              <m:sSup>
                                <m:sSupPr>
                                  <m:ctrlPr>
                                    <a:rPr lang="en-US" altLang="zh-CN" sz="2400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en-US" altLang="zh-CN" sz="2400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CN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+2</m:t>
                          </m:r>
                          <m:r>
                            <a:rPr lang="en-US" altLang="zh-CN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𝜌</m:t>
                          </m:r>
                          <m:f>
                            <m:fPr>
                              <m:ctrlPr>
                                <a:rPr lang="en-US" altLang="zh-CN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altLang="zh-CN" sz="2400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d</m:t>
                              </m:r>
                              <m:sSub>
                                <m:sSubPr>
                                  <m:ctrlPr>
                                    <a:rPr lang="en-US" altLang="zh-CN" sz="2400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dirty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sym</m:t>
                                  </m:r>
                                </m:sub>
                              </m:sSub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altLang="zh-CN" sz="2400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d</m:t>
                              </m:r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𝜌</m:t>
                              </m:r>
                            </m:den>
                          </m:f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  <m:sSubSup>
                            <m:sSubSupPr>
                              <m:ctrlPr>
                                <a:rPr lang="en-US" altLang="zh-CN" sz="2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2400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sym</m:t>
                              </m:r>
                            </m:sub>
                            <m:sup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altLang="zh-CN" sz="2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2400" b="0" i="1" dirty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0" i="1" dirty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𝛿</m:t>
                                  </m:r>
                                  <m:f>
                                    <m:fPr>
                                      <m:ctrlPr>
                                        <a:rPr lang="en-US" altLang="zh-CN" sz="2400" i="1" dirty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400" dirty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d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2400" i="1" dirty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400" i="1" dirty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2400" dirty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sym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400" dirty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d</m:t>
                                      </m:r>
                                      <m:r>
                                        <a:rPr lang="en-US" altLang="zh-CN" sz="2400" i="1" dirty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𝜌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d>
                      <m:r>
                        <a:rPr lang="en-US" altLang="zh-CN" sz="24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6D28106F-E53E-4D1B-9054-BEBC286D55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56" y="4637796"/>
                <a:ext cx="10884666" cy="1920910"/>
              </a:xfrm>
              <a:prstGeom prst="rect">
                <a:avLst/>
              </a:prstGeom>
              <a:blipFill>
                <a:blip r:embed="rId8"/>
                <a:stretch>
                  <a:fillRect l="-1008" t="-34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4" descr="NSTAR1">
            <a:extLst>
              <a:ext uri="{FF2B5EF4-FFF2-40B4-BE49-F238E27FC236}">
                <a16:creationId xmlns:a16="http://schemas.microsoft.com/office/drawing/2014/main" id="{8AEE9D44-4AF7-4DF9-994F-DCC76EC57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407717" y="1926905"/>
            <a:ext cx="23241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423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666844" y="1214422"/>
            <a:ext cx="88924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The total energy density </a:t>
            </a:r>
            <a:r>
              <a:rPr lang="en-US" altLang="zh-CN" sz="2800" dirty="0">
                <a:latin typeface="Symbol" pitchFamily="18" charset="2"/>
                <a:cs typeface="Times New Roman" pitchFamily="18" charset="0"/>
              </a:rPr>
              <a:t>e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(ρ, δ) of charge-neutral </a:t>
            </a:r>
            <a:r>
              <a:rPr lang="en-US" altLang="zh-CN" sz="2800" dirty="0" err="1">
                <a:latin typeface="Times New Roman" pitchFamily="18" charset="0"/>
                <a:cs typeface="Times New Roman" pitchFamily="18" charset="0"/>
              </a:rPr>
              <a:t>npeμ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matter at β equilibrium can be written as</a:t>
            </a:r>
          </a:p>
          <a:p>
            <a:pPr>
              <a:buFont typeface="Wingdings" pitchFamily="2" charset="2"/>
              <a:buChar char="Ø"/>
            </a:pP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The baryonic energy density can be written as</a:t>
            </a:r>
          </a:p>
        </p:txBody>
      </p:sp>
      <p:sp>
        <p:nvSpPr>
          <p:cNvPr id="6" name="矩形 5"/>
          <p:cNvSpPr/>
          <p:nvPr/>
        </p:nvSpPr>
        <p:spPr>
          <a:xfrm>
            <a:off x="5096869" y="2446916"/>
            <a:ext cx="1199263" cy="500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箭头连接符 6"/>
          <p:cNvCxnSpPr/>
          <p:nvPr/>
        </p:nvCxnSpPr>
        <p:spPr>
          <a:xfrm rot="5400000">
            <a:off x="5367359" y="3305744"/>
            <a:ext cx="71438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096869" y="3673541"/>
            <a:ext cx="1181734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baryon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585472" y="2446523"/>
            <a:ext cx="1186928" cy="500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箭头连接符 9"/>
          <p:cNvCxnSpPr/>
          <p:nvPr/>
        </p:nvCxnSpPr>
        <p:spPr>
          <a:xfrm rot="5400000">
            <a:off x="6827171" y="3302985"/>
            <a:ext cx="71438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638563" y="3660969"/>
            <a:ext cx="1080745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lepton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文本框 2">
            <a:extLst>
              <a:ext uri="{FF2B5EF4-FFF2-40B4-BE49-F238E27FC236}">
                <a16:creationId xmlns:a16="http://schemas.microsoft.com/office/drawing/2014/main" id="{CB62701A-40CD-48C2-87AB-7E9B20B7F221}"/>
              </a:ext>
            </a:extLst>
          </p:cNvPr>
          <p:cNvSpPr txBox="1"/>
          <p:nvPr/>
        </p:nvSpPr>
        <p:spPr>
          <a:xfrm>
            <a:off x="0" y="5630"/>
            <a:ext cx="12192000" cy="834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parameterized EOS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2C4FCE6B-8B0A-4875-B47E-4AE67507A5D0}"/>
                  </a:ext>
                </a:extLst>
              </p:cNvPr>
              <p:cNvSpPr txBox="1"/>
              <p:nvPr/>
            </p:nvSpPr>
            <p:spPr>
              <a:xfrm>
                <a:off x="3556940" y="2434946"/>
                <a:ext cx="43066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2800" i="1" smtClean="0">
                        <a:latin typeface="Cambria Math" panose="02040503050406030204" pitchFamily="18" charset="0"/>
                      </a:rPr>
                      <m:t>𝜀</m:t>
                    </m:r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8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sz="28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800" i="1"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sz="28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altLang="zh-CN" sz="2800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d>
                      <m:d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800" i="1"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sz="28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2C4FCE6B-8B0A-4875-B47E-4AE67507A5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940" y="2434946"/>
                <a:ext cx="4306692" cy="523220"/>
              </a:xfrm>
              <a:prstGeom prst="rect">
                <a:avLst/>
              </a:prstGeom>
              <a:blipFill>
                <a:blip r:embed="rId2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59E2C21D-DB9B-43D9-AE1D-4B9DCED91E46}"/>
                  </a:ext>
                </a:extLst>
              </p:cNvPr>
              <p:cNvSpPr txBox="1"/>
              <p:nvPr/>
            </p:nvSpPr>
            <p:spPr>
              <a:xfrm>
                <a:off x="3716274" y="5381968"/>
                <a:ext cx="44341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80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8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28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2800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800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28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CN" altLang="en-US" sz="2800" b="0" i="1" smtClean="0">
                          <a:latin typeface="Cambria Math" panose="02040503050406030204" pitchFamily="18" charset="0"/>
                        </a:rPr>
                        <m:t>𝜌</m:t>
                      </m:r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59E2C21D-DB9B-43D9-AE1D-4B9DCED91E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274" y="5381968"/>
                <a:ext cx="4434163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3834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1435F8C6-E7DD-44C2-AB22-6320E88AA957}"/>
                  </a:ext>
                </a:extLst>
              </p:cNvPr>
              <p:cNvSpPr txBox="1"/>
              <p:nvPr/>
            </p:nvSpPr>
            <p:spPr>
              <a:xfrm>
                <a:off x="428073" y="4562264"/>
                <a:ext cx="11374011" cy="1145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sym</m:t>
                          </m:r>
                        </m:sub>
                      </m:sSub>
                      <m:d>
                        <m:d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8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sym</m:t>
                          </m:r>
                        </m:sub>
                      </m:sSub>
                      <m:d>
                        <m:d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80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CN" sz="280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8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zh-CN" altLang="en-US" sz="28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b>
                                <m:sSubPr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8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2800" b="0" i="0" smtClean="0">
                                  <a:latin typeface="Cambria Math" panose="02040503050406030204" pitchFamily="18" charset="0"/>
                                </a:rPr>
                                <m:t>sym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800" i="1" smtClean="0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zh-CN" altLang="en-US" sz="2800" i="1" smtClean="0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sSub>
                                    <m:sSubPr>
                                      <m:ctrlP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800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2800" b="0" i="0" smtClean="0">
                                  <a:latin typeface="Cambria Math" panose="02040503050406030204" pitchFamily="18" charset="0"/>
                                </a:rPr>
                                <m:t>sym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sSup>
                        <m:sSup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28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800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  <m: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zh-CN" altLang="en-US" sz="2800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sSub>
                                    <m:sSubPr>
                                      <m:ctrlP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800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1435F8C6-E7DD-44C2-AB22-6320E88AA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73" y="4562264"/>
                <a:ext cx="11374011" cy="11455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0F79D6A8-93DE-43A2-A873-D8DFA182CB17}"/>
                  </a:ext>
                </a:extLst>
              </p:cNvPr>
              <p:cNvSpPr txBox="1"/>
              <p:nvPr/>
            </p:nvSpPr>
            <p:spPr>
              <a:xfrm>
                <a:off x="2322571" y="3411607"/>
                <a:ext cx="7558479" cy="1145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8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80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800" i="1" smtClean="0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zh-CN" altLang="en-US" sz="2800" i="1" smtClean="0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sSub>
                                    <m:sSubPr>
                                      <m:ctrlP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800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sSup>
                        <m:sSup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28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800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  <m: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zh-CN" altLang="en-US" sz="2800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sSub>
                                    <m:sSubPr>
                                      <m:ctrlP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800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0F79D6A8-93DE-43A2-A873-D8DFA182CB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571" y="3411607"/>
                <a:ext cx="7558479" cy="11455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84FE40E5-96C3-4F74-86EF-E1A489CD31D5}"/>
                  </a:ext>
                </a:extLst>
              </p:cNvPr>
              <p:cNvSpPr txBox="1"/>
              <p:nvPr/>
            </p:nvSpPr>
            <p:spPr>
              <a:xfrm>
                <a:off x="3716470" y="1724448"/>
                <a:ext cx="4759060" cy="571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800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28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en-US" altLang="zh-C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8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sym</m:t>
                          </m:r>
                        </m:sub>
                      </m:sSub>
                      <m:d>
                        <m:d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8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sSup>
                        <m:sSup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80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84FE40E5-96C3-4F74-86EF-E1A489CD31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470" y="1724448"/>
                <a:ext cx="4759060" cy="5715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/>
          <p:cNvSpPr/>
          <p:nvPr/>
        </p:nvSpPr>
        <p:spPr>
          <a:xfrm>
            <a:off x="5408023" y="1760166"/>
            <a:ext cx="870847" cy="500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6672064" y="1774418"/>
            <a:ext cx="1257090" cy="500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箭头连接符 15"/>
          <p:cNvCxnSpPr>
            <a:cxnSpLocks/>
            <a:stCxn id="14" idx="2"/>
            <a:endCxn id="17" idx="0"/>
          </p:cNvCxnSpPr>
          <p:nvPr/>
        </p:nvCxnSpPr>
        <p:spPr>
          <a:xfrm flipH="1">
            <a:off x="4682102" y="2260232"/>
            <a:ext cx="1161345" cy="52271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569216" y="2782949"/>
            <a:ext cx="4225772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Energy per nucleon in SNM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直接箭头连接符 17"/>
          <p:cNvCxnSpPr>
            <a:cxnSpLocks/>
            <a:stCxn id="15" idx="2"/>
            <a:endCxn id="19" idx="0"/>
          </p:cNvCxnSpPr>
          <p:nvPr/>
        </p:nvCxnSpPr>
        <p:spPr>
          <a:xfrm>
            <a:off x="7300609" y="2274484"/>
            <a:ext cx="1001476" cy="51683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932190" y="2791321"/>
            <a:ext cx="2739789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Symmetry energy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16658" y="1092137"/>
            <a:ext cx="8892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E(ρ, δ) can be approximated as</a:t>
            </a:r>
          </a:p>
        </p:txBody>
      </p:sp>
      <p:sp>
        <p:nvSpPr>
          <p:cNvPr id="28" name="矩形 27"/>
          <p:cNvSpPr/>
          <p:nvPr/>
        </p:nvSpPr>
        <p:spPr>
          <a:xfrm>
            <a:off x="318732" y="5810484"/>
            <a:ext cx="11625942" cy="61555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it-IT" altLang="zh-C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NBZ et al. APJ, 859, 90 (2018); NBZ &amp; Li APJ, 879, 99 (2019); EPJA, 55, 39 (2019); JPG, 46, 014002 (2019); APJ, 893, 61 (2020); APJ in press (2021); Xie &amp; Li </a:t>
            </a:r>
            <a:r>
              <a:rPr lang="nl-NL" altLang="zh-C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APJ, 883, 174 (2019); APJ, 899, 4 (2020); Li et al. EPJA, 55, 117 (2019); Universe, 7, 182 (2021)......</a:t>
            </a:r>
            <a:endParaRPr lang="zh-CN" alt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2">
            <a:extLst>
              <a:ext uri="{FF2B5EF4-FFF2-40B4-BE49-F238E27FC236}">
                <a16:creationId xmlns:a16="http://schemas.microsoft.com/office/drawing/2014/main" id="{2B9E586A-0C6E-4337-96D9-127EA2A62656}"/>
              </a:ext>
            </a:extLst>
          </p:cNvPr>
          <p:cNvSpPr txBox="1"/>
          <p:nvPr/>
        </p:nvSpPr>
        <p:spPr>
          <a:xfrm>
            <a:off x="0" y="5630"/>
            <a:ext cx="12192000" cy="834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parameterized EOS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7608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4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9462</TotalTime>
  <Words>1742</Words>
  <Application>Microsoft Office PowerPoint</Application>
  <PresentationFormat>宽屏</PresentationFormat>
  <Paragraphs>243</Paragraphs>
  <Slides>35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6" baseType="lpstr">
      <vt:lpstr>Adobe Devanagari</vt:lpstr>
      <vt:lpstr>华文行楷</vt:lpstr>
      <vt:lpstr>宋体</vt:lpstr>
      <vt:lpstr>等线</vt:lpstr>
      <vt:lpstr>等线 Light</vt:lpstr>
      <vt:lpstr>Arial</vt:lpstr>
      <vt:lpstr>Cambria Math</vt:lpstr>
      <vt:lpstr>Symbol</vt:lpstr>
      <vt:lpstr>Times New Roman</vt:lpstr>
      <vt:lpstr>Wingdings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346728323@qq.com</dc:creator>
  <cp:lastModifiedBy>张乃波</cp:lastModifiedBy>
  <cp:revision>515</cp:revision>
  <dcterms:created xsi:type="dcterms:W3CDTF">2021-04-02T15:46:19Z</dcterms:created>
  <dcterms:modified xsi:type="dcterms:W3CDTF">2023-09-19T10:08:01Z</dcterms:modified>
</cp:coreProperties>
</file>