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2"/>
  </p:notesMasterIdLst>
  <p:sldIdLst>
    <p:sldId id="2183" r:id="rId2"/>
    <p:sldId id="731" r:id="rId3"/>
    <p:sldId id="1935" r:id="rId4"/>
    <p:sldId id="2020" r:id="rId5"/>
    <p:sldId id="2220" r:id="rId6"/>
    <p:sldId id="2207" r:id="rId7"/>
    <p:sldId id="2208" r:id="rId8"/>
    <p:sldId id="2213" r:id="rId9"/>
    <p:sldId id="2176" r:id="rId10"/>
    <p:sldId id="2210" r:id="rId11"/>
    <p:sldId id="2141" r:id="rId12"/>
    <p:sldId id="2104" r:id="rId13"/>
    <p:sldId id="2214" r:id="rId14"/>
    <p:sldId id="2186" r:id="rId15"/>
    <p:sldId id="2218" r:id="rId16"/>
    <p:sldId id="2204" r:id="rId17"/>
    <p:sldId id="2215" r:id="rId18"/>
    <p:sldId id="2181" r:id="rId19"/>
    <p:sldId id="2217" r:id="rId20"/>
    <p:sldId id="2130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19FF"/>
    <a:srgbClr val="FF0084"/>
    <a:srgbClr val="0000FF"/>
    <a:srgbClr val="FFF3CC"/>
    <a:srgbClr val="00009E"/>
    <a:srgbClr val="FF8302"/>
    <a:srgbClr val="008400"/>
    <a:srgbClr val="0000A5"/>
    <a:srgbClr val="FF26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97"/>
    <p:restoredTop sz="93119"/>
  </p:normalViewPr>
  <p:slideViewPr>
    <p:cSldViewPr snapToObjects="1" showGuides="1">
      <p:cViewPr varScale="1">
        <p:scale>
          <a:sx n="100" d="100"/>
          <a:sy n="100" d="100"/>
        </p:scale>
        <p:origin x="848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 varScale="1">
        <p:scale>
          <a:sx n="85" d="100"/>
          <a:sy n="85" d="100"/>
        </p:scale>
        <p:origin x="3928" y="16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33615-380D-3546-9561-41B30DA24179}" type="datetimeFigureOut">
              <a:rPr kumimoji="1" lang="zh-CN" altLang="en-US" smtClean="0"/>
              <a:t>2023/9/15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C94E66-B8F4-9848-B58E-0E83C0894D4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03634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C94E66-B8F4-9848-B58E-0E83C0894D4A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96962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C94E66-B8F4-9848-B58E-0E83C0894D4A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90315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E740BA-54CA-4C4E-8C78-92572C4FEE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18A14F8-E507-1C4F-AF5C-DD19BC94F8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749376-8557-1A4B-AA84-4881666C7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7970-8CFA-6443-8F5A-376150807111}" type="datetime1">
              <a:rPr kumimoji="1" lang="zh-CN" altLang="en-US" smtClean="0"/>
              <a:t>2023/9/15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C4F9E9D-7862-1642-BB2B-74C75CCAD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5D8A97C-875C-A04E-BEE2-FF4F3AB4C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5FEE-64E1-584C-971E-0FB80B6FB9C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45049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2FF84E-A2A8-7E4B-8382-D3B3C0E9A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B961779-3037-FA45-AC69-5E0B7F95DD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6633693-1F0F-704A-B438-55DA01479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4BD8C-19C7-CF4B-9167-FD09E02A1BBC}" type="datetime1">
              <a:rPr kumimoji="1" lang="zh-CN" altLang="en-US" smtClean="0"/>
              <a:t>2023/9/15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3A05F4D-CBD4-2D4D-8D12-25C093D92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517342B-D6ED-BD49-94B9-F76B95906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5FEE-64E1-584C-971E-0FB80B6FB9C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7446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153FEBA-A3C0-9E48-B71C-B0DB7C241D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BB086B7-B2AE-164F-A103-56765DD56C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823C582-F900-8B4A-AFE3-EAF38ABFF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0B82B-1594-1245-8EF1-3A1762FB036E}" type="datetime1">
              <a:rPr kumimoji="1" lang="zh-CN" altLang="en-US" smtClean="0"/>
              <a:t>2023/9/15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FB72926-6F66-D84E-B40D-4B6673482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121A729-D521-7C43-848B-30828DDCD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5FEE-64E1-584C-971E-0FB80B6FB9C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11292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DE5EE1-F24A-3F49-BCDD-EC154DBAC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A38BDF-63BA-094B-B6E2-BD22CF29E0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98C70F-7053-2A4C-BA19-4F43A5C1C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4452-9392-6543-ABB7-F0CC36CEA50C}" type="datetime1">
              <a:rPr kumimoji="1" lang="zh-CN" altLang="en-US" smtClean="0"/>
              <a:t>2023/9/15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A8C289A-70D8-F04B-ACA8-803DBD744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80B7D14-D872-4742-A58D-EF84D2FDF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5FEE-64E1-584C-971E-0FB80B6FB9C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46724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19D68C-5291-D144-AEA5-516BF36C1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DEF7AF5-DC6F-1040-822C-9835593A8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01E4DF-D3DC-B64B-BD83-DE5E0AE39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4F65B-0785-0F4F-8C72-35FCEB8C8C4B}" type="datetime1">
              <a:rPr kumimoji="1" lang="zh-CN" altLang="en-US" smtClean="0"/>
              <a:t>2023/9/15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00B447E-5037-8C48-AE13-16D451E14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C43C332-2394-7646-A2C1-6C417F3BA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5FEE-64E1-584C-971E-0FB80B6FB9C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50068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101333-5DBD-0A41-8CF6-898888A01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389ED38-A797-8B43-99D0-3996D4F23E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C984974-449A-394F-93E3-F5585AC8D0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2E05106-8DD2-5B48-BC37-F28E311EF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E561-E166-C247-9BF6-236DBC598CE7}" type="datetime1">
              <a:rPr kumimoji="1" lang="zh-CN" altLang="en-US" smtClean="0"/>
              <a:t>2023/9/15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23A6F55-9139-824D-B997-A6CA99C7A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5503457-8932-304D-B67D-29D4FB848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5FEE-64E1-584C-971E-0FB80B6FB9C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26399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9E776A-66AC-9A4D-9139-FF85171CF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498A4EF-EAD0-6E49-9292-36C5E7C20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B62C47D-910D-AE41-8381-601510F421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E083FAA-BCFC-8140-BA39-AB3C099E0B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B7E5466-7FB4-C24B-A9A9-282220D06E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DD3B2FE-854F-1F4E-95DD-4FAEF12C6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42485-99D9-2A48-91C7-0F440DA99102}" type="datetime1">
              <a:rPr kumimoji="1" lang="zh-CN" altLang="en-US" smtClean="0"/>
              <a:t>2023/9/15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C1E184D-AB8B-EA45-A304-E166A6265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1506B35-1B62-1649-AFF1-0E99FC35E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5FEE-64E1-584C-971E-0FB80B6FB9C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69955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9FB89D-F9C1-9840-9477-CE1CAFDA1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AC166FD-A6F5-FE46-92C6-B80BDC2A8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C1636-AD49-6D4A-A5A2-ECDF3B598DF9}" type="datetime1">
              <a:rPr kumimoji="1" lang="zh-CN" altLang="en-US" smtClean="0"/>
              <a:t>2023/9/15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BEC495A-9C8D-4644-B791-F573C48E6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ACF86B5-AF9E-424E-BA1C-B7875820D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5FEE-64E1-584C-971E-0FB80B6FB9C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83396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64061F1-E0D4-484E-93E2-C35D934C9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AC1CA-4E7C-3D45-9292-55A803269F50}" type="datetime1">
              <a:rPr kumimoji="1" lang="zh-CN" altLang="en-US" smtClean="0"/>
              <a:t>2023/9/15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953AD90-8D4F-DD4D-A679-48ADBA2CE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908A307-C48A-1449-8E22-920730151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5FEE-64E1-584C-971E-0FB80B6FB9C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42538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6D61A9-CD1E-904A-8E0D-6D6BF1A0C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D4B9D0A-F98C-1A43-B6E1-1B661010E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F3B8084-17D1-6B48-8D35-FE6507BBA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F4FD5A9-FBEC-CF41-ADCB-070A393A5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8CF3-AB72-0C43-AA1E-B74B6BDB00D6}" type="datetime1">
              <a:rPr kumimoji="1" lang="zh-CN" altLang="en-US" smtClean="0"/>
              <a:t>2023/9/15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08E89F0-64D4-0E47-B475-CDAF4407C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0B9A5C5-C2B3-7E48-9023-AF287EC4E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5FEE-64E1-584C-971E-0FB80B6FB9C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13539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C2EB5C-B16C-5F48-9398-508DAEF87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AE03250-27B9-CC4A-A8F0-6BC384C6D5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DDFC7E9-B16B-914A-B8D8-B7F8B4348B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A813CC3-FBFE-0D44-8A11-C26AB5BCC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668D2-CE35-7142-9222-68B47E7B90CD}" type="datetime1">
              <a:rPr kumimoji="1" lang="zh-CN" altLang="en-US" smtClean="0"/>
              <a:t>2023/9/15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C42182-B2E1-524A-8DE4-6C9CDCF55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61FBE16-FB8E-FA4B-87F0-03BD44986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5FEE-64E1-584C-971E-0FB80B6FB9C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37579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2757D80-4AD9-1746-B9D4-1B5CD35E1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5054984-6F6C-CD4A-BEB8-8160A441C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486C356-4E75-634C-AF8C-44C8920170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3D4B9-FA56-3A46-852A-D1CBF180BF78}" type="datetime1">
              <a:rPr kumimoji="1" lang="zh-CN" altLang="en-US" smtClean="0"/>
              <a:t>2023/9/15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50E076C-216C-994C-9CCD-EC52FAD09B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3C1131-908C-9B40-8AFA-D6FB6F2FF3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D5FEE-64E1-584C-971E-0FB80B6FB9C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9603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22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0.png"/><Relationship Id="rId3" Type="http://schemas.openxmlformats.org/officeDocument/2006/relationships/image" Target="../media/image190.png"/><Relationship Id="rId7" Type="http://schemas.openxmlformats.org/officeDocument/2006/relationships/image" Target="../media/image18.png"/><Relationship Id="rId1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23.png"/><Relationship Id="rId5" Type="http://schemas.openxmlformats.org/officeDocument/2006/relationships/image" Target="../media/image140.png"/><Relationship Id="rId15" Type="http://schemas.openxmlformats.org/officeDocument/2006/relationships/image" Target="../media/image180.png"/><Relationship Id="rId10" Type="http://schemas.openxmlformats.org/officeDocument/2006/relationships/image" Target="../media/image39.png"/><Relationship Id="rId4" Type="http://schemas.openxmlformats.org/officeDocument/2006/relationships/image" Target="../media/image130.png"/><Relationship Id="rId9" Type="http://schemas.openxmlformats.org/officeDocument/2006/relationships/image" Target="../media/image38.png"/><Relationship Id="rId14" Type="http://schemas.openxmlformats.org/officeDocument/2006/relationships/image" Target="../media/image2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37.png"/><Relationship Id="rId4" Type="http://schemas.openxmlformats.org/officeDocument/2006/relationships/image" Target="../media/image30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5.png"/><Relationship Id="rId7" Type="http://schemas.openxmlformats.org/officeDocument/2006/relationships/image" Target="../media/image20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9EDC2996-BA23-6344-B1C9-FE82AAA2AD8E}"/>
              </a:ext>
            </a:extLst>
          </p:cNvPr>
          <p:cNvSpPr txBox="1"/>
          <p:nvPr/>
        </p:nvSpPr>
        <p:spPr>
          <a:xfrm>
            <a:off x="2115783" y="3284984"/>
            <a:ext cx="7999433" cy="1144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Sibo</a:t>
            </a:r>
            <a:r>
              <a:rPr kumimoji="1"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Wang</a:t>
            </a:r>
            <a:r>
              <a:rPr kumimoji="1" lang="zh-CN" altLang="en-US" sz="28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kumimoji="1" lang="zh-CN" altLang="en-US" sz="28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王锶博</a:t>
            </a:r>
            <a:r>
              <a:rPr kumimoji="1" lang="en-US" altLang="zh-CN" sz="28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kumimoji="1" lang="en-US" altLang="zh-CN" sz="2000" b="1" i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Department</a:t>
            </a:r>
            <a:r>
              <a:rPr kumimoji="1" lang="zh-CN" altLang="en-US" sz="2000" b="1" i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000" b="1" i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of</a:t>
            </a:r>
            <a:r>
              <a:rPr kumimoji="1" lang="zh-CN" altLang="en-US" sz="2000" b="1" i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000" b="1" i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Physics,</a:t>
            </a:r>
            <a:r>
              <a:rPr kumimoji="1" lang="zh-CN" altLang="en-US" sz="2000" b="1" i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000" b="1" i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Chongqing</a:t>
            </a:r>
            <a:r>
              <a:rPr kumimoji="1" lang="zh-CN" altLang="en-US" sz="2000" b="1" i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000" b="1" i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University,</a:t>
            </a:r>
            <a:r>
              <a:rPr kumimoji="1" lang="zh-CN" altLang="en-US" sz="2000" b="1" i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000" b="1" i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China</a:t>
            </a:r>
            <a:r>
              <a:rPr kumimoji="1" lang="zh-CN" altLang="en-US" sz="2000" b="1" i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0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sbwang@cqu.edu.cn</a:t>
            </a:r>
            <a:endParaRPr kumimoji="1" lang="zh-CN" altLang="en-US" sz="2000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 descr="See the source image">
            <a:extLst>
              <a:ext uri="{FF2B5EF4-FFF2-40B4-BE49-F238E27FC236}">
                <a16:creationId xmlns:a16="http://schemas.microsoft.com/office/drawing/2014/main" id="{D20CFDD6-6239-0F97-886A-16245E9F3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912" y="4675322"/>
            <a:ext cx="1579673" cy="156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圆角矩形 6">
            <a:extLst>
              <a:ext uri="{FF2B5EF4-FFF2-40B4-BE49-F238E27FC236}">
                <a16:creationId xmlns:a16="http://schemas.microsoft.com/office/drawing/2014/main" id="{97833DD4-6CDA-7009-F6AE-D72B43C58B6B}"/>
              </a:ext>
            </a:extLst>
          </p:cNvPr>
          <p:cNvSpPr/>
          <p:nvPr/>
        </p:nvSpPr>
        <p:spPr>
          <a:xfrm>
            <a:off x="386550" y="1381361"/>
            <a:ext cx="11454225" cy="2008423"/>
          </a:xfrm>
          <a:prstGeom prst="roundRect">
            <a:avLst/>
          </a:prstGeom>
          <a:gradFill flip="none" rotWithShape="1">
            <a:gsLst>
              <a:gs pos="0">
                <a:srgbClr val="1963A0"/>
              </a:gs>
              <a:gs pos="100000">
                <a:srgbClr val="FFFFFF"/>
              </a:gs>
            </a:gsLst>
            <a:lin ang="5400000" scaled="1"/>
            <a:tileRect/>
          </a:gra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en-US" altLang="zh-CN" sz="36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Nuclear</a:t>
            </a:r>
            <a:r>
              <a:rPr kumimoji="1" lang="zh-CN" altLang="en-US" sz="36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36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matter</a:t>
            </a:r>
            <a:r>
              <a:rPr kumimoji="1" lang="zh-CN" altLang="en-US" sz="36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36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and</a:t>
            </a:r>
            <a:r>
              <a:rPr kumimoji="1" lang="zh-CN" altLang="en-US" sz="36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36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neutron</a:t>
            </a:r>
            <a:r>
              <a:rPr kumimoji="1" lang="zh-CN" altLang="en-US" sz="36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36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stars</a:t>
            </a:r>
            <a:r>
              <a:rPr kumimoji="1" lang="zh-CN" altLang="en-US" sz="36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36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from</a:t>
            </a:r>
            <a:r>
              <a:rPr kumimoji="1" lang="zh-CN" altLang="en-US" sz="36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36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the</a:t>
            </a:r>
            <a:r>
              <a:rPr kumimoji="1" lang="zh-CN" altLang="en-US" sz="36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36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relativistic</a:t>
            </a:r>
            <a:r>
              <a:rPr kumimoji="1" lang="zh-CN" altLang="en-US" sz="36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endParaRPr kumimoji="1" lang="en-US" altLang="zh-CN" sz="36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kumimoji="1" lang="en" altLang="zh-CN" sz="36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Brueckner-Hartree-Fock </a:t>
            </a:r>
            <a:r>
              <a:rPr kumimoji="1" lang="en-US" altLang="zh-CN" sz="36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theory</a:t>
            </a:r>
            <a:r>
              <a:rPr kumimoji="1" lang="zh-CN" altLang="en-US" sz="36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36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in</a:t>
            </a:r>
            <a:r>
              <a:rPr kumimoji="1" lang="zh-CN" altLang="en-US" sz="36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36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the</a:t>
            </a:r>
            <a:r>
              <a:rPr kumimoji="1" lang="zh-CN" altLang="en-US" sz="36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36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full</a:t>
            </a:r>
            <a:r>
              <a:rPr kumimoji="1" lang="zh-CN" altLang="en-US" sz="36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36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Dirac</a:t>
            </a:r>
            <a:r>
              <a:rPr kumimoji="1" lang="zh-CN" altLang="en-US" sz="36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36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space</a:t>
            </a:r>
          </a:p>
          <a:p>
            <a:pPr algn="ctr">
              <a:lnSpc>
                <a:spcPct val="150000"/>
              </a:lnSpc>
              <a:spcAft>
                <a:spcPts val="1200"/>
              </a:spcAft>
            </a:pPr>
            <a:endParaRPr kumimoji="1" lang="en" altLang="zh-CN" sz="300" dirty="0">
              <a:solidFill>
                <a:srgbClr val="00B050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439CD60-FE1D-116D-7433-1394A87DA4EF}"/>
              </a:ext>
            </a:extLst>
          </p:cNvPr>
          <p:cNvSpPr txBox="1"/>
          <p:nvPr/>
        </p:nvSpPr>
        <p:spPr>
          <a:xfrm>
            <a:off x="119335" y="174412"/>
            <a:ext cx="11721440" cy="693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i="1" dirty="0">
                <a:solidFill>
                  <a:srgbClr val="0070C0"/>
                </a:solidFill>
                <a:latin typeface="Arial" panose="020B0604020202020204" pitchFamily="34" charset="0"/>
                <a:ea typeface="STXingkai" panose="02010800040101010101" pitchFamily="2" charset="-122"/>
                <a:cs typeface="Arial" panose="020B0604020202020204" pitchFamily="34" charset="0"/>
              </a:rPr>
              <a:t>NuSym23:</a:t>
            </a:r>
            <a:r>
              <a:rPr lang="zh-CN" altLang="en-US" i="1" dirty="0">
                <a:solidFill>
                  <a:srgbClr val="0070C0"/>
                </a:solidFill>
                <a:latin typeface="Arial" panose="020B0604020202020204" pitchFamily="34" charset="0"/>
                <a:ea typeface="STXingkai" panose="020108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i="1" dirty="0" err="1">
                <a:solidFill>
                  <a:srgbClr val="0070C0"/>
                </a:solidFill>
                <a:latin typeface="Arial" panose="020B0604020202020204" pitchFamily="34" charset="0"/>
                <a:ea typeface="STXingkai" panose="02010800040101010101" pitchFamily="2" charset="-122"/>
                <a:cs typeface="Arial" panose="020B0604020202020204" pitchFamily="34" charset="0"/>
              </a:rPr>
              <a:t>XI</a:t>
            </a:r>
            <a:r>
              <a:rPr lang="en-US" altLang="zh-CN" i="1" baseline="30000" dirty="0" err="1">
                <a:solidFill>
                  <a:srgbClr val="0070C0"/>
                </a:solidFill>
                <a:latin typeface="Arial" panose="020B0604020202020204" pitchFamily="34" charset="0"/>
                <a:ea typeface="STXingkai" panose="02010800040101010101" pitchFamily="2" charset="-122"/>
                <a:cs typeface="Arial" panose="020B0604020202020204" pitchFamily="34" charset="0"/>
              </a:rPr>
              <a:t>th</a:t>
            </a:r>
            <a:r>
              <a:rPr lang="zh-CN" altLang="en-US" i="1" dirty="0">
                <a:solidFill>
                  <a:srgbClr val="0070C0"/>
                </a:solidFill>
                <a:latin typeface="Arial" panose="020B0604020202020204" pitchFamily="34" charset="0"/>
                <a:ea typeface="STXingkai" panose="020108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i="1" dirty="0">
                <a:solidFill>
                  <a:srgbClr val="0070C0"/>
                </a:solidFill>
                <a:latin typeface="Arial" panose="020B0604020202020204" pitchFamily="34" charset="0"/>
                <a:ea typeface="STXingkai" panose="02010800040101010101" pitchFamily="2" charset="-122"/>
                <a:cs typeface="Arial" panose="020B0604020202020204" pitchFamily="34" charset="0"/>
              </a:rPr>
              <a:t>International</a:t>
            </a:r>
            <a:r>
              <a:rPr lang="zh-CN" altLang="en-US" i="1" dirty="0">
                <a:solidFill>
                  <a:srgbClr val="0070C0"/>
                </a:solidFill>
                <a:latin typeface="Arial" panose="020B0604020202020204" pitchFamily="34" charset="0"/>
                <a:ea typeface="STXingkai" panose="020108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i="1" dirty="0">
                <a:solidFill>
                  <a:srgbClr val="0070C0"/>
                </a:solidFill>
                <a:latin typeface="Arial" panose="020B0604020202020204" pitchFamily="34" charset="0"/>
                <a:ea typeface="STXingkai" panose="02010800040101010101" pitchFamily="2" charset="-122"/>
                <a:cs typeface="Arial" panose="020B0604020202020204" pitchFamily="34" charset="0"/>
              </a:rPr>
              <a:t>Symposium</a:t>
            </a:r>
            <a:r>
              <a:rPr lang="zh-CN" altLang="en-US" i="1" dirty="0">
                <a:solidFill>
                  <a:srgbClr val="0070C0"/>
                </a:solidFill>
                <a:latin typeface="Arial" panose="020B0604020202020204" pitchFamily="34" charset="0"/>
                <a:ea typeface="STXingkai" panose="020108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i="1" dirty="0">
                <a:solidFill>
                  <a:srgbClr val="0070C0"/>
                </a:solidFill>
                <a:latin typeface="Arial" panose="020B0604020202020204" pitchFamily="34" charset="0"/>
                <a:ea typeface="STXingkai" panose="02010800040101010101" pitchFamily="2" charset="-122"/>
                <a:cs typeface="Arial" panose="020B0604020202020204" pitchFamily="34" charset="0"/>
              </a:rPr>
              <a:t>on</a:t>
            </a:r>
            <a:r>
              <a:rPr lang="zh-CN" altLang="en-US" i="1" dirty="0">
                <a:solidFill>
                  <a:srgbClr val="0070C0"/>
                </a:solidFill>
                <a:latin typeface="Arial" panose="020B0604020202020204" pitchFamily="34" charset="0"/>
                <a:ea typeface="STXingkai" panose="020108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i="1" dirty="0">
                <a:solidFill>
                  <a:srgbClr val="0070C0"/>
                </a:solidFill>
                <a:latin typeface="Arial" panose="020B0604020202020204" pitchFamily="34" charset="0"/>
                <a:ea typeface="STXingkai" panose="02010800040101010101" pitchFamily="2" charset="-122"/>
                <a:cs typeface="Arial" panose="020B0604020202020204" pitchFamily="34" charset="0"/>
              </a:rPr>
              <a:t>Nuclear</a:t>
            </a:r>
            <a:r>
              <a:rPr lang="zh-CN" altLang="en-US" i="1" dirty="0">
                <a:solidFill>
                  <a:srgbClr val="0070C0"/>
                </a:solidFill>
                <a:latin typeface="Arial" panose="020B0604020202020204" pitchFamily="34" charset="0"/>
                <a:ea typeface="STXingkai" panose="020108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i="1" dirty="0">
                <a:solidFill>
                  <a:srgbClr val="0070C0"/>
                </a:solidFill>
                <a:latin typeface="Arial" panose="020B0604020202020204" pitchFamily="34" charset="0"/>
                <a:ea typeface="STXingkai" panose="02010800040101010101" pitchFamily="2" charset="-122"/>
                <a:cs typeface="Arial" panose="020B0604020202020204" pitchFamily="34" charset="0"/>
              </a:rPr>
              <a:t>Symmetry</a:t>
            </a:r>
            <a:r>
              <a:rPr lang="zh-CN" altLang="en-US" i="1" dirty="0">
                <a:solidFill>
                  <a:srgbClr val="0070C0"/>
                </a:solidFill>
                <a:latin typeface="Arial" panose="020B0604020202020204" pitchFamily="34" charset="0"/>
                <a:ea typeface="STXingkai" panose="020108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i="1" dirty="0">
                <a:solidFill>
                  <a:srgbClr val="0070C0"/>
                </a:solidFill>
                <a:latin typeface="Arial" panose="020B0604020202020204" pitchFamily="34" charset="0"/>
                <a:ea typeface="STXingkai" panose="02010800040101010101" pitchFamily="2" charset="-122"/>
                <a:cs typeface="Arial" panose="020B0604020202020204" pitchFamily="34" charset="0"/>
              </a:rPr>
              <a:t>Energy</a:t>
            </a:r>
          </a:p>
          <a:p>
            <a:pPr>
              <a:lnSpc>
                <a:spcPct val="120000"/>
              </a:lnSpc>
            </a:pPr>
            <a:r>
              <a:rPr lang="en-US" altLang="zh-CN" sz="1600" i="1" dirty="0">
                <a:solidFill>
                  <a:srgbClr val="0070C0"/>
                </a:solidFill>
                <a:latin typeface="Arial" panose="020B0604020202020204" pitchFamily="34" charset="0"/>
                <a:ea typeface="STXingkai" panose="02010800040101010101" pitchFamily="2" charset="-122"/>
                <a:cs typeface="Arial" panose="020B0604020202020204" pitchFamily="34" charset="0"/>
              </a:rPr>
              <a:t>Darmstadt</a:t>
            </a:r>
            <a:r>
              <a:rPr lang="zh-CN" altLang="en-US" sz="1600" i="1" dirty="0">
                <a:solidFill>
                  <a:srgbClr val="0070C0"/>
                </a:solidFill>
                <a:latin typeface="Arial" panose="020B0604020202020204" pitchFamily="34" charset="0"/>
                <a:ea typeface="STXingkai" panose="020108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600" i="1" dirty="0">
                <a:solidFill>
                  <a:srgbClr val="0070C0"/>
                </a:solidFill>
                <a:latin typeface="Arial" panose="020B0604020202020204" pitchFamily="34" charset="0"/>
                <a:ea typeface="STXingkai" panose="02010800040101010101" pitchFamily="2" charset="-122"/>
                <a:cs typeface="Arial" panose="020B0604020202020204" pitchFamily="34" charset="0"/>
              </a:rPr>
              <a:t>(Germany),</a:t>
            </a:r>
            <a:r>
              <a:rPr lang="zh-CN" altLang="en-US" sz="1600" i="1" dirty="0">
                <a:solidFill>
                  <a:srgbClr val="0070C0"/>
                </a:solidFill>
                <a:latin typeface="Arial" panose="020B0604020202020204" pitchFamily="34" charset="0"/>
                <a:ea typeface="STXingkai" panose="020108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600" i="1" dirty="0">
                <a:solidFill>
                  <a:srgbClr val="0070C0"/>
                </a:solidFill>
                <a:latin typeface="Arial" panose="020B0604020202020204" pitchFamily="34" charset="0"/>
                <a:ea typeface="STXingkai" panose="02010800040101010101" pitchFamily="2" charset="-122"/>
                <a:cs typeface="Arial" panose="020B0604020202020204" pitchFamily="34" charset="0"/>
              </a:rPr>
              <a:t>18-22</a:t>
            </a:r>
            <a:r>
              <a:rPr lang="zh-CN" altLang="en-US" sz="1600" i="1" dirty="0">
                <a:solidFill>
                  <a:srgbClr val="0070C0"/>
                </a:solidFill>
                <a:latin typeface="Arial" panose="020B0604020202020204" pitchFamily="34" charset="0"/>
                <a:ea typeface="STXingkai" panose="020108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600" i="1" dirty="0">
                <a:solidFill>
                  <a:srgbClr val="0070C0"/>
                </a:solidFill>
                <a:latin typeface="Arial" panose="020B0604020202020204" pitchFamily="34" charset="0"/>
                <a:ea typeface="STXingkai" panose="02010800040101010101" pitchFamily="2" charset="-122"/>
                <a:cs typeface="Arial" panose="020B0604020202020204" pitchFamily="34" charset="0"/>
              </a:rPr>
              <a:t>September</a:t>
            </a:r>
            <a:r>
              <a:rPr lang="zh-CN" altLang="en-US" sz="1600" i="1" dirty="0">
                <a:solidFill>
                  <a:srgbClr val="0070C0"/>
                </a:solidFill>
                <a:latin typeface="Arial" panose="020B0604020202020204" pitchFamily="34" charset="0"/>
                <a:ea typeface="STXingkai" panose="020108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600" i="1" dirty="0">
                <a:solidFill>
                  <a:srgbClr val="0070C0"/>
                </a:solidFill>
                <a:latin typeface="Arial" panose="020B0604020202020204" pitchFamily="34" charset="0"/>
                <a:ea typeface="STXingkai" panose="02010800040101010101" pitchFamily="2" charset="-122"/>
                <a:cs typeface="Arial" panose="020B0604020202020204" pitchFamily="34" charset="0"/>
              </a:rPr>
              <a:t>2023,</a:t>
            </a:r>
            <a:r>
              <a:rPr lang="zh-CN" altLang="en-US" sz="1600" i="1" dirty="0">
                <a:solidFill>
                  <a:srgbClr val="0070C0"/>
                </a:solidFill>
                <a:latin typeface="Arial" panose="020B0604020202020204" pitchFamily="34" charset="0"/>
                <a:ea typeface="STXingkai" panose="020108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600" i="1" dirty="0">
                <a:solidFill>
                  <a:srgbClr val="0070C0"/>
                </a:solidFill>
                <a:latin typeface="Arial" panose="020B0604020202020204" pitchFamily="34" charset="0"/>
                <a:ea typeface="STXingkai" panose="02010800040101010101" pitchFamily="2" charset="-122"/>
                <a:cs typeface="Arial" panose="020B0604020202020204" pitchFamily="34" charset="0"/>
              </a:rPr>
              <a:t>GSI</a:t>
            </a:r>
            <a:r>
              <a:rPr lang="zh-CN" altLang="en-US" sz="1600" i="1" dirty="0">
                <a:solidFill>
                  <a:srgbClr val="0070C0"/>
                </a:solidFill>
                <a:latin typeface="Arial" panose="020B0604020202020204" pitchFamily="34" charset="0"/>
                <a:ea typeface="STXingkai" panose="020108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600" i="1" dirty="0">
                <a:solidFill>
                  <a:srgbClr val="0070C0"/>
                </a:solidFill>
                <a:latin typeface="Arial" panose="020B0604020202020204" pitchFamily="34" charset="0"/>
                <a:ea typeface="STXingkai" panose="02010800040101010101" pitchFamily="2" charset="-122"/>
                <a:cs typeface="Arial" panose="020B0604020202020204" pitchFamily="34" charset="0"/>
              </a:rPr>
              <a:t>Helmholtz</a:t>
            </a:r>
            <a:r>
              <a:rPr lang="zh-CN" altLang="en-US" sz="1600" i="1" dirty="0">
                <a:solidFill>
                  <a:srgbClr val="0070C0"/>
                </a:solidFill>
                <a:latin typeface="Arial" panose="020B0604020202020204" pitchFamily="34" charset="0"/>
                <a:ea typeface="STXingkai" panose="020108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600" i="1" dirty="0">
                <a:solidFill>
                  <a:srgbClr val="0070C0"/>
                </a:solidFill>
                <a:latin typeface="Arial" panose="020B0604020202020204" pitchFamily="34" charset="0"/>
                <a:ea typeface="STXingkai" panose="02010800040101010101" pitchFamily="2" charset="-122"/>
                <a:cs typeface="Arial" panose="020B0604020202020204" pitchFamily="34" charset="0"/>
              </a:rPr>
              <a:t>Centre</a:t>
            </a:r>
            <a:r>
              <a:rPr lang="zh-CN" altLang="en-US" sz="1600" i="1" dirty="0">
                <a:solidFill>
                  <a:srgbClr val="0070C0"/>
                </a:solidFill>
                <a:latin typeface="Arial" panose="020B0604020202020204" pitchFamily="34" charset="0"/>
                <a:ea typeface="STXingkai" panose="020108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600" i="1" dirty="0">
                <a:solidFill>
                  <a:srgbClr val="0070C0"/>
                </a:solidFill>
                <a:latin typeface="Arial" panose="020B0604020202020204" pitchFamily="34" charset="0"/>
                <a:ea typeface="STXingkai" panose="02010800040101010101" pitchFamily="2" charset="-122"/>
                <a:cs typeface="Arial" panose="020B0604020202020204" pitchFamily="34" charset="0"/>
              </a:rPr>
              <a:t>for</a:t>
            </a:r>
            <a:r>
              <a:rPr lang="zh-CN" altLang="en-US" sz="1600" i="1" dirty="0">
                <a:solidFill>
                  <a:srgbClr val="0070C0"/>
                </a:solidFill>
                <a:latin typeface="Arial" panose="020B0604020202020204" pitchFamily="34" charset="0"/>
                <a:ea typeface="STXingkai" panose="020108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600" i="1" dirty="0">
                <a:solidFill>
                  <a:srgbClr val="0070C0"/>
                </a:solidFill>
                <a:latin typeface="Arial" panose="020B0604020202020204" pitchFamily="34" charset="0"/>
                <a:ea typeface="STXingkai" panose="02010800040101010101" pitchFamily="2" charset="-122"/>
                <a:cs typeface="Arial" panose="020B0604020202020204" pitchFamily="34" charset="0"/>
              </a:rPr>
              <a:t>Heavy-Ion</a:t>
            </a:r>
            <a:r>
              <a:rPr lang="zh-CN" altLang="en-US" sz="1600" i="1" dirty="0">
                <a:solidFill>
                  <a:srgbClr val="0070C0"/>
                </a:solidFill>
                <a:latin typeface="Arial" panose="020B0604020202020204" pitchFamily="34" charset="0"/>
                <a:ea typeface="STXingkai" panose="020108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600" i="1" dirty="0">
                <a:solidFill>
                  <a:srgbClr val="0070C0"/>
                </a:solidFill>
                <a:latin typeface="Arial" panose="020B0604020202020204" pitchFamily="34" charset="0"/>
                <a:ea typeface="STXingkai" panose="02010800040101010101" pitchFamily="2" charset="-122"/>
                <a:cs typeface="Arial" panose="020B0604020202020204" pitchFamily="34" charset="0"/>
              </a:rPr>
              <a:t>Research</a:t>
            </a:r>
            <a:r>
              <a:rPr lang="zh-CN" altLang="en-US" sz="1600" i="1" dirty="0">
                <a:solidFill>
                  <a:srgbClr val="0070C0"/>
                </a:solidFill>
                <a:latin typeface="Arial" panose="020B0604020202020204" pitchFamily="34" charset="0"/>
                <a:ea typeface="STXingkai" panose="020108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600" i="1" dirty="0">
                <a:solidFill>
                  <a:srgbClr val="0070C0"/>
                </a:solidFill>
                <a:latin typeface="Arial" panose="020B0604020202020204" pitchFamily="34" charset="0"/>
                <a:ea typeface="STXingkai" panose="02010800040101010101" pitchFamily="2" charset="-122"/>
                <a:cs typeface="Arial" panose="020B0604020202020204" pitchFamily="34" charset="0"/>
              </a:rPr>
              <a:t>GmbH</a:t>
            </a:r>
            <a:endParaRPr lang="en" altLang="zh-CN" sz="1600" i="1" dirty="0">
              <a:solidFill>
                <a:srgbClr val="0070C0"/>
              </a:solidFill>
              <a:latin typeface="Arial" panose="020B0604020202020204" pitchFamily="34" charset="0"/>
              <a:ea typeface="STXingkai" panose="020108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BBBA343-E6A5-72D5-3D72-273BDBE6A3F5}"/>
              </a:ext>
            </a:extLst>
          </p:cNvPr>
          <p:cNvSpPr txBox="1"/>
          <p:nvPr/>
        </p:nvSpPr>
        <p:spPr>
          <a:xfrm>
            <a:off x="119335" y="6333600"/>
            <a:ext cx="8535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Collaborators: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Hui Tong, </a:t>
            </a:r>
            <a:r>
              <a:rPr lang="en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Xiaoying</a:t>
            </a:r>
            <a:r>
              <a:rPr lang="e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Qu, Chencan Wang, Qiang Zhao, Peter Ring, Jie Meng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707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6C53DC41-CEA7-4E49-B7BF-92BADEC13A14}"/>
              </a:ext>
            </a:extLst>
          </p:cNvPr>
          <p:cNvSpPr/>
          <p:nvPr/>
        </p:nvSpPr>
        <p:spPr>
          <a:xfrm>
            <a:off x="568165" y="188756"/>
            <a:ext cx="6260047" cy="584775"/>
          </a:xfrm>
          <a:prstGeom prst="rect">
            <a:avLst/>
          </a:prstGeom>
          <a:noFill/>
          <a:ln w="28575">
            <a:noFill/>
          </a:ln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Extract</a:t>
            </a:r>
            <a:r>
              <a:rPr lang="zh-CN" altLang="en-US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</a:t>
            </a:r>
            <a:r>
              <a:rPr lang="zh-CN" altLang="en-US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single-particle</a:t>
            </a:r>
            <a:r>
              <a:rPr lang="zh-CN" altLang="en-US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potentials</a:t>
            </a:r>
          </a:p>
        </p:txBody>
      </p:sp>
      <p:cxnSp>
        <p:nvCxnSpPr>
          <p:cNvPr id="5" name="直线连接符 4">
            <a:extLst>
              <a:ext uri="{FF2B5EF4-FFF2-40B4-BE49-F238E27FC236}">
                <a16:creationId xmlns:a16="http://schemas.microsoft.com/office/drawing/2014/main" id="{ED640C8C-F894-A64A-9A91-85A7ACF65A2E}"/>
              </a:ext>
            </a:extLst>
          </p:cNvPr>
          <p:cNvCxnSpPr>
            <a:cxnSpLocks/>
          </p:cNvCxnSpPr>
          <p:nvPr/>
        </p:nvCxnSpPr>
        <p:spPr>
          <a:xfrm>
            <a:off x="583538" y="765918"/>
            <a:ext cx="1054962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B5D4709D-DA20-D940-858B-151BBA106BBB}"/>
              </a:ext>
            </a:extLst>
          </p:cNvPr>
          <p:cNvSpPr txBox="1"/>
          <p:nvPr/>
        </p:nvSpPr>
        <p:spPr>
          <a:xfrm>
            <a:off x="588035" y="908720"/>
            <a:ext cx="9197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l"/>
            </a:pPr>
            <a:r>
              <a:rPr kumimoji="1"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Nucleon-nucleon</a:t>
            </a:r>
            <a:r>
              <a:rPr kumimoji="1"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scattering</a:t>
            </a:r>
            <a:r>
              <a:rPr kumimoji="1"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Thompson</a:t>
            </a:r>
            <a:r>
              <a:rPr kumimoji="1"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equation</a:t>
            </a:r>
            <a:r>
              <a:rPr kumimoji="1"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in</a:t>
            </a:r>
            <a:r>
              <a:rPr kumimoji="1"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the</a:t>
            </a:r>
            <a:r>
              <a:rPr kumimoji="1"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nuclear</a:t>
            </a:r>
            <a:r>
              <a:rPr kumimoji="1"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medium</a:t>
            </a:r>
            <a:endParaRPr kumimoji="1" lang="zh-CN" altLang="en-US" sz="2400" dirty="0">
              <a:solidFill>
                <a:srgbClr val="FF0000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3F0507C-58EC-8F4F-A0F4-B2E52928FB33}"/>
              </a:ext>
            </a:extLst>
          </p:cNvPr>
          <p:cNvSpPr txBox="1"/>
          <p:nvPr/>
        </p:nvSpPr>
        <p:spPr>
          <a:xfrm>
            <a:off x="588035" y="2895327"/>
            <a:ext cx="7407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l"/>
            </a:pPr>
            <a:r>
              <a:rPr kumimoji="1" lang="en-US" altLang="zh-CN" sz="2400" dirty="0">
                <a:solidFill>
                  <a:srgbClr val="00B05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Matrix</a:t>
            </a:r>
            <a:r>
              <a:rPr kumimoji="1" lang="zh-CN" altLang="en-US" sz="2400" dirty="0">
                <a:solidFill>
                  <a:srgbClr val="00B05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solidFill>
                  <a:srgbClr val="00B05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elements</a:t>
            </a:r>
            <a:r>
              <a:rPr kumimoji="1" lang="zh-CN" altLang="en-US" sz="2400" dirty="0">
                <a:solidFill>
                  <a:srgbClr val="00B05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solidFill>
                  <a:srgbClr val="00B05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of</a:t>
            </a:r>
            <a:r>
              <a:rPr kumimoji="1" lang="zh-CN" altLang="en-US" sz="2400" dirty="0">
                <a:solidFill>
                  <a:srgbClr val="00B05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solidFill>
                  <a:srgbClr val="00B05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the</a:t>
            </a:r>
            <a:r>
              <a:rPr kumimoji="1" lang="zh-CN" altLang="en-US" sz="2400" dirty="0">
                <a:solidFill>
                  <a:srgbClr val="00B05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solidFill>
                  <a:srgbClr val="00B05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single-particle</a:t>
            </a:r>
            <a:r>
              <a:rPr kumimoji="1" lang="zh-CN" altLang="en-US" sz="2400" dirty="0">
                <a:solidFill>
                  <a:srgbClr val="00B05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solidFill>
                  <a:srgbClr val="00B05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potential</a:t>
            </a:r>
            <a:r>
              <a:rPr kumimoji="1" lang="zh-CN" altLang="en-US" sz="2400" dirty="0">
                <a:solidFill>
                  <a:srgbClr val="00B05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solidFill>
                  <a:srgbClr val="00B05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operator</a:t>
            </a:r>
            <a:endParaRPr kumimoji="1" lang="zh-CN" altLang="en-US" sz="2400" dirty="0">
              <a:solidFill>
                <a:srgbClr val="00B050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0D6AF777-02F4-E74B-98D0-98A4C13405A2}"/>
                  </a:ext>
                </a:extLst>
              </p:cNvPr>
              <p:cNvSpPr txBox="1"/>
              <p:nvPr/>
            </p:nvSpPr>
            <p:spPr>
              <a:xfrm>
                <a:off x="1847528" y="3356992"/>
                <a:ext cx="8489183" cy="8552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1"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sSup>
                            <m:sSupPr>
                              <m:ctrlPr>
                                <a:rPr kumimoji="1"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kumimoji="1"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p>
                      </m:sSup>
                      <m:d>
                        <m:dPr>
                          <m:ctrlPr>
                            <a:rPr kumimoji="1"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kumimoji="1"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=⟨</m:t>
                      </m:r>
                      <m:acc>
                        <m:accPr>
                          <m:chr m:val="̅"/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</m:acc>
                      <m:r>
                        <a:rPr kumimoji="1"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kumimoji="1"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𝒰</m:t>
                      </m:r>
                      <m:d>
                        <m:dPr>
                          <m:ctrlPr>
                            <a:rPr kumimoji="1"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e>
                      </m:d>
                      <m:r>
                        <a:rPr kumimoji="1"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kumimoji="1"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  <m:r>
                        <a:rPr kumimoji="1"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⟩=</m:t>
                      </m:r>
                      <m:nary>
                        <m:naryPr>
                          <m:subHide m:val="on"/>
                          <m:supHide m:val="on"/>
                          <m:ctrlPr>
                            <a:rPr kumimoji="1"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kumimoji="1"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1"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kumimoji="1"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kumimoji="1"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kumimoji="1"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kumimoji="1"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1" lang="en-US" altLang="zh-C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zh-C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kumimoji="1" lang="en-US" altLang="zh-C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kumimoji="1"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f>
                        <m:fPr>
                          <m:ctrlPr>
                            <a:rPr kumimoji="1"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kumimoji="1"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kumimoji="1"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kumimoji="1"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  <m:sup>
                              <m:r>
                                <a:rPr kumimoji="1" lang="zh-CN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kumimoji="1"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kumimoji="1"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kumimoji="1"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  <m:sup>
                              <m:r>
                                <a:rPr kumimoji="1" lang="zh-CN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den>
                      </m:f>
                      <m:sSup>
                        <m:sSupPr>
                          <m:ctrlPr>
                            <a:rPr kumimoji="1"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kumimoji="1"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e>
                          </m:acc>
                        </m:e>
                        <m:sup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kumimoji="1"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kumimoji="1"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kumimoji="1"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𝒒</m:t>
                      </m:r>
                      <m:r>
                        <a:rPr kumimoji="1"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kumimoji="1"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𝒒</m:t>
                      </m:r>
                      <m:r>
                        <a:rPr kumimoji="1"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kumimoji="1"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</m:t>
                      </m:r>
                      <m:r>
                        <a:rPr kumimoji="1"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kumimoji="1"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  <m:r>
                        <a:rPr kumimoji="1"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),</m:t>
                      </m:r>
                      <m:r>
                        <a:rPr kumimoji="1" lang="zh-CN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kumimoji="1"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kumimoji="1"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kumimoji="1"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kumimoji="1"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=+,−</m:t>
                      </m:r>
                    </m:oMath>
                  </m:oMathPara>
                </a14:m>
                <a:endParaRPr kumimoji="1" lang="zh-CN" altLang="en-US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0D6AF777-02F4-E74B-98D0-98A4C13405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528" y="3356992"/>
                <a:ext cx="8489183" cy="855299"/>
              </a:xfrm>
              <a:prstGeom prst="rect">
                <a:avLst/>
              </a:prstGeom>
              <a:blipFill>
                <a:blip r:embed="rId4"/>
                <a:stretch>
                  <a:fillRect t="-138235" b="-2073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本框 17">
            <a:extLst>
              <a:ext uri="{FF2B5EF4-FFF2-40B4-BE49-F238E27FC236}">
                <a16:creationId xmlns:a16="http://schemas.microsoft.com/office/drawing/2014/main" id="{882380F1-EF35-074B-B517-1E12A14A452D}"/>
              </a:ext>
            </a:extLst>
          </p:cNvPr>
          <p:cNvSpPr txBox="1"/>
          <p:nvPr/>
        </p:nvSpPr>
        <p:spPr>
          <a:xfrm>
            <a:off x="589337" y="4221088"/>
            <a:ext cx="7545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l"/>
            </a:pPr>
            <a:r>
              <a:rPr kumimoji="1" lang="en-US" altLang="zh-CN" sz="2400" dirty="0">
                <a:solidFill>
                  <a:srgbClr val="0070C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Scalar</a:t>
            </a:r>
            <a:r>
              <a:rPr kumimoji="1" lang="zh-CN" alt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solidFill>
                  <a:srgbClr val="0070C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and</a:t>
            </a:r>
            <a:r>
              <a:rPr kumimoji="1" lang="zh-CN" alt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solidFill>
                  <a:srgbClr val="0070C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vector</a:t>
            </a:r>
            <a:r>
              <a:rPr kumimoji="1" lang="zh-CN" alt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solidFill>
                  <a:srgbClr val="0070C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components</a:t>
            </a:r>
            <a:r>
              <a:rPr kumimoji="1" lang="zh-CN" alt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solidFill>
                  <a:srgbClr val="0070C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of</a:t>
            </a:r>
            <a:r>
              <a:rPr kumimoji="1" lang="zh-CN" alt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solidFill>
                  <a:srgbClr val="0070C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single-particle</a:t>
            </a:r>
            <a:r>
              <a:rPr kumimoji="1" lang="zh-CN" alt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solidFill>
                  <a:srgbClr val="0070C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potential</a:t>
            </a:r>
            <a:endParaRPr kumimoji="1" lang="zh-CN" altLang="en-US" sz="2400" dirty="0">
              <a:solidFill>
                <a:srgbClr val="0070C0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6BF0F036-77C3-F34F-B71A-9911A14635EF}"/>
                  </a:ext>
                </a:extLst>
              </p:cNvPr>
              <p:cNvSpPr txBox="1"/>
              <p:nvPr/>
            </p:nvSpPr>
            <p:spPr>
              <a:xfrm>
                <a:off x="1961612" y="4744662"/>
                <a:ext cx="4825947" cy="1989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</m:sSub>
                    <m:d>
                      <m:d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1" lang="en-US" altLang="zh-CN" sz="2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e>
                          <m:sup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++</m:t>
                            </m:r>
                          </m:sup>
                        </m:sSup>
                        <m:d>
                          <m:d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kumimoji="1"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1" lang="en-US" altLang="zh-CN" sz="2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e>
                          <m:sup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−−</m:t>
                            </m:r>
                          </m:sup>
                        </m:sSup>
                        <m:d>
                          <m:d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num>
                      <m:den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kumimoji="1" lang="zh-CN" altLang="en-US" sz="2000" dirty="0"/>
                  <a:t> </a:t>
                </a:r>
                <a:endParaRPr kumimoji="1" lang="en-US" altLang="zh-CN" sz="2000" dirty="0"/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kumimoji="1" lang="zh-CN" altLang="en-US" sz="20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kumimoji="1" lang="zh-CN" altLang="en-US" sz="20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den>
                    </m:f>
                  </m:oMath>
                </a14:m>
                <a:r>
                  <a:rPr kumimoji="1" lang="en-US" altLang="zh-CN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1" lang="en-US" altLang="zh-CN" sz="2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e>
                          <m:sup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++</m:t>
                            </m:r>
                          </m:sup>
                        </m:sSup>
                        <m:d>
                          <m:d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1" lang="en-US" altLang="zh-CN" sz="2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e>
                          <m:sup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−−</m:t>
                            </m:r>
                          </m:sup>
                        </m:sSup>
                        <m:d>
                          <m:d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num>
                      <m:den>
                        <m:r>
                          <a:rPr kumimoji="1"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kumimoji="1" lang="zh-CN" alt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num>
                      <m:den>
                        <m:sSubSup>
                          <m:sSubSup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kumimoji="1" lang="zh-CN" alt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den>
                    </m:f>
                    <m:sSup>
                      <m:sSup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1" lang="en-US" altLang="zh-CN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−+</m:t>
                        </m:r>
                      </m:sup>
                    </m:sSup>
                    <m:d>
                      <m:d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kumimoji="1" lang="en-US" altLang="zh-CN" sz="20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d>
                      <m:dPr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kumimoji="1"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kumimoji="1" lang="zh-CN" altLang="en-US" sz="20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num>
                      <m:den>
                        <m:sSubSup>
                          <m:sSubSup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kumimoji="1" lang="zh-CN" altLang="en-US" sz="20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den>
                    </m:f>
                  </m:oMath>
                </a14:m>
                <a:r>
                  <a:rPr kumimoji="1" lang="en-US" altLang="zh-CN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1" lang="en-US" altLang="zh-CN" sz="2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e>
                          <m:sup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++</m:t>
                            </m:r>
                          </m:sup>
                        </m:sSup>
                        <m:d>
                          <m:d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kumimoji="1"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1" lang="en-US" altLang="zh-CN" sz="2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e>
                          <m:sup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−−</m:t>
                            </m:r>
                          </m:sup>
                        </m:sSup>
                        <m:d>
                          <m:d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num>
                      <m:den>
                        <m:r>
                          <a:rPr kumimoji="1"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kumimoji="1"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kumimoji="1" lang="zh-CN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kumimoji="1" lang="zh-CN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den>
                    </m:f>
                    <m:sSup>
                      <m:sSupPr>
                        <m:ctrlPr>
                          <a:rPr kumimoji="1"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1" lang="en-US" altLang="zh-CN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kumimoji="1"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−+</m:t>
                        </m:r>
                      </m:sup>
                    </m:sSup>
                    <m:r>
                      <a:rPr kumimoji="1"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kumimoji="1"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zh-CN" altLang="en-US" sz="2000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6BF0F036-77C3-F34F-B71A-9911A14635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1612" y="4744662"/>
                <a:ext cx="4825947" cy="198951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D94F6F5A-A522-3F4D-B207-016BF284C507}"/>
                  </a:ext>
                </a:extLst>
              </p:cNvPr>
              <p:cNvSpPr txBox="1"/>
              <p:nvPr/>
            </p:nvSpPr>
            <p:spPr>
              <a:xfrm>
                <a:off x="1415480" y="1340768"/>
                <a:ext cx="9361040" cy="1567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1" lang="en-US" altLang="zh-CN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altLang="zh-CN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kumimoji="1"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p>
                                  <m:r>
                                    <a:rPr kumimoji="1"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++++</m:t>
                                  </m:r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−+++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  <m:d>
                        <m:dPr>
                          <m:ctrlPr>
                            <a:rPr kumimoji="1" lang="en-US" altLang="zh-CN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zh-CN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p>
                              <m:r>
                                <a:rPr kumimoji="1" lang="en-US" altLang="zh-CN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zh-CN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𝒒</m:t>
                          </m:r>
                        </m:e>
                        <m:e>
                          <m:r>
                            <a:rPr kumimoji="1" lang="en-US" altLang="zh-CN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kumimoji="1"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p>
                                  <m:r>
                                    <a:rPr kumimoji="1"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++++</m:t>
                                  </m:r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kumimoji="1"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CN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p>
                                  <m:r>
                                    <a:rPr kumimoji="1"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−+++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  <m:d>
                        <m:dPr>
                          <m:ctrlPr>
                            <a:rPr kumimoji="1"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zh-CN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p>
                              <m:r>
                                <a:rPr kumimoji="1" lang="en-US" altLang="zh-CN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zh-CN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𝒒</m:t>
                          </m:r>
                        </m:e>
                        <m:e>
                          <m:r>
                            <a:rPr kumimoji="1" lang="en-US" altLang="zh-CN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</m:e>
                      </m:d>
                    </m:oMath>
                  </m:oMathPara>
                </a14:m>
                <a:endParaRPr kumimoji="1" lang="en-US" altLang="zh-CN" sz="20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subHide m:val="on"/>
                          <m:supHide m:val="on"/>
                          <m:ctrlPr>
                            <a:rPr kumimoji="1"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kumimoji="1"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1"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kumimoji="1"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kumimoji="1"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kumimoji="1"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1" lang="en-US" altLang="zh-C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zh-C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kumimoji="1" lang="en-US" altLang="zh-C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kumimoji="1"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d>
                        <m:dPr>
                          <m:begChr m:val="["/>
                          <m:endChr m:val="]"/>
                          <m:ctrlPr>
                            <a:rPr kumimoji="1"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kumimoji="1"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p>
                                  <m:r>
                                    <a:rPr kumimoji="1"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++++</m:t>
                                  </m:r>
                                </m:sup>
                              </m:sSup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zh-CN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kumimoji="1"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p>
                                  <m:r>
                                    <a:rPr kumimoji="1"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−+++</m:t>
                                  </m:r>
                                </m:sup>
                              </m:sSup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zh-CN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  <m:d>
                        <m:dPr>
                          <m:ctrlPr>
                            <a:rPr kumimoji="1"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zh-CN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p>
                              <m:r>
                                <a:rPr kumimoji="1" lang="en-US" altLang="zh-CN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zh-CN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e>
                        <m:e>
                          <m:r>
                            <a:rPr kumimoji="1" lang="en-US" altLang="zh-CN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</m:e>
                      </m:d>
                      <m:f>
                        <m:f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  <m:d>
                            <m:dPr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en-US" altLang="zh-CN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𝑷</m:t>
                              </m:r>
                            </m:e>
                          </m:d>
                        </m:num>
                        <m:den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1" lang="en-US" altLang="zh-CN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𝑷</m:t>
                              </m:r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1" lang="en-US" altLang="zh-CN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1" lang="en-US" altLang="zh-CN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𝑷</m:t>
                              </m:r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kumimoji="1"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kumimoji="1"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p>
                                  <m:r>
                                    <a:rPr kumimoji="1"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++++</m:t>
                                  </m:r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kumimoji="1"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CN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p>
                                  <m:r>
                                    <a:rPr kumimoji="1"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−+++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  <m:d>
                        <m:dPr>
                          <m:ctrlPr>
                            <a:rPr kumimoji="1"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zh-CN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𝒒</m:t>
                          </m:r>
                        </m:e>
                        <m:e>
                          <m:r>
                            <a:rPr kumimoji="1" lang="en-US" altLang="zh-CN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</m:oMath>
                  </m:oMathPara>
                </a14:m>
                <a:endParaRPr kumimoji="1" lang="zh-CN" altLang="en-US" sz="2000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D94F6F5A-A522-3F4D-B207-016BF284C5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480" y="1340768"/>
                <a:ext cx="9361040" cy="1567609"/>
              </a:xfrm>
              <a:prstGeom prst="rect">
                <a:avLst/>
              </a:prstGeom>
              <a:blipFill>
                <a:blip r:embed="rId6"/>
                <a:stretch>
                  <a:fillRect t="-27419" b="-1161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D92ECAAF-D2D6-2C5C-99A9-8D9B8E3E6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5FEE-64E1-584C-971E-0FB80B6FB9CF}" type="slidenum">
              <a:rPr kumimoji="1" lang="zh-CN" altLang="en-US" smtClean="0"/>
              <a:t>10</a:t>
            </a:fld>
            <a:endParaRPr kumimoji="1"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58F116B-46EC-FBBB-A7E9-E7AD5ACAFA14}"/>
              </a:ext>
            </a:extLst>
          </p:cNvPr>
          <p:cNvSpPr txBox="1"/>
          <p:nvPr/>
        </p:nvSpPr>
        <p:spPr>
          <a:xfrm>
            <a:off x="7464153" y="5487393"/>
            <a:ext cx="2232247" cy="496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i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No</a:t>
            </a:r>
            <a:r>
              <a:rPr lang="zh-CN" altLang="en-US" sz="2400" i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i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ambiguities!</a:t>
            </a:r>
          </a:p>
        </p:txBody>
      </p:sp>
      <p:sp>
        <p:nvSpPr>
          <p:cNvPr id="7" name="右箭头 6">
            <a:extLst>
              <a:ext uri="{FF2B5EF4-FFF2-40B4-BE49-F238E27FC236}">
                <a16:creationId xmlns:a16="http://schemas.microsoft.com/office/drawing/2014/main" id="{3DC694D7-4AF6-9EC6-3F64-5380D566BEEA}"/>
              </a:ext>
            </a:extLst>
          </p:cNvPr>
          <p:cNvSpPr/>
          <p:nvPr/>
        </p:nvSpPr>
        <p:spPr>
          <a:xfrm>
            <a:off x="6600056" y="5487393"/>
            <a:ext cx="648072" cy="504056"/>
          </a:xfrm>
          <a:prstGeom prst="rightArrow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59472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>
            <a:extLst>
              <a:ext uri="{FF2B5EF4-FFF2-40B4-BE49-F238E27FC236}">
                <a16:creationId xmlns:a16="http://schemas.microsoft.com/office/drawing/2014/main" id="{E9E5502C-3317-2E59-F6FC-23A9AF487137}"/>
              </a:ext>
            </a:extLst>
          </p:cNvPr>
          <p:cNvSpPr/>
          <p:nvPr/>
        </p:nvSpPr>
        <p:spPr>
          <a:xfrm>
            <a:off x="6130684" y="1687035"/>
            <a:ext cx="5127535" cy="1605737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4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EDB5873B-BD43-2BF8-17CF-F08E4AB587BD}"/>
              </a:ext>
            </a:extLst>
          </p:cNvPr>
          <p:cNvSpPr/>
          <p:nvPr/>
        </p:nvSpPr>
        <p:spPr>
          <a:xfrm>
            <a:off x="1446550" y="1687036"/>
            <a:ext cx="3922784" cy="158036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4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920C3D85-9323-C0F0-63D0-6460BE01F2D0}"/>
              </a:ext>
            </a:extLst>
          </p:cNvPr>
          <p:cNvSpPr/>
          <p:nvPr/>
        </p:nvSpPr>
        <p:spPr>
          <a:xfrm>
            <a:off x="6130684" y="3592182"/>
            <a:ext cx="5127535" cy="265219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4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D892ACBF-C0A5-905D-B9BD-5081E4051BDD}"/>
              </a:ext>
            </a:extLst>
          </p:cNvPr>
          <p:cNvSpPr/>
          <p:nvPr/>
        </p:nvSpPr>
        <p:spPr>
          <a:xfrm>
            <a:off x="1446550" y="3592182"/>
            <a:ext cx="3922784" cy="256730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4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C6385F7-A52F-4817-3CDC-E76EFB054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5FEE-64E1-584C-971E-0FB80B6FB9CF}" type="slidenum">
              <a:rPr kumimoji="1" lang="zh-CN" altLang="en-US" smtClean="0"/>
              <a:t>11</a:t>
            </a:fld>
            <a:endParaRPr kumimoji="1"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A6EB8EB-91EA-29B5-11AF-195CD3993408}"/>
              </a:ext>
            </a:extLst>
          </p:cNvPr>
          <p:cNvSpPr/>
          <p:nvPr/>
        </p:nvSpPr>
        <p:spPr>
          <a:xfrm>
            <a:off x="568165" y="188756"/>
            <a:ext cx="8813182" cy="584775"/>
          </a:xfrm>
          <a:prstGeom prst="rect">
            <a:avLst/>
          </a:prstGeom>
          <a:noFill/>
          <a:ln w="28575">
            <a:noFill/>
          </a:ln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Difficulties</a:t>
            </a:r>
            <a:r>
              <a:rPr lang="zh-CN" altLang="en-US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when</a:t>
            </a:r>
            <a:r>
              <a:rPr lang="zh-CN" altLang="en-US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considering</a:t>
            </a:r>
            <a:r>
              <a:rPr lang="zh-CN" altLang="en-US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negative-energy</a:t>
            </a:r>
            <a:r>
              <a:rPr lang="zh-CN" altLang="en-US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states</a:t>
            </a:r>
          </a:p>
        </p:txBody>
      </p:sp>
      <p:cxnSp>
        <p:nvCxnSpPr>
          <p:cNvPr id="6" name="直线连接符 5">
            <a:extLst>
              <a:ext uri="{FF2B5EF4-FFF2-40B4-BE49-F238E27FC236}">
                <a16:creationId xmlns:a16="http://schemas.microsoft.com/office/drawing/2014/main" id="{9BFFDC4F-7F95-C554-3023-DEFBFC49A1C5}"/>
              </a:ext>
            </a:extLst>
          </p:cNvPr>
          <p:cNvCxnSpPr>
            <a:cxnSpLocks/>
          </p:cNvCxnSpPr>
          <p:nvPr/>
        </p:nvCxnSpPr>
        <p:spPr>
          <a:xfrm>
            <a:off x="583538" y="765918"/>
            <a:ext cx="1054962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411DF9D8-AA5B-2A3B-D8DF-21D19062B962}"/>
              </a:ext>
            </a:extLst>
          </p:cNvPr>
          <p:cNvSpPr txBox="1"/>
          <p:nvPr/>
        </p:nvSpPr>
        <p:spPr>
          <a:xfrm>
            <a:off x="551384" y="1018176"/>
            <a:ext cx="5210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u="sng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One</a:t>
            </a:r>
            <a:r>
              <a:rPr kumimoji="1" lang="en-US" altLang="zh-CN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kumimoji="1" lang="zh-CN" altLang="en-US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calculation</a:t>
            </a:r>
            <a:r>
              <a:rPr kumimoji="1" lang="zh-CN" altLang="en-US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of</a:t>
            </a:r>
            <a:r>
              <a:rPr kumimoji="1" lang="zh-CN" altLang="en-US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NN</a:t>
            </a:r>
            <a:r>
              <a:rPr kumimoji="1" lang="zh-CN" altLang="en-US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matrix</a:t>
            </a:r>
            <a:r>
              <a:rPr kumimoji="1" lang="zh-CN" altLang="en-US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elements</a:t>
            </a:r>
            <a:endParaRPr kumimoji="1" lang="zh-CN" altLang="en-US" sz="2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6D266E4-F3D5-3D7A-9F2F-A4EDF45ABF9F}"/>
              </a:ext>
            </a:extLst>
          </p:cNvPr>
          <p:cNvSpPr txBox="1"/>
          <p:nvPr/>
        </p:nvSpPr>
        <p:spPr>
          <a:xfrm>
            <a:off x="6023992" y="1023119"/>
            <a:ext cx="4789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u="sng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Two</a:t>
            </a:r>
            <a:r>
              <a:rPr kumimoji="1" lang="en-US" altLang="zh-CN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kumimoji="1" lang="zh-CN" altLang="en-US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solution</a:t>
            </a:r>
            <a:r>
              <a:rPr kumimoji="1" lang="zh-CN" altLang="en-US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of</a:t>
            </a:r>
            <a:r>
              <a:rPr kumimoji="1" lang="zh-CN" altLang="en-US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Thompson</a:t>
            </a:r>
            <a:r>
              <a:rPr kumimoji="1" lang="zh-CN" altLang="en-US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equation</a:t>
            </a:r>
            <a:endParaRPr kumimoji="1" lang="zh-CN" altLang="en-US" sz="2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32F01702-B494-133A-4F05-D674FAAB8A1C}"/>
                  </a:ext>
                </a:extLst>
              </p:cNvPr>
              <p:cNvSpPr txBox="1"/>
              <p:nvPr/>
            </p:nvSpPr>
            <p:spPr>
              <a:xfrm>
                <a:off x="1689748" y="2212904"/>
                <a:ext cx="1776255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3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3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kumimoji="1" lang="en-US" altLang="zh-CN" sz="3000" b="0" i="1" smtClean="0">
                              <a:latin typeface="Cambria Math" panose="02040503050406030204" pitchFamily="18" charset="0"/>
                            </a:rPr>
                            <m:t>++++</m:t>
                          </m:r>
                        </m:sup>
                      </m:sSup>
                      <m:r>
                        <a:rPr kumimoji="1" lang="en-US" altLang="zh-CN" sz="3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kumimoji="1" lang="zh-CN" altLang="en-US" sz="3000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32F01702-B494-133A-4F05-D674FAAB8A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9748" y="2212904"/>
                <a:ext cx="1776255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组合 26">
            <a:extLst>
              <a:ext uri="{FF2B5EF4-FFF2-40B4-BE49-F238E27FC236}">
                <a16:creationId xmlns:a16="http://schemas.microsoft.com/office/drawing/2014/main" id="{9CF9799C-8203-9C19-B066-DC9603CAD012}"/>
              </a:ext>
            </a:extLst>
          </p:cNvPr>
          <p:cNvGrpSpPr/>
          <p:nvPr/>
        </p:nvGrpSpPr>
        <p:grpSpPr>
          <a:xfrm>
            <a:off x="6298574" y="2006561"/>
            <a:ext cx="4747041" cy="1206415"/>
            <a:chOff x="1014220" y="4991712"/>
            <a:chExt cx="4819999" cy="12064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4669DA80-B1A2-0F93-B7F6-F5E16A10A6DA}"/>
                    </a:ext>
                  </a:extLst>
                </p:cNvPr>
                <p:cNvSpPr txBox="1"/>
                <p:nvPr/>
              </p:nvSpPr>
              <p:spPr>
                <a:xfrm>
                  <a:off x="1014220" y="4991712"/>
                  <a:ext cx="2627337" cy="4924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zh-CN" sz="2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6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p>
                            <m:r>
                              <a:rPr kumimoji="1" lang="en-US" altLang="zh-CN" sz="2600" b="0" i="1" smtClean="0">
                                <a:latin typeface="Cambria Math" panose="02040503050406030204" pitchFamily="18" charset="0"/>
                              </a:rPr>
                              <m:t>++++</m:t>
                            </m:r>
                          </m:sup>
                        </m:sSup>
                        <m:r>
                          <a:rPr kumimoji="1" lang="en-US" altLang="zh-CN" sz="2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kumimoji="1" lang="en-US" altLang="zh-CN" sz="2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6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kumimoji="1" lang="en-US" altLang="zh-CN" sz="2600" b="0" i="1" smtClean="0">
                                <a:latin typeface="Cambria Math" panose="02040503050406030204" pitchFamily="18" charset="0"/>
                              </a:rPr>
                              <m:t>++++</m:t>
                            </m:r>
                          </m:sup>
                        </m:sSup>
                      </m:oMath>
                    </m:oMathPara>
                  </a14:m>
                  <a:endParaRPr kumimoji="1" lang="en-US" altLang="zh-CN" sz="2600" b="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4669DA80-B1A2-0F93-B7F6-F5E16A10A6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4220" y="4991712"/>
                  <a:ext cx="2627337" cy="4924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文本框 25">
                  <a:extLst>
                    <a:ext uri="{FF2B5EF4-FFF2-40B4-BE49-F238E27FC236}">
                      <a16:creationId xmlns:a16="http://schemas.microsoft.com/office/drawing/2014/main" id="{A1C929B1-E2CC-79BC-DB29-EC28293DE337}"/>
                    </a:ext>
                  </a:extLst>
                </p:cNvPr>
                <p:cNvSpPr txBox="1"/>
                <p:nvPr/>
              </p:nvSpPr>
              <p:spPr>
                <a:xfrm>
                  <a:off x="2080352" y="5345586"/>
                  <a:ext cx="3753867" cy="85254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2600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sSup>
                          <m:sSupPr>
                            <m:ctrlPr>
                              <a:rPr kumimoji="1" lang="en-US" altLang="zh-CN" sz="2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6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kumimoji="1" lang="en-US" altLang="zh-CN" sz="2600" b="0" i="1" smtClean="0">
                                <a:latin typeface="Cambria Math" panose="02040503050406030204" pitchFamily="18" charset="0"/>
                              </a:rPr>
                              <m:t>++++</m:t>
                            </m:r>
                          </m:sup>
                        </m:sSup>
                        <m:d>
                          <m:dPr>
                            <m:ctrlPr>
                              <a:rPr kumimoji="1" lang="en-US" altLang="zh-CN" sz="2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en-US" altLang="zh-CN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zh-CN" sz="2600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num>
                              <m:den>
                                <m:r>
                                  <a:rPr kumimoji="1" lang="en-US" altLang="zh-CN" sz="26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kumimoji="1" lang="en-US" altLang="zh-CN" sz="2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6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p>
                            <m:r>
                              <a:rPr kumimoji="1" lang="en-US" altLang="zh-CN" sz="2600" b="0" i="1" smtClean="0">
                                <a:latin typeface="Cambria Math" panose="02040503050406030204" pitchFamily="18" charset="0"/>
                              </a:rPr>
                              <m:t>++++</m:t>
                            </m:r>
                          </m:sup>
                        </m:sSup>
                      </m:oMath>
                    </m:oMathPara>
                  </a14:m>
                  <a:endParaRPr kumimoji="1" lang="zh-CN" altLang="en-US" sz="2600" dirty="0"/>
                </a:p>
              </p:txBody>
            </p:sp>
          </mc:Choice>
          <mc:Fallback xmlns="">
            <p:sp>
              <p:nvSpPr>
                <p:cNvPr id="26" name="文本框 25">
                  <a:extLst>
                    <a:ext uri="{FF2B5EF4-FFF2-40B4-BE49-F238E27FC236}">
                      <a16:creationId xmlns:a16="http://schemas.microsoft.com/office/drawing/2014/main" id="{A1C929B1-E2CC-79BC-DB29-EC28293DE3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0352" y="5345586"/>
                  <a:ext cx="3753867" cy="852541"/>
                </a:xfrm>
                <a:prstGeom prst="rect">
                  <a:avLst/>
                </a:prstGeom>
                <a:blipFill>
                  <a:blip r:embed="rId5"/>
                  <a:stretch>
                    <a:fillRect b="-294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0FF4F396-83E2-E450-5596-6C1D1BED2B46}"/>
              </a:ext>
            </a:extLst>
          </p:cNvPr>
          <p:cNvGrpSpPr/>
          <p:nvPr/>
        </p:nvGrpSpPr>
        <p:grpSpPr>
          <a:xfrm>
            <a:off x="6242187" y="3592182"/>
            <a:ext cx="4993675" cy="2388569"/>
            <a:chOff x="6168008" y="3789040"/>
            <a:chExt cx="4993675" cy="238856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28813D43-41CC-F9C6-B733-7E2D7E0D6AA4}"/>
                    </a:ext>
                  </a:extLst>
                </p:cNvPr>
                <p:cNvSpPr txBox="1"/>
                <p:nvPr/>
              </p:nvSpPr>
              <p:spPr>
                <a:xfrm>
                  <a:off x="6168008" y="3789040"/>
                  <a:ext cx="4993675" cy="8235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kumimoji="1" lang="en-US" altLang="zh-CN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kumimoji="1" lang="en-US" altLang="zh-CN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sSup>
                                  <m:sSupPr>
                                    <m:ctrlPr>
                                      <a:rPr kumimoji="1" lang="en-US" altLang="zh-CN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zh-CN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p>
                                    <m:r>
                                      <a:rPr kumimoji="1" lang="en-US" altLang="zh-CN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++++</m:t>
                                    </m:r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−+++</m:t>
                                    </m:r>
                                  </m:sup>
                                </m:sSup>
                              </m:e>
                            </m:eqArr>
                          </m:e>
                        </m:d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kumimoji="1" lang="en-US" altLang="zh-CN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sSup>
                                  <m:sSupPr>
                                    <m:ctrlPr>
                                      <a:rPr kumimoji="1" lang="en-US" altLang="zh-CN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zh-CN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p>
                                    <m:r>
                                      <a:rPr kumimoji="1" lang="en-US" altLang="zh-CN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++++</m:t>
                                    </m:r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kumimoji="1" lang="en-US" altLang="zh-CN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zh-CN" sz="2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p>
                                    <m:r>
                                      <a:rPr kumimoji="1" lang="en-US" altLang="zh-CN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−+++</m:t>
                                    </m:r>
                                  </m:sup>
                                </m:sSup>
                              </m:e>
                            </m:eqArr>
                          </m:e>
                        </m:d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["/>
                            <m:endChr m:val="]"/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kumimoji="1" lang="en-US" altLang="zh-CN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sSup>
                                  <m:sSupPr>
                                    <m:ctrlPr>
                                      <a:rPr kumimoji="1" lang="en-US" altLang="zh-CN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zh-CN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p>
                                    <m:r>
                                      <a:rPr kumimoji="1" lang="en-US" altLang="zh-CN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++++</m:t>
                                    </m:r>
                                  </m:sup>
                                </m:sSup>
                                <m:r>
                                  <a:rPr kumimoji="1"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kumimoji="1" lang="zh-CN" alt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kumimoji="1"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kumimoji="1" lang="en-US" altLang="zh-CN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zh-CN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p>
                                    <m:r>
                                      <a:rPr kumimoji="1" lang="en-US" altLang="zh-CN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−+++</m:t>
                                    </m:r>
                                  </m:sup>
                                </m:sSup>
                                <m:r>
                                  <a:rPr kumimoji="1"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kumimoji="1" lang="zh-CN" alt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kumimoji="1"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eqArr>
                          </m:e>
                        </m:d>
                        <m:f>
                          <m:f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num>
                          <m:den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den>
                        </m:f>
                        <m:d>
                          <m:dPr>
                            <m:begChr m:val="["/>
                            <m:endChr m:val="]"/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kumimoji="1" lang="en-US" altLang="zh-CN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sSup>
                                  <m:sSupPr>
                                    <m:ctrlPr>
                                      <a:rPr kumimoji="1" lang="en-US" altLang="zh-CN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zh-CN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p>
                                    <m:r>
                                      <a:rPr kumimoji="1" lang="en-US" altLang="zh-CN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++++</m:t>
                                    </m:r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kumimoji="1" lang="en-US" altLang="zh-CN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zh-CN" sz="2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p>
                                    <m:r>
                                      <a:rPr kumimoji="1" lang="en-US" altLang="zh-CN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−+++</m:t>
                                    </m:r>
                                  </m:sup>
                                </m:sSup>
                              </m:e>
                            </m:eqArr>
                          </m:e>
                        </m:d>
                      </m:oMath>
                    </m:oMathPara>
                  </a14:m>
                  <a:endParaRPr kumimoji="1" lang="zh-CN" altLang="en-US" sz="2000" dirty="0"/>
                </a:p>
              </p:txBody>
            </p:sp>
          </mc:Choice>
          <mc:Fallback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28813D43-41CC-F9C6-B733-7E2D7E0D6A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68008" y="3789040"/>
                  <a:ext cx="4993675" cy="82355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3" name="文本框 32">
                  <a:extLst>
                    <a:ext uri="{FF2B5EF4-FFF2-40B4-BE49-F238E27FC236}">
                      <a16:creationId xmlns:a16="http://schemas.microsoft.com/office/drawing/2014/main" id="{42E480F0-9DC8-32FD-E56A-A88E1943DDCD}"/>
                    </a:ext>
                  </a:extLst>
                </p:cNvPr>
                <p:cNvSpPr txBox="1"/>
                <p:nvPr/>
              </p:nvSpPr>
              <p:spPr>
                <a:xfrm>
                  <a:off x="6168008" y="4571545"/>
                  <a:ext cx="4993675" cy="8235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kumimoji="1" lang="en-US" altLang="zh-CN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kumimoji="1" lang="en-US" altLang="zh-CN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sSup>
                                  <m:sSupPr>
                                    <m:ctrlPr>
                                      <a:rPr kumimoji="1" lang="en-US" altLang="zh-CN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zh-CN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p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++</m:t>
                                    </m:r>
                                    <m:r>
                                      <a:rPr kumimoji="1" lang="en-US" altLang="zh-CN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p>
                                    <m:r>
                                      <a:rPr kumimoji="1"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−+−+</m:t>
                                    </m:r>
                                  </m:sup>
                                </m:sSup>
                              </m:e>
                            </m:eqArr>
                          </m:e>
                        </m:d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kumimoji="1" lang="en-US" altLang="zh-CN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sSup>
                                  <m:sSupPr>
                                    <m:ctrlPr>
                                      <a:rPr kumimoji="1" lang="en-US" altLang="zh-CN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zh-CN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p>
                                    <m:r>
                                      <a:rPr kumimoji="1" lang="en-US" altLang="zh-CN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++−+</m:t>
                                    </m:r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kumimoji="1" lang="en-US" altLang="zh-CN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zh-CN" sz="2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p>
                                    <m:r>
                                      <a:rPr kumimoji="1" lang="en-US" altLang="zh-CN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−+−+</m:t>
                                    </m:r>
                                  </m:sup>
                                </m:sSup>
                              </m:e>
                            </m:eqArr>
                          </m:e>
                        </m:d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["/>
                            <m:endChr m:val="]"/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kumimoji="1" lang="en-US" altLang="zh-CN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sSup>
                                  <m:sSupPr>
                                    <m:ctrlPr>
                                      <a:rPr kumimoji="1" lang="en-US" altLang="zh-CN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zh-CN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p>
                                    <m:r>
                                      <a:rPr kumimoji="1" lang="en-US" altLang="zh-CN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++++</m:t>
                                    </m:r>
                                  </m:sup>
                                </m:sSup>
                                <m:r>
                                  <a:rPr kumimoji="1"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kumimoji="1" lang="zh-CN" alt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kumimoji="1"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kumimoji="1" lang="en-US" altLang="zh-CN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zh-CN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p>
                                    <m:r>
                                      <a:rPr kumimoji="1" lang="en-US" altLang="zh-CN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−+++</m:t>
                                    </m:r>
                                  </m:sup>
                                </m:sSup>
                                <m:r>
                                  <a:rPr kumimoji="1"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kumimoji="1" lang="zh-CN" alt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kumimoji="1"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eqArr>
                          </m:e>
                        </m:d>
                        <m:f>
                          <m:f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num>
                          <m:den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den>
                        </m:f>
                        <m:d>
                          <m:dPr>
                            <m:begChr m:val="["/>
                            <m:endChr m:val="]"/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kumimoji="1" lang="en-US" altLang="zh-CN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sSup>
                                  <m:sSupPr>
                                    <m:ctrlPr>
                                      <a:rPr kumimoji="1" lang="en-US" altLang="zh-CN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zh-CN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p>
                                    <m:r>
                                      <a:rPr kumimoji="1" lang="en-US" altLang="zh-CN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++−+</m:t>
                                    </m:r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kumimoji="1" lang="en-US" altLang="zh-CN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zh-CN" sz="2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p>
                                    <m:r>
                                      <a:rPr kumimoji="1" lang="en-US" altLang="zh-CN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kumimoji="1" lang="en-US" altLang="zh-CN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+−+</m:t>
                                    </m:r>
                                  </m:sup>
                                </m:sSup>
                              </m:e>
                            </m:eqArr>
                          </m:e>
                        </m:d>
                      </m:oMath>
                    </m:oMathPara>
                  </a14:m>
                  <a:endParaRPr kumimoji="1" lang="zh-CN" altLang="en-US" sz="2000" dirty="0"/>
                </a:p>
              </p:txBody>
            </p:sp>
          </mc:Choice>
          <mc:Fallback>
            <p:sp>
              <p:nvSpPr>
                <p:cNvPr id="33" name="文本框 32">
                  <a:extLst>
                    <a:ext uri="{FF2B5EF4-FFF2-40B4-BE49-F238E27FC236}">
                      <a16:creationId xmlns:a16="http://schemas.microsoft.com/office/drawing/2014/main" id="{42E480F0-9DC8-32FD-E56A-A88E1943DD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68008" y="4571545"/>
                  <a:ext cx="4993675" cy="82355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4" name="文本框 33">
                  <a:extLst>
                    <a:ext uri="{FF2B5EF4-FFF2-40B4-BE49-F238E27FC236}">
                      <a16:creationId xmlns:a16="http://schemas.microsoft.com/office/drawing/2014/main" id="{886924AF-8914-E2EA-D7E5-011451771CA5}"/>
                    </a:ext>
                  </a:extLst>
                </p:cNvPr>
                <p:cNvSpPr txBox="1"/>
                <p:nvPr/>
              </p:nvSpPr>
              <p:spPr>
                <a:xfrm>
                  <a:off x="6168008" y="5354050"/>
                  <a:ext cx="4993675" cy="8235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kumimoji="1" lang="en-US" altLang="zh-CN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kumimoji="1" lang="en-US" altLang="zh-CN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sSup>
                                  <m:sSupPr>
                                    <m:ctrlPr>
                                      <a:rPr kumimoji="1" lang="en-US" altLang="zh-CN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zh-CN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p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+++</m:t>
                                    </m:r>
                                    <m:r>
                                      <a:rPr kumimoji="1" lang="en-US" altLang="zh-CN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p>
                                    <m:r>
                                      <a:rPr kumimoji="1"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−++−</m:t>
                                    </m:r>
                                  </m:sup>
                                </m:sSup>
                              </m:e>
                            </m:eqArr>
                          </m:e>
                        </m:d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kumimoji="1" lang="en-US" altLang="zh-CN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sSup>
                                  <m:sSupPr>
                                    <m:ctrlPr>
                                      <a:rPr kumimoji="1" lang="en-US" altLang="zh-CN" sz="2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zh-CN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p>
                                    <m:r>
                                      <a:rPr kumimoji="1" lang="en-US" altLang="zh-CN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kumimoji="1" lang="en-US" altLang="zh-CN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++−</m:t>
                                    </m:r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kumimoji="1" lang="en-US" altLang="zh-CN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zh-CN" sz="2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p>
                                    <m:r>
                                      <a:rPr kumimoji="1" lang="en-US" altLang="zh-CN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−++</m:t>
                                    </m:r>
                                    <m:r>
                                      <a:rPr kumimoji="1" lang="en-US" altLang="zh-CN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e>
                            </m:eqArr>
                          </m:e>
                        </m:d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["/>
                            <m:endChr m:val="]"/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kumimoji="1" lang="en-US" altLang="zh-CN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sSup>
                                  <m:sSupPr>
                                    <m:ctrlPr>
                                      <a:rPr kumimoji="1" lang="en-US" altLang="zh-CN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zh-CN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p>
                                    <m:r>
                                      <a:rPr kumimoji="1" lang="en-US" altLang="zh-CN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kumimoji="1" lang="en-US" altLang="zh-CN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+++</m:t>
                                    </m:r>
                                  </m:sup>
                                </m:sSup>
                                <m:r>
                                  <a:rPr kumimoji="1"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kumimoji="1" lang="zh-CN" alt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kumimoji="1"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kumimoji="1" lang="en-US" altLang="zh-CN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zh-CN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p>
                                    <m:r>
                                      <a:rPr kumimoji="1" lang="en-US" altLang="zh-CN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kumimoji="1" lang="en-US" altLang="zh-CN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+++</m:t>
                                    </m:r>
                                  </m:sup>
                                </m:sSup>
                                <m:r>
                                  <a:rPr kumimoji="1"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kumimoji="1" lang="zh-CN" alt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kumimoji="1"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eqArr>
                          </m:e>
                        </m:d>
                        <m:f>
                          <m:f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num>
                          <m:den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den>
                        </m:f>
                        <m:d>
                          <m:dPr>
                            <m:begChr m:val="["/>
                            <m:endChr m:val="]"/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kumimoji="1" lang="en-US" altLang="zh-CN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sSup>
                                  <m:sSupPr>
                                    <m:ctrlPr>
                                      <a:rPr kumimoji="1" lang="en-US" altLang="zh-CN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zh-CN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p>
                                    <m:r>
                                      <a:rPr kumimoji="1" lang="en-US" altLang="zh-CN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+++−</m:t>
                                    </m:r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kumimoji="1" lang="en-US" altLang="zh-CN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zh-CN" sz="2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p>
                                    <m:r>
                                      <a:rPr kumimoji="1" lang="en-US" altLang="zh-CN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kumimoji="1" lang="en-US" altLang="zh-CN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++−</m:t>
                                    </m:r>
                                  </m:sup>
                                </m:sSup>
                              </m:e>
                            </m:eqArr>
                          </m:e>
                        </m:d>
                      </m:oMath>
                    </m:oMathPara>
                  </a14:m>
                  <a:endParaRPr kumimoji="1" lang="zh-CN" altLang="en-US" sz="2000" dirty="0"/>
                </a:p>
              </p:txBody>
            </p:sp>
          </mc:Choice>
          <mc:Fallback>
            <p:sp>
              <p:nvSpPr>
                <p:cNvPr id="34" name="文本框 33">
                  <a:extLst>
                    <a:ext uri="{FF2B5EF4-FFF2-40B4-BE49-F238E27FC236}">
                      <a16:creationId xmlns:a16="http://schemas.microsoft.com/office/drawing/2014/main" id="{886924AF-8914-E2EA-D7E5-011451771C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68008" y="5354050"/>
                  <a:ext cx="4993675" cy="823559"/>
                </a:xfrm>
                <a:prstGeom prst="rect">
                  <a:avLst/>
                </a:prstGeom>
                <a:blipFill>
                  <a:blip r:embed="rId8"/>
                  <a:stretch>
                    <a:fillRect b="-153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72C19CE3-15F0-66F5-6107-F5D809F6FF35}"/>
              </a:ext>
            </a:extLst>
          </p:cNvPr>
          <p:cNvGrpSpPr/>
          <p:nvPr/>
        </p:nvGrpSpPr>
        <p:grpSpPr>
          <a:xfrm>
            <a:off x="1482095" y="4181248"/>
            <a:ext cx="3851695" cy="1413606"/>
            <a:chOff x="1702593" y="4480587"/>
            <a:chExt cx="3851695" cy="141360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文本框 1">
                  <a:extLst>
                    <a:ext uri="{FF2B5EF4-FFF2-40B4-BE49-F238E27FC236}">
                      <a16:creationId xmlns:a16="http://schemas.microsoft.com/office/drawing/2014/main" id="{BD607F8F-0D1B-F337-21D2-E69C2A938CDD}"/>
                    </a:ext>
                  </a:extLst>
                </p:cNvPr>
                <p:cNvSpPr txBox="1"/>
                <p:nvPr/>
              </p:nvSpPr>
              <p:spPr>
                <a:xfrm>
                  <a:off x="1702593" y="4480587"/>
                  <a:ext cx="3851695" cy="553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zh-CN" sz="3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30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kumimoji="1" lang="en-US" altLang="zh-CN" sz="3000" b="0" i="1" smtClean="0">
                                <a:latin typeface="Cambria Math" panose="02040503050406030204" pitchFamily="18" charset="0"/>
                              </a:rPr>
                              <m:t>++++</m:t>
                            </m:r>
                          </m:sup>
                        </m:sSup>
                        <m:r>
                          <a:rPr kumimoji="1" lang="en-US" altLang="zh-CN" sz="3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zh-CN" altLang="en-US" sz="3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kumimoji="1" lang="en-US" altLang="zh-CN" sz="3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30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kumimoji="1" lang="en-US" altLang="zh-CN" sz="3000" b="0" i="1" smtClean="0">
                                <a:latin typeface="Cambria Math" panose="02040503050406030204" pitchFamily="18" charset="0"/>
                              </a:rPr>
                              <m:t>−+++</m:t>
                            </m:r>
                          </m:sup>
                        </m:sSup>
                        <m:r>
                          <a:rPr kumimoji="1" lang="en-US" altLang="zh-CN" sz="3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kumimoji="1" lang="en-US" altLang="zh-CN" sz="3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30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kumimoji="1" lang="en-US" altLang="zh-CN" sz="3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kumimoji="1" lang="en-US" altLang="zh-CN" sz="3000" i="1">
                                <a:latin typeface="Cambria Math" panose="02040503050406030204" pitchFamily="18" charset="0"/>
                              </a:rPr>
                              <m:t>+−+</m:t>
                            </m:r>
                          </m:sup>
                        </m:sSup>
                      </m:oMath>
                    </m:oMathPara>
                  </a14:m>
                  <a:endParaRPr kumimoji="1" lang="zh-CN" altLang="en-US" sz="3000" dirty="0"/>
                </a:p>
              </p:txBody>
            </p:sp>
          </mc:Choice>
          <mc:Fallback xmlns="">
            <p:sp>
              <p:nvSpPr>
                <p:cNvPr id="2" name="文本框 1">
                  <a:extLst>
                    <a:ext uri="{FF2B5EF4-FFF2-40B4-BE49-F238E27FC236}">
                      <a16:creationId xmlns:a16="http://schemas.microsoft.com/office/drawing/2014/main" id="{BD607F8F-0D1B-F337-21D2-E69C2A938C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2593" y="4480587"/>
                  <a:ext cx="3851695" cy="553998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文本框 2">
                  <a:extLst>
                    <a:ext uri="{FF2B5EF4-FFF2-40B4-BE49-F238E27FC236}">
                      <a16:creationId xmlns:a16="http://schemas.microsoft.com/office/drawing/2014/main" id="{4C9D5D3F-20CA-9780-1560-67F4FBD721B4}"/>
                    </a:ext>
                  </a:extLst>
                </p:cNvPr>
                <p:cNvSpPr txBox="1"/>
                <p:nvPr/>
              </p:nvSpPr>
              <p:spPr>
                <a:xfrm>
                  <a:off x="1702593" y="5340195"/>
                  <a:ext cx="3851695" cy="553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zh-CN" sz="3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30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kumimoji="1" lang="en-US" altLang="zh-CN" sz="3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1" lang="en-US" altLang="zh-CN" sz="3000" b="0" i="1" smtClean="0">
                                <a:latin typeface="Cambria Math" panose="02040503050406030204" pitchFamily="18" charset="0"/>
                              </a:rPr>
                              <m:t>+−+</m:t>
                            </m:r>
                          </m:sup>
                        </m:sSup>
                        <m:r>
                          <a:rPr kumimoji="1" lang="en-US" altLang="zh-CN" sz="3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zh-CN" altLang="en-US" sz="3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kumimoji="1" lang="en-US" altLang="zh-CN" sz="3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30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kumimoji="1" lang="en-US" altLang="zh-CN" sz="3000" b="0" i="1" smtClean="0">
                                <a:latin typeface="Cambria Math" panose="02040503050406030204" pitchFamily="18" charset="0"/>
                              </a:rPr>
                              <m:t>+++</m:t>
                            </m:r>
                            <m:r>
                              <a:rPr kumimoji="1" lang="en-US" altLang="zh-CN" sz="3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kumimoji="1" lang="en-US" altLang="zh-CN" sz="3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kumimoji="1" lang="en-US" altLang="zh-CN" sz="3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30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kumimoji="1" lang="en-US" altLang="zh-CN" sz="300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1" lang="en-US" altLang="zh-CN" sz="3000" i="1">
                                <a:latin typeface="Cambria Math" panose="02040503050406030204" pitchFamily="18" charset="0"/>
                              </a:rPr>
                              <m:t>++−</m:t>
                            </m:r>
                          </m:sup>
                        </m:sSup>
                      </m:oMath>
                    </m:oMathPara>
                  </a14:m>
                  <a:endParaRPr kumimoji="1" lang="zh-CN" altLang="en-US" sz="3000" dirty="0"/>
                </a:p>
              </p:txBody>
            </p:sp>
          </mc:Choice>
          <mc:Fallback xmlns="">
            <p:sp>
              <p:nvSpPr>
                <p:cNvPr id="3" name="文本框 2">
                  <a:extLst>
                    <a:ext uri="{FF2B5EF4-FFF2-40B4-BE49-F238E27FC236}">
                      <a16:creationId xmlns:a16="http://schemas.microsoft.com/office/drawing/2014/main" id="{4C9D5D3F-20CA-9780-1560-67F4FBD721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2593" y="5340195"/>
                  <a:ext cx="3851695" cy="553998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8" name="直线连接符 37">
            <a:extLst>
              <a:ext uri="{FF2B5EF4-FFF2-40B4-BE49-F238E27FC236}">
                <a16:creationId xmlns:a16="http://schemas.microsoft.com/office/drawing/2014/main" id="{DD139872-99F6-DBBE-A538-23607B1552A3}"/>
              </a:ext>
            </a:extLst>
          </p:cNvPr>
          <p:cNvCxnSpPr>
            <a:cxnSpLocks/>
          </p:cNvCxnSpPr>
          <p:nvPr/>
        </p:nvCxnSpPr>
        <p:spPr>
          <a:xfrm>
            <a:off x="5879976" y="980728"/>
            <a:ext cx="0" cy="517876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>
            <a:extLst>
              <a:ext uri="{FF2B5EF4-FFF2-40B4-BE49-F238E27FC236}">
                <a16:creationId xmlns:a16="http://schemas.microsoft.com/office/drawing/2014/main" id="{76B60145-759B-5C33-954E-73FBCA941746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3363883" y="1894907"/>
            <a:ext cx="1630058" cy="12401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56062511-DCFE-5144-886A-33584FDD7BE0}"/>
                  </a:ext>
                </a:extLst>
              </p:cNvPr>
              <p:cNvSpPr/>
              <p:nvPr/>
            </p:nvSpPr>
            <p:spPr>
              <a:xfrm>
                <a:off x="3854332" y="2492896"/>
                <a:ext cx="574375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altLang="zh-CN" sz="20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56062511-DCFE-5144-886A-33584FDD7B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4332" y="2492896"/>
                <a:ext cx="574375" cy="70788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C3BF856A-AFC5-9C76-17FD-D209F7AA2172}"/>
                  </a:ext>
                </a:extLst>
              </p:cNvPr>
              <p:cNvSpPr/>
              <p:nvPr/>
            </p:nvSpPr>
            <p:spPr>
              <a:xfrm>
                <a:off x="4118599" y="2492896"/>
                <a:ext cx="60924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 smtClean="0">
                          <a:latin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US" altLang="zh-CN" sz="2000" i="1" dirty="0">
                  <a:latin typeface="Cambria Math" panose="020405030504060302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C3BF856A-AFC5-9C76-17FD-D209F7AA21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8599" y="2492896"/>
                <a:ext cx="609249" cy="707886"/>
              </a:xfrm>
              <a:prstGeom prst="rect">
                <a:avLst/>
              </a:prstGeom>
              <a:blipFill>
                <a:blip r:embed="rId13"/>
                <a:stretch>
                  <a:fillRect b="-1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5D030EC6-AF77-C98A-B095-01A8A4412474}"/>
                  </a:ext>
                </a:extLst>
              </p:cNvPr>
              <p:cNvSpPr/>
              <p:nvPr/>
            </p:nvSpPr>
            <p:spPr>
              <a:xfrm>
                <a:off x="3575720" y="2492896"/>
                <a:ext cx="581964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𝜂</m:t>
                      </m:r>
                    </m:oMath>
                  </m:oMathPara>
                </a14:m>
                <a:endParaRPr lang="en-US" altLang="zh-CN" sz="20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5D030EC6-AF77-C98A-B095-01A8A44124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720" y="2492896"/>
                <a:ext cx="581964" cy="70788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本框 17">
            <a:extLst>
              <a:ext uri="{FF2B5EF4-FFF2-40B4-BE49-F238E27FC236}">
                <a16:creationId xmlns:a16="http://schemas.microsoft.com/office/drawing/2014/main" id="{0ED5C82A-39AA-6E0D-DB0E-A1F578284D16}"/>
              </a:ext>
            </a:extLst>
          </p:cNvPr>
          <p:cNvSpPr txBox="1"/>
          <p:nvPr/>
        </p:nvSpPr>
        <p:spPr>
          <a:xfrm rot="16200000" flipH="1">
            <a:off x="1218666" y="1147030"/>
            <a:ext cx="492443" cy="1450077"/>
          </a:xfrm>
          <a:prstGeom prst="rect">
            <a:avLst/>
          </a:prstGeom>
          <a:solidFill>
            <a:schemeClr val="bg1"/>
          </a:solidFill>
        </p:spPr>
        <p:txBody>
          <a:bodyPr vert="eaVert" wrap="none" rtlCol="0">
            <a:spAutoFit/>
          </a:bodyPr>
          <a:lstStyle/>
          <a:p>
            <a:r>
              <a:rPr kumimoji="1"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kumimoji="1" lang="zh-CN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positive</a:t>
            </a:r>
            <a:endParaRPr kumimoji="1" lang="zh-CN" alt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9C8C7D3F-AF7E-ACD2-B0A2-8AE3253B4180}"/>
              </a:ext>
            </a:extLst>
          </p:cNvPr>
          <p:cNvSpPr txBox="1"/>
          <p:nvPr/>
        </p:nvSpPr>
        <p:spPr>
          <a:xfrm rot="16200000" flipH="1">
            <a:off x="1395740" y="2833037"/>
            <a:ext cx="492443" cy="1828386"/>
          </a:xfrm>
          <a:prstGeom prst="rect">
            <a:avLst/>
          </a:prstGeom>
          <a:solidFill>
            <a:schemeClr val="bg1"/>
          </a:solidFill>
        </p:spPr>
        <p:txBody>
          <a:bodyPr vert="eaVert" wrap="none" rtlCol="0">
            <a:spAutoFit/>
          </a:bodyPr>
          <a:lstStyle/>
          <a:p>
            <a:r>
              <a:rPr kumimoji="1"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</a:t>
            </a:r>
            <a:r>
              <a:rPr kumimoji="1" lang="zh-CN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Dirac</a:t>
            </a:r>
            <a:r>
              <a:rPr kumimoji="1" lang="zh-CN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space</a:t>
            </a:r>
            <a:endParaRPr kumimoji="1" lang="zh-CN" alt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EACDC995-A443-597E-ECE5-F70C523FD7E6}"/>
                  </a:ext>
                </a:extLst>
              </p:cNvPr>
              <p:cNvSpPr txBox="1"/>
              <p:nvPr/>
            </p:nvSpPr>
            <p:spPr>
              <a:xfrm>
                <a:off x="583538" y="6175587"/>
                <a:ext cx="89472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400" u="sng" dirty="0"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Three</a:t>
                </a:r>
                <a:r>
                  <a:rPr kumimoji="1" lang="en-US" altLang="zh-CN" sz="24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:</a:t>
                </a:r>
                <a:r>
                  <a:rPr kumimoji="1" lang="zh-CN" altLang="en-US" sz="24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4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complexity</a:t>
                </a:r>
                <a:r>
                  <a:rPr kumimoji="1" lang="zh-CN" altLang="en-US" sz="24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4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for</a:t>
                </a:r>
                <a:r>
                  <a:rPr kumimoji="1" lang="zh-CN" altLang="en-US" sz="24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4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calculating</a:t>
                </a:r>
                <a:r>
                  <a:rPr kumimoji="1" lang="zh-CN" altLang="en-US" sz="24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  <a:ea typeface="KaiTi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1" lang="en-US" altLang="zh-CN" sz="2400" b="0" i="0" smtClean="0">
                            <a:latin typeface="Cambria Math" panose="02040503050406030204" pitchFamily="18" charset="0"/>
                            <a:ea typeface="KaiTi" panose="02010609060101010101" pitchFamily="49" charset="-122"/>
                            <a:cs typeface="Times New Roman" panose="02020603050405020304" pitchFamily="18" charset="0"/>
                          </a:rPr>
                          <m:t>Σ</m:t>
                        </m:r>
                      </m:e>
                      <m:sup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  <a:ea typeface="KaiTi" panose="02010609060101010101" pitchFamily="49" charset="-122"/>
                            <a:cs typeface="Times New Roman" panose="02020603050405020304" pitchFamily="18" charset="0"/>
                          </a:rPr>
                          <m:t>−+</m:t>
                        </m:r>
                      </m:sup>
                    </m:sSup>
                  </m:oMath>
                </a14:m>
                <a:r>
                  <a:rPr kumimoji="1" lang="zh-CN" altLang="en-US" sz="24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4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than</a:t>
                </a:r>
                <a:r>
                  <a:rPr kumimoji="1" lang="zh-CN" altLang="en-US" sz="24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400" i="1">
                            <a:latin typeface="Cambria Math" panose="02040503050406030204" pitchFamily="18" charset="0"/>
                            <a:ea typeface="KaiTi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1" lang="en-US" altLang="zh-CN" sz="2400">
                            <a:latin typeface="Cambria Math" panose="02040503050406030204" pitchFamily="18" charset="0"/>
                            <a:ea typeface="KaiTi" panose="02010609060101010101" pitchFamily="49" charset="-122"/>
                            <a:cs typeface="Times New Roman" panose="02020603050405020304" pitchFamily="18" charset="0"/>
                          </a:rPr>
                          <m:t>Σ</m:t>
                        </m:r>
                      </m:e>
                      <m:sup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  <a:ea typeface="KaiTi" panose="02010609060101010101" pitchFamily="49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kumimoji="1" lang="en-US" altLang="zh-CN" sz="2400" i="1">
                            <a:latin typeface="Cambria Math" panose="02040503050406030204" pitchFamily="18" charset="0"/>
                            <a:ea typeface="KaiTi" panose="02010609060101010101" pitchFamily="49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kumimoji="1" lang="zh-CN" altLang="en-US" sz="24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dirty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Anastasio</a:t>
                </a:r>
                <a:r>
                  <a:rPr lang="zh-CN" altLang="en-US" sz="1200" dirty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altLang="zh-CN" sz="1200" i="1" dirty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et</a:t>
                </a:r>
                <a:r>
                  <a:rPr lang="zh-CN" altLang="en-US" sz="1200" i="1" dirty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altLang="zh-CN" sz="1200" i="1" dirty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al</a:t>
                </a:r>
                <a:r>
                  <a:rPr lang="en-US" altLang="zh-CN" sz="1200" dirty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.,</a:t>
                </a:r>
                <a:r>
                  <a:rPr lang="zh-CN" altLang="en-US" sz="1200" dirty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altLang="zh-CN" sz="1200" dirty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PRC</a:t>
                </a:r>
                <a:r>
                  <a:rPr lang="zh-CN" altLang="en-US" sz="1200" dirty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altLang="zh-CN" sz="1200" b="1" dirty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23</a:t>
                </a:r>
                <a:r>
                  <a:rPr lang="en-US" altLang="zh-CN" sz="1200" dirty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,</a:t>
                </a:r>
                <a:r>
                  <a:rPr lang="zh-CN" altLang="en-US" sz="1200" dirty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altLang="zh-CN" sz="1200" dirty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2273</a:t>
                </a:r>
                <a:r>
                  <a:rPr lang="zh-CN" altLang="en-US" sz="1200" dirty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altLang="zh-CN" sz="1200" dirty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(1981)</a:t>
                </a:r>
                <a:endParaRPr lang="zh-CN" altLang="en-US" sz="1200" dirty="0">
                  <a:solidFill>
                    <a:srgbClr val="7030A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EACDC995-A443-597E-ECE5-F70C523FD7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538" y="6175587"/>
                <a:ext cx="8947258" cy="461665"/>
              </a:xfrm>
              <a:prstGeom prst="rect">
                <a:avLst/>
              </a:prstGeom>
              <a:blipFill>
                <a:blip r:embed="rId15"/>
                <a:stretch>
                  <a:fillRect l="-1135" t="-10811" b="-297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1733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6C53DC41-CEA7-4E49-B7BF-92BADEC13A14}"/>
              </a:ext>
            </a:extLst>
          </p:cNvPr>
          <p:cNvSpPr/>
          <p:nvPr/>
        </p:nvSpPr>
        <p:spPr>
          <a:xfrm>
            <a:off x="568165" y="188756"/>
            <a:ext cx="5211683" cy="584775"/>
          </a:xfrm>
          <a:prstGeom prst="rect">
            <a:avLst/>
          </a:prstGeom>
          <a:noFill/>
          <a:ln w="28575">
            <a:noFill/>
          </a:ln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Nuclear</a:t>
            </a:r>
            <a:r>
              <a:rPr lang="zh-CN" altLang="en-US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matter</a:t>
            </a:r>
            <a:r>
              <a:rPr lang="zh-CN" altLang="en-US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bulk</a:t>
            </a:r>
            <a:r>
              <a:rPr lang="zh-CN" altLang="en-US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properties</a:t>
            </a:r>
          </a:p>
        </p:txBody>
      </p:sp>
      <p:cxnSp>
        <p:nvCxnSpPr>
          <p:cNvPr id="5" name="直线连接符 4">
            <a:extLst>
              <a:ext uri="{FF2B5EF4-FFF2-40B4-BE49-F238E27FC236}">
                <a16:creationId xmlns:a16="http://schemas.microsoft.com/office/drawing/2014/main" id="{ED640C8C-F894-A64A-9A91-85A7ACF65A2E}"/>
              </a:ext>
            </a:extLst>
          </p:cNvPr>
          <p:cNvCxnSpPr>
            <a:cxnSpLocks/>
          </p:cNvCxnSpPr>
          <p:nvPr/>
        </p:nvCxnSpPr>
        <p:spPr>
          <a:xfrm>
            <a:off x="583538" y="765918"/>
            <a:ext cx="1054962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884CA206-9795-9642-9358-38A5F0E1B3E0}"/>
              </a:ext>
            </a:extLst>
          </p:cNvPr>
          <p:cNvSpPr txBox="1"/>
          <p:nvPr/>
        </p:nvSpPr>
        <p:spPr>
          <a:xfrm>
            <a:off x="588035" y="908720"/>
            <a:ext cx="3949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l"/>
            </a:pPr>
            <a:r>
              <a:rPr kumimoji="1" lang="en-US" altLang="zh-CN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Binding</a:t>
            </a:r>
            <a:r>
              <a:rPr kumimoji="1" lang="zh-CN" altLang="en-US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energy</a:t>
            </a:r>
            <a:r>
              <a:rPr kumimoji="1" lang="zh-CN" altLang="en-US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per</a:t>
            </a:r>
            <a:r>
              <a:rPr kumimoji="1" lang="zh-CN" altLang="en-US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nucleon</a:t>
            </a:r>
            <a:endParaRPr kumimoji="1" lang="zh-CN" altLang="en-US" sz="2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3DBE630D-A5B1-6748-B7CD-3A3B077E8619}"/>
              </a:ext>
            </a:extLst>
          </p:cNvPr>
          <p:cNvSpPr txBox="1"/>
          <p:nvPr/>
        </p:nvSpPr>
        <p:spPr>
          <a:xfrm>
            <a:off x="568165" y="3728246"/>
            <a:ext cx="3100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l"/>
            </a:pPr>
            <a:r>
              <a:rPr kumimoji="1" lang="en-US" altLang="zh-CN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Saturation</a:t>
            </a:r>
            <a:r>
              <a:rPr kumimoji="1" lang="zh-CN" altLang="en-US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properties</a:t>
            </a:r>
            <a:endParaRPr kumimoji="1" lang="zh-CN" altLang="en-US" sz="2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86026865-C202-AA4C-9E8E-36355AAFC89A}"/>
                  </a:ext>
                </a:extLst>
              </p:cNvPr>
              <p:cNvSpPr txBox="1"/>
              <p:nvPr/>
            </p:nvSpPr>
            <p:spPr>
              <a:xfrm>
                <a:off x="2357087" y="1436473"/>
                <a:ext cx="7629461" cy="22797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sub>
                        <m:sup/>
                        <m:e>
                          <m:nary>
                            <m:naryPr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sSubSup>
                                <m:sSubSupPr>
                                  <m:ctrlPr>
                                    <a:rPr kumimoji="1"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kumimoji="1"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  <m:sup>
                                  <m:r>
                                    <a:rPr kumimoji="1"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sup>
                              </m:sSubSup>
                            </m:sup>
                            <m:e>
                              <m:f>
                                <m:fPr>
                                  <m:ctrlPr>
                                    <a:rPr kumimoji="1"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kumimoji="1" lang="en-US" altLang="zh-CN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zh-CN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kumimoji="1" lang="en-US" altLang="zh-CN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  <m:r>
                                    <a:rPr kumimoji="1"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kumimoji="1" lang="en-US" altLang="zh-CN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kumimoji="1" lang="en-US" altLang="zh-CN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altLang="zh-CN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kumimoji="1" lang="en-US" altLang="zh-CN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kumimoji="1" lang="en-US" altLang="zh-CN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nary>
                          <m:f>
                            <m:fPr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kumimoji="1"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kumimoji="1"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kumimoji="1"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kumimoji="1"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sub>
                                <m:sup>
                                  <m:r>
                                    <a:rPr kumimoji="1" lang="zh-CN" alt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kumimoji="1"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kumimoji="1" lang="en-US" altLang="zh-CN" sz="20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kumimoji="1"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kumimoji="1"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sub>
                                <m:sup>
                                  <m:r>
                                    <a:rPr kumimoji="1" lang="zh-CN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  <m:d>
                        <m:dPr>
                          <m:begChr m:val="⟨"/>
                          <m:endChr m:val="⟩"/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kumimoji="1"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𝜸</m:t>
                              </m:r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kumimoji="1" lang="en-US" altLang="zh-CN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  <m:sSub>
                            <m:sSubPr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d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kumimoji="1" lang="zh-CN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kumimoji="1" lang="en-US" altLang="zh-CN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kumimoji="1"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1"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b>
                        <m:sup/>
                        <m:e>
                          <m:nary>
                            <m:naryPr>
                              <m:ctrlPr>
                                <a:rPr kumimoji="1"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1"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sSubSup>
                                <m:sSubSupPr>
                                  <m:ctrlPr>
                                    <a:rPr kumimoji="1"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kumimoji="1"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  <m:sup>
                                  <m:r>
                                    <a:rPr kumimoji="1"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sup>
                              </m:sSubSup>
                            </m:sup>
                            <m:e>
                              <m:f>
                                <m:fPr>
                                  <m:ctrlPr>
                                    <a:rPr kumimoji="1"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kumimoji="1" lang="en-US" altLang="zh-C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zh-C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kumimoji="1" lang="en-US" altLang="zh-C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  <m:r>
                                    <a:rPr kumimoji="1"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kumimoji="1" lang="en-US" altLang="zh-C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kumimoji="1" lang="en-US" altLang="zh-CN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altLang="zh-CN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kumimoji="1" lang="en-US" altLang="zh-CN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kumimoji="1" lang="en-US" altLang="zh-C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nary>
                          <m:nary>
                            <m:naryPr>
                              <m:ctrlPr>
                                <a:rPr kumimoji="1"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1"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sSubSup>
                                <m:sSubSupPr>
                                  <m:ctrlPr>
                                    <a:rPr kumimoji="1"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kumimoji="1"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  <m:sup>
                                  <m:r>
                                    <a:rPr kumimoji="1"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  <m:r>
                                    <a:rPr kumimoji="1"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sup>
                            <m:e>
                              <m:f>
                                <m:fPr>
                                  <m:ctrlPr>
                                    <a:rPr kumimoji="1"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kumimoji="1" lang="en-US" altLang="zh-C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zh-C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kumimoji="1" lang="en-US" altLang="zh-C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kumimoji="1" lang="en-US" altLang="zh-CN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zh-C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p>
                                      <m:r>
                                        <a:rPr kumimoji="1" lang="en-US" altLang="zh-CN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kumimoji="1" lang="en-US" altLang="zh-C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kumimoji="1" lang="en-US" altLang="zh-CN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altLang="zh-CN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kumimoji="1" lang="en-US" altLang="zh-CN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kumimoji="1" lang="en-US" altLang="zh-C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nary>
                          <m:f>
                            <m:fPr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kumimoji="1"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kumimoji="1" lang="en-US" altLang="zh-CN" sz="20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kumimoji="1"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kumimoji="1"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sub>
                                <m:sup>
                                  <m:r>
                                    <a:rPr kumimoji="1" lang="zh-CN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kumimoji="1"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kumimoji="1" lang="en-US" altLang="zh-CN" sz="20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kumimoji="1"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kumimoji="1"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sub>
                                <m:sup>
                                  <m:r>
                                    <a:rPr kumimoji="1" lang="zh-CN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  <m:f>
                        <m:fPr>
                          <m:ctrlPr>
                            <a:rPr kumimoji="1"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kumimoji="1"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kumimoji="1" lang="en-US" altLang="zh-CN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kumimoji="1"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b>
                            <m:sup>
                              <m:r>
                                <a:rPr kumimoji="1" lang="zh-CN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kumimoji="1"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′,</m:t>
                              </m:r>
                              <m:r>
                                <a:rPr kumimoji="1"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b>
                            <m:sup>
                              <m:r>
                                <a:rPr kumimoji="1" lang="zh-CN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kumimoji="1" lang="en-US" altLang="zh-CN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80000"/>
                  </a:lnSpc>
                </a:pPr>
                <a:r>
                  <a:rPr kumimoji="1" lang="zh-CN" altLang="en-US" sz="2000" b="0" dirty="0">
                    <a:ea typeface="Cambria Math" panose="02040503050406030204" pitchFamily="18" charset="0"/>
                  </a:rPr>
                  <a:t>                      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begChr m:val="⟨"/>
                        <m:endChr m:val="⟩"/>
                        <m:ctrlPr>
                          <a:rPr kumimoji="1"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kumimoji="1" lang="en-US" altLang="zh-CN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zh-CN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𝒑</m:t>
                            </m:r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sSub>
                          <m:sSub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kumimoji="1" lang="en-US" altLang="zh-CN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zh-CN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𝒑</m:t>
                            </m:r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  <m:d>
                          <m:dPr>
                            <m:begChr m:val="|"/>
                            <m:endChr m:val="|"/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̅"/>
                                    <m:ctrlPr>
                                      <a:rPr kumimoji="1" lang="en-US" altLang="zh-CN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1" lang="en-US" altLang="zh-CN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kumimoji="1"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++++</m:t>
                                </m:r>
                              </m:sup>
                            </m:sSup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𝑊</m:t>
                            </m:r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  <m:sSub>
                          <m:sSub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𝒑</m:t>
                            </m:r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sSub>
                          <m:sSub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𝒑</m:t>
                            </m:r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e>
                    </m:d>
                  </m:oMath>
                </a14:m>
                <a:endParaRPr kumimoji="1" lang="zh-CN" altLang="en-US" sz="2000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86026865-C202-AA4C-9E8E-36355AAFC8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7087" y="1436473"/>
                <a:ext cx="7629461" cy="2279791"/>
              </a:xfrm>
              <a:prstGeom prst="rect">
                <a:avLst/>
              </a:prstGeom>
              <a:blipFill>
                <a:blip r:embed="rId2"/>
                <a:stretch>
                  <a:fillRect t="-51667" b="-5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36BEDA6-14E9-7647-BC44-6E314EB6BAB8}"/>
                  </a:ext>
                </a:extLst>
              </p:cNvPr>
              <p:cNvSpPr txBox="1"/>
              <p:nvPr/>
            </p:nvSpPr>
            <p:spPr>
              <a:xfrm>
                <a:off x="3599643" y="4333836"/>
                <a:ext cx="5038239" cy="4345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kumimoji="1" lang="en-US" altLang="zh-CN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kumimoji="1" lang="en-US" altLang="zh-CN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kumimoji="1"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kumimoji="1"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,0</m:t>
                          </m:r>
                        </m:e>
                      </m:d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zh-CN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zh-CN" sz="20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sym</m:t>
                          </m:r>
                        </m:sub>
                      </m:sSub>
                      <m:d>
                        <m:dPr>
                          <m:ctrlPr>
                            <a:rPr kumimoji="1" lang="en-US" altLang="zh-CN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  <m:sSup>
                        <m:sSup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𝒪</m:t>
                      </m:r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(4)</m:t>
                      </m:r>
                    </m:oMath>
                  </m:oMathPara>
                </a14:m>
                <a:endParaRPr kumimoji="1" lang="zh-CN" altLang="en-US" sz="2000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36BEDA6-14E9-7647-BC44-6E314EB6BA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9643" y="4333836"/>
                <a:ext cx="5038239" cy="434543"/>
              </a:xfrm>
              <a:prstGeom prst="rect">
                <a:avLst/>
              </a:prstGeom>
              <a:blipFill>
                <a:blip r:embed="rId3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8139915C-3F05-6A42-A6A6-9C6DF3589159}"/>
                  </a:ext>
                </a:extLst>
              </p:cNvPr>
              <p:cNvSpPr txBox="1"/>
              <p:nvPr/>
            </p:nvSpPr>
            <p:spPr>
              <a:xfrm>
                <a:off x="2494277" y="4939426"/>
                <a:ext cx="7248971" cy="7431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kumimoji="1" lang="en-US" altLang="zh-CN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kumimoji="1"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kumimoji="1"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,0</m:t>
                          </m:r>
                        </m:e>
                      </m:d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kumimoji="1"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</m:t>
                      </m:r>
                      <m:d>
                        <m:dPr>
                          <m:ctrlPr>
                            <a:rPr kumimoji="1"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  <m:r>
                                    <a:rPr kumimoji="1"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kumimoji="1" lang="en-US" altLang="zh-CN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CN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kumimoji="1" lang="en-US" altLang="zh-CN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kumimoji="1"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  <m:sSub>
                                    <m:sSubPr>
                                      <m:ctrlPr>
                                        <a:rPr kumimoji="1" lang="en-US" altLang="zh-CN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CN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kumimoji="1" lang="en-US" altLang="zh-CN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kumimoji="1" lang="zh-CN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  <m:sup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kumimoji="1"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sSup>
                        <m:sSupPr>
                          <m:ctrlPr>
                            <a:rPr kumimoji="1"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  <m:r>
                                    <a:rPr kumimoji="1"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kumimoji="1" lang="en-US" altLang="zh-C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C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kumimoji="1" lang="en-US" altLang="zh-C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kumimoji="1"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  <m:sSub>
                                    <m:sSubPr>
                                      <m:ctrlPr>
                                        <a:rPr kumimoji="1" lang="en-US" altLang="zh-C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C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kumimoji="1" lang="en-US" altLang="zh-C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kumimoji="1" lang="zh-CN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  <m:sup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𝒪</m:t>
                      </m:r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(4)</m:t>
                      </m:r>
                    </m:oMath>
                  </m:oMathPara>
                </a14:m>
                <a:endParaRPr kumimoji="1" lang="zh-CN" altLang="en-US" sz="2000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8139915C-3F05-6A42-A6A6-9C6DF35891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4277" y="4939426"/>
                <a:ext cx="7248971" cy="743152"/>
              </a:xfrm>
              <a:prstGeom prst="rect">
                <a:avLst/>
              </a:prstGeom>
              <a:blipFill>
                <a:blip r:embed="rId4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1B6584C0-6D28-4C44-B4A9-31299487224F}"/>
                  </a:ext>
                </a:extLst>
              </p:cNvPr>
              <p:cNvSpPr txBox="1"/>
              <p:nvPr/>
            </p:nvSpPr>
            <p:spPr>
              <a:xfrm>
                <a:off x="2580005" y="5782192"/>
                <a:ext cx="7077515" cy="7431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zh-CN" sz="20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sym</m:t>
                          </m:r>
                        </m:sub>
                      </m:sSub>
                      <m:d>
                        <m:dPr>
                          <m:ctrlPr>
                            <a:rPr kumimoji="1" lang="en-US" altLang="zh-CN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CN" sz="20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zh-CN" sz="200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sym</m:t>
                          </m:r>
                        </m:sub>
                      </m:sSub>
                      <m:d>
                        <m:dPr>
                          <m:ctrlPr>
                            <a:rPr kumimoji="1" lang="en-US" altLang="zh-CN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kumimoji="1" lang="en-US" altLang="zh-CN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kumimoji="1" lang="en-US" altLang="zh-CN" sz="20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𝑳</m:t>
                      </m:r>
                      <m:d>
                        <m:dPr>
                          <m:ctrlPr>
                            <a:rPr kumimoji="1"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1"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kumimoji="1"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1"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kumimoji="1"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1"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sSub>
                                <m:sSubPr>
                                  <m:ctrlPr>
                                    <a:rPr kumimoji="1"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kumimoji="1"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kumimoji="1" lang="zh-CN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kumimoji="1"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zh-CN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sym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kumimoji="1"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  <m:r>
                                    <a:rPr kumimoji="1"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kumimoji="1" lang="en-US" altLang="zh-C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C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kumimoji="1" lang="en-US" altLang="zh-C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kumimoji="1"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  <m:sSub>
                                    <m:sSubPr>
                                      <m:ctrlPr>
                                        <a:rPr kumimoji="1" lang="en-US" altLang="zh-C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C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kumimoji="1" lang="en-US" altLang="zh-C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kumimoji="1" lang="zh-CN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  <m:sup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𝒪</m:t>
                      </m:r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(3)</m:t>
                      </m:r>
                    </m:oMath>
                  </m:oMathPara>
                </a14:m>
                <a:endParaRPr kumimoji="1" lang="zh-CN" altLang="en-US" sz="2000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1B6584C0-6D28-4C44-B4A9-3129948722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0005" y="5782192"/>
                <a:ext cx="7077515" cy="743152"/>
              </a:xfrm>
              <a:prstGeom prst="rect">
                <a:avLst/>
              </a:prstGeom>
              <a:blipFill>
                <a:blip r:embed="rId5"/>
                <a:stretch>
                  <a:fillRect b="-50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306038D-FD74-CA0F-4FC8-EC999F53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5FEE-64E1-584C-971E-0FB80B6FB9CF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88663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169546" y="1124744"/>
            <a:ext cx="9750989" cy="4543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p"/>
            </a:pPr>
            <a:r>
              <a:rPr lang="en-US" altLang="zh-CN" sz="30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Introduction</a:t>
            </a:r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p"/>
            </a:pPr>
            <a:r>
              <a:rPr lang="en-US" altLang="zh-CN" sz="30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Relativistic</a:t>
            </a:r>
            <a:r>
              <a:rPr lang="zh-CN" altLang="en-US" sz="30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0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Brueckner-Hartree-Fock</a:t>
            </a:r>
            <a:r>
              <a:rPr lang="zh-CN" altLang="en-US" sz="30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0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theory</a:t>
            </a:r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p"/>
            </a:pPr>
            <a:r>
              <a:rPr lang="en-US" altLang="zh-CN" sz="3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Nuclear</a:t>
            </a:r>
            <a:r>
              <a:rPr lang="zh-CN" altLang="en-US" sz="3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matter</a:t>
            </a:r>
            <a:r>
              <a:rPr lang="zh-CN" altLang="en-US" sz="3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properties</a:t>
            </a:r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p"/>
            </a:pPr>
            <a:r>
              <a:rPr lang="en-US" altLang="zh-CN" sz="30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Neutron</a:t>
            </a:r>
            <a:r>
              <a:rPr lang="zh-CN" altLang="en-US" sz="30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0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star</a:t>
            </a:r>
            <a:r>
              <a:rPr lang="zh-CN" altLang="en-US" sz="30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0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properties</a:t>
            </a:r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p"/>
            </a:pPr>
            <a:r>
              <a:rPr lang="en-US" altLang="zh-CN" sz="30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Summary</a:t>
            </a:r>
            <a:endParaRPr lang="zh-CN" altLang="en-US" sz="3000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B56B7F1-F58D-F24C-91BC-4AF370DA94B6}"/>
              </a:ext>
            </a:extLst>
          </p:cNvPr>
          <p:cNvSpPr/>
          <p:nvPr/>
        </p:nvSpPr>
        <p:spPr>
          <a:xfrm>
            <a:off x="568165" y="188756"/>
            <a:ext cx="1484702" cy="584775"/>
          </a:xfrm>
          <a:prstGeom prst="rect">
            <a:avLst/>
          </a:prstGeom>
          <a:noFill/>
          <a:ln w="28575">
            <a:noFill/>
          </a:ln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Content</a:t>
            </a:r>
          </a:p>
        </p:txBody>
      </p:sp>
      <p:cxnSp>
        <p:nvCxnSpPr>
          <p:cNvPr id="7" name="直线连接符 6">
            <a:extLst>
              <a:ext uri="{FF2B5EF4-FFF2-40B4-BE49-F238E27FC236}">
                <a16:creationId xmlns:a16="http://schemas.microsoft.com/office/drawing/2014/main" id="{3A5EF2F0-2E97-3E40-8327-FB2EA9D89E12}"/>
              </a:ext>
            </a:extLst>
          </p:cNvPr>
          <p:cNvCxnSpPr>
            <a:cxnSpLocks/>
          </p:cNvCxnSpPr>
          <p:nvPr/>
        </p:nvCxnSpPr>
        <p:spPr>
          <a:xfrm>
            <a:off x="583538" y="765918"/>
            <a:ext cx="1054962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1983658-4DAB-EB26-2BF8-B915F656E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5FEE-64E1-584C-971E-0FB80B6FB9CF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08557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6C53DC41-CEA7-4E49-B7BF-92BADEC13A14}"/>
              </a:ext>
            </a:extLst>
          </p:cNvPr>
          <p:cNvSpPr/>
          <p:nvPr/>
        </p:nvSpPr>
        <p:spPr>
          <a:xfrm>
            <a:off x="568165" y="188756"/>
            <a:ext cx="8425705" cy="584775"/>
          </a:xfrm>
          <a:prstGeom prst="rect">
            <a:avLst/>
          </a:prstGeom>
          <a:noFill/>
          <a:ln w="28575">
            <a:noFill/>
          </a:ln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Unique</a:t>
            </a:r>
            <a:r>
              <a:rPr lang="zh-CN" altLang="en-US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determination</a:t>
            </a:r>
            <a:r>
              <a:rPr lang="zh-CN" altLang="en-US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of</a:t>
            </a:r>
            <a:r>
              <a:rPr lang="zh-CN" altLang="en-US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nuclear</a:t>
            </a:r>
            <a:r>
              <a:rPr lang="zh-CN" altLang="en-US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matter</a:t>
            </a:r>
            <a:r>
              <a:rPr lang="zh-CN" altLang="en-US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properties</a:t>
            </a:r>
          </a:p>
        </p:txBody>
      </p:sp>
      <p:cxnSp>
        <p:nvCxnSpPr>
          <p:cNvPr id="5" name="直线连接符 4">
            <a:extLst>
              <a:ext uri="{FF2B5EF4-FFF2-40B4-BE49-F238E27FC236}">
                <a16:creationId xmlns:a16="http://schemas.microsoft.com/office/drawing/2014/main" id="{ED640C8C-F894-A64A-9A91-85A7ACF65A2E}"/>
              </a:ext>
            </a:extLst>
          </p:cNvPr>
          <p:cNvCxnSpPr>
            <a:cxnSpLocks/>
          </p:cNvCxnSpPr>
          <p:nvPr/>
        </p:nvCxnSpPr>
        <p:spPr>
          <a:xfrm>
            <a:off x="583538" y="765918"/>
            <a:ext cx="1054962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图片 26">
            <a:extLst>
              <a:ext uri="{FF2B5EF4-FFF2-40B4-BE49-F238E27FC236}">
                <a16:creationId xmlns:a16="http://schemas.microsoft.com/office/drawing/2014/main" id="{7A1FE0BB-E98A-F74C-8861-5857700A56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53498" y="2195941"/>
            <a:ext cx="10446890" cy="333061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5BCBC2ED-BD20-CF43-A2F0-C7AEE0848383}"/>
              </a:ext>
            </a:extLst>
          </p:cNvPr>
          <p:cNvSpPr txBox="1"/>
          <p:nvPr/>
        </p:nvSpPr>
        <p:spPr>
          <a:xfrm>
            <a:off x="3575720" y="1423809"/>
            <a:ext cx="7717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u="sng" dirty="0">
                <a:solidFill>
                  <a:srgbClr val="7030A0"/>
                </a:solidFill>
                <a:latin typeface="Comic Sans MS" panose="030F0702030302020204" pitchFamily="66" charset="0"/>
              </a:rPr>
              <a:t>Wang</a:t>
            </a:r>
            <a:r>
              <a:rPr lang="en-US" altLang="zh-CN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,</a:t>
            </a:r>
            <a:r>
              <a:rPr lang="zh-CN" altLang="en-US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Zhao,</a:t>
            </a:r>
            <a:r>
              <a:rPr lang="zh-CN" altLang="en-US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Ring,</a:t>
            </a:r>
            <a:r>
              <a:rPr lang="zh-CN" altLang="en-US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and</a:t>
            </a:r>
            <a:r>
              <a:rPr lang="zh-CN" altLang="en-US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Meng,</a:t>
            </a:r>
            <a:r>
              <a:rPr lang="zh-CN" altLang="en-US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PRC </a:t>
            </a:r>
            <a:r>
              <a:rPr lang="en-US" altLang="zh-CN" sz="1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103</a:t>
            </a:r>
            <a:r>
              <a:rPr lang="en-US" altLang="zh-CN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, 054319 (2021),</a:t>
            </a:r>
            <a:r>
              <a:rPr lang="zh-CN" altLang="en-US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   </a:t>
            </a:r>
            <a:r>
              <a:rPr lang="en-US" altLang="zh-CN" sz="1200" u="sng" dirty="0">
                <a:solidFill>
                  <a:srgbClr val="7030A0"/>
                </a:solidFill>
                <a:latin typeface="Comic Sans MS" panose="030F0702030302020204" pitchFamily="66" charset="0"/>
              </a:rPr>
              <a:t>Wang</a:t>
            </a:r>
            <a:r>
              <a:rPr lang="en-US" altLang="zh-CN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,</a:t>
            </a:r>
            <a:r>
              <a:rPr lang="zh-CN" altLang="en-US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Tong,</a:t>
            </a:r>
            <a:r>
              <a:rPr lang="zh-CN" altLang="en-US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and</a:t>
            </a:r>
            <a:r>
              <a:rPr lang="zh-CN" altLang="en-US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Wang,</a:t>
            </a:r>
            <a:r>
              <a:rPr lang="zh-CN" altLang="en-US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PRC </a:t>
            </a:r>
            <a:r>
              <a:rPr lang="en-US" altLang="zh-CN" sz="1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105</a:t>
            </a:r>
            <a:r>
              <a:rPr lang="en-US" altLang="zh-CN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, 054309 (2022)</a:t>
            </a:r>
            <a:endParaRPr lang="zh-CN" altLang="en-US" sz="12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DD29770-5A25-CADE-CACE-846B2C5AC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5FEE-64E1-584C-971E-0FB80B6FB9CF}" type="slidenum">
              <a:rPr kumimoji="1" lang="zh-CN" altLang="en-US" smtClean="0"/>
              <a:t>14</a:t>
            </a:fld>
            <a:endParaRPr kumimoji="1"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4CD592F-8AAB-E028-85B9-3C4B9C6A8D4E}"/>
              </a:ext>
            </a:extLst>
          </p:cNvPr>
          <p:cNvSpPr txBox="1"/>
          <p:nvPr/>
        </p:nvSpPr>
        <p:spPr>
          <a:xfrm>
            <a:off x="583538" y="853226"/>
            <a:ext cx="10549627" cy="496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20000"/>
              </a:lnSpc>
              <a:buFont typeface="Wingdings" pitchFamily="2" charset="2"/>
              <a:buChar char="p"/>
            </a:pPr>
            <a:r>
              <a:rPr kumimoji="1" lang="zh-CN" altLang="en-US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Binding</a:t>
            </a:r>
            <a:r>
              <a:rPr kumimoji="1" lang="zh-CN" altLang="en-US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energy</a:t>
            </a:r>
            <a:r>
              <a:rPr kumimoji="1" lang="zh-CN" altLang="en-US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per</a:t>
            </a:r>
            <a:r>
              <a:rPr kumimoji="1" lang="zh-CN" altLang="en-US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nucleon</a:t>
            </a:r>
            <a:r>
              <a:rPr kumimoji="1" lang="zh-CN" altLang="en-US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and</a:t>
            </a:r>
            <a:r>
              <a:rPr kumimoji="1" lang="zh-CN" altLang="en-US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single-particle</a:t>
            </a:r>
            <a:r>
              <a:rPr kumimoji="1" lang="zh-CN" altLang="en-US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potentials</a:t>
            </a:r>
            <a:r>
              <a:rPr kumimoji="1" lang="zh-CN" altLang="en-US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in</a:t>
            </a:r>
            <a:r>
              <a:rPr kumimoji="1" lang="zh-CN" altLang="en-US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the</a:t>
            </a:r>
            <a:r>
              <a:rPr kumimoji="1" lang="zh-CN" altLang="en-US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full</a:t>
            </a:r>
            <a:r>
              <a:rPr kumimoji="1" lang="zh-CN" altLang="en-US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Dirac</a:t>
            </a:r>
            <a:r>
              <a:rPr kumimoji="1" lang="zh-CN" altLang="en-US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space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134BC6D-B5AB-3A84-7F2C-687E458C96D3}"/>
              </a:ext>
            </a:extLst>
          </p:cNvPr>
          <p:cNvSpPr/>
          <p:nvPr/>
        </p:nvSpPr>
        <p:spPr>
          <a:xfrm>
            <a:off x="979103" y="5992075"/>
            <a:ext cx="103143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Bulk</a:t>
            </a:r>
            <a:r>
              <a:rPr lang="zh-CN" altLang="en-US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and</a:t>
            </a:r>
            <a:r>
              <a:rPr lang="zh-CN" altLang="en-US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single-particle</a:t>
            </a:r>
            <a:r>
              <a:rPr lang="zh-CN" altLang="en-US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potentials</a:t>
            </a:r>
            <a:r>
              <a:rPr lang="zh-CN" altLang="en-US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are</a:t>
            </a:r>
            <a:r>
              <a:rPr lang="zh-CN" altLang="en-US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determined</a:t>
            </a:r>
            <a:r>
              <a:rPr lang="zh-CN" altLang="en-US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uniquely</a:t>
            </a:r>
            <a:r>
              <a:rPr lang="zh-CN" altLang="en-US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in</a:t>
            </a:r>
            <a:r>
              <a:rPr lang="zh-CN" altLang="en-US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the</a:t>
            </a:r>
            <a:r>
              <a:rPr lang="zh-CN" altLang="en-US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full</a:t>
            </a:r>
            <a:r>
              <a:rPr lang="zh-CN" altLang="en-US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Dirac</a:t>
            </a:r>
            <a:r>
              <a:rPr lang="zh-CN" altLang="en-US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space</a:t>
            </a:r>
          </a:p>
        </p:txBody>
      </p:sp>
    </p:spTree>
    <p:extLst>
      <p:ext uri="{BB962C8B-B14F-4D97-AF65-F5344CB8AC3E}">
        <p14:creationId xmlns:p14="http://schemas.microsoft.com/office/powerpoint/2010/main" val="787747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6C53DC41-CEA7-4E49-B7BF-92BADEC13A14}"/>
              </a:ext>
            </a:extLst>
          </p:cNvPr>
          <p:cNvSpPr/>
          <p:nvPr/>
        </p:nvSpPr>
        <p:spPr>
          <a:xfrm>
            <a:off x="568165" y="188756"/>
            <a:ext cx="6101350" cy="584775"/>
          </a:xfrm>
          <a:prstGeom prst="rect">
            <a:avLst/>
          </a:prstGeom>
          <a:noFill/>
          <a:ln w="28575">
            <a:noFill/>
          </a:ln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Nuclear</a:t>
            </a:r>
            <a:r>
              <a:rPr lang="zh-CN" altLang="en-US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matter</a:t>
            </a:r>
            <a:r>
              <a:rPr lang="zh-CN" altLang="en-US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saturation</a:t>
            </a:r>
            <a:r>
              <a:rPr lang="zh-CN" altLang="en-US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properties</a:t>
            </a:r>
          </a:p>
        </p:txBody>
      </p:sp>
      <p:cxnSp>
        <p:nvCxnSpPr>
          <p:cNvPr id="5" name="直线连接符 4">
            <a:extLst>
              <a:ext uri="{FF2B5EF4-FFF2-40B4-BE49-F238E27FC236}">
                <a16:creationId xmlns:a16="http://schemas.microsoft.com/office/drawing/2014/main" id="{ED640C8C-F894-A64A-9A91-85A7ACF65A2E}"/>
              </a:ext>
            </a:extLst>
          </p:cNvPr>
          <p:cNvCxnSpPr>
            <a:cxnSpLocks/>
          </p:cNvCxnSpPr>
          <p:nvPr/>
        </p:nvCxnSpPr>
        <p:spPr>
          <a:xfrm>
            <a:off x="583538" y="765918"/>
            <a:ext cx="1054962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>
            <a:extLst>
              <a:ext uri="{FF2B5EF4-FFF2-40B4-BE49-F238E27FC236}">
                <a16:creationId xmlns:a16="http://schemas.microsoft.com/office/drawing/2014/main" id="{2FD4F79A-A44C-7540-A271-30E339B0E20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61740" y="940193"/>
            <a:ext cx="4483489" cy="4277169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ED83F6C-8F26-7E45-AE42-105015212EE1}"/>
              </a:ext>
            </a:extLst>
          </p:cNvPr>
          <p:cNvSpPr txBox="1"/>
          <p:nvPr/>
        </p:nvSpPr>
        <p:spPr>
          <a:xfrm>
            <a:off x="1367707" y="5374217"/>
            <a:ext cx="3471555" cy="276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Tong,</a:t>
            </a:r>
            <a:r>
              <a:rPr lang="zh-CN" altLang="en-US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Wang,</a:t>
            </a:r>
            <a:r>
              <a:rPr lang="zh-CN" altLang="en-US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and</a:t>
            </a:r>
            <a:r>
              <a:rPr lang="zh-CN" altLang="en-US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1200" u="sng" dirty="0">
                <a:solidFill>
                  <a:srgbClr val="7030A0"/>
                </a:solidFill>
                <a:latin typeface="Comic Sans MS" panose="030F0702030302020204" pitchFamily="66" charset="0"/>
              </a:rPr>
              <a:t>Wang</a:t>
            </a:r>
            <a:r>
              <a:rPr lang="en-US" altLang="zh-CN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,</a:t>
            </a:r>
            <a:r>
              <a:rPr lang="zh-CN" altLang="en-US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12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ApJ</a:t>
            </a:r>
            <a:r>
              <a:rPr lang="zh-CN" altLang="en-US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1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930</a:t>
            </a:r>
            <a:r>
              <a:rPr lang="en-US" altLang="zh-CN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,</a:t>
            </a:r>
            <a:r>
              <a:rPr lang="zh-CN" altLang="en-US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137</a:t>
            </a:r>
            <a:r>
              <a:rPr lang="zh-CN" altLang="en-US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(2022)</a:t>
            </a:r>
            <a:endParaRPr lang="zh-CN" altLang="en-US" sz="12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8D43E634-3761-3C4D-A21D-A53793F2BD46}"/>
                  </a:ext>
                </a:extLst>
              </p:cNvPr>
              <p:cNvSpPr txBox="1"/>
              <p:nvPr/>
            </p:nvSpPr>
            <p:spPr>
              <a:xfrm>
                <a:off x="839416" y="5784066"/>
                <a:ext cx="42568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0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Saturation</a:t>
                </a:r>
                <a:r>
                  <a:rPr kumimoji="1" lang="en-US" altLang="zh-CN" sz="2000" b="0" dirty="0">
                    <a:cs typeface="Times New Roman" panose="02020603050405020304" pitchFamily="18" charset="0"/>
                  </a:rPr>
                  <a:t>:</a:t>
                </a:r>
                <a:r>
                  <a:rPr kumimoji="1" lang="zh-CN" altLang="en-US" sz="2000" b="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0.188</m:t>
                    </m:r>
                    <m:r>
                      <a:rPr kumimoji="1" lang="zh-CN" alt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 sz="20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f</m:t>
                    </m:r>
                    <m:sSup>
                      <m:sSup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1" lang="en-US" altLang="zh-CN" sz="20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p>
                        <m:r>
                          <a:rPr kumimoji="1" lang="en-US" altLang="zh-CN" sz="20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−3</m:t>
                        </m:r>
                      </m:sup>
                    </m:sSup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kumimoji="1" lang="zh-CN" alt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−15.40</m:t>
                    </m:r>
                    <m:r>
                      <a:rPr kumimoji="1" lang="zh-CN" alt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 sz="20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MeV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kumimoji="1"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8D43E634-3761-3C4D-A21D-A53793F2BD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416" y="5784066"/>
                <a:ext cx="4256806" cy="400110"/>
              </a:xfrm>
              <a:prstGeom prst="rect">
                <a:avLst/>
              </a:prstGeom>
              <a:blipFill>
                <a:blip r:embed="rId3"/>
                <a:stretch>
                  <a:fillRect l="-1786" t="-9375" b="-28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6EA7CA8E-7629-A34E-803C-07E109411AA6}"/>
                  </a:ext>
                </a:extLst>
              </p:cNvPr>
              <p:cNvSpPr txBox="1"/>
              <p:nvPr/>
            </p:nvSpPr>
            <p:spPr>
              <a:xfrm>
                <a:off x="841309" y="6190709"/>
                <a:ext cx="498867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0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Empiric</a:t>
                </a:r>
                <a:r>
                  <a:rPr kumimoji="1"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kumimoji="1"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(0.16±0.01</m:t>
                    </m:r>
                    <m:r>
                      <a:rPr kumimoji="1" lang="en-US" altLang="zh-CN" sz="20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 sz="2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f</m:t>
                    </m:r>
                    <m:sSup>
                      <m:sSupPr>
                        <m:ctrlPr>
                          <a:rPr kumimoji="1"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1" lang="en-US" altLang="zh-CN" sz="2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p>
                        <m:r>
                          <a:rPr kumimoji="1" lang="en-US" altLang="zh-CN" sz="2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−3</m:t>
                        </m:r>
                      </m:sup>
                    </m:sSup>
                    <m:r>
                      <a:rPr kumimoji="1" lang="en-US" altLang="zh-CN" sz="2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kumimoji="1" lang="zh-CN" altLang="en-US" sz="2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kumimoji="1" lang="en-US" altLang="zh-CN" sz="2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−16±1</m:t>
                    </m:r>
                    <m:r>
                      <a:rPr kumimoji="1" lang="en-US" altLang="zh-CN" sz="20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 sz="2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MeV</m:t>
                    </m:r>
                    <m:r>
                      <a:rPr kumimoji="1" lang="en-US" altLang="zh-CN" sz="2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kumimoji="1"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6EA7CA8E-7629-A34E-803C-07E109411A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309" y="6190709"/>
                <a:ext cx="4988673" cy="400110"/>
              </a:xfrm>
              <a:prstGeom prst="rect">
                <a:avLst/>
              </a:prstGeom>
              <a:blipFill>
                <a:blip r:embed="rId4"/>
                <a:stretch>
                  <a:fillRect l="-1272" t="-9375" b="-28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6980358F-61B2-FDEF-5397-DAA9F9642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5FEE-64E1-584C-971E-0FB80B6FB9CF}" type="slidenum">
              <a:rPr kumimoji="1" lang="zh-CN" altLang="en-US" smtClean="0"/>
              <a:t>15</a:t>
            </a:fld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0F720EDC-7945-5336-E422-F5206D72AD1C}"/>
                  </a:ext>
                </a:extLst>
              </p:cNvPr>
              <p:cNvSpPr txBox="1"/>
              <p:nvPr/>
            </p:nvSpPr>
            <p:spPr>
              <a:xfrm>
                <a:off x="6257245" y="5784066"/>
                <a:ext cx="3934795" cy="4283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0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sym</m:t>
                        </m:r>
                      </m:sub>
                    </m:sSub>
                    <m:r>
                      <a:rPr kumimoji="1" lang="en-US" altLang="zh-CN" sz="20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kumimoji="1" lang="zh-CN" altLang="en-US" sz="20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𝐿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kumimoji="1" lang="en-US" altLang="zh-CN" sz="20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kumimoji="1"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33.1</m:t>
                    </m:r>
                    <m:r>
                      <a:rPr kumimoji="1" lang="zh-CN" alt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MeV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kumimoji="1" lang="zh-CN" alt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65.2</m:t>
                    </m:r>
                    <m:r>
                      <a:rPr kumimoji="1" lang="zh-CN" alt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 sz="20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MeV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kumimoji="1"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0F720EDC-7945-5336-E422-F5206D72AD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7245" y="5784066"/>
                <a:ext cx="3934795" cy="428322"/>
              </a:xfrm>
              <a:prstGeom prst="rect">
                <a:avLst/>
              </a:prstGeom>
              <a:blipFill>
                <a:blip r:embed="rId5"/>
                <a:stretch>
                  <a:fillRect l="-643" b="-8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CB767390-EC78-3128-8903-BC83DDBBC321}"/>
                  </a:ext>
                </a:extLst>
              </p:cNvPr>
              <p:cNvSpPr txBox="1"/>
              <p:nvPr/>
            </p:nvSpPr>
            <p:spPr>
              <a:xfrm>
                <a:off x="6259138" y="6190709"/>
                <a:ext cx="50934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0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Empiric</a:t>
                </a:r>
                <a:r>
                  <a:rPr kumimoji="1"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kumimoji="1"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1" lang="en-US" altLang="zh-CN" sz="20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31.7</m:t>
                    </m:r>
                    <m:r>
                      <a:rPr kumimoji="1" lang="en-US" altLang="zh-CN" sz="2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±</m:t>
                    </m:r>
                    <m:r>
                      <a:rPr kumimoji="1" lang="en-US" altLang="zh-CN" sz="20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3.2 </m:t>
                    </m:r>
                    <m:r>
                      <m:rPr>
                        <m:sty m:val="p"/>
                      </m:rPr>
                      <a:rPr kumimoji="1" lang="en-US" altLang="zh-CN" sz="20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MeV</m:t>
                    </m:r>
                    <m:r>
                      <a:rPr kumimoji="1" lang="en-US" altLang="zh-CN" sz="2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kumimoji="1" lang="zh-CN" altLang="en-US" sz="2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kumimoji="1" lang="en-US" altLang="zh-CN" sz="20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58.7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±28.1</m:t>
                    </m:r>
                    <m:r>
                      <a:rPr kumimoji="1" lang="en-US" altLang="zh-CN" sz="20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 sz="2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MeV</m:t>
                    </m:r>
                    <m:r>
                      <a:rPr kumimoji="1" lang="en-US" altLang="zh-CN" sz="2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kumimoji="1"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CB767390-EC78-3128-8903-BC83DDBBC3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9138" y="6190709"/>
                <a:ext cx="5093446" cy="400110"/>
              </a:xfrm>
              <a:prstGeom prst="rect">
                <a:avLst/>
              </a:prstGeom>
              <a:blipFill>
                <a:blip r:embed="rId6"/>
                <a:stretch>
                  <a:fillRect l="-1244" t="-9375" b="-28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文本框 19">
            <a:extLst>
              <a:ext uri="{FF2B5EF4-FFF2-40B4-BE49-F238E27FC236}">
                <a16:creationId xmlns:a16="http://schemas.microsoft.com/office/drawing/2014/main" id="{3C7676D5-8103-966F-32A8-EDB3EE6AC3FB}"/>
              </a:ext>
            </a:extLst>
          </p:cNvPr>
          <p:cNvSpPr txBox="1"/>
          <p:nvPr/>
        </p:nvSpPr>
        <p:spPr>
          <a:xfrm>
            <a:off x="6696316" y="5374216"/>
            <a:ext cx="4068165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u="sng" dirty="0">
                <a:solidFill>
                  <a:srgbClr val="7030A0"/>
                </a:solidFill>
                <a:latin typeface="Comic Sans MS" panose="030F0702030302020204" pitchFamily="66" charset="0"/>
              </a:rPr>
              <a:t>Wang</a:t>
            </a:r>
            <a:r>
              <a:rPr lang="en-US" altLang="zh-CN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,</a:t>
            </a:r>
            <a:r>
              <a:rPr lang="zh-CN" altLang="en-US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Zhao,</a:t>
            </a:r>
            <a:r>
              <a:rPr lang="zh-CN" altLang="en-US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Ring,</a:t>
            </a:r>
            <a:r>
              <a:rPr lang="zh-CN" altLang="en-US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and</a:t>
            </a:r>
            <a:r>
              <a:rPr lang="zh-CN" altLang="en-US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Meng,</a:t>
            </a:r>
            <a:r>
              <a:rPr lang="zh-CN" altLang="en-US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PRC </a:t>
            </a:r>
            <a:r>
              <a:rPr lang="en-US" altLang="zh-CN" sz="1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103</a:t>
            </a:r>
            <a:r>
              <a:rPr lang="en-US" altLang="zh-CN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, 054319 (2021)</a:t>
            </a:r>
            <a:endParaRPr lang="zh-CN" altLang="en-US" sz="12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1B463521-440C-1719-2482-DB9427C0D71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488654" y="1025168"/>
            <a:ext cx="4483489" cy="413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791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407FB8D-C64F-8A34-ADB0-07E0BD084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5FEE-64E1-584C-971E-0FB80B6FB9CF}" type="slidenum">
              <a:rPr kumimoji="1" lang="zh-CN" altLang="en-US" smtClean="0"/>
              <a:t>16</a:t>
            </a:fld>
            <a:endParaRPr kumimoji="1"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15B3D5B-C74C-1181-1031-042DA6D3BD5D}"/>
              </a:ext>
            </a:extLst>
          </p:cNvPr>
          <p:cNvSpPr/>
          <p:nvPr/>
        </p:nvSpPr>
        <p:spPr>
          <a:xfrm>
            <a:off x="568165" y="188756"/>
            <a:ext cx="7901522" cy="584775"/>
          </a:xfrm>
          <a:prstGeom prst="rect">
            <a:avLst/>
          </a:prstGeom>
          <a:noFill/>
          <a:ln w="28575">
            <a:noFill/>
          </a:ln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Benchmark</a:t>
            </a:r>
            <a:r>
              <a:rPr lang="zh-CN" altLang="en-US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calculation</a:t>
            </a:r>
            <a:r>
              <a:rPr lang="zh-CN" altLang="en-US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for</a:t>
            </a:r>
            <a:r>
              <a:rPr lang="zh-CN" altLang="en-US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pure</a:t>
            </a:r>
            <a:r>
              <a:rPr lang="zh-CN" altLang="en-US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neutron</a:t>
            </a:r>
            <a:r>
              <a:rPr lang="zh-CN" altLang="en-US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matter</a:t>
            </a:r>
          </a:p>
        </p:txBody>
      </p:sp>
      <p:cxnSp>
        <p:nvCxnSpPr>
          <p:cNvPr id="6" name="直线连接符 5">
            <a:extLst>
              <a:ext uri="{FF2B5EF4-FFF2-40B4-BE49-F238E27FC236}">
                <a16:creationId xmlns:a16="http://schemas.microsoft.com/office/drawing/2014/main" id="{77B75060-E07D-31B4-490B-175F80F280AC}"/>
              </a:ext>
            </a:extLst>
          </p:cNvPr>
          <p:cNvCxnSpPr>
            <a:cxnSpLocks/>
          </p:cNvCxnSpPr>
          <p:nvPr/>
        </p:nvCxnSpPr>
        <p:spPr>
          <a:xfrm>
            <a:off x="583538" y="765918"/>
            <a:ext cx="1054962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>
            <a:extLst>
              <a:ext uri="{FF2B5EF4-FFF2-40B4-BE49-F238E27FC236}">
                <a16:creationId xmlns:a16="http://schemas.microsoft.com/office/drawing/2014/main" id="{7BB4175C-0635-9D3B-D588-1B531FE8C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24" y="1566180"/>
            <a:ext cx="5715000" cy="4570364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1155E7C5-6F4A-53A7-9E27-1ADA09D50537}"/>
              </a:ext>
            </a:extLst>
          </p:cNvPr>
          <p:cNvSpPr txBox="1"/>
          <p:nvPr/>
        </p:nvSpPr>
        <p:spPr>
          <a:xfrm>
            <a:off x="5015880" y="6261915"/>
            <a:ext cx="5826967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Qu,</a:t>
            </a:r>
            <a:r>
              <a:rPr lang="zh-CN" altLang="en-US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Tong,</a:t>
            </a:r>
            <a:r>
              <a:rPr lang="zh-CN" altLang="en-US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Wang,</a:t>
            </a:r>
            <a:r>
              <a:rPr lang="zh-CN" altLang="en-US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and</a:t>
            </a:r>
            <a:r>
              <a:rPr lang="zh-CN" altLang="en-US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1200" u="sng" dirty="0">
                <a:solidFill>
                  <a:srgbClr val="7030A0"/>
                </a:solidFill>
                <a:latin typeface="Comic Sans MS" panose="030F0702030302020204" pitchFamily="66" charset="0"/>
              </a:rPr>
              <a:t>Wang</a:t>
            </a:r>
            <a:r>
              <a:rPr lang="en-US" altLang="zh-CN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,</a:t>
            </a:r>
            <a:r>
              <a:rPr lang="zh-CN" altLang="en-US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" altLang="zh-CN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Sci. China-Phys. Mech. Astron</a:t>
            </a:r>
            <a:r>
              <a:rPr lang="en-US" altLang="zh-CN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.</a:t>
            </a:r>
            <a:r>
              <a:rPr lang="zh-CN" altLang="en-US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1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66</a:t>
            </a:r>
            <a:r>
              <a:rPr lang="en-US" altLang="zh-CN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,</a:t>
            </a:r>
            <a:r>
              <a:rPr lang="zh-CN" altLang="en-US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242011</a:t>
            </a:r>
            <a:r>
              <a:rPr lang="zh-CN" altLang="en-US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(2023)</a:t>
            </a:r>
            <a:endParaRPr lang="zh-CN" altLang="en-US" sz="12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52A88B2-8D02-6B9B-36ED-02E1003601CC}"/>
              </a:ext>
            </a:extLst>
          </p:cNvPr>
          <p:cNvSpPr txBox="1"/>
          <p:nvPr/>
        </p:nvSpPr>
        <p:spPr>
          <a:xfrm>
            <a:off x="583538" y="853226"/>
            <a:ext cx="10549627" cy="496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20000"/>
              </a:lnSpc>
              <a:buFont typeface="Wingdings" pitchFamily="2" charset="2"/>
              <a:buChar char="p"/>
            </a:pPr>
            <a:r>
              <a:rPr kumimoji="1" lang="zh-CN" altLang="en-US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Binding</a:t>
            </a:r>
            <a:r>
              <a:rPr kumimoji="1" lang="zh-CN" altLang="en-US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energy</a:t>
            </a:r>
            <a:r>
              <a:rPr kumimoji="1" lang="zh-CN" altLang="en-US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per</a:t>
            </a:r>
            <a:r>
              <a:rPr kumimoji="1" lang="zh-CN" altLang="en-US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nucleon</a:t>
            </a:r>
            <a:r>
              <a:rPr kumimoji="1" lang="zh-CN" altLang="en-US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obtained</a:t>
            </a:r>
            <a:r>
              <a:rPr kumimoji="1" lang="zh-CN" altLang="en-US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by</a:t>
            </a:r>
            <a:r>
              <a:rPr kumimoji="1" lang="zh-CN" altLang="en-US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the</a:t>
            </a:r>
            <a:r>
              <a:rPr kumimoji="1" lang="zh-CN" altLang="en-US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RBHF</a:t>
            </a:r>
            <a:r>
              <a:rPr kumimoji="1" lang="zh-CN" altLang="en-US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theory</a:t>
            </a:r>
            <a:r>
              <a:rPr kumimoji="1" lang="zh-CN" altLang="en-US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in</a:t>
            </a:r>
            <a:r>
              <a:rPr kumimoji="1" lang="zh-CN" altLang="en-US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the</a:t>
            </a:r>
            <a:r>
              <a:rPr kumimoji="1" lang="zh-CN" altLang="en-US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full</a:t>
            </a:r>
            <a:r>
              <a:rPr kumimoji="1" lang="zh-CN" altLang="en-US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Dirac</a:t>
            </a:r>
            <a:r>
              <a:rPr kumimoji="1" lang="zh-CN" altLang="en-US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15011310-5CE9-F0B5-4A76-F53FDF87B293}"/>
                  </a:ext>
                </a:extLst>
              </p:cNvPr>
              <p:cNvSpPr txBox="1"/>
              <p:nvPr/>
            </p:nvSpPr>
            <p:spPr>
              <a:xfrm>
                <a:off x="6816080" y="1721417"/>
                <a:ext cx="4680520" cy="4063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20000"/>
                  </a:lnSpc>
                  <a:spcBef>
                    <a:spcPts val="1200"/>
                  </a:spcBef>
                  <a:buFont typeface="Wingdings" pitchFamily="2" charset="2"/>
                  <a:buChar char="ü"/>
                </a:pPr>
                <a:r>
                  <a:rPr kumimoji="1" lang="en-US" altLang="zh-CN" sz="24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Importance</a:t>
                </a:r>
                <a:r>
                  <a:rPr kumimoji="1" lang="zh-CN" altLang="en-US" sz="24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4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of</a:t>
                </a:r>
                <a:r>
                  <a:rPr kumimoji="1" lang="zh-CN" altLang="en-US" sz="24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4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full</a:t>
                </a:r>
                <a:r>
                  <a:rPr kumimoji="1" lang="zh-CN" altLang="en-US" sz="24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4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Dirac</a:t>
                </a:r>
                <a:r>
                  <a:rPr kumimoji="1" lang="zh-CN" altLang="en-US" sz="24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4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space</a:t>
                </a:r>
                <a:endParaRPr kumimoji="1" lang="en-US" altLang="zh-CN" sz="2400" dirty="0">
                  <a:latin typeface="KaiTi" panose="02010609060101010101" pitchFamily="49" charset="-122"/>
                  <a:ea typeface="KaiTi" panose="02010609060101010101" pitchFamily="49" charset="-122"/>
                </a:endParaRPr>
              </a:p>
              <a:p>
                <a:pPr marL="342900" indent="-342900">
                  <a:lnSpc>
                    <a:spcPct val="120000"/>
                  </a:lnSpc>
                  <a:spcBef>
                    <a:spcPts val="1200"/>
                  </a:spcBef>
                  <a:buFont typeface="Wingdings" pitchFamily="2" charset="2"/>
                  <a:buChar char="ü"/>
                </a:pPr>
                <a:r>
                  <a:rPr kumimoji="1" lang="en-US" altLang="zh-CN" sz="24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Repulsive</a:t>
                </a:r>
                <a:r>
                  <a:rPr kumimoji="1" lang="zh-CN" altLang="en-US" sz="24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4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relativistic</a:t>
                </a:r>
                <a:r>
                  <a:rPr kumimoji="1" lang="zh-CN" altLang="en-US" sz="24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4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effects</a:t>
                </a:r>
              </a:p>
              <a:p>
                <a:pPr marL="342900" indent="-342900">
                  <a:lnSpc>
                    <a:spcPct val="120000"/>
                  </a:lnSpc>
                  <a:spcBef>
                    <a:spcPts val="1200"/>
                  </a:spcBef>
                  <a:buFont typeface="Wingdings" pitchFamily="2" charset="2"/>
                  <a:buChar char="ü"/>
                </a:pPr>
                <a:r>
                  <a:rPr kumimoji="1" lang="en-US" altLang="zh-CN" sz="24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Uncertainty</a:t>
                </a:r>
                <a:r>
                  <a:rPr kumimoji="1" lang="zh-CN" altLang="en-US" sz="24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4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of</a:t>
                </a:r>
                <a:r>
                  <a:rPr kumimoji="1" lang="zh-CN" altLang="en-US" sz="24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4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AFDMC:</a:t>
                </a:r>
              </a:p>
              <a:p>
                <a:pPr marL="742950" lvl="1" indent="-285750">
                  <a:lnSpc>
                    <a:spcPct val="12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kumimoji="1" lang="en-US" altLang="zh-CN" sz="20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MC</a:t>
                </a:r>
                <a:r>
                  <a:rPr kumimoji="1" lang="zh-CN" altLang="en-US" sz="20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0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statistical</a:t>
                </a:r>
                <a:r>
                  <a:rPr kumimoji="1" lang="zh-CN" altLang="en-US" sz="20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0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&amp;</a:t>
                </a:r>
                <a:r>
                  <a:rPr kumimoji="1" lang="zh-CN" altLang="en-US" sz="20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0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chiral</a:t>
                </a:r>
                <a:r>
                  <a:rPr kumimoji="1" lang="zh-CN" altLang="en-US" sz="20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0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expansion</a:t>
                </a:r>
              </a:p>
              <a:p>
                <a:pPr marL="342900" indent="-342900">
                  <a:lnSpc>
                    <a:spcPct val="120000"/>
                  </a:lnSpc>
                  <a:spcBef>
                    <a:spcPts val="1200"/>
                  </a:spcBef>
                  <a:buFont typeface="Wingdings" pitchFamily="2" charset="2"/>
                  <a:buChar char="ü"/>
                </a:pPr>
                <a:r>
                  <a:rPr kumimoji="1" lang="en-US" altLang="zh-CN" sz="24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Uncertainty</a:t>
                </a:r>
                <a:r>
                  <a:rPr kumimoji="1" lang="zh-CN" altLang="en-US" sz="24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4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of</a:t>
                </a:r>
                <a:r>
                  <a:rPr kumimoji="1" lang="zh-CN" altLang="en-US" sz="24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4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MBPT:</a:t>
                </a:r>
              </a:p>
              <a:p>
                <a:pPr marL="800100" lvl="1" indent="-342900">
                  <a:lnSpc>
                    <a:spcPct val="12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kumimoji="1" lang="en-US" altLang="zh-CN" sz="20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Many-body</a:t>
                </a:r>
                <a:r>
                  <a:rPr kumimoji="1" lang="zh-CN" altLang="en-US" sz="20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0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perturbation</a:t>
                </a:r>
                <a:r>
                  <a:rPr kumimoji="1" lang="zh-CN" altLang="en-US" sz="20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0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&amp;</a:t>
                </a:r>
                <a:r>
                  <a:rPr kumimoji="1" lang="zh-CN" altLang="en-US" sz="20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0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chiral</a:t>
                </a:r>
                <a:r>
                  <a:rPr kumimoji="1" lang="zh-CN" altLang="en-US" sz="20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0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expansion &amp;</a:t>
                </a:r>
                <a:r>
                  <a:rPr kumimoji="1" lang="zh-CN" altLang="en-US" sz="20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2000" b="0" i="0" smtClean="0">
                        <a:latin typeface="Cambria Math" panose="02040503050406030204" pitchFamily="18" charset="0"/>
                        <a:ea typeface="KaiTi" panose="02010609060101010101" pitchFamily="49" charset="-122"/>
                      </a:rPr>
                      <m:t>Λ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KaiTi" panose="02010609060101010101" pitchFamily="49" charset="-122"/>
                      </a:rPr>
                      <m:t>∼400−500</m:t>
                    </m:r>
                    <m:r>
                      <a:rPr kumimoji="1" lang="zh-CN" altLang="en-US" sz="2000" b="0" i="1" smtClean="0">
                        <a:latin typeface="Cambria Math" panose="02040503050406030204" pitchFamily="18" charset="0"/>
                        <a:ea typeface="KaiTi" panose="02010609060101010101" pitchFamily="49" charset="-122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 sz="2000" b="0" i="0" smtClean="0">
                        <a:latin typeface="Cambria Math" panose="02040503050406030204" pitchFamily="18" charset="0"/>
                        <a:ea typeface="KaiTi" panose="02010609060101010101" pitchFamily="49" charset="-122"/>
                      </a:rPr>
                      <m:t>MeV</m:t>
                    </m:r>
                  </m:oMath>
                </a14:m>
                <a:endParaRPr kumimoji="1" lang="en-US" altLang="zh-CN" sz="2000" b="0" dirty="0">
                  <a:latin typeface="KaiTi" panose="02010609060101010101" pitchFamily="49" charset="-122"/>
                  <a:ea typeface="KaiTi" panose="02010609060101010101" pitchFamily="49" charset="-122"/>
                </a:endParaRPr>
              </a:p>
              <a:p>
                <a:pPr marL="342900" indent="-342900">
                  <a:lnSpc>
                    <a:spcPct val="120000"/>
                  </a:lnSpc>
                  <a:spcBef>
                    <a:spcPts val="600"/>
                  </a:spcBef>
                  <a:buFont typeface="Wingdings" pitchFamily="2" charset="2"/>
                  <a:buChar char="ü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KaiTi" panose="02010609060101010101" pitchFamily="49" charset="-122"/>
                      </a:rPr>
                      <m:t>consisten</m:t>
                    </m:r>
                    <m:r>
                      <m:rPr>
                        <m:sty m:val="p"/>
                      </m:rPr>
                      <a:rPr kumimoji="1" lang="en-US" altLang="zh-CN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KaiTi" panose="02010609060101010101" pitchFamily="49" charset="-122"/>
                      </a:rPr>
                      <m:t>ce</m:t>
                    </m:r>
                    <m:r>
                      <a:rPr kumimoji="1" lang="en-US" altLang="zh-C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KaiTi" panose="02010609060101010101" pitchFamily="49" charset="-122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KaiTi" panose="02010609060101010101" pitchFamily="49" charset="-122"/>
                      </a:rPr>
                      <m:t>for</m:t>
                    </m:r>
                    <m:r>
                      <a:rPr kumimoji="1" lang="zh-CN" alt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KaiTi" panose="02010609060101010101" pitchFamily="49" charset="-122"/>
                      </a:rPr>
                      <m:t> </m:t>
                    </m:r>
                    <m:r>
                      <a:rPr kumimoji="1" lang="en-US" altLang="zh-C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KaiTi" panose="02010609060101010101" pitchFamily="49" charset="-122"/>
                      </a:rPr>
                      <m:t>𝜌</m:t>
                    </m:r>
                    <m:r>
                      <a:rPr kumimoji="1" lang="en-US" altLang="zh-C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KaiTi" panose="02010609060101010101" pitchFamily="49" charset="-122"/>
                      </a:rPr>
                      <m:t>≤0.3</m:t>
                    </m:r>
                    <m:r>
                      <a:rPr kumimoji="1" lang="zh-CN" alt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KaiTi" panose="02010609060101010101" pitchFamily="49" charset="-122"/>
                      </a:rPr>
                      <m:t> </m:t>
                    </m:r>
                    <m:sSup>
                      <m:sSupPr>
                        <m:ctrlP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anose="02010609060101010101" pitchFamily="49" charset="-122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1" lang="en-US" altLang="zh-CN" sz="24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anose="02010609060101010101" pitchFamily="49" charset="-122"/>
                          </a:rPr>
                          <m:t>fm</m:t>
                        </m:r>
                      </m:e>
                      <m:sup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anose="02010609060101010101" pitchFamily="49" charset="-122"/>
                          </a:rPr>
                          <m:t>−3</m:t>
                        </m:r>
                      </m:sup>
                    </m:sSup>
                  </m:oMath>
                </a14:m>
                <a:endParaRPr kumimoji="1" lang="en-US" altLang="zh-CN" sz="2400" dirty="0">
                  <a:latin typeface="KaiTi" panose="02010609060101010101" pitchFamily="49" charset="-122"/>
                  <a:ea typeface="KaiTi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15011310-5CE9-F0B5-4A76-F53FDF87B2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6080" y="1721417"/>
                <a:ext cx="4680520" cy="4063485"/>
              </a:xfrm>
              <a:prstGeom prst="rect">
                <a:avLst/>
              </a:prstGeom>
              <a:blipFill>
                <a:blip r:embed="rId3"/>
                <a:stretch>
                  <a:fillRect l="-1892" t="-312" b="-21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2636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169546" y="1124744"/>
            <a:ext cx="9750989" cy="4543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p"/>
            </a:pPr>
            <a:r>
              <a:rPr lang="en-US" altLang="zh-CN" sz="30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Introduction</a:t>
            </a:r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p"/>
            </a:pPr>
            <a:r>
              <a:rPr lang="en-US" altLang="zh-CN" sz="30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Relativistic</a:t>
            </a:r>
            <a:r>
              <a:rPr lang="zh-CN" altLang="en-US" sz="30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0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Brueckner-Hartree-Fock</a:t>
            </a:r>
            <a:r>
              <a:rPr lang="zh-CN" altLang="en-US" sz="30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0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theory</a:t>
            </a:r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p"/>
            </a:pPr>
            <a:r>
              <a:rPr lang="en-US" altLang="zh-CN" sz="30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Nuclear</a:t>
            </a:r>
            <a:r>
              <a:rPr lang="zh-CN" altLang="en-US" sz="30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0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matter</a:t>
            </a:r>
            <a:r>
              <a:rPr lang="zh-CN" altLang="en-US" sz="30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0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properties</a:t>
            </a:r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p"/>
            </a:pPr>
            <a:r>
              <a:rPr lang="en-US" altLang="zh-CN" sz="3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Neutron</a:t>
            </a:r>
            <a:r>
              <a:rPr lang="zh-CN" altLang="en-US" sz="3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star</a:t>
            </a:r>
            <a:r>
              <a:rPr lang="zh-CN" altLang="en-US" sz="3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properties</a:t>
            </a:r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p"/>
            </a:pPr>
            <a:r>
              <a:rPr lang="en-US" altLang="zh-CN" sz="30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Summary</a:t>
            </a:r>
            <a:endParaRPr lang="zh-CN" altLang="en-US" sz="3000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B56B7F1-F58D-F24C-91BC-4AF370DA94B6}"/>
              </a:ext>
            </a:extLst>
          </p:cNvPr>
          <p:cNvSpPr/>
          <p:nvPr/>
        </p:nvSpPr>
        <p:spPr>
          <a:xfrm>
            <a:off x="568165" y="188756"/>
            <a:ext cx="1484702" cy="584775"/>
          </a:xfrm>
          <a:prstGeom prst="rect">
            <a:avLst/>
          </a:prstGeom>
          <a:noFill/>
          <a:ln w="28575">
            <a:noFill/>
          </a:ln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Content</a:t>
            </a:r>
          </a:p>
        </p:txBody>
      </p:sp>
      <p:cxnSp>
        <p:nvCxnSpPr>
          <p:cNvPr id="7" name="直线连接符 6">
            <a:extLst>
              <a:ext uri="{FF2B5EF4-FFF2-40B4-BE49-F238E27FC236}">
                <a16:creationId xmlns:a16="http://schemas.microsoft.com/office/drawing/2014/main" id="{3A5EF2F0-2E97-3E40-8327-FB2EA9D89E12}"/>
              </a:ext>
            </a:extLst>
          </p:cNvPr>
          <p:cNvCxnSpPr>
            <a:cxnSpLocks/>
          </p:cNvCxnSpPr>
          <p:nvPr/>
        </p:nvCxnSpPr>
        <p:spPr>
          <a:xfrm>
            <a:off x="583538" y="765918"/>
            <a:ext cx="1054962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1983658-4DAB-EB26-2BF8-B915F656E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5FEE-64E1-584C-971E-0FB80B6FB9CF}" type="slidenum">
              <a:rPr kumimoji="1" lang="zh-CN" altLang="en-US" smtClean="0"/>
              <a:t>17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492379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DD29770-5A25-CADE-CACE-846B2C5AC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5FEE-64E1-584C-971E-0FB80B6FB9CF}" type="slidenum">
              <a:rPr kumimoji="1" lang="zh-CN" altLang="en-US" smtClean="0"/>
              <a:t>18</a:t>
            </a:fld>
            <a:endParaRPr kumimoji="1"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54F5991-55F3-A8A0-1415-D9F2EAB1C5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9909"/>
          <a:stretch/>
        </p:blipFill>
        <p:spPr>
          <a:xfrm>
            <a:off x="737085" y="2132856"/>
            <a:ext cx="5256584" cy="271351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F12893D-5CF2-5B15-D92C-0A1A7073C1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909"/>
          <a:stretch/>
        </p:blipFill>
        <p:spPr>
          <a:xfrm>
            <a:off x="6096000" y="2132856"/>
            <a:ext cx="5256584" cy="271351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1E5497E1-CC2F-81CF-283A-8FE1F37B4E67}"/>
              </a:ext>
            </a:extLst>
          </p:cNvPr>
          <p:cNvSpPr txBox="1"/>
          <p:nvPr/>
        </p:nvSpPr>
        <p:spPr>
          <a:xfrm>
            <a:off x="583537" y="853226"/>
            <a:ext cx="10563415" cy="496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20000"/>
              </a:lnSpc>
              <a:buFont typeface="Wingdings" pitchFamily="2" charset="2"/>
              <a:buChar char="p"/>
            </a:pPr>
            <a:r>
              <a:rPr kumimoji="1" lang="zh-CN" altLang="en-US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Equation</a:t>
            </a:r>
            <a:r>
              <a:rPr kumimoji="1" lang="zh-CN" altLang="en-US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of</a:t>
            </a:r>
            <a:r>
              <a:rPr kumimoji="1" lang="zh-CN" altLang="en-US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state</a:t>
            </a:r>
            <a:r>
              <a:rPr kumimoji="1" lang="zh-CN" altLang="en-US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for</a:t>
            </a:r>
            <a:r>
              <a:rPr kumimoji="1" lang="zh-CN" altLang="en-US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neutron</a:t>
            </a:r>
            <a:r>
              <a:rPr kumimoji="1" lang="zh-CN" altLang="en-US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star</a:t>
            </a:r>
            <a:r>
              <a:rPr kumimoji="1" lang="zh-CN" altLang="en-US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calculated</a:t>
            </a:r>
            <a:r>
              <a:rPr kumimoji="1" lang="zh-CN" altLang="en-US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with</a:t>
            </a:r>
            <a:r>
              <a:rPr kumimoji="1" lang="zh-CN" altLang="en-US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RBHF</a:t>
            </a:r>
            <a:r>
              <a:rPr kumimoji="1" lang="zh-CN" altLang="en-US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theory</a:t>
            </a:r>
            <a:r>
              <a:rPr kumimoji="1" lang="zh-CN" altLang="en-US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in</a:t>
            </a:r>
            <a:r>
              <a:rPr kumimoji="1" lang="zh-CN" altLang="en-US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full</a:t>
            </a:r>
            <a:r>
              <a:rPr kumimoji="1" lang="zh-CN" altLang="en-US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Dirac</a:t>
            </a:r>
            <a:r>
              <a:rPr kumimoji="1" lang="zh-CN" altLang="en-US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space</a:t>
            </a:r>
            <a:endParaRPr kumimoji="1" lang="en-US" altLang="zh-CN" sz="2400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9B98FE9-105E-677F-0B79-2C72B617947E}"/>
              </a:ext>
            </a:extLst>
          </p:cNvPr>
          <p:cNvSpPr txBox="1"/>
          <p:nvPr/>
        </p:nvSpPr>
        <p:spPr>
          <a:xfrm>
            <a:off x="1801323" y="1772816"/>
            <a:ext cx="4126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Band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altLang="zh-CN" sz="1400" dirty="0">
                <a:solidFill>
                  <a:srgbClr val="7030A0"/>
                </a:solidFill>
                <a:latin typeface="Comic Sans MS" panose="030F0702030302020204" pitchFamily="66" charset="0"/>
              </a:rPr>
              <a:t>Phys. Rev. Lett. </a:t>
            </a:r>
            <a:r>
              <a:rPr lang="en" altLang="zh-CN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121</a:t>
            </a:r>
            <a:r>
              <a:rPr lang="en" altLang="zh-CN" sz="1400" dirty="0">
                <a:solidFill>
                  <a:srgbClr val="7030A0"/>
                </a:solidFill>
                <a:latin typeface="Comic Sans MS" panose="030F0702030302020204" pitchFamily="66" charset="0"/>
              </a:rPr>
              <a:t>, 161101 (2018) 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E1412534-FC9E-7F88-B2B2-D3FA3A3D5D31}"/>
              </a:ext>
            </a:extLst>
          </p:cNvPr>
          <p:cNvSpPr txBox="1"/>
          <p:nvPr/>
        </p:nvSpPr>
        <p:spPr>
          <a:xfrm>
            <a:off x="7248128" y="1773644"/>
            <a:ext cx="3898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Band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Huth</a:t>
            </a:r>
            <a:r>
              <a:rPr lang="en-US" altLang="zh-CN" sz="1400" dirty="0">
                <a:solidFill>
                  <a:srgbClr val="7030A0"/>
                </a:solidFill>
                <a:latin typeface="Comic Sans MS" panose="030F0702030302020204" pitchFamily="66" charset="0"/>
              </a:rPr>
              <a:t>,</a:t>
            </a:r>
            <a:r>
              <a:rPr lang="zh-CN" altLang="en-US" sz="14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" altLang="zh-CN" sz="1400" dirty="0">
                <a:solidFill>
                  <a:srgbClr val="7030A0"/>
                </a:solidFill>
                <a:latin typeface="Comic Sans MS" panose="030F0702030302020204" pitchFamily="66" charset="0"/>
              </a:rPr>
              <a:t>Nature</a:t>
            </a:r>
            <a:r>
              <a:rPr lang="en" altLang="zh-CN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606</a:t>
            </a:r>
            <a:r>
              <a:rPr lang="en" altLang="zh-CN" sz="1400" dirty="0">
                <a:solidFill>
                  <a:srgbClr val="7030A0"/>
                </a:solidFill>
                <a:latin typeface="Comic Sans MS" panose="030F0702030302020204" pitchFamily="66" charset="0"/>
              </a:rPr>
              <a:t>, 276 (2022) 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BE0C61B-F3A9-3170-7EE7-2F0578962C4E}"/>
              </a:ext>
            </a:extLst>
          </p:cNvPr>
          <p:cNvSpPr txBox="1"/>
          <p:nvPr/>
        </p:nvSpPr>
        <p:spPr>
          <a:xfrm>
            <a:off x="5131645" y="1351802"/>
            <a:ext cx="5826967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Qu,</a:t>
            </a:r>
            <a:r>
              <a:rPr lang="zh-CN" altLang="en-US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Tong,</a:t>
            </a:r>
            <a:r>
              <a:rPr lang="zh-CN" altLang="en-US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Wang,</a:t>
            </a:r>
            <a:r>
              <a:rPr lang="zh-CN" altLang="en-US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and</a:t>
            </a:r>
            <a:r>
              <a:rPr lang="zh-CN" altLang="en-US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1200" u="sng" dirty="0">
                <a:solidFill>
                  <a:srgbClr val="7030A0"/>
                </a:solidFill>
                <a:latin typeface="Comic Sans MS" panose="030F0702030302020204" pitchFamily="66" charset="0"/>
              </a:rPr>
              <a:t>Wang</a:t>
            </a:r>
            <a:r>
              <a:rPr lang="en-US" altLang="zh-CN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,</a:t>
            </a:r>
            <a:r>
              <a:rPr lang="zh-CN" altLang="en-US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" altLang="zh-CN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Sci. China-Phys. Mech. Astron</a:t>
            </a:r>
            <a:r>
              <a:rPr lang="en-US" altLang="zh-CN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.</a:t>
            </a:r>
            <a:r>
              <a:rPr lang="zh-CN" altLang="en-US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1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66</a:t>
            </a:r>
            <a:r>
              <a:rPr lang="en-US" altLang="zh-CN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,</a:t>
            </a:r>
            <a:r>
              <a:rPr lang="zh-CN" altLang="en-US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242011</a:t>
            </a:r>
            <a:r>
              <a:rPr lang="zh-CN" altLang="en-US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(2023)</a:t>
            </a:r>
            <a:endParaRPr lang="zh-CN" altLang="en-US" sz="12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2" name="直线连接符 11">
            <a:extLst>
              <a:ext uri="{FF2B5EF4-FFF2-40B4-BE49-F238E27FC236}">
                <a16:creationId xmlns:a16="http://schemas.microsoft.com/office/drawing/2014/main" id="{5E054F1E-9D4A-0CAC-8C0D-62F5A8B80DF5}"/>
              </a:ext>
            </a:extLst>
          </p:cNvPr>
          <p:cNvCxnSpPr>
            <a:cxnSpLocks/>
          </p:cNvCxnSpPr>
          <p:nvPr/>
        </p:nvCxnSpPr>
        <p:spPr>
          <a:xfrm>
            <a:off x="583538" y="765918"/>
            <a:ext cx="1054962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>
            <a:extLst>
              <a:ext uri="{FF2B5EF4-FFF2-40B4-BE49-F238E27FC236}">
                <a16:creationId xmlns:a16="http://schemas.microsoft.com/office/drawing/2014/main" id="{6BA762FB-878C-2708-C1FA-CC242B64399E}"/>
              </a:ext>
            </a:extLst>
          </p:cNvPr>
          <p:cNvSpPr/>
          <p:nvPr/>
        </p:nvSpPr>
        <p:spPr>
          <a:xfrm>
            <a:off x="555630" y="181143"/>
            <a:ext cx="5598007" cy="584775"/>
          </a:xfrm>
          <a:prstGeom prst="rect">
            <a:avLst/>
          </a:prstGeom>
          <a:noFill/>
          <a:ln w="28575">
            <a:noFill/>
          </a:ln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Equation</a:t>
            </a:r>
            <a:r>
              <a:rPr lang="zh-CN" altLang="en-US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of</a:t>
            </a:r>
            <a:r>
              <a:rPr lang="zh-CN" altLang="en-US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state</a:t>
            </a:r>
            <a:r>
              <a:rPr lang="zh-CN" altLang="en-US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for</a:t>
            </a:r>
            <a:r>
              <a:rPr lang="zh-CN" altLang="en-US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neutron</a:t>
            </a:r>
            <a:r>
              <a:rPr lang="zh-CN" altLang="en-US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star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B02143BA-C101-04B1-9E26-25DAAB51349C}"/>
                  </a:ext>
                </a:extLst>
              </p:cNvPr>
              <p:cNvSpPr txBox="1"/>
              <p:nvPr/>
            </p:nvSpPr>
            <p:spPr>
              <a:xfrm>
                <a:off x="1415479" y="4885727"/>
                <a:ext cx="4608513" cy="1567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kumimoji="1" lang="en-US" altLang="zh-CN" sz="20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EOS</a:t>
                </a:r>
                <a:r>
                  <a:rPr kumimoji="1" lang="zh-CN" altLang="en-US" sz="20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：</a:t>
                </a:r>
                <a:r>
                  <a:rPr kumimoji="1" lang="en-US" altLang="zh-CN" sz="20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spectral</a:t>
                </a:r>
                <a:r>
                  <a:rPr kumimoji="1" lang="zh-CN" altLang="en-US" sz="20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0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parametrization</a:t>
                </a:r>
                <a:endParaRPr kumimoji="1" lang="en-US" altLang="zh-CN" sz="2000" dirty="0">
                  <a:latin typeface="KaiTi" panose="02010609060101010101" pitchFamily="49" charset="-122"/>
                  <a:ea typeface="KaiTi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kumimoji="1" lang="en-US" altLang="zh-CN" sz="2000" u="sng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GW170817</a:t>
                </a:r>
              </a:p>
              <a:p>
                <a:pPr marL="342900" indent="-34290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kumimoji="1" lang="en" altLang="zh-CN" sz="2000" dirty="0"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Causality</a:t>
                </a:r>
                <a:r>
                  <a:rPr kumimoji="1" lang="zh-CN" altLang="en-US" sz="2000" dirty="0"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000" dirty="0"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and</a:t>
                </a:r>
                <a:r>
                  <a:rPr kumimoji="1" lang="en" altLang="zh-CN" sz="2000" dirty="0"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thermodynamic stability </a:t>
                </a:r>
                <a:endParaRPr kumimoji="1" lang="en-US" altLang="zh-CN" sz="2000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KaiTi" panose="02010609060101010101" pitchFamily="49" charset="-122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KaiTi" panose="02010609060101010101" pitchFamily="49" charset="-122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000" b="0" i="0" smtClean="0">
                            <a:latin typeface="Cambria Math" panose="02040503050406030204" pitchFamily="18" charset="0"/>
                            <a:ea typeface="KaiTi" panose="02010609060101010101" pitchFamily="49" charset="-122"/>
                          </a:rPr>
                          <m:t>max</m:t>
                        </m:r>
                      </m:sub>
                    </m:sSub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kumimoji="1" lang="en-US" altLang="zh-CN" sz="2000" b="0" i="0" smtClean="0">
                        <a:latin typeface="Cambria Math" panose="02040503050406030204" pitchFamily="18" charset="0"/>
                        <a:ea typeface="KaiTi" panose="02010609060101010101" pitchFamily="49" charset="-122"/>
                      </a:rPr>
                      <m:t>1.97</m:t>
                    </m:r>
                    <m:sSub>
                      <m:sSub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KaiTi" panose="02010609060101010101" pitchFamily="49" charset="-122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KaiTi" panose="02010609060101010101" pitchFamily="49" charset="-122"/>
                          </a:rPr>
                          <m:t>𝑀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KaiTi" panose="02010609060101010101" pitchFamily="49" charset="-122"/>
                          </a:rPr>
                          <m:t>⊙</m:t>
                        </m:r>
                      </m:sub>
                    </m:sSub>
                  </m:oMath>
                </a14:m>
                <a:endParaRPr kumimoji="1" lang="en-US" altLang="zh-CN" sz="2000" dirty="0">
                  <a:latin typeface="KaiTi" panose="02010609060101010101" pitchFamily="49" charset="-122"/>
                  <a:ea typeface="KaiTi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B02143BA-C101-04B1-9E26-25DAAB5134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479" y="4885727"/>
                <a:ext cx="4608513" cy="1567609"/>
              </a:xfrm>
              <a:prstGeom prst="rect">
                <a:avLst/>
              </a:prstGeom>
              <a:blipFill>
                <a:blip r:embed="rId3"/>
                <a:stretch>
                  <a:fillRect l="-1099" t="-2400" b="-32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20DDE8B1-1C6D-5402-161E-CCF29188A874}"/>
                  </a:ext>
                </a:extLst>
              </p:cNvPr>
              <p:cNvSpPr txBox="1"/>
              <p:nvPr/>
            </p:nvSpPr>
            <p:spPr>
              <a:xfrm>
                <a:off x="7026352" y="4896741"/>
                <a:ext cx="4608513" cy="1567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kumimoji="1" lang="en-US" altLang="zh-CN" sz="20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EOS:</a:t>
                </a:r>
                <a:r>
                  <a:rPr kumimoji="1" lang="zh-CN" altLang="en-US" sz="20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KaiTi" panose="02010609060101010101" pitchFamily="49" charset="-122"/>
                      </a:rPr>
                      <m:t>𝜒</m:t>
                    </m:r>
                  </m:oMath>
                </a14:m>
                <a:r>
                  <a:rPr kumimoji="1" lang="en-US" altLang="zh-CN" sz="20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EFT</a:t>
                </a:r>
                <a:r>
                  <a:rPr kumimoji="1" lang="zh-CN" altLang="en-US" sz="20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0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+</a:t>
                </a:r>
                <a:r>
                  <a:rPr kumimoji="1" lang="zh-CN" altLang="en-US" sz="20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0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QMC</a:t>
                </a:r>
                <a:r>
                  <a:rPr kumimoji="1" lang="zh-CN" altLang="en-US" sz="20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0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+</a:t>
                </a:r>
                <a:r>
                  <a:rPr kumimoji="1" lang="zh-CN" altLang="en-US" sz="20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0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speed</a:t>
                </a:r>
                <a:r>
                  <a:rPr kumimoji="1" lang="zh-CN" altLang="en-US" sz="20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0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of</a:t>
                </a:r>
                <a:r>
                  <a:rPr kumimoji="1" lang="zh-CN" altLang="en-US" sz="20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0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sound</a:t>
                </a:r>
              </a:p>
              <a:p>
                <a:pPr marL="342900" indent="-34290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kumimoji="1" lang="en-US" altLang="zh-CN" sz="2000" u="sng" dirty="0"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Astrophysical</a:t>
                </a:r>
                <a:r>
                  <a:rPr kumimoji="1" lang="zh-CN" altLang="en-US" sz="2000" u="sng" dirty="0"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kumimoji="1" lang="en" altLang="zh-CN" sz="2000" u="sng" dirty="0"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observations </a:t>
                </a:r>
                <a:endParaRPr kumimoji="1" lang="en-US" altLang="zh-CN" sz="2000" u="sng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kumimoji="1" lang="en-US" altLang="zh-CN" sz="2000" u="sng" dirty="0"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HIC</a:t>
                </a:r>
                <a:r>
                  <a:rPr kumimoji="1" lang="en-US" altLang="zh-CN" sz="2000" dirty="0"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:</a:t>
                </a:r>
                <a:r>
                  <a:rPr kumimoji="1" lang="zh-CN" altLang="en-US" sz="2000" dirty="0"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0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FOPI</a:t>
                </a:r>
                <a:r>
                  <a:rPr kumimoji="1" lang="zh-CN" altLang="en-US" sz="20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0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+</a:t>
                </a:r>
                <a:r>
                  <a:rPr kumimoji="1" lang="zh-CN" altLang="en-US" sz="20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0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ASY-EOS</a:t>
                </a:r>
              </a:p>
              <a:p>
                <a:pPr marL="342900" indent="-34290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pitchFamily="18" charset="0"/>
                            <a:ea typeface="KaiTi" panose="02010609060101010101" pitchFamily="49" charset="-122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  <a:ea typeface="KaiTi" panose="02010609060101010101" pitchFamily="49" charset="-122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000">
                            <a:latin typeface="Cambria Math" panose="02040503050406030204" pitchFamily="18" charset="0"/>
                            <a:ea typeface="KaiTi" panose="02010609060101010101" pitchFamily="49" charset="-122"/>
                          </a:rPr>
                          <m:t>max</m:t>
                        </m:r>
                      </m:sub>
                    </m:sSub>
                    <m:r>
                      <a:rPr kumimoji="1"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kumimoji="1" lang="en-US" altLang="zh-CN" sz="2000" b="0" i="0" smtClean="0">
                        <a:latin typeface="Cambria Math" panose="02040503050406030204" pitchFamily="18" charset="0"/>
                        <a:ea typeface="KaiTi" panose="02010609060101010101" pitchFamily="49" charset="-122"/>
                      </a:rPr>
                      <m:t>1.9</m:t>
                    </m:r>
                    <m:sSub>
                      <m:sSub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KaiTi" panose="02010609060101010101" pitchFamily="49" charset="-122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KaiTi" panose="02010609060101010101" pitchFamily="49" charset="-122"/>
                          </a:rPr>
                          <m:t>𝑀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KaiTi" panose="02010609060101010101" pitchFamily="49" charset="-122"/>
                          </a:rPr>
                          <m:t>⊙</m:t>
                        </m:r>
                      </m:sub>
                    </m:sSub>
                  </m:oMath>
                </a14:m>
                <a:endParaRPr kumimoji="1" lang="en-US" altLang="zh-CN" sz="2000" dirty="0">
                  <a:latin typeface="KaiTi" panose="02010609060101010101" pitchFamily="49" charset="-122"/>
                  <a:ea typeface="KaiTi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20DDE8B1-1C6D-5402-161E-CCF29188A8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6352" y="4896741"/>
                <a:ext cx="4608513" cy="1567609"/>
              </a:xfrm>
              <a:prstGeom prst="rect">
                <a:avLst/>
              </a:prstGeom>
              <a:blipFill>
                <a:blip r:embed="rId4"/>
                <a:stretch>
                  <a:fillRect l="-1099" t="-1613" b="-40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18930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23CF890-FF46-3690-9F08-472AC64F1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5FEE-64E1-584C-971E-0FB80B6FB9CF}" type="slidenum">
              <a:rPr kumimoji="1" lang="zh-CN" altLang="en-US" smtClean="0"/>
              <a:t>19</a:t>
            </a:fld>
            <a:endParaRPr kumimoji="1" lang="zh-CN" altLang="en-US"/>
          </a:p>
        </p:txBody>
      </p:sp>
      <p:cxnSp>
        <p:nvCxnSpPr>
          <p:cNvPr id="5" name="直线连接符 4">
            <a:extLst>
              <a:ext uri="{FF2B5EF4-FFF2-40B4-BE49-F238E27FC236}">
                <a16:creationId xmlns:a16="http://schemas.microsoft.com/office/drawing/2014/main" id="{C2F940F3-5A38-EB9A-BDC6-862CBD35FAC6}"/>
              </a:ext>
            </a:extLst>
          </p:cNvPr>
          <p:cNvCxnSpPr>
            <a:cxnSpLocks/>
          </p:cNvCxnSpPr>
          <p:nvPr/>
        </p:nvCxnSpPr>
        <p:spPr>
          <a:xfrm>
            <a:off x="583538" y="765918"/>
            <a:ext cx="1054962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>
            <a:extLst>
              <a:ext uri="{FF2B5EF4-FFF2-40B4-BE49-F238E27FC236}">
                <a16:creationId xmlns:a16="http://schemas.microsoft.com/office/drawing/2014/main" id="{F2A42C62-F7DE-48CB-2A6F-C3C30D15CB21}"/>
              </a:ext>
            </a:extLst>
          </p:cNvPr>
          <p:cNvSpPr/>
          <p:nvPr/>
        </p:nvSpPr>
        <p:spPr>
          <a:xfrm>
            <a:off x="555630" y="181143"/>
            <a:ext cx="9761005" cy="584775"/>
          </a:xfrm>
          <a:prstGeom prst="rect">
            <a:avLst/>
          </a:prstGeom>
          <a:noFill/>
          <a:ln w="28575">
            <a:noFill/>
          </a:ln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Neutron</a:t>
            </a:r>
            <a:r>
              <a:rPr lang="zh-CN" altLang="en-US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star</a:t>
            </a:r>
            <a:r>
              <a:rPr lang="zh-CN" altLang="en-US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mass-radius</a:t>
            </a:r>
            <a:r>
              <a:rPr lang="zh-CN" altLang="en-US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relation</a:t>
            </a:r>
            <a:r>
              <a:rPr lang="zh-CN" altLang="en-US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and</a:t>
            </a:r>
            <a:r>
              <a:rPr lang="zh-CN" altLang="en-US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tidal</a:t>
            </a:r>
            <a:r>
              <a:rPr lang="zh-CN" altLang="en-US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deformability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727FA10-3152-996A-080D-72B8999B1938}"/>
              </a:ext>
            </a:extLst>
          </p:cNvPr>
          <p:cNvSpPr txBox="1"/>
          <p:nvPr/>
        </p:nvSpPr>
        <p:spPr>
          <a:xfrm>
            <a:off x="583538" y="853226"/>
            <a:ext cx="10549627" cy="496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20000"/>
              </a:lnSpc>
              <a:buFont typeface="Wingdings" pitchFamily="2" charset="2"/>
              <a:buChar char="p"/>
            </a:pPr>
            <a:r>
              <a:rPr kumimoji="1" lang="zh-CN" altLang="en-US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Mass,</a:t>
            </a:r>
            <a:r>
              <a:rPr kumimoji="1" lang="zh-CN" altLang="en-US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radius,</a:t>
            </a:r>
            <a:r>
              <a:rPr kumimoji="1" lang="zh-CN" altLang="en-US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and</a:t>
            </a:r>
            <a:r>
              <a:rPr kumimoji="1" lang="zh-CN" altLang="en-US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tidal</a:t>
            </a:r>
            <a:r>
              <a:rPr kumimoji="1" lang="zh-CN" altLang="en-US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deformability</a:t>
            </a:r>
            <a:r>
              <a:rPr kumimoji="1" lang="zh-CN" altLang="en-US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of</a:t>
            </a:r>
            <a:r>
              <a:rPr kumimoji="1" lang="zh-CN" altLang="en-US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neutron</a:t>
            </a:r>
            <a:r>
              <a:rPr kumimoji="1" lang="zh-CN" altLang="en-US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stars</a:t>
            </a:r>
            <a:r>
              <a:rPr kumimoji="1" lang="zh-CN" altLang="en-US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in</a:t>
            </a:r>
            <a:r>
              <a:rPr kumimoji="1" lang="zh-CN" altLang="en-US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the</a:t>
            </a:r>
            <a:r>
              <a:rPr kumimoji="1" lang="zh-CN" altLang="en-US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full</a:t>
            </a:r>
            <a:r>
              <a:rPr kumimoji="1" lang="zh-CN" altLang="en-US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Dirac</a:t>
            </a:r>
            <a:r>
              <a:rPr kumimoji="1" lang="zh-CN" altLang="en-US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FBB6E43C-4685-FE20-B074-AC9F7AC799F0}"/>
                  </a:ext>
                </a:extLst>
              </p:cNvPr>
              <p:cNvSpPr txBox="1"/>
              <p:nvPr/>
            </p:nvSpPr>
            <p:spPr>
              <a:xfrm>
                <a:off x="2807279" y="1479085"/>
                <a:ext cx="6577442" cy="50975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1.4⊙</m:t>
                          </m:r>
                        </m:sub>
                      </m:sSub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kumimoji="1" lang="en-US" altLang="zh-CN" sz="20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11.97</m:t>
                      </m:r>
                      <m:r>
                        <a:rPr kumimoji="1" lang="zh-CN" altLang="en-US" sz="20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1"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km</m:t>
                      </m:r>
                      <m:r>
                        <a:rPr kumimoji="1" lang="en-US" altLang="zh-CN" sz="20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kumimoji="1" lang="zh-CN" altLang="en-US" sz="20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sSub>
                        <m:sSub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zh-CN" sz="20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max</m:t>
                          </m:r>
                        </m:sub>
                      </m:sSub>
                      <m:r>
                        <a:rPr kumimoji="1" lang="en-US" altLang="zh-CN" sz="20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kumimoji="1" lang="en-US" altLang="zh-CN" sz="20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2.43</m:t>
                      </m:r>
                      <m:r>
                        <a:rPr kumimoji="1" lang="zh-CN" altLang="en-US" sz="20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⊙</m:t>
                          </m:r>
                        </m:sub>
                      </m:sSub>
                      <m:r>
                        <a:rPr kumimoji="1" lang="en-US" altLang="zh-CN" sz="20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kumimoji="1" lang="zh-CN" alt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sSub>
                        <m:sSubPr>
                          <m:ctrlPr>
                            <a:rPr kumimoji="1"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zh-CN" sz="20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Λ</m:t>
                          </m:r>
                        </m:e>
                        <m:sub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1.4⊙</m:t>
                          </m:r>
                        </m:sub>
                      </m:sSub>
                      <m:r>
                        <a:rPr kumimoji="1"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376</m:t>
                      </m:r>
                    </m:oMath>
                  </m:oMathPara>
                </a14:m>
                <a:endParaRPr kumimoji="1" lang="en-US" altLang="zh-CN" sz="2000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FBB6E43C-4685-FE20-B074-AC9F7AC799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7279" y="1479085"/>
                <a:ext cx="6577442" cy="509755"/>
              </a:xfrm>
              <a:prstGeom prst="rect">
                <a:avLst/>
              </a:prstGeom>
              <a:blipFill>
                <a:blip r:embed="rId4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>
            <a:extLst>
              <a:ext uri="{FF2B5EF4-FFF2-40B4-BE49-F238E27FC236}">
                <a16:creationId xmlns:a16="http://schemas.microsoft.com/office/drawing/2014/main" id="{8977B232-33A2-85B9-C1D8-458FFCEC350A}"/>
              </a:ext>
            </a:extLst>
          </p:cNvPr>
          <p:cNvSpPr txBox="1"/>
          <p:nvPr/>
        </p:nvSpPr>
        <p:spPr>
          <a:xfrm>
            <a:off x="1127448" y="6409216"/>
            <a:ext cx="3435431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Tong,</a:t>
            </a:r>
            <a:r>
              <a:rPr lang="zh-CN" altLang="en-US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Wang,</a:t>
            </a:r>
            <a:r>
              <a:rPr lang="zh-CN" altLang="en-US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and</a:t>
            </a:r>
            <a:r>
              <a:rPr lang="zh-CN" altLang="en-US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1200" u="sng" dirty="0">
                <a:solidFill>
                  <a:srgbClr val="7030A0"/>
                </a:solidFill>
                <a:latin typeface="Comic Sans MS" panose="030F0702030302020204" pitchFamily="66" charset="0"/>
              </a:rPr>
              <a:t>Wang</a:t>
            </a:r>
            <a:r>
              <a:rPr lang="en-US" altLang="zh-CN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,</a:t>
            </a:r>
            <a:r>
              <a:rPr lang="zh-CN" altLang="en-US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12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ApJ</a:t>
            </a:r>
            <a:r>
              <a:rPr lang="zh-CN" altLang="en-US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1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930</a:t>
            </a:r>
            <a:r>
              <a:rPr lang="en-US" altLang="zh-CN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,</a:t>
            </a:r>
            <a:r>
              <a:rPr lang="zh-CN" altLang="en-US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137</a:t>
            </a:r>
            <a:r>
              <a:rPr lang="zh-CN" altLang="en-US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(2022)</a:t>
            </a:r>
            <a:endParaRPr lang="zh-CN" altLang="en-US" sz="12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EB6D5A1-E84B-F782-0F4D-43B0D1F486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1464" y="2199844"/>
            <a:ext cx="4158157" cy="396534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407848C-EB26-120F-E5D2-082D80011F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9294" y="2200132"/>
            <a:ext cx="4543171" cy="4086998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F9F9D6CF-2D77-B500-4A54-A746EECE7EA3}"/>
              </a:ext>
            </a:extLst>
          </p:cNvPr>
          <p:cNvSpPr txBox="1"/>
          <p:nvPr/>
        </p:nvSpPr>
        <p:spPr>
          <a:xfrm>
            <a:off x="4877545" y="6392362"/>
            <a:ext cx="5826967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Qu,</a:t>
            </a:r>
            <a:r>
              <a:rPr lang="zh-CN" altLang="en-US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Tong,</a:t>
            </a:r>
            <a:r>
              <a:rPr lang="zh-CN" altLang="en-US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Wang,</a:t>
            </a:r>
            <a:r>
              <a:rPr lang="zh-CN" altLang="en-US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and</a:t>
            </a:r>
            <a:r>
              <a:rPr lang="zh-CN" altLang="en-US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1200" u="sng" dirty="0">
                <a:solidFill>
                  <a:srgbClr val="7030A0"/>
                </a:solidFill>
                <a:latin typeface="Comic Sans MS" panose="030F0702030302020204" pitchFamily="66" charset="0"/>
              </a:rPr>
              <a:t>Wang</a:t>
            </a:r>
            <a:r>
              <a:rPr lang="en-US" altLang="zh-CN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,</a:t>
            </a:r>
            <a:r>
              <a:rPr lang="zh-CN" altLang="en-US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" altLang="zh-CN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Sci. China-Phys. Mech. Astron</a:t>
            </a:r>
            <a:r>
              <a:rPr lang="en-US" altLang="zh-CN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.</a:t>
            </a:r>
            <a:r>
              <a:rPr lang="zh-CN" altLang="en-US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1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66</a:t>
            </a:r>
            <a:r>
              <a:rPr lang="en-US" altLang="zh-CN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,</a:t>
            </a:r>
            <a:r>
              <a:rPr lang="zh-CN" altLang="en-US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242011</a:t>
            </a:r>
            <a:r>
              <a:rPr lang="zh-CN" altLang="en-US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(2023)</a:t>
            </a:r>
            <a:endParaRPr lang="zh-CN" altLang="en-US" sz="12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901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169546" y="1124744"/>
            <a:ext cx="9750989" cy="4543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p"/>
            </a:pPr>
            <a:r>
              <a:rPr lang="en-US" altLang="zh-CN" sz="3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Introduction</a:t>
            </a:r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p"/>
            </a:pPr>
            <a:r>
              <a:rPr lang="en-US" altLang="zh-CN" sz="3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Relativistic</a:t>
            </a:r>
            <a:r>
              <a:rPr lang="zh-CN" altLang="en-US" sz="3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Brueckner-Hartree-Fock</a:t>
            </a:r>
            <a:r>
              <a:rPr lang="zh-CN" altLang="en-US" sz="3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theory</a:t>
            </a:r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p"/>
            </a:pPr>
            <a:r>
              <a:rPr lang="en-US" altLang="zh-CN" sz="3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Nuclear</a:t>
            </a:r>
            <a:r>
              <a:rPr lang="zh-CN" altLang="en-US" sz="3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matter</a:t>
            </a:r>
            <a:r>
              <a:rPr lang="zh-CN" altLang="en-US" sz="3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properties</a:t>
            </a:r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p"/>
            </a:pPr>
            <a:r>
              <a:rPr lang="en-US" altLang="zh-CN" sz="3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Neutron</a:t>
            </a:r>
            <a:r>
              <a:rPr lang="zh-CN" altLang="en-US" sz="3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star</a:t>
            </a:r>
            <a:r>
              <a:rPr lang="zh-CN" altLang="en-US" sz="3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properties</a:t>
            </a:r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p"/>
            </a:pPr>
            <a:r>
              <a:rPr lang="en-US" altLang="zh-CN" sz="3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Summary</a:t>
            </a:r>
            <a:endParaRPr lang="zh-CN" altLang="en-US" sz="30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B56B7F1-F58D-F24C-91BC-4AF370DA94B6}"/>
              </a:ext>
            </a:extLst>
          </p:cNvPr>
          <p:cNvSpPr/>
          <p:nvPr/>
        </p:nvSpPr>
        <p:spPr>
          <a:xfrm>
            <a:off x="568165" y="188756"/>
            <a:ext cx="1484702" cy="584775"/>
          </a:xfrm>
          <a:prstGeom prst="rect">
            <a:avLst/>
          </a:prstGeom>
          <a:noFill/>
          <a:ln w="28575">
            <a:noFill/>
          </a:ln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Content</a:t>
            </a:r>
          </a:p>
        </p:txBody>
      </p:sp>
      <p:cxnSp>
        <p:nvCxnSpPr>
          <p:cNvPr id="7" name="直线连接符 6">
            <a:extLst>
              <a:ext uri="{FF2B5EF4-FFF2-40B4-BE49-F238E27FC236}">
                <a16:creationId xmlns:a16="http://schemas.microsoft.com/office/drawing/2014/main" id="{3A5EF2F0-2E97-3E40-8327-FB2EA9D89E12}"/>
              </a:ext>
            </a:extLst>
          </p:cNvPr>
          <p:cNvCxnSpPr>
            <a:cxnSpLocks/>
          </p:cNvCxnSpPr>
          <p:nvPr/>
        </p:nvCxnSpPr>
        <p:spPr>
          <a:xfrm>
            <a:off x="583538" y="765918"/>
            <a:ext cx="1054962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1983658-4DAB-EB26-2BF8-B915F656E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5FEE-64E1-584C-971E-0FB80B6FB9CF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899139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线连接符 4">
            <a:extLst>
              <a:ext uri="{FF2B5EF4-FFF2-40B4-BE49-F238E27FC236}">
                <a16:creationId xmlns:a16="http://schemas.microsoft.com/office/drawing/2014/main" id="{0B86077F-1FBD-A549-BFBA-D8393487F01D}"/>
              </a:ext>
            </a:extLst>
          </p:cNvPr>
          <p:cNvCxnSpPr>
            <a:cxnSpLocks/>
          </p:cNvCxnSpPr>
          <p:nvPr/>
        </p:nvCxnSpPr>
        <p:spPr>
          <a:xfrm>
            <a:off x="583538" y="765918"/>
            <a:ext cx="1054962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框 53">
            <a:extLst>
              <a:ext uri="{FF2B5EF4-FFF2-40B4-BE49-F238E27FC236}">
                <a16:creationId xmlns:a16="http://schemas.microsoft.com/office/drawing/2014/main" id="{8FA6535C-4BCC-E24E-AD0C-24E9F03A3417}"/>
              </a:ext>
            </a:extLst>
          </p:cNvPr>
          <p:cNvSpPr txBox="1"/>
          <p:nvPr/>
        </p:nvSpPr>
        <p:spPr>
          <a:xfrm>
            <a:off x="570411" y="908720"/>
            <a:ext cx="10278117" cy="928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2000" indent="-432000" algn="just">
              <a:lnSpc>
                <a:spcPct val="130000"/>
              </a:lnSpc>
              <a:buFont typeface="Wingdings" panose="05000000000000000000" pitchFamily="2" charset="2"/>
              <a:buChar char="p"/>
            </a:pPr>
            <a:r>
              <a:rPr lang="en-US" altLang="zh-CN" sz="22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The</a:t>
            </a:r>
            <a:r>
              <a:rPr lang="zh-CN" altLang="en-US" sz="22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self-consistent</a:t>
            </a:r>
            <a:r>
              <a:rPr lang="zh-CN" altLang="en-US" sz="22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solution</a:t>
            </a:r>
            <a:r>
              <a:rPr lang="zh-CN" altLang="en-US" sz="22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of</a:t>
            </a:r>
            <a:r>
              <a:rPr lang="zh-CN" altLang="en-US" sz="22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the</a:t>
            </a:r>
            <a:r>
              <a:rPr lang="zh-CN" altLang="en-US" sz="22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RBHF</a:t>
            </a:r>
            <a:r>
              <a:rPr lang="zh-CN" altLang="en-US" sz="22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theory</a:t>
            </a:r>
            <a:r>
              <a:rPr lang="zh-CN" altLang="en-US" sz="22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in</a:t>
            </a:r>
            <a:r>
              <a:rPr lang="zh-CN" altLang="en-US" sz="22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the</a:t>
            </a:r>
            <a:r>
              <a:rPr lang="zh-CN" altLang="en-US" sz="22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full</a:t>
            </a:r>
            <a:r>
              <a:rPr lang="zh-CN" altLang="en-US" sz="22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Dirac</a:t>
            </a:r>
            <a:r>
              <a:rPr lang="zh-CN" altLang="en-US" sz="22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space</a:t>
            </a:r>
            <a:r>
              <a:rPr lang="zh-CN" altLang="en-US" sz="22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is</a:t>
            </a:r>
            <a:r>
              <a:rPr lang="zh-CN" altLang="en-US" sz="22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achieved</a:t>
            </a:r>
          </a:p>
          <a:p>
            <a:pPr marL="889200" lvl="1" indent="-432000" algn="just">
              <a:lnSpc>
                <a:spcPct val="130000"/>
              </a:lnSpc>
              <a:buFont typeface="Wingdings" pitchFamily="2" charset="2"/>
              <a:buChar char="ü"/>
            </a:pPr>
            <a:r>
              <a:rPr lang="en-US" altLang="zh-CN" sz="22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Additional</a:t>
            </a:r>
            <a:r>
              <a:rPr lang="zh-CN" altLang="en-US" sz="22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approximation</a:t>
            </a:r>
            <a:r>
              <a:rPr lang="zh-CN" altLang="en-US" sz="22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in</a:t>
            </a:r>
            <a:r>
              <a:rPr lang="zh-CN" altLang="en-US" sz="22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the</a:t>
            </a:r>
            <a:r>
              <a:rPr lang="zh-CN" altLang="en-US" sz="22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literature</a:t>
            </a:r>
            <a:r>
              <a:rPr lang="zh-CN" altLang="en-US" sz="22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is</a:t>
            </a:r>
            <a:r>
              <a:rPr lang="zh-CN" altLang="en-US" sz="22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avoided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CE1A2C2-A23E-DC46-8319-90692DD9E2BC}"/>
              </a:ext>
            </a:extLst>
          </p:cNvPr>
          <p:cNvSpPr/>
          <p:nvPr/>
        </p:nvSpPr>
        <p:spPr>
          <a:xfrm>
            <a:off x="583538" y="186232"/>
            <a:ext cx="2272103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Summary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9ACC84E4-25EC-0911-B357-256017D59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5FEE-64E1-584C-971E-0FB80B6FB9CF}" type="slidenum">
              <a:rPr kumimoji="1" lang="zh-CN" altLang="en-US" smtClean="0"/>
              <a:t>20</a:t>
            </a:fld>
            <a:endParaRPr kumimoji="1"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9E8DB70-99D5-C58D-A28C-4E1A710AEC2A}"/>
              </a:ext>
            </a:extLst>
          </p:cNvPr>
          <p:cNvSpPr txBox="1"/>
          <p:nvPr/>
        </p:nvSpPr>
        <p:spPr>
          <a:xfrm>
            <a:off x="583539" y="3861048"/>
            <a:ext cx="8027061" cy="48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2000" indent="-432000" algn="just">
              <a:lnSpc>
                <a:spcPct val="130000"/>
              </a:lnSpc>
              <a:buFont typeface="Wingdings" panose="05000000000000000000" pitchFamily="2" charset="2"/>
              <a:buChar char="p"/>
            </a:pPr>
            <a:r>
              <a:rPr lang="en-US" altLang="zh-CN" sz="2200" dirty="0">
                <a:solidFill>
                  <a:srgbClr val="FF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Neutron star </a:t>
            </a:r>
            <a:r>
              <a:rPr lang="en-US" altLang="zh-CN" sz="22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properties</a:t>
            </a:r>
            <a:r>
              <a:rPr lang="en-US" altLang="zh-CN" sz="2200" dirty="0">
                <a:solidFill>
                  <a:srgbClr val="FF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(mass,</a:t>
            </a:r>
            <a:r>
              <a:rPr lang="zh-CN" altLang="en-US" sz="22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radius, tidal deformability)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BED4BD3-C092-4C43-A83D-E7243F00045E}"/>
              </a:ext>
            </a:extLst>
          </p:cNvPr>
          <p:cNvSpPr txBox="1"/>
          <p:nvPr/>
        </p:nvSpPr>
        <p:spPr>
          <a:xfrm>
            <a:off x="561031" y="2060848"/>
            <a:ext cx="7767217" cy="485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2000" indent="-432000" algn="just">
              <a:lnSpc>
                <a:spcPct val="130000"/>
              </a:lnSpc>
              <a:buFont typeface="Wingdings" panose="05000000000000000000" pitchFamily="2" charset="2"/>
              <a:buChar char="p"/>
            </a:pPr>
            <a:r>
              <a:rPr lang="en-US" altLang="zh-CN" sz="2200" dirty="0">
                <a:solidFill>
                  <a:srgbClr val="FF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Nuclear</a:t>
            </a:r>
            <a:r>
              <a:rPr lang="zh-CN" alt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solidFill>
                  <a:srgbClr val="FF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matter</a:t>
            </a:r>
            <a:r>
              <a:rPr lang="zh-CN" alt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properties</a:t>
            </a:r>
            <a:r>
              <a:rPr lang="zh-CN" alt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(binding</a:t>
            </a:r>
            <a:r>
              <a:rPr lang="zh-CN" altLang="en-US" sz="22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energy,</a:t>
            </a:r>
            <a:r>
              <a:rPr lang="zh-CN" altLang="en-US" sz="22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symmetry</a:t>
            </a:r>
            <a:r>
              <a:rPr lang="zh-CN" altLang="en-US" sz="22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energy)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表格 5">
                <a:extLst>
                  <a:ext uri="{FF2B5EF4-FFF2-40B4-BE49-F238E27FC236}">
                    <a16:creationId xmlns:a16="http://schemas.microsoft.com/office/drawing/2014/main" id="{0E77A00E-8DA8-1577-09AB-38F061DB442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72916403"/>
                  </p:ext>
                </p:extLst>
              </p:nvPr>
            </p:nvGraphicFramePr>
            <p:xfrm>
              <a:off x="2829768" y="2708920"/>
              <a:ext cx="6578600" cy="10253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89300">
                      <a:extLst>
                        <a:ext uri="{9D8B030D-6E8A-4147-A177-3AD203B41FA5}">
                          <a16:colId xmlns:a16="http://schemas.microsoft.com/office/drawing/2014/main" val="2102617769"/>
                        </a:ext>
                      </a:extLst>
                    </a:gridCol>
                    <a:gridCol w="3289300">
                      <a:extLst>
                        <a:ext uri="{9D8B030D-6E8A-4147-A177-3AD203B41FA5}">
                          <a16:colId xmlns:a16="http://schemas.microsoft.com/office/drawing/2014/main" val="505375658"/>
                        </a:ext>
                      </a:extLst>
                    </a:gridCol>
                  </a:tblGrid>
                  <a:tr h="512686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zh-CN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kumimoji="1" lang="en-US" altLang="zh-CN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kumimoji="1" lang="en-US" altLang="zh-CN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kumimoji="1" lang="en-US" altLang="zh-CN" sz="18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0.188</m:t>
                                </m:r>
                                <m:r>
                                  <a:rPr kumimoji="1" lang="zh-CN" altLang="en-US" sz="18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kumimoji="1" lang="en-US" altLang="zh-CN" sz="18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f</m:t>
                                </m:r>
                                <m:sSup>
                                  <m:sSupPr>
                                    <m:ctrlPr>
                                      <a:rPr kumimoji="1" lang="en-US" altLang="zh-CN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1" lang="en-US" altLang="zh-CN" sz="18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m</m:t>
                                    </m:r>
                                  </m:e>
                                  <m:sup>
                                    <m:r>
                                      <a:rPr kumimoji="1" lang="en-US" altLang="zh-CN" sz="18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3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zh-CN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𝐸</m:t>
                                </m:r>
                                <m:r>
                                  <a:rPr kumimoji="1" lang="en-US" altLang="zh-CN" sz="18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/</m:t>
                                </m:r>
                                <m:r>
                                  <a:rPr kumimoji="1" lang="en-US" altLang="zh-CN" sz="18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  <m:d>
                                  <m:dPr>
                                    <m:ctrlPr>
                                      <a:rPr kumimoji="1" lang="en-US" altLang="zh-CN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1" lang="en-US" altLang="zh-CN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zh-CN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𝜌</m:t>
                                        </m:r>
                                      </m:e>
                                      <m:sub>
                                        <m:r>
                                          <a:rPr kumimoji="1" lang="en-US" altLang="zh-CN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kumimoji="1" lang="en-US" altLang="zh-CN" sz="18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=−15.40</m:t>
                                </m:r>
                                <m:r>
                                  <a:rPr kumimoji="1" lang="zh-CN" altLang="en-US" sz="18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kumimoji="1" lang="en-US" altLang="zh-CN" sz="18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MeV</m:t>
                                </m:r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3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34685717"/>
                      </a:ext>
                    </a:extLst>
                  </a:tr>
                  <a:tr h="512686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zh-CN" sz="18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sz="180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kumimoji="1" lang="en-US" altLang="zh-CN" sz="180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sym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kumimoji="1" lang="en-US" altLang="zh-CN" sz="18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1" lang="en-US" altLang="zh-CN" sz="18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zh-CN" sz="1800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𝜌</m:t>
                                        </m:r>
                                      </m:e>
                                      <m:sub>
                                        <m:r>
                                          <a:rPr kumimoji="1" lang="en-US" altLang="zh-CN" sz="1800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kumimoji="1" lang="en-US" altLang="zh-CN" sz="18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kumimoji="1" lang="zh-CN" altLang="en-US" sz="18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kumimoji="1" lang="en-US" altLang="zh-CN" sz="18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33.1</m:t>
                                </m:r>
                                <m:r>
                                  <a:rPr kumimoji="1" lang="zh-CN" altLang="en-US" sz="18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kumimoji="1" lang="en-US" altLang="zh-CN" sz="18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MeV</m:t>
                                </m:r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38100" cmpd="sng">
                          <a:noFill/>
                        </a:lnT>
                        <a:solidFill>
                          <a:srgbClr val="FFF3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zh-CN" sz="18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𝐿</m:t>
                                </m:r>
                                <m:r>
                                  <a:rPr kumimoji="1" lang="zh-CN" altLang="en-US" sz="18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kumimoji="1" lang="en-US" altLang="zh-CN" sz="18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kumimoji="1" lang="zh-CN" altLang="en-US" sz="18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kumimoji="1" lang="en-US" altLang="zh-CN" sz="18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65.2</m:t>
                                </m:r>
                                <m:r>
                                  <a:rPr kumimoji="1" lang="zh-CN" altLang="en-US" sz="18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kumimoji="1" lang="en-US" altLang="zh-CN" sz="1800" dirty="0" err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MeV</m:t>
                                </m:r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38100" cmpd="sng">
                          <a:noFill/>
                        </a:lnT>
                        <a:solidFill>
                          <a:srgbClr val="FFF3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3697918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表格 5">
                <a:extLst>
                  <a:ext uri="{FF2B5EF4-FFF2-40B4-BE49-F238E27FC236}">
                    <a16:creationId xmlns:a16="http://schemas.microsoft.com/office/drawing/2014/main" id="{0E77A00E-8DA8-1577-09AB-38F061DB442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72916403"/>
                  </p:ext>
                </p:extLst>
              </p:nvPr>
            </p:nvGraphicFramePr>
            <p:xfrm>
              <a:off x="2829768" y="2708920"/>
              <a:ext cx="6578600" cy="10253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89300">
                      <a:extLst>
                        <a:ext uri="{9D8B030D-6E8A-4147-A177-3AD203B41FA5}">
                          <a16:colId xmlns:a16="http://schemas.microsoft.com/office/drawing/2014/main" val="2102617769"/>
                        </a:ext>
                      </a:extLst>
                    </a:gridCol>
                    <a:gridCol w="3289300">
                      <a:extLst>
                        <a:ext uri="{9D8B030D-6E8A-4147-A177-3AD203B41FA5}">
                          <a16:colId xmlns:a16="http://schemas.microsoft.com/office/drawing/2014/main" val="505375658"/>
                        </a:ext>
                      </a:extLst>
                    </a:gridCol>
                  </a:tblGrid>
                  <a:tr h="512686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r="-100385" b="-1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386" r="-772" b="-1024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34685717"/>
                      </a:ext>
                    </a:extLst>
                  </a:tr>
                  <a:tr h="512686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38100" cmpd="sng">
                          <a:noFill/>
                        </a:lnT>
                        <a:blipFill>
                          <a:blip r:embed="rId2"/>
                          <a:stretch>
                            <a:fillRect t="-100000" r="-100385" b="-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38100" cmpd="sng">
                          <a:noFill/>
                        </a:lnT>
                        <a:blipFill>
                          <a:blip r:embed="rId2"/>
                          <a:stretch>
                            <a:fillRect l="-100386" t="-100000" r="-772" b="-24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3697918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0" name="表格 9">
                <a:extLst>
                  <a:ext uri="{FF2B5EF4-FFF2-40B4-BE49-F238E27FC236}">
                    <a16:creationId xmlns:a16="http://schemas.microsoft.com/office/drawing/2014/main" id="{51B784A8-9CB3-BA76-D62F-EBD75FBCCA1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40867662"/>
                  </p:ext>
                </p:extLst>
              </p:nvPr>
            </p:nvGraphicFramePr>
            <p:xfrm>
              <a:off x="2231217" y="4509120"/>
              <a:ext cx="7729566" cy="5126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76522">
                      <a:extLst>
                        <a:ext uri="{9D8B030D-6E8A-4147-A177-3AD203B41FA5}">
                          <a16:colId xmlns:a16="http://schemas.microsoft.com/office/drawing/2014/main" val="2102617769"/>
                        </a:ext>
                      </a:extLst>
                    </a:gridCol>
                    <a:gridCol w="2576522">
                      <a:extLst>
                        <a:ext uri="{9D8B030D-6E8A-4147-A177-3AD203B41FA5}">
                          <a16:colId xmlns:a16="http://schemas.microsoft.com/office/drawing/2014/main" val="1163039093"/>
                        </a:ext>
                      </a:extLst>
                    </a:gridCol>
                    <a:gridCol w="2576522">
                      <a:extLst>
                        <a:ext uri="{9D8B030D-6E8A-4147-A177-3AD203B41FA5}">
                          <a16:colId xmlns:a16="http://schemas.microsoft.com/office/drawing/2014/main" val="505375658"/>
                        </a:ext>
                      </a:extLst>
                    </a:gridCol>
                  </a:tblGrid>
                  <a:tr h="512686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zh-CN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kumimoji="1" lang="en-US" altLang="zh-CN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1.4⊙</m:t>
                                    </m:r>
                                  </m:sub>
                                </m:sSub>
                                <m:r>
                                  <a:rPr kumimoji="1" lang="en-US" altLang="zh-CN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kumimoji="1" lang="en-US" altLang="zh-CN" sz="18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11.97</m:t>
                                </m:r>
                                <m:r>
                                  <a:rPr kumimoji="1" lang="zh-CN" altLang="en-US" sz="18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kumimoji="1" lang="en-US" altLang="zh-CN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km</m:t>
                                </m:r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3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zh-CN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kumimoji="1" lang="en-US" altLang="zh-CN" sz="18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max</m:t>
                                    </m:r>
                                  </m:sub>
                                </m:sSub>
                                <m:r>
                                  <a:rPr kumimoji="1" lang="en-US" altLang="zh-CN" sz="18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kumimoji="1" lang="en-US" altLang="zh-CN" sz="18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2.43</m:t>
                                </m:r>
                                <m:r>
                                  <a:rPr kumimoji="1" lang="zh-CN" altLang="en-US" sz="18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kumimoji="1" lang="en-US" altLang="zh-CN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kumimoji="1" lang="en-US" altLang="zh-CN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⊙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3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zh-CN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1" lang="en-US" altLang="zh-CN" sz="18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1" lang="en-US" altLang="zh-CN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1.4⊙</m:t>
                                    </m:r>
                                  </m:sub>
                                </m:sSub>
                                <m:r>
                                  <a:rPr kumimoji="1" lang="en-US" altLang="zh-CN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kumimoji="1" lang="en-US" altLang="zh-CN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376</m:t>
                                </m:r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3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3468571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0" name="表格 9">
                <a:extLst>
                  <a:ext uri="{FF2B5EF4-FFF2-40B4-BE49-F238E27FC236}">
                    <a16:creationId xmlns:a16="http://schemas.microsoft.com/office/drawing/2014/main" id="{51B784A8-9CB3-BA76-D62F-EBD75FBCCA1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40867662"/>
                  </p:ext>
                </p:extLst>
              </p:nvPr>
            </p:nvGraphicFramePr>
            <p:xfrm>
              <a:off x="2231217" y="4509120"/>
              <a:ext cx="7729566" cy="5126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76522">
                      <a:extLst>
                        <a:ext uri="{9D8B030D-6E8A-4147-A177-3AD203B41FA5}">
                          <a16:colId xmlns:a16="http://schemas.microsoft.com/office/drawing/2014/main" val="2102617769"/>
                        </a:ext>
                      </a:extLst>
                    </a:gridCol>
                    <a:gridCol w="2576522">
                      <a:extLst>
                        <a:ext uri="{9D8B030D-6E8A-4147-A177-3AD203B41FA5}">
                          <a16:colId xmlns:a16="http://schemas.microsoft.com/office/drawing/2014/main" val="1163039093"/>
                        </a:ext>
                      </a:extLst>
                    </a:gridCol>
                    <a:gridCol w="2576522">
                      <a:extLst>
                        <a:ext uri="{9D8B030D-6E8A-4147-A177-3AD203B41FA5}">
                          <a16:colId xmlns:a16="http://schemas.microsoft.com/office/drawing/2014/main" val="505375658"/>
                        </a:ext>
                      </a:extLst>
                    </a:gridCol>
                  </a:tblGrid>
                  <a:tr h="512686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2439" r="-2004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99510" t="-2439" r="-995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0493" t="-24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3468571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00E1AF14-BE39-384D-5814-13975F1C8F0D}"/>
              </a:ext>
            </a:extLst>
          </p:cNvPr>
          <p:cNvSpPr txBox="1"/>
          <p:nvPr/>
        </p:nvSpPr>
        <p:spPr>
          <a:xfrm>
            <a:off x="571251" y="5272966"/>
            <a:ext cx="10925349" cy="48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2000" indent="-432000" algn="just">
              <a:lnSpc>
                <a:spcPct val="130000"/>
              </a:lnSpc>
              <a:buFont typeface="Wingdings" panose="05000000000000000000" pitchFamily="2" charset="2"/>
              <a:buChar char="p"/>
            </a:pPr>
            <a:r>
              <a:rPr lang="en-US" altLang="zh-CN" sz="22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Key question: How to improve current results: three-hole-line, relativistic chiral force</a:t>
            </a:r>
          </a:p>
        </p:txBody>
      </p:sp>
    </p:spTree>
    <p:extLst>
      <p:ext uri="{BB962C8B-B14F-4D97-AF65-F5344CB8AC3E}">
        <p14:creationId xmlns:p14="http://schemas.microsoft.com/office/powerpoint/2010/main" val="433823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802931D-489C-4460-9622-E0B24BD03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5FEE-64E1-584C-971E-0FB80B6FB9CF}" type="slidenum">
              <a:rPr kumimoji="1" lang="zh-CN" altLang="en-US" smtClean="0"/>
              <a:t>3</a:t>
            </a:fld>
            <a:endParaRPr kumimoji="1"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73AEB89-C52A-419D-97C4-681908994352}"/>
              </a:ext>
            </a:extLst>
          </p:cNvPr>
          <p:cNvSpPr/>
          <p:nvPr/>
        </p:nvSpPr>
        <p:spPr>
          <a:xfrm>
            <a:off x="583538" y="186232"/>
            <a:ext cx="10481014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3200" dirty="0">
                <a:ln>
                  <a:solidFill>
                    <a:schemeClr val="tx1"/>
                  </a:solidFill>
                </a:ln>
                <a:latin typeface="Book Antiqua" panose="02040602050305030304" pitchFamily="18" charset="0"/>
                <a:ea typeface="楷体" panose="02010609060101010101" pitchFamily="49" charset="-122"/>
              </a:rPr>
              <a:t>Many-body</a:t>
            </a:r>
            <a:r>
              <a:rPr lang="zh-CN" altLang="en-US" sz="3200" dirty="0">
                <a:ln>
                  <a:solidFill>
                    <a:schemeClr val="tx1"/>
                  </a:solidFill>
                </a:ln>
                <a:latin typeface="Book Antiqua" panose="02040602050305030304" pitchFamily="18" charset="0"/>
                <a:ea typeface="楷体" panose="02010609060101010101" pitchFamily="49" charset="-122"/>
              </a:rPr>
              <a:t> </a:t>
            </a:r>
            <a:r>
              <a:rPr lang="en-US" altLang="zh-CN" sz="3200" dirty="0">
                <a:ln>
                  <a:solidFill>
                    <a:schemeClr val="tx1"/>
                  </a:solidFill>
                </a:ln>
                <a:latin typeface="Book Antiqua" panose="02040602050305030304" pitchFamily="18" charset="0"/>
                <a:ea typeface="楷体" panose="02010609060101010101" pitchFamily="49" charset="-122"/>
              </a:rPr>
              <a:t>calculation</a:t>
            </a:r>
            <a:r>
              <a:rPr lang="zh-CN" altLang="en-US" sz="3200" dirty="0">
                <a:ln>
                  <a:solidFill>
                    <a:schemeClr val="tx1"/>
                  </a:solidFill>
                </a:ln>
                <a:latin typeface="Book Antiqua" panose="02040602050305030304" pitchFamily="18" charset="0"/>
                <a:ea typeface="楷体" panose="02010609060101010101" pitchFamily="49" charset="-122"/>
              </a:rPr>
              <a:t> </a:t>
            </a:r>
            <a:r>
              <a:rPr lang="en-US" altLang="zh-CN" sz="3200" dirty="0">
                <a:ln>
                  <a:solidFill>
                    <a:schemeClr val="tx1"/>
                  </a:solidFill>
                </a:ln>
                <a:latin typeface="Book Antiqua" panose="02040602050305030304" pitchFamily="18" charset="0"/>
                <a:ea typeface="楷体" panose="02010609060101010101" pitchFamily="49" charset="-122"/>
              </a:rPr>
              <a:t>from</a:t>
            </a:r>
            <a:r>
              <a:rPr lang="zh-CN" altLang="en-US" sz="3200" dirty="0">
                <a:ln>
                  <a:solidFill>
                    <a:schemeClr val="tx1"/>
                  </a:solidFill>
                </a:ln>
                <a:latin typeface="Book Antiqua" panose="02040602050305030304" pitchFamily="18" charset="0"/>
                <a:ea typeface="楷体" panose="02010609060101010101" pitchFamily="49" charset="-122"/>
              </a:rPr>
              <a:t> </a:t>
            </a:r>
            <a:r>
              <a:rPr lang="en-US" altLang="zh-CN" sz="3200" dirty="0">
                <a:ln>
                  <a:solidFill>
                    <a:schemeClr val="tx1"/>
                  </a:solidFill>
                </a:ln>
                <a:latin typeface="Book Antiqua" panose="02040602050305030304" pitchFamily="18" charset="0"/>
                <a:ea typeface="楷体" panose="02010609060101010101" pitchFamily="49" charset="-122"/>
              </a:rPr>
              <a:t>realistic</a:t>
            </a:r>
            <a:r>
              <a:rPr lang="zh-CN" altLang="en-US" sz="3200" dirty="0">
                <a:ln>
                  <a:solidFill>
                    <a:schemeClr val="tx1"/>
                  </a:solidFill>
                </a:ln>
                <a:latin typeface="Book Antiqua" panose="02040602050305030304" pitchFamily="18" charset="0"/>
                <a:ea typeface="楷体" panose="02010609060101010101" pitchFamily="49" charset="-122"/>
              </a:rPr>
              <a:t> </a:t>
            </a:r>
            <a:r>
              <a:rPr lang="en-US" altLang="zh-CN" sz="3200" dirty="0">
                <a:ln>
                  <a:solidFill>
                    <a:schemeClr val="tx1"/>
                  </a:solidFill>
                </a:ln>
                <a:latin typeface="Book Antiqua" panose="02040602050305030304" pitchFamily="18" charset="0"/>
                <a:ea typeface="楷体" panose="02010609060101010101" pitchFamily="49" charset="-122"/>
              </a:rPr>
              <a:t>NN</a:t>
            </a:r>
            <a:r>
              <a:rPr lang="zh-CN" altLang="en-US" sz="3200" dirty="0">
                <a:ln>
                  <a:solidFill>
                    <a:schemeClr val="tx1"/>
                  </a:solidFill>
                </a:ln>
                <a:latin typeface="Book Antiqua" panose="02040602050305030304" pitchFamily="18" charset="0"/>
                <a:ea typeface="楷体" panose="02010609060101010101" pitchFamily="49" charset="-122"/>
              </a:rPr>
              <a:t> </a:t>
            </a:r>
            <a:r>
              <a:rPr lang="en-US" altLang="zh-CN" sz="3200" dirty="0">
                <a:ln>
                  <a:solidFill>
                    <a:schemeClr val="tx1"/>
                  </a:solidFill>
                </a:ln>
                <a:latin typeface="Book Antiqua" panose="02040602050305030304" pitchFamily="18" charset="0"/>
                <a:ea typeface="楷体" panose="02010609060101010101" pitchFamily="49" charset="-122"/>
              </a:rPr>
              <a:t>interaction</a:t>
            </a:r>
          </a:p>
        </p:txBody>
      </p:sp>
      <p:cxnSp>
        <p:nvCxnSpPr>
          <p:cNvPr id="6" name="直线连接符 4">
            <a:extLst>
              <a:ext uri="{FF2B5EF4-FFF2-40B4-BE49-F238E27FC236}">
                <a16:creationId xmlns:a16="http://schemas.microsoft.com/office/drawing/2014/main" id="{10405027-FB78-4FEF-B152-1A12E4AFF135}"/>
              </a:ext>
            </a:extLst>
          </p:cNvPr>
          <p:cNvCxnSpPr>
            <a:cxnSpLocks/>
          </p:cNvCxnSpPr>
          <p:nvPr/>
        </p:nvCxnSpPr>
        <p:spPr>
          <a:xfrm>
            <a:off x="583538" y="765918"/>
            <a:ext cx="1054962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>
            <a:extLst>
              <a:ext uri="{FF2B5EF4-FFF2-40B4-BE49-F238E27FC236}">
                <a16:creationId xmlns:a16="http://schemas.microsoft.com/office/drawing/2014/main" id="{6C0D4903-379B-5549-9B87-9448E5CBB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677" y="892475"/>
            <a:ext cx="2819400" cy="5894278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D9EBD826-FE29-0D4E-9103-5F091BEA7677}"/>
              </a:ext>
            </a:extLst>
          </p:cNvPr>
          <p:cNvGrpSpPr/>
          <p:nvPr/>
        </p:nvGrpSpPr>
        <p:grpSpPr>
          <a:xfrm>
            <a:off x="4064106" y="1490504"/>
            <a:ext cx="7656106" cy="4519857"/>
            <a:chOff x="4064106" y="1490504"/>
            <a:chExt cx="7656106" cy="4519857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7EA5E9E7-0E6C-824E-A996-9DE5BB16AC8D}"/>
                </a:ext>
              </a:extLst>
            </p:cNvPr>
            <p:cNvGrpSpPr/>
            <p:nvPr/>
          </p:nvGrpSpPr>
          <p:grpSpPr>
            <a:xfrm>
              <a:off x="4388444" y="1490504"/>
              <a:ext cx="2256425" cy="1793644"/>
              <a:chOff x="1238207" y="1851380"/>
              <a:chExt cx="1695876" cy="1793644"/>
            </a:xfrm>
          </p:grpSpPr>
          <p:sp>
            <p:nvSpPr>
              <p:cNvPr id="3" name="圆角矩形 2">
                <a:extLst>
                  <a:ext uri="{FF2B5EF4-FFF2-40B4-BE49-F238E27FC236}">
                    <a16:creationId xmlns:a16="http://schemas.microsoft.com/office/drawing/2014/main" id="{DC5DC451-3731-254A-930A-A117476D8A92}"/>
                  </a:ext>
                </a:extLst>
              </p:cNvPr>
              <p:cNvSpPr/>
              <p:nvPr/>
            </p:nvSpPr>
            <p:spPr>
              <a:xfrm>
                <a:off x="1238207" y="1851380"/>
                <a:ext cx="1695876" cy="1793644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b="1" dirty="0">
                  <a:ln>
                    <a:solidFill>
                      <a:srgbClr val="FF0000"/>
                    </a:solidFill>
                  </a:ln>
                  <a:solidFill>
                    <a:schemeClr val="tx1"/>
                  </a:solidFill>
                  <a:effectLst/>
                  <a:latin typeface="KaiTi" panose="02010609060101010101" pitchFamily="49" charset="-122"/>
                  <a:ea typeface="KaiTi" panose="02010609060101010101" pitchFamily="49" charset="-122"/>
                </a:endParaRPr>
              </a:p>
            </p:txBody>
          </p:sp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04AF5F5-1DDE-9244-972F-078A9588EC2B}"/>
                  </a:ext>
                </a:extLst>
              </p:cNvPr>
              <p:cNvSpPr txBox="1"/>
              <p:nvPr/>
            </p:nvSpPr>
            <p:spPr>
              <a:xfrm>
                <a:off x="1260349" y="1997432"/>
                <a:ext cx="16400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400" b="1" dirty="0">
                    <a:ln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  <a:latin typeface="Arial" panose="020B0604020202020204" pitchFamily="34" charset="0"/>
                    <a:ea typeface="KaiTi" panose="02010609060101010101" pitchFamily="49" charset="-122"/>
                    <a:cs typeface="Arial" panose="020B0604020202020204" pitchFamily="34" charset="0"/>
                  </a:rPr>
                  <a:t>Realistic</a:t>
                </a:r>
                <a:r>
                  <a:rPr kumimoji="1" lang="zh-CN" altLang="en-US" sz="2400" b="1" dirty="0">
                    <a:ln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  <a:latin typeface="Arial" panose="020B0604020202020204" pitchFamily="34" charset="0"/>
                    <a:ea typeface="KaiTi" panose="02010609060101010101" pitchFamily="49" charset="-122"/>
                    <a:cs typeface="Arial" panose="020B0604020202020204" pitchFamily="34" charset="0"/>
                  </a:rPr>
                  <a:t> </a:t>
                </a:r>
                <a:r>
                  <a:rPr kumimoji="1" lang="en-US" altLang="zh-CN" sz="2400" b="1" dirty="0">
                    <a:ln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  <a:latin typeface="Arial" panose="020B0604020202020204" pitchFamily="34" charset="0"/>
                    <a:ea typeface="KaiTi" panose="02010609060101010101" pitchFamily="49" charset="-122"/>
                    <a:cs typeface="Arial" panose="020B0604020202020204" pitchFamily="34" charset="0"/>
                  </a:rPr>
                  <a:t>Inter.</a:t>
                </a:r>
                <a:endParaRPr kumimoji="1" lang="zh-CN" altLang="en-US" sz="24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Arial" panose="020B0604020202020204" pitchFamily="34" charset="0"/>
                  <a:ea typeface="KaiTi" panose="02010609060101010101" pitchFamily="49" charset="-122"/>
                  <a:cs typeface="Arial" panose="020B060402020202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文本框 7">
                    <a:extLst>
                      <a:ext uri="{FF2B5EF4-FFF2-40B4-BE49-F238E27FC236}">
                        <a16:creationId xmlns:a16="http://schemas.microsoft.com/office/drawing/2014/main" id="{D59600B1-4DA0-2140-912E-633777585AE3}"/>
                      </a:ext>
                    </a:extLst>
                  </p:cNvPr>
                  <p:cNvSpPr txBox="1"/>
                  <p:nvPr/>
                </p:nvSpPr>
                <p:spPr>
                  <a:xfrm>
                    <a:off x="1276817" y="2451604"/>
                    <a:ext cx="1640053" cy="96032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150000"/>
                      </a:lnSpc>
                    </a:pPr>
                    <a:r>
                      <a:rPr kumimoji="1" lang="en-US" altLang="zh-C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AV18,</a:t>
                    </a:r>
                    <a:r>
                      <a:rPr kumimoji="1"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kumimoji="1" lang="en-US" altLang="zh-C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CD-Bonn,</a:t>
                    </a:r>
                    <a:r>
                      <a:rPr kumimoji="1"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endParaRPr kumimoji="1" lang="en-US" altLang="zh-CN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algn="ctr">
                      <a:lnSpc>
                        <a:spcPct val="150000"/>
                      </a:lnSpc>
                    </a:pPr>
                    <a14:m>
                      <m:oMath xmlns:m="http://schemas.openxmlformats.org/officeDocument/2006/math"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𝜒</m:t>
                        </m:r>
                      </m:oMath>
                    </a14:m>
                    <a:r>
                      <a:rPr kumimoji="1" lang="en-US" altLang="zh-C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EFT,</a:t>
                    </a:r>
                    <a:r>
                      <a:rPr kumimoji="1"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kumimoji="1" lang="en-US" altLang="zh-C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LQCD…</a:t>
                    </a:r>
                    <a:endParaRPr kumimoji="1" lang="zh-CN" altLang="en-US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8" name="文本框 7">
                    <a:extLst>
                      <a:ext uri="{FF2B5EF4-FFF2-40B4-BE49-F238E27FC236}">
                        <a16:creationId xmlns:a16="http://schemas.microsoft.com/office/drawing/2014/main" id="{D59600B1-4DA0-2140-912E-633777585AE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6817" y="2451604"/>
                    <a:ext cx="1640053" cy="960328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b="-1039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B3FD6700-AED3-C442-8F6F-0BC93806F782}"/>
                </a:ext>
              </a:extLst>
            </p:cNvPr>
            <p:cNvGrpSpPr/>
            <p:nvPr/>
          </p:nvGrpSpPr>
          <p:grpSpPr>
            <a:xfrm>
              <a:off x="4064106" y="4216717"/>
              <a:ext cx="2905100" cy="1793644"/>
              <a:chOff x="855560" y="1851380"/>
              <a:chExt cx="2905100" cy="1793644"/>
            </a:xfrm>
          </p:grpSpPr>
          <p:sp>
            <p:nvSpPr>
              <p:cNvPr id="35" name="圆角矩形 34">
                <a:extLst>
                  <a:ext uri="{FF2B5EF4-FFF2-40B4-BE49-F238E27FC236}">
                    <a16:creationId xmlns:a16="http://schemas.microsoft.com/office/drawing/2014/main" id="{2B7DB291-CB93-3848-8C31-A01323B473BC}"/>
                  </a:ext>
                </a:extLst>
              </p:cNvPr>
              <p:cNvSpPr/>
              <p:nvPr/>
            </p:nvSpPr>
            <p:spPr>
              <a:xfrm>
                <a:off x="855560" y="1851380"/>
                <a:ext cx="2905100" cy="1793644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b="1" dirty="0">
                  <a:ln>
                    <a:solidFill>
                      <a:srgbClr val="FF0000"/>
                    </a:solidFill>
                  </a:ln>
                  <a:solidFill>
                    <a:schemeClr val="tx1"/>
                  </a:solidFill>
                  <a:effectLst/>
                  <a:latin typeface="KaiTi" panose="02010609060101010101" pitchFamily="49" charset="-122"/>
                  <a:ea typeface="KaiTi" panose="02010609060101010101" pitchFamily="49" charset="-122"/>
                </a:endParaRPr>
              </a:p>
            </p:txBody>
          </p:sp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1B467012-DAF6-8C49-99E9-9A92768AE0CF}"/>
                  </a:ext>
                </a:extLst>
              </p:cNvPr>
              <p:cNvSpPr txBox="1"/>
              <p:nvPr/>
            </p:nvSpPr>
            <p:spPr>
              <a:xfrm>
                <a:off x="1026927" y="1990807"/>
                <a:ext cx="25250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zh-CN" sz="2400" b="1" dirty="0">
                    <a:ln>
                      <a:solidFill>
                        <a:srgbClr val="00B050"/>
                      </a:solidFill>
                    </a:ln>
                    <a:solidFill>
                      <a:srgbClr val="00B050"/>
                    </a:solidFill>
                    <a:latin typeface="Arial" panose="020B0604020202020204" pitchFamily="34" charset="0"/>
                    <a:ea typeface="KaiTi" panose="02010609060101010101" pitchFamily="49" charset="-122"/>
                    <a:cs typeface="Arial" panose="020B0604020202020204" pitchFamily="34" charset="0"/>
                  </a:rPr>
                  <a:t>Many-body</a:t>
                </a:r>
                <a:r>
                  <a:rPr kumimoji="1" lang="zh-CN" altLang="en-US" sz="2400" b="1" dirty="0">
                    <a:ln>
                      <a:solidFill>
                        <a:srgbClr val="00B050"/>
                      </a:solidFill>
                    </a:ln>
                    <a:solidFill>
                      <a:srgbClr val="00B050"/>
                    </a:solidFill>
                    <a:latin typeface="Arial" panose="020B0604020202020204" pitchFamily="34" charset="0"/>
                    <a:ea typeface="KaiTi" panose="02010609060101010101" pitchFamily="49" charset="-122"/>
                    <a:cs typeface="Arial" panose="020B0604020202020204" pitchFamily="34" charset="0"/>
                  </a:rPr>
                  <a:t> </a:t>
                </a:r>
                <a:r>
                  <a:rPr kumimoji="1" lang="en-US" altLang="zh-CN" sz="2400" b="1" dirty="0">
                    <a:ln>
                      <a:solidFill>
                        <a:srgbClr val="00B050"/>
                      </a:solidFill>
                    </a:ln>
                    <a:solidFill>
                      <a:srgbClr val="00B050"/>
                    </a:solidFill>
                    <a:latin typeface="Arial" panose="020B0604020202020204" pitchFamily="34" charset="0"/>
                    <a:ea typeface="KaiTi" panose="02010609060101010101" pitchFamily="49" charset="-122"/>
                    <a:cs typeface="Arial" panose="020B0604020202020204" pitchFamily="34" charset="0"/>
                  </a:rPr>
                  <a:t>app.</a:t>
                </a:r>
                <a:endParaRPr kumimoji="1" lang="zh-CN" altLang="en-US" sz="2400" b="1" dirty="0">
                  <a:ln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Arial" panose="020B0604020202020204" pitchFamily="34" charset="0"/>
                  <a:ea typeface="KaiTi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1BD226C8-B1D8-F847-B0A2-9D69EB580520}"/>
                  </a:ext>
                </a:extLst>
              </p:cNvPr>
              <p:cNvSpPr txBox="1"/>
              <p:nvPr/>
            </p:nvSpPr>
            <p:spPr>
              <a:xfrm>
                <a:off x="855560" y="2451604"/>
                <a:ext cx="2895990" cy="960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kumimoji="1"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NCSM,</a:t>
                </a:r>
                <a:r>
                  <a:rPr kumimoji="1"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CC,</a:t>
                </a:r>
                <a:r>
                  <a:rPr kumimoji="1"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QMC,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kumimoji="1"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IM-SRG,</a:t>
                </a:r>
                <a:r>
                  <a:rPr kumimoji="1"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BBG,</a:t>
                </a:r>
                <a:r>
                  <a:rPr kumimoji="1"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NLEFT…</a:t>
                </a:r>
                <a:endParaRPr kumimoji="1"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2" name="上箭头 11">
              <a:extLst>
                <a:ext uri="{FF2B5EF4-FFF2-40B4-BE49-F238E27FC236}">
                  <a16:creationId xmlns:a16="http://schemas.microsoft.com/office/drawing/2014/main" id="{25D236E4-D5C1-1B41-AA62-FE56824DB854}"/>
                </a:ext>
              </a:extLst>
            </p:cNvPr>
            <p:cNvSpPr/>
            <p:nvPr/>
          </p:nvSpPr>
          <p:spPr>
            <a:xfrm rot="10800000">
              <a:off x="5346302" y="3377672"/>
              <a:ext cx="340710" cy="759184"/>
            </a:xfrm>
            <a:custGeom>
              <a:avLst/>
              <a:gdLst>
                <a:gd name="connsiteX0" fmla="*/ 0 w 1080120"/>
                <a:gd name="connsiteY0" fmla="*/ 540060 h 1440160"/>
                <a:gd name="connsiteX1" fmla="*/ 540060 w 1080120"/>
                <a:gd name="connsiteY1" fmla="*/ 0 h 1440160"/>
                <a:gd name="connsiteX2" fmla="*/ 1080120 w 1080120"/>
                <a:gd name="connsiteY2" fmla="*/ 540060 h 1440160"/>
                <a:gd name="connsiteX3" fmla="*/ 784335 w 1080120"/>
                <a:gd name="connsiteY3" fmla="*/ 540060 h 1440160"/>
                <a:gd name="connsiteX4" fmla="*/ 784335 w 1080120"/>
                <a:gd name="connsiteY4" fmla="*/ 1440160 h 1440160"/>
                <a:gd name="connsiteX5" fmla="*/ 295785 w 1080120"/>
                <a:gd name="connsiteY5" fmla="*/ 1440160 h 1440160"/>
                <a:gd name="connsiteX6" fmla="*/ 295785 w 1080120"/>
                <a:gd name="connsiteY6" fmla="*/ 540060 h 1440160"/>
                <a:gd name="connsiteX7" fmla="*/ 0 w 1080120"/>
                <a:gd name="connsiteY7" fmla="*/ 540060 h 1440160"/>
                <a:gd name="connsiteX0" fmla="*/ 0 w 1080120"/>
                <a:gd name="connsiteY0" fmla="*/ 540060 h 1440160"/>
                <a:gd name="connsiteX1" fmla="*/ 540060 w 1080120"/>
                <a:gd name="connsiteY1" fmla="*/ 0 h 1440160"/>
                <a:gd name="connsiteX2" fmla="*/ 1080120 w 1080120"/>
                <a:gd name="connsiteY2" fmla="*/ 540060 h 1440160"/>
                <a:gd name="connsiteX3" fmla="*/ 784335 w 1080120"/>
                <a:gd name="connsiteY3" fmla="*/ 540060 h 1440160"/>
                <a:gd name="connsiteX4" fmla="*/ 784335 w 1080120"/>
                <a:gd name="connsiteY4" fmla="*/ 1440160 h 1440160"/>
                <a:gd name="connsiteX5" fmla="*/ 295785 w 1080120"/>
                <a:gd name="connsiteY5" fmla="*/ 540060 h 1440160"/>
                <a:gd name="connsiteX6" fmla="*/ 0 w 1080120"/>
                <a:gd name="connsiteY6" fmla="*/ 540060 h 1440160"/>
                <a:gd name="connsiteX0" fmla="*/ 0 w 1080120"/>
                <a:gd name="connsiteY0" fmla="*/ 540060 h 1453039"/>
                <a:gd name="connsiteX1" fmla="*/ 540060 w 1080120"/>
                <a:gd name="connsiteY1" fmla="*/ 0 h 1453039"/>
                <a:gd name="connsiteX2" fmla="*/ 1080120 w 1080120"/>
                <a:gd name="connsiteY2" fmla="*/ 540060 h 1453039"/>
                <a:gd name="connsiteX3" fmla="*/ 784335 w 1080120"/>
                <a:gd name="connsiteY3" fmla="*/ 540060 h 1453039"/>
                <a:gd name="connsiteX4" fmla="*/ 539637 w 1080120"/>
                <a:gd name="connsiteY4" fmla="*/ 1453039 h 1453039"/>
                <a:gd name="connsiteX5" fmla="*/ 295785 w 1080120"/>
                <a:gd name="connsiteY5" fmla="*/ 540060 h 1453039"/>
                <a:gd name="connsiteX6" fmla="*/ 0 w 1080120"/>
                <a:gd name="connsiteY6" fmla="*/ 540060 h 1453039"/>
                <a:gd name="connsiteX0" fmla="*/ 0 w 1080120"/>
                <a:gd name="connsiteY0" fmla="*/ 362781 h 1275760"/>
                <a:gd name="connsiteX1" fmla="*/ 593154 w 1080120"/>
                <a:gd name="connsiteY1" fmla="*/ 0 h 1275760"/>
                <a:gd name="connsiteX2" fmla="*/ 1080120 w 1080120"/>
                <a:gd name="connsiteY2" fmla="*/ 362781 h 1275760"/>
                <a:gd name="connsiteX3" fmla="*/ 784335 w 1080120"/>
                <a:gd name="connsiteY3" fmla="*/ 362781 h 1275760"/>
                <a:gd name="connsiteX4" fmla="*/ 539637 w 1080120"/>
                <a:gd name="connsiteY4" fmla="*/ 1275760 h 1275760"/>
                <a:gd name="connsiteX5" fmla="*/ 295785 w 1080120"/>
                <a:gd name="connsiteY5" fmla="*/ 362781 h 1275760"/>
                <a:gd name="connsiteX6" fmla="*/ 0 w 1080120"/>
                <a:gd name="connsiteY6" fmla="*/ 362781 h 1275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0120" h="1275760">
                  <a:moveTo>
                    <a:pt x="0" y="362781"/>
                  </a:moveTo>
                  <a:lnTo>
                    <a:pt x="593154" y="0"/>
                  </a:lnTo>
                  <a:lnTo>
                    <a:pt x="1080120" y="362781"/>
                  </a:lnTo>
                  <a:lnTo>
                    <a:pt x="784335" y="362781"/>
                  </a:lnTo>
                  <a:lnTo>
                    <a:pt x="539637" y="1275760"/>
                  </a:lnTo>
                  <a:lnTo>
                    <a:pt x="295785" y="362781"/>
                  </a:lnTo>
                  <a:lnTo>
                    <a:pt x="0" y="36278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2" name="上箭头 11">
              <a:extLst>
                <a:ext uri="{FF2B5EF4-FFF2-40B4-BE49-F238E27FC236}">
                  <a16:creationId xmlns:a16="http://schemas.microsoft.com/office/drawing/2014/main" id="{4985E6AF-7ADF-624D-A6BF-642433C4AFDD}"/>
                </a:ext>
              </a:extLst>
            </p:cNvPr>
            <p:cNvSpPr/>
            <p:nvPr/>
          </p:nvSpPr>
          <p:spPr>
            <a:xfrm rot="3432944">
              <a:off x="7547247" y="3875136"/>
              <a:ext cx="352053" cy="1414765"/>
            </a:xfrm>
            <a:custGeom>
              <a:avLst/>
              <a:gdLst>
                <a:gd name="connsiteX0" fmla="*/ 0 w 1080120"/>
                <a:gd name="connsiteY0" fmla="*/ 540060 h 1440160"/>
                <a:gd name="connsiteX1" fmla="*/ 540060 w 1080120"/>
                <a:gd name="connsiteY1" fmla="*/ 0 h 1440160"/>
                <a:gd name="connsiteX2" fmla="*/ 1080120 w 1080120"/>
                <a:gd name="connsiteY2" fmla="*/ 540060 h 1440160"/>
                <a:gd name="connsiteX3" fmla="*/ 784335 w 1080120"/>
                <a:gd name="connsiteY3" fmla="*/ 540060 h 1440160"/>
                <a:gd name="connsiteX4" fmla="*/ 784335 w 1080120"/>
                <a:gd name="connsiteY4" fmla="*/ 1440160 h 1440160"/>
                <a:gd name="connsiteX5" fmla="*/ 295785 w 1080120"/>
                <a:gd name="connsiteY5" fmla="*/ 1440160 h 1440160"/>
                <a:gd name="connsiteX6" fmla="*/ 295785 w 1080120"/>
                <a:gd name="connsiteY6" fmla="*/ 540060 h 1440160"/>
                <a:gd name="connsiteX7" fmla="*/ 0 w 1080120"/>
                <a:gd name="connsiteY7" fmla="*/ 540060 h 1440160"/>
                <a:gd name="connsiteX0" fmla="*/ 0 w 1080120"/>
                <a:gd name="connsiteY0" fmla="*/ 540060 h 1440160"/>
                <a:gd name="connsiteX1" fmla="*/ 540060 w 1080120"/>
                <a:gd name="connsiteY1" fmla="*/ 0 h 1440160"/>
                <a:gd name="connsiteX2" fmla="*/ 1080120 w 1080120"/>
                <a:gd name="connsiteY2" fmla="*/ 540060 h 1440160"/>
                <a:gd name="connsiteX3" fmla="*/ 784335 w 1080120"/>
                <a:gd name="connsiteY3" fmla="*/ 540060 h 1440160"/>
                <a:gd name="connsiteX4" fmla="*/ 784335 w 1080120"/>
                <a:gd name="connsiteY4" fmla="*/ 1440160 h 1440160"/>
                <a:gd name="connsiteX5" fmla="*/ 295785 w 1080120"/>
                <a:gd name="connsiteY5" fmla="*/ 540060 h 1440160"/>
                <a:gd name="connsiteX6" fmla="*/ 0 w 1080120"/>
                <a:gd name="connsiteY6" fmla="*/ 540060 h 1440160"/>
                <a:gd name="connsiteX0" fmla="*/ 0 w 1080120"/>
                <a:gd name="connsiteY0" fmla="*/ 540060 h 1453039"/>
                <a:gd name="connsiteX1" fmla="*/ 540060 w 1080120"/>
                <a:gd name="connsiteY1" fmla="*/ 0 h 1453039"/>
                <a:gd name="connsiteX2" fmla="*/ 1080120 w 1080120"/>
                <a:gd name="connsiteY2" fmla="*/ 540060 h 1453039"/>
                <a:gd name="connsiteX3" fmla="*/ 784335 w 1080120"/>
                <a:gd name="connsiteY3" fmla="*/ 540060 h 1453039"/>
                <a:gd name="connsiteX4" fmla="*/ 539637 w 1080120"/>
                <a:gd name="connsiteY4" fmla="*/ 1453039 h 1453039"/>
                <a:gd name="connsiteX5" fmla="*/ 295785 w 1080120"/>
                <a:gd name="connsiteY5" fmla="*/ 540060 h 1453039"/>
                <a:gd name="connsiteX6" fmla="*/ 0 w 1080120"/>
                <a:gd name="connsiteY6" fmla="*/ 540060 h 1453039"/>
                <a:gd name="connsiteX0" fmla="*/ 0 w 1080120"/>
                <a:gd name="connsiteY0" fmla="*/ 362781 h 1275760"/>
                <a:gd name="connsiteX1" fmla="*/ 593154 w 1080120"/>
                <a:gd name="connsiteY1" fmla="*/ 0 h 1275760"/>
                <a:gd name="connsiteX2" fmla="*/ 1080120 w 1080120"/>
                <a:gd name="connsiteY2" fmla="*/ 362781 h 1275760"/>
                <a:gd name="connsiteX3" fmla="*/ 784335 w 1080120"/>
                <a:gd name="connsiteY3" fmla="*/ 362781 h 1275760"/>
                <a:gd name="connsiteX4" fmla="*/ 539637 w 1080120"/>
                <a:gd name="connsiteY4" fmla="*/ 1275760 h 1275760"/>
                <a:gd name="connsiteX5" fmla="*/ 295785 w 1080120"/>
                <a:gd name="connsiteY5" fmla="*/ 362781 h 1275760"/>
                <a:gd name="connsiteX6" fmla="*/ 0 w 1080120"/>
                <a:gd name="connsiteY6" fmla="*/ 362781 h 1275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0120" h="1275760">
                  <a:moveTo>
                    <a:pt x="0" y="362781"/>
                  </a:moveTo>
                  <a:lnTo>
                    <a:pt x="593154" y="0"/>
                  </a:lnTo>
                  <a:lnTo>
                    <a:pt x="1080120" y="362781"/>
                  </a:lnTo>
                  <a:lnTo>
                    <a:pt x="784335" y="362781"/>
                  </a:lnTo>
                  <a:lnTo>
                    <a:pt x="539637" y="1275760"/>
                  </a:lnTo>
                  <a:lnTo>
                    <a:pt x="295785" y="362781"/>
                  </a:lnTo>
                  <a:lnTo>
                    <a:pt x="0" y="36278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8" name="上箭头 11">
              <a:extLst>
                <a:ext uri="{FF2B5EF4-FFF2-40B4-BE49-F238E27FC236}">
                  <a16:creationId xmlns:a16="http://schemas.microsoft.com/office/drawing/2014/main" id="{4CD1A498-1B52-0645-829C-FE16F8517A0E}"/>
                </a:ext>
              </a:extLst>
            </p:cNvPr>
            <p:cNvSpPr/>
            <p:nvPr/>
          </p:nvSpPr>
          <p:spPr>
            <a:xfrm rot="14268954">
              <a:off x="7578852" y="4092301"/>
              <a:ext cx="288843" cy="1490641"/>
            </a:xfrm>
            <a:custGeom>
              <a:avLst/>
              <a:gdLst>
                <a:gd name="connsiteX0" fmla="*/ 0 w 1080120"/>
                <a:gd name="connsiteY0" fmla="*/ 540060 h 1440160"/>
                <a:gd name="connsiteX1" fmla="*/ 540060 w 1080120"/>
                <a:gd name="connsiteY1" fmla="*/ 0 h 1440160"/>
                <a:gd name="connsiteX2" fmla="*/ 1080120 w 1080120"/>
                <a:gd name="connsiteY2" fmla="*/ 540060 h 1440160"/>
                <a:gd name="connsiteX3" fmla="*/ 784335 w 1080120"/>
                <a:gd name="connsiteY3" fmla="*/ 540060 h 1440160"/>
                <a:gd name="connsiteX4" fmla="*/ 784335 w 1080120"/>
                <a:gd name="connsiteY4" fmla="*/ 1440160 h 1440160"/>
                <a:gd name="connsiteX5" fmla="*/ 295785 w 1080120"/>
                <a:gd name="connsiteY5" fmla="*/ 1440160 h 1440160"/>
                <a:gd name="connsiteX6" fmla="*/ 295785 w 1080120"/>
                <a:gd name="connsiteY6" fmla="*/ 540060 h 1440160"/>
                <a:gd name="connsiteX7" fmla="*/ 0 w 1080120"/>
                <a:gd name="connsiteY7" fmla="*/ 540060 h 1440160"/>
                <a:gd name="connsiteX0" fmla="*/ 0 w 1080120"/>
                <a:gd name="connsiteY0" fmla="*/ 540060 h 1440160"/>
                <a:gd name="connsiteX1" fmla="*/ 540060 w 1080120"/>
                <a:gd name="connsiteY1" fmla="*/ 0 h 1440160"/>
                <a:gd name="connsiteX2" fmla="*/ 1080120 w 1080120"/>
                <a:gd name="connsiteY2" fmla="*/ 540060 h 1440160"/>
                <a:gd name="connsiteX3" fmla="*/ 784335 w 1080120"/>
                <a:gd name="connsiteY3" fmla="*/ 540060 h 1440160"/>
                <a:gd name="connsiteX4" fmla="*/ 784335 w 1080120"/>
                <a:gd name="connsiteY4" fmla="*/ 1440160 h 1440160"/>
                <a:gd name="connsiteX5" fmla="*/ 295785 w 1080120"/>
                <a:gd name="connsiteY5" fmla="*/ 540060 h 1440160"/>
                <a:gd name="connsiteX6" fmla="*/ 0 w 1080120"/>
                <a:gd name="connsiteY6" fmla="*/ 540060 h 1440160"/>
                <a:gd name="connsiteX0" fmla="*/ 0 w 1080120"/>
                <a:gd name="connsiteY0" fmla="*/ 540060 h 1453039"/>
                <a:gd name="connsiteX1" fmla="*/ 540060 w 1080120"/>
                <a:gd name="connsiteY1" fmla="*/ 0 h 1453039"/>
                <a:gd name="connsiteX2" fmla="*/ 1080120 w 1080120"/>
                <a:gd name="connsiteY2" fmla="*/ 540060 h 1453039"/>
                <a:gd name="connsiteX3" fmla="*/ 784335 w 1080120"/>
                <a:gd name="connsiteY3" fmla="*/ 540060 h 1453039"/>
                <a:gd name="connsiteX4" fmla="*/ 539637 w 1080120"/>
                <a:gd name="connsiteY4" fmla="*/ 1453039 h 1453039"/>
                <a:gd name="connsiteX5" fmla="*/ 295785 w 1080120"/>
                <a:gd name="connsiteY5" fmla="*/ 540060 h 1453039"/>
                <a:gd name="connsiteX6" fmla="*/ 0 w 1080120"/>
                <a:gd name="connsiteY6" fmla="*/ 540060 h 1453039"/>
                <a:gd name="connsiteX0" fmla="*/ 0 w 1080120"/>
                <a:gd name="connsiteY0" fmla="*/ 362781 h 1275760"/>
                <a:gd name="connsiteX1" fmla="*/ 593154 w 1080120"/>
                <a:gd name="connsiteY1" fmla="*/ 0 h 1275760"/>
                <a:gd name="connsiteX2" fmla="*/ 1080120 w 1080120"/>
                <a:gd name="connsiteY2" fmla="*/ 362781 h 1275760"/>
                <a:gd name="connsiteX3" fmla="*/ 784335 w 1080120"/>
                <a:gd name="connsiteY3" fmla="*/ 362781 h 1275760"/>
                <a:gd name="connsiteX4" fmla="*/ 539637 w 1080120"/>
                <a:gd name="connsiteY4" fmla="*/ 1275760 h 1275760"/>
                <a:gd name="connsiteX5" fmla="*/ 295785 w 1080120"/>
                <a:gd name="connsiteY5" fmla="*/ 362781 h 1275760"/>
                <a:gd name="connsiteX6" fmla="*/ 0 w 1080120"/>
                <a:gd name="connsiteY6" fmla="*/ 362781 h 1275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0120" h="1275760">
                  <a:moveTo>
                    <a:pt x="0" y="362781"/>
                  </a:moveTo>
                  <a:lnTo>
                    <a:pt x="593154" y="0"/>
                  </a:lnTo>
                  <a:lnTo>
                    <a:pt x="1080120" y="362781"/>
                  </a:lnTo>
                  <a:lnTo>
                    <a:pt x="784335" y="362781"/>
                  </a:lnTo>
                  <a:lnTo>
                    <a:pt x="539637" y="1275760"/>
                  </a:lnTo>
                  <a:lnTo>
                    <a:pt x="295785" y="362781"/>
                  </a:lnTo>
                  <a:lnTo>
                    <a:pt x="0" y="36278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75000"/>
                    <a:tint val="66000"/>
                    <a:satMod val="160000"/>
                  </a:schemeClr>
                </a:gs>
                <a:gs pos="50000">
                  <a:schemeClr val="accent2">
                    <a:lumMod val="75000"/>
                    <a:tint val="44500"/>
                    <a:satMod val="160000"/>
                  </a:schemeClr>
                </a:gs>
                <a:gs pos="100000">
                  <a:schemeClr val="accent2">
                    <a:lumMod val="75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9" name="上箭头 11">
              <a:extLst>
                <a:ext uri="{FF2B5EF4-FFF2-40B4-BE49-F238E27FC236}">
                  <a16:creationId xmlns:a16="http://schemas.microsoft.com/office/drawing/2014/main" id="{1683EDC7-D18C-FB48-9A94-32047F6A3302}"/>
                </a:ext>
              </a:extLst>
            </p:cNvPr>
            <p:cNvSpPr/>
            <p:nvPr/>
          </p:nvSpPr>
          <p:spPr>
            <a:xfrm rot="17892762">
              <a:off x="7547247" y="2218447"/>
              <a:ext cx="352053" cy="1228983"/>
            </a:xfrm>
            <a:custGeom>
              <a:avLst/>
              <a:gdLst>
                <a:gd name="connsiteX0" fmla="*/ 0 w 1080120"/>
                <a:gd name="connsiteY0" fmla="*/ 540060 h 1440160"/>
                <a:gd name="connsiteX1" fmla="*/ 540060 w 1080120"/>
                <a:gd name="connsiteY1" fmla="*/ 0 h 1440160"/>
                <a:gd name="connsiteX2" fmla="*/ 1080120 w 1080120"/>
                <a:gd name="connsiteY2" fmla="*/ 540060 h 1440160"/>
                <a:gd name="connsiteX3" fmla="*/ 784335 w 1080120"/>
                <a:gd name="connsiteY3" fmla="*/ 540060 h 1440160"/>
                <a:gd name="connsiteX4" fmla="*/ 784335 w 1080120"/>
                <a:gd name="connsiteY4" fmla="*/ 1440160 h 1440160"/>
                <a:gd name="connsiteX5" fmla="*/ 295785 w 1080120"/>
                <a:gd name="connsiteY5" fmla="*/ 1440160 h 1440160"/>
                <a:gd name="connsiteX6" fmla="*/ 295785 w 1080120"/>
                <a:gd name="connsiteY6" fmla="*/ 540060 h 1440160"/>
                <a:gd name="connsiteX7" fmla="*/ 0 w 1080120"/>
                <a:gd name="connsiteY7" fmla="*/ 540060 h 1440160"/>
                <a:gd name="connsiteX0" fmla="*/ 0 w 1080120"/>
                <a:gd name="connsiteY0" fmla="*/ 540060 h 1440160"/>
                <a:gd name="connsiteX1" fmla="*/ 540060 w 1080120"/>
                <a:gd name="connsiteY1" fmla="*/ 0 h 1440160"/>
                <a:gd name="connsiteX2" fmla="*/ 1080120 w 1080120"/>
                <a:gd name="connsiteY2" fmla="*/ 540060 h 1440160"/>
                <a:gd name="connsiteX3" fmla="*/ 784335 w 1080120"/>
                <a:gd name="connsiteY3" fmla="*/ 540060 h 1440160"/>
                <a:gd name="connsiteX4" fmla="*/ 784335 w 1080120"/>
                <a:gd name="connsiteY4" fmla="*/ 1440160 h 1440160"/>
                <a:gd name="connsiteX5" fmla="*/ 295785 w 1080120"/>
                <a:gd name="connsiteY5" fmla="*/ 540060 h 1440160"/>
                <a:gd name="connsiteX6" fmla="*/ 0 w 1080120"/>
                <a:gd name="connsiteY6" fmla="*/ 540060 h 1440160"/>
                <a:gd name="connsiteX0" fmla="*/ 0 w 1080120"/>
                <a:gd name="connsiteY0" fmla="*/ 540060 h 1453039"/>
                <a:gd name="connsiteX1" fmla="*/ 540060 w 1080120"/>
                <a:gd name="connsiteY1" fmla="*/ 0 h 1453039"/>
                <a:gd name="connsiteX2" fmla="*/ 1080120 w 1080120"/>
                <a:gd name="connsiteY2" fmla="*/ 540060 h 1453039"/>
                <a:gd name="connsiteX3" fmla="*/ 784335 w 1080120"/>
                <a:gd name="connsiteY3" fmla="*/ 540060 h 1453039"/>
                <a:gd name="connsiteX4" fmla="*/ 539637 w 1080120"/>
                <a:gd name="connsiteY4" fmla="*/ 1453039 h 1453039"/>
                <a:gd name="connsiteX5" fmla="*/ 295785 w 1080120"/>
                <a:gd name="connsiteY5" fmla="*/ 540060 h 1453039"/>
                <a:gd name="connsiteX6" fmla="*/ 0 w 1080120"/>
                <a:gd name="connsiteY6" fmla="*/ 540060 h 1453039"/>
                <a:gd name="connsiteX0" fmla="*/ 0 w 1080120"/>
                <a:gd name="connsiteY0" fmla="*/ 362781 h 1275760"/>
                <a:gd name="connsiteX1" fmla="*/ 593154 w 1080120"/>
                <a:gd name="connsiteY1" fmla="*/ 0 h 1275760"/>
                <a:gd name="connsiteX2" fmla="*/ 1080120 w 1080120"/>
                <a:gd name="connsiteY2" fmla="*/ 362781 h 1275760"/>
                <a:gd name="connsiteX3" fmla="*/ 784335 w 1080120"/>
                <a:gd name="connsiteY3" fmla="*/ 362781 h 1275760"/>
                <a:gd name="connsiteX4" fmla="*/ 539637 w 1080120"/>
                <a:gd name="connsiteY4" fmla="*/ 1275760 h 1275760"/>
                <a:gd name="connsiteX5" fmla="*/ 295785 w 1080120"/>
                <a:gd name="connsiteY5" fmla="*/ 362781 h 1275760"/>
                <a:gd name="connsiteX6" fmla="*/ 0 w 1080120"/>
                <a:gd name="connsiteY6" fmla="*/ 362781 h 1275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0120" h="1275760">
                  <a:moveTo>
                    <a:pt x="0" y="362781"/>
                  </a:moveTo>
                  <a:lnTo>
                    <a:pt x="593154" y="0"/>
                  </a:lnTo>
                  <a:lnTo>
                    <a:pt x="1080120" y="362781"/>
                  </a:lnTo>
                  <a:lnTo>
                    <a:pt x="784335" y="362781"/>
                  </a:lnTo>
                  <a:lnTo>
                    <a:pt x="539637" y="1275760"/>
                  </a:lnTo>
                  <a:lnTo>
                    <a:pt x="295785" y="362781"/>
                  </a:lnTo>
                  <a:lnTo>
                    <a:pt x="0" y="36278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75000"/>
                    <a:tint val="66000"/>
                    <a:satMod val="160000"/>
                  </a:schemeClr>
                </a:gs>
                <a:gs pos="50000">
                  <a:schemeClr val="accent2">
                    <a:lumMod val="75000"/>
                    <a:tint val="44500"/>
                    <a:satMod val="160000"/>
                  </a:schemeClr>
                </a:gs>
                <a:gs pos="100000">
                  <a:schemeClr val="accent2">
                    <a:lumMod val="75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FB2CE2FE-2922-5E4B-8F8E-19195C2ACF13}"/>
                </a:ext>
              </a:extLst>
            </p:cNvPr>
            <p:cNvGrpSpPr/>
            <p:nvPr/>
          </p:nvGrpSpPr>
          <p:grpSpPr>
            <a:xfrm>
              <a:off x="8592008" y="2159775"/>
              <a:ext cx="3128204" cy="2719589"/>
              <a:chOff x="8249104" y="2159775"/>
              <a:chExt cx="3128204" cy="2719589"/>
            </a:xfrm>
          </p:grpSpPr>
          <p:sp>
            <p:nvSpPr>
              <p:cNvPr id="39" name="圆角矩形 38">
                <a:extLst>
                  <a:ext uri="{FF2B5EF4-FFF2-40B4-BE49-F238E27FC236}">
                    <a16:creationId xmlns:a16="http://schemas.microsoft.com/office/drawing/2014/main" id="{B8BB787F-32CE-D240-AD96-1E9CA38DEA71}"/>
                  </a:ext>
                </a:extLst>
              </p:cNvPr>
              <p:cNvSpPr/>
              <p:nvPr/>
            </p:nvSpPr>
            <p:spPr>
              <a:xfrm>
                <a:off x="8249104" y="2159775"/>
                <a:ext cx="3128204" cy="2719589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b="1" dirty="0">
                  <a:ln>
                    <a:solidFill>
                      <a:srgbClr val="FF0000"/>
                    </a:solidFill>
                  </a:ln>
                  <a:solidFill>
                    <a:schemeClr val="tx1"/>
                  </a:solidFill>
                  <a:effectLst/>
                  <a:latin typeface="KaiTi" panose="02010609060101010101" pitchFamily="49" charset="-122"/>
                  <a:ea typeface="KaiTi" panose="02010609060101010101" pitchFamily="49" charset="-122"/>
                </a:endParaRPr>
              </a:p>
            </p:txBody>
          </p:sp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2C0AC753-346F-9542-AA09-8CEBD59B72D4}"/>
                  </a:ext>
                </a:extLst>
              </p:cNvPr>
              <p:cNvSpPr txBox="1"/>
              <p:nvPr/>
            </p:nvSpPr>
            <p:spPr>
              <a:xfrm>
                <a:off x="8345384" y="2401724"/>
                <a:ext cx="29899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400" b="1" dirty="0">
                    <a:ln>
                      <a:solidFill>
                        <a:schemeClr val="tx1"/>
                      </a:solidFill>
                    </a:ln>
                    <a:latin typeface="Arial" panose="020B0604020202020204" pitchFamily="34" charset="0"/>
                    <a:ea typeface="KaiTi" panose="02010609060101010101" pitchFamily="49" charset="-122"/>
                    <a:cs typeface="Arial" panose="020B0604020202020204" pitchFamily="34" charset="0"/>
                  </a:rPr>
                  <a:t>Many-body</a:t>
                </a:r>
                <a:r>
                  <a:rPr kumimoji="1" lang="zh-CN" altLang="en-US" sz="2400" b="1" dirty="0">
                    <a:ln>
                      <a:solidFill>
                        <a:schemeClr val="tx1"/>
                      </a:solidFill>
                    </a:ln>
                    <a:latin typeface="Arial" panose="020B0604020202020204" pitchFamily="34" charset="0"/>
                    <a:ea typeface="KaiTi" panose="02010609060101010101" pitchFamily="49" charset="-122"/>
                    <a:cs typeface="Arial" panose="020B0604020202020204" pitchFamily="34" charset="0"/>
                  </a:rPr>
                  <a:t> </a:t>
                </a:r>
                <a:r>
                  <a:rPr kumimoji="1" lang="en-US" altLang="zh-CN" sz="2400" b="1" dirty="0">
                    <a:ln>
                      <a:solidFill>
                        <a:schemeClr val="tx1"/>
                      </a:solidFill>
                    </a:ln>
                    <a:latin typeface="Arial" panose="020B0604020202020204" pitchFamily="34" charset="0"/>
                    <a:ea typeface="KaiTi" panose="02010609060101010101" pitchFamily="49" charset="-122"/>
                    <a:cs typeface="Arial" panose="020B0604020202020204" pitchFamily="34" charset="0"/>
                  </a:rPr>
                  <a:t>System</a:t>
                </a:r>
                <a:endParaRPr kumimoji="1" lang="zh-CN" altLang="en-US" sz="2400" b="1" dirty="0">
                  <a:ln>
                    <a:solidFill>
                      <a:schemeClr val="tx1"/>
                    </a:solidFill>
                  </a:ln>
                  <a:latin typeface="Arial" panose="020B0604020202020204" pitchFamily="34" charset="0"/>
                  <a:ea typeface="KaiTi" panose="02010609060101010101" pitchFamily="49" charset="-122"/>
                  <a:cs typeface="Arial" panose="020B0604020202020204" pitchFamily="34" charset="0"/>
                </a:endParaRPr>
              </a:p>
            </p:txBody>
          </p:sp>
          <p:cxnSp>
            <p:nvCxnSpPr>
              <p:cNvPr id="29" name="直线箭头连接符 28">
                <a:extLst>
                  <a:ext uri="{FF2B5EF4-FFF2-40B4-BE49-F238E27FC236}">
                    <a16:creationId xmlns:a16="http://schemas.microsoft.com/office/drawing/2014/main" id="{3DC641F7-4B91-D34A-80E0-4125D0D476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57552" y="3603913"/>
                <a:ext cx="0" cy="532944"/>
              </a:xfrm>
              <a:prstGeom prst="straightConnector1">
                <a:avLst/>
              </a:prstGeom>
              <a:ln w="28575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65F27835-FB23-D145-B321-424FC6BBCCBB}"/>
                  </a:ext>
                </a:extLst>
              </p:cNvPr>
              <p:cNvSpPr txBox="1"/>
              <p:nvPr/>
            </p:nvSpPr>
            <p:spPr>
              <a:xfrm>
                <a:off x="8343350" y="2924944"/>
                <a:ext cx="2989921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1"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Nuclear</a:t>
                </a:r>
                <a:r>
                  <a:rPr kumimoji="1"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Matter</a:t>
                </a:r>
                <a:r>
                  <a:rPr kumimoji="1"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kumimoji="1"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kumimoji="1"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&amp;</a:t>
                </a:r>
                <a:r>
                  <a:rPr kumimoji="1"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Finite</a:t>
                </a:r>
                <a:r>
                  <a:rPr kumimoji="1"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Nuclei</a:t>
                </a:r>
                <a:endParaRPr kumimoji="1"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13DD301E-0147-B04E-BCFA-ACAD0C282B08}"/>
                  </a:ext>
                </a:extLst>
              </p:cNvPr>
              <p:cNvSpPr txBox="1"/>
              <p:nvPr/>
            </p:nvSpPr>
            <p:spPr>
              <a:xfrm>
                <a:off x="8343350" y="4077072"/>
                <a:ext cx="2952044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1"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Empirical</a:t>
                </a:r>
                <a:r>
                  <a:rPr kumimoji="1"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values</a:t>
                </a:r>
              </a:p>
              <a:p>
                <a:pPr algn="ctr"/>
                <a:r>
                  <a:rPr kumimoji="1"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&amp;</a:t>
                </a:r>
                <a:r>
                  <a:rPr kumimoji="1"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Experimental</a:t>
                </a:r>
                <a:r>
                  <a:rPr kumimoji="1"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data</a:t>
                </a:r>
                <a:endParaRPr kumimoji="1"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41" name="文本框 40">
            <a:extLst>
              <a:ext uri="{FF2B5EF4-FFF2-40B4-BE49-F238E27FC236}">
                <a16:creationId xmlns:a16="http://schemas.microsoft.com/office/drawing/2014/main" id="{16FEF3C4-26D0-F947-BC9C-3579D0FA4788}"/>
              </a:ext>
            </a:extLst>
          </p:cNvPr>
          <p:cNvSpPr txBox="1"/>
          <p:nvPr/>
        </p:nvSpPr>
        <p:spPr>
          <a:xfrm>
            <a:off x="3188307" y="6457316"/>
            <a:ext cx="29776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W.</a:t>
            </a:r>
            <a:r>
              <a:rPr lang="zh-CN" altLang="en-US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12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Nazarewicz</a:t>
            </a:r>
            <a:r>
              <a:rPr lang="zh-CN" altLang="en-US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JPG </a:t>
            </a:r>
            <a:r>
              <a:rPr lang="en-US" altLang="zh-CN" sz="1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43</a:t>
            </a:r>
            <a:r>
              <a:rPr lang="en-US" altLang="zh-CN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, 044002</a:t>
            </a:r>
            <a:r>
              <a:rPr lang="zh-CN" altLang="en-US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(2016)</a:t>
            </a:r>
            <a:endParaRPr lang="zh-CN" altLang="en-US" sz="12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828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802931D-489C-4460-9622-E0B24BD03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5FEE-64E1-584C-971E-0FB80B6FB9CF}" type="slidenum">
              <a:rPr kumimoji="1" lang="zh-CN" altLang="en-US" smtClean="0"/>
              <a:t>4</a:t>
            </a:fld>
            <a:endParaRPr kumimoji="1"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191E97D-CA4D-0F4E-8676-1363CD493587}"/>
              </a:ext>
            </a:extLst>
          </p:cNvPr>
          <p:cNvSpPr txBox="1"/>
          <p:nvPr/>
        </p:nvSpPr>
        <p:spPr>
          <a:xfrm>
            <a:off x="583536" y="908720"/>
            <a:ext cx="10549627" cy="497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20000"/>
              </a:lnSpc>
              <a:buFont typeface="Wingdings" pitchFamily="2" charset="2"/>
              <a:buChar char="p"/>
            </a:pPr>
            <a:r>
              <a:rPr kumimoji="1"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dirty="0">
                <a:solidFill>
                  <a:srgbClr val="00B05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kumimoji="1" lang="en-US" altLang="zh-CN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rueckner-</a:t>
            </a:r>
            <a:r>
              <a:rPr kumimoji="1" lang="en-US" altLang="zh-CN" sz="2400" dirty="0">
                <a:solidFill>
                  <a:srgbClr val="00B05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kumimoji="1" lang="en-US" altLang="zh-CN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ethe-</a:t>
            </a:r>
            <a:r>
              <a:rPr kumimoji="1" lang="en-US" altLang="zh-CN" sz="2400" dirty="0">
                <a:solidFill>
                  <a:srgbClr val="00B05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G</a:t>
            </a:r>
            <a:r>
              <a:rPr kumimoji="1" lang="en-US" altLang="zh-CN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oldstone</a:t>
            </a:r>
            <a:r>
              <a:rPr kumimoji="1" lang="zh-CN" altLang="en-US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kumimoji="1" lang="en-US" altLang="zh-CN" sz="2400" dirty="0">
                <a:solidFill>
                  <a:srgbClr val="00B05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BBG</a:t>
            </a:r>
            <a:r>
              <a:rPr kumimoji="1" lang="en-US" altLang="zh-CN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kumimoji="1" lang="zh-CN" altLang="en-US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theory</a:t>
            </a:r>
            <a:r>
              <a:rPr kumimoji="1" lang="zh-CN" altLang="en-US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is</a:t>
            </a:r>
            <a:r>
              <a:rPr kumimoji="1" lang="zh-CN" altLang="en-US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an</a:t>
            </a:r>
            <a:r>
              <a:rPr kumimoji="1" lang="zh-CN" altLang="en-US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important</a:t>
            </a:r>
            <a:r>
              <a:rPr kumimoji="1" lang="zh-CN" altLang="en-US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many-body</a:t>
            </a:r>
            <a:r>
              <a:rPr kumimoji="1" lang="zh-CN" altLang="en-US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approach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DF76EA2-31F9-1745-B89A-1239DF31E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451" y="4793864"/>
            <a:ext cx="4627605" cy="857414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C381D51E-A084-F84A-BCBB-14487E4727A8}"/>
              </a:ext>
            </a:extLst>
          </p:cNvPr>
          <p:cNvSpPr txBox="1"/>
          <p:nvPr/>
        </p:nvSpPr>
        <p:spPr>
          <a:xfrm>
            <a:off x="583536" y="4091756"/>
            <a:ext cx="66210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Font typeface="Wingdings" pitchFamily="2" charset="2"/>
              <a:buChar char="l"/>
            </a:pPr>
            <a:r>
              <a:rPr lang="en-US" altLang="zh-CN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Truncate</a:t>
            </a:r>
            <a:r>
              <a:rPr lang="zh-CN" altLang="en-US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at</a:t>
            </a:r>
            <a:r>
              <a:rPr lang="zh-CN" altLang="en-US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two</a:t>
            </a:r>
            <a:r>
              <a:rPr lang="zh-CN" altLang="en-US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hole-line</a:t>
            </a:r>
            <a:r>
              <a:rPr lang="zh-CN" altLang="en-US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level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FFAB68FF-97A6-1945-B0FC-4962F1DD051D}"/>
              </a:ext>
            </a:extLst>
          </p:cNvPr>
          <p:cNvSpPr txBox="1"/>
          <p:nvPr/>
        </p:nvSpPr>
        <p:spPr>
          <a:xfrm>
            <a:off x="583535" y="2045915"/>
            <a:ext cx="55124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spcBef>
                <a:spcPts val="1200"/>
              </a:spcBef>
              <a:buFont typeface="Wingdings" pitchFamily="2" charset="2"/>
              <a:buChar char="l"/>
            </a:pPr>
            <a:r>
              <a:rPr lang="en-US" altLang="zh-CN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Sum</a:t>
            </a:r>
            <a:r>
              <a:rPr lang="zh-CN" altLang="en-US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up</a:t>
            </a:r>
            <a:r>
              <a:rPr lang="zh-CN" altLang="en-US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ladder</a:t>
            </a:r>
            <a:r>
              <a:rPr lang="zh-CN" altLang="en-US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diagrams</a:t>
            </a:r>
            <a:r>
              <a:rPr lang="zh-CN" altLang="en-US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to</a:t>
            </a:r>
            <a:r>
              <a:rPr lang="zh-CN" altLang="en-US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infinity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B78F37F8-4373-C347-BDC8-E1E545DC7BFA}"/>
                  </a:ext>
                </a:extLst>
              </p:cNvPr>
              <p:cNvSpPr txBox="1"/>
              <p:nvPr/>
            </p:nvSpPr>
            <p:spPr>
              <a:xfrm>
                <a:off x="1246226" y="5839329"/>
                <a:ext cx="529564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  <a:ea typeface="Microsoft YaHei" panose="020B0503020204020204" pitchFamily="34" charset="-122"/>
                      </a:rPr>
                      <m:t>→</m:t>
                    </m:r>
                    <m:r>
                      <a:rPr kumimoji="1" lang="zh-CN" altLang="en-US" sz="2400" b="0" i="1" smtClean="0">
                        <a:latin typeface="Cambria Math" panose="02040503050406030204" pitchFamily="18" charset="0"/>
                        <a:ea typeface="Microsoft YaHei" panose="020B0503020204020204" pitchFamily="34" charset="-122"/>
                      </a:rPr>
                      <m:t> </m:t>
                    </m:r>
                  </m:oMath>
                </a14:m>
                <a:r>
                  <a:rPr kumimoji="1" lang="en-US" altLang="zh-C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B</a:t>
                </a:r>
                <a:r>
                  <a:rPr kumimoji="1" lang="en-US" altLang="zh-CN" sz="24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rueckner-</a:t>
                </a:r>
                <a:r>
                  <a:rPr kumimoji="1" lang="en-US" altLang="zh-C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H</a:t>
                </a:r>
                <a:r>
                  <a:rPr kumimoji="1" lang="en-US" altLang="zh-CN" sz="24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artree-</a:t>
                </a:r>
                <a:r>
                  <a:rPr kumimoji="1" lang="en-US" altLang="zh-C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F</a:t>
                </a:r>
                <a:r>
                  <a:rPr kumimoji="1" lang="en-US" altLang="zh-CN" sz="24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ock</a:t>
                </a:r>
                <a:r>
                  <a:rPr kumimoji="1" lang="zh-CN" altLang="en-US" sz="24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4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(</a:t>
                </a:r>
                <a:r>
                  <a:rPr kumimoji="1" lang="en-US" altLang="zh-C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BHF</a:t>
                </a:r>
                <a:r>
                  <a:rPr kumimoji="1" lang="en-US" altLang="zh-CN" sz="24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)</a:t>
                </a:r>
                <a:r>
                  <a:rPr kumimoji="1" lang="zh-CN" altLang="en-US" sz="24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4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theory</a:t>
                </a:r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B78F37F8-4373-C347-BDC8-E1E545DC7B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226" y="5839329"/>
                <a:ext cx="5295646" cy="461665"/>
              </a:xfrm>
              <a:prstGeom prst="rect">
                <a:avLst/>
              </a:prstGeom>
              <a:blipFill>
                <a:blip r:embed="rId3"/>
                <a:stretch>
                  <a:fillRect t="-7895" r="-239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矩形 1">
            <a:extLst>
              <a:ext uri="{FF2B5EF4-FFF2-40B4-BE49-F238E27FC236}">
                <a16:creationId xmlns:a16="http://schemas.microsoft.com/office/drawing/2014/main" id="{FD5279EA-B3AC-D970-4F52-145CB998C2BC}"/>
              </a:ext>
            </a:extLst>
          </p:cNvPr>
          <p:cNvSpPr/>
          <p:nvPr/>
        </p:nvSpPr>
        <p:spPr>
          <a:xfrm>
            <a:off x="583538" y="186232"/>
            <a:ext cx="5944510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Brueckner-Bethe-Goldstone</a:t>
            </a:r>
            <a:r>
              <a:rPr lang="zh-CN" altLang="en-US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theory</a:t>
            </a:r>
          </a:p>
        </p:txBody>
      </p:sp>
      <p:cxnSp>
        <p:nvCxnSpPr>
          <p:cNvPr id="8" name="直线连接符 4">
            <a:extLst>
              <a:ext uri="{FF2B5EF4-FFF2-40B4-BE49-F238E27FC236}">
                <a16:creationId xmlns:a16="http://schemas.microsoft.com/office/drawing/2014/main" id="{88D0FE59-7DF5-4630-A67C-24726A3830F1}"/>
              </a:ext>
            </a:extLst>
          </p:cNvPr>
          <p:cNvCxnSpPr>
            <a:cxnSpLocks/>
          </p:cNvCxnSpPr>
          <p:nvPr/>
        </p:nvCxnSpPr>
        <p:spPr>
          <a:xfrm>
            <a:off x="583538" y="765918"/>
            <a:ext cx="1054962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>
            <a:extLst>
              <a:ext uri="{FF2B5EF4-FFF2-40B4-BE49-F238E27FC236}">
                <a16:creationId xmlns:a16="http://schemas.microsoft.com/office/drawing/2014/main" id="{60B240C1-05CA-860B-FD20-AD9CD8E186E2}"/>
              </a:ext>
            </a:extLst>
          </p:cNvPr>
          <p:cNvSpPr txBox="1"/>
          <p:nvPr/>
        </p:nvSpPr>
        <p:spPr>
          <a:xfrm>
            <a:off x="2279576" y="1436768"/>
            <a:ext cx="8890575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7030A0"/>
                </a:solidFill>
                <a:latin typeface="Comic Sans MS" panose="030F0702030302020204" pitchFamily="66" charset="0"/>
              </a:rPr>
              <a:t>Day, RMP </a:t>
            </a:r>
            <a:r>
              <a:rPr lang="en-US" altLang="zh-CN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39</a:t>
            </a:r>
            <a:r>
              <a:rPr lang="en-US" altLang="zh-CN" sz="1400" dirty="0">
                <a:solidFill>
                  <a:srgbClr val="7030A0"/>
                </a:solidFill>
                <a:latin typeface="Comic Sans MS" panose="030F0702030302020204" pitchFamily="66" charset="0"/>
              </a:rPr>
              <a:t>, 719 (1967),</a:t>
            </a:r>
            <a:r>
              <a:rPr lang="zh-CN" altLang="en-US" sz="14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14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Baldo</a:t>
            </a:r>
            <a:r>
              <a:rPr lang="zh-CN" altLang="en-US" sz="14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1400" dirty="0">
                <a:solidFill>
                  <a:srgbClr val="7030A0"/>
                </a:solidFill>
                <a:latin typeface="Comic Sans MS" panose="030F0702030302020204" pitchFamily="66" charset="0"/>
              </a:rPr>
              <a:t>and</a:t>
            </a:r>
            <a:r>
              <a:rPr lang="zh-CN" altLang="en-US" sz="14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14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Maieron</a:t>
            </a:r>
            <a:r>
              <a:rPr lang="en-US" altLang="zh-CN" sz="1400" dirty="0">
                <a:solidFill>
                  <a:srgbClr val="7030A0"/>
                </a:solidFill>
                <a:latin typeface="Comic Sans MS" panose="030F0702030302020204" pitchFamily="66" charset="0"/>
              </a:rPr>
              <a:t>,</a:t>
            </a:r>
            <a:r>
              <a:rPr lang="zh-CN" altLang="en-US" sz="14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1400" dirty="0">
                <a:solidFill>
                  <a:srgbClr val="7030A0"/>
                </a:solidFill>
                <a:latin typeface="Comic Sans MS" panose="030F0702030302020204" pitchFamily="66" charset="0"/>
              </a:rPr>
              <a:t>JPG</a:t>
            </a:r>
            <a:r>
              <a:rPr lang="zh-CN" altLang="en-US" sz="14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34</a:t>
            </a:r>
            <a:r>
              <a:rPr lang="en-US" altLang="zh-CN" sz="1400" dirty="0">
                <a:solidFill>
                  <a:srgbClr val="7030A0"/>
                </a:solidFill>
                <a:latin typeface="Comic Sans MS" panose="030F0702030302020204" pitchFamily="66" charset="0"/>
              </a:rPr>
              <a:t>,</a:t>
            </a:r>
            <a:r>
              <a:rPr lang="zh-CN" altLang="en-US" sz="14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1400" dirty="0">
                <a:solidFill>
                  <a:srgbClr val="7030A0"/>
                </a:solidFill>
                <a:latin typeface="Comic Sans MS" panose="030F0702030302020204" pitchFamily="66" charset="0"/>
              </a:rPr>
              <a:t>R243</a:t>
            </a:r>
            <a:r>
              <a:rPr lang="zh-CN" altLang="en-US" sz="14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1400" dirty="0">
                <a:solidFill>
                  <a:srgbClr val="7030A0"/>
                </a:solidFill>
                <a:latin typeface="Comic Sans MS" panose="030F0702030302020204" pitchFamily="66" charset="0"/>
              </a:rPr>
              <a:t>(2007),</a:t>
            </a:r>
            <a:r>
              <a:rPr lang="zh-CN" altLang="en-US" sz="14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1400" dirty="0">
                <a:solidFill>
                  <a:srgbClr val="7030A0"/>
                </a:solidFill>
                <a:latin typeface="Comic Sans MS" panose="030F0702030302020204" pitchFamily="66" charset="0"/>
              </a:rPr>
              <a:t>Shen </a:t>
            </a:r>
            <a:r>
              <a:rPr lang="en-US" altLang="zh-CN" sz="1400" i="1" dirty="0">
                <a:solidFill>
                  <a:srgbClr val="7030A0"/>
                </a:solidFill>
                <a:latin typeface="Comic Sans MS" panose="030F0702030302020204" pitchFamily="66" charset="0"/>
              </a:rPr>
              <a:t>et al.</a:t>
            </a:r>
            <a:r>
              <a:rPr lang="en-US" altLang="zh-CN" sz="1400" dirty="0">
                <a:solidFill>
                  <a:srgbClr val="7030A0"/>
                </a:solidFill>
                <a:latin typeface="Comic Sans MS" panose="030F0702030302020204" pitchFamily="66" charset="0"/>
              </a:rPr>
              <a:t>, PPNP </a:t>
            </a:r>
            <a:r>
              <a:rPr lang="en-US" altLang="zh-CN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109</a:t>
            </a:r>
            <a:r>
              <a:rPr lang="en-US" altLang="zh-CN" sz="1400" dirty="0">
                <a:solidFill>
                  <a:srgbClr val="7030A0"/>
                </a:solidFill>
                <a:latin typeface="Comic Sans MS" panose="030F0702030302020204" pitchFamily="66" charset="0"/>
              </a:rPr>
              <a:t>, 103713 (2019)</a:t>
            </a:r>
            <a:endParaRPr lang="zh-CN" altLang="en-US" sz="14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1 1 1">
            <a:extLst>
              <a:ext uri="{FF2B5EF4-FFF2-40B4-BE49-F238E27FC236}">
                <a16:creationId xmlns:a16="http://schemas.microsoft.com/office/drawing/2014/main" id="{AF66AA86-373D-78AC-EC43-D1F1A9A53C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2780928"/>
            <a:ext cx="5904656" cy="89811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9B2A6C5-065B-FDC1-1816-CE90BCBED74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233501" y="1937949"/>
            <a:ext cx="3867491" cy="391866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7E247BDA-92E1-9750-165A-1BBA67111333}"/>
                  </a:ext>
                </a:extLst>
              </p:cNvPr>
              <p:cNvSpPr txBox="1"/>
              <p:nvPr/>
            </p:nvSpPr>
            <p:spPr>
              <a:xfrm>
                <a:off x="7536160" y="5861249"/>
                <a:ext cx="374441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en-US" altLang="zh-CN" sz="24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BHF</a:t>
                </a:r>
                <a14:m>
                  <m:oMath xmlns:m="http://schemas.openxmlformats.org/officeDocument/2006/math">
                    <m:r>
                      <a:rPr kumimoji="1" lang="en-US" altLang="zh-CN" sz="2400" i="1" dirty="0" smtClean="0">
                        <a:latin typeface="Cambria Math" panose="02040503050406030204" pitchFamily="18" charset="0"/>
                        <a:ea typeface="KaiTi" panose="02010609060101010101" pitchFamily="49" charset="-122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kumimoji="1" lang="en-US" altLang="zh-CN" sz="2400" i="0" dirty="0" smtClean="0">
                        <a:latin typeface="Cambria Math" panose="02040503050406030204" pitchFamily="18" charset="0"/>
                        <a:ea typeface="KaiTi" panose="02010609060101010101" pitchFamily="49" charset="-122"/>
                        <a:cs typeface="Times New Roman" panose="02020603050405020304" pitchFamily="18" charset="0"/>
                      </a:rPr>
                      <m:t>NN</m:t>
                    </m:r>
                  </m:oMath>
                </a14:m>
                <a:r>
                  <a:rPr kumimoji="1" lang="zh-CN" altLang="en-US" sz="24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kumimoji="1" lang="zh-CN" altLang="en-US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✗</a:t>
                </a:r>
                <a:r>
                  <a:rPr kumimoji="1" lang="zh-CN" altLang="en-US" sz="24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  <a:ea typeface="KaiTi" panose="02010609060101010101" pitchFamily="49" charset="-122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kumimoji="1" lang="zh-CN" altLang="en-US" sz="24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4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BHF</a:t>
                </a:r>
                <a14:m>
                  <m:oMath xmlns:m="http://schemas.openxmlformats.org/officeDocument/2006/math">
                    <m:r>
                      <a:rPr kumimoji="1" lang="en-US" altLang="zh-CN" sz="2400" i="1" dirty="0" smtClean="0">
                        <a:latin typeface="Cambria Math" panose="02040503050406030204" pitchFamily="18" charset="0"/>
                        <a:ea typeface="KaiTi" panose="02010609060101010101" pitchFamily="49" charset="-122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1" lang="en-US" altLang="zh-CN" sz="2400" b="0" i="0" dirty="0" smtClean="0">
                        <a:latin typeface="Cambria Math" panose="02040503050406030204" pitchFamily="18" charset="0"/>
                        <a:ea typeface="KaiTi" panose="02010609060101010101" pitchFamily="49" charset="-122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kumimoji="1" lang="en-US" altLang="zh-CN" sz="2400" i="0" dirty="0" smtClean="0">
                        <a:latin typeface="Cambria Math" panose="02040503050406030204" pitchFamily="18" charset="0"/>
                        <a:ea typeface="KaiTi" panose="02010609060101010101" pitchFamily="49" charset="-122"/>
                        <a:cs typeface="Times New Roman" panose="02020603050405020304" pitchFamily="18" charset="0"/>
                      </a:rPr>
                      <m:t>N</m:t>
                    </m:r>
                    <m:r>
                      <m:rPr>
                        <m:sty m:val="p"/>
                      </m:rPr>
                      <a:rPr kumimoji="1" lang="en-US" altLang="zh-CN" sz="2400" b="0" i="0" dirty="0" smtClean="0">
                        <a:latin typeface="Cambria Math" panose="02040503050406030204" pitchFamily="18" charset="0"/>
                        <a:ea typeface="KaiTi" panose="02010609060101010101" pitchFamily="49" charset="-122"/>
                        <a:cs typeface="Times New Roman" panose="02020603050405020304" pitchFamily="18" charset="0"/>
                      </a:rPr>
                      <m:t>F</m:t>
                    </m:r>
                  </m:oMath>
                </a14:m>
                <a:endParaRPr kumimoji="1" lang="en-US" altLang="zh-CN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KaiTi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7E247BDA-92E1-9750-165A-1BBA671113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6160" y="5861249"/>
                <a:ext cx="3744416" cy="461665"/>
              </a:xfrm>
              <a:prstGeom prst="rect">
                <a:avLst/>
              </a:prstGeom>
              <a:blipFill>
                <a:blip r:embed="rId6"/>
                <a:stretch>
                  <a:fillRect l="-2365" t="-10811" b="-297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3439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线连接符 8">
            <a:extLst>
              <a:ext uri="{FF2B5EF4-FFF2-40B4-BE49-F238E27FC236}">
                <a16:creationId xmlns:a16="http://schemas.microsoft.com/office/drawing/2014/main" id="{77DD599A-7156-1646-AE1A-D9FB6D1641A7}"/>
              </a:ext>
            </a:extLst>
          </p:cNvPr>
          <p:cNvCxnSpPr>
            <a:cxnSpLocks/>
          </p:cNvCxnSpPr>
          <p:nvPr/>
        </p:nvCxnSpPr>
        <p:spPr>
          <a:xfrm>
            <a:off x="583538" y="765918"/>
            <a:ext cx="1054962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5FEE-64E1-584C-971E-0FB80B6FB9CF}" type="slidenum">
              <a:rPr kumimoji="1" lang="zh-CN" altLang="en-US" smtClean="0"/>
              <a:t>5</a:t>
            </a:fld>
            <a:endParaRPr kumimoji="1" lang="zh-CN" altLang="en-US" dirty="0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2BB0234D-EADB-114C-87E0-7E2129FB06CA}"/>
              </a:ext>
            </a:extLst>
          </p:cNvPr>
          <p:cNvSpPr txBox="1"/>
          <p:nvPr/>
        </p:nvSpPr>
        <p:spPr>
          <a:xfrm>
            <a:off x="6725888" y="6268532"/>
            <a:ext cx="35605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Brockmann and Machleidt, PRC </a:t>
            </a:r>
            <a:r>
              <a:rPr lang="en-US" altLang="zh-CN" sz="1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42</a:t>
            </a:r>
            <a:r>
              <a:rPr lang="en-US" altLang="zh-CN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, 1965 (1990)</a:t>
            </a:r>
            <a:endParaRPr lang="zh-CN" altLang="en-US" sz="12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DE8E8A0C-9BCC-8746-B9E9-5EE51B0AB1F9}"/>
              </a:ext>
            </a:extLst>
          </p:cNvPr>
          <p:cNvSpPr/>
          <p:nvPr/>
        </p:nvSpPr>
        <p:spPr>
          <a:xfrm>
            <a:off x="568165" y="188756"/>
            <a:ext cx="7850804" cy="584775"/>
          </a:xfrm>
          <a:prstGeom prst="rect">
            <a:avLst/>
          </a:prstGeom>
          <a:noFill/>
          <a:ln w="28575">
            <a:noFill/>
          </a:ln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Relativistic</a:t>
            </a:r>
            <a:r>
              <a:rPr lang="zh-CN" altLang="en-US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effects</a:t>
            </a:r>
            <a:r>
              <a:rPr lang="zh-CN" altLang="en-US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in</a:t>
            </a:r>
            <a:r>
              <a:rPr lang="zh-CN" altLang="en-US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nuclear</a:t>
            </a:r>
            <a:r>
              <a:rPr lang="zh-CN" altLang="en-US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matter</a:t>
            </a:r>
            <a:r>
              <a:rPr lang="zh-CN" altLang="en-US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saturation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1DF4B21F-BB77-9851-B665-6DDF7970FA47}"/>
              </a:ext>
            </a:extLst>
          </p:cNvPr>
          <p:cNvSpPr/>
          <p:nvPr/>
        </p:nvSpPr>
        <p:spPr>
          <a:xfrm>
            <a:off x="1073722" y="980866"/>
            <a:ext cx="47846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Extension</a:t>
            </a:r>
            <a:r>
              <a:rPr lang="zh-CN" altLang="en-US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to</a:t>
            </a:r>
            <a:r>
              <a:rPr lang="zh-CN" altLang="en-US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R</a:t>
            </a:r>
            <a:r>
              <a:rPr lang="en-US" altLang="zh-CN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elativistic</a:t>
            </a:r>
            <a:r>
              <a:rPr lang="zh-CN" altLang="en-US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BHF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theory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B0C0AD0C-68BC-BA95-192F-7173D28E3FA4}"/>
                  </a:ext>
                </a:extLst>
              </p:cNvPr>
              <p:cNvSpPr txBox="1"/>
              <p:nvPr/>
            </p:nvSpPr>
            <p:spPr>
              <a:xfrm>
                <a:off x="1810348" y="6035496"/>
                <a:ext cx="397266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en-US" altLang="zh-CN" sz="24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BHF</a:t>
                </a:r>
                <a14:m>
                  <m:oMath xmlns:m="http://schemas.openxmlformats.org/officeDocument/2006/math">
                    <m:r>
                      <a:rPr kumimoji="1" lang="en-US" altLang="zh-CN" sz="2400" i="1" dirty="0" smtClean="0">
                        <a:latin typeface="Cambria Math" panose="02040503050406030204" pitchFamily="18" charset="0"/>
                        <a:ea typeface="KaiTi" panose="02010609060101010101" pitchFamily="49" charset="-122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kumimoji="1" lang="en-US" altLang="zh-CN" sz="2400" i="0" dirty="0" smtClean="0">
                        <a:latin typeface="Cambria Math" panose="02040503050406030204" pitchFamily="18" charset="0"/>
                        <a:ea typeface="KaiTi" panose="02010609060101010101" pitchFamily="49" charset="-122"/>
                        <a:cs typeface="Times New Roman" panose="02020603050405020304" pitchFamily="18" charset="0"/>
                      </a:rPr>
                      <m:t>NN</m:t>
                    </m:r>
                  </m:oMath>
                </a14:m>
                <a:r>
                  <a:rPr kumimoji="1" lang="zh-CN" altLang="en-US" sz="24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kumimoji="1" lang="zh-CN" altLang="en-US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✗</a:t>
                </a:r>
                <a:r>
                  <a:rPr kumimoji="1" lang="zh-CN" altLang="en-US" sz="24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  <a:ea typeface="KaiTi" panose="02010609060101010101" pitchFamily="49" charset="-122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kumimoji="1" lang="zh-CN" altLang="en-US" sz="24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4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RBHF</a:t>
                </a:r>
                <a14:m>
                  <m:oMath xmlns:m="http://schemas.openxmlformats.org/officeDocument/2006/math">
                    <m:r>
                      <a:rPr kumimoji="1" lang="en-US" altLang="zh-CN" sz="2400" i="1" dirty="0" smtClean="0">
                        <a:latin typeface="Cambria Math" panose="02040503050406030204" pitchFamily="18" charset="0"/>
                        <a:ea typeface="KaiTi" panose="02010609060101010101" pitchFamily="49" charset="-122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kumimoji="1" lang="en-US" altLang="zh-CN" sz="2400" i="0" dirty="0" smtClean="0">
                        <a:latin typeface="Cambria Math" panose="02040503050406030204" pitchFamily="18" charset="0"/>
                        <a:ea typeface="KaiTi" panose="02010609060101010101" pitchFamily="49" charset="-122"/>
                        <a:cs typeface="Times New Roman" panose="02020603050405020304" pitchFamily="18" charset="0"/>
                      </a:rPr>
                      <m:t>NN</m:t>
                    </m:r>
                  </m:oMath>
                </a14:m>
                <a:r>
                  <a:rPr kumimoji="1" lang="zh-CN" altLang="en-US" sz="24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kumimoji="1" lang="zh-CN" alt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✓</a:t>
                </a:r>
                <a:endParaRPr kumimoji="1" lang="en-US" altLang="zh-CN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KaiTi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B0C0AD0C-68BC-BA95-192F-7173D28E3F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0348" y="6035496"/>
                <a:ext cx="3972667" cy="461665"/>
              </a:xfrm>
              <a:prstGeom prst="rect">
                <a:avLst/>
              </a:prstGeom>
              <a:blipFill>
                <a:blip r:embed="rId2"/>
                <a:stretch>
                  <a:fillRect l="-2548" t="-10811" r="-318" b="-297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74A09D74-39D7-1922-B8EA-31EAC4722D96}"/>
              </a:ext>
            </a:extLst>
          </p:cNvPr>
          <p:cNvSpPr txBox="1"/>
          <p:nvPr/>
        </p:nvSpPr>
        <p:spPr>
          <a:xfrm>
            <a:off x="6731196" y="5877272"/>
            <a:ext cx="3227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Sammarruca</a:t>
            </a:r>
            <a:r>
              <a:rPr lang="en-US" altLang="zh-CN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1200" i="1" dirty="0">
                <a:solidFill>
                  <a:srgbClr val="7030A0"/>
                </a:solidFill>
                <a:latin typeface="Comic Sans MS" panose="030F0702030302020204" pitchFamily="66" charset="0"/>
              </a:rPr>
              <a:t>et</a:t>
            </a:r>
            <a:r>
              <a:rPr lang="zh-CN" altLang="en-US" sz="1200" i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1200" i="1" dirty="0">
                <a:solidFill>
                  <a:srgbClr val="7030A0"/>
                </a:solidFill>
                <a:latin typeface="Comic Sans MS" panose="030F0702030302020204" pitchFamily="66" charset="0"/>
              </a:rPr>
              <a:t>al.</a:t>
            </a:r>
            <a:r>
              <a:rPr lang="en-US" altLang="zh-CN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, PRC </a:t>
            </a:r>
            <a:r>
              <a:rPr lang="en-US" altLang="zh-CN" sz="1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86</a:t>
            </a:r>
            <a:r>
              <a:rPr lang="en-US" altLang="zh-CN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, 054317 (2012)</a:t>
            </a:r>
            <a:endParaRPr lang="zh-CN" altLang="en-US" sz="12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B27BF7C2-128C-EC11-F3BA-F2CE3EAE4E03}"/>
              </a:ext>
            </a:extLst>
          </p:cNvPr>
          <p:cNvSpPr/>
          <p:nvPr/>
        </p:nvSpPr>
        <p:spPr>
          <a:xfrm>
            <a:off x="6672064" y="980866"/>
            <a:ext cx="35525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Relativistic</a:t>
            </a:r>
            <a:r>
              <a:rPr lang="zh-CN" altLang="en-US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effects</a:t>
            </a:r>
            <a:r>
              <a:rPr lang="zh-CN" altLang="en-US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vs</a:t>
            </a:r>
            <a:r>
              <a:rPr lang="zh-CN" altLang="en-US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3NF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39C1FED-A75B-5D44-7111-866D673233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381"/>
          <a:stretch/>
        </p:blipFill>
        <p:spPr>
          <a:xfrm>
            <a:off x="1415480" y="1556792"/>
            <a:ext cx="4367535" cy="4257116"/>
          </a:xfrm>
          <a:prstGeom prst="rect">
            <a:avLst/>
          </a:prstGeom>
        </p:spPr>
      </p:pic>
      <p:cxnSp>
        <p:nvCxnSpPr>
          <p:cNvPr id="6" name="直线连接符 5">
            <a:extLst>
              <a:ext uri="{FF2B5EF4-FFF2-40B4-BE49-F238E27FC236}">
                <a16:creationId xmlns:a16="http://schemas.microsoft.com/office/drawing/2014/main" id="{53961AC0-C9A0-B3DA-41BF-2FFAF897EC1C}"/>
              </a:ext>
            </a:extLst>
          </p:cNvPr>
          <p:cNvCxnSpPr>
            <a:cxnSpLocks/>
          </p:cNvCxnSpPr>
          <p:nvPr/>
        </p:nvCxnSpPr>
        <p:spPr>
          <a:xfrm>
            <a:off x="3799324" y="3284984"/>
            <a:ext cx="1000532" cy="1584176"/>
          </a:xfrm>
          <a:prstGeom prst="line">
            <a:avLst/>
          </a:prstGeom>
          <a:ln w="34925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线连接符 12">
            <a:extLst>
              <a:ext uri="{FF2B5EF4-FFF2-40B4-BE49-F238E27FC236}">
                <a16:creationId xmlns:a16="http://schemas.microsoft.com/office/drawing/2014/main" id="{5875ACE6-1047-F8BA-6A38-E0815D2D67C9}"/>
              </a:ext>
            </a:extLst>
          </p:cNvPr>
          <p:cNvCxnSpPr>
            <a:cxnSpLocks/>
          </p:cNvCxnSpPr>
          <p:nvPr/>
        </p:nvCxnSpPr>
        <p:spPr>
          <a:xfrm>
            <a:off x="3359696" y="2957676"/>
            <a:ext cx="576064" cy="1623452"/>
          </a:xfrm>
          <a:prstGeom prst="line">
            <a:avLst/>
          </a:prstGeom>
          <a:ln w="34925">
            <a:solidFill>
              <a:srgbClr val="1619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图片 25">
            <a:extLst>
              <a:ext uri="{FF2B5EF4-FFF2-40B4-BE49-F238E27FC236}">
                <a16:creationId xmlns:a16="http://schemas.microsoft.com/office/drawing/2014/main" id="{AB88D57D-5804-4D2F-037A-7260D3CFBA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5411" y="1844824"/>
            <a:ext cx="2685855" cy="20952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242CDE6C-AB93-62DB-B760-B10BE8620EDA}"/>
                  </a:ext>
                </a:extLst>
              </p:cNvPr>
              <p:cNvSpPr txBox="1"/>
              <p:nvPr/>
            </p:nvSpPr>
            <p:spPr>
              <a:xfrm>
                <a:off x="5783015" y="4165629"/>
                <a:ext cx="585760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Three-nucleon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force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due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to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virtual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endParaRPr lang="en-US" altLang="zh-CN" sz="2400" dirty="0">
                  <a:latin typeface="Times New Roman" panose="02020603050405020304" pitchFamily="18" charset="0"/>
                  <a:ea typeface="KaiTi" panose="02010609060101010101" pitchFamily="49" charset="-122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altLang="zh-CN" sz="24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nucleon-antinucleon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excitation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KaiTi" panose="02010609060101010101" pitchFamily="49" charset="-122"/>
                        <a:cs typeface="Times New Roman" panose="02020603050405020304" pitchFamily="18" charset="0"/>
                      </a:rPr>
                      <m:t>𝑍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-diagram)</a:t>
                </a:r>
                <a:endParaRPr lang="zh-CN" altLang="en-US" sz="2400" dirty="0">
                  <a:latin typeface="Times New Roman" panose="02020603050405020304" pitchFamily="18" charset="0"/>
                  <a:ea typeface="KaiTi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242CDE6C-AB93-62DB-B760-B10BE8620E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3015" y="4165629"/>
                <a:ext cx="5857601" cy="830997"/>
              </a:xfrm>
              <a:prstGeom prst="rect">
                <a:avLst/>
              </a:prstGeom>
              <a:blipFill>
                <a:blip r:embed="rId5"/>
                <a:stretch>
                  <a:fillRect t="-4478" b="-164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4865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>
            <a:extLst>
              <a:ext uri="{FF2B5EF4-FFF2-40B4-BE49-F238E27FC236}">
                <a16:creationId xmlns:a16="http://schemas.microsoft.com/office/drawing/2014/main" id="{29EF3A82-6A59-C93F-9C0F-8C295917F457}"/>
              </a:ext>
            </a:extLst>
          </p:cNvPr>
          <p:cNvSpPr txBox="1"/>
          <p:nvPr/>
        </p:nvSpPr>
        <p:spPr>
          <a:xfrm>
            <a:off x="583538" y="853226"/>
            <a:ext cx="9832942" cy="14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Wingdings" pitchFamily="2" charset="2"/>
              <a:buChar char="p"/>
            </a:pPr>
            <a:r>
              <a:rPr lang="en-US" altLang="zh-CN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Problem</a:t>
            </a:r>
            <a:r>
              <a:rPr lang="zh-CN" altLang="en-US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for</a:t>
            </a:r>
            <a:r>
              <a:rPr lang="zh-CN" altLang="en-US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RBHF</a:t>
            </a:r>
            <a:r>
              <a:rPr lang="zh-CN" altLang="en-US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theory</a:t>
            </a:r>
            <a:r>
              <a:rPr lang="zh-CN" altLang="en-US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with</a:t>
            </a:r>
            <a:r>
              <a:rPr lang="zh-CN" altLang="en-US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neglection</a:t>
            </a:r>
            <a:r>
              <a:rPr lang="zh-CN" altLang="en-US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of</a:t>
            </a:r>
            <a:r>
              <a:rPr lang="zh-CN" altLang="en-US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negative-energy</a:t>
            </a:r>
            <a:r>
              <a:rPr lang="zh-CN" altLang="en-US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states</a:t>
            </a:r>
          </a:p>
          <a:p>
            <a:pPr marL="800100" lvl="1" indent="-342900">
              <a:lnSpc>
                <a:spcPct val="130000"/>
              </a:lnSpc>
              <a:buFont typeface="Wingdings" pitchFamily="2" charset="2"/>
              <a:buChar char="l"/>
            </a:pPr>
            <a:r>
              <a:rPr lang="en-US" altLang="zh-CN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Ambiguities</a:t>
            </a:r>
            <a:r>
              <a:rPr lang="zh-CN" altLang="en-US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due</a:t>
            </a:r>
            <a:r>
              <a:rPr lang="zh-CN" altLang="en-US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to</a:t>
            </a:r>
            <a:r>
              <a:rPr lang="zh-CN" altLang="en-US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additional</a:t>
            </a:r>
            <a:r>
              <a:rPr lang="zh-CN" altLang="en-US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approximations</a:t>
            </a:r>
            <a:r>
              <a:rPr lang="zh-CN" altLang="en-US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endParaRPr lang="en-US" altLang="zh-CN" sz="2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30000"/>
              </a:lnSpc>
              <a:buFont typeface="Wingdings" pitchFamily="2" charset="2"/>
              <a:buChar char="l"/>
            </a:pPr>
            <a:r>
              <a:rPr lang="en-US" altLang="zh-CN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Ruins</a:t>
            </a:r>
            <a:r>
              <a:rPr lang="zh-CN" altLang="en-US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of</a:t>
            </a:r>
            <a:r>
              <a:rPr lang="zh-CN" altLang="en-US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predictive</a:t>
            </a:r>
            <a:r>
              <a:rPr lang="zh-CN" altLang="en-US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power</a:t>
            </a:r>
            <a:r>
              <a:rPr lang="zh-CN" altLang="en-US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as</a:t>
            </a:r>
            <a:r>
              <a:rPr lang="zh-CN" altLang="en-US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an</a:t>
            </a:r>
            <a:r>
              <a:rPr lang="zh-CN" altLang="en-US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i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ab</a:t>
            </a:r>
            <a:r>
              <a:rPr lang="zh-CN" altLang="en-US" sz="2400" i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i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initio</a:t>
            </a:r>
            <a:r>
              <a:rPr lang="zh-CN" altLang="en-US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method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802931D-489C-4460-9622-E0B24BD03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5FEE-64E1-584C-971E-0FB80B6FB9CF}" type="slidenum">
              <a:rPr kumimoji="1" lang="zh-CN" altLang="en-US" smtClean="0"/>
              <a:t>6</a:t>
            </a:fld>
            <a:endParaRPr kumimoji="1"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73AEB89-C52A-419D-97C4-681908994352}"/>
              </a:ext>
            </a:extLst>
          </p:cNvPr>
          <p:cNvSpPr/>
          <p:nvPr/>
        </p:nvSpPr>
        <p:spPr>
          <a:xfrm>
            <a:off x="583538" y="186232"/>
            <a:ext cx="8896838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Neglection</a:t>
            </a:r>
            <a:r>
              <a:rPr lang="zh-CN" altLang="en-US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of</a:t>
            </a:r>
            <a:r>
              <a:rPr lang="zh-CN" altLang="en-US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negative-energy</a:t>
            </a:r>
            <a:r>
              <a:rPr lang="zh-CN" altLang="en-US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states</a:t>
            </a:r>
            <a:r>
              <a:rPr lang="zh-CN" altLang="en-US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in</a:t>
            </a:r>
            <a:r>
              <a:rPr lang="zh-CN" altLang="en-US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</a:t>
            </a:r>
            <a:r>
              <a:rPr lang="zh-CN" altLang="en-US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literature</a:t>
            </a:r>
          </a:p>
        </p:txBody>
      </p:sp>
      <p:cxnSp>
        <p:nvCxnSpPr>
          <p:cNvPr id="6" name="直线连接符 4">
            <a:extLst>
              <a:ext uri="{FF2B5EF4-FFF2-40B4-BE49-F238E27FC236}">
                <a16:creationId xmlns:a16="http://schemas.microsoft.com/office/drawing/2014/main" id="{10405027-FB78-4FEF-B152-1A12E4AFF135}"/>
              </a:ext>
            </a:extLst>
          </p:cNvPr>
          <p:cNvCxnSpPr>
            <a:cxnSpLocks/>
          </p:cNvCxnSpPr>
          <p:nvPr/>
        </p:nvCxnSpPr>
        <p:spPr>
          <a:xfrm>
            <a:off x="583538" y="765918"/>
            <a:ext cx="1054962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>
            <a:extLst>
              <a:ext uri="{FF2B5EF4-FFF2-40B4-BE49-F238E27FC236}">
                <a16:creationId xmlns:a16="http://schemas.microsoft.com/office/drawing/2014/main" id="{3ADF0C47-9C6D-51FB-701E-ECA188858B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85623" y="2525293"/>
            <a:ext cx="10288031" cy="3279971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5357F68C-5EC7-19B4-30AB-A8597E2BC6D0}"/>
              </a:ext>
            </a:extLst>
          </p:cNvPr>
          <p:cNvSpPr txBox="1"/>
          <p:nvPr/>
        </p:nvSpPr>
        <p:spPr>
          <a:xfrm>
            <a:off x="1415480" y="6125234"/>
            <a:ext cx="6168676" cy="40011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zh-CN" sz="2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Momentum-independence</a:t>
            </a:r>
            <a:r>
              <a:rPr kumimoji="1" lang="zh-CN" altLang="en-US" sz="2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approximation</a:t>
            </a:r>
            <a:r>
              <a:rPr kumimoji="1" lang="zh-CN" altLang="en-US" sz="1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solidFill>
                  <a:srgbClr val="7030A0"/>
                </a:solidFill>
                <a:latin typeface="Comic Sans MS" panose="030F0702030302020204" pitchFamily="66" charset="0"/>
              </a:rPr>
              <a:t>PRC </a:t>
            </a:r>
            <a:r>
              <a:rPr lang="en-US" altLang="zh-CN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42</a:t>
            </a:r>
            <a:r>
              <a:rPr lang="en-US" altLang="zh-CN" sz="1400" dirty="0">
                <a:solidFill>
                  <a:srgbClr val="7030A0"/>
                </a:solidFill>
                <a:latin typeface="Comic Sans MS" panose="030F0702030302020204" pitchFamily="66" charset="0"/>
              </a:rPr>
              <a:t>, 1965 (1990)</a:t>
            </a:r>
            <a:endParaRPr lang="zh-CN" altLang="en-US" sz="14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4EC183C-0817-8B8A-50FB-8F9D4CA72EBE}"/>
              </a:ext>
            </a:extLst>
          </p:cNvPr>
          <p:cNvSpPr txBox="1"/>
          <p:nvPr/>
        </p:nvSpPr>
        <p:spPr>
          <a:xfrm>
            <a:off x="7866495" y="6125234"/>
            <a:ext cx="3054041" cy="40011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zh-CN" sz="2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Projection</a:t>
            </a:r>
            <a:r>
              <a:rPr kumimoji="1" lang="zh-CN" altLang="en-US" sz="2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solidFill>
                  <a:srgbClr val="7030A0"/>
                </a:solidFill>
                <a:latin typeface="Comic Sans MS" panose="030F0702030302020204" pitchFamily="66" charset="0"/>
              </a:rPr>
              <a:t>NPA </a:t>
            </a:r>
            <a:r>
              <a:rPr lang="en-US" altLang="zh-CN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648</a:t>
            </a:r>
            <a:r>
              <a:rPr lang="en-US" altLang="zh-CN" sz="1400" dirty="0">
                <a:solidFill>
                  <a:srgbClr val="7030A0"/>
                </a:solidFill>
                <a:latin typeface="Comic Sans MS" panose="030F0702030302020204" pitchFamily="66" charset="0"/>
              </a:rPr>
              <a:t>, 105 (1999)</a:t>
            </a:r>
            <a:endParaRPr kumimoji="1" lang="zh-CN" altLang="en-US" sz="1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356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6C49BE3-CA3F-A613-8A90-1D3E588E5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5FEE-64E1-584C-971E-0FB80B6FB9CF}" type="slidenum">
              <a:rPr kumimoji="1" lang="zh-CN" altLang="en-US" smtClean="0"/>
              <a:t>7</a:t>
            </a:fld>
            <a:endParaRPr kumimoji="1"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B187788-7185-2830-99D3-84315B477393}"/>
              </a:ext>
            </a:extLst>
          </p:cNvPr>
          <p:cNvSpPr/>
          <p:nvPr/>
        </p:nvSpPr>
        <p:spPr>
          <a:xfrm>
            <a:off x="583538" y="186232"/>
            <a:ext cx="7024630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</a:t>
            </a:r>
            <a:r>
              <a:rPr lang="zh-CN" altLang="en-US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RBHF</a:t>
            </a:r>
            <a:r>
              <a:rPr lang="zh-CN" altLang="en-US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theory</a:t>
            </a:r>
            <a:r>
              <a:rPr lang="zh-CN" altLang="en-US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in</a:t>
            </a:r>
            <a:r>
              <a:rPr lang="zh-CN" altLang="en-US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</a:t>
            </a:r>
            <a:r>
              <a:rPr lang="zh-CN" altLang="en-US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full</a:t>
            </a:r>
            <a:r>
              <a:rPr lang="zh-CN" altLang="en-US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Dirac</a:t>
            </a:r>
            <a:r>
              <a:rPr lang="zh-CN" altLang="en-US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space</a:t>
            </a:r>
          </a:p>
        </p:txBody>
      </p:sp>
      <p:cxnSp>
        <p:nvCxnSpPr>
          <p:cNvPr id="6" name="直线连接符 4">
            <a:extLst>
              <a:ext uri="{FF2B5EF4-FFF2-40B4-BE49-F238E27FC236}">
                <a16:creationId xmlns:a16="http://schemas.microsoft.com/office/drawing/2014/main" id="{11FDF5DD-8A6F-4A4C-1064-AC2736D16AA0}"/>
              </a:ext>
            </a:extLst>
          </p:cNvPr>
          <p:cNvCxnSpPr>
            <a:cxnSpLocks/>
          </p:cNvCxnSpPr>
          <p:nvPr/>
        </p:nvCxnSpPr>
        <p:spPr>
          <a:xfrm>
            <a:off x="583538" y="765918"/>
            <a:ext cx="1054962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C553DC3F-5938-9257-A562-B180AC007F81}"/>
              </a:ext>
            </a:extLst>
          </p:cNvPr>
          <p:cNvSpPr txBox="1"/>
          <p:nvPr/>
        </p:nvSpPr>
        <p:spPr>
          <a:xfrm>
            <a:off x="583538" y="853226"/>
            <a:ext cx="10549627" cy="524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Wingdings" pitchFamily="2" charset="2"/>
              <a:buChar char="p"/>
            </a:pPr>
            <a:r>
              <a:rPr lang="en-US" altLang="zh-CN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Self-consistent</a:t>
            </a:r>
            <a:r>
              <a:rPr lang="zh-CN" altLang="en-US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solution</a:t>
            </a:r>
            <a:r>
              <a:rPr lang="zh-CN" altLang="en-US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in</a:t>
            </a:r>
            <a:r>
              <a:rPr lang="zh-CN" altLang="en-US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the</a:t>
            </a:r>
            <a:r>
              <a:rPr lang="zh-CN" altLang="en-US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full</a:t>
            </a:r>
            <a:r>
              <a:rPr lang="zh-CN" altLang="en-US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Dirac</a:t>
            </a:r>
            <a:r>
              <a:rPr lang="zh-CN" altLang="en-US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space</a:t>
            </a:r>
            <a:r>
              <a:rPr lang="zh-CN" altLang="en-US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has</a:t>
            </a:r>
            <a:r>
              <a:rPr lang="zh-CN" altLang="en-US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been</a:t>
            </a:r>
            <a:r>
              <a:rPr lang="zh-CN" altLang="en-US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missed</a:t>
            </a:r>
            <a:r>
              <a:rPr lang="zh-CN" altLang="en-US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for</a:t>
            </a:r>
            <a:r>
              <a:rPr lang="zh-CN" altLang="en-US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40</a:t>
            </a:r>
            <a:r>
              <a:rPr lang="zh-CN" altLang="en-US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years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CDF6033-9CA8-0A00-52CF-7B6323BAF926}"/>
                  </a:ext>
                </a:extLst>
              </p:cNvPr>
              <p:cNvSpPr txBox="1"/>
              <p:nvPr/>
            </p:nvSpPr>
            <p:spPr>
              <a:xfrm>
                <a:off x="583537" y="6004496"/>
                <a:ext cx="10549627" cy="520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  <a:ea typeface="KaiTi" panose="02010609060101010101" pitchFamily="49" charset="-122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in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this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work: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self-consistent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solution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of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the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RBHF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theory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in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the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full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Dirac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space</a:t>
                </a: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CDF6033-9CA8-0A00-52CF-7B6323BAF9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537" y="6004496"/>
                <a:ext cx="10549627" cy="520848"/>
              </a:xfrm>
              <a:prstGeom prst="rect">
                <a:avLst/>
              </a:prstGeom>
              <a:blipFill>
                <a:blip r:embed="rId2"/>
                <a:stretch>
                  <a:fillRect b="-28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6C14A926-6219-99BE-A956-73D3ADEB5EA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55440" y="1566615"/>
            <a:ext cx="4310532" cy="4270322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D57B8886-337D-E221-F810-AB9B57D7E4EE}"/>
              </a:ext>
            </a:extLst>
          </p:cNvPr>
          <p:cNvSpPr txBox="1"/>
          <p:nvPr/>
        </p:nvSpPr>
        <p:spPr>
          <a:xfrm>
            <a:off x="5663952" y="1700808"/>
            <a:ext cx="5602455" cy="3563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Wingdings" pitchFamily="2" charset="2"/>
              <a:buChar char="ü"/>
            </a:pPr>
            <a:r>
              <a:rPr lang="en-US" altLang="zh-CN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Perturbation</a:t>
            </a:r>
            <a:r>
              <a:rPr lang="zh-CN" altLang="en-US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theory</a:t>
            </a:r>
          </a:p>
          <a:p>
            <a:pPr lvl="2">
              <a:lnSpc>
                <a:spcPct val="130000"/>
              </a:lnSpc>
            </a:pPr>
            <a:r>
              <a:rPr lang="en-US" altLang="zh-CN" sz="1600" dirty="0">
                <a:solidFill>
                  <a:srgbClr val="FF8302"/>
                </a:solidFill>
                <a:latin typeface="Comic Sans MS" panose="030F0702030302020204" pitchFamily="66" charset="0"/>
              </a:rPr>
              <a:t>HEA:</a:t>
            </a:r>
            <a:r>
              <a:rPr lang="zh-CN" altLang="en-US" sz="1600" dirty="0">
                <a:solidFill>
                  <a:srgbClr val="FF8302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1600" dirty="0">
                <a:solidFill>
                  <a:srgbClr val="FF8302"/>
                </a:solidFill>
                <a:latin typeface="Comic Sans MS" panose="030F0702030302020204" pitchFamily="66" charset="0"/>
              </a:rPr>
              <a:t>Anastasio</a:t>
            </a:r>
            <a:r>
              <a:rPr lang="zh-CN" altLang="en-US" sz="1600" dirty="0">
                <a:solidFill>
                  <a:srgbClr val="FF8302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1600" i="1" dirty="0">
                <a:solidFill>
                  <a:srgbClr val="FF8302"/>
                </a:solidFill>
                <a:latin typeface="Comic Sans MS" panose="030F0702030302020204" pitchFamily="66" charset="0"/>
              </a:rPr>
              <a:t>et</a:t>
            </a:r>
            <a:r>
              <a:rPr lang="zh-CN" altLang="en-US" sz="1600" i="1" dirty="0">
                <a:solidFill>
                  <a:srgbClr val="FF8302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1600" i="1" dirty="0">
                <a:solidFill>
                  <a:srgbClr val="FF8302"/>
                </a:solidFill>
                <a:latin typeface="Comic Sans MS" panose="030F0702030302020204" pitchFamily="66" charset="0"/>
              </a:rPr>
              <a:t>al.</a:t>
            </a:r>
            <a:r>
              <a:rPr lang="en-US" altLang="zh-CN" sz="1600" dirty="0">
                <a:solidFill>
                  <a:srgbClr val="FF8302"/>
                </a:solidFill>
                <a:latin typeface="Comic Sans MS" panose="030F0702030302020204" pitchFamily="66" charset="0"/>
              </a:rPr>
              <a:t>,</a:t>
            </a:r>
            <a:r>
              <a:rPr lang="zh-CN" altLang="en-US" sz="1600" dirty="0">
                <a:solidFill>
                  <a:srgbClr val="FF8302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1600" dirty="0">
                <a:solidFill>
                  <a:srgbClr val="FF8302"/>
                </a:solidFill>
                <a:latin typeface="Comic Sans MS" panose="030F0702030302020204" pitchFamily="66" charset="0"/>
              </a:rPr>
              <a:t>PRC</a:t>
            </a:r>
            <a:r>
              <a:rPr lang="zh-CN" altLang="en-US" sz="1600" dirty="0">
                <a:solidFill>
                  <a:srgbClr val="FF8302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1600" b="1" dirty="0">
                <a:solidFill>
                  <a:srgbClr val="FF8302"/>
                </a:solidFill>
                <a:latin typeface="Comic Sans MS" panose="030F0702030302020204" pitchFamily="66" charset="0"/>
              </a:rPr>
              <a:t>23</a:t>
            </a:r>
            <a:r>
              <a:rPr lang="en-US" altLang="zh-CN" sz="1600" dirty="0">
                <a:solidFill>
                  <a:srgbClr val="FF8302"/>
                </a:solidFill>
                <a:latin typeface="Comic Sans MS" panose="030F0702030302020204" pitchFamily="66" charset="0"/>
              </a:rPr>
              <a:t>,</a:t>
            </a:r>
            <a:r>
              <a:rPr lang="zh-CN" altLang="en-US" sz="1600" dirty="0">
                <a:solidFill>
                  <a:srgbClr val="FF8302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1600" dirty="0">
                <a:solidFill>
                  <a:srgbClr val="FF8302"/>
                </a:solidFill>
                <a:latin typeface="Comic Sans MS" panose="030F0702030302020204" pitchFamily="66" charset="0"/>
              </a:rPr>
              <a:t>2273</a:t>
            </a:r>
            <a:r>
              <a:rPr lang="zh-CN" altLang="en-US" sz="1600" dirty="0">
                <a:solidFill>
                  <a:srgbClr val="FF8302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1600" dirty="0">
                <a:solidFill>
                  <a:srgbClr val="FF8302"/>
                </a:solidFill>
                <a:latin typeface="Comic Sans MS" panose="030F0702030302020204" pitchFamily="66" charset="0"/>
              </a:rPr>
              <a:t>(1981)</a:t>
            </a:r>
          </a:p>
          <a:p>
            <a:pPr marL="285750" indent="-285750">
              <a:lnSpc>
                <a:spcPct val="130000"/>
              </a:lnSpc>
              <a:spcBef>
                <a:spcPts val="1800"/>
              </a:spcBef>
              <a:buFont typeface="Wingdings" pitchFamily="2" charset="2"/>
              <a:buChar char="ü"/>
            </a:pPr>
            <a:r>
              <a:rPr lang="en-US" altLang="zh-CN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Green’s</a:t>
            </a:r>
            <a:r>
              <a:rPr lang="zh-CN" altLang="en-US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Function</a:t>
            </a:r>
            <a:r>
              <a:rPr lang="zh-CN" altLang="en-US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method</a:t>
            </a:r>
          </a:p>
          <a:p>
            <a:pPr lvl="2">
              <a:lnSpc>
                <a:spcPct val="130000"/>
              </a:lnSpc>
            </a:pPr>
            <a:r>
              <a:rPr lang="en-US" altLang="zh-CN" sz="1600" dirty="0">
                <a:solidFill>
                  <a:srgbClr val="008400"/>
                </a:solidFill>
                <a:latin typeface="Comic Sans MS" panose="030F0702030302020204" pitchFamily="66" charset="0"/>
              </a:rPr>
              <a:t>Ho2:</a:t>
            </a:r>
            <a:r>
              <a:rPr lang="zh-CN" altLang="en-US" sz="1600" dirty="0">
                <a:solidFill>
                  <a:srgbClr val="00840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1600" dirty="0">
                <a:solidFill>
                  <a:srgbClr val="008400"/>
                </a:solidFill>
                <a:latin typeface="Comic Sans MS" panose="030F0702030302020204" pitchFamily="66" charset="0"/>
              </a:rPr>
              <a:t>Poschenrieder</a:t>
            </a:r>
            <a:r>
              <a:rPr lang="zh-CN" altLang="en-US" sz="1600" dirty="0">
                <a:solidFill>
                  <a:srgbClr val="00840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1600" i="1" dirty="0">
                <a:solidFill>
                  <a:srgbClr val="008400"/>
                </a:solidFill>
                <a:latin typeface="Comic Sans MS" panose="030F0702030302020204" pitchFamily="66" charset="0"/>
              </a:rPr>
              <a:t>et</a:t>
            </a:r>
            <a:r>
              <a:rPr lang="zh-CN" altLang="en-US" sz="1600" i="1" dirty="0">
                <a:solidFill>
                  <a:srgbClr val="00840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1600" i="1" dirty="0">
                <a:solidFill>
                  <a:srgbClr val="008400"/>
                </a:solidFill>
                <a:latin typeface="Comic Sans MS" panose="030F0702030302020204" pitchFamily="66" charset="0"/>
              </a:rPr>
              <a:t>al.,</a:t>
            </a:r>
            <a:r>
              <a:rPr lang="zh-CN" altLang="en-US" sz="1600" dirty="0">
                <a:solidFill>
                  <a:srgbClr val="00840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1600" dirty="0">
                <a:solidFill>
                  <a:srgbClr val="008400"/>
                </a:solidFill>
                <a:latin typeface="Comic Sans MS" panose="030F0702030302020204" pitchFamily="66" charset="0"/>
              </a:rPr>
              <a:t>PRC</a:t>
            </a:r>
            <a:r>
              <a:rPr lang="zh-CN" altLang="en-US" sz="1600" dirty="0">
                <a:solidFill>
                  <a:srgbClr val="00840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1600" b="1" dirty="0">
                <a:solidFill>
                  <a:srgbClr val="008400"/>
                </a:solidFill>
                <a:latin typeface="Comic Sans MS" panose="030F0702030302020204" pitchFamily="66" charset="0"/>
              </a:rPr>
              <a:t>38</a:t>
            </a:r>
            <a:r>
              <a:rPr lang="en-US" altLang="zh-CN" sz="1600" dirty="0">
                <a:solidFill>
                  <a:srgbClr val="008400"/>
                </a:solidFill>
                <a:latin typeface="Comic Sans MS" panose="030F0702030302020204" pitchFamily="66" charset="0"/>
              </a:rPr>
              <a:t>,</a:t>
            </a:r>
            <a:r>
              <a:rPr lang="zh-CN" altLang="en-US" sz="1600" dirty="0">
                <a:solidFill>
                  <a:srgbClr val="00840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1600" dirty="0">
                <a:solidFill>
                  <a:srgbClr val="008400"/>
                </a:solidFill>
                <a:latin typeface="Comic Sans MS" panose="030F0702030302020204" pitchFamily="66" charset="0"/>
              </a:rPr>
              <a:t>471</a:t>
            </a:r>
            <a:r>
              <a:rPr lang="zh-CN" altLang="en-US" sz="1600" dirty="0">
                <a:solidFill>
                  <a:srgbClr val="00840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1600" dirty="0">
                <a:solidFill>
                  <a:srgbClr val="008400"/>
                </a:solidFill>
                <a:latin typeface="Comic Sans MS" panose="030F0702030302020204" pitchFamily="66" charset="0"/>
              </a:rPr>
              <a:t>(1988)</a:t>
            </a:r>
          </a:p>
          <a:p>
            <a:pPr lvl="2">
              <a:lnSpc>
                <a:spcPct val="130000"/>
              </a:lnSpc>
            </a:pPr>
            <a:r>
              <a:rPr lang="en-US" altLang="zh-CN" sz="1600" dirty="0">
                <a:solidFill>
                  <a:srgbClr val="008400"/>
                </a:solidFill>
                <a:latin typeface="Comic Sans MS" panose="030F0702030302020204" pitchFamily="66" charset="0"/>
              </a:rPr>
              <a:t>Bonn</a:t>
            </a:r>
            <a:r>
              <a:rPr lang="zh-CN" altLang="en-US" sz="1600" dirty="0">
                <a:solidFill>
                  <a:srgbClr val="00840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1600" dirty="0">
                <a:solidFill>
                  <a:srgbClr val="008400"/>
                </a:solidFill>
                <a:latin typeface="Comic Sans MS" panose="030F0702030302020204" pitchFamily="66" charset="0"/>
              </a:rPr>
              <a:t>A:</a:t>
            </a:r>
            <a:r>
              <a:rPr lang="zh-CN" altLang="en-US" sz="1600" dirty="0">
                <a:solidFill>
                  <a:srgbClr val="00840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1600" dirty="0">
                <a:solidFill>
                  <a:srgbClr val="008400"/>
                </a:solidFill>
                <a:latin typeface="Comic Sans MS" panose="030F0702030302020204" pitchFamily="66" charset="0"/>
              </a:rPr>
              <a:t>Huber</a:t>
            </a:r>
            <a:r>
              <a:rPr lang="zh-CN" altLang="en-US" sz="1600" dirty="0">
                <a:solidFill>
                  <a:srgbClr val="00840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1600" i="1" dirty="0">
                <a:solidFill>
                  <a:srgbClr val="008400"/>
                </a:solidFill>
                <a:latin typeface="Comic Sans MS" panose="030F0702030302020204" pitchFamily="66" charset="0"/>
              </a:rPr>
              <a:t>et</a:t>
            </a:r>
            <a:r>
              <a:rPr lang="zh-CN" altLang="en-US" sz="1600" i="1" dirty="0">
                <a:solidFill>
                  <a:srgbClr val="00840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1600" i="1" dirty="0">
                <a:solidFill>
                  <a:srgbClr val="008400"/>
                </a:solidFill>
                <a:latin typeface="Comic Sans MS" panose="030F0702030302020204" pitchFamily="66" charset="0"/>
              </a:rPr>
              <a:t>al.</a:t>
            </a:r>
            <a:r>
              <a:rPr lang="en-US" altLang="zh-CN" sz="1600" dirty="0">
                <a:solidFill>
                  <a:srgbClr val="008400"/>
                </a:solidFill>
                <a:latin typeface="Comic Sans MS" panose="030F0702030302020204" pitchFamily="66" charset="0"/>
              </a:rPr>
              <a:t>,</a:t>
            </a:r>
            <a:r>
              <a:rPr lang="zh-CN" altLang="en-US" sz="1600" dirty="0">
                <a:solidFill>
                  <a:srgbClr val="00840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1600" dirty="0">
                <a:solidFill>
                  <a:srgbClr val="008400"/>
                </a:solidFill>
                <a:latin typeface="Comic Sans MS" panose="030F0702030302020204" pitchFamily="66" charset="0"/>
              </a:rPr>
              <a:t>PRC</a:t>
            </a:r>
            <a:r>
              <a:rPr lang="zh-CN" altLang="en-US" sz="1600" dirty="0">
                <a:solidFill>
                  <a:srgbClr val="00840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1600" b="1" dirty="0">
                <a:solidFill>
                  <a:srgbClr val="008400"/>
                </a:solidFill>
                <a:latin typeface="Comic Sans MS" panose="030F0702030302020204" pitchFamily="66" charset="0"/>
              </a:rPr>
              <a:t>51</a:t>
            </a:r>
            <a:r>
              <a:rPr lang="en-US" altLang="zh-CN" sz="1600" dirty="0">
                <a:solidFill>
                  <a:srgbClr val="008400"/>
                </a:solidFill>
                <a:latin typeface="Comic Sans MS" panose="030F0702030302020204" pitchFamily="66" charset="0"/>
              </a:rPr>
              <a:t>,</a:t>
            </a:r>
            <a:r>
              <a:rPr lang="zh-CN" altLang="en-US" sz="1600" dirty="0">
                <a:solidFill>
                  <a:srgbClr val="00840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1600" dirty="0">
                <a:solidFill>
                  <a:srgbClr val="008400"/>
                </a:solidFill>
                <a:latin typeface="Comic Sans MS" panose="030F0702030302020204" pitchFamily="66" charset="0"/>
              </a:rPr>
              <a:t>1790</a:t>
            </a:r>
            <a:r>
              <a:rPr lang="zh-CN" altLang="en-US" sz="1600" dirty="0">
                <a:solidFill>
                  <a:srgbClr val="00840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1600" dirty="0">
                <a:solidFill>
                  <a:srgbClr val="008400"/>
                </a:solidFill>
                <a:latin typeface="Comic Sans MS" panose="030F0702030302020204" pitchFamily="66" charset="0"/>
              </a:rPr>
              <a:t>(1995)</a:t>
            </a:r>
            <a:endParaRPr lang="en-US" altLang="zh-CN" sz="24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285750" indent="-285750">
              <a:lnSpc>
                <a:spcPct val="130000"/>
              </a:lnSpc>
              <a:spcBef>
                <a:spcPts val="1800"/>
              </a:spcBef>
              <a:buFont typeface="Wingdings" pitchFamily="2" charset="2"/>
              <a:buChar char="ü"/>
            </a:pPr>
            <a:r>
              <a:rPr lang="en-US" altLang="zh-CN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Attempts</a:t>
            </a:r>
            <a:r>
              <a:rPr lang="zh-CN" altLang="en-US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in</a:t>
            </a:r>
            <a:r>
              <a:rPr lang="zh-CN" altLang="en-US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RBHF</a:t>
            </a:r>
            <a:r>
              <a:rPr lang="zh-CN" altLang="en-US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calculation</a:t>
            </a:r>
          </a:p>
          <a:p>
            <a:pPr lvl="2">
              <a:lnSpc>
                <a:spcPct val="130000"/>
              </a:lnSpc>
            </a:pPr>
            <a:r>
              <a:rPr lang="en-US" altLang="zh-CN" sz="1600" dirty="0">
                <a:solidFill>
                  <a:srgbClr val="FF0084"/>
                </a:solidFill>
                <a:latin typeface="Comic Sans MS" panose="030F0702030302020204" pitchFamily="66" charset="0"/>
              </a:rPr>
              <a:t>Gross</a:t>
            </a:r>
            <a:r>
              <a:rPr lang="zh-CN" altLang="en-US" sz="1600" dirty="0">
                <a:solidFill>
                  <a:srgbClr val="FF0084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1600" dirty="0">
                <a:solidFill>
                  <a:srgbClr val="FF0084"/>
                </a:solidFill>
                <a:latin typeface="Comic Sans MS" panose="030F0702030302020204" pitchFamily="66" charset="0"/>
              </a:rPr>
              <a:t>OBEP:</a:t>
            </a:r>
            <a:r>
              <a:rPr lang="zh-CN" altLang="en-US" sz="1600" dirty="0">
                <a:solidFill>
                  <a:srgbClr val="FF0084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1600" dirty="0">
                <a:solidFill>
                  <a:srgbClr val="FF0084"/>
                </a:solidFill>
                <a:latin typeface="Comic Sans MS" panose="030F0702030302020204" pitchFamily="66" charset="0"/>
              </a:rPr>
              <a:t>Jong</a:t>
            </a:r>
            <a:r>
              <a:rPr lang="zh-CN" altLang="en-US" sz="1600" dirty="0">
                <a:solidFill>
                  <a:srgbClr val="FF0084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1600" i="1" dirty="0">
                <a:solidFill>
                  <a:srgbClr val="FF0084"/>
                </a:solidFill>
                <a:latin typeface="Comic Sans MS" panose="030F0702030302020204" pitchFamily="66" charset="0"/>
              </a:rPr>
              <a:t>et</a:t>
            </a:r>
            <a:r>
              <a:rPr lang="zh-CN" altLang="en-US" sz="1600" i="1" dirty="0">
                <a:solidFill>
                  <a:srgbClr val="FF0084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1600" i="1" dirty="0">
                <a:solidFill>
                  <a:srgbClr val="FF0084"/>
                </a:solidFill>
                <a:latin typeface="Comic Sans MS" panose="030F0702030302020204" pitchFamily="66" charset="0"/>
              </a:rPr>
              <a:t>al.</a:t>
            </a:r>
            <a:r>
              <a:rPr lang="en-US" altLang="zh-CN" sz="1600" dirty="0">
                <a:solidFill>
                  <a:srgbClr val="FF0084"/>
                </a:solidFill>
                <a:latin typeface="Comic Sans MS" panose="030F0702030302020204" pitchFamily="66" charset="0"/>
              </a:rPr>
              <a:t>,</a:t>
            </a:r>
            <a:r>
              <a:rPr lang="zh-CN" altLang="en-US" sz="1600" dirty="0">
                <a:solidFill>
                  <a:srgbClr val="FF0084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1600" dirty="0">
                <a:solidFill>
                  <a:srgbClr val="FF0084"/>
                </a:solidFill>
                <a:latin typeface="Comic Sans MS" panose="030F0702030302020204" pitchFamily="66" charset="0"/>
              </a:rPr>
              <a:t>PRC</a:t>
            </a:r>
            <a:r>
              <a:rPr lang="zh-CN" altLang="en-US" sz="1600" dirty="0">
                <a:solidFill>
                  <a:srgbClr val="FF0084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1600" b="1" dirty="0">
                <a:solidFill>
                  <a:srgbClr val="FF0084"/>
                </a:solidFill>
                <a:latin typeface="Comic Sans MS" panose="030F0702030302020204" pitchFamily="66" charset="0"/>
              </a:rPr>
              <a:t>58</a:t>
            </a:r>
            <a:r>
              <a:rPr lang="en-US" altLang="zh-CN" sz="1600" dirty="0">
                <a:solidFill>
                  <a:srgbClr val="FF0084"/>
                </a:solidFill>
                <a:latin typeface="Comic Sans MS" panose="030F0702030302020204" pitchFamily="66" charset="0"/>
              </a:rPr>
              <a:t>,</a:t>
            </a:r>
            <a:r>
              <a:rPr lang="zh-CN" altLang="en-US" sz="1600" dirty="0">
                <a:solidFill>
                  <a:srgbClr val="FF0084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1600" dirty="0">
                <a:solidFill>
                  <a:srgbClr val="FF0084"/>
                </a:solidFill>
                <a:latin typeface="Comic Sans MS" panose="030F0702030302020204" pitchFamily="66" charset="0"/>
              </a:rPr>
              <a:t>890</a:t>
            </a:r>
            <a:r>
              <a:rPr lang="zh-CN" altLang="en-US" sz="1600" dirty="0">
                <a:solidFill>
                  <a:srgbClr val="FF0084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1600" dirty="0">
                <a:solidFill>
                  <a:srgbClr val="FF0084"/>
                </a:solidFill>
                <a:latin typeface="Comic Sans MS" panose="030F0702030302020204" pitchFamily="66" charset="0"/>
              </a:rPr>
              <a:t>(1998)</a:t>
            </a:r>
          </a:p>
          <a:p>
            <a:pPr lvl="2">
              <a:lnSpc>
                <a:spcPct val="130000"/>
              </a:lnSpc>
            </a:pPr>
            <a:r>
              <a:rPr lang="en-US" altLang="zh-CN" sz="1600" dirty="0">
                <a:solidFill>
                  <a:srgbClr val="FF0084"/>
                </a:solidFill>
                <a:latin typeface="Comic Sans MS" panose="030F0702030302020204" pitchFamily="66" charset="0"/>
              </a:rPr>
              <a:t>Bonn</a:t>
            </a:r>
            <a:r>
              <a:rPr lang="zh-CN" altLang="en-US" sz="1600" dirty="0">
                <a:solidFill>
                  <a:srgbClr val="FF0084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1600" dirty="0">
                <a:solidFill>
                  <a:srgbClr val="FF0084"/>
                </a:solidFill>
                <a:latin typeface="Comic Sans MS" panose="030F0702030302020204" pitchFamily="66" charset="0"/>
              </a:rPr>
              <a:t>A:</a:t>
            </a:r>
            <a:r>
              <a:rPr lang="zh-CN" altLang="en-US" sz="1600" dirty="0">
                <a:solidFill>
                  <a:srgbClr val="FF0084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1600" dirty="0">
                <a:solidFill>
                  <a:srgbClr val="FF0084"/>
                </a:solidFill>
                <a:latin typeface="Comic Sans MS" panose="030F0702030302020204" pitchFamily="66" charset="0"/>
              </a:rPr>
              <a:t>Katayama</a:t>
            </a:r>
            <a:r>
              <a:rPr lang="zh-CN" altLang="en-US" sz="1600" dirty="0">
                <a:solidFill>
                  <a:srgbClr val="FF0084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1600" i="1" dirty="0">
                <a:solidFill>
                  <a:srgbClr val="FF0084"/>
                </a:solidFill>
                <a:latin typeface="Comic Sans MS" panose="030F0702030302020204" pitchFamily="66" charset="0"/>
              </a:rPr>
              <a:t>et</a:t>
            </a:r>
            <a:r>
              <a:rPr lang="zh-CN" altLang="en-US" sz="1600" i="1" dirty="0">
                <a:solidFill>
                  <a:srgbClr val="FF0084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1600" i="1" dirty="0">
                <a:solidFill>
                  <a:srgbClr val="FF0084"/>
                </a:solidFill>
                <a:latin typeface="Comic Sans MS" panose="030F0702030302020204" pitchFamily="66" charset="0"/>
              </a:rPr>
              <a:t>al.</a:t>
            </a:r>
            <a:r>
              <a:rPr lang="en-US" altLang="zh-CN" sz="1600" dirty="0">
                <a:solidFill>
                  <a:srgbClr val="FF0084"/>
                </a:solidFill>
                <a:latin typeface="Comic Sans MS" panose="030F0702030302020204" pitchFamily="66" charset="0"/>
              </a:rPr>
              <a:t>,</a:t>
            </a:r>
            <a:r>
              <a:rPr lang="zh-CN" altLang="en-US" sz="1600" dirty="0">
                <a:solidFill>
                  <a:srgbClr val="FF0084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1600" dirty="0">
                <a:solidFill>
                  <a:srgbClr val="FF0084"/>
                </a:solidFill>
                <a:latin typeface="Comic Sans MS" panose="030F0702030302020204" pitchFamily="66" charset="0"/>
              </a:rPr>
              <a:t>PLB</a:t>
            </a:r>
            <a:r>
              <a:rPr lang="zh-CN" altLang="en-US" sz="1600" dirty="0">
                <a:solidFill>
                  <a:srgbClr val="FF0084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1600" b="1" dirty="0">
                <a:solidFill>
                  <a:srgbClr val="FF0084"/>
                </a:solidFill>
                <a:latin typeface="Comic Sans MS" panose="030F0702030302020204" pitchFamily="66" charset="0"/>
              </a:rPr>
              <a:t>747</a:t>
            </a:r>
            <a:r>
              <a:rPr lang="en-US" altLang="zh-CN" sz="1600" dirty="0">
                <a:solidFill>
                  <a:srgbClr val="FF0084"/>
                </a:solidFill>
                <a:latin typeface="Comic Sans MS" panose="030F0702030302020204" pitchFamily="66" charset="0"/>
              </a:rPr>
              <a:t>,</a:t>
            </a:r>
            <a:r>
              <a:rPr lang="zh-CN" altLang="en-US" sz="1600" dirty="0">
                <a:solidFill>
                  <a:srgbClr val="FF0084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1600" dirty="0">
                <a:solidFill>
                  <a:srgbClr val="FF0084"/>
                </a:solidFill>
                <a:latin typeface="Comic Sans MS" panose="030F0702030302020204" pitchFamily="66" charset="0"/>
              </a:rPr>
              <a:t>43</a:t>
            </a:r>
            <a:r>
              <a:rPr lang="zh-CN" altLang="en-US" sz="1600" dirty="0">
                <a:solidFill>
                  <a:srgbClr val="FF0084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1600" dirty="0">
                <a:solidFill>
                  <a:srgbClr val="FF0084"/>
                </a:solidFill>
                <a:latin typeface="Comic Sans MS" panose="030F0702030302020204" pitchFamily="66" charset="0"/>
              </a:rPr>
              <a:t>(2015)</a:t>
            </a:r>
            <a:endParaRPr lang="en-US" altLang="zh-CN" sz="1600" dirty="0">
              <a:solidFill>
                <a:srgbClr val="FF0084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39DEB2E-8E80-70AE-18E5-025C4555CD05}"/>
              </a:ext>
            </a:extLst>
          </p:cNvPr>
          <p:cNvSpPr txBox="1"/>
          <p:nvPr/>
        </p:nvSpPr>
        <p:spPr>
          <a:xfrm>
            <a:off x="-177800" y="5384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92346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169546" y="1124744"/>
            <a:ext cx="9750989" cy="4543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p"/>
            </a:pPr>
            <a:r>
              <a:rPr lang="en-US" altLang="zh-CN" sz="30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Introduction</a:t>
            </a:r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p"/>
            </a:pPr>
            <a:r>
              <a:rPr lang="en-US" altLang="zh-CN" sz="3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Relativistic</a:t>
            </a:r>
            <a:r>
              <a:rPr lang="zh-CN" altLang="en-US" sz="3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Brueckner-Hartree-Fock</a:t>
            </a:r>
            <a:r>
              <a:rPr lang="zh-CN" altLang="en-US" sz="3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theory</a:t>
            </a:r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p"/>
            </a:pPr>
            <a:r>
              <a:rPr lang="en-US" altLang="zh-CN" sz="30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Nuclear</a:t>
            </a:r>
            <a:r>
              <a:rPr lang="zh-CN" altLang="en-US" sz="30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0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matter</a:t>
            </a:r>
            <a:r>
              <a:rPr lang="zh-CN" altLang="en-US" sz="30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0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properties</a:t>
            </a:r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p"/>
            </a:pPr>
            <a:r>
              <a:rPr lang="en-US" altLang="zh-CN" sz="30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Neutron</a:t>
            </a:r>
            <a:r>
              <a:rPr lang="zh-CN" altLang="en-US" sz="30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0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star</a:t>
            </a:r>
            <a:r>
              <a:rPr lang="zh-CN" altLang="en-US" sz="30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0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properties</a:t>
            </a:r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p"/>
            </a:pPr>
            <a:r>
              <a:rPr lang="en-US" altLang="zh-CN" sz="30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Summary</a:t>
            </a:r>
            <a:endParaRPr lang="zh-CN" altLang="en-US" sz="3000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B56B7F1-F58D-F24C-91BC-4AF370DA94B6}"/>
              </a:ext>
            </a:extLst>
          </p:cNvPr>
          <p:cNvSpPr/>
          <p:nvPr/>
        </p:nvSpPr>
        <p:spPr>
          <a:xfrm>
            <a:off x="568165" y="188756"/>
            <a:ext cx="1484702" cy="584775"/>
          </a:xfrm>
          <a:prstGeom prst="rect">
            <a:avLst/>
          </a:prstGeom>
          <a:noFill/>
          <a:ln w="28575">
            <a:noFill/>
          </a:ln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Content</a:t>
            </a:r>
          </a:p>
        </p:txBody>
      </p:sp>
      <p:cxnSp>
        <p:nvCxnSpPr>
          <p:cNvPr id="7" name="直线连接符 6">
            <a:extLst>
              <a:ext uri="{FF2B5EF4-FFF2-40B4-BE49-F238E27FC236}">
                <a16:creationId xmlns:a16="http://schemas.microsoft.com/office/drawing/2014/main" id="{3A5EF2F0-2E97-3E40-8327-FB2EA9D89E12}"/>
              </a:ext>
            </a:extLst>
          </p:cNvPr>
          <p:cNvCxnSpPr>
            <a:cxnSpLocks/>
          </p:cNvCxnSpPr>
          <p:nvPr/>
        </p:nvCxnSpPr>
        <p:spPr>
          <a:xfrm>
            <a:off x="583538" y="765918"/>
            <a:ext cx="1054962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1983658-4DAB-EB26-2BF8-B915F656E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5FEE-64E1-584C-971E-0FB80B6FB9CF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07517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802931D-489C-4460-9622-E0B24BD03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5FEE-64E1-584C-971E-0FB80B6FB9CF}" type="slidenum">
              <a:rPr kumimoji="1" lang="zh-CN" altLang="en-US" smtClean="0"/>
              <a:t>9</a:t>
            </a:fld>
            <a:endParaRPr kumimoji="1" lang="zh-CN" altLang="en-US" dirty="0"/>
          </a:p>
        </p:txBody>
      </p:sp>
      <p:cxnSp>
        <p:nvCxnSpPr>
          <p:cNvPr id="6" name="直线连接符 4">
            <a:extLst>
              <a:ext uri="{FF2B5EF4-FFF2-40B4-BE49-F238E27FC236}">
                <a16:creationId xmlns:a16="http://schemas.microsoft.com/office/drawing/2014/main" id="{10405027-FB78-4FEF-B152-1A12E4AFF135}"/>
              </a:ext>
            </a:extLst>
          </p:cNvPr>
          <p:cNvCxnSpPr>
            <a:cxnSpLocks/>
          </p:cNvCxnSpPr>
          <p:nvPr/>
        </p:nvCxnSpPr>
        <p:spPr>
          <a:xfrm>
            <a:off x="583538" y="765918"/>
            <a:ext cx="1054962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圆角矩形 8">
            <a:extLst>
              <a:ext uri="{FF2B5EF4-FFF2-40B4-BE49-F238E27FC236}">
                <a16:creationId xmlns:a16="http://schemas.microsoft.com/office/drawing/2014/main" id="{E100D57A-7EE6-8146-BAF3-DACC2057F40D}"/>
              </a:ext>
            </a:extLst>
          </p:cNvPr>
          <p:cNvSpPr/>
          <p:nvPr/>
        </p:nvSpPr>
        <p:spPr>
          <a:xfrm>
            <a:off x="724392" y="980728"/>
            <a:ext cx="10293749" cy="1646460"/>
          </a:xfrm>
          <a:prstGeom prst="roundRect">
            <a:avLst/>
          </a:prstGeom>
          <a:noFill/>
          <a:ln w="19050">
            <a:solidFill>
              <a:srgbClr val="3096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BEE3CDD8-113E-744E-B2FD-06065FA72051}"/>
                  </a:ext>
                </a:extLst>
              </p:cNvPr>
              <p:cNvSpPr txBox="1"/>
              <p:nvPr/>
            </p:nvSpPr>
            <p:spPr>
              <a:xfrm>
                <a:off x="3847676" y="1142512"/>
                <a:ext cx="5344668" cy="4611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1" lang="en-US" altLang="zh-CN" sz="22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200" b="1" i="1">
                              <a:latin typeface="Cambria Math" panose="02040503050406030204" pitchFamily="18" charset="0"/>
                            </a:rPr>
                            <m:t>𝜶</m:t>
                          </m:r>
                          <m:r>
                            <a:rPr kumimoji="1" lang="en-US" altLang="zh-CN" sz="22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kumimoji="1" lang="en-US" altLang="zh-CN" sz="2200" b="1" i="1"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kumimoji="1" lang="en-US" altLang="zh-CN" sz="2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1" lang="en-US" altLang="zh-CN" sz="2200" i="1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kumimoji="1" lang="en-US" altLang="zh-CN" sz="22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kumimoji="1" lang="en-US" altLang="zh-CN" sz="2200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kumimoji="1" lang="en-US" altLang="zh-CN" sz="2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1" lang="en-US" altLang="zh-CN" sz="2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𝒰</m:t>
                          </m:r>
                          <m:r>
                            <a:rPr kumimoji="1" lang="en-US" altLang="zh-CN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  <m:r>
                            <a:rPr kumimoji="1" lang="en-US" altLang="zh-CN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kumimoji="1" lang="en-US" altLang="zh-CN" sz="22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d>
                      <m:r>
                        <a:rPr kumimoji="1" lang="zh-CN" alt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2200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kumimoji="1" lang="en-US" altLang="zh-CN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2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kumimoji="1" lang="en-US" altLang="zh-CN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zh-CN" sz="2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kumimoji="1" lang="en-US" altLang="zh-CN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CN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zh-CN" sz="2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kumimoji="1" lang="en-US" altLang="zh-CN" sz="22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kumimoji="1" lang="en-US" altLang="zh-CN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sz="2200" b="1" i="1" smtClean="0"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kumimoji="1" lang="en-US" altLang="zh-CN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zh-CN" sz="22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kumimoji="1" lang="en-US" altLang="zh-CN" sz="2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2200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BEE3CDD8-113E-744E-B2FD-06065FA720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7676" y="1142512"/>
                <a:ext cx="5344668" cy="461152"/>
              </a:xfrm>
              <a:prstGeom prst="rect">
                <a:avLst/>
              </a:prstGeom>
              <a:blipFill>
                <a:blip r:embed="rId2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D81680EF-CBE4-2046-892E-E0B9CD052C9E}"/>
                  </a:ext>
                </a:extLst>
              </p:cNvPr>
              <p:cNvSpPr txBox="1"/>
              <p:nvPr/>
            </p:nvSpPr>
            <p:spPr>
              <a:xfrm>
                <a:off x="4063700" y="1773128"/>
                <a:ext cx="489396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𝒰</m:t>
                      </m:r>
                      <m:d>
                        <m:dPr>
                          <m:ctrlPr>
                            <a:rPr kumimoji="1" lang="en-US" altLang="zh-CN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e>
                      </m:d>
                      <m:r>
                        <a:rPr kumimoji="1" lang="en-US" altLang="zh-CN" sz="2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CN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kumimoji="1" lang="en-US" altLang="zh-CN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d>
                        <m:dPr>
                          <m:ctrlPr>
                            <a:rPr kumimoji="1" lang="en-US" altLang="zh-CN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kumimoji="1" lang="en-US" altLang="zh-CN" sz="2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1" lang="en-US" altLang="zh-CN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kumimoji="1" lang="en-US" altLang="zh-CN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sSub>
                        <m:sSubPr>
                          <m:ctrlPr>
                            <a:rPr kumimoji="1" lang="en-US" altLang="zh-CN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kumimoji="1" lang="en-US" altLang="zh-CN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kumimoji="1" lang="en-US" altLang="zh-CN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kumimoji="1" lang="en-US" altLang="zh-CN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kumimoji="1" lang="en-US" altLang="zh-CN" sz="2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𝜸</m:t>
                      </m:r>
                      <m:r>
                        <a:rPr kumimoji="1" lang="en-US" altLang="zh-CN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̂"/>
                          <m:ctrlPr>
                            <a:rPr kumimoji="1" lang="en-US" altLang="zh-CN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zh-CN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e>
                      </m:acc>
                      <m:sSub>
                        <m:sSubPr>
                          <m:ctrlPr>
                            <a:rPr kumimoji="1" lang="en-US" altLang="zh-CN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kumimoji="1" lang="en-US" altLang="zh-CN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kumimoji="1" lang="en-US" altLang="zh-CN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kumimoji="1" lang="zh-CN" altLang="en-US" sz="2200" i="1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D81680EF-CBE4-2046-892E-E0B9CD052C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3700" y="1773128"/>
                <a:ext cx="4893968" cy="430887"/>
              </a:xfrm>
              <a:prstGeom prst="rect">
                <a:avLst/>
              </a:prstGeom>
              <a:blipFill>
                <a:blip r:embed="rId3"/>
                <a:stretch>
                  <a:fillRect t="-5714" b="-11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矩形 23">
            <a:extLst>
              <a:ext uri="{FF2B5EF4-FFF2-40B4-BE49-F238E27FC236}">
                <a16:creationId xmlns:a16="http://schemas.microsoft.com/office/drawing/2014/main" id="{8219EC85-01DA-7B45-83A6-1D7D2FCB2F17}"/>
              </a:ext>
            </a:extLst>
          </p:cNvPr>
          <p:cNvSpPr/>
          <p:nvPr/>
        </p:nvSpPr>
        <p:spPr>
          <a:xfrm>
            <a:off x="568165" y="188756"/>
            <a:ext cx="5497018" cy="584775"/>
          </a:xfrm>
          <a:prstGeom prst="rect">
            <a:avLst/>
          </a:prstGeom>
          <a:noFill/>
          <a:ln w="28575">
            <a:noFill/>
          </a:ln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Dirac</a:t>
            </a:r>
            <a:r>
              <a:rPr lang="zh-CN" altLang="en-US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equation</a:t>
            </a:r>
            <a:r>
              <a:rPr lang="zh-CN" altLang="en-US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in</a:t>
            </a:r>
            <a:r>
              <a:rPr lang="zh-CN" altLang="en-US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nuclear</a:t>
            </a:r>
            <a:r>
              <a:rPr lang="zh-CN" altLang="en-US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matter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6128AED2-B3F0-0D4C-9330-6862C7CDB889}"/>
                  </a:ext>
                </a:extLst>
              </p:cNvPr>
              <p:cNvSpPr txBox="1"/>
              <p:nvPr/>
            </p:nvSpPr>
            <p:spPr>
              <a:xfrm>
                <a:off x="3572157" y="4509120"/>
                <a:ext cx="5980227" cy="7186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0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kumimoji="1"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kumimoji="1"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zh-CN" sz="20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kumimoji="1" lang="en-US" altLang="zh-CN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kumimoji="1" lang="en-US" altLang="zh-CN" sz="20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kumimoji="1" lang="en-US" altLang="zh-CN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kumimoji="1"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zh-CN" sz="20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kumimoji="1" lang="en-US" altLang="zh-CN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kumimoji="1" lang="en-US" altLang="zh-CN" sz="20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</m:d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sSubSup>
                            <m:sSubSupPr>
                              <m:ctrlPr>
                                <a:rPr kumimoji="1"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CN" sz="20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kumimoji="1" lang="en-US" altLang="zh-CN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kumimoji="1" lang="en-US" altLang="zh-CN" sz="20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rad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kumimoji="1" lang="en-US" altLang="zh-CN" sz="2000" b="1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kumimoji="1" lang="en-US" altLang="zh-CN" sz="2000" b="1" i="1" smtClean="0"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kumimoji="1" lang="en-US" altLang="zh-CN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CN" sz="2000" b="1" i="1" smtClean="0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p>
                                  <m:r>
                                    <a:rPr kumimoji="1" lang="en-US" altLang="zh-CN" sz="2000" b="1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kumimoji="1" lang="en-US" altLang="zh-CN" sz="2000" b="1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d>
                                <m:dPr>
                                  <m:ctrlPr>
                                    <a:rPr kumimoji="1"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kumimoji="1"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kumimoji="1" lang="en-US" altLang="zh-CN" sz="2000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kumimoji="1" lang="en-US" altLang="zh-CN" sz="20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  <m:sup>
                                      <m:r>
                                        <a:rPr kumimoji="1" lang="en-US" altLang="zh-CN" sz="20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  <m:r>
                                    <a:rPr kumimoji="1" lang="en-US" altLang="zh-CN" sz="20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kumimoji="1"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kumimoji="1" lang="en-US" altLang="zh-CN" sz="2000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kumimoji="1" lang="en-US" altLang="zh-CN" sz="20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  <m:sup>
                                      <m:r>
                                        <a:rPr kumimoji="1" lang="en-US" altLang="zh-CN" sz="20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d>
                        </m:e>
                        <m:sup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kumimoji="1" lang="zh-CN" altLang="en-US" sz="2000" dirty="0"/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6128AED2-B3F0-0D4C-9330-6862C7CDB8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2157" y="4509120"/>
                <a:ext cx="5980227" cy="7186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0F84DFA9-7D64-B149-B48E-108EEC3E95E8}"/>
                  </a:ext>
                </a:extLst>
              </p:cNvPr>
              <p:cNvSpPr txBox="1"/>
              <p:nvPr/>
            </p:nvSpPr>
            <p:spPr>
              <a:xfrm>
                <a:off x="3578594" y="5278699"/>
                <a:ext cx="2328009" cy="4036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kumimoji="1" lang="en-US" altLang="zh-CN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r>
                        <a:rPr kumimoji="1" lang="en-US" altLang="zh-CN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  <m:r>
                        <a:rPr kumimoji="1" lang="en-US" altLang="zh-CN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kumimoji="1" lang="en-US" altLang="zh-CN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kumimoji="1" lang="en-US" altLang="zh-CN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2000" dirty="0"/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0F84DFA9-7D64-B149-B48E-108EEC3E95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8594" y="5278699"/>
                <a:ext cx="2328009" cy="403637"/>
              </a:xfrm>
              <a:prstGeom prst="rect">
                <a:avLst/>
              </a:prstGeom>
              <a:blipFill>
                <a:blip r:embed="rId5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4830CB25-94C9-2F48-B9E7-55551188BE6C}"/>
                  </a:ext>
                </a:extLst>
              </p:cNvPr>
              <p:cNvSpPr txBox="1"/>
              <p:nvPr/>
            </p:nvSpPr>
            <p:spPr>
              <a:xfrm>
                <a:off x="3761250" y="3621469"/>
                <a:ext cx="5935150" cy="423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kumimoji="1"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kumimoji="1"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kumimoji="1"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kumimoji="1"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kumimoji="1"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kumimoji="1"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kumimoji="1"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zh-CN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kumimoji="1" lang="en-US" altLang="zh-CN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e>
                        <m:sup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kumimoji="1"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  <m:r>
                        <a:rPr kumimoji="1"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1"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zh-CN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</m:e>
                          </m:acc>
                          <m:r>
                            <a:rPr kumimoji="1"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kumimoji="1"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kumimoji="1"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kumimoji="1"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kumimoji="1" lang="zh-CN" alt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kumimoji="1"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zh-CN" alt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</m:t>
                          </m:r>
                          <m:r>
                            <a:rPr kumimoji="1"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kumimoji="1" lang="zh-CN" alt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kumimoji="1"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4830CB25-94C9-2F48-B9E7-55551188BE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1250" y="3621469"/>
                <a:ext cx="5935150" cy="423770"/>
              </a:xfrm>
              <a:prstGeom prst="rect">
                <a:avLst/>
              </a:prstGeom>
              <a:blipFill>
                <a:blip r:embed="rId6"/>
                <a:stretch>
                  <a:fillRect t="-5882" b="-117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>
            <a:extLst>
              <a:ext uri="{FF2B5EF4-FFF2-40B4-BE49-F238E27FC236}">
                <a16:creationId xmlns:a16="http://schemas.microsoft.com/office/drawing/2014/main" id="{FC71568D-4715-5D41-BA86-3CB931CF9C83}"/>
              </a:ext>
            </a:extLst>
          </p:cNvPr>
          <p:cNvSpPr txBox="1"/>
          <p:nvPr/>
        </p:nvSpPr>
        <p:spPr>
          <a:xfrm>
            <a:off x="5143820" y="2177524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scalar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E189239A-5314-2648-8F70-310856DD8624}"/>
              </a:ext>
            </a:extLst>
          </p:cNvPr>
          <p:cNvSpPr txBox="1"/>
          <p:nvPr/>
        </p:nvSpPr>
        <p:spPr>
          <a:xfrm>
            <a:off x="6271721" y="2185848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timelike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0FECBBFC-FA2E-F34E-8799-ECB86F4EF627}"/>
              </a:ext>
            </a:extLst>
          </p:cNvPr>
          <p:cNvSpPr txBox="1"/>
          <p:nvPr/>
        </p:nvSpPr>
        <p:spPr>
          <a:xfrm>
            <a:off x="7556328" y="2185848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spacelike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圆角矩形 4">
            <a:extLst>
              <a:ext uri="{FF2B5EF4-FFF2-40B4-BE49-F238E27FC236}">
                <a16:creationId xmlns:a16="http://schemas.microsoft.com/office/drawing/2014/main" id="{5F062E3B-6263-1C20-05C0-543E0BE3C449}"/>
              </a:ext>
            </a:extLst>
          </p:cNvPr>
          <p:cNvSpPr/>
          <p:nvPr/>
        </p:nvSpPr>
        <p:spPr>
          <a:xfrm>
            <a:off x="724392" y="4373979"/>
            <a:ext cx="10293749" cy="2151365"/>
          </a:xfrm>
          <a:prstGeom prst="roundRect">
            <a:avLst/>
          </a:prstGeom>
          <a:noFill/>
          <a:ln w="19050">
            <a:solidFill>
              <a:srgbClr val="3096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1DB1A7F-3063-2DF6-1F7E-F1706AAFD290}"/>
              </a:ext>
            </a:extLst>
          </p:cNvPr>
          <p:cNvSpPr txBox="1"/>
          <p:nvPr/>
        </p:nvSpPr>
        <p:spPr>
          <a:xfrm>
            <a:off x="996902" y="1757740"/>
            <a:ext cx="3143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Single-particle</a:t>
            </a:r>
            <a:r>
              <a:rPr kumimoji="1" lang="zh-CN" altLang="en-US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potential</a:t>
            </a:r>
            <a:endParaRPr kumimoji="1" lang="zh-CN" altLang="en-US" sz="2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65ABB78-91CF-9DA3-0D5C-129BEEC09EA2}"/>
                  </a:ext>
                </a:extLst>
              </p:cNvPr>
              <p:cNvSpPr txBox="1"/>
              <p:nvPr/>
            </p:nvSpPr>
            <p:spPr>
              <a:xfrm>
                <a:off x="4347970" y="3030307"/>
                <a:ext cx="4332853" cy="4569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2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kumimoji="1" lang="en-US" altLang="zh-CN" sz="2200" b="1" i="1"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kumimoji="1" lang="en-US" altLang="zh-CN" sz="2200" i="1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kumimoji="1" lang="en-US" altLang="zh-CN" sz="22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2200" b="1" i="1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p>
                          <m:r>
                            <a:rPr kumimoji="1" lang="zh-CN" altLang="en-US" sz="2200" b="1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kumimoji="1" lang="en-US" altLang="zh-CN" sz="2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zh-CN" sz="2200" i="1">
                          <a:latin typeface="Cambria Math" panose="02040503050406030204" pitchFamily="18" charset="0"/>
                        </a:rPr>
                        <m:t>𝛽</m:t>
                      </m:r>
                      <m:sSubSup>
                        <m:sSubSupPr>
                          <m:ctrlPr>
                            <a:rPr kumimoji="1" lang="en-US" altLang="zh-CN" sz="2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sz="22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kumimoji="1" lang="en-US" altLang="zh-CN" sz="2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kumimoji="1" lang="zh-CN" altLang="en-US" sz="22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kumimoji="1" lang="en-US" altLang="zh-CN" sz="2200" b="0" i="1" smtClean="0"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kumimoji="1" lang="en-US" altLang="zh-CN" sz="2200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kumimoji="1" lang="en-US" altLang="zh-CN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2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kumimoji="1" lang="en-US" altLang="zh-CN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zh-CN" sz="2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kumimoji="1" lang="en-US" altLang="zh-CN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kumimoji="1" lang="en-US" altLang="zh-CN" sz="2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sz="2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zh-CN" sz="22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kumimoji="1" lang="zh-CN" altLang="en-US" sz="22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kumimoji="1" lang="en-US" altLang="zh-CN" sz="22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kumimoji="1" lang="en-US" altLang="zh-CN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sz="2200" b="1" i="1" smtClean="0"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kumimoji="1" lang="en-US" altLang="zh-CN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zh-CN" sz="22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kumimoji="1" lang="en-US" altLang="zh-CN" sz="2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2200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65ABB78-91CF-9DA3-0D5C-129BEEC09E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7970" y="3030307"/>
                <a:ext cx="4332853" cy="456985"/>
              </a:xfrm>
              <a:prstGeom prst="rect">
                <a:avLst/>
              </a:prstGeom>
              <a:blipFill>
                <a:blip r:embed="rId7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86A1736B-F228-071C-66D6-A3090D0499F8}"/>
              </a:ext>
            </a:extLst>
          </p:cNvPr>
          <p:cNvSpPr txBox="1"/>
          <p:nvPr/>
        </p:nvSpPr>
        <p:spPr>
          <a:xfrm>
            <a:off x="1012978" y="4651805"/>
            <a:ext cx="2109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Positive-energy</a:t>
            </a:r>
            <a:endParaRPr kumimoji="1" lang="zh-CN" altLang="en-US" sz="2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3F72D1D-E68E-D9FA-EDE4-440A48667241}"/>
              </a:ext>
            </a:extLst>
          </p:cNvPr>
          <p:cNvSpPr txBox="1"/>
          <p:nvPr/>
        </p:nvSpPr>
        <p:spPr>
          <a:xfrm>
            <a:off x="1012978" y="5229128"/>
            <a:ext cx="2227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Negative-energy</a:t>
            </a:r>
            <a:endParaRPr kumimoji="1" lang="zh-CN" altLang="en-US" sz="2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5" name="圆角矩形 14">
            <a:extLst>
              <a:ext uri="{FF2B5EF4-FFF2-40B4-BE49-F238E27FC236}">
                <a16:creationId xmlns:a16="http://schemas.microsoft.com/office/drawing/2014/main" id="{3B8757DC-339F-BFC2-5AA0-ECB6EE3F40DA}"/>
              </a:ext>
            </a:extLst>
          </p:cNvPr>
          <p:cNvSpPr/>
          <p:nvPr/>
        </p:nvSpPr>
        <p:spPr>
          <a:xfrm>
            <a:off x="689982" y="2852936"/>
            <a:ext cx="10293749" cy="1333450"/>
          </a:xfrm>
          <a:prstGeom prst="roundRect">
            <a:avLst/>
          </a:prstGeom>
          <a:noFill/>
          <a:ln w="19050">
            <a:solidFill>
              <a:srgbClr val="3096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919B06CB-9BBF-3AAB-B3BF-9EFE8FCABCA5}"/>
                  </a:ext>
                </a:extLst>
              </p:cNvPr>
              <p:cNvSpPr txBox="1"/>
              <p:nvPr/>
            </p:nvSpPr>
            <p:spPr>
              <a:xfrm>
                <a:off x="3439072" y="5733256"/>
                <a:ext cx="4929875" cy="6611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kumimoji="1" lang="en-US" altLang="zh-CN" sz="2000" b="1" i="1"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  <m:sup/>
                        <m:e>
                          <m:r>
                            <a:rPr kumimoji="1"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kumimoji="1"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0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r>
                                <a:rPr kumimoji="1" lang="en-US" altLang="zh-CN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kumimoji="1" lang="en-US" altLang="zh-CN" sz="2000" b="0" i="0" smtClean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e>
                          </m:d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̅"/>
                              <m:ctrlPr>
                                <a:rPr kumimoji="1"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zh-CN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  <m:d>
                            <m:dPr>
                              <m:ctrlPr>
                                <a:rPr kumimoji="1"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0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r>
                                <a:rPr kumimoji="1" lang="en-US" altLang="zh-CN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kumimoji="1" lang="en-US" altLang="zh-CN" sz="2000" b="0" i="0" smtClean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e>
                          </m:d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zh-CN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d>
                            <m:dPr>
                              <m:ctrlPr>
                                <a:rPr kumimoji="1"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0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r>
                                <a:rPr kumimoji="1" lang="en-US" altLang="zh-CN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kumimoji="1" lang="en-US" altLang="zh-CN" sz="2000" b="0" i="0" smtClean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e>
                          </m:d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̅"/>
                              <m:ctrlPr>
                                <a:rPr kumimoji="1" lang="en-US" altLang="zh-CN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zh-CN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  <m:d>
                            <m:dPr>
                              <m:ctrlPr>
                                <a:rPr kumimoji="1"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0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r>
                                <a:rPr kumimoji="1" lang="en-US" altLang="zh-CN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kumimoji="1" lang="en-US" altLang="zh-CN" sz="2000" b="0" i="0" smtClean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e>
                          </m:d>
                        </m:e>
                      </m:nary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b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4×4</m:t>
                          </m:r>
                        </m:sub>
                      </m:sSub>
                    </m:oMath>
                  </m:oMathPara>
                </a14:m>
                <a:endParaRPr kumimoji="1" lang="zh-CN" altLang="en-US" sz="2000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919B06CB-9BBF-3AAB-B3BF-9EFE8FCABC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9072" y="5733256"/>
                <a:ext cx="4929875" cy="661143"/>
              </a:xfrm>
              <a:prstGeom prst="rect">
                <a:avLst/>
              </a:prstGeom>
              <a:blipFill>
                <a:blip r:embed="rId8"/>
                <a:stretch>
                  <a:fillRect l="-15897" t="-167925" b="-2377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本框 18">
            <a:extLst>
              <a:ext uri="{FF2B5EF4-FFF2-40B4-BE49-F238E27FC236}">
                <a16:creationId xmlns:a16="http://schemas.microsoft.com/office/drawing/2014/main" id="{F5061BDC-450B-38F6-FC2F-18362FF52E17}"/>
              </a:ext>
            </a:extLst>
          </p:cNvPr>
          <p:cNvSpPr txBox="1"/>
          <p:nvPr/>
        </p:nvSpPr>
        <p:spPr>
          <a:xfrm>
            <a:off x="983432" y="3573016"/>
            <a:ext cx="2575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Effective</a:t>
            </a:r>
            <a:r>
              <a:rPr kumimoji="1" lang="zh-CN" altLang="en-US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quantities</a:t>
            </a:r>
            <a:endParaRPr kumimoji="1" lang="zh-CN" altLang="en-US" sz="2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032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547424</TotalTime>
  <Words>1344</Words>
  <Application>Microsoft Macintosh PowerPoint</Application>
  <PresentationFormat>宽屏</PresentationFormat>
  <Paragraphs>204</Paragraphs>
  <Slides>20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1" baseType="lpstr">
      <vt:lpstr>等线</vt:lpstr>
      <vt:lpstr>等线 Light</vt:lpstr>
      <vt:lpstr>KaiTi</vt:lpstr>
      <vt:lpstr>Microsoft YaHei</vt:lpstr>
      <vt:lpstr>Arial</vt:lpstr>
      <vt:lpstr>Book Antiqua</vt:lpstr>
      <vt:lpstr>Cambria Math</vt:lpstr>
      <vt:lpstr>Comic Sans MS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Microsoft Office User</cp:lastModifiedBy>
  <cp:revision>4915</cp:revision>
  <cp:lastPrinted>2020-11-06T13:40:46Z</cp:lastPrinted>
  <dcterms:created xsi:type="dcterms:W3CDTF">2020-01-31T10:34:03Z</dcterms:created>
  <dcterms:modified xsi:type="dcterms:W3CDTF">2023-09-19T21:34:47Z</dcterms:modified>
</cp:coreProperties>
</file>