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406" r:id="rId2"/>
    <p:sldId id="597" r:id="rId3"/>
    <p:sldId id="598" r:id="rId4"/>
    <p:sldId id="599" r:id="rId5"/>
    <p:sldId id="601" r:id="rId6"/>
    <p:sldId id="600" r:id="rId7"/>
    <p:sldId id="603" r:id="rId8"/>
    <p:sldId id="605" r:id="rId9"/>
    <p:sldId id="604" r:id="rId10"/>
    <p:sldId id="602" r:id="rId11"/>
    <p:sldId id="779" r:id="rId12"/>
    <p:sldId id="618" r:id="rId13"/>
    <p:sldId id="781" r:id="rId14"/>
    <p:sldId id="780" r:id="rId15"/>
    <p:sldId id="617" r:id="rId16"/>
    <p:sldId id="621" r:id="rId17"/>
    <p:sldId id="620" r:id="rId18"/>
    <p:sldId id="625" r:id="rId19"/>
    <p:sldId id="624" r:id="rId20"/>
    <p:sldId id="622" r:id="rId21"/>
    <p:sldId id="786" r:id="rId22"/>
    <p:sldId id="782" r:id="rId23"/>
    <p:sldId id="787" r:id="rId24"/>
    <p:sldId id="713" r:id="rId25"/>
    <p:sldId id="714" r:id="rId26"/>
    <p:sldId id="715" r:id="rId27"/>
    <p:sldId id="716" r:id="rId28"/>
    <p:sldId id="740" r:id="rId29"/>
    <p:sldId id="741" r:id="rId30"/>
    <p:sldId id="631" r:id="rId31"/>
    <p:sldId id="591" r:id="rId32"/>
    <p:sldId id="608" r:id="rId33"/>
    <p:sldId id="742" r:id="rId34"/>
    <p:sldId id="772" r:id="rId35"/>
    <p:sldId id="784" r:id="rId36"/>
    <p:sldId id="783" r:id="rId37"/>
    <p:sldId id="785" r:id="rId38"/>
    <p:sldId id="751" r:id="rId39"/>
    <p:sldId id="453" r:id="rId40"/>
    <p:sldId id="455" r:id="rId41"/>
    <p:sldId id="764" r:id="rId42"/>
    <p:sldId id="756" r:id="rId43"/>
    <p:sldId id="459" r:id="rId4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4"/>
    <p:restoredTop sz="96327"/>
  </p:normalViewPr>
  <p:slideViewPr>
    <p:cSldViewPr snapToGrid="0">
      <p:cViewPr varScale="1">
        <p:scale>
          <a:sx n="116" d="100"/>
          <a:sy n="116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4FA5-CED8-9D45-98BE-B668FFFBA92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174D8-EA9B-FC4A-B069-76C9ADFD37E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5553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6993C-0211-DE4C-1DC4-EEB66B55F2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E834908-E54E-FE4C-9A5F-D3E2701DC6A8}" type="slidenum">
              <a:rPr/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BC089-BE02-5A38-59B9-1120185227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A4E6A-1B30-31AF-F451-E63C6F3DFD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0279C-9CB2-ED88-2262-CC41B17389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F8D6E80-0069-BD4D-9B99-CAC72EE8FFC7}" type="slidenum">
              <a:rPr/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08FF7-3F06-E4C3-B47F-95BBCDFFCE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63850-BF1F-2974-8AC6-2E151FD775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0279C-9CB2-ED88-2262-CC41B17389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F8D6E80-0069-BD4D-9B99-CAC72EE8FFC7}" type="slidenum">
              <a:rPr/>
              <a:t>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08FF7-3F06-E4C3-B47F-95BBCDFFCE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63850-BF1F-2974-8AC6-2E151FD775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17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0279C-9CB2-ED88-2262-CC41B17389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F8D6E80-0069-BD4D-9B99-CAC72EE8FFC7}" type="slidenum">
              <a:rPr/>
              <a:t>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08FF7-3F06-E4C3-B47F-95BBCDFFCE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63850-BF1F-2974-8AC6-2E151FD775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91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7B5AC2F-6231-5E7D-2FB6-0D7260E9B1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76EC4B04-E584-FB43-ACC3-7BBEE91EC848}" type="slidenum">
              <a:t>38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3FD4B24-73AA-5E73-6B52-51457CCA8B68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4BF01383-4149-C144-863B-1A7BD2E3FAA6}" type="slidenum">
              <a:t>38</a:t>
            </a:fld>
            <a:endParaRPr lang="en-NL" sz="1800" b="0" i="0" u="none" strike="noStrike" kern="0" cap="none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317C8CBA-8EB0-87A0-0816-8F1B65E357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0239CC3E-ADAF-397C-1D9A-F7F952CD63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1C37D18-1856-7C44-9BCC-B32804E43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15D82AAD-FD2F-9F40-BFA3-F5E2DB81FF33}" type="slidenum">
              <a:t>39</a:t>
            </a:fld>
            <a:endParaRPr lang="en-US"/>
          </a:p>
        </p:txBody>
      </p:sp>
      <p:sp>
        <p:nvSpPr>
          <p:cNvPr id="2" name="Slide Number Placeholder 6_5">
            <a:extLst>
              <a:ext uri="{FF2B5EF4-FFF2-40B4-BE49-F238E27FC236}">
                <a16:creationId xmlns:a16="http://schemas.microsoft.com/office/drawing/2014/main" id="{A5030595-00BB-0942-72AE-8837F9CC49B0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E7503AE-3361-D847-AB62-C3AB7EF95090}" type="slidenum">
              <a:t>39</a:t>
            </a:fld>
            <a:endParaRPr lang="en-NL" sz="1800" b="0" i="0" u="none" strike="noStrike" kern="0" cap="none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3" name="Slide Image Placeholder 1_9">
            <a:extLst>
              <a:ext uri="{FF2B5EF4-FFF2-40B4-BE49-F238E27FC236}">
                <a16:creationId xmlns:a16="http://schemas.microsoft.com/office/drawing/2014/main" id="{1DC20EE8-90CD-B75E-483C-BA1A0C1C72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4" name="Notes Placeholder 2_9">
            <a:extLst>
              <a:ext uri="{FF2B5EF4-FFF2-40B4-BE49-F238E27FC236}">
                <a16:creationId xmlns:a16="http://schemas.microsoft.com/office/drawing/2014/main" id="{45743AED-4E28-8FF5-4858-579C1C0F22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98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1C37D18-1856-7C44-9BCC-B32804E43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15D82AAD-FD2F-9F40-BFA3-F5E2DB81FF33}" type="slidenum">
              <a:t>40</a:t>
            </a:fld>
            <a:endParaRPr lang="en-US"/>
          </a:p>
        </p:txBody>
      </p:sp>
      <p:sp>
        <p:nvSpPr>
          <p:cNvPr id="2" name="Slide Number Placeholder 6_5">
            <a:extLst>
              <a:ext uri="{FF2B5EF4-FFF2-40B4-BE49-F238E27FC236}">
                <a16:creationId xmlns:a16="http://schemas.microsoft.com/office/drawing/2014/main" id="{A5030595-00BB-0942-72AE-8837F9CC49B0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E7503AE-3361-D847-AB62-C3AB7EF95090}" type="slidenum">
              <a:t>40</a:t>
            </a:fld>
            <a:endParaRPr lang="en-NL" sz="1800" b="0" i="0" u="none" strike="noStrike" kern="0" cap="none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3" name="Slide Image Placeholder 1_9">
            <a:extLst>
              <a:ext uri="{FF2B5EF4-FFF2-40B4-BE49-F238E27FC236}">
                <a16:creationId xmlns:a16="http://schemas.microsoft.com/office/drawing/2014/main" id="{1DC20EE8-90CD-B75E-483C-BA1A0C1C72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4" name="Notes Placeholder 2_9">
            <a:extLst>
              <a:ext uri="{FF2B5EF4-FFF2-40B4-BE49-F238E27FC236}">
                <a16:creationId xmlns:a16="http://schemas.microsoft.com/office/drawing/2014/main" id="{45743AED-4E28-8FF5-4858-579C1C0F22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45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1C37D18-1856-7C44-9BCC-B32804E43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15D82AAD-FD2F-9F40-BFA3-F5E2DB81FF33}" type="slidenum">
              <a:t>41</a:t>
            </a:fld>
            <a:endParaRPr lang="en-US"/>
          </a:p>
        </p:txBody>
      </p:sp>
      <p:sp>
        <p:nvSpPr>
          <p:cNvPr id="2" name="Slide Number Placeholder 6_5">
            <a:extLst>
              <a:ext uri="{FF2B5EF4-FFF2-40B4-BE49-F238E27FC236}">
                <a16:creationId xmlns:a16="http://schemas.microsoft.com/office/drawing/2014/main" id="{A5030595-00BB-0942-72AE-8837F9CC49B0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E7503AE-3361-D847-AB62-C3AB7EF95090}" type="slidenum">
              <a:t>41</a:t>
            </a:fld>
            <a:endParaRPr lang="en-NL" sz="1800" b="0" i="0" u="none" strike="noStrike" kern="0" cap="none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3" name="Slide Image Placeholder 1_9">
            <a:extLst>
              <a:ext uri="{FF2B5EF4-FFF2-40B4-BE49-F238E27FC236}">
                <a16:creationId xmlns:a16="http://schemas.microsoft.com/office/drawing/2014/main" id="{1DC20EE8-90CD-B75E-483C-BA1A0C1C72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4" name="Notes Placeholder 2_9">
            <a:extLst>
              <a:ext uri="{FF2B5EF4-FFF2-40B4-BE49-F238E27FC236}">
                <a16:creationId xmlns:a16="http://schemas.microsoft.com/office/drawing/2014/main" id="{45743AED-4E28-8FF5-4858-579C1C0F22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46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1C37D18-1856-7C44-9BCC-B32804E43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15D82AAD-FD2F-9F40-BFA3-F5E2DB81FF33}" type="slidenum">
              <a:t>42</a:t>
            </a:fld>
            <a:endParaRPr lang="en-US"/>
          </a:p>
        </p:txBody>
      </p:sp>
      <p:sp>
        <p:nvSpPr>
          <p:cNvPr id="2" name="Slide Number Placeholder 6_5">
            <a:extLst>
              <a:ext uri="{FF2B5EF4-FFF2-40B4-BE49-F238E27FC236}">
                <a16:creationId xmlns:a16="http://schemas.microsoft.com/office/drawing/2014/main" id="{A5030595-00BB-0942-72AE-8837F9CC49B0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E7503AE-3361-D847-AB62-C3AB7EF95090}" type="slidenum">
              <a:t>42</a:t>
            </a:fld>
            <a:endParaRPr lang="en-NL" sz="1800" b="0" i="0" u="none" strike="noStrike" kern="0" cap="none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3" name="Slide Image Placeholder 1_9">
            <a:extLst>
              <a:ext uri="{FF2B5EF4-FFF2-40B4-BE49-F238E27FC236}">
                <a16:creationId xmlns:a16="http://schemas.microsoft.com/office/drawing/2014/main" id="{1DC20EE8-90CD-B75E-483C-BA1A0C1C72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4" name="Notes Placeholder 2_9">
            <a:extLst>
              <a:ext uri="{FF2B5EF4-FFF2-40B4-BE49-F238E27FC236}">
                <a16:creationId xmlns:a16="http://schemas.microsoft.com/office/drawing/2014/main" id="{45743AED-4E28-8FF5-4858-579C1C0F22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1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3100A-A32C-C356-4D68-B5E952CFAF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1D8776CC-BC3E-CA41-85BF-E80D91E1A414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DDB7F1-F570-A064-81E0-3F2BE59D77F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80D81-9F80-0C10-4260-05FA8989DB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6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6993C-0211-DE4C-1DC4-EEB66B55F2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E834908-E54E-FE4C-9A5F-D3E2701DC6A8}" type="slidenum">
              <a:rPr/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BC089-BE02-5A38-59B9-1120185227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A4E6A-1B30-31AF-F451-E63C6F3DFD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26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6993C-0211-DE4C-1DC4-EEB66B55F2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E834908-E54E-FE4C-9A5F-D3E2701DC6A8}" type="slidenum">
              <a:rPr/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BC089-BE02-5A38-59B9-1120185227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A4E6A-1B30-31AF-F451-E63C6F3DFD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6993C-0211-DE4C-1DC4-EEB66B55F2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E834908-E54E-FE4C-9A5F-D3E2701DC6A8}" type="slidenum">
              <a:rPr/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BC089-BE02-5A38-59B9-1120185227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A4E6A-1B30-31AF-F451-E63C6F3DFD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8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6993C-0211-DE4C-1DC4-EEB66B55F2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E834908-E54E-FE4C-9A5F-D3E2701DC6A8}" type="slidenum">
              <a:rPr/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BC089-BE02-5A38-59B9-1120185227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A4E6A-1B30-31AF-F451-E63C6F3DFD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4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26D8D-EFC3-0F24-33DF-9D17A9BF3F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2F1C61F-6BD0-8945-B3C2-D3AFB183B5D7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2F11C-9905-3E27-F557-D76E245750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03993-11DA-C47D-2FFD-66023FAC48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7279" cy="48110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26D8D-EFC3-0F24-33DF-9D17A9BF3F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2F1C61F-6BD0-8945-B3C2-D3AFB183B5D7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2F11C-9905-3E27-F557-D76E245750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03993-11DA-C47D-2FFD-66023FAC48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7279" cy="481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6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26D8D-EFC3-0F24-33DF-9D17A9BF3F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2F1C61F-6BD0-8945-B3C2-D3AFB183B5D7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2F11C-9905-3E27-F557-D76E245750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03993-11DA-C47D-2FFD-66023FAC48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7279" cy="481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0279C-9CB2-ED88-2262-CC41B17389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F8D6E80-0069-BD4D-9B99-CAC72EE8FFC7}" type="slidenum">
              <a:rPr/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08FF7-3F06-E4C3-B47F-95BBCDFFCE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63850-BF1F-2974-8AC6-2E151FD775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B65-DCDE-C5D4-3BB9-98EA72EDD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105F3-577D-6375-032F-11356E6FE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7EE19-6DD9-A063-2DA9-3A5605DC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D304A-3CD9-6596-0722-9AE0E601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66386-077B-AA64-FF3C-27DB7F57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9772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9BC1-682D-E9B8-9374-4A615C40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309E9-84EC-AA2B-5405-9A4CEEA2D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A1F33-3A9F-EE5F-AE71-FBB0F8125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55C8C-617B-FF8E-86F8-D3DBC5A2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BCE51-4D6F-7206-C228-37C9FAC1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654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FF2CC0-F2F1-364D-BA4C-85661331B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191F9-81DC-CB6B-3798-7F25F04F6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F91BD-5958-1E09-75B4-468CD630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0B903-5818-4E67-410A-9D9247DA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BF09F-1B1B-E5C6-C9A5-B4F33729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781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0FE2B-E585-61D0-94E7-E33624857E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464271-5899-E05B-56E2-DCF33EA735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02620-DF79-5427-5650-7F2470A0C0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A46E61-E119-1745-BAB3-558C43C2BD46}" type="slidenum">
              <a:r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75B5D9-5002-1F15-A259-5391012B48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1" y="273352"/>
            <a:ext cx="10972120" cy="114468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DF837C-6ED7-20FF-4398-503276F3E1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1" y="1604514"/>
            <a:ext cx="10972120" cy="3977158"/>
          </a:xfrm>
        </p:spPr>
        <p:txBody>
          <a:bodyPr/>
          <a:lstStyle>
            <a:lvl1pPr>
              <a:spcBef>
                <a:spcPts val="1286"/>
              </a:spcBef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285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CCBB-6666-414B-15A6-F2200CD6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C9B8-72A7-6665-D9F6-08124675D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F7B9B-C125-8F61-B393-A3C83A12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DC88B-15C7-5E53-CDC5-CC208595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CD7CD-E2E6-C4A4-135C-F57EA2A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730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B8849-EC33-773A-99B2-E708E370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2D2AF-2984-5910-EB8A-CBA9AE2E5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D4EC3-873F-541D-BF69-61F6F877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14EAF-4A30-9F32-D915-CCB4764D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C01A9-2EF3-A63E-8FDB-0D9BBF15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305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8C39-6394-F9FA-E77C-7EE028E8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E8EB6-D6EF-7794-2C23-98912F850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11659-D7F1-76B9-8EA8-35D9180FD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DA3C8-DD58-518C-337C-F2B63051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1D764-39E9-5780-65F1-ACC6EFAA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EA0FE-535F-EAFF-EAD9-F7EBBEE1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365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66C8-247D-A824-FB80-CA0B9B66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5CBD9-D313-988C-4CC6-3ED8F39EE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9A33E-8241-D5CA-7516-FAEA0FE5C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A9EDD-1DA1-E0C4-3A13-5E00D83A2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FDE36-2EFA-EC80-54AE-030790B77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E879F6-55C8-BBE1-5BE6-0471F09F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01F02-A92A-3EDC-DAB6-2A4771CE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8FBF6A-1B30-4A94-0201-7D0C2DE3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9929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DBFE-2D0F-5EB2-F65B-4B00501E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E91D7-CDD7-E6A9-37AF-B8E33300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A5E00-60F1-9612-AA91-F9E3BFCE3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9D4F0-0CEB-37BD-30C7-CF5F75B8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145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2F13F5-1610-4D39-D1F9-99DF4625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DA9A15-E369-6D3D-FD9B-7DE64C81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4EAA5-4922-2A51-F77E-5959AA38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6265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78ECA-E2F6-F7C4-D5C7-F6D88CC52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373F9-2773-C287-D5A7-A639C58E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C6E63-AB03-6BF5-8FC2-C55065422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F1E5-DB42-EFE9-6B3E-CCE4FF98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BBF5-14C4-7280-B238-E1ACDA1D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4A631-8E44-EF91-9259-C60466EB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9407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F4C9-99FD-6869-4DF9-B4FCCDD0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7971A-9042-5463-5473-AAB8E9991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5F8B1-B043-71BD-ACBA-22C1204CF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A19E6-35A6-2BB4-2D2F-2D5189AE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D0B5F-0A4D-D677-50E6-8F913322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BBBC0-8CA8-CE1F-7C61-1A49916E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836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826DE-9AB5-CA1D-FA69-34037F2E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FFD67-EDDD-C68B-8B94-FEE9DF924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3DDF7-5D30-AF43-FE11-24DAE64E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9365D-686B-DF46-B172-A34EB996A35D}" type="datetimeFigureOut">
              <a:rPr lang="en-DE" smtClean="0"/>
              <a:t>21.09.23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C32C1-79A8-9FA8-E93B-40EBFF54B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0E244-2CF2-B7B2-BCCD-FBF370CF3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BB204-D1AF-4D41-9D5E-C95C8923D57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6631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e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3.jpe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jpe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3.jpe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377164E-1860-26F3-3DEA-45E455EC0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7" t="7737" b="4256"/>
          <a:stretch/>
        </p:blipFill>
        <p:spPr>
          <a:xfrm>
            <a:off x="-7834" y="5536571"/>
            <a:ext cx="2106471" cy="1321429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8099C64C-FE03-4E77-DB58-ABFF2CC00AFA}"/>
              </a:ext>
            </a:extLst>
          </p:cNvPr>
          <p:cNvSpPr txBox="1"/>
          <p:nvPr/>
        </p:nvSpPr>
        <p:spPr>
          <a:xfrm>
            <a:off x="1899867" y="3725933"/>
            <a:ext cx="8229627" cy="854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0">
            <a:noAutofit/>
          </a:bodyPr>
          <a:lstStyle/>
          <a:p>
            <a:pPr algn="ctr" hangingPunct="0"/>
            <a:r>
              <a:rPr lang="en-US" sz="2903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Tim Dietrich</a:t>
            </a:r>
          </a:p>
          <a:p>
            <a:pPr algn="ctr" hangingPunct="0"/>
            <a:r>
              <a:rPr lang="en-US" sz="127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University of Potsdam</a:t>
            </a:r>
            <a:br>
              <a:rPr lang="en-US" sz="127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</a:br>
            <a:r>
              <a:rPr lang="en-US" sz="127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Max Planck Institute for Gravitational Physics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9B661B18-FDD6-E9E9-AE51-D33BB2EE918C}"/>
              </a:ext>
            </a:extLst>
          </p:cNvPr>
          <p:cNvSpPr txBox="1"/>
          <p:nvPr/>
        </p:nvSpPr>
        <p:spPr>
          <a:xfrm>
            <a:off x="-65696" y="6666411"/>
            <a:ext cx="2125866" cy="2251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noAutofit/>
          </a:bodyPr>
          <a:lstStyle/>
          <a:p>
            <a:pPr hangingPunct="0">
              <a:spcBef>
                <a:spcPts val="1080"/>
              </a:spcBef>
              <a:spcAft>
                <a:spcPts val="897"/>
              </a:spcAft>
            </a:pPr>
            <a:r>
              <a:rPr lang="en-US" sz="10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21th of September 2023</a:t>
            </a:r>
          </a:p>
        </p:txBody>
      </p:sp>
      <p:pic>
        <p:nvPicPr>
          <p:cNvPr id="21" name="Picture 2" descr="http://www.computational-relativity.org/images/logos/Core.png">
            <a:extLst>
              <a:ext uri="{FF2B5EF4-FFF2-40B4-BE49-F238E27FC236}">
                <a16:creationId xmlns:a16="http://schemas.microsoft.com/office/drawing/2014/main" id="{D15913BE-B668-4715-650F-34C507496E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37514" y="5510"/>
            <a:ext cx="782498" cy="6081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A99877-9C52-C44B-0FAA-BC370D8D450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2079" y="109631"/>
            <a:ext cx="1883039" cy="18830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176907-E3CF-5CEF-25CB-89770A3DC42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255318" y="216526"/>
            <a:ext cx="1776144" cy="17761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A139FA-5B95-38A6-BAF4-4164A101437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8429" t="10978"/>
          <a:stretch>
            <a:fillRect/>
          </a:stretch>
        </p:blipFill>
        <p:spPr>
          <a:xfrm>
            <a:off x="6591893" y="84489"/>
            <a:ext cx="695627" cy="497716"/>
          </a:xfrm>
          <a:prstGeom prst="rect">
            <a:avLst/>
          </a:prstGeom>
          <a:noFill/>
          <a:ln cap="flat">
            <a:noFill/>
          </a:ln>
          <a:effectLst>
            <a:outerShdw dist="103351" sx="1000" sy="1000" algn="tl">
              <a:srgbClr val="808080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26404E-15CC-D37F-589C-59BE1E0946B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279189" y="19444"/>
            <a:ext cx="663621" cy="504575"/>
          </a:xfrm>
          <a:prstGeom prst="rect">
            <a:avLst/>
          </a:prstGeom>
          <a:noFill/>
          <a:ln cap="flat">
            <a:noFill/>
          </a:ln>
          <a:effectLst>
            <a:outerShdw dist="103351" dir="2700000" sx="1000" sy="1000" algn="tl">
              <a:srgbClr val="808080"/>
            </a:outerShdw>
          </a:effectLst>
        </p:spPr>
      </p:pic>
      <p:pic>
        <p:nvPicPr>
          <p:cNvPr id="27" name="Picture 2" descr="European Research Council - Wikipedia">
            <a:extLst>
              <a:ext uri="{FF2B5EF4-FFF2-40B4-BE49-F238E27FC236}">
                <a16:creationId xmlns:a16="http://schemas.microsoft.com/office/drawing/2014/main" id="{A7B21033-2CA6-D831-C8FB-83EDD38B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02" y="54383"/>
            <a:ext cx="504851" cy="5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BB4D01F6-E5AF-8930-0C77-5E123C16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47" y="54383"/>
            <a:ext cx="625095" cy="5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B0C45D3-629D-E587-BDF5-31485A4B8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t="21063" r="11529" b="22034"/>
          <a:stretch/>
        </p:blipFill>
        <p:spPr bwMode="auto">
          <a:xfrm>
            <a:off x="4475151" y="169926"/>
            <a:ext cx="962318" cy="3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Alexander von Humboldt-Stiftung - BMBF">
            <a:extLst>
              <a:ext uri="{FF2B5EF4-FFF2-40B4-BE49-F238E27FC236}">
                <a16:creationId xmlns:a16="http://schemas.microsoft.com/office/drawing/2014/main" id="{B89522FA-8D90-10A3-EE14-8443601E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52" y="75657"/>
            <a:ext cx="826258" cy="4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DFG - Deutsche Forschungsgemeinschaft">
            <a:extLst>
              <a:ext uri="{FF2B5EF4-FFF2-40B4-BE49-F238E27FC236}">
                <a16:creationId xmlns:a16="http://schemas.microsoft.com/office/drawing/2014/main" id="{26559620-8672-F0DB-C5A9-41920E9DD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1" r="818" b="33899"/>
          <a:stretch/>
        </p:blipFill>
        <p:spPr bwMode="auto">
          <a:xfrm>
            <a:off x="3727336" y="169926"/>
            <a:ext cx="649210" cy="2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73F121-FC2C-591D-3C0B-4FD53612116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020"/>
          <a:stretch/>
        </p:blipFill>
        <p:spPr>
          <a:xfrm>
            <a:off x="4483658" y="5532000"/>
            <a:ext cx="2620489" cy="1389087"/>
          </a:xfrm>
          <a:prstGeom prst="rect">
            <a:avLst/>
          </a:prstGeom>
        </p:spPr>
      </p:pic>
      <p:pic>
        <p:nvPicPr>
          <p:cNvPr id="1026" name="Picture 2" descr="Medieninformationen der UP - Universität Potsdam">
            <a:extLst>
              <a:ext uri="{FF2B5EF4-FFF2-40B4-BE49-F238E27FC236}">
                <a16:creationId xmlns:a16="http://schemas.microsoft.com/office/drawing/2014/main" id="{7AED9D37-9003-F8AD-C298-706CC2E61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912" y="5532002"/>
            <a:ext cx="2565102" cy="13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b. 1">
            <a:extLst>
              <a:ext uri="{FF2B5EF4-FFF2-40B4-BE49-F238E27FC236}">
                <a16:creationId xmlns:a16="http://schemas.microsoft.com/office/drawing/2014/main" id="{68971E62-17B0-A3F9-649C-7955C95B4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9" b="15941"/>
          <a:stretch/>
        </p:blipFill>
        <p:spPr bwMode="auto">
          <a:xfrm>
            <a:off x="9665013" y="5532001"/>
            <a:ext cx="2522580" cy="13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6AB458-2B1A-3D0C-AB7E-BD02B6372D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75621" y="162121"/>
            <a:ext cx="846761" cy="28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00" sy="1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8499F1-7A76-C437-0785-E95D7A53900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9" r="2030" b="883"/>
          <a:stretch/>
        </p:blipFill>
        <p:spPr>
          <a:xfrm>
            <a:off x="2086110" y="5536572"/>
            <a:ext cx="2514600" cy="1329284"/>
          </a:xfrm>
          <a:prstGeom prst="rect">
            <a:avLst/>
          </a:prstGeom>
        </p:spPr>
      </p:pic>
      <p:sp>
        <p:nvSpPr>
          <p:cNvPr id="3" name="Title 1_19">
            <a:extLst>
              <a:ext uri="{FF2B5EF4-FFF2-40B4-BE49-F238E27FC236}">
                <a16:creationId xmlns:a16="http://schemas.microsoft.com/office/drawing/2014/main" id="{1F46C02F-2D8C-6E4B-E7E4-6E7098D8A4A6}"/>
              </a:ext>
            </a:extLst>
          </p:cNvPr>
          <p:cNvSpPr txBox="1">
            <a:spLocks/>
          </p:cNvSpPr>
          <p:nvPr/>
        </p:nvSpPr>
        <p:spPr>
          <a:xfrm>
            <a:off x="0" y="2124469"/>
            <a:ext cx="11704320" cy="1311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solidFill>
                  <a:srgbClr val="2E75B6"/>
                </a:solidFill>
                <a:latin typeface="Times New Roman" pitchFamily="18"/>
              </a:rPr>
              <a:t>Combining nuclear physics and multi-messenger observations 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F4A665C-6A93-9596-E6D3-CB4BCB8994D3}"/>
              </a:ext>
            </a:extLst>
          </p:cNvPr>
          <p:cNvSpPr txBox="1"/>
          <p:nvPr/>
        </p:nvSpPr>
        <p:spPr>
          <a:xfrm>
            <a:off x="1981186" y="5109561"/>
            <a:ext cx="8229627" cy="208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0">
            <a:noAutofit/>
          </a:bodyPr>
          <a:lstStyle/>
          <a:p>
            <a:pPr algn="ctr" hangingPunct="0"/>
            <a:r>
              <a:rPr lang="en-US" sz="15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special thanks to </a:t>
            </a:r>
            <a:r>
              <a:rPr lang="en-US" sz="1500" b="1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Hauke</a:t>
            </a:r>
            <a:r>
              <a:rPr lang="en-US" sz="15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WenQuanYi Micro Hei" pitchFamily="2"/>
                <a:cs typeface="Lohit Devanagari" pitchFamily="2"/>
              </a:rPr>
              <a:t>Köhn</a:t>
            </a:r>
            <a:endParaRPr lang="en-US" sz="15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72314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95844-B470-FCEF-B794-1A97B03597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0902" y="3260557"/>
            <a:ext cx="2602411" cy="26976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325E-74D8-31AB-0A08-DB056194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26148" y="3260557"/>
            <a:ext cx="2797017" cy="27792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DFE163-1C8E-B056-EEB3-AAC7D9856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822" y="1850177"/>
            <a:ext cx="2412125" cy="96850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Chiral effective field theory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54876-FE11-2F25-4CF3-8890F6ECE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172" y="785884"/>
            <a:ext cx="5709359" cy="573523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BD7053F-2C73-9778-FB8E-4EF50EFAEC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chiral EFT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1FBA8872-6975-9A79-4255-3B14F1811644}"/>
              </a:ext>
            </a:extLst>
          </p:cNvPr>
          <p:cNvSpPr txBox="1"/>
          <p:nvPr/>
        </p:nvSpPr>
        <p:spPr>
          <a:xfrm>
            <a:off x="2169485" y="603602"/>
            <a:ext cx="311479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Rahul Somasundaram</a:t>
            </a:r>
          </a:p>
        </p:txBody>
      </p:sp>
    </p:spTree>
    <p:extLst>
      <p:ext uri="{BB962C8B-B14F-4D97-AF65-F5344CB8AC3E}">
        <p14:creationId xmlns:p14="http://schemas.microsoft.com/office/powerpoint/2010/main" val="2324229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95844-B470-FCEF-B794-1A97B03597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0902" y="3260557"/>
            <a:ext cx="2602411" cy="26976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325E-74D8-31AB-0A08-DB056194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26148" y="3260557"/>
            <a:ext cx="2797017" cy="27792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DFE163-1C8E-B056-EEB3-AAC7D9856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822" y="1850177"/>
            <a:ext cx="2412125" cy="96850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Chiral effective field theory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54876-FE11-2F25-4CF3-8890F6ECE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172" y="785884"/>
            <a:ext cx="5709359" cy="573523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BD7053F-2C73-9778-FB8E-4EF50EFAEC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chiral EFT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CAFA888-456D-97A2-860A-2A7CC155F3F3}"/>
              </a:ext>
            </a:extLst>
          </p:cNvPr>
          <p:cNvSpPr/>
          <p:nvPr/>
        </p:nvSpPr>
        <p:spPr>
          <a:xfrm>
            <a:off x="7671979" y="4924927"/>
            <a:ext cx="4369119" cy="1933073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DFEBF72-B5C4-2D22-0F29-0D4AF46937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25676" y="5369159"/>
            <a:ext cx="3564482" cy="1151956"/>
          </a:xfrm>
        </p:spPr>
        <p:txBody>
          <a:bodyPr>
            <a:no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Times New Roman" pitchFamily="18"/>
              </a:rPr>
              <a:t>Note: also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/>
              </a:rPr>
              <a:t>pQCD</a:t>
            </a:r>
            <a:r>
              <a:rPr lang="en-US" sz="2000" b="1" dirty="0">
                <a:solidFill>
                  <a:schemeClr val="bg1"/>
                </a:solidFill>
                <a:latin typeface="Times New Roman" pitchFamily="18"/>
              </a:rPr>
              <a:t> information provide information at high densities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73D9F2B-041E-77E7-5DD1-7FCB53DD7AEA}"/>
              </a:ext>
            </a:extLst>
          </p:cNvPr>
          <p:cNvSpPr txBox="1"/>
          <p:nvPr/>
        </p:nvSpPr>
        <p:spPr>
          <a:xfrm>
            <a:off x="2169485" y="603602"/>
            <a:ext cx="311479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Rahul Somasundaram</a:t>
            </a:r>
          </a:p>
        </p:txBody>
      </p:sp>
    </p:spTree>
    <p:extLst>
      <p:ext uri="{BB962C8B-B14F-4D97-AF65-F5344CB8AC3E}">
        <p14:creationId xmlns:p14="http://schemas.microsoft.com/office/powerpoint/2010/main" val="200986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HIC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HIC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102F1-15C1-474D-4F14-1E7916FD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02" y="971634"/>
            <a:ext cx="5792356" cy="566006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F0B0426-EE7E-BFA0-D6C7-E6D15EFC7057}"/>
              </a:ext>
            </a:extLst>
          </p:cNvPr>
          <p:cNvSpPr txBox="1"/>
          <p:nvPr/>
        </p:nvSpPr>
        <p:spPr>
          <a:xfrm>
            <a:off x="2169485" y="603602"/>
            <a:ext cx="2086375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Peter Pang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A0F48-F998-929F-A524-1379F7D44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9" y="2393040"/>
            <a:ext cx="3160991" cy="2370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4B465-20BC-857B-058A-EC9320B6DCDF}"/>
              </a:ext>
            </a:extLst>
          </p:cNvPr>
          <p:cNvSpPr txBox="1"/>
          <p:nvPr/>
        </p:nvSpPr>
        <p:spPr>
          <a:xfrm>
            <a:off x="588989" y="4524009"/>
            <a:ext cx="3596040" cy="232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Image: W.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Trautmann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1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HIC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HIC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0B0426-EE7E-BFA0-D6C7-E6D15EFC7057}"/>
              </a:ext>
            </a:extLst>
          </p:cNvPr>
          <p:cNvSpPr txBox="1"/>
          <p:nvPr/>
        </p:nvSpPr>
        <p:spPr>
          <a:xfrm>
            <a:off x="2169485" y="603602"/>
            <a:ext cx="2086375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Peter Pang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A0F48-F998-929F-A524-1379F7D44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89" y="2393040"/>
            <a:ext cx="3160991" cy="2370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4B465-20BC-857B-058A-EC9320B6DCDF}"/>
              </a:ext>
            </a:extLst>
          </p:cNvPr>
          <p:cNvSpPr txBox="1"/>
          <p:nvPr/>
        </p:nvSpPr>
        <p:spPr>
          <a:xfrm>
            <a:off x="588989" y="4524009"/>
            <a:ext cx="3596040" cy="232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Image: W.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Trautmann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17A3C-7344-E7B7-7D72-274E8E49B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38" y="670164"/>
            <a:ext cx="5555782" cy="580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HIC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HIC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0B0426-EE7E-BFA0-D6C7-E6D15EFC7057}"/>
              </a:ext>
            </a:extLst>
          </p:cNvPr>
          <p:cNvSpPr txBox="1"/>
          <p:nvPr/>
        </p:nvSpPr>
        <p:spPr>
          <a:xfrm>
            <a:off x="2169485" y="603602"/>
            <a:ext cx="2086375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Peter Pang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A0F48-F998-929F-A524-1379F7D44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89" y="2393040"/>
            <a:ext cx="3160991" cy="2370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4B465-20BC-857B-058A-EC9320B6DCDF}"/>
              </a:ext>
            </a:extLst>
          </p:cNvPr>
          <p:cNvSpPr txBox="1"/>
          <p:nvPr/>
        </p:nvSpPr>
        <p:spPr>
          <a:xfrm>
            <a:off x="588989" y="4524009"/>
            <a:ext cx="3596040" cy="232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Image: W.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Trautmann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17A3C-7344-E7B7-7D72-274E8E49B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38" y="670164"/>
            <a:ext cx="5555782" cy="580831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9E01DD-DC20-434F-0ACD-CD0F6D71005D}"/>
              </a:ext>
            </a:extLst>
          </p:cNvPr>
          <p:cNvSpPr/>
          <p:nvPr/>
        </p:nvSpPr>
        <p:spPr>
          <a:xfrm>
            <a:off x="7671979" y="4924927"/>
            <a:ext cx="4369119" cy="1933073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697850C-44DF-E918-02EF-0D8DE82824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25676" y="5369159"/>
            <a:ext cx="3564482" cy="1151956"/>
          </a:xfrm>
        </p:spPr>
        <p:txBody>
          <a:bodyPr>
            <a:no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Times New Roman" pitchFamily="18"/>
              </a:rPr>
              <a:t>Note: also experiments such as PREX can be used for EOS constraints</a:t>
            </a:r>
          </a:p>
        </p:txBody>
      </p:sp>
    </p:spTree>
    <p:extLst>
      <p:ext uri="{BB962C8B-B14F-4D97-AF65-F5344CB8AC3E}">
        <p14:creationId xmlns:p14="http://schemas.microsoft.com/office/powerpoint/2010/main" val="2845151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1" y="1467853"/>
            <a:ext cx="11265006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Radio Pulsars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Radio pulsars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1CB2C8-5F16-AD64-4574-A082A2C3B060}"/>
              </a:ext>
            </a:extLst>
          </p:cNvPr>
          <p:cNvSpPr txBox="1"/>
          <p:nvPr/>
        </p:nvSpPr>
        <p:spPr>
          <a:xfrm>
            <a:off x="304480" y="5390147"/>
            <a:ext cx="3010435" cy="5461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Measurement of massive pulsars through Shapiro time delay</a:t>
            </a:r>
          </a:p>
        </p:txBody>
      </p:sp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1095AD5-8012-FEAC-5F27-3678D525E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222" y="3073772"/>
            <a:ext cx="2934118" cy="2200589"/>
          </a:xfrm>
          <a:prstGeom prst="rect">
            <a:avLst/>
          </a:prstGeom>
        </p:spPr>
      </p:pic>
      <p:pic>
        <p:nvPicPr>
          <p:cNvPr id="8" name="The Shapiro Delay">
            <a:hlinkClick r:id="" action="ppaction://media"/>
            <a:extLst>
              <a:ext uri="{FF2B5EF4-FFF2-40B4-BE49-F238E27FC236}">
                <a16:creationId xmlns:a16="http://schemas.microsoft.com/office/drawing/2014/main" id="{B4EA4982-73D1-0BDF-5B5C-3F2789B8A0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8642" y="1662286"/>
            <a:ext cx="4465387" cy="2511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FBFA4-C377-F2B4-BC42-6455DBEA07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3751"/>
          <a:stretch/>
        </p:blipFill>
        <p:spPr>
          <a:xfrm>
            <a:off x="4913571" y="4974340"/>
            <a:ext cx="2842947" cy="1349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D384F-0D36-F2D0-991E-5F917EA49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933347" y="4530238"/>
            <a:ext cx="2235885" cy="1719817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  <a:effectLst>
            <a:outerShdw dist="101823" dir="2700000" algn="tl">
              <a:srgbClr val="808080">
                <a:alpha val="50000"/>
              </a:srgbClr>
            </a:outerShdw>
          </a:effec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3BD4BE45-0527-D3DB-B97B-179D27B3D6E5}"/>
              </a:ext>
            </a:extLst>
          </p:cNvPr>
          <p:cNvSpPr txBox="1"/>
          <p:nvPr/>
        </p:nvSpPr>
        <p:spPr>
          <a:xfrm>
            <a:off x="2423380" y="5041771"/>
            <a:ext cx="3010435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Kramer et al.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CDD1739-1BDE-3E13-2036-79EAE2FE65D1}"/>
              </a:ext>
            </a:extLst>
          </p:cNvPr>
          <p:cNvSpPr txBox="1"/>
          <p:nvPr/>
        </p:nvSpPr>
        <p:spPr>
          <a:xfrm>
            <a:off x="8845662" y="3969161"/>
            <a:ext cx="3010435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Kramer et al.</a:t>
            </a:r>
          </a:p>
        </p:txBody>
      </p:sp>
    </p:spTree>
    <p:extLst>
      <p:ext uri="{BB962C8B-B14F-4D97-AF65-F5344CB8AC3E}">
        <p14:creationId xmlns:p14="http://schemas.microsoft.com/office/powerpoint/2010/main" val="19419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279EB0-F93A-B4F7-E7A9-CA74A47F8F36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Radio Pulsars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Radio pulsars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1CB2C8-5F16-AD64-4574-A082A2C3B060}"/>
              </a:ext>
            </a:extLst>
          </p:cNvPr>
          <p:cNvSpPr txBox="1"/>
          <p:nvPr/>
        </p:nvSpPr>
        <p:spPr>
          <a:xfrm>
            <a:off x="304480" y="5390147"/>
            <a:ext cx="3010435" cy="5461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Measurement of massive pulsars through Shapiro time delay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CFBFA4-C377-F2B4-BC42-6455DBEA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751"/>
          <a:stretch/>
        </p:blipFill>
        <p:spPr>
          <a:xfrm>
            <a:off x="558140" y="3873102"/>
            <a:ext cx="2842947" cy="1349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D384F-0D36-F2D0-991E-5F917EA49E2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77916" y="3429000"/>
            <a:ext cx="2235885" cy="1719817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  <a:effectLst>
            <a:outerShdw dist="101823" dir="2700000" algn="tl">
              <a:srgbClr val="808080">
                <a:alpha val="5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C5F4A-9E61-09AC-1DF4-71419B365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574" y="682258"/>
            <a:ext cx="5567946" cy="575416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E3D4EA7-415C-CF91-33BE-4DD186A3244A}"/>
              </a:ext>
            </a:extLst>
          </p:cNvPr>
          <p:cNvSpPr txBox="1"/>
          <p:nvPr/>
        </p:nvSpPr>
        <p:spPr>
          <a:xfrm>
            <a:off x="10647803" y="6436424"/>
            <a:ext cx="1239717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latin typeface="Times New Roman" pitchFamily="18"/>
                <a:ea typeface="WenQuanYi Micro Hei" pitchFamily="2"/>
                <a:cs typeface="Lohit Devanagari" pitchFamily="2"/>
              </a:rPr>
              <a:t>PSR J0740+6620</a:t>
            </a:r>
          </a:p>
        </p:txBody>
      </p:sp>
    </p:spTree>
    <p:extLst>
      <p:ext uri="{BB962C8B-B14F-4D97-AF65-F5344CB8AC3E}">
        <p14:creationId xmlns:p14="http://schemas.microsoft.com/office/powerpoint/2010/main" val="43881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279EB0-F93A-B4F7-E7A9-CA74A47F8F36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Radio Pulsars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Radio pulsars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1CB2C8-5F16-AD64-4574-A082A2C3B060}"/>
              </a:ext>
            </a:extLst>
          </p:cNvPr>
          <p:cNvSpPr txBox="1"/>
          <p:nvPr/>
        </p:nvSpPr>
        <p:spPr>
          <a:xfrm>
            <a:off x="304480" y="5390147"/>
            <a:ext cx="3010435" cy="5461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Measurement of massive pulsars through Shapiro time delay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CFBFA4-C377-F2B4-BC42-6455DBEA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751"/>
          <a:stretch/>
        </p:blipFill>
        <p:spPr>
          <a:xfrm>
            <a:off x="558140" y="3873102"/>
            <a:ext cx="2842947" cy="1349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D384F-0D36-F2D0-991E-5F917EA49E2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77916" y="3429000"/>
            <a:ext cx="2235885" cy="1719817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  <a:effectLst>
            <a:outerShdw dist="101823" dir="2700000" algn="tl">
              <a:srgbClr val="808080">
                <a:alpha val="5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A6C39-1749-6FE9-7469-CBA4406A7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198" y="736683"/>
            <a:ext cx="5642167" cy="569974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69B23832-94D3-2AC3-9F89-EC6810D02E12}"/>
              </a:ext>
            </a:extLst>
          </p:cNvPr>
          <p:cNvSpPr txBox="1"/>
          <p:nvPr/>
        </p:nvSpPr>
        <p:spPr>
          <a:xfrm>
            <a:off x="10647803" y="6436424"/>
            <a:ext cx="1239717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latin typeface="Times New Roman" pitchFamily="18"/>
                <a:ea typeface="WenQuanYi Micro Hei" pitchFamily="2"/>
                <a:cs typeface="Lohit Devanagari" pitchFamily="2"/>
              </a:rPr>
              <a:t>PSR J0740+6620</a:t>
            </a:r>
          </a:p>
        </p:txBody>
      </p:sp>
    </p:spTree>
    <p:extLst>
      <p:ext uri="{BB962C8B-B14F-4D97-AF65-F5344CB8AC3E}">
        <p14:creationId xmlns:p14="http://schemas.microsoft.com/office/powerpoint/2010/main" val="85154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279EB0-F93A-B4F7-E7A9-CA74A47F8F36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5657380" cy="522304"/>
          </a:xfrm>
        </p:spPr>
        <p:txBody>
          <a:bodyPr>
            <a:normAutofit fontScale="90000"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The Black Widow PSR J0952-0607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Black Widows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B030D6-1EFF-F04C-A0B8-7AB109879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830" y="860477"/>
            <a:ext cx="5756848" cy="5656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BCE72A1B-339E-E333-B5FC-E3F97375A551}"/>
              </a:ext>
            </a:extLst>
          </p:cNvPr>
          <p:cNvSpPr txBox="1"/>
          <p:nvPr/>
        </p:nvSpPr>
        <p:spPr>
          <a:xfrm>
            <a:off x="2169485" y="603602"/>
            <a:ext cx="2606196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Romani et al., APJL 934 L17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08F92C5-6E5F-06FB-DFB9-486D437EB95B}"/>
              </a:ext>
            </a:extLst>
          </p:cNvPr>
          <p:cNvSpPr txBox="1"/>
          <p:nvPr/>
        </p:nvSpPr>
        <p:spPr>
          <a:xfrm>
            <a:off x="877357" y="5648991"/>
            <a:ext cx="742123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NASA</a:t>
            </a:r>
          </a:p>
        </p:txBody>
      </p:sp>
      <p:pic>
        <p:nvPicPr>
          <p:cNvPr id="6" name="BW">
            <a:hlinkClick r:id="" action="ppaction://media"/>
            <a:extLst>
              <a:ext uri="{FF2B5EF4-FFF2-40B4-BE49-F238E27FC236}">
                <a16:creationId xmlns:a16="http://schemas.microsoft.com/office/drawing/2014/main" id="{EE1B4ED2-5492-70B4-342F-DCDB0E628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162" y="3002077"/>
            <a:ext cx="4642094" cy="261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279EB0-F93A-B4F7-E7A9-CA74A47F8F36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Black Widows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4AE31-D600-8335-096E-8F717F780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29" y="1022683"/>
            <a:ext cx="5694805" cy="54984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F37618-DA53-4B11-305F-27E671079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17" y="3344779"/>
            <a:ext cx="3987662" cy="228419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399583F7-CA6A-2578-DCCE-E283777DF7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5657380" cy="522304"/>
          </a:xfrm>
        </p:spPr>
        <p:txBody>
          <a:bodyPr>
            <a:normAutofit fontScale="90000"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The Black Widow PSR J0952-0607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341F7DBE-4DFA-3DFB-80CD-509F0CE3E9CA}"/>
              </a:ext>
            </a:extLst>
          </p:cNvPr>
          <p:cNvSpPr txBox="1"/>
          <p:nvPr/>
        </p:nvSpPr>
        <p:spPr>
          <a:xfrm>
            <a:off x="2169485" y="603602"/>
            <a:ext cx="2606196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Romani et al., APJL 934 L17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4AEF353-0A32-24AD-0604-E8516AFB48C2}"/>
              </a:ext>
            </a:extLst>
          </p:cNvPr>
          <p:cNvSpPr txBox="1"/>
          <p:nvPr/>
        </p:nvSpPr>
        <p:spPr>
          <a:xfrm>
            <a:off x="877357" y="5648991"/>
            <a:ext cx="742123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28685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329229-0F90-BE98-F43B-B35EF68A2683}"/>
              </a:ext>
            </a:extLst>
          </p:cNvPr>
          <p:cNvSpPr/>
          <p:nvPr/>
        </p:nvSpPr>
        <p:spPr>
          <a:xfrm>
            <a:off x="4210353" y="617244"/>
            <a:ext cx="3771294" cy="3045080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2ABE1D-E10F-7BA8-44CA-8B8BA1E0B1A9}"/>
              </a:ext>
            </a:extLst>
          </p:cNvPr>
          <p:cNvSpPr/>
          <p:nvPr/>
        </p:nvSpPr>
        <p:spPr>
          <a:xfrm>
            <a:off x="154468" y="641446"/>
            <a:ext cx="3724647" cy="3020878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8CF68-98EA-E102-6491-B6684F456D33}"/>
              </a:ext>
            </a:extLst>
          </p:cNvPr>
          <p:cNvSpPr txBox="1"/>
          <p:nvPr/>
        </p:nvSpPr>
        <p:spPr>
          <a:xfrm>
            <a:off x="485706" y="3391901"/>
            <a:ext cx="2598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solidFill>
                  <a:schemeClr val="bg1"/>
                </a:solidFill>
                <a:latin typeface="Times" pitchFamily="2" charset="0"/>
              </a:rPr>
              <a:t>Pang et al., Nature Communication (accepted)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9CE84B-A808-57C4-EF69-10050817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22" y="1103111"/>
            <a:ext cx="2924315" cy="2264589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3D5F01-D77F-E371-C613-2B4DEB55D4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1266" y="63003"/>
            <a:ext cx="6261950" cy="522304"/>
          </a:xfrm>
        </p:spPr>
        <p:txBody>
          <a:bodyPr>
            <a:normAutofit fontScale="90000"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Science Cases of Neutron Star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D843B-B623-BBCC-DBDA-0ABD0FA2112B}"/>
              </a:ext>
            </a:extLst>
          </p:cNvPr>
          <p:cNvSpPr txBox="1"/>
          <p:nvPr/>
        </p:nvSpPr>
        <p:spPr>
          <a:xfrm>
            <a:off x="485706" y="641446"/>
            <a:ext cx="2476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bg1"/>
                </a:solidFill>
                <a:latin typeface="Times" pitchFamily="2" charset="0"/>
              </a:rPr>
              <a:t>Equation of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9618A-5BA8-E196-735A-25A202579710}"/>
              </a:ext>
            </a:extLst>
          </p:cNvPr>
          <p:cNvSpPr txBox="1"/>
          <p:nvPr/>
        </p:nvSpPr>
        <p:spPr>
          <a:xfrm>
            <a:off x="4782173" y="700707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bg1"/>
                </a:solidFill>
                <a:latin typeface="Times" pitchFamily="2" charset="0"/>
              </a:rPr>
              <a:t>Hubble Constant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8D0DEC-5513-F03F-F1D7-0822F6BBBE37}"/>
              </a:ext>
            </a:extLst>
          </p:cNvPr>
          <p:cNvSpPr/>
          <p:nvPr/>
        </p:nvSpPr>
        <p:spPr>
          <a:xfrm>
            <a:off x="8312885" y="641446"/>
            <a:ext cx="3508897" cy="2964781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6BEDC-8062-4BAD-6DC9-AB44DECDF9D6}"/>
              </a:ext>
            </a:extLst>
          </p:cNvPr>
          <p:cNvSpPr txBox="1"/>
          <p:nvPr/>
        </p:nvSpPr>
        <p:spPr>
          <a:xfrm>
            <a:off x="8588402" y="726439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Heavy element formation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8847EF-5F4A-5382-A651-C800D157E39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27088" y="1141194"/>
            <a:ext cx="2711564" cy="2106384"/>
          </a:xfrm>
          <a:prstGeom prst="rect">
            <a:avLst/>
          </a:prstGeom>
          <a:noFill/>
          <a:ln w="0" cap="flat">
            <a:solidFill>
              <a:srgbClr val="000000"/>
            </a:solidFill>
            <a:prstDash val="solid"/>
            <a:miter/>
          </a:ln>
          <a:effectLst>
            <a:outerShdw dist="101823" dir="2700000" algn="tl">
              <a:srgbClr val="808080"/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4C1542-5B4C-E818-CB66-0803A63F2F98}"/>
              </a:ext>
            </a:extLst>
          </p:cNvPr>
          <p:cNvSpPr txBox="1"/>
          <p:nvPr/>
        </p:nvSpPr>
        <p:spPr>
          <a:xfrm>
            <a:off x="4603587" y="3381822"/>
            <a:ext cx="4731897" cy="224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0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TD et al. Science, Vol. 370, Issue 6523, pp. 1450-1453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E4748-665D-8CDE-6AAC-10179A86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733" y="1257575"/>
            <a:ext cx="3266296" cy="1999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32460-1B1A-DB0F-D5BC-68C7C4CDF79B}"/>
              </a:ext>
            </a:extLst>
          </p:cNvPr>
          <p:cNvSpPr txBox="1"/>
          <p:nvPr/>
        </p:nvSpPr>
        <p:spPr>
          <a:xfrm>
            <a:off x="8588402" y="3305889"/>
            <a:ext cx="30895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effectLst/>
                <a:latin typeface="Times" pitchFamily="2" charset="0"/>
              </a:rPr>
              <a:t>Schianchi</a:t>
            </a:r>
            <a:r>
              <a:rPr lang="en-GB" sz="1000" dirty="0">
                <a:solidFill>
                  <a:schemeClr val="bg1"/>
                </a:solidFill>
                <a:effectLst/>
                <a:latin typeface="Times" pitchFamily="2" charset="0"/>
              </a:rPr>
              <a:t> et al., 2307.94572</a:t>
            </a:r>
            <a:endParaRPr lang="en-DE" sz="10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DCE16C-46C3-45DF-60F6-1F2F8D17B0EE}"/>
              </a:ext>
            </a:extLst>
          </p:cNvPr>
          <p:cNvSpPr/>
          <p:nvPr/>
        </p:nvSpPr>
        <p:spPr>
          <a:xfrm>
            <a:off x="2272026" y="3750539"/>
            <a:ext cx="3724647" cy="3020878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393A79-AD55-4482-1FCB-BF6C91AF4137}"/>
              </a:ext>
            </a:extLst>
          </p:cNvPr>
          <p:cNvSpPr txBox="1"/>
          <p:nvPr/>
        </p:nvSpPr>
        <p:spPr>
          <a:xfrm>
            <a:off x="2631580" y="3814330"/>
            <a:ext cx="301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High-Energy astrophysics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05F50C-FDAE-1A2D-25A0-4FAE0B3C6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831" y="4340669"/>
            <a:ext cx="2263658" cy="197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64CB10E-E278-982F-B6D5-53F82FEA3BA4}"/>
              </a:ext>
            </a:extLst>
          </p:cNvPr>
          <p:cNvSpPr/>
          <p:nvPr/>
        </p:nvSpPr>
        <p:spPr>
          <a:xfrm>
            <a:off x="6287650" y="3745787"/>
            <a:ext cx="3811555" cy="3020878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1AF050-8420-BAB6-1C58-192189BCD976}"/>
              </a:ext>
            </a:extLst>
          </p:cNvPr>
          <p:cNvSpPr txBox="1"/>
          <p:nvPr/>
        </p:nvSpPr>
        <p:spPr>
          <a:xfrm>
            <a:off x="6537114" y="3823922"/>
            <a:ext cx="3083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T</a:t>
            </a:r>
            <a:r>
              <a:rPr lang="en-GB" sz="2000" b="1" dirty="0">
                <a:solidFill>
                  <a:schemeClr val="bg1"/>
                </a:solidFill>
                <a:latin typeface="Times" pitchFamily="2" charset="0"/>
              </a:rPr>
              <a:t>e</a:t>
            </a:r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sts of General Relativity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2C2BE4D-2C49-E892-6D9A-4FB644497D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889" y="5282407"/>
            <a:ext cx="1785337" cy="905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0C15B1-C1D2-88FE-9E0A-5A27BC311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351" y="4607697"/>
            <a:ext cx="1031565" cy="607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568F65-3CFF-A184-BB7D-79E85FADF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094" y="4580685"/>
            <a:ext cx="1260390" cy="5744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87ABC6-ABF7-D7A6-57B1-2721F975D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941" y="4702866"/>
            <a:ext cx="2403234" cy="4266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767108-64B7-736C-162D-0B6F8161A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798" y="5163237"/>
            <a:ext cx="446334" cy="4654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06ABAD9-E2CF-DEB0-D941-326AF1822E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25179">
            <a:off x="8493242" y="5114368"/>
            <a:ext cx="580083" cy="5260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1FA5C38-80DB-4C9D-7DF0-4D3760333BA0}"/>
              </a:ext>
            </a:extLst>
          </p:cNvPr>
          <p:cNvSpPr txBox="1"/>
          <p:nvPr/>
        </p:nvSpPr>
        <p:spPr>
          <a:xfrm>
            <a:off x="2716540" y="6455650"/>
            <a:ext cx="721797" cy="224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0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2324151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279EB0-F93A-B4F7-E7A9-CA74A47F8F36}"/>
              </a:ext>
            </a:extLst>
          </p:cNvPr>
          <p:cNvSpPr/>
          <p:nvPr/>
        </p:nvSpPr>
        <p:spPr>
          <a:xfrm>
            <a:off x="68742" y="1467853"/>
            <a:ext cx="1181877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6331148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X-ray measurements with NICER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NICER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F1929-6CA2-19C2-0768-E0AC51CCD5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38588" t="-2709" r="368" b="-1494"/>
          <a:stretch/>
        </p:blipFill>
        <p:spPr>
          <a:xfrm>
            <a:off x="1091880" y="2319261"/>
            <a:ext cx="2824235" cy="2037755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pic>
      <p:pic>
        <p:nvPicPr>
          <p:cNvPr id="7" name="NICER3" descr="NICER3">
            <a:hlinkClick r:id="" action="ppaction://media"/>
            <a:extLst>
              <a:ext uri="{FF2B5EF4-FFF2-40B4-BE49-F238E27FC236}">
                <a16:creationId xmlns:a16="http://schemas.microsoft.com/office/drawing/2014/main" id="{955A76ED-22AC-46BD-C426-885792EA8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9222" y="2382672"/>
            <a:ext cx="5822967" cy="3275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74D219-474E-822A-A41A-3E4F1AEC8C65}"/>
              </a:ext>
            </a:extLst>
          </p:cNvPr>
          <p:cNvSpPr txBox="1"/>
          <p:nvPr/>
        </p:nvSpPr>
        <p:spPr>
          <a:xfrm>
            <a:off x="998559" y="4414786"/>
            <a:ext cx="3226011" cy="69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chemeClr val="bg1"/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NICER data analyzed by University of Amsterdam and Maryland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22555-CCD0-7A44-AD1E-536B138B7C6E}"/>
              </a:ext>
            </a:extLst>
          </p:cNvPr>
          <p:cNvSpPr txBox="1"/>
          <p:nvPr/>
        </p:nvSpPr>
        <p:spPr>
          <a:xfrm>
            <a:off x="1091880" y="6218444"/>
            <a:ext cx="4621636" cy="2876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00" b="1" i="1" dirty="0">
                <a:solidFill>
                  <a:schemeClr val="bg1"/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caveat: relatively large modelling uncertainty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0F177BE-F39A-D48E-03A0-0A41C3CF9C04}"/>
              </a:ext>
            </a:extLst>
          </p:cNvPr>
          <p:cNvSpPr txBox="1"/>
          <p:nvPr/>
        </p:nvSpPr>
        <p:spPr>
          <a:xfrm>
            <a:off x="5607069" y="5658092"/>
            <a:ext cx="742123" cy="252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NASA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B57C82-07AF-C916-6A8B-899106267B00}"/>
              </a:ext>
            </a:extLst>
          </p:cNvPr>
          <p:cNvSpPr txBox="1"/>
          <p:nvPr/>
        </p:nvSpPr>
        <p:spPr>
          <a:xfrm>
            <a:off x="1054809" y="4116570"/>
            <a:ext cx="742123" cy="2385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="t" anchorCtr="0" compatLnSpc="0">
            <a:spAutoFit/>
          </a:bodyPr>
          <a:lstStyle/>
          <a:p>
            <a:pPr hangingPunct="0"/>
            <a:r>
              <a:rPr lang="en-US" sz="105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8270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A64E92-0A8A-43D9-DF02-A51C0998FC42}"/>
              </a:ext>
            </a:extLst>
          </p:cNvPr>
          <p:cNvSpPr/>
          <p:nvPr/>
        </p:nvSpPr>
        <p:spPr>
          <a:xfrm>
            <a:off x="68742" y="682258"/>
            <a:ext cx="11818778" cy="617574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6331148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X-ray measurements with NICER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NICER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3B56A-1943-6AA8-F252-C47B053E2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37"/>
          <a:stretch/>
        </p:blipFill>
        <p:spPr>
          <a:xfrm>
            <a:off x="3768343" y="1842178"/>
            <a:ext cx="7877971" cy="3855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928A6-EA45-5040-C61D-FC7378C34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8588" t="-2709" r="368" b="-1494"/>
          <a:stretch/>
        </p:blipFill>
        <p:spPr>
          <a:xfrm>
            <a:off x="702902" y="2616521"/>
            <a:ext cx="2824235" cy="2037755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F2B13-0DDB-2309-9B59-997DD4EF5D7A}"/>
              </a:ext>
            </a:extLst>
          </p:cNvPr>
          <p:cNvSpPr txBox="1"/>
          <p:nvPr/>
        </p:nvSpPr>
        <p:spPr>
          <a:xfrm>
            <a:off x="3785182" y="5698080"/>
            <a:ext cx="4621636" cy="2876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00" b="1" i="1" dirty="0">
                <a:solidFill>
                  <a:schemeClr val="bg1"/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caveat: relatively large modelling uncertainty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9BFAA-285F-9ECA-390C-8886089BB94D}"/>
              </a:ext>
            </a:extLst>
          </p:cNvPr>
          <p:cNvSpPr txBox="1"/>
          <p:nvPr/>
        </p:nvSpPr>
        <p:spPr>
          <a:xfrm>
            <a:off x="4481317" y="1580198"/>
            <a:ext cx="3226011" cy="2619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Times" pitchFamily="2" charset="0"/>
              </a:rPr>
              <a:t>PSR J0030+0451 </a:t>
            </a:r>
            <a:endParaRPr lang="en-GB" sz="12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53385-B920-EF50-611C-D0639F978DED}"/>
              </a:ext>
            </a:extLst>
          </p:cNvPr>
          <p:cNvSpPr txBox="1"/>
          <p:nvPr/>
        </p:nvSpPr>
        <p:spPr>
          <a:xfrm>
            <a:off x="8731208" y="1580198"/>
            <a:ext cx="1578156" cy="2619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Times" pitchFamily="2" charset="0"/>
              </a:rPr>
              <a:t>PSR J0740+6620 </a:t>
            </a:r>
            <a:endParaRPr lang="en-GB" sz="1100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64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A64E92-0A8A-43D9-DF02-A51C0998FC42}"/>
              </a:ext>
            </a:extLst>
          </p:cNvPr>
          <p:cNvSpPr/>
          <p:nvPr/>
        </p:nvSpPr>
        <p:spPr>
          <a:xfrm>
            <a:off x="68742" y="682258"/>
            <a:ext cx="11818778" cy="617574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6331148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X-ray measurements with NICER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NICER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3B56A-1943-6AA8-F252-C47B053E2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63"/>
          <a:stretch/>
        </p:blipFill>
        <p:spPr>
          <a:xfrm>
            <a:off x="3657032" y="1896879"/>
            <a:ext cx="8029894" cy="3751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928A6-EA45-5040-C61D-FC7378C34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8588" t="-2709" r="368" b="-1494"/>
          <a:stretch/>
        </p:blipFill>
        <p:spPr>
          <a:xfrm>
            <a:off x="702902" y="2616521"/>
            <a:ext cx="2824235" cy="2037755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9E7228-B69C-2343-D5E3-10BA27C44A9E}"/>
              </a:ext>
            </a:extLst>
          </p:cNvPr>
          <p:cNvSpPr txBox="1"/>
          <p:nvPr/>
        </p:nvSpPr>
        <p:spPr>
          <a:xfrm>
            <a:off x="4481317" y="1580198"/>
            <a:ext cx="3226011" cy="2619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Times" pitchFamily="2" charset="0"/>
              </a:rPr>
              <a:t>PSR J0030+0451 </a:t>
            </a:r>
            <a:endParaRPr lang="en-GB" sz="12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FAB90-45B2-7DCF-BF4C-018B18F4A1CC}"/>
              </a:ext>
            </a:extLst>
          </p:cNvPr>
          <p:cNvSpPr txBox="1"/>
          <p:nvPr/>
        </p:nvSpPr>
        <p:spPr>
          <a:xfrm>
            <a:off x="8731208" y="1580198"/>
            <a:ext cx="1578156" cy="2619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Times" pitchFamily="2" charset="0"/>
              </a:rPr>
              <a:t>PSR J0740+6620 </a:t>
            </a:r>
            <a:endParaRPr lang="en-GB" sz="1100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74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A64E92-0A8A-43D9-DF02-A51C0998FC42}"/>
              </a:ext>
            </a:extLst>
          </p:cNvPr>
          <p:cNvSpPr/>
          <p:nvPr/>
        </p:nvSpPr>
        <p:spPr>
          <a:xfrm>
            <a:off x="68742" y="682258"/>
            <a:ext cx="11818778" cy="617574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6331148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X-ray measurements with NICER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5F8D5-3550-8965-B460-4546BA1E7B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NICER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3B56A-1943-6AA8-F252-C47B053E2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63"/>
          <a:stretch/>
        </p:blipFill>
        <p:spPr>
          <a:xfrm>
            <a:off x="3657032" y="1896879"/>
            <a:ext cx="8029894" cy="3751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928A6-EA45-5040-C61D-FC7378C34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8588" t="-2709" r="368" b="-1494"/>
          <a:stretch/>
        </p:blipFill>
        <p:spPr>
          <a:xfrm>
            <a:off x="702902" y="2616521"/>
            <a:ext cx="2824235" cy="2037755"/>
          </a:xfrm>
          <a:prstGeom prst="rect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7F9FF2-6D66-A3C6-C27B-8E68B5EBDC78}"/>
              </a:ext>
            </a:extLst>
          </p:cNvPr>
          <p:cNvSpPr/>
          <p:nvPr/>
        </p:nvSpPr>
        <p:spPr>
          <a:xfrm>
            <a:off x="7671979" y="4924927"/>
            <a:ext cx="4369119" cy="1933073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B8FB0B1-0796-B39A-89A3-E81F56744D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25676" y="5369159"/>
            <a:ext cx="3564482" cy="1151956"/>
          </a:xfrm>
        </p:spPr>
        <p:txBody>
          <a:bodyPr>
            <a:no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Times New Roman" pitchFamily="18"/>
              </a:rPr>
              <a:t>Note: There are also also X-ray measurements e.g., HESS J1731-347 or 4U 1702-429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2B6B2-6621-FA55-7C64-D0766A7CAE76}"/>
              </a:ext>
            </a:extLst>
          </p:cNvPr>
          <p:cNvSpPr txBox="1"/>
          <p:nvPr/>
        </p:nvSpPr>
        <p:spPr>
          <a:xfrm>
            <a:off x="4481317" y="1580198"/>
            <a:ext cx="3226011" cy="2619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Times" pitchFamily="2" charset="0"/>
              </a:rPr>
              <a:t>PSR J0030+0451 </a:t>
            </a:r>
            <a:endParaRPr lang="en-GB" sz="12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01EDA-E7AB-C376-7EF6-32F1ED5F695B}"/>
              </a:ext>
            </a:extLst>
          </p:cNvPr>
          <p:cNvSpPr txBox="1"/>
          <p:nvPr/>
        </p:nvSpPr>
        <p:spPr>
          <a:xfrm>
            <a:off x="8731208" y="1580198"/>
            <a:ext cx="1578156" cy="2619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Times" pitchFamily="2" charset="0"/>
              </a:rPr>
              <a:t>PSR J0740+6620 </a:t>
            </a:r>
            <a:endParaRPr lang="en-GB" sz="1100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2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3D75D0-D378-5F11-B757-E8F77E00D5DB}"/>
              </a:ext>
            </a:extLst>
          </p:cNvPr>
          <p:cNvSpPr/>
          <p:nvPr/>
        </p:nvSpPr>
        <p:spPr>
          <a:xfrm>
            <a:off x="200108" y="151198"/>
            <a:ext cx="11770219" cy="6468756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2" name="Text Placeholder 2_15">
            <a:extLst>
              <a:ext uri="{FF2B5EF4-FFF2-40B4-BE49-F238E27FC236}">
                <a16:creationId xmlns:a16="http://schemas.microsoft.com/office/drawing/2014/main" id="{8A263085-A4EE-FA72-EFDC-07C4EEA18F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77217" y="396710"/>
            <a:ext cx="9144960" cy="603757"/>
          </a:xfrm>
        </p:spPr>
        <p:txBody>
          <a:bodyPr vert="horz" wrap="square" anchor="t" anchorCtr="1">
            <a:normAutofit/>
          </a:bodyPr>
          <a:lstStyle/>
          <a:p>
            <a:pPr marL="0" indent="0" algn="ctr">
              <a:spcBef>
                <a:spcPts val="1283"/>
              </a:spcBef>
              <a:buNone/>
            </a:pPr>
            <a:r>
              <a:rPr lang="en-US" sz="3629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Binary Neutron Star Mergers</a:t>
            </a:r>
          </a:p>
        </p:txBody>
      </p:sp>
      <p:pic>
        <p:nvPicPr>
          <p:cNvPr id="5" name="part_1">
            <a:hlinkClick r:id="" action="ppaction://media"/>
            <a:extLst>
              <a:ext uri="{FF2B5EF4-FFF2-40B4-BE49-F238E27FC236}">
                <a16:creationId xmlns:a16="http://schemas.microsoft.com/office/drawing/2014/main" id="{70495547-E70F-4503-3B3E-5F8D502C02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01" y="1386591"/>
            <a:ext cx="8319600" cy="4679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1D898-B77E-2BC6-998A-7CE38053D3E6}"/>
              </a:ext>
            </a:extLst>
          </p:cNvPr>
          <p:cNvSpPr txBox="1"/>
          <p:nvPr/>
        </p:nvSpPr>
        <p:spPr>
          <a:xfrm>
            <a:off x="8971722" y="2325593"/>
            <a:ext cx="2584174" cy="6493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gravitational wave emission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3" name="Picture 2" descr="Hand game (cards) - Wikipedia">
            <a:extLst>
              <a:ext uri="{FF2B5EF4-FFF2-40B4-BE49-F238E27FC236}">
                <a16:creationId xmlns:a16="http://schemas.microsoft.com/office/drawing/2014/main" id="{76862F80-5390-38AE-5397-FC9677536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DFD53CB-8665-8C9B-56A2-54B0C347C791}"/>
              </a:ext>
            </a:extLst>
          </p:cNvPr>
          <p:cNvSpPr txBox="1">
            <a:spLocks/>
          </p:cNvSpPr>
          <p:nvPr/>
        </p:nvSpPr>
        <p:spPr>
          <a:xfrm rot="18489978">
            <a:off x="955088" y="158419"/>
            <a:ext cx="637501" cy="97519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BNS mergers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C150B5-7AF8-E71D-0EB8-E4E977EC8C98}"/>
              </a:ext>
            </a:extLst>
          </p:cNvPr>
          <p:cNvSpPr/>
          <p:nvPr/>
        </p:nvSpPr>
        <p:spPr>
          <a:xfrm>
            <a:off x="200108" y="151198"/>
            <a:ext cx="11770219" cy="6468756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5" name="part_2">
            <a:hlinkClick r:id="" action="ppaction://media"/>
            <a:extLst>
              <a:ext uri="{FF2B5EF4-FFF2-40B4-BE49-F238E27FC236}">
                <a16:creationId xmlns:a16="http://schemas.microsoft.com/office/drawing/2014/main" id="{F2255D87-7F75-D610-4936-BBBBF5288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176" y="1383677"/>
            <a:ext cx="8320000" cy="46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6DB9E-AAFC-BAA9-8526-B1D1A0C2AA1A}"/>
              </a:ext>
            </a:extLst>
          </p:cNvPr>
          <p:cNvSpPr txBox="1"/>
          <p:nvPr/>
        </p:nvSpPr>
        <p:spPr>
          <a:xfrm>
            <a:off x="8971722" y="3451009"/>
            <a:ext cx="2584174" cy="12163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deformation before merger,  ejection of material, heavy element production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F63F2-CA78-AE5C-F0D1-031B0CD2B2A3}"/>
              </a:ext>
            </a:extLst>
          </p:cNvPr>
          <p:cNvSpPr txBox="1"/>
          <p:nvPr/>
        </p:nvSpPr>
        <p:spPr>
          <a:xfrm>
            <a:off x="8971722" y="2325593"/>
            <a:ext cx="2584174" cy="6493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gravitational wave emission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4F67EFE-9F51-E863-A02F-F150AD44F6D7}"/>
              </a:ext>
            </a:extLst>
          </p:cNvPr>
          <p:cNvSpPr/>
          <p:nvPr/>
        </p:nvSpPr>
        <p:spPr>
          <a:xfrm rot="12477016">
            <a:off x="6070599" y="4674060"/>
            <a:ext cx="774700" cy="36591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03BF58C-64C8-FA27-4B7A-BF8A43A3A9E4}"/>
              </a:ext>
            </a:extLst>
          </p:cNvPr>
          <p:cNvSpPr/>
          <p:nvPr/>
        </p:nvSpPr>
        <p:spPr>
          <a:xfrm rot="18412305">
            <a:off x="3736400" y="4190382"/>
            <a:ext cx="774700" cy="36591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 Placeholder 2_15">
            <a:extLst>
              <a:ext uri="{FF2B5EF4-FFF2-40B4-BE49-F238E27FC236}">
                <a16:creationId xmlns:a16="http://schemas.microsoft.com/office/drawing/2014/main" id="{814AF328-D314-698F-9251-8AD899DE72C6}"/>
              </a:ext>
            </a:extLst>
          </p:cNvPr>
          <p:cNvSpPr txBox="1">
            <a:spLocks/>
          </p:cNvSpPr>
          <p:nvPr/>
        </p:nvSpPr>
        <p:spPr>
          <a:xfrm>
            <a:off x="1377217" y="396710"/>
            <a:ext cx="9144960" cy="603757"/>
          </a:xfrm>
          <a:prstGeom prst="rect">
            <a:avLst/>
          </a:prstGeom>
        </p:spPr>
        <p:txBody>
          <a:bodyPr vert="horz" wrap="square" lIns="91440" tIns="45720" rIns="91440" bIns="45720" rtlCol="0" anchor="t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83"/>
              </a:spcBef>
              <a:buFont typeface="Arial" panose="020B0604020202020204" pitchFamily="34" charset="0"/>
              <a:buNone/>
            </a:pPr>
            <a:r>
              <a:rPr lang="en-US" sz="3629" b="1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Binary Neutron Star Mergers</a:t>
            </a:r>
            <a:endParaRPr lang="en-US" sz="3629" b="1" dirty="0">
              <a:solidFill>
                <a:schemeClr val="accent1">
                  <a:lumMod val="75000"/>
                </a:schemeClr>
              </a:solidFill>
              <a:latin typeface="Times New Roman" pitchFamily="18"/>
            </a:endParaRPr>
          </a:p>
        </p:txBody>
      </p:sp>
      <p:pic>
        <p:nvPicPr>
          <p:cNvPr id="3" name="Picture 2" descr="Hand game (cards) - Wikipedia">
            <a:extLst>
              <a:ext uri="{FF2B5EF4-FFF2-40B4-BE49-F238E27FC236}">
                <a16:creationId xmlns:a16="http://schemas.microsoft.com/office/drawing/2014/main" id="{8D9FA268-A3F6-9E16-9F3C-70C2FB6B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EF5CCBB-C05D-2468-CA75-374B5B4008D2}"/>
              </a:ext>
            </a:extLst>
          </p:cNvPr>
          <p:cNvSpPr txBox="1">
            <a:spLocks/>
          </p:cNvSpPr>
          <p:nvPr/>
        </p:nvSpPr>
        <p:spPr>
          <a:xfrm rot="18489978">
            <a:off x="955088" y="158419"/>
            <a:ext cx="637501" cy="97519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BNS mergers</a:t>
            </a:r>
          </a:p>
        </p:txBody>
      </p:sp>
    </p:spTree>
    <p:extLst>
      <p:ext uri="{BB962C8B-B14F-4D97-AF65-F5344CB8AC3E}">
        <p14:creationId xmlns:p14="http://schemas.microsoft.com/office/powerpoint/2010/main" val="1526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3F5771-5454-FBE8-10BD-EA7983332921}"/>
              </a:ext>
            </a:extLst>
          </p:cNvPr>
          <p:cNvSpPr/>
          <p:nvPr/>
        </p:nvSpPr>
        <p:spPr>
          <a:xfrm>
            <a:off x="200108" y="151198"/>
            <a:ext cx="11770219" cy="6468756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5" name="part_3">
            <a:hlinkClick r:id="" action="ppaction://media"/>
            <a:extLst>
              <a:ext uri="{FF2B5EF4-FFF2-40B4-BE49-F238E27FC236}">
                <a16:creationId xmlns:a16="http://schemas.microsoft.com/office/drawing/2014/main" id="{2A645A9C-B8B9-FF39-593B-674C66FE4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713" y="1395145"/>
            <a:ext cx="8320000" cy="46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4911A-7770-BD9F-0DEA-6D938392D9AD}"/>
              </a:ext>
            </a:extLst>
          </p:cNvPr>
          <p:cNvSpPr txBox="1"/>
          <p:nvPr/>
        </p:nvSpPr>
        <p:spPr>
          <a:xfrm>
            <a:off x="8971722" y="5062687"/>
            <a:ext cx="2584174" cy="365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black hole formation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DEB39-2CA9-7C5D-3BA5-15AC8B1A4AC0}"/>
              </a:ext>
            </a:extLst>
          </p:cNvPr>
          <p:cNvSpPr txBox="1"/>
          <p:nvPr/>
        </p:nvSpPr>
        <p:spPr>
          <a:xfrm>
            <a:off x="8971722" y="2325593"/>
            <a:ext cx="2584174" cy="6493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gravitational wave emission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9459A6-CB7E-240E-4B10-A0CDE4246F76}"/>
              </a:ext>
            </a:extLst>
          </p:cNvPr>
          <p:cNvSpPr txBox="1"/>
          <p:nvPr/>
        </p:nvSpPr>
        <p:spPr>
          <a:xfrm>
            <a:off x="3365523" y="6252595"/>
            <a:ext cx="2584174" cy="365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70 milliseconds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6907809-40D0-C73D-D40F-D556DB762143}"/>
              </a:ext>
            </a:extLst>
          </p:cNvPr>
          <p:cNvSpPr/>
          <p:nvPr/>
        </p:nvSpPr>
        <p:spPr>
          <a:xfrm rot="5400000">
            <a:off x="4163214" y="2621641"/>
            <a:ext cx="128926" cy="7132989"/>
          </a:xfrm>
          <a:prstGeom prst="rightBrace">
            <a:avLst>
              <a:gd name="adj1" fmla="val 114777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57041-4192-198C-9786-F80DBC2F3D3C}"/>
              </a:ext>
            </a:extLst>
          </p:cNvPr>
          <p:cNvSpPr txBox="1"/>
          <p:nvPr/>
        </p:nvSpPr>
        <p:spPr>
          <a:xfrm>
            <a:off x="8971722" y="3451009"/>
            <a:ext cx="2584174" cy="12163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deformation before merger,  ejection of material, heavy element production</a:t>
            </a:r>
            <a:endParaRPr lang="en-US" sz="1996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2" name="Text Placeholder 2_15">
            <a:extLst>
              <a:ext uri="{FF2B5EF4-FFF2-40B4-BE49-F238E27FC236}">
                <a16:creationId xmlns:a16="http://schemas.microsoft.com/office/drawing/2014/main" id="{9F33387C-BB77-1687-0AB4-74A79DCD6BC7}"/>
              </a:ext>
            </a:extLst>
          </p:cNvPr>
          <p:cNvSpPr txBox="1">
            <a:spLocks/>
          </p:cNvSpPr>
          <p:nvPr/>
        </p:nvSpPr>
        <p:spPr>
          <a:xfrm>
            <a:off x="1377217" y="396710"/>
            <a:ext cx="9144960" cy="603757"/>
          </a:xfrm>
          <a:prstGeom prst="rect">
            <a:avLst/>
          </a:prstGeom>
        </p:spPr>
        <p:txBody>
          <a:bodyPr vert="horz" wrap="square" lIns="91440" tIns="45720" rIns="91440" bIns="45720" rtlCol="0" anchor="t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83"/>
              </a:spcBef>
              <a:buFont typeface="Arial" panose="020B0604020202020204" pitchFamily="34" charset="0"/>
              <a:buNone/>
            </a:pPr>
            <a:r>
              <a:rPr lang="en-US" sz="3629" b="1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Binary Neutron Star Mergers</a:t>
            </a:r>
            <a:endParaRPr lang="en-US" sz="3629" b="1" dirty="0">
              <a:solidFill>
                <a:schemeClr val="accent1">
                  <a:lumMod val="75000"/>
                </a:schemeClr>
              </a:solidFill>
              <a:latin typeface="Times New Roman" pitchFamily="18"/>
            </a:endParaRPr>
          </a:p>
        </p:txBody>
      </p:sp>
      <p:pic>
        <p:nvPicPr>
          <p:cNvPr id="3" name="Picture 2" descr="Hand game (cards) - Wikipedia">
            <a:extLst>
              <a:ext uri="{FF2B5EF4-FFF2-40B4-BE49-F238E27FC236}">
                <a16:creationId xmlns:a16="http://schemas.microsoft.com/office/drawing/2014/main" id="{7726A5C8-E01E-3890-FC71-DFA88B77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8251C87-5994-EBC7-21A4-00800517F9D6}"/>
              </a:ext>
            </a:extLst>
          </p:cNvPr>
          <p:cNvSpPr txBox="1">
            <a:spLocks/>
          </p:cNvSpPr>
          <p:nvPr/>
        </p:nvSpPr>
        <p:spPr>
          <a:xfrm rot="18489978">
            <a:off x="955088" y="158419"/>
            <a:ext cx="637501" cy="97519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BNS mergers</a:t>
            </a:r>
          </a:p>
        </p:txBody>
      </p:sp>
    </p:spTree>
    <p:extLst>
      <p:ext uri="{BB962C8B-B14F-4D97-AF65-F5344CB8AC3E}">
        <p14:creationId xmlns:p14="http://schemas.microsoft.com/office/powerpoint/2010/main" val="9807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270861-8C31-C696-5C25-DF432594E0D4}"/>
              </a:ext>
            </a:extLst>
          </p:cNvPr>
          <p:cNvSpPr/>
          <p:nvPr/>
        </p:nvSpPr>
        <p:spPr>
          <a:xfrm>
            <a:off x="200108" y="789210"/>
            <a:ext cx="11550531" cy="583074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BF892-9F3F-4FC0-C233-71ADEBBE6CA8}"/>
              </a:ext>
            </a:extLst>
          </p:cNvPr>
          <p:cNvSpPr txBox="1"/>
          <p:nvPr/>
        </p:nvSpPr>
        <p:spPr>
          <a:xfrm>
            <a:off x="725969" y="900410"/>
            <a:ext cx="1492992" cy="3616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177" b="1" i="1">
                <a:latin typeface="Times" pitchFamily="18"/>
                <a:ea typeface="WenQuanYi Micro Hei" pitchFamily="2"/>
                <a:cs typeface="Lohit Devanagari" pitchFamily="2"/>
              </a:rPr>
              <a:t>GW170817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9EFB0-F77A-8DFA-F28B-0193E860C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09" t="5768" r="49786" b="63990"/>
          <a:stretch/>
        </p:blipFill>
        <p:spPr>
          <a:xfrm>
            <a:off x="902995" y="1925262"/>
            <a:ext cx="1946215" cy="113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CE694-C2BD-5063-B122-1553175425F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41738" y="2740306"/>
            <a:ext cx="285524" cy="246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9531F-5BCC-9E5B-CC18-E9F249EEFD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0455" y="2373706"/>
            <a:ext cx="263853" cy="2220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Text Placeholder 2_3">
            <a:extLst>
              <a:ext uri="{FF2B5EF4-FFF2-40B4-BE49-F238E27FC236}">
                <a16:creationId xmlns:a16="http://schemas.microsoft.com/office/drawing/2014/main" id="{A01CBFD5-83E1-C8D4-5927-50103C6656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108" y="157313"/>
            <a:ext cx="5378824" cy="829440"/>
          </a:xfrm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Gravitational Wave Analysis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64B4C6A-0DA0-6DD2-FE95-F3A8709697C3}"/>
              </a:ext>
            </a:extLst>
          </p:cNvPr>
          <p:cNvSpPr txBox="1"/>
          <p:nvPr/>
        </p:nvSpPr>
        <p:spPr>
          <a:xfrm>
            <a:off x="617470" y="1487900"/>
            <a:ext cx="2700389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determines tidal deformability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8B404-A07D-C7F7-A3CD-F5F2CC002A4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51238" y="1529049"/>
            <a:ext cx="199217" cy="20738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442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270861-8C31-C696-5C25-DF432594E0D4}"/>
              </a:ext>
            </a:extLst>
          </p:cNvPr>
          <p:cNvSpPr/>
          <p:nvPr/>
        </p:nvSpPr>
        <p:spPr>
          <a:xfrm>
            <a:off x="200108" y="789210"/>
            <a:ext cx="11550531" cy="583074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500" dirty="0">
                <a:latin typeface="Times" pitchFamily="2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BF892-9F3F-4FC0-C233-71ADEBBE6CA8}"/>
              </a:ext>
            </a:extLst>
          </p:cNvPr>
          <p:cNvSpPr txBox="1"/>
          <p:nvPr/>
        </p:nvSpPr>
        <p:spPr>
          <a:xfrm>
            <a:off x="725969" y="900410"/>
            <a:ext cx="1492992" cy="3616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177" b="1" i="1">
                <a:latin typeface="Times" pitchFamily="18"/>
                <a:ea typeface="WenQuanYi Micro Hei" pitchFamily="2"/>
                <a:cs typeface="Lohit Devanagari" pitchFamily="2"/>
              </a:rPr>
              <a:t>GW170817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9EFB0-F77A-8DFA-F28B-0193E860C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09" t="5768" r="49786" b="63990"/>
          <a:stretch/>
        </p:blipFill>
        <p:spPr>
          <a:xfrm>
            <a:off x="902995" y="1925262"/>
            <a:ext cx="1946215" cy="113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CE694-C2BD-5063-B122-1553175425F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41738" y="2740306"/>
            <a:ext cx="285524" cy="246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9531F-5BCC-9E5B-CC18-E9F249EEFD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0455" y="2373706"/>
            <a:ext cx="263853" cy="2220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C367C0-AAF3-8A3B-E2D8-8057EEB56BB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75372" y="1897021"/>
            <a:ext cx="4331265" cy="4033960"/>
          </a:xfrm>
          <a:prstGeom prst="rect">
            <a:avLst/>
          </a:prstGeom>
          <a:noFill/>
          <a:ln w="28575" cap="flat">
            <a:solidFill>
              <a:schemeClr val="accent1"/>
            </a:solidFill>
            <a:prstDash val="solid"/>
            <a:miter/>
          </a:ln>
          <a:effectLst>
            <a:outerShdw dist="101823" dir="2700000" algn="tl">
              <a:srgbClr val="808080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D4569-6D1A-6A0A-99D8-43B97A1CB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1" y="3138057"/>
            <a:ext cx="3084974" cy="1578924"/>
          </a:xfrm>
          <a:prstGeom prst="rect">
            <a:avLst/>
          </a:prstGeom>
        </p:spPr>
      </p:pic>
      <p:sp>
        <p:nvSpPr>
          <p:cNvPr id="16" name="Trapezium 15">
            <a:extLst>
              <a:ext uri="{FF2B5EF4-FFF2-40B4-BE49-F238E27FC236}">
                <a16:creationId xmlns:a16="http://schemas.microsoft.com/office/drawing/2014/main" id="{9072DEFD-F1ED-8100-964A-86084608619E}"/>
              </a:ext>
            </a:extLst>
          </p:cNvPr>
          <p:cNvSpPr/>
          <p:nvPr/>
        </p:nvSpPr>
        <p:spPr>
          <a:xfrm rot="16200000">
            <a:off x="1828599" y="3604942"/>
            <a:ext cx="4033960" cy="618117"/>
          </a:xfrm>
          <a:prstGeom prst="trapezoid">
            <a:avLst>
              <a:gd name="adj" fmla="val 20148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 Placeholder 2_3">
            <a:extLst>
              <a:ext uri="{FF2B5EF4-FFF2-40B4-BE49-F238E27FC236}">
                <a16:creationId xmlns:a16="http://schemas.microsoft.com/office/drawing/2014/main" id="{A01CBFD5-83E1-C8D4-5927-50103C6656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108" y="157313"/>
            <a:ext cx="5378824" cy="829440"/>
          </a:xfrm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Gravitational Wave Analysis</a:t>
            </a:r>
          </a:p>
        </p:txBody>
      </p:sp>
      <p:sp>
        <p:nvSpPr>
          <p:cNvPr id="3" name="Text Placeholder 2_5">
            <a:extLst>
              <a:ext uri="{FF2B5EF4-FFF2-40B4-BE49-F238E27FC236}">
                <a16:creationId xmlns:a16="http://schemas.microsoft.com/office/drawing/2014/main" id="{E5A2FC0C-ECAE-FF49-4EC2-22F1EABF34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75159" y="4966343"/>
            <a:ext cx="2991703" cy="97191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1814" dirty="0">
                <a:latin typeface="Times New Roman" pitchFamily="18"/>
              </a:rPr>
              <a:t>→ no assumption about the </a:t>
            </a:r>
            <a:br>
              <a:rPr lang="en-US" sz="1814" dirty="0">
                <a:latin typeface="Times New Roman" pitchFamily="18"/>
              </a:rPr>
            </a:br>
            <a:r>
              <a:rPr lang="en-US" sz="1814" dirty="0">
                <a:latin typeface="Times New Roman" pitchFamily="18"/>
              </a:rPr>
              <a:t> type of the compact object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64B4C6A-0DA0-6DD2-FE95-F3A8709697C3}"/>
              </a:ext>
            </a:extLst>
          </p:cNvPr>
          <p:cNvSpPr txBox="1"/>
          <p:nvPr/>
        </p:nvSpPr>
        <p:spPr>
          <a:xfrm>
            <a:off x="617470" y="1487900"/>
            <a:ext cx="2700389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determines tidal deformability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8B404-A07D-C7F7-A3CD-F5F2CC002A4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51238" y="1529049"/>
            <a:ext cx="199217" cy="2073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EB4395B8-4EC9-D1E9-2EED-2D6C9ECF27AB}"/>
              </a:ext>
            </a:extLst>
          </p:cNvPr>
          <p:cNvSpPr txBox="1"/>
          <p:nvPr/>
        </p:nvSpPr>
        <p:spPr>
          <a:xfrm>
            <a:off x="6622321" y="6057965"/>
            <a:ext cx="2052839" cy="26274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27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Phys.Rev. X9 (2019) 011001</a:t>
            </a:r>
          </a:p>
        </p:txBody>
      </p:sp>
    </p:spTree>
    <p:extLst>
      <p:ext uri="{BB962C8B-B14F-4D97-AF65-F5344CB8AC3E}">
        <p14:creationId xmlns:p14="http://schemas.microsoft.com/office/powerpoint/2010/main" val="20125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FA33048-D4B0-77E2-9E85-AB7EEA3C1D14}"/>
              </a:ext>
            </a:extLst>
          </p:cNvPr>
          <p:cNvSpPr/>
          <p:nvPr/>
        </p:nvSpPr>
        <p:spPr>
          <a:xfrm>
            <a:off x="200108" y="789210"/>
            <a:ext cx="11550531" cy="583074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500" dirty="0">
                <a:latin typeface="Times" pitchFamily="2" charset="0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FD4569-6D1A-6A0A-99D8-43B97A1CB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61" y="3138057"/>
            <a:ext cx="3084974" cy="1578924"/>
          </a:xfrm>
          <a:prstGeom prst="rect">
            <a:avLst/>
          </a:prstGeom>
        </p:spPr>
      </p:pic>
      <p:sp>
        <p:nvSpPr>
          <p:cNvPr id="3" name="Text Placeholder 2_5">
            <a:extLst>
              <a:ext uri="{FF2B5EF4-FFF2-40B4-BE49-F238E27FC236}">
                <a16:creationId xmlns:a16="http://schemas.microsoft.com/office/drawing/2014/main" id="{E5A2FC0C-ECAE-FF49-4EC2-22F1EABF34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1808" y="5971330"/>
            <a:ext cx="5719115" cy="97191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1814" dirty="0">
                <a:latin typeface="Times New Roman" pitchFamily="18"/>
              </a:rPr>
              <a:t>Assumption: The merging objects were neutron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E1A3C-D2B6-AFB9-9471-0399E3573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2248" t="23762" r="1896" b="5644"/>
          <a:stretch/>
        </p:blipFill>
        <p:spPr>
          <a:xfrm>
            <a:off x="4190223" y="1909719"/>
            <a:ext cx="5856100" cy="4033961"/>
          </a:xfrm>
          <a:prstGeom prst="rect">
            <a:avLst/>
          </a:prstGeom>
          <a:noFill/>
          <a:ln w="38100" cap="flat">
            <a:solidFill>
              <a:schemeClr val="accent1"/>
            </a:solidFill>
          </a:ln>
        </p:spPr>
      </p:pic>
      <p:sp>
        <p:nvSpPr>
          <p:cNvPr id="11" name="Trapezium 10">
            <a:extLst>
              <a:ext uri="{FF2B5EF4-FFF2-40B4-BE49-F238E27FC236}">
                <a16:creationId xmlns:a16="http://schemas.microsoft.com/office/drawing/2014/main" id="{73AEFF8C-8C51-FC52-DF98-6D9D5676B75E}"/>
              </a:ext>
            </a:extLst>
          </p:cNvPr>
          <p:cNvSpPr/>
          <p:nvPr/>
        </p:nvSpPr>
        <p:spPr>
          <a:xfrm rot="16200000">
            <a:off x="1828599" y="3604942"/>
            <a:ext cx="4033960" cy="618117"/>
          </a:xfrm>
          <a:prstGeom prst="trapezoid">
            <a:avLst>
              <a:gd name="adj" fmla="val 20148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89E196-D70C-E503-B106-E7C2A5B3AFC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41738" y="2740306"/>
            <a:ext cx="285524" cy="246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883C7F-78B4-B2D4-C4E5-7771982A2DF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0455" y="2373706"/>
            <a:ext cx="263853" cy="2220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E7B20455-D4B3-CD32-306E-B1FE1562E424}"/>
              </a:ext>
            </a:extLst>
          </p:cNvPr>
          <p:cNvSpPr txBox="1"/>
          <p:nvPr/>
        </p:nvSpPr>
        <p:spPr>
          <a:xfrm>
            <a:off x="617470" y="1487900"/>
            <a:ext cx="2700389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determines tidal deformability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E328B6-9C86-0559-8244-ECF162731760}"/>
              </a:ext>
            </a:extLst>
          </p:cNvPr>
          <p:cNvCxnSpPr>
            <a:cxnSpLocks/>
          </p:cNvCxnSpPr>
          <p:nvPr/>
        </p:nvCxnSpPr>
        <p:spPr>
          <a:xfrm flipV="1">
            <a:off x="3127262" y="3580108"/>
            <a:ext cx="4156941" cy="325465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B92F3B-D29F-1ABF-9E98-D4397D0C2EA6}"/>
              </a:ext>
            </a:extLst>
          </p:cNvPr>
          <p:cNvCxnSpPr>
            <a:cxnSpLocks/>
          </p:cNvCxnSpPr>
          <p:nvPr/>
        </p:nvCxnSpPr>
        <p:spPr>
          <a:xfrm flipV="1">
            <a:off x="1348353" y="4045058"/>
            <a:ext cx="5935850" cy="294467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A717B8-1A36-37F2-A713-EA3FDE298B5F}"/>
              </a:ext>
            </a:extLst>
          </p:cNvPr>
          <p:cNvSpPr txBox="1"/>
          <p:nvPr/>
        </p:nvSpPr>
        <p:spPr>
          <a:xfrm>
            <a:off x="725969" y="900410"/>
            <a:ext cx="1492992" cy="3616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177" b="1" i="1">
                <a:latin typeface="Times" pitchFamily="18"/>
                <a:ea typeface="WenQuanYi Micro Hei" pitchFamily="2"/>
                <a:cs typeface="Lohit Devanagari" pitchFamily="2"/>
              </a:rPr>
              <a:t>GW170817</a:t>
            </a:r>
          </a:p>
        </p:txBody>
      </p:sp>
      <p:sp>
        <p:nvSpPr>
          <p:cNvPr id="5" name="Text Placeholder 2_3">
            <a:extLst>
              <a:ext uri="{FF2B5EF4-FFF2-40B4-BE49-F238E27FC236}">
                <a16:creationId xmlns:a16="http://schemas.microsoft.com/office/drawing/2014/main" id="{298FC8D0-BD5C-BC2A-C3B4-322D714C58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108" y="157313"/>
            <a:ext cx="5378824" cy="829440"/>
          </a:xfrm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Gravitational Wave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A82B1-8943-B17B-290F-42F29148F5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09" t="5768" r="49786" b="63990"/>
          <a:stretch/>
        </p:blipFill>
        <p:spPr>
          <a:xfrm>
            <a:off x="902995" y="1925262"/>
            <a:ext cx="1946215" cy="113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C7A94-D44F-93C9-F23E-4FFA427EBB3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51238" y="1529049"/>
            <a:ext cx="199217" cy="2073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20EF8E-980E-042F-6927-6DC8CFFA306F}"/>
              </a:ext>
            </a:extLst>
          </p:cNvPr>
          <p:cNvSpPr txBox="1"/>
          <p:nvPr/>
        </p:nvSpPr>
        <p:spPr>
          <a:xfrm>
            <a:off x="8024108" y="6312059"/>
            <a:ext cx="3556080" cy="2191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lvl="0" hangingPunct="0"/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TD et al. Science, Vol. 370, Issue 6523, pp. 1450-1453</a:t>
            </a:r>
          </a:p>
        </p:txBody>
      </p:sp>
    </p:spTree>
    <p:extLst>
      <p:ext uri="{BB962C8B-B14F-4D97-AF65-F5344CB8AC3E}">
        <p14:creationId xmlns:p14="http://schemas.microsoft.com/office/powerpoint/2010/main" val="17681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329229-0F90-BE98-F43B-B35EF68A2683}"/>
              </a:ext>
            </a:extLst>
          </p:cNvPr>
          <p:cNvSpPr/>
          <p:nvPr/>
        </p:nvSpPr>
        <p:spPr>
          <a:xfrm>
            <a:off x="4210353" y="617244"/>
            <a:ext cx="3771294" cy="3045080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2ABE1D-E10F-7BA8-44CA-8B8BA1E0B1A9}"/>
              </a:ext>
            </a:extLst>
          </p:cNvPr>
          <p:cNvSpPr/>
          <p:nvPr/>
        </p:nvSpPr>
        <p:spPr>
          <a:xfrm>
            <a:off x="154468" y="641446"/>
            <a:ext cx="3724647" cy="3020878"/>
          </a:xfrm>
          <a:prstGeom prst="roundRect">
            <a:avLst/>
          </a:prstGeom>
          <a:solidFill>
            <a:srgbClr val="C0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8CF68-98EA-E102-6491-B6684F456D33}"/>
              </a:ext>
            </a:extLst>
          </p:cNvPr>
          <p:cNvSpPr txBox="1"/>
          <p:nvPr/>
        </p:nvSpPr>
        <p:spPr>
          <a:xfrm>
            <a:off x="485706" y="3391901"/>
            <a:ext cx="2598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solidFill>
                  <a:schemeClr val="bg1"/>
                </a:solidFill>
                <a:latin typeface="Times" pitchFamily="2" charset="0"/>
              </a:rPr>
              <a:t>Pang et al., Nature Communication (accepted)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9CE84B-A808-57C4-EF69-10050817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22" y="1103111"/>
            <a:ext cx="2924315" cy="2264589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DD843B-B623-BBCC-DBDA-0ABD0FA2112B}"/>
              </a:ext>
            </a:extLst>
          </p:cNvPr>
          <p:cNvSpPr txBox="1"/>
          <p:nvPr/>
        </p:nvSpPr>
        <p:spPr>
          <a:xfrm>
            <a:off x="485706" y="641446"/>
            <a:ext cx="2476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bg1"/>
                </a:solidFill>
                <a:latin typeface="Times" pitchFamily="2" charset="0"/>
              </a:rPr>
              <a:t>Equation of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9618A-5BA8-E196-735A-25A202579710}"/>
              </a:ext>
            </a:extLst>
          </p:cNvPr>
          <p:cNvSpPr txBox="1"/>
          <p:nvPr/>
        </p:nvSpPr>
        <p:spPr>
          <a:xfrm>
            <a:off x="4782173" y="700707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bg1"/>
                </a:solidFill>
                <a:latin typeface="Times" pitchFamily="2" charset="0"/>
              </a:rPr>
              <a:t>Hubble Constant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8D0DEC-5513-F03F-F1D7-0822F6BBBE37}"/>
              </a:ext>
            </a:extLst>
          </p:cNvPr>
          <p:cNvSpPr/>
          <p:nvPr/>
        </p:nvSpPr>
        <p:spPr>
          <a:xfrm>
            <a:off x="8312885" y="641446"/>
            <a:ext cx="3508897" cy="2964781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6BEDC-8062-4BAD-6DC9-AB44DECDF9D6}"/>
              </a:ext>
            </a:extLst>
          </p:cNvPr>
          <p:cNvSpPr txBox="1"/>
          <p:nvPr/>
        </p:nvSpPr>
        <p:spPr>
          <a:xfrm>
            <a:off x="8588402" y="726439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Heavy element formation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8847EF-5F4A-5382-A651-C800D157E39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27088" y="1141194"/>
            <a:ext cx="2711564" cy="2106384"/>
          </a:xfrm>
          <a:prstGeom prst="rect">
            <a:avLst/>
          </a:prstGeom>
          <a:noFill/>
          <a:ln w="0" cap="flat">
            <a:solidFill>
              <a:srgbClr val="000000"/>
            </a:solidFill>
            <a:prstDash val="solid"/>
            <a:miter/>
          </a:ln>
          <a:effectLst>
            <a:outerShdw dist="101823" dir="2700000" algn="tl">
              <a:srgbClr val="808080"/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4C1542-5B4C-E818-CB66-0803A63F2F98}"/>
              </a:ext>
            </a:extLst>
          </p:cNvPr>
          <p:cNvSpPr txBox="1"/>
          <p:nvPr/>
        </p:nvSpPr>
        <p:spPr>
          <a:xfrm>
            <a:off x="4603587" y="3381822"/>
            <a:ext cx="4731897" cy="224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0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TD et al. Science, Vol. 370, Issue 6523, pp. 1450-1453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E4748-665D-8CDE-6AAC-10179A86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733" y="1257575"/>
            <a:ext cx="3266296" cy="1999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32460-1B1A-DB0F-D5BC-68C7C4CDF79B}"/>
              </a:ext>
            </a:extLst>
          </p:cNvPr>
          <p:cNvSpPr txBox="1"/>
          <p:nvPr/>
        </p:nvSpPr>
        <p:spPr>
          <a:xfrm>
            <a:off x="8588402" y="3305889"/>
            <a:ext cx="30895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effectLst/>
                <a:latin typeface="Times" pitchFamily="2" charset="0"/>
              </a:rPr>
              <a:t>Schianchi</a:t>
            </a:r>
            <a:r>
              <a:rPr lang="en-GB" sz="1000" dirty="0">
                <a:solidFill>
                  <a:schemeClr val="bg1"/>
                </a:solidFill>
                <a:effectLst/>
                <a:latin typeface="Times" pitchFamily="2" charset="0"/>
              </a:rPr>
              <a:t> et al., 2307.94572</a:t>
            </a:r>
            <a:endParaRPr lang="en-DE" sz="10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DCE16C-46C3-45DF-60F6-1F2F8D17B0EE}"/>
              </a:ext>
            </a:extLst>
          </p:cNvPr>
          <p:cNvSpPr/>
          <p:nvPr/>
        </p:nvSpPr>
        <p:spPr>
          <a:xfrm>
            <a:off x="2272026" y="3750539"/>
            <a:ext cx="3724647" cy="3020878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393A79-AD55-4482-1FCB-BF6C91AF4137}"/>
              </a:ext>
            </a:extLst>
          </p:cNvPr>
          <p:cNvSpPr txBox="1"/>
          <p:nvPr/>
        </p:nvSpPr>
        <p:spPr>
          <a:xfrm>
            <a:off x="2631580" y="3814330"/>
            <a:ext cx="301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High-Energy astrophysics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05F50C-FDAE-1A2D-25A0-4FAE0B3C6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831" y="4340669"/>
            <a:ext cx="2263658" cy="197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64CB10E-E278-982F-B6D5-53F82FEA3BA4}"/>
              </a:ext>
            </a:extLst>
          </p:cNvPr>
          <p:cNvSpPr/>
          <p:nvPr/>
        </p:nvSpPr>
        <p:spPr>
          <a:xfrm>
            <a:off x="6287650" y="3745787"/>
            <a:ext cx="3811555" cy="3020878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1AF050-8420-BAB6-1C58-192189BCD976}"/>
              </a:ext>
            </a:extLst>
          </p:cNvPr>
          <p:cNvSpPr txBox="1"/>
          <p:nvPr/>
        </p:nvSpPr>
        <p:spPr>
          <a:xfrm>
            <a:off x="6537114" y="3823922"/>
            <a:ext cx="3083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T</a:t>
            </a:r>
            <a:r>
              <a:rPr lang="en-GB" sz="2000" b="1" dirty="0">
                <a:solidFill>
                  <a:schemeClr val="bg1"/>
                </a:solidFill>
                <a:latin typeface="Times" pitchFamily="2" charset="0"/>
              </a:rPr>
              <a:t>e</a:t>
            </a:r>
            <a:r>
              <a:rPr lang="en-DE" sz="2000" b="1" dirty="0">
                <a:solidFill>
                  <a:schemeClr val="bg1"/>
                </a:solidFill>
                <a:latin typeface="Times" pitchFamily="2" charset="0"/>
              </a:rPr>
              <a:t>sts of General Relativity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2C2BE4D-2C49-E892-6D9A-4FB644497D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889" y="5282407"/>
            <a:ext cx="1785337" cy="905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0C15B1-C1D2-88FE-9E0A-5A27BC311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351" y="4607697"/>
            <a:ext cx="1031565" cy="607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568F65-3CFF-A184-BB7D-79E85FADF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094" y="4580685"/>
            <a:ext cx="1260390" cy="5744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87ABC6-ABF7-D7A6-57B1-2721F975D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941" y="4702866"/>
            <a:ext cx="2403234" cy="4266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767108-64B7-736C-162D-0B6F8161A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798" y="5163237"/>
            <a:ext cx="446334" cy="4654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06ABAD9-E2CF-DEB0-D941-326AF1822E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25179">
            <a:off x="8493242" y="5114368"/>
            <a:ext cx="580083" cy="526007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140E726-8087-EEB8-F968-EC11D7B21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1266" y="63003"/>
            <a:ext cx="6261950" cy="522304"/>
          </a:xfrm>
        </p:spPr>
        <p:txBody>
          <a:bodyPr>
            <a:normAutofit fontScale="90000"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Science Cases of Neutron Star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EA951-99D0-854A-5935-1C926817FFE8}"/>
              </a:ext>
            </a:extLst>
          </p:cNvPr>
          <p:cNvSpPr txBox="1"/>
          <p:nvPr/>
        </p:nvSpPr>
        <p:spPr>
          <a:xfrm>
            <a:off x="2716540" y="6455650"/>
            <a:ext cx="721797" cy="224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000" dirty="0">
                <a:solidFill>
                  <a:schemeClr val="bg1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300548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W190425">
            <a:hlinkClick r:id="" action="ppaction://media"/>
            <a:extLst>
              <a:ext uri="{FF2B5EF4-FFF2-40B4-BE49-F238E27FC236}">
                <a16:creationId xmlns:a16="http://schemas.microsoft.com/office/drawing/2014/main" id="{54641F34-2214-FF31-6D93-632A5FD26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217" y="592491"/>
            <a:ext cx="10668807" cy="60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14CC378-331E-9BF6-7D80-238666448DEE}"/>
              </a:ext>
            </a:extLst>
          </p:cNvPr>
          <p:cNvSpPr/>
          <p:nvPr/>
        </p:nvSpPr>
        <p:spPr>
          <a:xfrm>
            <a:off x="200108" y="789210"/>
            <a:ext cx="11550531" cy="583074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500" dirty="0">
                <a:latin typeface="Times" pitchFamily="2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9EFB0-F77A-8DFA-F28B-0193E860C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09" t="5768" r="49786" b="63990"/>
          <a:stretch/>
        </p:blipFill>
        <p:spPr>
          <a:xfrm>
            <a:off x="9613938" y="909026"/>
            <a:ext cx="1305964" cy="760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171A4-8757-05B1-3F74-3B5308A811F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84670" t="100587" r="55515" b="38063"/>
          <a:stretch>
            <a:fillRect/>
          </a:stretch>
        </p:blipFill>
        <p:spPr>
          <a:xfrm>
            <a:off x="9374776" y="911527"/>
            <a:ext cx="1593243" cy="10358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CE694-C2BD-5063-B122-1553175425F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232014" y="961376"/>
            <a:ext cx="285524" cy="246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9531F-5BCC-9E5B-CC18-E9F249EEFD6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895211" y="1586338"/>
            <a:ext cx="263853" cy="2220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D4569-6D1A-6A0A-99D8-43B97A1CB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1" y="3138057"/>
            <a:ext cx="3084974" cy="1578924"/>
          </a:xfrm>
          <a:prstGeom prst="rect">
            <a:avLst/>
          </a:prstGeom>
        </p:spPr>
      </p:pic>
      <p:sp>
        <p:nvSpPr>
          <p:cNvPr id="11" name="Trapezium 10">
            <a:extLst>
              <a:ext uri="{FF2B5EF4-FFF2-40B4-BE49-F238E27FC236}">
                <a16:creationId xmlns:a16="http://schemas.microsoft.com/office/drawing/2014/main" id="{73AEFF8C-8C51-FC52-DF98-6D9D5676B75E}"/>
              </a:ext>
            </a:extLst>
          </p:cNvPr>
          <p:cNvSpPr/>
          <p:nvPr/>
        </p:nvSpPr>
        <p:spPr>
          <a:xfrm rot="16200000">
            <a:off x="1828599" y="3604942"/>
            <a:ext cx="4033960" cy="618117"/>
          </a:xfrm>
          <a:prstGeom prst="trapezoid">
            <a:avLst>
              <a:gd name="adj" fmla="val 20148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C41E3-6846-C33E-09FB-20C43A0496BE}"/>
              </a:ext>
            </a:extLst>
          </p:cNvPr>
          <p:cNvSpPr txBox="1"/>
          <p:nvPr/>
        </p:nvSpPr>
        <p:spPr>
          <a:xfrm>
            <a:off x="7339131" y="6073271"/>
            <a:ext cx="3556080" cy="2191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lvl="0" hangingPunct="0"/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TD et al. Science, Vol. 370, Issue 6523, pp. 1450-1453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C2E497-82FC-B565-4571-A78E2B848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2338" t="25134" r="1299" b="6265"/>
          <a:stretch/>
        </p:blipFill>
        <p:spPr>
          <a:xfrm>
            <a:off x="4180038" y="1919728"/>
            <a:ext cx="6005361" cy="3999088"/>
          </a:xfrm>
          <a:prstGeom prst="rect">
            <a:avLst/>
          </a:prstGeom>
          <a:noFill/>
          <a:ln w="38100" cap="flat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0490BB-ACC4-23C1-2BEF-344EC8264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473" y="3178118"/>
            <a:ext cx="2677827" cy="1546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9E4FB1-E097-9B82-B30E-26F2D1FE56D3}"/>
              </a:ext>
            </a:extLst>
          </p:cNvPr>
          <p:cNvSpPr txBox="1"/>
          <p:nvPr/>
        </p:nvSpPr>
        <p:spPr>
          <a:xfrm>
            <a:off x="725969" y="900410"/>
            <a:ext cx="1492992" cy="3616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177" b="1" i="1" dirty="0">
                <a:latin typeface="Times" pitchFamily="18"/>
                <a:ea typeface="WenQuanYi Micro Hei" pitchFamily="2"/>
                <a:cs typeface="Lohit Devanagari" pitchFamily="2"/>
              </a:rPr>
              <a:t>GW190425</a:t>
            </a:r>
          </a:p>
        </p:txBody>
      </p:sp>
      <p:sp>
        <p:nvSpPr>
          <p:cNvPr id="17" name="Text Placeholder 2_3">
            <a:extLst>
              <a:ext uri="{FF2B5EF4-FFF2-40B4-BE49-F238E27FC236}">
                <a16:creationId xmlns:a16="http://schemas.microsoft.com/office/drawing/2014/main" id="{99EF61E8-4105-2B40-8CB5-6B2130881A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108" y="157313"/>
            <a:ext cx="5378824" cy="829440"/>
          </a:xfrm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Gravitational Wave Analysis</a:t>
            </a:r>
          </a:p>
        </p:txBody>
      </p:sp>
    </p:spTree>
    <p:extLst>
      <p:ext uri="{BB962C8B-B14F-4D97-AF65-F5344CB8AC3E}">
        <p14:creationId xmlns:p14="http://schemas.microsoft.com/office/powerpoint/2010/main" val="15376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09EE4EE-7447-F882-A508-B573B9645FF0}"/>
              </a:ext>
            </a:extLst>
          </p:cNvPr>
          <p:cNvSpPr/>
          <p:nvPr/>
        </p:nvSpPr>
        <p:spPr>
          <a:xfrm>
            <a:off x="89647" y="789210"/>
            <a:ext cx="5325036" cy="321801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2" name="Title 1_5">
            <a:extLst>
              <a:ext uri="{FF2B5EF4-FFF2-40B4-BE49-F238E27FC236}">
                <a16:creationId xmlns:a16="http://schemas.microsoft.com/office/drawing/2014/main" id="{2C2E0BF7-CB1C-57DC-2792-58D05CA38087}"/>
              </a:ext>
            </a:extLst>
          </p:cNvPr>
          <p:cNvSpPr txBox="1">
            <a:spLocks/>
          </p:cNvSpPr>
          <p:nvPr/>
        </p:nvSpPr>
        <p:spPr>
          <a:xfrm>
            <a:off x="1980739" y="119027"/>
            <a:ext cx="8229954" cy="6701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4355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Inspiral</a:t>
            </a:r>
            <a:r>
              <a:rPr lang="en-GB" sz="4355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 waveforms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13829-A7BD-C340-C32A-39CD9FCB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583" y="2639527"/>
            <a:ext cx="6854236" cy="396326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6FF69DD-7DFE-0AFE-9C5A-B599B89A922E}"/>
              </a:ext>
            </a:extLst>
          </p:cNvPr>
          <p:cNvSpPr/>
          <p:nvPr/>
        </p:nvSpPr>
        <p:spPr>
          <a:xfrm rot="5400000">
            <a:off x="10708381" y="4872693"/>
            <a:ext cx="221760" cy="1188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BF0041">
              <a:alpha val="65000"/>
            </a:srgbClr>
          </a:solidFill>
          <a:ln w="0">
            <a:solidFill>
              <a:srgbClr val="BF0041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B0ACE-5FBF-1879-DCB1-2E008C4620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102" y="1337851"/>
            <a:ext cx="2419454" cy="1232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C4500-8B7D-4080-B7D7-A24BF939E4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9353" y="1590937"/>
            <a:ext cx="2569230" cy="1301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1FFEEA-96E4-E368-41DA-AF6CFE92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583" y="2398123"/>
            <a:ext cx="2569230" cy="1002345"/>
          </a:xfrm>
          <a:prstGeom prst="rect">
            <a:avLst/>
          </a:prstGeom>
        </p:spPr>
      </p:pic>
      <p:sp>
        <p:nvSpPr>
          <p:cNvPr id="22" name="Title 1_5">
            <a:extLst>
              <a:ext uri="{FF2B5EF4-FFF2-40B4-BE49-F238E27FC236}">
                <a16:creationId xmlns:a16="http://schemas.microsoft.com/office/drawing/2014/main" id="{613AC8FE-BD0D-6A06-8BD7-F40D6A6ADE73}"/>
              </a:ext>
            </a:extLst>
          </p:cNvPr>
          <p:cNvSpPr txBox="1">
            <a:spLocks/>
          </p:cNvSpPr>
          <p:nvPr/>
        </p:nvSpPr>
        <p:spPr>
          <a:xfrm>
            <a:off x="-2441625" y="920724"/>
            <a:ext cx="8229954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Various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C3D81-1E7D-D8D0-488F-FA582C784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471" y="2636012"/>
            <a:ext cx="6856946" cy="3964828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7C4CA3-14B3-46A4-AC8B-6EEE39E9C849}"/>
              </a:ext>
            </a:extLst>
          </p:cNvPr>
          <p:cNvSpPr txBox="1"/>
          <p:nvPr/>
        </p:nvSpPr>
        <p:spPr>
          <a:xfrm>
            <a:off x="8597897" y="6609001"/>
            <a:ext cx="279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N.Kunert et al., </a:t>
            </a:r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PRD105 (2022) 6, L061301</a:t>
            </a:r>
            <a:endParaRPr lang="en-DE" sz="1000" b="1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B9564-FC37-35F3-CCA1-F58559FD16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50" t="6547" r="21833" b="86751"/>
          <a:stretch/>
        </p:blipFill>
        <p:spPr>
          <a:xfrm>
            <a:off x="7597139" y="3186134"/>
            <a:ext cx="2133601" cy="26572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6225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60EDF2-0083-AB32-EDCD-C06BDEBCABE6}"/>
              </a:ext>
            </a:extLst>
          </p:cNvPr>
          <p:cNvSpPr/>
          <p:nvPr/>
        </p:nvSpPr>
        <p:spPr>
          <a:xfrm>
            <a:off x="89647" y="789210"/>
            <a:ext cx="5325036" cy="321801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2" name="Title 1_5">
            <a:extLst>
              <a:ext uri="{FF2B5EF4-FFF2-40B4-BE49-F238E27FC236}">
                <a16:creationId xmlns:a16="http://schemas.microsoft.com/office/drawing/2014/main" id="{2C2E0BF7-CB1C-57DC-2792-58D05CA38087}"/>
              </a:ext>
            </a:extLst>
          </p:cNvPr>
          <p:cNvSpPr txBox="1">
            <a:spLocks/>
          </p:cNvSpPr>
          <p:nvPr/>
        </p:nvSpPr>
        <p:spPr>
          <a:xfrm>
            <a:off x="1980739" y="119027"/>
            <a:ext cx="8229954" cy="6701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4355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Inspiral</a:t>
            </a:r>
            <a:r>
              <a:rPr lang="en-GB" sz="4355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 waveforms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13829-A7BD-C340-C32A-39CD9FCB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583" y="2639527"/>
            <a:ext cx="6854236" cy="3963262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6FF69DD-7DFE-0AFE-9C5A-B599B89A922E}"/>
              </a:ext>
            </a:extLst>
          </p:cNvPr>
          <p:cNvSpPr/>
          <p:nvPr/>
        </p:nvSpPr>
        <p:spPr>
          <a:xfrm rot="5400000">
            <a:off x="10708381" y="4872693"/>
            <a:ext cx="221760" cy="1188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BF0041">
              <a:alpha val="65000"/>
            </a:srgbClr>
          </a:solidFill>
          <a:ln w="0">
            <a:solidFill>
              <a:srgbClr val="BF0041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B0ACE-5FBF-1879-DCB1-2E008C4620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102" y="1337851"/>
            <a:ext cx="2419454" cy="1232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C4500-8B7D-4080-B7D7-A24BF939E4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9353" y="1590937"/>
            <a:ext cx="2569230" cy="1301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1FFEEA-96E4-E368-41DA-AF6CFE92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583" y="2398123"/>
            <a:ext cx="2569230" cy="1002345"/>
          </a:xfrm>
          <a:prstGeom prst="rect">
            <a:avLst/>
          </a:prstGeom>
        </p:spPr>
      </p:pic>
      <p:sp>
        <p:nvSpPr>
          <p:cNvPr id="22" name="Title 1_5">
            <a:extLst>
              <a:ext uri="{FF2B5EF4-FFF2-40B4-BE49-F238E27FC236}">
                <a16:creationId xmlns:a16="http://schemas.microsoft.com/office/drawing/2014/main" id="{613AC8FE-BD0D-6A06-8BD7-F40D6A6ADE73}"/>
              </a:ext>
            </a:extLst>
          </p:cNvPr>
          <p:cNvSpPr txBox="1">
            <a:spLocks/>
          </p:cNvSpPr>
          <p:nvPr/>
        </p:nvSpPr>
        <p:spPr>
          <a:xfrm>
            <a:off x="-2441625" y="920724"/>
            <a:ext cx="8229954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Various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826CA-4CA3-7DEE-1601-5F65259C9EAC}"/>
              </a:ext>
            </a:extLst>
          </p:cNvPr>
          <p:cNvSpPr txBox="1"/>
          <p:nvPr/>
        </p:nvSpPr>
        <p:spPr>
          <a:xfrm>
            <a:off x="8597897" y="6609001"/>
            <a:ext cx="279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N.Kunert et al., </a:t>
            </a:r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PRD105 (2022) 6, L061301</a:t>
            </a:r>
            <a:endParaRPr lang="en-DE" sz="1000" b="1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8568C9-DC16-9BC2-4640-C9B4919154FD}"/>
              </a:ext>
            </a:extLst>
          </p:cNvPr>
          <p:cNvSpPr/>
          <p:nvPr/>
        </p:nvSpPr>
        <p:spPr>
          <a:xfrm>
            <a:off x="127522" y="4138737"/>
            <a:ext cx="3896903" cy="2661979"/>
          </a:xfrm>
          <a:prstGeom prst="roundRect">
            <a:avLst>
              <a:gd name="adj" fmla="val 6043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51202" name="Picture 2" descr="Einstein-Teleskop | Max-Planck-Institut für Gravitationsphysik (Albert- Einstein-Institut)">
            <a:extLst>
              <a:ext uri="{FF2B5EF4-FFF2-40B4-BE49-F238E27FC236}">
                <a16:creationId xmlns:a16="http://schemas.microsoft.com/office/drawing/2014/main" id="{F3A173F6-EE7C-03A9-A1A3-29847BC5F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" y="4308104"/>
            <a:ext cx="3576227" cy="20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60EDF2-0083-AB32-EDCD-C06BDEBCABE6}"/>
              </a:ext>
            </a:extLst>
          </p:cNvPr>
          <p:cNvSpPr/>
          <p:nvPr/>
        </p:nvSpPr>
        <p:spPr>
          <a:xfrm>
            <a:off x="89647" y="789210"/>
            <a:ext cx="5325036" cy="321801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2" name="Title 1_5">
            <a:extLst>
              <a:ext uri="{FF2B5EF4-FFF2-40B4-BE49-F238E27FC236}">
                <a16:creationId xmlns:a16="http://schemas.microsoft.com/office/drawing/2014/main" id="{2C2E0BF7-CB1C-57DC-2792-58D05CA38087}"/>
              </a:ext>
            </a:extLst>
          </p:cNvPr>
          <p:cNvSpPr txBox="1">
            <a:spLocks/>
          </p:cNvSpPr>
          <p:nvPr/>
        </p:nvSpPr>
        <p:spPr>
          <a:xfrm>
            <a:off x="1980739" y="119027"/>
            <a:ext cx="8229954" cy="6701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4355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Inspiral</a:t>
            </a:r>
            <a:r>
              <a:rPr lang="en-GB" sz="4355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 waveforms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13829-A7BD-C340-C32A-39CD9FCB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583" y="2639527"/>
            <a:ext cx="6854236" cy="3963262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6FF69DD-7DFE-0AFE-9C5A-B599B89A922E}"/>
              </a:ext>
            </a:extLst>
          </p:cNvPr>
          <p:cNvSpPr/>
          <p:nvPr/>
        </p:nvSpPr>
        <p:spPr>
          <a:xfrm rot="5400000">
            <a:off x="10708381" y="4872693"/>
            <a:ext cx="221760" cy="1188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BF0041">
              <a:alpha val="65000"/>
            </a:srgbClr>
          </a:solidFill>
          <a:ln w="0">
            <a:solidFill>
              <a:srgbClr val="BF0041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B0ACE-5FBF-1879-DCB1-2E008C4620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102" y="1337851"/>
            <a:ext cx="2419454" cy="1232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C4500-8B7D-4080-B7D7-A24BF939E4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9353" y="1590937"/>
            <a:ext cx="2569230" cy="1301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1FFEEA-96E4-E368-41DA-AF6CFE92420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583" y="2398123"/>
            <a:ext cx="2569230" cy="1002345"/>
          </a:xfrm>
          <a:prstGeom prst="rect">
            <a:avLst/>
          </a:prstGeom>
        </p:spPr>
      </p:pic>
      <p:sp>
        <p:nvSpPr>
          <p:cNvPr id="22" name="Title 1_5">
            <a:extLst>
              <a:ext uri="{FF2B5EF4-FFF2-40B4-BE49-F238E27FC236}">
                <a16:creationId xmlns:a16="http://schemas.microsoft.com/office/drawing/2014/main" id="{613AC8FE-BD0D-6A06-8BD7-F40D6A6ADE73}"/>
              </a:ext>
            </a:extLst>
          </p:cNvPr>
          <p:cNvSpPr txBox="1">
            <a:spLocks/>
          </p:cNvSpPr>
          <p:nvPr/>
        </p:nvSpPr>
        <p:spPr>
          <a:xfrm>
            <a:off x="-2441625" y="920724"/>
            <a:ext cx="8229954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Various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70534-CE3F-D6B0-AC4D-BFC6A6B4B5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242" y="4350903"/>
            <a:ext cx="1557652" cy="540510"/>
          </a:xfrm>
          <a:prstGeom prst="rect">
            <a:avLst/>
          </a:prstGeom>
        </p:spPr>
      </p:pic>
      <p:sp>
        <p:nvSpPr>
          <p:cNvPr id="10" name="Title 1_5">
            <a:extLst>
              <a:ext uri="{FF2B5EF4-FFF2-40B4-BE49-F238E27FC236}">
                <a16:creationId xmlns:a16="http://schemas.microsoft.com/office/drawing/2014/main" id="{CC2FAB3E-BEFF-05B1-FC10-8A2A9ABA3459}"/>
              </a:ext>
            </a:extLst>
          </p:cNvPr>
          <p:cNvSpPr txBox="1">
            <a:spLocks/>
          </p:cNvSpPr>
          <p:nvPr/>
        </p:nvSpPr>
        <p:spPr>
          <a:xfrm>
            <a:off x="271970" y="6405465"/>
            <a:ext cx="1708769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Einstein Telescope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826CA-4CA3-7DEE-1601-5F65259C9EAC}"/>
              </a:ext>
            </a:extLst>
          </p:cNvPr>
          <p:cNvSpPr txBox="1"/>
          <p:nvPr/>
        </p:nvSpPr>
        <p:spPr>
          <a:xfrm>
            <a:off x="8597897" y="6609001"/>
            <a:ext cx="279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N.Kunert et al., </a:t>
            </a:r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PRD105 (2022) 6, L061301</a:t>
            </a:r>
            <a:endParaRPr lang="en-DE" sz="1000" b="1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8568C9-DC16-9BC2-4640-C9B4919154FD}"/>
              </a:ext>
            </a:extLst>
          </p:cNvPr>
          <p:cNvSpPr/>
          <p:nvPr/>
        </p:nvSpPr>
        <p:spPr>
          <a:xfrm>
            <a:off x="127522" y="4138737"/>
            <a:ext cx="3896903" cy="2661979"/>
          </a:xfrm>
          <a:prstGeom prst="roundRect">
            <a:avLst>
              <a:gd name="adj" fmla="val 6043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51202" name="Picture 2" descr="Einstein-Teleskop | Max-Planck-Institut für Gravitationsphysik (Albert- Einstein-Institut)">
            <a:extLst>
              <a:ext uri="{FF2B5EF4-FFF2-40B4-BE49-F238E27FC236}">
                <a16:creationId xmlns:a16="http://schemas.microsoft.com/office/drawing/2014/main" id="{F3A173F6-EE7C-03A9-A1A3-29847BC5F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" y="4308104"/>
            <a:ext cx="3576227" cy="20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_5">
            <a:extLst>
              <a:ext uri="{FF2B5EF4-FFF2-40B4-BE49-F238E27FC236}">
                <a16:creationId xmlns:a16="http://schemas.microsoft.com/office/drawing/2014/main" id="{2C2E0BF7-CB1C-57DC-2792-58D05CA380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51819" cy="6701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4355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Looking into the future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70534-CE3F-D6B0-AC4D-BFC6A6B4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242" y="4350903"/>
            <a:ext cx="1557652" cy="540510"/>
          </a:xfrm>
          <a:prstGeom prst="rect">
            <a:avLst/>
          </a:prstGeom>
        </p:spPr>
      </p:pic>
      <p:sp>
        <p:nvSpPr>
          <p:cNvPr id="10" name="Title 1_5">
            <a:extLst>
              <a:ext uri="{FF2B5EF4-FFF2-40B4-BE49-F238E27FC236}">
                <a16:creationId xmlns:a16="http://schemas.microsoft.com/office/drawing/2014/main" id="{CC2FAB3E-BEFF-05B1-FC10-8A2A9ABA3459}"/>
              </a:ext>
            </a:extLst>
          </p:cNvPr>
          <p:cNvSpPr txBox="1">
            <a:spLocks/>
          </p:cNvSpPr>
          <p:nvPr/>
        </p:nvSpPr>
        <p:spPr>
          <a:xfrm>
            <a:off x="271970" y="6405465"/>
            <a:ext cx="1708769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Einstein Telescope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AE190-8101-A6B6-5B5B-85FD87966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420" y="742210"/>
            <a:ext cx="6022253" cy="5909476"/>
          </a:xfrm>
          <a:prstGeom prst="rect">
            <a:avLst/>
          </a:prstGeom>
        </p:spPr>
      </p:pic>
      <p:sp>
        <p:nvSpPr>
          <p:cNvPr id="3" name="Text Placeholder 2_5">
            <a:extLst>
              <a:ext uri="{FF2B5EF4-FFF2-40B4-BE49-F238E27FC236}">
                <a16:creationId xmlns:a16="http://schemas.microsoft.com/office/drawing/2014/main" id="{F92FAD07-FD25-EF33-6093-74EA0D43B53A}"/>
              </a:ext>
            </a:extLst>
          </p:cNvPr>
          <p:cNvSpPr txBox="1">
            <a:spLocks/>
          </p:cNvSpPr>
          <p:nvPr/>
        </p:nvSpPr>
        <p:spPr>
          <a:xfrm>
            <a:off x="266242" y="1110689"/>
            <a:ext cx="4543178" cy="17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Times New Roman" pitchFamily="18"/>
              </a:rPr>
              <a:t>Numerous science studies about the best configuration for the Einstein Telescope, cf.</a:t>
            </a:r>
          </a:p>
          <a:p>
            <a:r>
              <a:rPr lang="en-US" sz="1800" dirty="0" err="1">
                <a:latin typeface="Times New Roman" pitchFamily="18"/>
              </a:rPr>
              <a:t>Iacovelli</a:t>
            </a:r>
            <a:r>
              <a:rPr lang="en-US" sz="1800" dirty="0">
                <a:latin typeface="Times New Roman" pitchFamily="18"/>
              </a:rPr>
              <a:t> et al., </a:t>
            </a:r>
            <a:r>
              <a:rPr lang="en-US" sz="1800" dirty="0" err="1">
                <a:latin typeface="Times New Roman" pitchFamily="18"/>
              </a:rPr>
              <a:t>arXiv</a:t>
            </a:r>
            <a:r>
              <a:rPr lang="en-US" sz="1800" dirty="0">
                <a:latin typeface="Times New Roman" pitchFamily="18"/>
              </a:rPr>
              <a:t>: 2308.12378, </a:t>
            </a:r>
          </a:p>
          <a:p>
            <a:r>
              <a:rPr lang="en-US" sz="1800" dirty="0" err="1">
                <a:latin typeface="Times New Roman" pitchFamily="18"/>
              </a:rPr>
              <a:t>Pucher</a:t>
            </a:r>
            <a:r>
              <a:rPr lang="en-US" sz="1800" dirty="0">
                <a:latin typeface="Times New Roman" pitchFamily="18"/>
              </a:rPr>
              <a:t> et al., PRD 108 (2023) 2, 023018, </a:t>
            </a:r>
          </a:p>
          <a:p>
            <a:r>
              <a:rPr lang="en-US" sz="1800" dirty="0" err="1">
                <a:latin typeface="Times New Roman" pitchFamily="18"/>
              </a:rPr>
              <a:t>Branchesi</a:t>
            </a:r>
            <a:r>
              <a:rPr lang="en-US" sz="1800" dirty="0">
                <a:latin typeface="Times New Roman" pitchFamily="18"/>
              </a:rPr>
              <a:t> et al., JCAP 07 (2023) 068</a:t>
            </a:r>
          </a:p>
        </p:txBody>
      </p:sp>
      <p:sp>
        <p:nvSpPr>
          <p:cNvPr id="4" name="Text Placeholder 2_5">
            <a:extLst>
              <a:ext uri="{FF2B5EF4-FFF2-40B4-BE49-F238E27FC236}">
                <a16:creationId xmlns:a16="http://schemas.microsoft.com/office/drawing/2014/main" id="{5415B681-1E24-91D7-D918-758E14D30A99}"/>
              </a:ext>
            </a:extLst>
          </p:cNvPr>
          <p:cNvSpPr txBox="1">
            <a:spLocks/>
          </p:cNvSpPr>
          <p:nvPr/>
        </p:nvSpPr>
        <p:spPr>
          <a:xfrm>
            <a:off x="147259" y="3463130"/>
            <a:ext cx="4269663" cy="160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Times New Roman" pitchFamily="18"/>
              </a:rPr>
              <a:t>We expect to detect about 100 000 BNS mergers per year</a:t>
            </a:r>
          </a:p>
        </p:txBody>
      </p:sp>
    </p:spTree>
    <p:extLst>
      <p:ext uri="{BB962C8B-B14F-4D97-AF65-F5344CB8AC3E}">
        <p14:creationId xmlns:p14="http://schemas.microsoft.com/office/powerpoint/2010/main" val="38315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8568C9-DC16-9BC2-4640-C9B4919154FD}"/>
              </a:ext>
            </a:extLst>
          </p:cNvPr>
          <p:cNvSpPr/>
          <p:nvPr/>
        </p:nvSpPr>
        <p:spPr>
          <a:xfrm>
            <a:off x="127522" y="4138737"/>
            <a:ext cx="3896903" cy="2661979"/>
          </a:xfrm>
          <a:prstGeom prst="roundRect">
            <a:avLst>
              <a:gd name="adj" fmla="val 6043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51202" name="Picture 2" descr="Einstein-Teleskop | Max-Planck-Institut für Gravitationsphysik (Albert- Einstein-Institut)">
            <a:extLst>
              <a:ext uri="{FF2B5EF4-FFF2-40B4-BE49-F238E27FC236}">
                <a16:creationId xmlns:a16="http://schemas.microsoft.com/office/drawing/2014/main" id="{F3A173F6-EE7C-03A9-A1A3-29847BC5F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" y="4308104"/>
            <a:ext cx="3576227" cy="20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_5">
            <a:extLst>
              <a:ext uri="{FF2B5EF4-FFF2-40B4-BE49-F238E27FC236}">
                <a16:creationId xmlns:a16="http://schemas.microsoft.com/office/drawing/2014/main" id="{2C2E0BF7-CB1C-57DC-2792-58D05CA380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51819" cy="6701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4355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Looking into the future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70534-CE3F-D6B0-AC4D-BFC6A6B4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242" y="4350903"/>
            <a:ext cx="1557652" cy="540510"/>
          </a:xfrm>
          <a:prstGeom prst="rect">
            <a:avLst/>
          </a:prstGeom>
        </p:spPr>
      </p:pic>
      <p:sp>
        <p:nvSpPr>
          <p:cNvPr id="10" name="Title 1_5">
            <a:extLst>
              <a:ext uri="{FF2B5EF4-FFF2-40B4-BE49-F238E27FC236}">
                <a16:creationId xmlns:a16="http://schemas.microsoft.com/office/drawing/2014/main" id="{CC2FAB3E-BEFF-05B1-FC10-8A2A9ABA3459}"/>
              </a:ext>
            </a:extLst>
          </p:cNvPr>
          <p:cNvSpPr txBox="1">
            <a:spLocks/>
          </p:cNvSpPr>
          <p:nvPr/>
        </p:nvSpPr>
        <p:spPr>
          <a:xfrm>
            <a:off x="271970" y="6405465"/>
            <a:ext cx="1708769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Einstein Telescope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3A950-7139-089B-8764-6347109B3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658" y="632966"/>
            <a:ext cx="6404995" cy="6048523"/>
          </a:xfrm>
          <a:prstGeom prst="rect">
            <a:avLst/>
          </a:prstGeom>
        </p:spPr>
      </p:pic>
      <p:sp>
        <p:nvSpPr>
          <p:cNvPr id="16" name="Text Placeholder 2_5">
            <a:extLst>
              <a:ext uri="{FF2B5EF4-FFF2-40B4-BE49-F238E27FC236}">
                <a16:creationId xmlns:a16="http://schemas.microsoft.com/office/drawing/2014/main" id="{985DCF17-3E9E-101C-EA7C-32E026281175}"/>
              </a:ext>
            </a:extLst>
          </p:cNvPr>
          <p:cNvSpPr txBox="1">
            <a:spLocks/>
          </p:cNvSpPr>
          <p:nvPr/>
        </p:nvSpPr>
        <p:spPr>
          <a:xfrm>
            <a:off x="266242" y="1110689"/>
            <a:ext cx="4269663" cy="160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 pitchFamily="18"/>
              </a:rPr>
              <a:t>The Einstein Telescope will allow us to test e.g.,  three-nucleon interactions, cf. </a:t>
            </a:r>
          </a:p>
          <a:p>
            <a:r>
              <a:rPr lang="en-US" sz="1800" dirty="0">
                <a:latin typeface="Times New Roman" pitchFamily="18"/>
              </a:rPr>
              <a:t>Rose et al., PRC 108 (2023) 2, 025811</a:t>
            </a:r>
          </a:p>
          <a:p>
            <a:r>
              <a:rPr lang="en-US" sz="1800" dirty="0" err="1">
                <a:latin typeface="Times New Roman" pitchFamily="18"/>
              </a:rPr>
              <a:t>Sabatucci</a:t>
            </a:r>
            <a:r>
              <a:rPr lang="en-US" sz="1800" dirty="0">
                <a:latin typeface="Times New Roman" pitchFamily="18"/>
              </a:rPr>
              <a:t> et al., PRD 106 (2022) 8, 0832</a:t>
            </a:r>
          </a:p>
        </p:txBody>
      </p:sp>
    </p:spTree>
    <p:extLst>
      <p:ext uri="{BB962C8B-B14F-4D97-AF65-F5344CB8AC3E}">
        <p14:creationId xmlns:p14="http://schemas.microsoft.com/office/powerpoint/2010/main" val="38514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32951-F476-746A-7569-61FDE3A0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511" y="950495"/>
            <a:ext cx="7586967" cy="525043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65945-97B0-1B0E-FAB3-6178D64C1775}"/>
              </a:ext>
            </a:extLst>
          </p:cNvPr>
          <p:cNvSpPr/>
          <p:nvPr/>
        </p:nvSpPr>
        <p:spPr>
          <a:xfrm>
            <a:off x="127522" y="4138737"/>
            <a:ext cx="3896903" cy="2661979"/>
          </a:xfrm>
          <a:prstGeom prst="roundRect">
            <a:avLst>
              <a:gd name="adj" fmla="val 6043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4" name="Picture 2" descr="Einstein-Teleskop | Max-Planck-Institut für Gravitationsphysik (Albert- Einstein-Institut)">
            <a:extLst>
              <a:ext uri="{FF2B5EF4-FFF2-40B4-BE49-F238E27FC236}">
                <a16:creationId xmlns:a16="http://schemas.microsoft.com/office/drawing/2014/main" id="{76032143-8417-08D6-08E9-713C9D75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" y="4308104"/>
            <a:ext cx="3576227" cy="20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C769A-13DE-75C7-ED7A-50FADA268B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242" y="4350903"/>
            <a:ext cx="1557652" cy="540510"/>
          </a:xfrm>
          <a:prstGeom prst="rect">
            <a:avLst/>
          </a:prstGeom>
        </p:spPr>
      </p:pic>
      <p:sp>
        <p:nvSpPr>
          <p:cNvPr id="6" name="Title 1_5">
            <a:extLst>
              <a:ext uri="{FF2B5EF4-FFF2-40B4-BE49-F238E27FC236}">
                <a16:creationId xmlns:a16="http://schemas.microsoft.com/office/drawing/2014/main" id="{B6600E78-B583-3754-BD01-1BF68EF2F2B2}"/>
              </a:ext>
            </a:extLst>
          </p:cNvPr>
          <p:cNvSpPr txBox="1">
            <a:spLocks/>
          </p:cNvSpPr>
          <p:nvPr/>
        </p:nvSpPr>
        <p:spPr>
          <a:xfrm>
            <a:off x="271970" y="6405465"/>
            <a:ext cx="1708769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Einstein Telescope </a:t>
            </a:r>
          </a:p>
        </p:txBody>
      </p:sp>
      <p:sp>
        <p:nvSpPr>
          <p:cNvPr id="7" name="Title 1_5">
            <a:extLst>
              <a:ext uri="{FF2B5EF4-FFF2-40B4-BE49-F238E27FC236}">
                <a16:creationId xmlns:a16="http://schemas.microsoft.com/office/drawing/2014/main" id="{C9B42BE6-AD29-F522-3346-B1E560B47F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51819" cy="6701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GB" sz="4355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Looking into the future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BB5BFF-02CA-2DE7-BDCD-EEAA01E54ABB}"/>
              </a:ext>
            </a:extLst>
          </p:cNvPr>
          <p:cNvSpPr/>
          <p:nvPr/>
        </p:nvSpPr>
        <p:spPr>
          <a:xfrm>
            <a:off x="8253663" y="1607566"/>
            <a:ext cx="3152274" cy="1821434"/>
          </a:xfrm>
          <a:prstGeom prst="roundRect">
            <a:avLst/>
          </a:prstGeom>
          <a:solidFill>
            <a:srgbClr val="C00000">
              <a:alpha val="15761"/>
            </a:srgbClr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 Placeholder 2_5">
            <a:extLst>
              <a:ext uri="{FF2B5EF4-FFF2-40B4-BE49-F238E27FC236}">
                <a16:creationId xmlns:a16="http://schemas.microsoft.com/office/drawing/2014/main" id="{048C60B7-E672-97FE-F511-75A7450E4E24}"/>
              </a:ext>
            </a:extLst>
          </p:cNvPr>
          <p:cNvSpPr txBox="1">
            <a:spLocks/>
          </p:cNvSpPr>
          <p:nvPr/>
        </p:nvSpPr>
        <p:spPr>
          <a:xfrm>
            <a:off x="207848" y="1428448"/>
            <a:ext cx="4269663" cy="160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itchFamily="18"/>
              </a:rPr>
              <a:t>We will be able to observe (for a few signals) the </a:t>
            </a:r>
            <a:r>
              <a:rPr lang="en-US" sz="2400" dirty="0" err="1">
                <a:latin typeface="Times New Roman" pitchFamily="18"/>
              </a:rPr>
              <a:t>postmerger</a:t>
            </a:r>
            <a:r>
              <a:rPr lang="en-US" sz="2400" dirty="0">
                <a:latin typeface="Times New Roman" pitchFamily="18"/>
              </a:rPr>
              <a:t> phase which allows us to extract information about the hot EOS.</a:t>
            </a:r>
          </a:p>
        </p:txBody>
      </p:sp>
      <p:sp>
        <p:nvSpPr>
          <p:cNvPr id="10" name="Text Placeholder 2_5">
            <a:extLst>
              <a:ext uri="{FF2B5EF4-FFF2-40B4-BE49-F238E27FC236}">
                <a16:creationId xmlns:a16="http://schemas.microsoft.com/office/drawing/2014/main" id="{97DAC12A-026D-D290-54F7-7566FB2392C2}"/>
              </a:ext>
            </a:extLst>
          </p:cNvPr>
          <p:cNvSpPr txBox="1">
            <a:spLocks/>
          </p:cNvSpPr>
          <p:nvPr/>
        </p:nvSpPr>
        <p:spPr>
          <a:xfrm>
            <a:off x="9724586" y="758735"/>
            <a:ext cx="1380418" cy="47245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itchFamily="18"/>
              </a:rPr>
              <a:t>Hot EOS</a:t>
            </a:r>
          </a:p>
        </p:txBody>
      </p:sp>
    </p:spTree>
    <p:extLst>
      <p:ext uri="{BB962C8B-B14F-4D97-AF65-F5344CB8AC3E}">
        <p14:creationId xmlns:p14="http://schemas.microsoft.com/office/powerpoint/2010/main" val="79890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7C30B1-DC13-A504-42DC-BF504F4F30DF}"/>
              </a:ext>
            </a:extLst>
          </p:cNvPr>
          <p:cNvSpPr/>
          <p:nvPr/>
        </p:nvSpPr>
        <p:spPr>
          <a:xfrm>
            <a:off x="348343" y="1117600"/>
            <a:ext cx="11181660" cy="1613024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7F58A1-DDD9-2F15-4DED-B1BE792394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1996" y="121206"/>
            <a:ext cx="8229954" cy="1144682"/>
          </a:xfrm>
        </p:spPr>
        <p:txBody>
          <a:bodyPr/>
          <a:lstStyle/>
          <a:p>
            <a:pPr lvl="0"/>
            <a:r>
              <a:rPr lang="en-US" sz="3629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EM Signals –  </a:t>
            </a:r>
            <a:r>
              <a:rPr lang="en-US" sz="3629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Kilonova</a:t>
            </a:r>
            <a:endParaRPr lang="en-US" sz="3629" b="1" dirty="0">
              <a:solidFill>
                <a:schemeClr val="accent1">
                  <a:lumMod val="75000"/>
                </a:schemeClr>
              </a:solidFill>
              <a:latin typeface="Times New Roman" pitchFamily="18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990DBDD-17B1-7918-8FF0-358A1C1FD7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996" y="1391453"/>
            <a:ext cx="7340335" cy="1464736"/>
          </a:xfrm>
        </p:spPr>
        <p:txBody>
          <a:bodyPr/>
          <a:lstStyle/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- neutron rich ejecta produce heavy r-process elements</a:t>
            </a:r>
          </a:p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- pseudo-black body radiation from r-process elements</a:t>
            </a:r>
          </a:p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- mergers are major sites for the formation of heavy elements</a:t>
            </a:r>
          </a:p>
        </p:txBody>
      </p:sp>
      <p:pic>
        <p:nvPicPr>
          <p:cNvPr id="9" name="Picture 2" descr="What's Driving Gold Prices So High, And What Might The Future Hold?">
            <a:extLst>
              <a:ext uri="{FF2B5EF4-FFF2-40B4-BE49-F238E27FC236}">
                <a16:creationId xmlns:a16="http://schemas.microsoft.com/office/drawing/2014/main" id="{808DA523-B270-984F-F26C-146FF1E39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835" r="18935" b="13296"/>
          <a:stretch/>
        </p:blipFill>
        <p:spPr bwMode="auto">
          <a:xfrm>
            <a:off x="9078413" y="1316195"/>
            <a:ext cx="2068558" cy="1215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C7A773C-DEC9-2864-528D-7B3424F6D2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0930" y="3163744"/>
            <a:ext cx="4872863" cy="2741297"/>
          </a:xfrm>
          <a:prstGeom prst="rect">
            <a:avLst/>
          </a:prstGeom>
          <a:solidFill>
            <a:srgbClr val="EDEDED"/>
          </a:solidFill>
          <a:ln w="88920" cap="sq">
            <a:solidFill>
              <a:srgbClr val="FFFFFF"/>
            </a:solidFill>
            <a:prstDash val="solid"/>
            <a:miter/>
          </a:ln>
          <a:effectLst>
            <a:outerShdw dist="18000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33A07-8AE7-17E9-84F6-77D202C8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666" y="3589647"/>
            <a:ext cx="4265404" cy="2611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3A8077-1415-4804-DEB5-5B918D8C69E9}"/>
              </a:ext>
            </a:extLst>
          </p:cNvPr>
          <p:cNvSpPr txBox="1"/>
          <p:nvPr/>
        </p:nvSpPr>
        <p:spPr>
          <a:xfrm>
            <a:off x="9606708" y="6278238"/>
            <a:ext cx="1754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</a:rPr>
              <a:t>Schianchi</a:t>
            </a:r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</a:rPr>
              <a:t> et al., 2307.94572</a:t>
            </a:r>
            <a:endParaRPr lang="en-DE" sz="1000" b="1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020753-7C3B-8AA5-6F53-921ECEEF09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2FEA65-B08D-9F38-1F24-74F33E8FEB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_3">
            <a:extLst>
              <a:ext uri="{FF2B5EF4-FFF2-40B4-BE49-F238E27FC236}">
                <a16:creationId xmlns:a16="http://schemas.microsoft.com/office/drawing/2014/main" id="{B7928A9C-912E-716A-DA7C-055A62400076}"/>
              </a:ext>
            </a:extLst>
          </p:cNvPr>
          <p:cNvSpPr txBox="1"/>
          <p:nvPr/>
        </p:nvSpPr>
        <p:spPr>
          <a:xfrm>
            <a:off x="929771" y="504921"/>
            <a:ext cx="3025863" cy="3916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2177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Photometric </a:t>
            </a:r>
            <a:r>
              <a:rPr lang="en-US" sz="2177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lightcurves</a:t>
            </a:r>
            <a:endParaRPr lang="en-US" sz="2177" b="1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7" name="Slide Number Placeholder 8_0">
            <a:extLst>
              <a:ext uri="{FF2B5EF4-FFF2-40B4-BE49-F238E27FC236}">
                <a16:creationId xmlns:a16="http://schemas.microsoft.com/office/drawing/2014/main" id="{EEB7FC75-0520-CFDF-31BA-652BFB78EA66}"/>
              </a:ext>
            </a:extLst>
          </p:cNvPr>
          <p:cNvSpPr txBox="1"/>
          <p:nvPr/>
        </p:nvSpPr>
        <p:spPr>
          <a:xfrm>
            <a:off x="7787691" y="5810628"/>
            <a:ext cx="2130317" cy="472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640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D5F01-D77F-E371-C613-2B4DEB55D4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999" y="159954"/>
            <a:ext cx="9560989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Constraining the supranuclear-dense Equation of State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C2C56B-AAFC-F52C-65D2-BAD99D5E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2820" y="1164233"/>
            <a:ext cx="4447725" cy="3439292"/>
          </a:xfrm>
          <a:prstGeom prst="rect">
            <a:avLst/>
          </a:prstGeom>
          <a:noFill/>
          <a:ln w="19080" cap="flat">
            <a:solidFill>
              <a:srgbClr val="3465A4"/>
            </a:solidFill>
            <a:prstDash val="solid"/>
            <a:miter/>
          </a:ln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7CAD42AE-EE58-C758-D2EF-C01EBDB5773D}"/>
              </a:ext>
            </a:extLst>
          </p:cNvPr>
          <p:cNvSpPr txBox="1"/>
          <p:nvPr/>
        </p:nvSpPr>
        <p:spPr>
          <a:xfrm>
            <a:off x="1686124" y="759343"/>
            <a:ext cx="286812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nuclear-physics computations</a:t>
            </a:r>
          </a:p>
        </p:txBody>
      </p:sp>
    </p:spTree>
    <p:extLst>
      <p:ext uri="{BB962C8B-B14F-4D97-AF65-F5344CB8AC3E}">
        <p14:creationId xmlns:p14="http://schemas.microsoft.com/office/powerpoint/2010/main" val="546268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FEA65-B08D-9F38-1F24-74F33E8FEB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_3">
            <a:extLst>
              <a:ext uri="{FF2B5EF4-FFF2-40B4-BE49-F238E27FC236}">
                <a16:creationId xmlns:a16="http://schemas.microsoft.com/office/drawing/2014/main" id="{B7928A9C-912E-716A-DA7C-055A62400076}"/>
              </a:ext>
            </a:extLst>
          </p:cNvPr>
          <p:cNvSpPr txBox="1"/>
          <p:nvPr/>
        </p:nvSpPr>
        <p:spPr>
          <a:xfrm>
            <a:off x="929771" y="504921"/>
            <a:ext cx="3025863" cy="3916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2177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Photometric </a:t>
            </a:r>
            <a:r>
              <a:rPr lang="en-US" sz="2177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lightcurves</a:t>
            </a:r>
            <a:endParaRPr lang="en-US" sz="2177" b="1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CA1A5-B041-C9A6-4C50-FE0D92517D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292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902B3F-F1BD-6CDA-FC58-EC6261CF95DC}"/>
              </a:ext>
            </a:extLst>
          </p:cNvPr>
          <p:cNvSpPr/>
          <p:nvPr/>
        </p:nvSpPr>
        <p:spPr>
          <a:xfrm>
            <a:off x="5067867" y="504921"/>
            <a:ext cx="6354876" cy="3834850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FEA65-B08D-9F38-1F24-74F33E8FEB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_3">
            <a:extLst>
              <a:ext uri="{FF2B5EF4-FFF2-40B4-BE49-F238E27FC236}">
                <a16:creationId xmlns:a16="http://schemas.microsoft.com/office/drawing/2014/main" id="{B7928A9C-912E-716A-DA7C-055A62400076}"/>
              </a:ext>
            </a:extLst>
          </p:cNvPr>
          <p:cNvSpPr txBox="1"/>
          <p:nvPr/>
        </p:nvSpPr>
        <p:spPr>
          <a:xfrm>
            <a:off x="929771" y="504921"/>
            <a:ext cx="3025863" cy="3916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2177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Photometric </a:t>
            </a:r>
            <a:r>
              <a:rPr lang="en-US" sz="2177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lightcurves</a:t>
            </a:r>
            <a:endParaRPr lang="en-US" sz="2177" b="1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CA1A5-B041-C9A6-4C50-FE0D92517D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 Placeholder 2_7">
            <a:extLst>
              <a:ext uri="{FF2B5EF4-FFF2-40B4-BE49-F238E27FC236}">
                <a16:creationId xmlns:a16="http://schemas.microsoft.com/office/drawing/2014/main" id="{DB48DA78-9E8B-B8DD-44E6-BF609B703F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7867" y="834888"/>
            <a:ext cx="6147854" cy="4199901"/>
          </a:xfrm>
        </p:spPr>
        <p:txBody>
          <a:bodyPr/>
          <a:lstStyle/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1.) compute </a:t>
            </a:r>
            <a:r>
              <a:rPr lang="en-US" sz="2177" dirty="0" err="1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lightcurves</a:t>
            </a: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 for a set (grid) of ejecta properties with a radiative transfer code</a:t>
            </a:r>
          </a:p>
          <a:p>
            <a:pPr marL="311242" indent="-311242">
              <a:buNone/>
            </a:pPr>
            <a:endParaRPr lang="en-US" sz="2177" dirty="0">
              <a:solidFill>
                <a:schemeClr val="bg2">
                  <a:lumMod val="25000"/>
                </a:schemeClr>
              </a:solidFill>
              <a:latin typeface="Times New Roman" pitchFamily="18"/>
            </a:endParaRPr>
          </a:p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2.) interpolate within this grid through Gaussian Process Regression or a Neural Network</a:t>
            </a:r>
          </a:p>
          <a:p>
            <a:pPr marL="311242" indent="-311242">
              <a:buNone/>
            </a:pPr>
            <a:endParaRPr lang="en-US" sz="2177" dirty="0">
              <a:solidFill>
                <a:schemeClr val="bg2">
                  <a:lumMod val="25000"/>
                </a:schemeClr>
              </a:solidFill>
              <a:latin typeface="Times New Roman" pitchFamily="1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4EF648-C344-966B-7438-023F19341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51" t="26045" r="18238" b="12285"/>
          <a:stretch/>
        </p:blipFill>
        <p:spPr>
          <a:xfrm>
            <a:off x="6359426" y="3514381"/>
            <a:ext cx="5364033" cy="320755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562591-0F5A-7EA0-D7C8-CA15D8DE6128}"/>
              </a:ext>
            </a:extLst>
          </p:cNvPr>
          <p:cNvCxnSpPr>
            <a:cxnSpLocks/>
          </p:cNvCxnSpPr>
          <p:nvPr/>
        </p:nvCxnSpPr>
        <p:spPr>
          <a:xfrm flipV="1">
            <a:off x="5943968" y="4287884"/>
            <a:ext cx="1356410" cy="3924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71CD28-4322-3109-CB60-C5EFE669A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817" y="3613580"/>
            <a:ext cx="2490190" cy="26058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6_3">
            <a:extLst>
              <a:ext uri="{FF2B5EF4-FFF2-40B4-BE49-F238E27FC236}">
                <a16:creationId xmlns:a16="http://schemas.microsoft.com/office/drawing/2014/main" id="{398A6125-EAF4-F0FD-D6C0-167A746E8D34}"/>
              </a:ext>
            </a:extLst>
          </p:cNvPr>
          <p:cNvSpPr txBox="1"/>
          <p:nvPr/>
        </p:nvSpPr>
        <p:spPr>
          <a:xfrm rot="21063227">
            <a:off x="9029406" y="6340946"/>
            <a:ext cx="1585404" cy="281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Ejecta Parameters</a:t>
            </a:r>
          </a:p>
        </p:txBody>
      </p:sp>
      <p:sp>
        <p:nvSpPr>
          <p:cNvPr id="7" name="TextBox 6_3">
            <a:extLst>
              <a:ext uri="{FF2B5EF4-FFF2-40B4-BE49-F238E27FC236}">
                <a16:creationId xmlns:a16="http://schemas.microsoft.com/office/drawing/2014/main" id="{E5CCFA95-2B08-D3CD-2A56-56026763B812}"/>
              </a:ext>
            </a:extLst>
          </p:cNvPr>
          <p:cNvSpPr txBox="1"/>
          <p:nvPr/>
        </p:nvSpPr>
        <p:spPr>
          <a:xfrm rot="2990278">
            <a:off x="6366593" y="5884792"/>
            <a:ext cx="1585404" cy="281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Ejecta Parameters</a:t>
            </a:r>
          </a:p>
        </p:txBody>
      </p:sp>
      <p:sp>
        <p:nvSpPr>
          <p:cNvPr id="9" name="TextBox 6_3">
            <a:extLst>
              <a:ext uri="{FF2B5EF4-FFF2-40B4-BE49-F238E27FC236}">
                <a16:creationId xmlns:a16="http://schemas.microsoft.com/office/drawing/2014/main" id="{288BB913-D8B1-8EA9-82E4-81949F02D223}"/>
              </a:ext>
            </a:extLst>
          </p:cNvPr>
          <p:cNvSpPr txBox="1"/>
          <p:nvPr/>
        </p:nvSpPr>
        <p:spPr>
          <a:xfrm rot="15814412">
            <a:off x="5770840" y="4539705"/>
            <a:ext cx="1585404" cy="2812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Ejecta Parameters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508C9C-6432-37F3-2F4F-043F8CD9177C}"/>
              </a:ext>
            </a:extLst>
          </p:cNvPr>
          <p:cNvSpPr/>
          <p:nvPr/>
        </p:nvSpPr>
        <p:spPr>
          <a:xfrm>
            <a:off x="8338811" y="4774734"/>
            <a:ext cx="49539" cy="474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DB970-3BC6-BC31-FD63-2321886F4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899" y="4683546"/>
            <a:ext cx="1728560" cy="1972019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9D19C0-E0DE-73C7-D471-0A1A7DF65385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8381095" y="4815196"/>
            <a:ext cx="1599531" cy="57725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3">
            <a:extLst>
              <a:ext uri="{FF2B5EF4-FFF2-40B4-BE49-F238E27FC236}">
                <a16:creationId xmlns:a16="http://schemas.microsoft.com/office/drawing/2014/main" id="{CAC78EA8-6B40-78E1-70CB-A5DC7CE1A43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931007" y="5567934"/>
            <a:ext cx="1933347" cy="1087631"/>
          </a:xfrm>
          <a:prstGeom prst="rect">
            <a:avLst/>
          </a:prstGeom>
          <a:solidFill>
            <a:srgbClr val="EDEDED"/>
          </a:solidFill>
          <a:ln w="88920" cap="sq">
            <a:solidFill>
              <a:srgbClr val="FFFFFF"/>
            </a:solidFill>
            <a:prstDash val="solid"/>
            <a:miter/>
          </a:ln>
          <a:effectLst>
            <a:outerShdw dist="18000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4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902B3F-F1BD-6CDA-FC58-EC6261CF95DC}"/>
              </a:ext>
            </a:extLst>
          </p:cNvPr>
          <p:cNvSpPr/>
          <p:nvPr/>
        </p:nvSpPr>
        <p:spPr>
          <a:xfrm>
            <a:off x="5067867" y="504921"/>
            <a:ext cx="6354876" cy="3834850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FEA65-B08D-9F38-1F24-74F33E8FEB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_3">
            <a:extLst>
              <a:ext uri="{FF2B5EF4-FFF2-40B4-BE49-F238E27FC236}">
                <a16:creationId xmlns:a16="http://schemas.microsoft.com/office/drawing/2014/main" id="{B7928A9C-912E-716A-DA7C-055A62400076}"/>
              </a:ext>
            </a:extLst>
          </p:cNvPr>
          <p:cNvSpPr txBox="1"/>
          <p:nvPr/>
        </p:nvSpPr>
        <p:spPr>
          <a:xfrm>
            <a:off x="929771" y="504921"/>
            <a:ext cx="3025863" cy="3916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2177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Photometric </a:t>
            </a:r>
            <a:r>
              <a:rPr lang="en-US" sz="2177" b="1" dirty="0" err="1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lightcurves</a:t>
            </a:r>
            <a:endParaRPr lang="en-US" sz="2177" b="1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CA1A5-B041-C9A6-4C50-FE0D92517D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9515" y="987288"/>
            <a:ext cx="4147635" cy="543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_7">
            <a:extLst>
              <a:ext uri="{FF2B5EF4-FFF2-40B4-BE49-F238E27FC236}">
                <a16:creationId xmlns:a16="http://schemas.microsoft.com/office/drawing/2014/main" id="{4854EFBA-C02F-D97E-736F-15463E490F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7867" y="834888"/>
            <a:ext cx="6147854" cy="4199901"/>
          </a:xfrm>
        </p:spPr>
        <p:txBody>
          <a:bodyPr/>
          <a:lstStyle/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1.) compute </a:t>
            </a:r>
            <a:r>
              <a:rPr lang="en-US" sz="2177" dirty="0" err="1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lightcurves</a:t>
            </a: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 for a set (grid) of ejecta properties with a radiative transfer code</a:t>
            </a:r>
          </a:p>
          <a:p>
            <a:pPr marL="311242" indent="-311242">
              <a:buNone/>
            </a:pPr>
            <a:endParaRPr lang="en-US" sz="2177" dirty="0">
              <a:solidFill>
                <a:schemeClr val="bg2">
                  <a:lumMod val="25000"/>
                </a:schemeClr>
              </a:solidFill>
              <a:latin typeface="Times New Roman" pitchFamily="18"/>
            </a:endParaRPr>
          </a:p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2.) interpolate within this grid through Gaussian Process Regression or a Neural Network</a:t>
            </a:r>
          </a:p>
          <a:p>
            <a:pPr marL="311242" indent="-311242">
              <a:buNone/>
            </a:pPr>
            <a:endParaRPr lang="en-US" sz="2177" dirty="0">
              <a:solidFill>
                <a:schemeClr val="bg2">
                  <a:lumMod val="25000"/>
                </a:schemeClr>
              </a:solidFill>
              <a:latin typeface="Times New Roman" pitchFamily="18"/>
            </a:endParaRPr>
          </a:p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3.) link ejecta properties through numerical-relativity predictions to the binary properties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E325A-2CDB-73ED-2E24-7DB60B4158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1572" t="22001" r="1897" b="4486"/>
          <a:stretch/>
        </p:blipFill>
        <p:spPr>
          <a:xfrm>
            <a:off x="6499035" y="3804454"/>
            <a:ext cx="4222305" cy="3007825"/>
          </a:xfrm>
          <a:prstGeom prst="rect">
            <a:avLst/>
          </a:prstGeom>
          <a:noFill/>
          <a:ln w="38100" cap="flat">
            <a:solidFill>
              <a:schemeClr val="accent1"/>
            </a:solidFill>
          </a:ln>
        </p:spPr>
      </p:pic>
      <p:sp>
        <p:nvSpPr>
          <p:cNvPr id="7" name="Freeform 5_1">
            <a:extLst>
              <a:ext uri="{FF2B5EF4-FFF2-40B4-BE49-F238E27FC236}">
                <a16:creationId xmlns:a16="http://schemas.microsoft.com/office/drawing/2014/main" id="{6C9D5F5F-20E8-8F59-BCDF-410C952243A0}"/>
              </a:ext>
            </a:extLst>
          </p:cNvPr>
          <p:cNvSpPr/>
          <p:nvPr/>
        </p:nvSpPr>
        <p:spPr>
          <a:xfrm>
            <a:off x="5201587" y="5021705"/>
            <a:ext cx="900991" cy="375895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919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E9DDEC-5519-7B01-B2E4-095ED5E75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" b="27906"/>
          <a:stretch/>
        </p:blipFill>
        <p:spPr>
          <a:xfrm>
            <a:off x="206829" y="185195"/>
            <a:ext cx="6971247" cy="4502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35C7B-E468-3DB8-73AD-42F92E9A6EFF}"/>
              </a:ext>
            </a:extLst>
          </p:cNvPr>
          <p:cNvSpPr txBox="1"/>
          <p:nvPr/>
        </p:nvSpPr>
        <p:spPr>
          <a:xfrm>
            <a:off x="7029308" y="4123477"/>
            <a:ext cx="3900407" cy="390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TD et al. Science, Vol. 370, Issue 6523, pp. 1450-1453</a:t>
            </a:r>
            <a:b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WenQuanYi Micro Hei" pitchFamily="2"/>
                <a:cs typeface="Lohit Devanagari" pitchFamily="2"/>
              </a:rPr>
            </a:b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Huth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WenQuanYi Micro Hei" pitchFamily="2"/>
                <a:cs typeface="Lohit Devanagari" pitchFamily="2"/>
              </a:rPr>
              <a:t> et al., </a:t>
            </a:r>
            <a:r>
              <a:rPr lang="en-GB" sz="12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Nature 606 (2022) 276-280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Times" pitchFamily="2" charset="0"/>
              <a:ea typeface="WenQuanYi Micro Hei" pitchFamily="2"/>
              <a:cs typeface="Lohit Devanagari" pitchFamily="2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AF7406-6802-225F-E28D-FB5505D98BE9}"/>
              </a:ext>
            </a:extLst>
          </p:cNvPr>
          <p:cNvSpPr/>
          <p:nvPr/>
        </p:nvSpPr>
        <p:spPr>
          <a:xfrm>
            <a:off x="7315199" y="185195"/>
            <a:ext cx="4214803" cy="3772000"/>
          </a:xfrm>
          <a:prstGeom prst="roundRect">
            <a:avLst>
              <a:gd name="adj" fmla="val 1457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45AEBAB-B626-CEA2-1E5A-8262AC8D4D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28854" y="491612"/>
            <a:ext cx="3793890" cy="3159165"/>
          </a:xfrm>
        </p:spPr>
        <p:txBody>
          <a:bodyPr>
            <a:normAutofit/>
          </a:bodyPr>
          <a:lstStyle/>
          <a:p>
            <a:pPr marL="311242" indent="-311242">
              <a:buNone/>
            </a:pPr>
            <a:r>
              <a:rPr lang="en-US" sz="2177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</a:rPr>
              <a:t>Combining</a:t>
            </a:r>
          </a:p>
          <a:p>
            <a:pPr marL="311242" indent="-311242">
              <a:buNone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- chiral effective field theory</a:t>
            </a:r>
          </a:p>
          <a:p>
            <a:pPr>
              <a:buFontTx/>
              <a:buChar char="-"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radio pulsar measurements</a:t>
            </a:r>
          </a:p>
          <a:p>
            <a:pPr>
              <a:buFontTx/>
              <a:buChar char="-"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X-ray NICER measurements</a:t>
            </a:r>
          </a:p>
          <a:p>
            <a:pPr>
              <a:buFontTx/>
              <a:buChar char="-"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gravitational waves</a:t>
            </a:r>
          </a:p>
          <a:p>
            <a:pPr>
              <a:buFontTx/>
              <a:buChar char="-"/>
            </a:pPr>
            <a:r>
              <a:rPr lang="en-US" sz="2177" dirty="0" err="1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kilonova</a:t>
            </a: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 observations</a:t>
            </a:r>
          </a:p>
          <a:p>
            <a:pPr>
              <a:buFontTx/>
              <a:buChar char="-"/>
            </a:pPr>
            <a:r>
              <a:rPr lang="en-US" sz="2177" dirty="0">
                <a:solidFill>
                  <a:schemeClr val="bg2">
                    <a:lumMod val="25000"/>
                  </a:schemeClr>
                </a:solidFill>
                <a:latin typeface="Times New Roman" pitchFamily="18"/>
              </a:rPr>
              <a:t>HIC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0C241-5EBF-9589-D49D-422607C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69877" y="4687566"/>
            <a:ext cx="6380828" cy="2020200"/>
          </a:xfrm>
          <a:prstGeom prst="rect">
            <a:avLst/>
          </a:prstGeom>
          <a:noFill/>
          <a:ln w="19080" cap="flat">
            <a:solidFill>
              <a:srgbClr val="3465A4"/>
            </a:solidFill>
            <a:prstDash val="solid"/>
            <a:miter/>
          </a:ln>
          <a:effectLst>
            <a:outerShdw dist="101823" dir="2700000" algn="tl">
              <a:srgbClr val="808080"/>
            </a:outerShdw>
          </a:effec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C0092533-528E-714A-9597-153B3D3A76BC}"/>
              </a:ext>
            </a:extLst>
          </p:cNvPr>
          <p:cNvSpPr txBox="1"/>
          <p:nvPr/>
        </p:nvSpPr>
        <p:spPr>
          <a:xfrm>
            <a:off x="8762791" y="6515654"/>
            <a:ext cx="2086375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Peter Pang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E2044-DBE9-EF8A-A4F5-9C2BB0397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408" y="5799480"/>
            <a:ext cx="1701140" cy="56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8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D5F01-D77F-E371-C613-2B4DEB55D4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999" y="159954"/>
            <a:ext cx="9560989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Constraining the supranuclear-dense Equation of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E09A6-F206-0D01-4328-2073BE2F0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014" t="25137" r="1613" b="1843"/>
          <a:stretch/>
        </p:blipFill>
        <p:spPr>
          <a:xfrm>
            <a:off x="6846017" y="1164233"/>
            <a:ext cx="4852614" cy="3439292"/>
          </a:xfrm>
          <a:prstGeom prst="rect">
            <a:avLst/>
          </a:prstGeom>
          <a:noFill/>
          <a:ln w="19050" cap="flat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1085D-EC32-5288-CB8B-672F2CEABD5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82820" y="1164233"/>
            <a:ext cx="4447725" cy="3439292"/>
          </a:xfrm>
          <a:prstGeom prst="rect">
            <a:avLst/>
          </a:prstGeom>
          <a:noFill/>
          <a:ln w="19080" cap="flat">
            <a:solidFill>
              <a:srgbClr val="3465A4"/>
            </a:solidFill>
            <a:prstDash val="solid"/>
            <a:miter/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180B8E6-3681-B279-BA2E-DD9CDF75B41A}"/>
              </a:ext>
            </a:extLst>
          </p:cNvPr>
          <p:cNvSpPr/>
          <p:nvPr/>
        </p:nvSpPr>
        <p:spPr>
          <a:xfrm>
            <a:off x="5402131" y="2671117"/>
            <a:ext cx="1161337" cy="497716"/>
          </a:xfrm>
          <a:prstGeom prst="rightArrow">
            <a:avLst/>
          </a:pr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C029FD3-5C39-0A5A-AC28-671669144F64}"/>
              </a:ext>
            </a:extLst>
          </p:cNvPr>
          <p:cNvSpPr txBox="1"/>
          <p:nvPr/>
        </p:nvSpPr>
        <p:spPr>
          <a:xfrm>
            <a:off x="1686124" y="759343"/>
            <a:ext cx="286812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nuclear-physics computations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9B7A330-6467-A10E-2E2B-38882F9ECF47}"/>
              </a:ext>
            </a:extLst>
          </p:cNvPr>
          <p:cNvSpPr txBox="1"/>
          <p:nvPr/>
        </p:nvSpPr>
        <p:spPr>
          <a:xfrm>
            <a:off x="6840300" y="766094"/>
            <a:ext cx="2528804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astrophysical observations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CA683DF-92BE-86A3-6DB2-BDE1A532B2AA}"/>
              </a:ext>
            </a:extLst>
          </p:cNvPr>
          <p:cNvSpPr txBox="1"/>
          <p:nvPr/>
        </p:nvSpPr>
        <p:spPr>
          <a:xfrm>
            <a:off x="5282101" y="2452675"/>
            <a:ext cx="1470372" cy="11050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General Relativity</a:t>
            </a: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non/slowly rotating </a:t>
            </a: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   stars</a:t>
            </a:r>
          </a:p>
        </p:txBody>
      </p:sp>
    </p:spTree>
    <p:extLst>
      <p:ext uri="{BB962C8B-B14F-4D97-AF65-F5344CB8AC3E}">
        <p14:creationId xmlns:p14="http://schemas.microsoft.com/office/powerpoint/2010/main" val="234222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D5F01-D77F-E371-C613-2B4DEB55D4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999" y="159954"/>
            <a:ext cx="9560989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Constraining the supranuclear-dense Equation of State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9A83C6F-F8A5-E566-C029-7972028DC69B}"/>
              </a:ext>
            </a:extLst>
          </p:cNvPr>
          <p:cNvSpPr txBox="1"/>
          <p:nvPr/>
        </p:nvSpPr>
        <p:spPr>
          <a:xfrm>
            <a:off x="1686124" y="759343"/>
            <a:ext cx="286812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nuclear-physics computations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E09A6-F206-0D01-4328-2073BE2F0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014" t="25137" r="1613" b="1843"/>
          <a:stretch/>
        </p:blipFill>
        <p:spPr>
          <a:xfrm>
            <a:off x="6846017" y="1164233"/>
            <a:ext cx="4852614" cy="3439292"/>
          </a:xfrm>
          <a:prstGeom prst="rect">
            <a:avLst/>
          </a:prstGeom>
          <a:noFill/>
          <a:ln w="19050" cap="flat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1085D-EC32-5288-CB8B-672F2CEABD5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82820" y="1164233"/>
            <a:ext cx="4447725" cy="3439292"/>
          </a:xfrm>
          <a:prstGeom prst="rect">
            <a:avLst/>
          </a:prstGeom>
          <a:noFill/>
          <a:ln w="19080" cap="flat">
            <a:solidFill>
              <a:srgbClr val="3465A4"/>
            </a:solidFill>
            <a:prstDash val="solid"/>
            <a:miter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40F742-7C3B-B67F-565F-04E277D7A5B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2819" y="1164233"/>
            <a:ext cx="4476489" cy="3439292"/>
          </a:xfrm>
          <a:prstGeom prst="rect">
            <a:avLst/>
          </a:prstGeom>
          <a:noFill/>
          <a:ln w="19080" cap="flat">
            <a:solidFill>
              <a:srgbClr val="3465A4"/>
            </a:solidFill>
            <a:prstDash val="solid"/>
            <a:miter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9C83BF04-EBA9-0003-A04A-1FB83E725540}"/>
              </a:ext>
            </a:extLst>
          </p:cNvPr>
          <p:cNvSpPr/>
          <p:nvPr/>
        </p:nvSpPr>
        <p:spPr>
          <a:xfrm>
            <a:off x="5382080" y="2635021"/>
            <a:ext cx="1161337" cy="497716"/>
          </a:xfrm>
          <a:custGeom>
            <a:avLst>
              <a:gd name="f0" fmla="val 43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6B26A43-4A7C-F650-2720-4A70CE29D4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4049" y="4618051"/>
            <a:ext cx="6261950" cy="529981"/>
          </a:xfrm>
        </p:spPr>
        <p:txBody>
          <a:bodyPr>
            <a:normAutofit/>
          </a:bodyPr>
          <a:lstStyle/>
          <a:p>
            <a:pPr lvl="0"/>
            <a:r>
              <a:rPr lang="en-US" sz="2000" b="1" dirty="0">
                <a:solidFill>
                  <a:srgbClr val="3465A4"/>
                </a:solidFill>
                <a:latin typeface="Times New Roman" pitchFamily="18"/>
              </a:rPr>
              <a:t>How to study neutron stars?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70C4827-39B5-5FA3-0B07-A4DBD09D4E2D}"/>
              </a:ext>
            </a:extLst>
          </p:cNvPr>
          <p:cNvSpPr txBox="1"/>
          <p:nvPr/>
        </p:nvSpPr>
        <p:spPr>
          <a:xfrm>
            <a:off x="6840300" y="766094"/>
            <a:ext cx="2528804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astrophysical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2FE06-70BC-5959-C34C-65B48406D64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9353" y="5105569"/>
            <a:ext cx="2351193" cy="15654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CA8865-96D6-D27A-F3B6-C2099A899D6F}"/>
              </a:ext>
            </a:extLst>
          </p:cNvPr>
          <p:cNvSpPr txBox="1"/>
          <p:nvPr/>
        </p:nvSpPr>
        <p:spPr>
          <a:xfrm>
            <a:off x="3185552" y="5097414"/>
            <a:ext cx="3314917" cy="19000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Single Neutron Stars: </a:t>
            </a:r>
          </a:p>
          <a:p>
            <a:pPr hangingPunct="0"/>
            <a:endParaRPr lang="en-US" sz="1000" dirty="0">
              <a:latin typeface="Times New Roman" pitchFamily="18"/>
              <a:ea typeface="WenQuanYi Micro Hei" pitchFamily="2"/>
              <a:cs typeface="Lohit Devanagari" pitchFamily="2"/>
            </a:endParaRPr>
          </a:p>
          <a:p>
            <a:pPr hangingPunct="0"/>
            <a:r>
              <a:rPr lang="en-US" dirty="0">
                <a:latin typeface="Times New Roman" pitchFamily="18"/>
                <a:ea typeface="WenQuanYi Micro Hei" pitchFamily="2"/>
                <a:cs typeface="Lohit Devanagari" pitchFamily="2"/>
              </a:rPr>
              <a:t>- </a:t>
            </a:r>
            <a:r>
              <a:rPr lang="en-US" b="1" dirty="0">
                <a:latin typeface="Times New Roman" pitchFamily="18"/>
                <a:ea typeface="WenQuanYi Micro Hei" pitchFamily="2"/>
                <a:cs typeface="Lohit Devanagari" pitchFamily="2"/>
              </a:rPr>
              <a:t>X-ray observations</a:t>
            </a:r>
            <a:r>
              <a:rPr lang="en-US" dirty="0">
                <a:latin typeface="Times New Roman" pitchFamily="18"/>
                <a:ea typeface="WenQuanYi Micro Hei" pitchFamily="2"/>
                <a:cs typeface="Lohit Devanagari" pitchFamily="2"/>
              </a:rPr>
              <a:t> of rotating neutron stars</a:t>
            </a:r>
          </a:p>
          <a:p>
            <a:pPr hangingPunct="0"/>
            <a:endParaRPr lang="en-US" sz="1000" dirty="0">
              <a:latin typeface="Times New Roman" pitchFamily="18"/>
              <a:ea typeface="WenQuanYi Micro Hei" pitchFamily="2"/>
              <a:cs typeface="Lohit Devanagari" pitchFamily="2"/>
            </a:endParaRPr>
          </a:p>
          <a:p>
            <a:pPr hangingPunct="0"/>
            <a:r>
              <a:rPr lang="en-US" dirty="0">
                <a:latin typeface="Times New Roman" pitchFamily="18"/>
                <a:ea typeface="WenQuanYi Micro Hei" pitchFamily="2"/>
                <a:cs typeface="Lohit Devanagari" pitchFamily="2"/>
              </a:rPr>
              <a:t>- </a:t>
            </a:r>
            <a:r>
              <a:rPr lang="en-US" b="1" dirty="0">
                <a:latin typeface="Times New Roman" pitchFamily="18"/>
                <a:ea typeface="WenQuanYi Micro Hei" pitchFamily="2"/>
                <a:cs typeface="Lohit Devanagari" pitchFamily="2"/>
              </a:rPr>
              <a:t>radio measurements </a:t>
            </a:r>
            <a:r>
              <a:rPr lang="en-US" dirty="0">
                <a:latin typeface="Times New Roman" pitchFamily="18"/>
                <a:ea typeface="WenQuanYi Micro Hei" pitchFamily="2"/>
                <a:cs typeface="Lohit Devanagari" pitchFamily="2"/>
              </a:rPr>
              <a:t>of rotating neutron stars</a:t>
            </a:r>
          </a:p>
          <a:p>
            <a:pPr hangingPunct="0"/>
            <a:endParaRPr lang="en-US" dirty="0"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A6DCE-9682-6219-C740-DE560AD9EEAF}"/>
              </a:ext>
            </a:extLst>
          </p:cNvPr>
          <p:cNvSpPr txBox="1"/>
          <p:nvPr/>
        </p:nvSpPr>
        <p:spPr>
          <a:xfrm>
            <a:off x="6741303" y="5131974"/>
            <a:ext cx="4695243" cy="19001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 Binary mergers: </a:t>
            </a:r>
          </a:p>
          <a:p>
            <a:pPr hangingPunct="0"/>
            <a:endParaRPr lang="en-US" sz="1000" b="1" dirty="0">
              <a:solidFill>
                <a:schemeClr val="accent1">
                  <a:lumMod val="75000"/>
                </a:schemeClr>
              </a:solidFill>
              <a:latin typeface="Times New Roman" pitchFamily="18"/>
              <a:ea typeface="WenQuanYi Micro Hei" pitchFamily="2"/>
              <a:cs typeface="Lohit Devanagari" pitchFamily="2"/>
            </a:endParaRPr>
          </a:p>
          <a:p>
            <a:pPr hangingPunct="0"/>
            <a:r>
              <a:rPr lang="en-US" dirty="0">
                <a:latin typeface="Times New Roman" pitchFamily="18"/>
                <a:ea typeface="WenQuanYi Micro Hei" pitchFamily="2"/>
                <a:cs typeface="Lohit Devanagari" pitchFamily="2"/>
              </a:rPr>
              <a:t>     - </a:t>
            </a:r>
            <a:r>
              <a:rPr lang="en-US" b="1" dirty="0">
                <a:latin typeface="Times New Roman" pitchFamily="18"/>
                <a:ea typeface="WenQuanYi Micro Hei" pitchFamily="2"/>
                <a:cs typeface="Lohit Devanagari" pitchFamily="2"/>
              </a:rPr>
              <a:t>gravitational waves</a:t>
            </a:r>
          </a:p>
          <a:p>
            <a:pPr hangingPunct="0"/>
            <a:endParaRPr lang="en-US" sz="1000" dirty="0">
              <a:latin typeface="Times New Roman" pitchFamily="18"/>
              <a:ea typeface="WenQuanYi Micro Hei" pitchFamily="2"/>
              <a:cs typeface="Lohit Devanagari" pitchFamily="2"/>
            </a:endParaRPr>
          </a:p>
          <a:p>
            <a:pPr hangingPunct="0"/>
            <a:r>
              <a:rPr lang="en-US" b="1" dirty="0">
                <a:latin typeface="Times New Roman" pitchFamily="18"/>
                <a:ea typeface="WenQuanYi Micro Hei" pitchFamily="2"/>
                <a:cs typeface="Lohit Devanagari" pitchFamily="2"/>
              </a:rPr>
              <a:t>     - gamma-ray, X-ray, ultraviolet, optical,   </a:t>
            </a:r>
          </a:p>
          <a:p>
            <a:pPr hangingPunct="0"/>
            <a:r>
              <a:rPr lang="en-US" b="1" dirty="0">
                <a:latin typeface="Times New Roman" pitchFamily="18"/>
                <a:ea typeface="WenQuanYi Micro Hei" pitchFamily="2"/>
                <a:cs typeface="Lohit Devanagari" pitchFamily="2"/>
              </a:rPr>
              <a:t>        infrared, radio observations</a:t>
            </a:r>
          </a:p>
          <a:p>
            <a:pPr hangingPunct="0"/>
            <a:endParaRPr lang="en-US" dirty="0">
              <a:latin typeface="Times New Roman" pitchFamily="18"/>
              <a:ea typeface="WenQuanYi Micro Hei" pitchFamily="2"/>
              <a:cs typeface="Lohit Devanagari" pitchFamily="2"/>
            </a:endParaRPr>
          </a:p>
          <a:p>
            <a:pPr hangingPunct="0"/>
            <a:endParaRPr lang="en-US" dirty="0">
              <a:latin typeface="Times New Roman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E863C0F-327B-CB2E-796F-24E7900D1187}"/>
              </a:ext>
            </a:extLst>
          </p:cNvPr>
          <p:cNvSpPr txBox="1"/>
          <p:nvPr/>
        </p:nvSpPr>
        <p:spPr>
          <a:xfrm>
            <a:off x="5282101" y="2452675"/>
            <a:ext cx="1470372" cy="11050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General Relativity</a:t>
            </a: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non/slowly rotating </a:t>
            </a:r>
            <a:b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</a:br>
            <a:r>
              <a:rPr lang="en-US" sz="1200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   stars</a:t>
            </a:r>
          </a:p>
        </p:txBody>
      </p:sp>
    </p:spTree>
    <p:extLst>
      <p:ext uri="{BB962C8B-B14F-4D97-AF65-F5344CB8AC3E}">
        <p14:creationId xmlns:p14="http://schemas.microsoft.com/office/powerpoint/2010/main" val="289093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9DC51-4F2D-B6EC-D1A3-7A472DE2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57" y="1738456"/>
            <a:ext cx="4787696" cy="497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F0D00-462C-71AC-7F55-77ECBBFBD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948" y="1711344"/>
            <a:ext cx="4787695" cy="492143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58B4CED-D9D7-675C-8C26-C643C595DB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999" y="159954"/>
            <a:ext cx="9560989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Starting point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886147A-458A-5193-D68D-7BFC5A9133D6}"/>
              </a:ext>
            </a:extLst>
          </p:cNvPr>
          <p:cNvSpPr txBox="1"/>
          <p:nvPr/>
        </p:nvSpPr>
        <p:spPr>
          <a:xfrm>
            <a:off x="1686124" y="759343"/>
            <a:ext cx="311479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Rahul Somasundaram</a:t>
            </a:r>
          </a:p>
        </p:txBody>
      </p:sp>
    </p:spTree>
    <p:extLst>
      <p:ext uri="{BB962C8B-B14F-4D97-AF65-F5344CB8AC3E}">
        <p14:creationId xmlns:p14="http://schemas.microsoft.com/office/powerpoint/2010/main" val="767798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95844-B470-FCEF-B794-1A97B03597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0902" y="3260557"/>
            <a:ext cx="2602411" cy="26976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325E-74D8-31AB-0A08-DB056194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26148" y="3260557"/>
            <a:ext cx="2797017" cy="27792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Chiral effective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FD406-F7EB-AF78-B225-E3D8B963B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822" y="1850177"/>
            <a:ext cx="2412125" cy="96850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92623C-29C8-BD48-66E7-5F20086028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chiral EFT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8656A96-A634-57B3-E9E8-7A2AA43363E8}"/>
              </a:ext>
            </a:extLst>
          </p:cNvPr>
          <p:cNvSpPr txBox="1"/>
          <p:nvPr/>
        </p:nvSpPr>
        <p:spPr>
          <a:xfrm>
            <a:off x="2169485" y="603602"/>
            <a:ext cx="311479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Rahul Somasundaram</a:t>
            </a:r>
          </a:p>
        </p:txBody>
      </p:sp>
    </p:spTree>
    <p:extLst>
      <p:ext uri="{BB962C8B-B14F-4D97-AF65-F5344CB8AC3E}">
        <p14:creationId xmlns:p14="http://schemas.microsoft.com/office/powerpoint/2010/main" val="401847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E73CBE-1C77-EE74-3BC8-B0D8A1DE98E2}"/>
              </a:ext>
            </a:extLst>
          </p:cNvPr>
          <p:cNvSpPr/>
          <p:nvPr/>
        </p:nvSpPr>
        <p:spPr>
          <a:xfrm>
            <a:off x="68742" y="1467853"/>
            <a:ext cx="6027258" cy="505326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 dirty="0">
              <a:latin typeface="Times" pitchFamily="2" charset="0"/>
            </a:endParaRPr>
          </a:p>
        </p:txBody>
      </p:sp>
      <p:pic>
        <p:nvPicPr>
          <p:cNvPr id="1026" name="Picture 2" descr="Hand game (cards) - Wikipedia">
            <a:extLst>
              <a:ext uri="{FF2B5EF4-FFF2-40B4-BE49-F238E27FC236}">
                <a16:creationId xmlns:a16="http://schemas.microsoft.com/office/drawing/2014/main" id="{C6647CC6-0015-458B-5C4A-7BA5EB58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0" y="109968"/>
            <a:ext cx="1574801" cy="1984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ED6B1-6828-BC16-2384-4D5CC9268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83" y="689787"/>
            <a:ext cx="5726538" cy="561833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95844-B470-FCEF-B794-1A97B035976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0902" y="3260557"/>
            <a:ext cx="2602411" cy="26976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325E-74D8-31AB-0A08-DB0561944C2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26148" y="3260557"/>
            <a:ext cx="2797017" cy="27792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14DCDF5-74EA-0034-9BB5-7666A22D5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15020" y="159954"/>
            <a:ext cx="4658760" cy="522304"/>
          </a:xfrm>
        </p:spPr>
        <p:txBody>
          <a:bodyPr>
            <a:normAutofit/>
          </a:bodyPr>
          <a:lstStyle/>
          <a:p>
            <a:pPr lvl="0"/>
            <a:r>
              <a:rPr lang="en-US" sz="2903" b="1" dirty="0">
                <a:solidFill>
                  <a:srgbClr val="3465A4"/>
                </a:solidFill>
                <a:latin typeface="Times New Roman" pitchFamily="18"/>
              </a:rPr>
              <a:t>Chiral effective field theory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E3A22-A525-2051-0EAF-3E154D9B8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822" y="1850177"/>
            <a:ext cx="2412125" cy="96850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BBEF461-7C49-C092-29FB-E66069B32F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8489978">
            <a:off x="955088" y="158419"/>
            <a:ext cx="637501" cy="975194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/>
            <a:r>
              <a:rPr lang="en-US" sz="900" b="1" dirty="0">
                <a:solidFill>
                  <a:srgbClr val="3465A4"/>
                </a:solidFill>
                <a:latin typeface="Times New Roman" pitchFamily="18"/>
              </a:rPr>
              <a:t>chiral EFT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820E98D-ED39-684E-1E23-B848BBADAF22}"/>
              </a:ext>
            </a:extLst>
          </p:cNvPr>
          <p:cNvSpPr txBox="1"/>
          <p:nvPr/>
        </p:nvSpPr>
        <p:spPr>
          <a:xfrm>
            <a:off x="2169485" y="603602"/>
            <a:ext cx="3114797" cy="314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rgbClr val="000000"/>
                </a:solidFill>
                <a:latin typeface="Times New Roman" pitchFamily="18"/>
                <a:ea typeface="WenQuanYi Micro Hei" pitchFamily="2"/>
                <a:cs typeface="Lohit Devanagari" pitchFamily="2"/>
              </a:rPr>
              <a:t>cf. talk by Rahul Somasundaram</a:t>
            </a:r>
          </a:p>
        </p:txBody>
      </p:sp>
    </p:spTree>
    <p:extLst>
      <p:ext uri="{BB962C8B-B14F-4D97-AF65-F5344CB8AC3E}">
        <p14:creationId xmlns:p14="http://schemas.microsoft.com/office/powerpoint/2010/main" val="3867032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10735</TotalTime>
  <Words>1039</Words>
  <Application>Microsoft Macintosh PowerPoint</Application>
  <PresentationFormat>Widescreen</PresentationFormat>
  <Paragraphs>226</Paragraphs>
  <Slides>43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Liberation Sans</vt:lpstr>
      <vt:lpstr>Times</vt:lpstr>
      <vt:lpstr>Times New Roman</vt:lpstr>
      <vt:lpstr>Office Theme</vt:lpstr>
      <vt:lpstr>PowerPoint Presentation</vt:lpstr>
      <vt:lpstr>Science Cases of Neutron Star Research</vt:lpstr>
      <vt:lpstr>Science Cases of Neutron Star Research</vt:lpstr>
      <vt:lpstr>Constraining the supranuclear-dense Equation of State</vt:lpstr>
      <vt:lpstr>Constraining the supranuclear-dense Equation of State</vt:lpstr>
      <vt:lpstr>Constraining the supranuclear-dense Equation of State</vt:lpstr>
      <vt:lpstr>Starting point </vt:lpstr>
      <vt:lpstr>Chiral effective field theory</vt:lpstr>
      <vt:lpstr>Chiral effective field theory</vt:lpstr>
      <vt:lpstr>Chiral effective field theory</vt:lpstr>
      <vt:lpstr>Chiral effective field theory</vt:lpstr>
      <vt:lpstr>HIC</vt:lpstr>
      <vt:lpstr>HIC</vt:lpstr>
      <vt:lpstr>HIC</vt:lpstr>
      <vt:lpstr>Radio Pulsars</vt:lpstr>
      <vt:lpstr>Radio Pulsars</vt:lpstr>
      <vt:lpstr>Radio Pulsars</vt:lpstr>
      <vt:lpstr>The Black Widow PSR J0952-0607</vt:lpstr>
      <vt:lpstr>Black Widows</vt:lpstr>
      <vt:lpstr>X-ray measurements with NICER</vt:lpstr>
      <vt:lpstr>X-ray measurements with NICER</vt:lpstr>
      <vt:lpstr>X-ray measurements with NICER</vt:lpstr>
      <vt:lpstr>X-ray measurements with NICER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Signals –  Kilonova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Revealing Cosmic Mysteries with the Help      of Compact Binary  Mergers</dc:title>
  <dc:creator>Microsoft Office User</dc:creator>
  <cp:lastModifiedBy>Microsoft Office User</cp:lastModifiedBy>
  <cp:revision>224</cp:revision>
  <dcterms:created xsi:type="dcterms:W3CDTF">2022-11-08T07:39:54Z</dcterms:created>
  <dcterms:modified xsi:type="dcterms:W3CDTF">2023-09-20T22:27:39Z</dcterms:modified>
</cp:coreProperties>
</file>