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29"/>
  </p:notesMasterIdLst>
  <p:sldIdLst>
    <p:sldId id="689" r:id="rId3"/>
    <p:sldId id="712" r:id="rId4"/>
    <p:sldId id="721" r:id="rId5"/>
    <p:sldId id="742" r:id="rId6"/>
    <p:sldId id="733" r:id="rId7"/>
    <p:sldId id="559" r:id="rId8"/>
    <p:sldId id="619" r:id="rId9"/>
    <p:sldId id="743" r:id="rId10"/>
    <p:sldId id="735" r:id="rId11"/>
    <p:sldId id="744" r:id="rId12"/>
    <p:sldId id="749" r:id="rId13"/>
    <p:sldId id="751" r:id="rId14"/>
    <p:sldId id="750" r:id="rId15"/>
    <p:sldId id="754" r:id="rId16"/>
    <p:sldId id="748" r:id="rId17"/>
    <p:sldId id="756" r:id="rId18"/>
    <p:sldId id="753" r:id="rId19"/>
    <p:sldId id="714" r:id="rId20"/>
    <p:sldId id="746" r:id="rId21"/>
    <p:sldId id="747" r:id="rId22"/>
    <p:sldId id="730" r:id="rId23"/>
    <p:sldId id="736" r:id="rId24"/>
    <p:sldId id="731" r:id="rId25"/>
    <p:sldId id="740" r:id="rId26"/>
    <p:sldId id="728" r:id="rId27"/>
    <p:sldId id="732" r:id="rId28"/>
  </p:sldIdLst>
  <p:sldSz cx="9144000" cy="6858000" type="screen4x3"/>
  <p:notesSz cx="6794500" cy="9906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B0BA0"/>
    <a:srgbClr val="66FF33"/>
    <a:srgbClr val="800080"/>
    <a:srgbClr val="008000"/>
    <a:srgbClr val="CCECFF"/>
    <a:srgbClr val="EBF7FF"/>
    <a:srgbClr val="F2F7FC"/>
    <a:srgbClr val="FFFFCC"/>
    <a:srgbClr val="F7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2776" autoAdjust="0"/>
  </p:normalViewPr>
  <p:slideViewPr>
    <p:cSldViewPr>
      <p:cViewPr varScale="1">
        <p:scale>
          <a:sx n="85" d="100"/>
          <a:sy n="85" d="100"/>
        </p:scale>
        <p:origin x="1104" y="72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58" y="0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004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58" y="9409004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90A0EE-B2B9-402B-B325-A42FB77D5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48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0A0EE-B2B9-402B-B325-A42FB77D54A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10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0A0EE-B2B9-402B-B325-A42FB77D54A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43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0A0EE-B2B9-402B-B325-A42FB77D54A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13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0A0EE-B2B9-402B-B325-A42FB77D54AB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9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 altLang="zh-CN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E00B85-AFA5-4C27-8DB2-0E74A63EF1C4}" type="slidenum">
              <a:rPr lang="zh-CN" altLang="it-IT"/>
              <a:pPr/>
              <a:t>‹N›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367950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3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5" y="1238250"/>
            <a:ext cx="7489976" cy="335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4835" tIns="32417" rIns="64835" bIns="32417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9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324176" indent="0" algn="ctr">
              <a:buNone/>
              <a:defRPr/>
            </a:lvl2pPr>
            <a:lvl3pPr marL="648352" indent="0" algn="ctr">
              <a:buNone/>
              <a:defRPr/>
            </a:lvl3pPr>
            <a:lvl4pPr marL="972527" indent="0" algn="ctr">
              <a:buNone/>
              <a:defRPr/>
            </a:lvl4pPr>
            <a:lvl5pPr marL="1296704" indent="0" algn="ctr">
              <a:buNone/>
              <a:defRPr/>
            </a:lvl5pPr>
            <a:lvl6pPr marL="1620879" indent="0" algn="ctr">
              <a:buNone/>
              <a:defRPr/>
            </a:lvl6pPr>
            <a:lvl7pPr marL="1945055" indent="0" algn="ctr">
              <a:buNone/>
              <a:defRPr/>
            </a:lvl7pPr>
            <a:lvl8pPr marL="2269230" indent="0" algn="ctr">
              <a:buNone/>
              <a:defRPr/>
            </a:lvl8pPr>
            <a:lvl9pPr marL="259340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9" y="3201431"/>
            <a:ext cx="9001124" cy="37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9"/>
            <a:ext cx="9448800" cy="261833"/>
          </a:xfrm>
          <a:prstGeom prst="rect">
            <a:avLst/>
          </a:prstGeom>
          <a:noFill/>
        </p:spPr>
        <p:txBody>
          <a:bodyPr wrap="square" lIns="64865" tIns="32432" rIns="64865" bIns="32432" rtlCol="0">
            <a:spAutoFit/>
          </a:bodyPr>
          <a:lstStyle/>
          <a:p>
            <a:pPr defTabSz="342900"/>
            <a:r>
              <a:rPr lang="en-US" sz="638" b="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defTabSz="342900"/>
            <a:r>
              <a:rPr lang="en-US" sz="638" b="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40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en-US" sz="1350" b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2997520" y="974969"/>
            <a:ext cx="1614093" cy="1815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38" y="974971"/>
            <a:ext cx="1193627" cy="15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725"/>
            <a:ext cx="9144000" cy="731276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43482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5AD4620-7552-4207-8973-898801ED212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32577"/>
            <a:ext cx="9143999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43482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1" y="6371254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49" tIns="34275" rIns="68549" bIns="34275" anchor="ctr"/>
          <a:lstStyle/>
          <a:p>
            <a:pPr algn="l" defTabSz="342900"/>
            <a:endParaRPr lang="en-US" sz="135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49" tIns="34275" rIns="68549" bIns="34275" anchor="ctr"/>
          <a:lstStyle/>
          <a:p>
            <a:pPr algn="l" defTabSz="342900"/>
            <a:endParaRPr lang="en-US" sz="135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0282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276317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7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" y="339905"/>
            <a:ext cx="8991598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4" y="1071569"/>
            <a:ext cx="4423227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5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7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1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2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7"/>
            <a:ext cx="9144000" cy="725425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" y="339905"/>
            <a:ext cx="8991598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1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1" y="1067101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7" y="3581402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1" y="3581402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287"/>
            <a:ext cx="9144000" cy="73171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2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342900"/>
            <a:fld id="{46ACC16B-5503-46AF-A163-F15A5D98F1C3}" type="datetimeFigureOut">
              <a:rPr lang="en-US" sz="1350" b="0" smtClean="0">
                <a:solidFill>
                  <a:prstClr val="black"/>
                </a:solidFill>
                <a:latin typeface="Arial" pitchFamily="34" charset="0"/>
              </a:rPr>
              <a:pPr algn="l" defTabSz="342900"/>
              <a:t>9/14/2023</a:t>
            </a:fld>
            <a:endParaRPr lang="en-US" sz="135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351-1417-457F-A2EE-F12387217C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7" y="134075"/>
            <a:ext cx="8992810" cy="37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7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1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342900">
              <a:defRPr/>
            </a:pPr>
            <a:r>
              <a:rPr lang="en-US" b="0" smtClean="0"/>
              <a:t>Third guidance committee meeting, April, 16</a:t>
            </a:r>
            <a:endParaRPr lang="en-US" b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75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algn="l" defTabSz="342900">
              <a:defRPr/>
            </a:pPr>
            <a:r>
              <a:rPr lang="en-US" b="0" smtClean="0">
                <a:latin typeface="Arial" pitchFamily="34" charset="0"/>
              </a:rPr>
              <a:t>, Slide </a:t>
            </a:r>
            <a:fld id="{D30A2C6D-39BC-4576-856C-8743CF76CCF1}" type="slidenum">
              <a:rPr lang="en-US" b="0" smtClean="0">
                <a:latin typeface="Arial" pitchFamily="34" charset="0"/>
              </a:rPr>
              <a:pPr algn="l" defTabSz="342900">
                <a:defRPr/>
              </a:pPr>
              <a:t>‹N›</a:t>
            </a:fld>
            <a:endParaRPr 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dt="0"/>
  <p:txStyles>
    <p:titleStyle>
      <a:lvl1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342777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685556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028332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371111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35134" indent="-135134" algn="l" defTabSz="602470" rtl="0" eaLnBrk="1" fontAlgn="base" hangingPunct="1">
        <a:lnSpc>
          <a:spcPct val="90000"/>
        </a:lnSpc>
        <a:spcBef>
          <a:spcPts val="905"/>
        </a:spcBef>
        <a:spcAft>
          <a:spcPct val="0"/>
        </a:spcAft>
        <a:buSzPct val="100000"/>
        <a:buFont typeface="Wingdings" pitchFamily="2" charset="2"/>
        <a:buChar char="§"/>
        <a:defRPr sz="165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272519" indent="-113738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SzPct val="100000"/>
        <a:buFont typeface="Arial" pitchFamily="34" charset="0"/>
        <a:buChar char="•"/>
        <a:defRPr sz="15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443688" indent="-12049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546164" indent="-10022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752243" indent="-13513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05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1667471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6pPr>
      <a:lvl7pPr marL="2010250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7pPr>
      <a:lvl8pPr marL="2353029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8pPr>
      <a:lvl9pPr marL="2695805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6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2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11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90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68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45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22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70.png"/><Relationship Id="rId9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38.emf"/><Relationship Id="rId4" Type="http://schemas.openxmlformats.org/officeDocument/2006/relationships/image" Target="../media/image530.png"/><Relationship Id="rId9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60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64.emf"/><Relationship Id="rId7" Type="http://schemas.openxmlformats.org/officeDocument/2006/relationships/image" Target="../media/image57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56.png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png"/><Relationship Id="rId10" Type="http://schemas.openxmlformats.org/officeDocument/2006/relationships/image" Target="../media/image16.wmf"/><Relationship Id="rId19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8.png"/><Relationship Id="rId4" Type="http://schemas.openxmlformats.org/officeDocument/2006/relationships/image" Target="../media/image24.em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.png"/><Relationship Id="rId21" Type="http://schemas.openxmlformats.org/officeDocument/2006/relationships/image" Target="../media/image126.png"/><Relationship Id="rId17" Type="http://schemas.openxmlformats.org/officeDocument/2006/relationships/image" Target="../media/image33.png"/><Relationship Id="rId2" Type="http://schemas.openxmlformats.org/officeDocument/2006/relationships/image" Target="../media/image31.png"/><Relationship Id="rId16" Type="http://schemas.openxmlformats.org/officeDocument/2006/relationships/image" Target="../media/image32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4.png"/><Relationship Id="rId1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76200" y="174781"/>
            <a:ext cx="8991600" cy="1600200"/>
            <a:chOff x="166615" y="555781"/>
            <a:chExt cx="8991600" cy="1600200"/>
          </a:xfrm>
          <a:solidFill>
            <a:srgbClr val="FDF8F1"/>
          </a:solidFill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66615" y="555781"/>
              <a:ext cx="8991600" cy="1600200"/>
            </a:xfrm>
            <a:prstGeom prst="rect">
              <a:avLst/>
            </a:prstGeom>
            <a:grpFill/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800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57200" y="818051"/>
              <a:ext cx="8382000" cy="1077218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8000"/>
                  </a:solidFill>
                  <a:latin typeface="Garamond" pitchFamily="18" charset="0"/>
                </a:rPr>
                <a:t>Extracting the nuclear EOS from nuclear collisions with transport simulations</a:t>
              </a:r>
              <a:endParaRPr lang="en-US" sz="3200" dirty="0">
                <a:solidFill>
                  <a:srgbClr val="008000"/>
                </a:solidFill>
                <a:latin typeface="Garamond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87102" y="2362200"/>
            <a:ext cx="543289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000099"/>
                </a:solidFill>
              </a:rPr>
              <a:t>Maria Colonna</a:t>
            </a:r>
            <a:r>
              <a:rPr lang="it-IT" sz="2800" b="0" dirty="0">
                <a:solidFill>
                  <a:srgbClr val="000099"/>
                </a:solidFill>
              </a:rPr>
              <a:t> </a:t>
            </a:r>
          </a:p>
          <a:p>
            <a:pPr>
              <a:defRPr/>
            </a:pPr>
            <a:r>
              <a:rPr lang="it-IT" sz="2400" i="1" dirty="0" smtClean="0">
                <a:solidFill>
                  <a:srgbClr val="000000"/>
                </a:solidFill>
              </a:rPr>
              <a:t>  </a:t>
            </a:r>
            <a:r>
              <a:rPr lang="it-IT" sz="2400" i="1" dirty="0">
                <a:solidFill>
                  <a:srgbClr val="000000"/>
                </a:solidFill>
              </a:rPr>
              <a:t>Laboratori Nazionali del Sud </a:t>
            </a:r>
            <a:r>
              <a:rPr lang="it-IT" sz="2400" dirty="0">
                <a:solidFill>
                  <a:srgbClr val="000000"/>
                </a:solidFill>
              </a:rPr>
              <a:t>(Catania</a:t>
            </a:r>
            <a:r>
              <a:rPr lang="it-IT" sz="24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72424" name="Picture 8" descr="INFN - Laboratori Nazionali del S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49612"/>
            <a:ext cx="1219200" cy="6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6514" name="Picture 2" descr="NuSym23, XIth International Symposium on Nuclear Symmetry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1047"/>
            <a:ext cx="5943600" cy="19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19400" y="3991451"/>
            <a:ext cx="5849678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u="sng" dirty="0" err="1">
                <a:solidFill>
                  <a:srgbClr val="008000"/>
                </a:solidFill>
                <a:latin typeface="Roboto"/>
              </a:rPr>
              <a:t>X</a:t>
            </a:r>
            <a:r>
              <a:rPr lang="en-US" sz="2400" b="0" u="sng" dirty="0" err="1" smtClean="0">
                <a:solidFill>
                  <a:srgbClr val="008000"/>
                </a:solidFill>
                <a:latin typeface="Roboto"/>
              </a:rPr>
              <a:t>I</a:t>
            </a:r>
            <a:r>
              <a:rPr lang="en-US" sz="2400" b="0" u="sng" baseline="30000" dirty="0" err="1" smtClean="0">
                <a:solidFill>
                  <a:srgbClr val="008000"/>
                </a:solidFill>
                <a:latin typeface="Roboto"/>
              </a:rPr>
              <a:t>th</a:t>
            </a:r>
            <a:r>
              <a:rPr lang="en-US" sz="2400" b="0" u="sng" dirty="0" smtClean="0">
                <a:solidFill>
                  <a:srgbClr val="008000"/>
                </a:solidFill>
                <a:latin typeface="Roboto"/>
              </a:rPr>
              <a:t> International Symposium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u="sng" dirty="0">
                <a:solidFill>
                  <a:srgbClr val="008000"/>
                </a:solidFill>
                <a:latin typeface="Roboto"/>
              </a:rPr>
              <a:t>o</a:t>
            </a:r>
            <a:r>
              <a:rPr lang="en-US" sz="2400" b="0" u="sng" dirty="0" smtClean="0">
                <a:solidFill>
                  <a:srgbClr val="008000"/>
                </a:solidFill>
                <a:latin typeface="Roboto"/>
              </a:rPr>
              <a:t>n Nuclear Symmetry Energy – Nusym23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0" i="1" dirty="0">
              <a:solidFill>
                <a:schemeClr val="tx1"/>
              </a:solidFill>
              <a:latin typeface="Robot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0" i="1" dirty="0">
              <a:solidFill>
                <a:schemeClr val="tx1"/>
              </a:solidFill>
              <a:latin typeface="Robot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Roboto"/>
              </a:rPr>
              <a:t>    September 18-22, 2023   </a:t>
            </a:r>
            <a:r>
              <a:rPr lang="en-US" sz="1800" dirty="0" smtClean="0">
                <a:solidFill>
                  <a:schemeClr val="bg1"/>
                </a:solidFill>
                <a:latin typeface="Roboto"/>
              </a:rPr>
              <a:t>GSI </a:t>
            </a:r>
            <a:r>
              <a:rPr lang="en-US" sz="1800" dirty="0" smtClean="0">
                <a:solidFill>
                  <a:srgbClr val="0070C0"/>
                </a:solidFill>
                <a:latin typeface="Roboto"/>
              </a:rPr>
              <a:t>- </a:t>
            </a:r>
            <a:r>
              <a:rPr lang="en-US" sz="1800" b="0" dirty="0" smtClean="0">
                <a:solidFill>
                  <a:srgbClr val="0070C0"/>
                </a:solidFill>
                <a:latin typeface="Roboto"/>
              </a:rPr>
              <a:t>Darmstadt (Germany)  </a:t>
            </a:r>
            <a:endParaRPr lang="it-IT" sz="1500" b="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</a:rPr>
              <a:t>   </a:t>
            </a:r>
            <a:r>
              <a:rPr lang="it-IT" sz="2400" dirty="0" err="1" smtClean="0">
                <a:solidFill>
                  <a:schemeClr val="bg1"/>
                </a:solidFill>
              </a:rPr>
              <a:t>Fragmentation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>
                <a:solidFill>
                  <a:schemeClr val="bg1"/>
                </a:solidFill>
              </a:rPr>
              <a:t>i</a:t>
            </a:r>
            <a:r>
              <a:rPr lang="it-IT" sz="2400" dirty="0" err="1" smtClean="0">
                <a:solidFill>
                  <a:schemeClr val="bg1"/>
                </a:solidFill>
              </a:rPr>
              <a:t>sospin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transport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at</a:t>
            </a:r>
            <a:r>
              <a:rPr lang="it-IT" sz="2400" dirty="0" smtClean="0">
                <a:solidFill>
                  <a:schemeClr val="bg1"/>
                </a:solidFill>
              </a:rPr>
              <a:t> Fermi </a:t>
            </a:r>
            <a:r>
              <a:rPr lang="it-IT" sz="2400" dirty="0" err="1" smtClean="0">
                <a:solidFill>
                  <a:schemeClr val="bg1"/>
                </a:solidFill>
              </a:rPr>
              <a:t>energies</a:t>
            </a:r>
            <a:r>
              <a:rPr lang="it-IT" sz="2400" dirty="0" smtClean="0">
                <a:solidFill>
                  <a:schemeClr val="bg1"/>
                </a:solidFill>
              </a:rPr>
              <a:t> (I)</a:t>
            </a:r>
            <a:endParaRPr lang="it-IT" sz="2400" dirty="0">
              <a:solidFill>
                <a:schemeClr val="bg1"/>
              </a:solidFill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76200" y="1981200"/>
            <a:ext cx="9083725" cy="1905000"/>
            <a:chOff x="136475" y="3048000"/>
            <a:chExt cx="9083725" cy="1905000"/>
          </a:xfrm>
        </p:grpSpPr>
        <p:sp>
          <p:nvSpPr>
            <p:cNvPr id="44" name="Rettangolo 43"/>
            <p:cNvSpPr/>
            <p:nvPr/>
          </p:nvSpPr>
          <p:spPr bwMode="auto">
            <a:xfrm>
              <a:off x="3581400" y="3048000"/>
              <a:ext cx="5638800" cy="1905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36475" y="4312463"/>
              <a:ext cx="906921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it-IT" sz="1800" b="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  </a:t>
              </a:r>
              <a:r>
                <a:rPr lang="it-IT" sz="1800" dirty="0" err="1" smtClean="0">
                  <a:solidFill>
                    <a:srgbClr val="0070C0"/>
                  </a:solidFill>
                </a:rPr>
                <a:t>Isospin</a:t>
              </a:r>
              <a:r>
                <a:rPr lang="it-IT" sz="1800" dirty="0" smtClean="0">
                  <a:solidFill>
                    <a:srgbClr val="0070C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70C0"/>
                  </a:solidFill>
                </a:rPr>
                <a:t>diffusion</a:t>
              </a:r>
              <a:r>
                <a:rPr lang="it-IT" sz="1800" b="0" dirty="0">
                  <a:solidFill>
                    <a:srgbClr val="0070C0"/>
                  </a:solidFill>
                </a:rPr>
                <a:t>:</a:t>
              </a:r>
              <a:r>
                <a:rPr lang="it-IT" sz="1800" b="0" dirty="0" smtClean="0">
                  <a:solidFill>
                    <a:srgbClr val="0070C0"/>
                  </a:solidFill>
                </a:rPr>
                <a:t>         </a:t>
              </a:r>
              <a:r>
                <a:rPr lang="it-IT" sz="1800" b="0" dirty="0" err="1" smtClean="0">
                  <a:solidFill>
                    <a:srgbClr val="0070C0"/>
                  </a:solidFill>
                </a:rPr>
                <a:t>Asymmetry</a:t>
              </a:r>
              <a:r>
                <a:rPr lang="it-IT" sz="1800" b="0" dirty="0" smtClean="0">
                  <a:solidFill>
                    <a:srgbClr val="0070C0"/>
                  </a:solidFill>
                </a:rPr>
                <a:t> flow </a:t>
              </a:r>
              <a:r>
                <a:rPr lang="it-IT" sz="1800" b="0" dirty="0" err="1" smtClean="0">
                  <a:solidFill>
                    <a:srgbClr val="0070C0"/>
                  </a:solidFill>
                </a:rPr>
                <a:t>between</a:t>
              </a:r>
              <a:r>
                <a:rPr lang="it-IT" sz="1800" b="0" dirty="0" smtClean="0">
                  <a:solidFill>
                    <a:srgbClr val="0070C0"/>
                  </a:solidFill>
                </a:rPr>
                <a:t> </a:t>
              </a:r>
              <a:r>
                <a:rPr lang="it-IT" sz="1800" b="0" dirty="0" err="1" smtClean="0">
                  <a:solidFill>
                    <a:srgbClr val="0070C0"/>
                  </a:solidFill>
                </a:rPr>
                <a:t>projectile</a:t>
              </a:r>
              <a:r>
                <a:rPr lang="it-IT" sz="1800" b="0" dirty="0" smtClean="0">
                  <a:solidFill>
                    <a:srgbClr val="0070C0"/>
                  </a:solidFill>
                </a:rPr>
                <a:t> (PLF) and target (TLF)              </a:t>
              </a:r>
            </a:p>
          </p:txBody>
        </p:sp>
      </p:grpSp>
      <p:pic>
        <p:nvPicPr>
          <p:cNvPr id="46" name="Immagin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438400"/>
            <a:ext cx="3908691" cy="69590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018622" y="2477869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dirty="0" err="1" smtClean="0">
                <a:solidFill>
                  <a:srgbClr val="0070C0"/>
                </a:solidFill>
              </a:rPr>
              <a:t>Difference</a:t>
            </a:r>
            <a:r>
              <a:rPr lang="it-IT" sz="1800" b="0" dirty="0" smtClean="0">
                <a:solidFill>
                  <a:srgbClr val="0070C0"/>
                </a:solidFill>
              </a:rPr>
              <a:t> </a:t>
            </a:r>
            <a:r>
              <a:rPr lang="it-IT" sz="1800" b="0" dirty="0" err="1" smtClean="0">
                <a:solidFill>
                  <a:srgbClr val="0070C0"/>
                </a:solidFill>
              </a:rPr>
              <a:t>between</a:t>
            </a:r>
            <a:r>
              <a:rPr lang="it-IT" sz="1800" b="0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it-IT" sz="1800" b="0" dirty="0" err="1" smtClean="0">
                <a:solidFill>
                  <a:srgbClr val="0070C0"/>
                </a:solidFill>
              </a:rPr>
              <a:t>neutron</a:t>
            </a:r>
            <a:r>
              <a:rPr lang="it-IT" sz="1800" b="0" dirty="0" smtClean="0">
                <a:solidFill>
                  <a:srgbClr val="0070C0"/>
                </a:solidFill>
              </a:rPr>
              <a:t> and </a:t>
            </a:r>
            <a:r>
              <a:rPr lang="it-IT" sz="1800" b="0" dirty="0" err="1" smtClean="0">
                <a:solidFill>
                  <a:srgbClr val="0070C0"/>
                </a:solidFill>
              </a:rPr>
              <a:t>proton</a:t>
            </a:r>
            <a:r>
              <a:rPr lang="it-IT" sz="1800" b="0" dirty="0" smtClean="0">
                <a:solidFill>
                  <a:srgbClr val="0070C0"/>
                </a:solidFill>
              </a:rPr>
              <a:t> flow:</a:t>
            </a:r>
            <a:endParaRPr lang="it-IT" sz="1800" b="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7951122" y="2514600"/>
                <a:ext cx="1040478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1800" b="0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l-GR" sz="1800" b="0" i="1" dirty="0">
                    <a:latin typeface="Cambria Math" panose="02040503050406030204" pitchFamily="18" charset="0"/>
                  </a:rPr>
                  <a:t>δ</a:t>
                </a:r>
                <a:r>
                  <a:rPr lang="it-IT" sz="1800" b="0" i="1" dirty="0" smtClean="0">
                    <a:latin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it-IT" sz="1800" b="0" i="1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22" y="2514600"/>
                <a:ext cx="1040478" cy="404341"/>
              </a:xfrm>
              <a:prstGeom prst="rect">
                <a:avLst/>
              </a:prstGeom>
              <a:blipFill rotWithShape="0">
                <a:blip r:embed="rId4"/>
                <a:stretch>
                  <a:fillRect l="-2924" t="-13636" r="-3509" b="-15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35"/>
          <p:cNvGrpSpPr>
            <a:grpSpLocks noChangeAspect="1"/>
          </p:cNvGrpSpPr>
          <p:nvPr/>
        </p:nvGrpSpPr>
        <p:grpSpPr>
          <a:xfrm>
            <a:off x="76200" y="4267200"/>
            <a:ext cx="4470400" cy="2079855"/>
            <a:chOff x="0" y="4049440"/>
            <a:chExt cx="4470400" cy="2310951"/>
          </a:xfrm>
        </p:grpSpPr>
        <p:pic>
          <p:nvPicPr>
            <p:cNvPr id="54" name="Picture 5" descr="iso-diff-y4"/>
            <p:cNvPicPr>
              <a:picLocks noChangeAspect="1" noChangeArrowheads="1"/>
            </p:cNvPicPr>
            <p:nvPr/>
          </p:nvPicPr>
          <p:blipFill rotWithShape="1">
            <a:blip r:embed="rId5"/>
            <a:srcRect b="53235"/>
            <a:stretch/>
          </p:blipFill>
          <p:spPr bwMode="auto">
            <a:xfrm>
              <a:off x="0" y="4798478"/>
              <a:ext cx="4470400" cy="1561913"/>
            </a:xfrm>
            <a:prstGeom prst="rect">
              <a:avLst/>
            </a:prstGeom>
            <a:noFill/>
          </p:spPr>
        </p:pic>
        <p:grpSp>
          <p:nvGrpSpPr>
            <p:cNvPr id="57" name="Group 39"/>
            <p:cNvGrpSpPr/>
            <p:nvPr/>
          </p:nvGrpSpPr>
          <p:grpSpPr>
            <a:xfrm>
              <a:off x="228600" y="4049440"/>
              <a:ext cx="1797287" cy="701873"/>
              <a:chOff x="228600" y="4049440"/>
              <a:chExt cx="1797287" cy="701873"/>
            </a:xfrm>
          </p:grpSpPr>
          <p:sp>
            <p:nvSpPr>
              <p:cNvPr id="58" name="TextBox 32"/>
              <p:cNvSpPr txBox="1"/>
              <p:nvPr/>
            </p:nvSpPr>
            <p:spPr>
              <a:xfrm>
                <a:off x="228600" y="4049440"/>
                <a:ext cx="1648208" cy="3761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dirty="0" smtClean="0"/>
                  <a:t>R=1 no diffusion</a:t>
                </a:r>
                <a:endParaRPr lang="en-US" dirty="0"/>
              </a:p>
            </p:txBody>
          </p:sp>
          <p:sp>
            <p:nvSpPr>
              <p:cNvPr id="61" name="TextBox 38"/>
              <p:cNvSpPr txBox="1"/>
              <p:nvPr/>
            </p:nvSpPr>
            <p:spPr>
              <a:xfrm>
                <a:off x="228600" y="4375141"/>
                <a:ext cx="1797287" cy="3761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dirty="0" smtClean="0">
                    <a:solidFill>
                      <a:srgbClr val="FF0066"/>
                    </a:solidFill>
                  </a:rPr>
                  <a:t>R= </a:t>
                </a:r>
                <a:r>
                  <a:rPr lang="en-US" dirty="0" smtClean="0">
                    <a:solidFill>
                      <a:srgbClr val="FF0066"/>
                    </a:solidFill>
                    <a:sym typeface="Symbol"/>
                  </a:rPr>
                  <a:t>0   equilibrium</a:t>
                </a:r>
                <a:endParaRPr lang="en-US" dirty="0">
                  <a:solidFill>
                    <a:srgbClr val="FF0066"/>
                  </a:solidFill>
                </a:endParaRPr>
              </a:p>
            </p:txBody>
          </p:sp>
        </p:grpSp>
      </p:grpSp>
      <p:grpSp>
        <p:nvGrpSpPr>
          <p:cNvPr id="62" name="Gruppo 61"/>
          <p:cNvGrpSpPr/>
          <p:nvPr/>
        </p:nvGrpSpPr>
        <p:grpSpPr>
          <a:xfrm>
            <a:off x="2362200" y="3694112"/>
            <a:ext cx="4872038" cy="2859088"/>
            <a:chOff x="-2286000" y="3810000"/>
            <a:chExt cx="4872038" cy="2859088"/>
          </a:xfrm>
        </p:grpSpPr>
        <p:grpSp>
          <p:nvGrpSpPr>
            <p:cNvPr id="63" name="Gruppo 49"/>
            <p:cNvGrpSpPr>
              <a:grpSpLocks/>
            </p:cNvGrpSpPr>
            <p:nvPr/>
          </p:nvGrpSpPr>
          <p:grpSpPr bwMode="auto">
            <a:xfrm>
              <a:off x="0" y="3810000"/>
              <a:ext cx="2586038" cy="2859088"/>
              <a:chOff x="5715000" y="3849666"/>
              <a:chExt cx="2586712" cy="2859648"/>
            </a:xfrm>
          </p:grpSpPr>
          <p:pic>
            <p:nvPicPr>
              <p:cNvPr id="67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51785"/>
              <a:stretch>
                <a:fillRect/>
              </a:stretch>
            </p:blipFill>
            <p:spPr bwMode="auto">
              <a:xfrm>
                <a:off x="5715000" y="3849666"/>
                <a:ext cx="2057400" cy="28596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68" name="CasellaDiTesto 45"/>
              <p:cNvSpPr txBox="1">
                <a:spLocks noChangeArrowheads="1"/>
              </p:cNvSpPr>
              <p:nvPr/>
            </p:nvSpPr>
            <p:spPr bwMode="auto">
              <a:xfrm>
                <a:off x="7772400" y="4004846"/>
                <a:ext cx="5293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err="1"/>
                  <a:t>stiff</a:t>
                </a:r>
                <a:endParaRPr lang="it-IT" dirty="0"/>
              </a:p>
            </p:txBody>
          </p:sp>
          <p:sp>
            <p:nvSpPr>
              <p:cNvPr id="69" name="CasellaDiTesto 46"/>
              <p:cNvSpPr txBox="1">
                <a:spLocks noChangeArrowheads="1"/>
              </p:cNvSpPr>
              <p:nvPr/>
            </p:nvSpPr>
            <p:spPr bwMode="auto">
              <a:xfrm>
                <a:off x="7772400" y="4309646"/>
                <a:ext cx="50526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soft</a:t>
                </a:r>
              </a:p>
            </p:txBody>
          </p:sp>
        </p:grpSp>
        <p:sp>
          <p:nvSpPr>
            <p:cNvPr id="65" name="CasellaDiTesto 28"/>
            <p:cNvSpPr txBox="1">
              <a:spLocks noChangeArrowheads="1"/>
            </p:cNvSpPr>
            <p:nvPr/>
          </p:nvSpPr>
          <p:spPr bwMode="auto">
            <a:xfrm>
              <a:off x="-2286000" y="4063425"/>
              <a:ext cx="2286000" cy="584775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baseline="30000" dirty="0" smtClean="0">
                  <a:solidFill>
                    <a:srgbClr val="0B0BA0"/>
                  </a:solidFill>
                </a:rPr>
                <a:t>124</a:t>
              </a:r>
              <a:r>
                <a:rPr lang="it-IT" dirty="0" smtClean="0">
                  <a:solidFill>
                    <a:srgbClr val="0B0BA0"/>
                  </a:solidFill>
                </a:rPr>
                <a:t>Sn </a:t>
              </a:r>
              <a:r>
                <a:rPr lang="it-IT" dirty="0">
                  <a:solidFill>
                    <a:srgbClr val="0B0BA0"/>
                  </a:solidFill>
                </a:rPr>
                <a:t>+</a:t>
              </a:r>
              <a:r>
                <a:rPr lang="it-IT" baseline="30000" dirty="0">
                  <a:solidFill>
                    <a:srgbClr val="0B0BA0"/>
                  </a:solidFill>
                </a:rPr>
                <a:t>112</a:t>
              </a:r>
              <a:r>
                <a:rPr lang="it-IT" dirty="0">
                  <a:solidFill>
                    <a:srgbClr val="0B0BA0"/>
                  </a:solidFill>
                </a:rPr>
                <a:t>Sn, 50  </a:t>
              </a:r>
              <a:r>
                <a:rPr lang="it-IT" dirty="0" err="1" smtClean="0">
                  <a:solidFill>
                    <a:srgbClr val="0B0BA0"/>
                  </a:solidFill>
                </a:rPr>
                <a:t>AMeV</a:t>
              </a:r>
              <a:endParaRPr lang="it-IT" dirty="0" smtClean="0">
                <a:solidFill>
                  <a:srgbClr val="0B0BA0"/>
                </a:solidFill>
              </a:endParaRPr>
            </a:p>
            <a:p>
              <a:r>
                <a:rPr lang="it-IT" dirty="0" smtClean="0">
                  <a:solidFill>
                    <a:srgbClr val="0B0BA0"/>
                  </a:solidFill>
                </a:rPr>
                <a:t>MSU data</a:t>
              </a:r>
              <a:endParaRPr lang="it-IT" dirty="0">
                <a:solidFill>
                  <a:srgbClr val="0B0BA0"/>
                </a:solidFill>
              </a:endParaRPr>
            </a:p>
          </p:txBody>
        </p:sp>
      </p:grpSp>
      <p:sp>
        <p:nvSpPr>
          <p:cNvPr id="71" name="CasellaDiTesto 40"/>
          <p:cNvSpPr txBox="1">
            <a:spLocks noChangeArrowheads="1"/>
          </p:cNvSpPr>
          <p:nvPr/>
        </p:nvSpPr>
        <p:spPr bwMode="auto">
          <a:xfrm>
            <a:off x="4267200" y="6416040"/>
            <a:ext cx="16754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0" dirty="0">
                <a:solidFill>
                  <a:schemeClr val="tx1"/>
                </a:solidFill>
              </a:rPr>
              <a:t>J. Rizzo </a:t>
            </a:r>
            <a:r>
              <a:rPr lang="it-IT" sz="1100" b="0" dirty="0" err="1">
                <a:solidFill>
                  <a:schemeClr val="tx1"/>
                </a:solidFill>
              </a:rPr>
              <a:t>et</a:t>
            </a:r>
            <a:r>
              <a:rPr lang="it-IT" sz="1100" b="0" dirty="0">
                <a:solidFill>
                  <a:schemeClr val="tx1"/>
                </a:solidFill>
              </a:rPr>
              <a:t> al., NPA(2008)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39520" y="6367046"/>
            <a:ext cx="83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 (fm/c)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7480" y="6283960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40</a:t>
            </a:r>
            <a:endParaRPr lang="it-IT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3292653" y="6289040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286000" y="4572000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C00000"/>
                </a:solidFill>
              </a:rPr>
              <a:t>B.A. Li, L.W. Chen, Phys. Rev. C 72, </a:t>
            </a:r>
            <a:endParaRPr lang="en-US" sz="800" dirty="0" smtClean="0">
              <a:solidFill>
                <a:srgbClr val="C00000"/>
              </a:solidFill>
            </a:endParaRPr>
          </a:p>
          <a:p>
            <a:pPr algn="l"/>
            <a:r>
              <a:rPr lang="en-US" sz="800" dirty="0" smtClean="0">
                <a:solidFill>
                  <a:srgbClr val="C00000"/>
                </a:solidFill>
              </a:rPr>
              <a:t>064611 </a:t>
            </a:r>
            <a:r>
              <a:rPr lang="en-US" sz="800" dirty="0">
                <a:solidFill>
                  <a:srgbClr val="C00000"/>
                </a:solidFill>
              </a:rPr>
              <a:t>(2005</a:t>
            </a:r>
            <a:r>
              <a:rPr lang="en-US" sz="800" dirty="0" smtClean="0">
                <a:solidFill>
                  <a:srgbClr val="C00000"/>
                </a:solidFill>
              </a:rPr>
              <a:t>) </a:t>
            </a:r>
            <a:endParaRPr lang="it-IT" sz="800" dirty="0">
              <a:solidFill>
                <a:srgbClr val="C00000"/>
              </a:solidFill>
            </a:endParaRPr>
          </a:p>
        </p:txBody>
      </p:sp>
      <p:cxnSp>
        <p:nvCxnSpPr>
          <p:cNvPr id="31" name="Connettore 1 30"/>
          <p:cNvCxnSpPr/>
          <p:nvPr/>
        </p:nvCxnSpPr>
        <p:spPr bwMode="auto">
          <a:xfrm>
            <a:off x="685800" y="5638800"/>
            <a:ext cx="3581400" cy="0"/>
          </a:xfrm>
          <a:prstGeom prst="lin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reccia bidirezionale orizzontale 31"/>
          <p:cNvSpPr/>
          <p:nvPr/>
        </p:nvSpPr>
        <p:spPr bwMode="auto">
          <a:xfrm rot="21008379">
            <a:off x="2352143" y="1579880"/>
            <a:ext cx="762000" cy="183180"/>
          </a:xfrm>
          <a:prstGeom prst="left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7162800" y="2534920"/>
            <a:ext cx="539966" cy="488137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4120283" y="6580406"/>
            <a:ext cx="1935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200" b="0" dirty="0" smtClean="0">
                <a:solidFill>
                  <a:schemeClr val="tx1"/>
                </a:solidFill>
                <a:latin typeface="Times New Roman" pitchFamily="18" charset="0"/>
              </a:rPr>
              <a:t>E.</a:t>
            </a:r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100" b="0" dirty="0" err="1" smtClean="0">
                <a:solidFill>
                  <a:schemeClr val="tx1"/>
                </a:solidFill>
                <a:latin typeface="Times New Roman" pitchFamily="18" charset="0"/>
              </a:rPr>
              <a:t>Galichet</a:t>
            </a:r>
            <a:r>
              <a:rPr lang="it-IT" sz="11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100" b="0" dirty="0">
                <a:solidFill>
                  <a:schemeClr val="tx1"/>
                </a:solidFill>
                <a:latin typeface="Times New Roman" pitchFamily="18" charset="0"/>
              </a:rPr>
              <a:t>et al., PRC (2010)</a:t>
            </a:r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019800" y="4800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smtClean="0"/>
              <a:t>SMF</a:t>
            </a:r>
            <a:endParaRPr lang="it-IT" b="0" i="1"/>
          </a:p>
        </p:txBody>
      </p:sp>
      <p:grpSp>
        <p:nvGrpSpPr>
          <p:cNvPr id="11" name="Gruppo 10"/>
          <p:cNvGrpSpPr/>
          <p:nvPr/>
        </p:nvGrpSpPr>
        <p:grpSpPr>
          <a:xfrm>
            <a:off x="7162800" y="3623733"/>
            <a:ext cx="1981200" cy="3065892"/>
            <a:chOff x="7162800" y="3657600"/>
            <a:chExt cx="1981200" cy="3065892"/>
          </a:xfrm>
        </p:grpSpPr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r="48459"/>
            <a:stretch>
              <a:fillRect/>
            </a:stretch>
          </p:blipFill>
          <p:spPr bwMode="auto">
            <a:xfrm>
              <a:off x="7162800" y="3657600"/>
              <a:ext cx="1981200" cy="306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CasellaDiTesto 45"/>
            <p:cNvSpPr txBox="1">
              <a:spLocks noChangeArrowheads="1"/>
            </p:cNvSpPr>
            <p:nvPr/>
          </p:nvSpPr>
          <p:spPr bwMode="auto">
            <a:xfrm>
              <a:off x="8462426" y="3776312"/>
              <a:ext cx="529174" cy="33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 err="1"/>
                <a:t>stiff</a:t>
              </a:r>
              <a:endParaRPr lang="it-IT" dirty="0"/>
            </a:p>
          </p:txBody>
        </p:sp>
        <p:sp>
          <p:nvSpPr>
            <p:cNvPr id="73" name="CasellaDiTesto 46"/>
            <p:cNvSpPr txBox="1">
              <a:spLocks noChangeArrowheads="1"/>
            </p:cNvSpPr>
            <p:nvPr/>
          </p:nvSpPr>
          <p:spPr bwMode="auto">
            <a:xfrm>
              <a:off x="8562665" y="4363720"/>
              <a:ext cx="505135" cy="33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soft</a:t>
              </a: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7467600" y="4876800"/>
              <a:ext cx="891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0" i="1" smtClean="0"/>
                <a:t>ImQMD</a:t>
              </a:r>
              <a:endParaRPr lang="it-IT" b="0" i="1"/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8231046" y="5582920"/>
              <a:ext cx="572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rgbClr val="006600"/>
                  </a:solidFill>
                </a:rPr>
                <a:t>data</a:t>
              </a:r>
              <a:endParaRPr lang="it-IT">
                <a:solidFill>
                  <a:srgbClr val="006600"/>
                </a:solidFill>
              </a:endParaRP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8200566" y="4170680"/>
              <a:ext cx="572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rgbClr val="006600"/>
                  </a:solidFill>
                </a:rPr>
                <a:t>data</a:t>
              </a:r>
              <a:endParaRPr lang="it-IT">
                <a:solidFill>
                  <a:srgbClr val="006600"/>
                </a:solidFill>
              </a:endParaRPr>
            </a:p>
          </p:txBody>
        </p:sp>
      </p:grpSp>
      <p:sp>
        <p:nvSpPr>
          <p:cNvPr id="8" name="Rettangolo 7"/>
          <p:cNvSpPr/>
          <p:nvPr/>
        </p:nvSpPr>
        <p:spPr bwMode="auto">
          <a:xfrm>
            <a:off x="3429000" y="5049520"/>
            <a:ext cx="609600" cy="1861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99" y="1058800"/>
            <a:ext cx="5506201" cy="1227200"/>
          </a:xfrm>
          <a:prstGeom prst="rect">
            <a:avLst/>
          </a:prstGeom>
        </p:spPr>
      </p:pic>
      <p:sp>
        <p:nvSpPr>
          <p:cNvPr id="40" name="Freccia bidirezionale orizzontale 39"/>
          <p:cNvSpPr/>
          <p:nvPr/>
        </p:nvSpPr>
        <p:spPr bwMode="auto">
          <a:xfrm rot="17742420">
            <a:off x="2341511" y="1373812"/>
            <a:ext cx="623357" cy="176671"/>
          </a:xfrm>
          <a:prstGeom prst="left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269834" y="990600"/>
            <a:ext cx="54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d</a:t>
            </a:r>
            <a:endParaRPr lang="it-IT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4105" y="1058800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PLF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213589" y="1905000"/>
            <a:ext cx="582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8000"/>
                </a:solidFill>
              </a:rPr>
              <a:t>T</a:t>
            </a:r>
            <a:r>
              <a:rPr lang="it-IT" dirty="0" smtClean="0">
                <a:solidFill>
                  <a:srgbClr val="008000"/>
                </a:solidFill>
              </a:rPr>
              <a:t>LF</a:t>
            </a:r>
            <a:endParaRPr lang="it-IT" dirty="0">
              <a:solidFill>
                <a:srgbClr val="00800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6553200" y="814550"/>
            <a:ext cx="2340859" cy="1547650"/>
            <a:chOff x="6553200" y="814550"/>
            <a:chExt cx="2340859" cy="154765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58099" y="1089576"/>
              <a:ext cx="1852501" cy="1272624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6553200" y="814550"/>
              <a:ext cx="1404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i="1" dirty="0" err="1"/>
                <a:t>s</a:t>
              </a:r>
              <a:r>
                <a:rPr lang="it-IT" sz="1400" b="0" i="1" dirty="0" err="1" smtClean="0"/>
                <a:t>ymmetry</a:t>
              </a:r>
              <a:r>
                <a:rPr lang="it-IT" sz="1400" b="0" i="1" dirty="0" smtClean="0"/>
                <a:t> </a:t>
              </a:r>
              <a:r>
                <a:rPr lang="it-IT" sz="1400" b="0" i="1" dirty="0" err="1" smtClean="0"/>
                <a:t>energy</a:t>
              </a:r>
              <a:endParaRPr lang="it-IT" sz="1400" b="0" i="1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989644" y="81718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i="1" dirty="0" smtClean="0"/>
                <a:t>derivative</a:t>
              </a:r>
              <a:endParaRPr lang="it-IT" sz="1400" b="0" i="1" dirty="0"/>
            </a:p>
          </p:txBody>
        </p:sp>
      </p:grp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5925282" y="6451684"/>
            <a:ext cx="237757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50" dirty="0">
                <a:solidFill>
                  <a:srgbClr val="C00000"/>
                </a:solidFill>
              </a:rPr>
              <a:t>B. </a:t>
            </a:r>
            <a:r>
              <a:rPr lang="it-IT" sz="1050" dirty="0" err="1">
                <a:solidFill>
                  <a:srgbClr val="C00000"/>
                </a:solidFill>
              </a:rPr>
              <a:t>Tsang</a:t>
            </a:r>
            <a:r>
              <a:rPr lang="it-IT" sz="1050" dirty="0">
                <a:solidFill>
                  <a:srgbClr val="C00000"/>
                </a:solidFill>
              </a:rPr>
              <a:t> et al</a:t>
            </a:r>
            <a:r>
              <a:rPr lang="it-IT" sz="1050" dirty="0" smtClean="0">
                <a:solidFill>
                  <a:srgbClr val="C00000"/>
                </a:solidFill>
              </a:rPr>
              <a:t>.,  </a:t>
            </a:r>
            <a:r>
              <a:rPr lang="it-IT" sz="1050" dirty="0">
                <a:solidFill>
                  <a:srgbClr val="C00000"/>
                </a:solidFill>
              </a:rPr>
              <a:t>PRL 102 (2009</a:t>
            </a:r>
            <a:r>
              <a:rPr lang="it-IT" sz="1050" dirty="0" smtClean="0">
                <a:solidFill>
                  <a:srgbClr val="C00000"/>
                </a:solidFill>
              </a:rPr>
              <a:t>) </a:t>
            </a:r>
          </a:p>
          <a:p>
            <a:r>
              <a:rPr lang="it-IT" sz="1050" dirty="0" smtClean="0">
                <a:solidFill>
                  <a:srgbClr val="C00000"/>
                </a:solidFill>
              </a:rPr>
              <a:t>   Lynch &amp; </a:t>
            </a:r>
            <a:r>
              <a:rPr lang="it-IT" sz="1050" dirty="0" err="1" smtClean="0">
                <a:solidFill>
                  <a:srgbClr val="C00000"/>
                </a:solidFill>
              </a:rPr>
              <a:t>Tsang</a:t>
            </a:r>
            <a:r>
              <a:rPr lang="it-IT" sz="1050" dirty="0" smtClean="0">
                <a:solidFill>
                  <a:srgbClr val="C00000"/>
                </a:solidFill>
              </a:rPr>
              <a:t>  PLB 137098 (2022) </a:t>
            </a:r>
            <a:endParaRPr lang="it-IT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</a:rPr>
              <a:t>   </a:t>
            </a:r>
            <a:r>
              <a:rPr lang="it-IT" sz="2400" dirty="0" err="1" smtClean="0">
                <a:solidFill>
                  <a:schemeClr val="bg1"/>
                </a:solidFill>
              </a:rPr>
              <a:t>Fragmentation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>
                <a:solidFill>
                  <a:schemeClr val="bg1"/>
                </a:solidFill>
              </a:rPr>
              <a:t>i</a:t>
            </a:r>
            <a:r>
              <a:rPr lang="it-IT" sz="2400" dirty="0" err="1" smtClean="0">
                <a:solidFill>
                  <a:schemeClr val="bg1"/>
                </a:solidFill>
              </a:rPr>
              <a:t>sospin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transport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at</a:t>
            </a:r>
            <a:r>
              <a:rPr lang="it-IT" sz="2400" dirty="0" smtClean="0">
                <a:solidFill>
                  <a:schemeClr val="bg1"/>
                </a:solidFill>
              </a:rPr>
              <a:t> Fermi </a:t>
            </a:r>
            <a:r>
              <a:rPr lang="it-IT" sz="2400" dirty="0" err="1" smtClean="0">
                <a:solidFill>
                  <a:schemeClr val="bg1"/>
                </a:solidFill>
              </a:rPr>
              <a:t>energies</a:t>
            </a:r>
            <a:r>
              <a:rPr lang="it-IT" sz="2400" dirty="0" smtClean="0">
                <a:solidFill>
                  <a:schemeClr val="bg1"/>
                </a:solidFill>
              </a:rPr>
              <a:t> (II)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85422" y="1143000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dirty="0" err="1" smtClean="0">
                <a:solidFill>
                  <a:srgbClr val="0070C0"/>
                </a:solidFill>
              </a:rPr>
              <a:t>Difference</a:t>
            </a:r>
            <a:r>
              <a:rPr lang="it-IT" sz="1800" b="0" dirty="0" smtClean="0">
                <a:solidFill>
                  <a:srgbClr val="0070C0"/>
                </a:solidFill>
              </a:rPr>
              <a:t> </a:t>
            </a:r>
            <a:r>
              <a:rPr lang="it-IT" sz="1800" b="0" dirty="0" err="1" smtClean="0">
                <a:solidFill>
                  <a:srgbClr val="0070C0"/>
                </a:solidFill>
              </a:rPr>
              <a:t>between</a:t>
            </a:r>
            <a:r>
              <a:rPr lang="it-IT" sz="1800" b="0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it-IT" sz="1800" b="0" dirty="0" err="1" smtClean="0">
                <a:solidFill>
                  <a:srgbClr val="0070C0"/>
                </a:solidFill>
              </a:rPr>
              <a:t>neutron</a:t>
            </a:r>
            <a:r>
              <a:rPr lang="it-IT" sz="1800" b="0" dirty="0" smtClean="0">
                <a:solidFill>
                  <a:srgbClr val="0070C0"/>
                </a:solidFill>
              </a:rPr>
              <a:t> and </a:t>
            </a:r>
            <a:r>
              <a:rPr lang="it-IT" sz="1800" b="0" dirty="0" err="1" smtClean="0">
                <a:solidFill>
                  <a:srgbClr val="0070C0"/>
                </a:solidFill>
              </a:rPr>
              <a:t>proton</a:t>
            </a:r>
            <a:r>
              <a:rPr lang="it-IT" sz="1800" b="0" dirty="0" smtClean="0">
                <a:solidFill>
                  <a:srgbClr val="0070C0"/>
                </a:solidFill>
              </a:rPr>
              <a:t> flow:</a:t>
            </a:r>
            <a:endParaRPr lang="it-IT" sz="1800" b="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7951122" y="1905000"/>
                <a:ext cx="1040478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1800" b="0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l-GR" sz="1800" b="0" i="1" dirty="0">
                    <a:latin typeface="Cambria Math" panose="02040503050406030204" pitchFamily="18" charset="0"/>
                  </a:rPr>
                  <a:t>δ</a:t>
                </a:r>
                <a:r>
                  <a:rPr lang="it-IT" sz="1800" b="0" i="1" dirty="0" smtClean="0">
                    <a:latin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it-IT" sz="1800" b="0" i="1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22" y="1905000"/>
                <a:ext cx="1040478" cy="404341"/>
              </a:xfrm>
              <a:prstGeom prst="rect">
                <a:avLst/>
              </a:prstGeom>
              <a:blipFill rotWithShape="0">
                <a:blip r:embed="rId4"/>
                <a:stretch>
                  <a:fillRect l="-2924" t="-13636" r="-3509" b="-15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/>
          <p:cNvGrpSpPr/>
          <p:nvPr/>
        </p:nvGrpSpPr>
        <p:grpSpPr>
          <a:xfrm>
            <a:off x="4701909" y="1132895"/>
            <a:ext cx="3908691" cy="695905"/>
            <a:chOff x="4701909" y="1132895"/>
            <a:chExt cx="3908691" cy="69590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1909" y="1132895"/>
              <a:ext cx="3908691" cy="69590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7" name="Ovale 6"/>
            <p:cNvSpPr/>
            <p:nvPr/>
          </p:nvSpPr>
          <p:spPr bwMode="auto">
            <a:xfrm>
              <a:off x="6791960" y="1234440"/>
              <a:ext cx="539966" cy="48813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39009" y="2438400"/>
            <a:ext cx="8048101" cy="64633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it-IT" sz="1800" dirty="0" err="1" smtClean="0">
                <a:solidFill>
                  <a:srgbClr val="FF0066"/>
                </a:solidFill>
              </a:rPr>
              <a:t>Isospin</a:t>
            </a:r>
            <a:r>
              <a:rPr lang="it-IT" sz="1800" dirty="0" smtClean="0">
                <a:solidFill>
                  <a:srgbClr val="FF0066"/>
                </a:solidFill>
              </a:rPr>
              <a:t> </a:t>
            </a:r>
            <a:r>
              <a:rPr lang="it-IT" sz="1800" dirty="0" err="1" smtClean="0">
                <a:solidFill>
                  <a:srgbClr val="FF0066"/>
                </a:solidFill>
              </a:rPr>
              <a:t>migration</a:t>
            </a:r>
            <a:r>
              <a:rPr lang="it-IT" sz="1800" b="0" dirty="0" smtClean="0">
                <a:solidFill>
                  <a:srgbClr val="FF0066"/>
                </a:solidFill>
              </a:rPr>
              <a:t>:         </a:t>
            </a:r>
            <a:r>
              <a:rPr lang="it-IT" sz="1800" b="0" dirty="0" err="1" smtClean="0">
                <a:solidFill>
                  <a:srgbClr val="FF0066"/>
                </a:solidFill>
              </a:rPr>
              <a:t>Asymmetry</a:t>
            </a:r>
            <a:r>
              <a:rPr lang="it-IT" sz="1800" b="0" dirty="0" smtClean="0">
                <a:solidFill>
                  <a:srgbClr val="FF0066"/>
                </a:solidFill>
              </a:rPr>
              <a:t> flow from </a:t>
            </a:r>
            <a:r>
              <a:rPr lang="it-IT" sz="1800" b="0" dirty="0" err="1" smtClean="0">
                <a:solidFill>
                  <a:srgbClr val="FF0066"/>
                </a:solidFill>
              </a:rPr>
              <a:t>projectile</a:t>
            </a:r>
            <a:r>
              <a:rPr lang="it-IT" sz="1800" b="0" dirty="0" smtClean="0">
                <a:solidFill>
                  <a:srgbClr val="FF0066"/>
                </a:solidFill>
              </a:rPr>
              <a:t> (PLF) and target (TLF) </a:t>
            </a:r>
          </a:p>
          <a:p>
            <a:pPr algn="l"/>
            <a:r>
              <a:rPr lang="it-IT" sz="1800" b="0" dirty="0">
                <a:solidFill>
                  <a:srgbClr val="FF0066"/>
                </a:solidFill>
              </a:rPr>
              <a:t> </a:t>
            </a:r>
            <a:r>
              <a:rPr lang="it-IT" sz="1800" b="0" dirty="0" smtClean="0">
                <a:solidFill>
                  <a:srgbClr val="FF0066"/>
                </a:solidFill>
              </a:rPr>
              <a:t>                                         </a:t>
            </a:r>
            <a:r>
              <a:rPr lang="it-IT" sz="1800" b="0" dirty="0" err="1" smtClean="0">
                <a:solidFill>
                  <a:srgbClr val="FF0066"/>
                </a:solidFill>
              </a:rPr>
              <a:t>towards</a:t>
            </a:r>
            <a:r>
              <a:rPr lang="it-IT" sz="1800" b="0" dirty="0" smtClean="0">
                <a:solidFill>
                  <a:srgbClr val="FF0066"/>
                </a:solidFill>
              </a:rPr>
              <a:t> </a:t>
            </a:r>
            <a:r>
              <a:rPr lang="it-IT" sz="1800" b="0" dirty="0" err="1" smtClean="0">
                <a:solidFill>
                  <a:srgbClr val="FF0066"/>
                </a:solidFill>
              </a:rPr>
              <a:t>low-density</a:t>
            </a:r>
            <a:r>
              <a:rPr lang="it-IT" sz="1800" b="0" dirty="0" smtClean="0">
                <a:solidFill>
                  <a:srgbClr val="FF0066"/>
                </a:solidFill>
              </a:rPr>
              <a:t> </a:t>
            </a:r>
            <a:r>
              <a:rPr lang="it-IT" sz="1800" dirty="0" err="1" smtClean="0">
                <a:solidFill>
                  <a:srgbClr val="FF0066"/>
                </a:solidFill>
              </a:rPr>
              <a:t>neck</a:t>
            </a:r>
            <a:r>
              <a:rPr lang="it-IT" sz="1800" b="0" dirty="0" smtClean="0">
                <a:solidFill>
                  <a:srgbClr val="FF0066"/>
                </a:solidFill>
              </a:rPr>
              <a:t>            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7728" y="3406801"/>
            <a:ext cx="54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 err="1" smtClean="0">
                <a:solidFill>
                  <a:schemeClr val="accent2"/>
                </a:solidFill>
              </a:rPr>
              <a:t>Properties</a:t>
            </a:r>
            <a:r>
              <a:rPr lang="it-IT" sz="1800" b="0" i="1" dirty="0" smtClean="0">
                <a:solidFill>
                  <a:schemeClr val="accent2"/>
                </a:solidFill>
              </a:rPr>
              <a:t> of ‘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dynamically</a:t>
            </a:r>
            <a:r>
              <a:rPr lang="it-IT" sz="1800" b="0" i="1" dirty="0" smtClean="0">
                <a:solidFill>
                  <a:schemeClr val="accent2"/>
                </a:solidFill>
              </a:rPr>
              <a:t>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emitted</a:t>
            </a:r>
            <a:r>
              <a:rPr lang="it-IT" sz="1800" b="0" i="1" dirty="0" smtClean="0">
                <a:solidFill>
                  <a:schemeClr val="accent2"/>
                </a:solidFill>
              </a:rPr>
              <a:t>’ (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Dyn</a:t>
            </a:r>
            <a:r>
              <a:rPr lang="it-IT" sz="1800" b="0" i="1" dirty="0" smtClean="0">
                <a:solidFill>
                  <a:schemeClr val="accent2"/>
                </a:solidFill>
              </a:rPr>
              <a:t>)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neck</a:t>
            </a:r>
            <a:r>
              <a:rPr lang="it-IT" sz="1800" b="0" i="1" dirty="0" smtClean="0">
                <a:solidFill>
                  <a:schemeClr val="accent2"/>
                </a:solidFill>
              </a:rPr>
              <a:t>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fragments</a:t>
            </a:r>
            <a:endParaRPr lang="it-IT" sz="1800" b="0" i="1" dirty="0">
              <a:solidFill>
                <a:schemeClr val="accent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38200" y="16764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neck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7" name="CasellaDiTesto 19"/>
          <p:cNvSpPr txBox="1">
            <a:spLocks noChangeArrowheads="1"/>
          </p:cNvSpPr>
          <p:nvPr/>
        </p:nvSpPr>
        <p:spPr bwMode="auto">
          <a:xfrm>
            <a:off x="3352800" y="3776990"/>
            <a:ext cx="20762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dirty="0" smtClean="0">
                <a:solidFill>
                  <a:srgbClr val="C00000"/>
                </a:solidFill>
              </a:rPr>
              <a:t>E. De Filippo  </a:t>
            </a:r>
            <a:r>
              <a:rPr lang="it-IT" sz="1100" dirty="0" err="1">
                <a:solidFill>
                  <a:srgbClr val="C00000"/>
                </a:solidFill>
              </a:rPr>
              <a:t>et</a:t>
            </a:r>
            <a:r>
              <a:rPr lang="it-IT" sz="1100" dirty="0">
                <a:solidFill>
                  <a:srgbClr val="C00000"/>
                </a:solidFill>
              </a:rPr>
              <a:t> al., </a:t>
            </a:r>
            <a:r>
              <a:rPr lang="it-IT" sz="1100" dirty="0" smtClean="0">
                <a:solidFill>
                  <a:srgbClr val="C00000"/>
                </a:solidFill>
              </a:rPr>
              <a:t>PRC(2012)</a:t>
            </a:r>
            <a:endParaRPr lang="it-IT" sz="1100" dirty="0">
              <a:solidFill>
                <a:srgbClr val="C00000"/>
              </a:solidFill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6"/>
          <a:srcRect l="72322"/>
          <a:stretch/>
        </p:blipFill>
        <p:spPr>
          <a:xfrm>
            <a:off x="457200" y="947040"/>
            <a:ext cx="1524000" cy="1227200"/>
          </a:xfrm>
          <a:prstGeom prst="rect">
            <a:avLst/>
          </a:prstGeom>
        </p:spPr>
      </p:pic>
      <p:sp>
        <p:nvSpPr>
          <p:cNvPr id="35" name="Freccia a inversione 34"/>
          <p:cNvSpPr/>
          <p:nvPr/>
        </p:nvSpPr>
        <p:spPr bwMode="auto">
          <a:xfrm rot="7745081">
            <a:off x="1501665" y="1485146"/>
            <a:ext cx="358831" cy="236503"/>
          </a:xfrm>
          <a:prstGeom prst="utur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0" name="Gruppo 59"/>
          <p:cNvGrpSpPr/>
          <p:nvPr/>
        </p:nvGrpSpPr>
        <p:grpSpPr>
          <a:xfrm>
            <a:off x="7162800" y="3166646"/>
            <a:ext cx="1981200" cy="1481554"/>
            <a:chOff x="6553200" y="814550"/>
            <a:chExt cx="2340859" cy="1547650"/>
          </a:xfrm>
        </p:grpSpPr>
        <p:pic>
          <p:nvPicPr>
            <p:cNvPr id="61" name="Immagine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8099" y="1089576"/>
              <a:ext cx="1852501" cy="1272624"/>
            </a:xfrm>
            <a:prstGeom prst="rect">
              <a:avLst/>
            </a:prstGeom>
          </p:spPr>
        </p:pic>
        <p:sp>
          <p:nvSpPr>
            <p:cNvPr id="62" name="CasellaDiTesto 61"/>
            <p:cNvSpPr txBox="1"/>
            <p:nvPr/>
          </p:nvSpPr>
          <p:spPr>
            <a:xfrm>
              <a:off x="6553200" y="814550"/>
              <a:ext cx="1404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i="1" dirty="0" err="1"/>
                <a:t>s</a:t>
              </a:r>
              <a:r>
                <a:rPr lang="it-IT" sz="1400" b="0" i="1" dirty="0" err="1" smtClean="0"/>
                <a:t>ymmetry</a:t>
              </a:r>
              <a:r>
                <a:rPr lang="it-IT" sz="1400" b="0" i="1" dirty="0" smtClean="0"/>
                <a:t> </a:t>
              </a:r>
              <a:r>
                <a:rPr lang="it-IT" sz="1400" b="0" i="1" dirty="0" err="1" smtClean="0"/>
                <a:t>energy</a:t>
              </a:r>
              <a:endParaRPr lang="it-IT" sz="1400" b="0" i="1" dirty="0"/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7989644" y="81718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i="1" dirty="0" smtClean="0"/>
                <a:t>derivative</a:t>
              </a:r>
              <a:endParaRPr lang="it-IT" sz="1400" b="0" i="1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76199" y="3767667"/>
            <a:ext cx="3562593" cy="3198353"/>
            <a:chOff x="76199" y="3767667"/>
            <a:chExt cx="3562593" cy="3198353"/>
          </a:xfrm>
        </p:grpSpPr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76199" y="6596688"/>
              <a:ext cx="356259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sz="900" dirty="0" err="1" smtClean="0">
                  <a:solidFill>
                    <a:srgbClr val="993366"/>
                  </a:solidFill>
                </a:rPr>
                <a:t>Napolitani</a:t>
              </a:r>
              <a:r>
                <a:rPr lang="it-IT" sz="900" dirty="0" smtClean="0">
                  <a:solidFill>
                    <a:srgbClr val="993366"/>
                  </a:solidFill>
                </a:rPr>
                <a:t>, Colonna EPJ,117 (2016);   </a:t>
              </a:r>
              <a:r>
                <a:rPr lang="it-IT" sz="900" dirty="0" smtClean="0">
                  <a:solidFill>
                    <a:srgbClr val="990099"/>
                  </a:solidFill>
                </a:rPr>
                <a:t> </a:t>
              </a:r>
              <a:r>
                <a:rPr lang="it-IT" sz="900" dirty="0" err="1" smtClean="0">
                  <a:solidFill>
                    <a:srgbClr val="990099"/>
                  </a:solidFill>
                </a:rPr>
                <a:t>P.Napolitani</a:t>
              </a:r>
              <a:r>
                <a:rPr lang="it-IT" sz="900" dirty="0" smtClean="0">
                  <a:solidFill>
                    <a:srgbClr val="990099"/>
                  </a:solidFill>
                </a:rPr>
                <a:t>, NuSYm2022                                                                             </a:t>
              </a:r>
              <a:endParaRPr lang="it-IT" sz="900" dirty="0">
                <a:solidFill>
                  <a:srgbClr val="990099"/>
                </a:solidFill>
              </a:endParaRPr>
            </a:p>
            <a:p>
              <a:pPr algn="l"/>
              <a:r>
                <a:rPr lang="it-IT" sz="900" dirty="0" smtClean="0">
                  <a:solidFill>
                    <a:srgbClr val="993366"/>
                  </a:solidFill>
                </a:rPr>
                <a:t>                                                                                                             </a:t>
              </a:r>
              <a:endParaRPr lang="it-IT" sz="900" dirty="0">
                <a:solidFill>
                  <a:srgbClr val="993366"/>
                </a:solidFill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8"/>
            <a:srcRect r="26641"/>
            <a:stretch/>
          </p:blipFill>
          <p:spPr>
            <a:xfrm>
              <a:off x="215208" y="3886200"/>
              <a:ext cx="3137592" cy="2644533"/>
            </a:xfrm>
            <a:prstGeom prst="rect">
              <a:avLst/>
            </a:prstGeom>
          </p:spPr>
        </p:pic>
        <p:sp>
          <p:nvSpPr>
            <p:cNvPr id="30" name="CasellaDiTesto 29"/>
            <p:cNvSpPr txBox="1"/>
            <p:nvPr/>
          </p:nvSpPr>
          <p:spPr>
            <a:xfrm>
              <a:off x="2286000" y="4191000"/>
              <a:ext cx="753732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7030A0"/>
                  </a:solidFill>
                </a:rPr>
                <a:t>BLOB</a:t>
              </a:r>
              <a:endParaRPr lang="it-IT" dirty="0">
                <a:solidFill>
                  <a:srgbClr val="7030A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09600" y="3767667"/>
              <a:ext cx="9124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smtClean="0"/>
                <a:t>b = 6 fm</a:t>
              </a:r>
              <a:endParaRPr lang="it-IT" i="1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518688" y="4843046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00B050"/>
                  </a:solidFill>
                </a:rPr>
                <a:t>stiff</a:t>
              </a:r>
              <a:endParaRPr lang="it-IT" dirty="0">
                <a:solidFill>
                  <a:srgbClr val="00B050"/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643451" y="5067822"/>
              <a:ext cx="505267" cy="338554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soft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85800" y="4614446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err="1" smtClean="0">
                  <a:solidFill>
                    <a:srgbClr val="00B050"/>
                  </a:solidFill>
                </a:rPr>
                <a:t>Dyn</a:t>
              </a:r>
              <a:r>
                <a:rPr lang="it-IT" i="1" dirty="0" smtClean="0">
                  <a:solidFill>
                    <a:srgbClr val="00B050"/>
                  </a:solidFill>
                </a:rPr>
                <a:t> </a:t>
              </a:r>
              <a:r>
                <a:rPr lang="it-IT" i="1" dirty="0" err="1" smtClean="0">
                  <a:solidFill>
                    <a:srgbClr val="00B050"/>
                  </a:solidFill>
                </a:rPr>
                <a:t>fragments</a:t>
              </a:r>
              <a:endParaRPr lang="it-IT" i="1" dirty="0">
                <a:solidFill>
                  <a:srgbClr val="00B050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382100" y="556260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0070C0"/>
                  </a:solidFill>
                </a:rPr>
                <a:t>PLF</a:t>
              </a:r>
              <a:endParaRPr lang="it-IT" sz="1400" dirty="0">
                <a:solidFill>
                  <a:srgbClr val="0070C0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1408322" y="586740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T</a:t>
              </a:r>
              <a:r>
                <a:rPr lang="it-IT" sz="1400" dirty="0" smtClean="0">
                  <a:solidFill>
                    <a:srgbClr val="FF0000"/>
                  </a:solidFill>
                </a:rPr>
                <a:t>LF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3410192" y="4191001"/>
            <a:ext cx="4313450" cy="2514599"/>
            <a:chOff x="3962400" y="4081046"/>
            <a:chExt cx="4648200" cy="2819193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 rotWithShape="1">
            <a:blip r:embed="rId9"/>
            <a:srcRect r="2030"/>
            <a:stretch/>
          </p:blipFill>
          <p:spPr>
            <a:xfrm>
              <a:off x="3962400" y="4435083"/>
              <a:ext cx="4648200" cy="2346717"/>
            </a:xfrm>
            <a:prstGeom prst="rect">
              <a:avLst/>
            </a:prstGeom>
          </p:spPr>
        </p:pic>
        <p:sp>
          <p:nvSpPr>
            <p:cNvPr id="39" name="CasellaDiTesto 38"/>
            <p:cNvSpPr txBox="1"/>
            <p:nvPr/>
          </p:nvSpPr>
          <p:spPr>
            <a:xfrm>
              <a:off x="5455334" y="6638629"/>
              <a:ext cx="21403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>
                  <a:solidFill>
                    <a:srgbClr val="C00000"/>
                  </a:solidFill>
                </a:rPr>
                <a:t>S.Piantelli</a:t>
              </a:r>
              <a:r>
                <a:rPr lang="it-IT" sz="1100" dirty="0" smtClean="0">
                  <a:solidFill>
                    <a:srgbClr val="C00000"/>
                  </a:solidFill>
                </a:rPr>
                <a:t> et al., PRC 103 (2021)</a:t>
              </a:r>
              <a:endParaRPr lang="it-IT" sz="1100" dirty="0">
                <a:solidFill>
                  <a:srgbClr val="C00000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4457181" y="4081046"/>
              <a:ext cx="3456886" cy="379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0" i="1" dirty="0" smtClean="0"/>
                <a:t>(</a:t>
              </a:r>
              <a:r>
                <a:rPr lang="it-IT" i="1" dirty="0" err="1" smtClean="0">
                  <a:solidFill>
                    <a:srgbClr val="00B0F0"/>
                  </a:solidFill>
                </a:rPr>
                <a:t>backward</a:t>
              </a:r>
              <a:r>
                <a:rPr lang="it-IT" b="0" i="1" dirty="0" smtClean="0"/>
                <a:t> – </a:t>
              </a:r>
              <a:r>
                <a:rPr lang="it-IT" i="1" dirty="0" err="1" smtClean="0">
                  <a:solidFill>
                    <a:srgbClr val="FF00FF"/>
                  </a:solidFill>
                </a:rPr>
                <a:t>forward</a:t>
              </a:r>
              <a:r>
                <a:rPr lang="it-IT" b="0" i="1" dirty="0" smtClean="0"/>
                <a:t>) PLF </a:t>
              </a:r>
              <a:r>
                <a:rPr lang="it-IT" b="0" i="1" dirty="0" err="1" smtClean="0"/>
                <a:t>emission</a:t>
              </a:r>
              <a:endParaRPr lang="it-IT" b="0" i="1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6389541" y="4600067"/>
              <a:ext cx="9089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35 </a:t>
              </a:r>
              <a:r>
                <a:rPr lang="it-IT" sz="1400" dirty="0" err="1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AMeV</a:t>
              </a:r>
              <a:endParaRPr lang="it-IT" sz="1400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346218" y="5486400"/>
              <a:ext cx="673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66"/>
                  </a:solidFill>
                </a:rPr>
                <a:t>AMD</a:t>
              </a:r>
              <a:endParaRPr lang="it-IT" dirty="0">
                <a:solidFill>
                  <a:srgbClr val="FF0066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6774529" y="5792815"/>
              <a:ext cx="1233671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8000"/>
                  </a:solidFill>
                </a:rPr>
                <a:t>FAZIA data</a:t>
              </a:r>
              <a:endParaRPr lang="it-IT" dirty="0">
                <a:solidFill>
                  <a:srgbClr val="008000"/>
                </a:solidFill>
              </a:endParaRPr>
            </a:p>
          </p:txBody>
        </p:sp>
        <p:cxnSp>
          <p:nvCxnSpPr>
            <p:cNvPr id="44" name="Connettore 1 43"/>
            <p:cNvCxnSpPr/>
            <p:nvPr/>
          </p:nvCxnSpPr>
          <p:spPr bwMode="auto">
            <a:xfrm>
              <a:off x="6366963" y="5116802"/>
              <a:ext cx="477207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asellaDiTesto 44"/>
          <p:cNvSpPr txBox="1"/>
          <p:nvPr/>
        </p:nvSpPr>
        <p:spPr>
          <a:xfrm>
            <a:off x="7516368" y="5334000"/>
            <a:ext cx="16834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INDRA-VAMOS</a:t>
            </a:r>
            <a:r>
              <a:rPr lang="it-IT" sz="1200" dirty="0" smtClean="0">
                <a:solidFill>
                  <a:schemeClr val="accent2"/>
                </a:solidFill>
              </a:rPr>
              <a:t> </a:t>
            </a:r>
            <a:r>
              <a:rPr lang="it-IT" sz="1400" dirty="0" smtClean="0">
                <a:solidFill>
                  <a:schemeClr val="accent2"/>
                </a:solidFill>
              </a:rPr>
              <a:t/>
            </a:r>
            <a:br>
              <a:rPr lang="it-IT" sz="1400" dirty="0" smtClean="0">
                <a:solidFill>
                  <a:schemeClr val="accent2"/>
                </a:solidFill>
              </a:rPr>
            </a:br>
            <a:r>
              <a:rPr lang="it-IT" sz="1200" dirty="0" err="1" smtClean="0">
                <a:solidFill>
                  <a:srgbClr val="C00000"/>
                </a:solidFill>
              </a:rPr>
              <a:t>Q.Fable</a:t>
            </a:r>
            <a:r>
              <a:rPr lang="it-IT" sz="1200" dirty="0" smtClean="0">
                <a:solidFill>
                  <a:srgbClr val="C00000"/>
                </a:solidFill>
              </a:rPr>
              <a:t> et al., </a:t>
            </a:r>
          </a:p>
          <a:p>
            <a:pPr algn="l"/>
            <a:r>
              <a:rPr lang="it-IT" sz="1200" dirty="0" smtClean="0">
                <a:solidFill>
                  <a:srgbClr val="C00000"/>
                </a:solidFill>
              </a:rPr>
              <a:t>PRC 106 (2022</a:t>
            </a:r>
            <a:r>
              <a:rPr lang="it-IT" sz="1200" dirty="0" smtClean="0">
                <a:solidFill>
                  <a:srgbClr val="C00000"/>
                </a:solidFill>
              </a:rPr>
              <a:t>)</a:t>
            </a:r>
          </a:p>
          <a:p>
            <a:pPr algn="l"/>
            <a:endParaRPr lang="it-IT" sz="1200" dirty="0">
              <a:solidFill>
                <a:srgbClr val="C00000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à"/>
            </a:pPr>
            <a:r>
              <a:rPr lang="it-IT" sz="14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New </a:t>
            </a:r>
            <a:r>
              <a:rPr lang="it-IT" sz="1400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experiments</a:t>
            </a:r>
            <a:endParaRPr lang="it-IT" sz="1400" dirty="0" smtClean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algn="l"/>
            <a:r>
              <a:rPr lang="it-IT" sz="14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@ FRIB</a:t>
            </a:r>
            <a:r>
              <a:rPr lang="it-IT" sz="1400" dirty="0" smtClean="0">
                <a:solidFill>
                  <a:srgbClr val="C00000"/>
                </a:solidFill>
              </a:rPr>
              <a:t/>
            </a:r>
            <a:br>
              <a:rPr lang="it-IT" sz="1400" dirty="0" smtClean="0">
                <a:solidFill>
                  <a:srgbClr val="C00000"/>
                </a:solidFill>
              </a:rPr>
            </a:br>
            <a:r>
              <a:rPr lang="it-IT" sz="1200" dirty="0" smtClean="0">
                <a:solidFill>
                  <a:srgbClr val="C00000"/>
                </a:solidFill>
              </a:rPr>
              <a:t>      </a:t>
            </a:r>
            <a:endParaRPr lang="it-IT" sz="1400" dirty="0">
              <a:solidFill>
                <a:srgbClr val="008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401960" y="3735906"/>
            <a:ext cx="129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dirty="0" smtClean="0">
                <a:solidFill>
                  <a:srgbClr val="FF0000"/>
                </a:solidFill>
              </a:rPr>
              <a:t>( L </a:t>
            </a:r>
            <a:r>
              <a:rPr lang="it-IT" sz="1400" dirty="0" smtClean="0">
                <a:solidFill>
                  <a:srgbClr val="FF0000"/>
                </a:solidFill>
              </a:rPr>
              <a:t>= 75 </a:t>
            </a:r>
            <a:r>
              <a:rPr lang="it-IT" sz="1400" dirty="0" err="1" smtClean="0">
                <a:solidFill>
                  <a:srgbClr val="FF0000"/>
                </a:solidFill>
              </a:rPr>
              <a:t>MeV</a:t>
            </a:r>
            <a:r>
              <a:rPr lang="it-IT" sz="1400" dirty="0" smtClean="0">
                <a:solidFill>
                  <a:srgbClr val="FF0000"/>
                </a:solidFill>
              </a:rPr>
              <a:t> )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0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solidFill>
            <a:srgbClr val="00B0F0"/>
          </a:soli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sz="2400" dirty="0" err="1">
                <a:solidFill>
                  <a:schemeClr val="bg1"/>
                </a:solidFill>
              </a:rPr>
              <a:t>H</a:t>
            </a:r>
            <a:r>
              <a:rPr lang="it-IT" sz="2400" dirty="0" err="1" smtClean="0">
                <a:solidFill>
                  <a:schemeClr val="bg1"/>
                </a:solidFill>
              </a:rPr>
              <a:t>igher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order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correlations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clustering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9256" y="1676400"/>
            <a:ext cx="8523744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endParaRPr lang="it-IT" sz="2000" b="0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000" dirty="0" err="1" smtClean="0">
                <a:solidFill>
                  <a:srgbClr val="002060"/>
                </a:solidFill>
              </a:rPr>
              <a:t>Explicit</a:t>
            </a:r>
            <a:r>
              <a:rPr lang="it-IT" sz="2000" dirty="0" smtClean="0">
                <a:solidFill>
                  <a:srgbClr val="002060"/>
                </a:solidFill>
              </a:rPr>
              <a:t> cluster </a:t>
            </a:r>
            <a:r>
              <a:rPr lang="it-IT" sz="2000" dirty="0" err="1" smtClean="0">
                <a:solidFill>
                  <a:srgbClr val="002060"/>
                </a:solidFill>
              </a:rPr>
              <a:t>degrees</a:t>
            </a:r>
            <a:r>
              <a:rPr lang="it-IT" sz="2000" dirty="0" smtClean="0">
                <a:solidFill>
                  <a:srgbClr val="002060"/>
                </a:solidFill>
              </a:rPr>
              <a:t> of </a:t>
            </a:r>
            <a:r>
              <a:rPr lang="it-IT" sz="2000" dirty="0" err="1" smtClean="0">
                <a:solidFill>
                  <a:srgbClr val="002060"/>
                </a:solidFill>
              </a:rPr>
              <a:t>freedom</a:t>
            </a:r>
            <a:r>
              <a:rPr lang="it-IT" sz="2000" dirty="0" smtClean="0">
                <a:solidFill>
                  <a:srgbClr val="002060"/>
                </a:solidFill>
              </a:rPr>
              <a:t> in </a:t>
            </a:r>
            <a:r>
              <a:rPr lang="it-IT" sz="2000" dirty="0" err="1">
                <a:solidFill>
                  <a:srgbClr val="002060"/>
                </a:solidFill>
              </a:rPr>
              <a:t>t</a:t>
            </a:r>
            <a:r>
              <a:rPr lang="it-IT" sz="2000" dirty="0" err="1" smtClean="0">
                <a:solidFill>
                  <a:srgbClr val="002060"/>
                </a:solidFill>
              </a:rPr>
              <a:t>ransport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theories</a:t>
            </a:r>
            <a:r>
              <a:rPr lang="it-IT" sz="2000" b="0" dirty="0" smtClean="0">
                <a:solidFill>
                  <a:srgbClr val="002060"/>
                </a:solidFill>
              </a:rPr>
              <a:t>: </a:t>
            </a:r>
          </a:p>
          <a:p>
            <a:pPr algn="l"/>
            <a:r>
              <a:rPr lang="it-IT" sz="2000" b="0" dirty="0" err="1" smtClean="0">
                <a:solidFill>
                  <a:srgbClr val="002060"/>
                </a:solidFill>
              </a:rPr>
              <a:t>analogy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smtClean="0">
                <a:solidFill>
                  <a:srgbClr val="002060"/>
                </a:solidFill>
              </a:rPr>
              <a:t>with real-time </a:t>
            </a:r>
            <a:r>
              <a:rPr lang="it-IT" sz="2000" b="0" dirty="0" err="1" smtClean="0">
                <a:solidFill>
                  <a:srgbClr val="002060"/>
                </a:solidFill>
              </a:rPr>
              <a:t>Green’s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function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theory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20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formation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</a:t>
            </a:r>
            <a:r>
              <a:rPr lang="it-IT" sz="2000" b="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light clusters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    </a:t>
            </a:r>
          </a:p>
          <a:p>
            <a:pPr algn="l"/>
            <a:r>
              <a:rPr lang="it-IT" sz="2000" b="0" dirty="0" err="1">
                <a:solidFill>
                  <a:srgbClr val="002060"/>
                </a:solidFill>
                <a:sym typeface="Wingdings" panose="05000000000000000000" pitchFamily="2" charset="2"/>
              </a:rPr>
              <a:t>t</a:t>
            </a:r>
            <a:r>
              <a:rPr lang="it-IT" sz="20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reated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as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explict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degrees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</a:t>
            </a:r>
            <a:r>
              <a:rPr lang="it-IT" sz="20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freedom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algn="l"/>
            <a:r>
              <a:rPr lang="it-IT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AMD</a:t>
            </a:r>
            <a:r>
              <a:rPr lang="it-IT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it-IT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pBUU</a:t>
            </a:r>
            <a:r>
              <a:rPr lang="it-IT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it-IT" sz="1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Danielewicz</a:t>
            </a:r>
            <a:r>
              <a:rPr lang="it-IT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it-IT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and </a:t>
            </a:r>
            <a:r>
              <a:rPr lang="it-IT" sz="1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Bertsch</a:t>
            </a:r>
            <a:r>
              <a:rPr lang="it-IT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, </a:t>
            </a:r>
            <a:r>
              <a:rPr lang="en-US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NPA </a:t>
            </a:r>
            <a:r>
              <a:rPr lang="en-US" sz="1200" dirty="0">
                <a:solidFill>
                  <a:srgbClr val="C00000"/>
                </a:solidFill>
                <a:sym typeface="Wingdings" panose="05000000000000000000" pitchFamily="2" charset="2"/>
              </a:rPr>
              <a:t>533, 712 (1991</a:t>
            </a:r>
            <a:r>
              <a:rPr lang="en-US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r>
              <a:rPr lang="en-US" sz="14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BUU</a:t>
            </a:r>
            <a:r>
              <a:rPr lang="en-US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sz="1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R.Wang</a:t>
            </a:r>
            <a:r>
              <a:rPr lang="en-US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et </a:t>
            </a:r>
            <a:r>
              <a:rPr lang="en-US" sz="1200" dirty="0">
                <a:solidFill>
                  <a:srgbClr val="C00000"/>
                </a:solidFill>
                <a:sym typeface="Wingdings" panose="05000000000000000000" pitchFamily="2" charset="2"/>
              </a:rPr>
              <a:t>al, </a:t>
            </a:r>
            <a:r>
              <a:rPr lang="en-US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arXiv:2305.02988 and PRC2023) </a:t>
            </a:r>
            <a:endParaRPr lang="it-IT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l"/>
            <a:endParaRPr lang="it-IT" b="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52400" y="4114800"/>
            <a:ext cx="8458200" cy="1295400"/>
            <a:chOff x="0" y="2488827"/>
            <a:chExt cx="9144000" cy="1473573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2508481"/>
              <a:ext cx="4572000" cy="463319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/>
            <a:srcRect r="14730"/>
            <a:stretch/>
          </p:blipFill>
          <p:spPr>
            <a:xfrm>
              <a:off x="152400" y="2488827"/>
              <a:ext cx="3886108" cy="55830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06496"/>
              <a:ext cx="9144000" cy="755904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76200" y="3018455"/>
              <a:ext cx="23182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0" dirty="0" smtClean="0">
                  <a:solidFill>
                    <a:srgbClr val="0070C0"/>
                  </a:solidFill>
                </a:rPr>
                <a:t>Ex: </a:t>
              </a:r>
              <a:r>
                <a:rPr lang="el-GR" b="0" dirty="0" smtClean="0">
                  <a:solidFill>
                    <a:srgbClr val="0070C0"/>
                  </a:solidFill>
                </a:rPr>
                <a:t>α</a:t>
              </a:r>
              <a:r>
                <a:rPr lang="it-IT" b="0" dirty="0" smtClean="0">
                  <a:solidFill>
                    <a:srgbClr val="0070C0"/>
                  </a:solidFill>
                </a:rPr>
                <a:t> </a:t>
              </a:r>
              <a:r>
                <a:rPr lang="it-IT" b="0" dirty="0" err="1" smtClean="0">
                  <a:solidFill>
                    <a:srgbClr val="0070C0"/>
                  </a:solidFill>
                </a:rPr>
                <a:t>particles</a:t>
              </a:r>
              <a:r>
                <a:rPr lang="it-IT" b="0" dirty="0" smtClean="0">
                  <a:solidFill>
                    <a:srgbClr val="0070C0"/>
                  </a:solidFill>
                </a:rPr>
                <a:t> (</a:t>
              </a:r>
              <a:r>
                <a:rPr lang="it-IT" b="0" dirty="0" err="1" smtClean="0">
                  <a:solidFill>
                    <a:srgbClr val="0070C0"/>
                  </a:solidFill>
                </a:rPr>
                <a:t>loss</a:t>
              </a:r>
              <a:r>
                <a:rPr lang="it-IT" b="0" dirty="0" smtClean="0">
                  <a:solidFill>
                    <a:srgbClr val="0070C0"/>
                  </a:solidFill>
                </a:rPr>
                <a:t> </a:t>
              </a:r>
              <a:r>
                <a:rPr lang="it-IT" b="0" dirty="0" err="1" smtClean="0">
                  <a:solidFill>
                    <a:srgbClr val="0070C0"/>
                  </a:solidFill>
                </a:rPr>
                <a:t>term</a:t>
              </a:r>
              <a:r>
                <a:rPr lang="it-IT" b="0" dirty="0" smtClean="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9" name="Freccia a destra 8"/>
            <p:cNvSpPr/>
            <p:nvPr/>
          </p:nvSpPr>
          <p:spPr bwMode="auto">
            <a:xfrm>
              <a:off x="4114800" y="2656117"/>
              <a:ext cx="457200" cy="228600"/>
            </a:xfrm>
            <a:prstGeom prst="rightArrow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76200" y="5562600"/>
            <a:ext cx="343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dirty="0" smtClean="0">
                <a:solidFill>
                  <a:srgbClr val="0B0BA0"/>
                </a:solidFill>
              </a:rPr>
              <a:t>+ in-medium </a:t>
            </a:r>
            <a:r>
              <a:rPr lang="it-IT" b="0" dirty="0" err="1" smtClean="0">
                <a:solidFill>
                  <a:srgbClr val="0B0BA0"/>
                </a:solidFill>
              </a:rPr>
              <a:t>effects</a:t>
            </a:r>
            <a:r>
              <a:rPr lang="it-IT" b="0" dirty="0" smtClean="0">
                <a:solidFill>
                  <a:srgbClr val="0B0BA0"/>
                </a:solidFill>
              </a:rPr>
              <a:t> (</a:t>
            </a:r>
            <a:r>
              <a:rPr lang="it-IT" b="0" dirty="0" err="1" smtClean="0">
                <a:solidFill>
                  <a:srgbClr val="0B0BA0"/>
                </a:solidFill>
              </a:rPr>
              <a:t>Mott</a:t>
            </a:r>
            <a:r>
              <a:rPr lang="it-IT" b="0" dirty="0" smtClean="0">
                <a:solidFill>
                  <a:srgbClr val="0B0BA0"/>
                </a:solidFill>
              </a:rPr>
              <a:t> </a:t>
            </a:r>
            <a:r>
              <a:rPr lang="it-IT" b="0" dirty="0" err="1" smtClean="0">
                <a:solidFill>
                  <a:srgbClr val="0B0BA0"/>
                </a:solidFill>
              </a:rPr>
              <a:t>momentum</a:t>
            </a:r>
            <a:r>
              <a:rPr lang="it-IT" b="0" dirty="0" smtClean="0">
                <a:solidFill>
                  <a:srgbClr val="0B0BA0"/>
                </a:solidFill>
              </a:rPr>
              <a:t>)</a:t>
            </a:r>
            <a:endParaRPr lang="it-IT" b="0" dirty="0" smtClean="0">
              <a:solidFill>
                <a:srgbClr val="0B0B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1181100" y="38755"/>
            <a:ext cx="614617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err="1">
                <a:solidFill>
                  <a:srgbClr val="FFFFFF"/>
                </a:solidFill>
              </a:rPr>
              <a:t>E</a:t>
            </a:r>
            <a:r>
              <a:rPr lang="it-IT" sz="2800" b="0" dirty="0" err="1" smtClean="0">
                <a:solidFill>
                  <a:srgbClr val="FFFFFF"/>
                </a:solidFill>
              </a:rPr>
              <a:t>ffects</a:t>
            </a:r>
            <a:r>
              <a:rPr lang="it-IT" sz="2800" b="0" dirty="0" smtClean="0">
                <a:solidFill>
                  <a:srgbClr val="FFFFFF"/>
                </a:solidFill>
              </a:rPr>
              <a:t> of </a:t>
            </a:r>
            <a:r>
              <a:rPr lang="it-IT" sz="2800" b="0" dirty="0" err="1" smtClean="0">
                <a:solidFill>
                  <a:srgbClr val="FFFFFF"/>
                </a:solidFill>
              </a:rPr>
              <a:t>clustering</a:t>
            </a:r>
            <a:r>
              <a:rPr lang="it-IT" sz="2800" b="0" dirty="0" smtClean="0">
                <a:solidFill>
                  <a:srgbClr val="FFFFFF"/>
                </a:solidFill>
              </a:rPr>
              <a:t> on </a:t>
            </a:r>
            <a:r>
              <a:rPr lang="it-IT" sz="2800" b="0" dirty="0" err="1" smtClean="0">
                <a:solidFill>
                  <a:srgbClr val="FFFFFF"/>
                </a:solidFill>
              </a:rPr>
              <a:t>fragment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features</a:t>
            </a:r>
            <a:endParaRPr lang="it-IT" sz="2800" b="0" dirty="0">
              <a:solidFill>
                <a:srgbClr val="FFFF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90192"/>
            <a:ext cx="3048000" cy="326780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218" y="152400"/>
            <a:ext cx="930582" cy="8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sellaDiTesto 28"/>
          <p:cNvSpPr txBox="1"/>
          <p:nvPr/>
        </p:nvSpPr>
        <p:spPr>
          <a:xfrm>
            <a:off x="7229749" y="45720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i="1" dirty="0" err="1">
                <a:solidFill>
                  <a:srgbClr val="00B050"/>
                </a:solidFill>
              </a:rPr>
              <a:t>c</a:t>
            </a:r>
            <a:r>
              <a:rPr lang="it-IT" sz="2000" i="1" dirty="0" err="1" smtClean="0">
                <a:solidFill>
                  <a:srgbClr val="00B050"/>
                </a:solidFill>
              </a:rPr>
              <a:t>entral</a:t>
            </a:r>
            <a:endParaRPr lang="it-IT" sz="2000" i="1" dirty="0" smtClean="0">
              <a:solidFill>
                <a:srgbClr val="00B050"/>
              </a:solidFill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3733800" y="3733800"/>
            <a:ext cx="1219200" cy="914400"/>
            <a:chOff x="3810000" y="3657600"/>
            <a:chExt cx="1219200" cy="914400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5936" t="28571" r="21098" b="38095"/>
            <a:stretch/>
          </p:blipFill>
          <p:spPr bwMode="auto">
            <a:xfrm>
              <a:off x="3886200" y="4038600"/>
              <a:ext cx="1143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sellaDiTesto 13"/>
            <p:cNvSpPr txBox="1"/>
            <p:nvPr/>
          </p:nvSpPr>
          <p:spPr>
            <a:xfrm>
              <a:off x="3810000" y="3657600"/>
              <a:ext cx="8611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err="1" smtClean="0">
                  <a:solidFill>
                    <a:srgbClr val="00B050"/>
                  </a:solidFill>
                </a:rPr>
                <a:t>b=</a:t>
              </a:r>
              <a:r>
                <a:rPr lang="it-IT" i="1" dirty="0" smtClean="0">
                  <a:solidFill>
                    <a:srgbClr val="00B050"/>
                  </a:solidFill>
                </a:rPr>
                <a:t> 6 </a:t>
              </a:r>
              <a:r>
                <a:rPr lang="it-IT" i="1" dirty="0" err="1" smtClean="0">
                  <a:solidFill>
                    <a:srgbClr val="00B050"/>
                  </a:solidFill>
                </a:rPr>
                <a:t>fm</a:t>
              </a:r>
              <a:endParaRPr lang="it-IT" i="1" dirty="0">
                <a:solidFill>
                  <a:srgbClr val="00B05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3835052" y="4038600"/>
              <a:ext cx="762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4289064" y="4038600"/>
            <a:ext cx="4854936" cy="2811706"/>
            <a:chOff x="5373840" y="4114800"/>
            <a:chExt cx="4854936" cy="2811706"/>
          </a:xfrm>
        </p:grpSpPr>
        <p:grpSp>
          <p:nvGrpSpPr>
            <p:cNvPr id="19" name="Gruppo 18"/>
            <p:cNvGrpSpPr/>
            <p:nvPr/>
          </p:nvGrpSpPr>
          <p:grpSpPr>
            <a:xfrm>
              <a:off x="5373840" y="4757284"/>
              <a:ext cx="4854936" cy="1981200"/>
              <a:chOff x="5323754" y="4597053"/>
              <a:chExt cx="4854936" cy="1981200"/>
            </a:xfrm>
          </p:grpSpPr>
          <p:pic>
            <p:nvPicPr>
              <p:cNvPr id="4" name="Picture 7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t="47257"/>
              <a:stretch/>
            </p:blipFill>
            <p:spPr bwMode="auto">
              <a:xfrm>
                <a:off x="5323754" y="4724401"/>
                <a:ext cx="2035536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b="3704"/>
              <a:stretch/>
            </p:blipFill>
            <p:spPr bwMode="auto">
              <a:xfrm>
                <a:off x="7960788" y="4597053"/>
                <a:ext cx="2217902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CasellaDiTesto 28"/>
            <p:cNvSpPr txBox="1">
              <a:spLocks noChangeArrowheads="1"/>
            </p:cNvSpPr>
            <p:nvPr/>
          </p:nvSpPr>
          <p:spPr bwMode="auto">
            <a:xfrm>
              <a:off x="7104576" y="4114800"/>
              <a:ext cx="2286000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baseline="30000" dirty="0" smtClean="0"/>
                <a:t>124</a:t>
              </a:r>
              <a:r>
                <a:rPr lang="it-IT" dirty="0" smtClean="0"/>
                <a:t>Sn </a:t>
              </a:r>
              <a:r>
                <a:rPr lang="it-IT" dirty="0"/>
                <a:t>+</a:t>
              </a:r>
              <a:r>
                <a:rPr lang="it-IT" baseline="30000" dirty="0"/>
                <a:t>112</a:t>
              </a:r>
              <a:r>
                <a:rPr lang="it-IT" dirty="0"/>
                <a:t>Sn, 50  </a:t>
              </a:r>
              <a:r>
                <a:rPr lang="it-IT" dirty="0" err="1"/>
                <a:t>AMeV</a:t>
              </a:r>
              <a:endParaRPr lang="it-IT" dirty="0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7234446" y="6672590"/>
              <a:ext cx="246093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50" i="1" dirty="0" err="1" smtClean="0">
                  <a:solidFill>
                    <a:srgbClr val="FF0066"/>
                  </a:solidFill>
                </a:rPr>
                <a:t>Coupland</a:t>
              </a:r>
              <a:r>
                <a:rPr lang="it-IT" sz="1050" i="1" dirty="0" smtClean="0">
                  <a:solidFill>
                    <a:srgbClr val="FF0066"/>
                  </a:solidFill>
                </a:rPr>
                <a:t> </a:t>
              </a:r>
              <a:r>
                <a:rPr lang="it-IT" sz="1050" i="1" dirty="0" err="1">
                  <a:solidFill>
                    <a:srgbClr val="FF0066"/>
                  </a:solidFill>
                </a:rPr>
                <a:t>et</a:t>
              </a:r>
              <a:r>
                <a:rPr lang="it-IT" sz="1050" i="1" dirty="0">
                  <a:solidFill>
                    <a:srgbClr val="FF0066"/>
                  </a:solidFill>
                </a:rPr>
                <a:t> al</a:t>
              </a:r>
              <a:r>
                <a:rPr lang="it-IT" sz="1050" i="1" dirty="0" smtClean="0">
                  <a:solidFill>
                    <a:srgbClr val="FF0066"/>
                  </a:solidFill>
                </a:rPr>
                <a:t>.,  PRC 84, 054603 (2011) </a:t>
              </a:r>
              <a:endParaRPr lang="it-IT" sz="1050" i="1" dirty="0">
                <a:solidFill>
                  <a:srgbClr val="FF0066"/>
                </a:solidFill>
              </a:endParaRPr>
            </a:p>
          </p:txBody>
        </p:sp>
        <p:sp>
          <p:nvSpPr>
            <p:cNvPr id="33" name="Rettangolo 32"/>
            <p:cNvSpPr/>
            <p:nvPr/>
          </p:nvSpPr>
          <p:spPr bwMode="auto">
            <a:xfrm>
              <a:off x="5732976" y="4953000"/>
              <a:ext cx="7620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5" name="CasellaDiTesto 45"/>
          <p:cNvSpPr txBox="1">
            <a:spLocks noChangeArrowheads="1"/>
          </p:cNvSpPr>
          <p:nvPr/>
        </p:nvSpPr>
        <p:spPr bwMode="auto">
          <a:xfrm>
            <a:off x="4670778" y="5104373"/>
            <a:ext cx="508997" cy="32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 smtClean="0">
                <a:solidFill>
                  <a:srgbClr val="00B0F0"/>
                </a:solidFill>
              </a:rPr>
              <a:t>stiff</a:t>
            </a:r>
            <a:endParaRPr lang="it-IT" sz="1800" dirty="0">
              <a:solidFill>
                <a:srgbClr val="00B0F0"/>
              </a:solidFill>
            </a:endParaRPr>
          </a:p>
        </p:txBody>
      </p:sp>
      <p:sp>
        <p:nvSpPr>
          <p:cNvPr id="36" name="CasellaDiTesto 45"/>
          <p:cNvSpPr txBox="1">
            <a:spLocks noChangeArrowheads="1"/>
          </p:cNvSpPr>
          <p:nvPr/>
        </p:nvSpPr>
        <p:spPr bwMode="auto">
          <a:xfrm>
            <a:off x="4847930" y="5867400"/>
            <a:ext cx="486070" cy="32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smtClean="0">
                <a:solidFill>
                  <a:srgbClr val="FF00FF"/>
                </a:solidFill>
              </a:rPr>
              <a:t>soft</a:t>
            </a:r>
            <a:endParaRPr lang="it-IT" sz="1800" dirty="0">
              <a:solidFill>
                <a:srgbClr val="FF00FF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065565" y="6477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1" dirty="0" err="1"/>
              <a:t>r</a:t>
            </a:r>
            <a:r>
              <a:rPr lang="it-IT" sz="1800" b="0" i="1" dirty="0" err="1" smtClean="0"/>
              <a:t>apidity</a:t>
            </a:r>
            <a:endParaRPr lang="it-IT" sz="1800" b="0" i="1" dirty="0" smtClean="0"/>
          </a:p>
        </p:txBody>
      </p:sp>
      <p:sp>
        <p:nvSpPr>
          <p:cNvPr id="40" name="CasellaDiTesto 39"/>
          <p:cNvSpPr txBox="1"/>
          <p:nvPr/>
        </p:nvSpPr>
        <p:spPr>
          <a:xfrm>
            <a:off x="1871133" y="5291667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i="1" dirty="0" err="1" smtClean="0">
                <a:solidFill>
                  <a:schemeClr val="tx1"/>
                </a:solidFill>
              </a:rPr>
              <a:t>ImQMD</a:t>
            </a:r>
            <a:endParaRPr lang="it-IT" i="1" dirty="0" smtClean="0">
              <a:solidFill>
                <a:schemeClr val="tx1"/>
              </a:solidFill>
            </a:endParaRPr>
          </a:p>
        </p:txBody>
      </p:sp>
      <p:sp>
        <p:nvSpPr>
          <p:cNvPr id="41" name="CasellaDiTesto 45"/>
          <p:cNvSpPr txBox="1">
            <a:spLocks noChangeArrowheads="1"/>
          </p:cNvSpPr>
          <p:nvPr/>
        </p:nvSpPr>
        <p:spPr bwMode="auto">
          <a:xfrm>
            <a:off x="2407356" y="3962400"/>
            <a:ext cx="508997" cy="32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 smtClean="0">
                <a:solidFill>
                  <a:srgbClr val="00B0F0"/>
                </a:solidFill>
              </a:rPr>
              <a:t>stiff</a:t>
            </a:r>
            <a:endParaRPr lang="it-IT" sz="1800" dirty="0">
              <a:solidFill>
                <a:srgbClr val="00B0F0"/>
              </a:solidFill>
            </a:endParaRPr>
          </a:p>
        </p:txBody>
      </p:sp>
      <p:sp>
        <p:nvSpPr>
          <p:cNvPr id="42" name="CasellaDiTesto 45"/>
          <p:cNvSpPr txBox="1">
            <a:spLocks noChangeArrowheads="1"/>
          </p:cNvSpPr>
          <p:nvPr/>
        </p:nvSpPr>
        <p:spPr bwMode="auto">
          <a:xfrm>
            <a:off x="1981200" y="4288432"/>
            <a:ext cx="534677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smtClean="0">
                <a:solidFill>
                  <a:srgbClr val="FF00FF"/>
                </a:solidFill>
              </a:rPr>
              <a:t>soft</a:t>
            </a:r>
            <a:endParaRPr lang="it-IT" sz="1800" dirty="0">
              <a:solidFill>
                <a:srgbClr val="FF00FF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524000" y="408104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SMF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356913" y="4766846"/>
            <a:ext cx="72968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dirty="0" err="1" smtClean="0">
                <a:solidFill>
                  <a:schemeClr val="tx1"/>
                </a:solidFill>
              </a:rPr>
              <a:t>pBUU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802056" y="44196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1" dirty="0" smtClean="0"/>
              <a:t>w/o clusters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496192" y="443088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1" dirty="0"/>
              <a:t> </a:t>
            </a:r>
            <a:r>
              <a:rPr lang="it-IT" sz="1800" b="0" i="1" dirty="0" smtClean="0"/>
              <a:t>(clusters)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2590800" y="6604084"/>
            <a:ext cx="283763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50" i="1" dirty="0" smtClean="0">
                <a:solidFill>
                  <a:srgbClr val="FF0066"/>
                </a:solidFill>
              </a:rPr>
              <a:t>Colonna et al, EPJ</a:t>
            </a:r>
            <a:r>
              <a:rPr lang="it-IT" sz="1050" i="1" dirty="0">
                <a:solidFill>
                  <a:srgbClr val="FF0066"/>
                </a:solidFill>
              </a:rPr>
              <a:t>. A 50 </a:t>
            </a:r>
            <a:r>
              <a:rPr lang="it-IT" sz="1050" i="1" dirty="0" smtClean="0">
                <a:solidFill>
                  <a:srgbClr val="FF0066"/>
                </a:solidFill>
              </a:rPr>
              <a:t>(2014</a:t>
            </a:r>
            <a:r>
              <a:rPr lang="it-IT" sz="1050" i="1" dirty="0">
                <a:solidFill>
                  <a:srgbClr val="FF0066"/>
                </a:solidFill>
              </a:rPr>
              <a:t>) </a:t>
            </a:r>
            <a:r>
              <a:rPr lang="it-IT" sz="1050" i="1" dirty="0" smtClean="0">
                <a:solidFill>
                  <a:srgbClr val="FF0066"/>
                </a:solidFill>
              </a:rPr>
              <a:t>30, PPNP 2020</a:t>
            </a:r>
            <a:endParaRPr lang="it-IT" sz="1050" i="1" dirty="0">
              <a:solidFill>
                <a:srgbClr val="FF0066"/>
              </a:solidFill>
            </a:endParaRPr>
          </a:p>
        </p:txBody>
      </p:sp>
      <p:grpSp>
        <p:nvGrpSpPr>
          <p:cNvPr id="49" name="Gruppo 48"/>
          <p:cNvGrpSpPr/>
          <p:nvPr/>
        </p:nvGrpSpPr>
        <p:grpSpPr>
          <a:xfrm>
            <a:off x="6096000" y="5287902"/>
            <a:ext cx="1224951" cy="611651"/>
            <a:chOff x="6027481" y="924747"/>
            <a:chExt cx="1224951" cy="611651"/>
          </a:xfrm>
        </p:grpSpPr>
        <p:sp>
          <p:nvSpPr>
            <p:cNvPr id="50" name="CasellaDiTesto 49"/>
            <p:cNvSpPr txBox="1"/>
            <p:nvPr/>
          </p:nvSpPr>
          <p:spPr>
            <a:xfrm>
              <a:off x="6027481" y="1013178"/>
              <a:ext cx="1224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dirty="0" smtClean="0"/>
                <a:t>Cluster </a:t>
              </a:r>
              <a:r>
                <a:rPr lang="it-IT" sz="1400" b="0" dirty="0" err="1" smtClean="0"/>
                <a:t>effects</a:t>
              </a:r>
              <a:endParaRPr lang="it-IT" sz="1400" b="0" dirty="0" smtClean="0"/>
            </a:p>
            <a:p>
              <a:r>
                <a:rPr lang="it-IT" sz="1400" b="0" dirty="0" smtClean="0"/>
                <a:t>(d,t,He</a:t>
              </a:r>
              <a:r>
                <a:rPr lang="it-IT" sz="1400" b="0" baseline="30000" dirty="0" smtClean="0"/>
                <a:t>3</a:t>
              </a:r>
              <a:r>
                <a:rPr lang="it-IT" sz="1400" b="0" dirty="0" smtClean="0"/>
                <a:t>)</a:t>
              </a:r>
              <a:endParaRPr lang="it-IT" sz="1400" b="0" dirty="0"/>
            </a:p>
          </p:txBody>
        </p:sp>
        <p:sp>
          <p:nvSpPr>
            <p:cNvPr id="51" name="Freccia a destra 50"/>
            <p:cNvSpPr/>
            <p:nvPr/>
          </p:nvSpPr>
          <p:spPr bwMode="auto">
            <a:xfrm>
              <a:off x="6331384" y="924747"/>
              <a:ext cx="701486" cy="122298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3856510" y="46598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0" dirty="0" smtClean="0"/>
              <a:t>Δ</a:t>
            </a:r>
            <a:r>
              <a:rPr lang="it-IT" sz="1800" b="0" dirty="0" smtClean="0"/>
              <a:t>I</a:t>
            </a:r>
          </a:p>
        </p:txBody>
      </p:sp>
      <p:cxnSp>
        <p:nvCxnSpPr>
          <p:cNvPr id="54" name="Connettore 2 53"/>
          <p:cNvCxnSpPr/>
          <p:nvPr/>
        </p:nvCxnSpPr>
        <p:spPr bwMode="auto">
          <a:xfrm>
            <a:off x="3920067" y="4670778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" name="Gruppo 6"/>
          <p:cNvGrpSpPr/>
          <p:nvPr/>
        </p:nvGrpSpPr>
        <p:grpSpPr>
          <a:xfrm>
            <a:off x="717468" y="762000"/>
            <a:ext cx="2559132" cy="2357880"/>
            <a:chOff x="935900" y="1066800"/>
            <a:chExt cx="2932741" cy="2718104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1676400" y="3395246"/>
              <a:ext cx="1143262" cy="338554"/>
            </a:xfrm>
            <a:prstGeom prst="rect">
              <a:avLst/>
            </a:prstGeom>
            <a:solidFill>
              <a:srgbClr val="F7FCFF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it-IT" b="0" dirty="0" smtClean="0"/>
                <a:t>N/Z</a:t>
              </a:r>
              <a:r>
                <a:rPr lang="it-IT" b="0" i="1" dirty="0" smtClean="0"/>
                <a:t> of </a:t>
              </a:r>
              <a:r>
                <a:rPr lang="it-IT" b="0" dirty="0" smtClean="0"/>
                <a:t>IMF</a:t>
              </a:r>
            </a:p>
          </p:txBody>
        </p:sp>
        <p:pic>
          <p:nvPicPr>
            <p:cNvPr id="57" name="Immagine 56"/>
            <p:cNvPicPr>
              <a:picLocks noChangeAspect="1"/>
            </p:cNvPicPr>
            <p:nvPr/>
          </p:nvPicPr>
          <p:blipFill rotWithShape="1">
            <a:blip r:embed="rId7"/>
            <a:srcRect l="3917" r="2080"/>
            <a:stretch/>
          </p:blipFill>
          <p:spPr>
            <a:xfrm>
              <a:off x="935900" y="1066800"/>
              <a:ext cx="2932741" cy="2718104"/>
            </a:xfrm>
            <a:prstGeom prst="rect">
              <a:avLst/>
            </a:prstGeom>
            <a:ln>
              <a:solidFill>
                <a:srgbClr val="0B0BA0"/>
              </a:solidFill>
            </a:ln>
          </p:spPr>
        </p:pic>
        <p:sp>
          <p:nvSpPr>
            <p:cNvPr id="58" name="Ovale 57"/>
            <p:cNvSpPr/>
            <p:nvPr/>
          </p:nvSpPr>
          <p:spPr bwMode="auto">
            <a:xfrm>
              <a:off x="1309509" y="1194104"/>
              <a:ext cx="304800" cy="992260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9" name="Immagin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16352" y="2286000"/>
              <a:ext cx="599887" cy="738383"/>
            </a:xfrm>
            <a:prstGeom prst="rect">
              <a:avLst/>
            </a:prstGeom>
          </p:spPr>
        </p:pic>
      </p:grp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4876800" y="3048000"/>
            <a:ext cx="23074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smtClean="0">
                <a:solidFill>
                  <a:srgbClr val="990099"/>
                </a:solidFill>
              </a:rPr>
              <a:t>A</a:t>
            </a:r>
            <a:r>
              <a:rPr lang="it-IT" sz="900" dirty="0">
                <a:solidFill>
                  <a:srgbClr val="990099"/>
                </a:solidFill>
              </a:rPr>
              <a:t>. Ono, Il Nuovo Cimento C 39 (2016) </a:t>
            </a:r>
            <a:r>
              <a:rPr lang="it-IT" sz="900" dirty="0" smtClean="0">
                <a:solidFill>
                  <a:srgbClr val="990099"/>
                </a:solidFill>
              </a:rPr>
              <a:t>390</a:t>
            </a:r>
          </a:p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A.Ono</a:t>
            </a:r>
            <a:r>
              <a:rPr lang="it-IT" sz="900" dirty="0" smtClean="0">
                <a:solidFill>
                  <a:srgbClr val="990099"/>
                </a:solidFill>
              </a:rPr>
              <a:t>, PPNP 105 (2019)     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200400" y="2907268"/>
            <a:ext cx="1612942" cy="369332"/>
          </a:xfrm>
          <a:prstGeom prst="rect">
            <a:avLst/>
          </a:prstGeom>
          <a:solidFill>
            <a:srgbClr val="F7FCFF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800" dirty="0" smtClean="0">
                <a:solidFill>
                  <a:srgbClr val="0B0BA0"/>
                </a:solidFill>
              </a:rPr>
              <a:t>AMD + </a:t>
            </a:r>
            <a:r>
              <a:rPr lang="it-IT" b="0" dirty="0" smtClean="0">
                <a:solidFill>
                  <a:srgbClr val="0B0BA0"/>
                </a:solidFill>
              </a:rPr>
              <a:t>clusters</a:t>
            </a:r>
          </a:p>
        </p:txBody>
      </p:sp>
      <p:grpSp>
        <p:nvGrpSpPr>
          <p:cNvPr id="62" name="Gruppo 61"/>
          <p:cNvGrpSpPr/>
          <p:nvPr/>
        </p:nvGrpSpPr>
        <p:grpSpPr>
          <a:xfrm>
            <a:off x="3886200" y="988874"/>
            <a:ext cx="4865511" cy="1754326"/>
            <a:chOff x="4191000" y="1803737"/>
            <a:chExt cx="4865511" cy="1754326"/>
          </a:xfrm>
          <a:noFill/>
        </p:grpSpPr>
        <p:sp>
          <p:nvSpPr>
            <p:cNvPr id="67" name="CasellaDiTesto 66"/>
            <p:cNvSpPr txBox="1"/>
            <p:nvPr/>
          </p:nvSpPr>
          <p:spPr>
            <a:xfrm>
              <a:off x="4191000" y="1803737"/>
              <a:ext cx="4865511" cy="1754326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1800" b="0" dirty="0" smtClean="0">
                  <a:solidFill>
                    <a:srgbClr val="002060"/>
                  </a:solidFill>
                </a:rPr>
                <a:t>IMF 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charge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distribution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well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reproduced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</a:p>
            <a:p>
              <a:pPr algn="l"/>
              <a:r>
                <a:rPr lang="it-IT" sz="1800" b="0" dirty="0" smtClean="0">
                  <a:solidFill>
                    <a:srgbClr val="002060"/>
                  </a:solidFill>
                </a:rPr>
                <a:t>by </a:t>
              </a:r>
              <a:r>
                <a:rPr lang="it-IT" sz="1800" dirty="0" smtClean="0">
                  <a:solidFill>
                    <a:srgbClr val="FF0000"/>
                  </a:solidFill>
                </a:rPr>
                <a:t>QMD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models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</a:p>
            <a:p>
              <a:pPr algn="l"/>
              <a:r>
                <a:rPr lang="it-IT" sz="1800" b="0" dirty="0" smtClean="0">
                  <a:solidFill>
                    <a:srgbClr val="002060"/>
                  </a:solidFill>
                </a:rPr>
                <a:t>and </a:t>
              </a:r>
              <a:r>
                <a:rPr lang="it-IT" sz="1800" b="0" i="1" dirty="0" err="1" smtClean="0">
                  <a:solidFill>
                    <a:schemeClr val="tx1"/>
                  </a:solidFill>
                </a:rPr>
                <a:t>stochastic</a:t>
              </a:r>
              <a:r>
                <a:rPr lang="it-IT" sz="1800" b="0" i="1" dirty="0" smtClean="0">
                  <a:solidFill>
                    <a:schemeClr val="tx1"/>
                  </a:solidFill>
                </a:rPr>
                <a:t> </a:t>
              </a:r>
              <a:r>
                <a:rPr lang="it-IT" sz="1800" i="1" dirty="0" err="1" smtClean="0">
                  <a:solidFill>
                    <a:schemeClr val="tx1"/>
                  </a:solidFill>
                </a:rPr>
                <a:t>mean-field</a:t>
              </a:r>
              <a:r>
                <a:rPr lang="it-IT" sz="1800" b="0" i="1" dirty="0" smtClean="0">
                  <a:solidFill>
                    <a:schemeClr val="tx1"/>
                  </a:solidFill>
                </a:rPr>
                <a:t> 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models</a:t>
              </a:r>
              <a:endParaRPr lang="it-IT" sz="1800" b="0" dirty="0" smtClean="0">
                <a:solidFill>
                  <a:srgbClr val="002060"/>
                </a:solidFill>
              </a:endParaRPr>
            </a:p>
            <a:p>
              <a:pPr algn="l"/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1800" b="0" dirty="0" smtClean="0">
                  <a:solidFill>
                    <a:srgbClr val="002060"/>
                  </a:solidFill>
                </a:rPr>
                <a:t>Light cluster </a:t>
              </a:r>
              <a:r>
                <a:rPr lang="it-IT" sz="1800" b="0" dirty="0">
                  <a:solidFill>
                    <a:srgbClr val="002060"/>
                  </a:solidFill>
                </a:rPr>
                <a:t>production </a:t>
              </a:r>
              <a:r>
                <a:rPr lang="it-IT" sz="1800" b="0" dirty="0" err="1">
                  <a:solidFill>
                    <a:srgbClr val="002060"/>
                  </a:solidFill>
                </a:rPr>
                <a:t>is</a:t>
              </a:r>
              <a:r>
                <a:rPr lang="it-IT" sz="1800" b="0" dirty="0">
                  <a:solidFill>
                    <a:srgbClr val="002060"/>
                  </a:solidFill>
                </a:rPr>
                <a:t> sensitive to the </a:t>
              </a:r>
              <a:endParaRPr lang="it-IT" sz="1800" b="0" dirty="0" smtClean="0">
                <a:solidFill>
                  <a:srgbClr val="002060"/>
                </a:solidFill>
              </a:endParaRPr>
            </a:p>
            <a:p>
              <a:pPr algn="l"/>
              <a:r>
                <a:rPr lang="it-IT" sz="1800" b="0" dirty="0" smtClean="0">
                  <a:solidFill>
                    <a:srgbClr val="002060"/>
                  </a:solidFill>
                </a:rPr>
                <a:t>treatment of (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higher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 </a:t>
              </a:r>
              <a:r>
                <a:rPr lang="it-IT" sz="1800" b="0" dirty="0" err="1" smtClean="0">
                  <a:solidFill>
                    <a:srgbClr val="002060"/>
                  </a:solidFill>
                </a:rPr>
                <a:t>order</a:t>
              </a:r>
              <a:r>
                <a:rPr lang="it-IT" sz="1800" b="0" dirty="0" smtClean="0">
                  <a:solidFill>
                    <a:srgbClr val="002060"/>
                  </a:solidFill>
                </a:rPr>
                <a:t>) </a:t>
              </a:r>
              <a:r>
                <a:rPr lang="it-IT" sz="1800" b="0" dirty="0" smtClean="0">
                  <a:solidFill>
                    <a:srgbClr val="C00000"/>
                  </a:solidFill>
                </a:rPr>
                <a:t>n-n </a:t>
              </a:r>
              <a:r>
                <a:rPr lang="it-IT" sz="1800" b="0" dirty="0" err="1">
                  <a:solidFill>
                    <a:srgbClr val="C00000"/>
                  </a:solidFill>
                </a:rPr>
                <a:t>correlations</a:t>
              </a:r>
              <a:r>
                <a:rPr lang="it-IT" sz="1800" b="0" dirty="0">
                  <a:solidFill>
                    <a:srgbClr val="C00000"/>
                  </a:solidFill>
                </a:rPr>
                <a:t> </a:t>
              </a:r>
              <a:r>
                <a:rPr lang="it-IT" sz="1800" b="0" dirty="0" smtClean="0">
                  <a:solidFill>
                    <a:srgbClr val="C00000"/>
                  </a:solidFill>
                </a:rPr>
                <a:t>         </a:t>
              </a:r>
            </a:p>
          </p:txBody>
        </p:sp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6389373" y="2165627"/>
              <a:ext cx="2209938" cy="23083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sz="900" dirty="0" smtClean="0">
                  <a:solidFill>
                    <a:srgbClr val="002060"/>
                  </a:solidFill>
                </a:rPr>
                <a:t>K</a:t>
              </a:r>
              <a:r>
                <a:rPr lang="it-IT" sz="900" dirty="0">
                  <a:solidFill>
                    <a:srgbClr val="002060"/>
                  </a:solidFill>
                </a:rPr>
                <a:t>. </a:t>
              </a:r>
              <a:r>
                <a:rPr lang="it-IT" sz="900" dirty="0" err="1">
                  <a:solidFill>
                    <a:srgbClr val="002060"/>
                  </a:solidFill>
                </a:rPr>
                <a:t>Zbiri</a:t>
              </a:r>
              <a:r>
                <a:rPr lang="it-IT" sz="900" dirty="0">
                  <a:solidFill>
                    <a:srgbClr val="002060"/>
                  </a:solidFill>
                </a:rPr>
                <a:t>, et al., </a:t>
              </a:r>
              <a:r>
                <a:rPr lang="it-IT" sz="900" dirty="0" smtClean="0">
                  <a:solidFill>
                    <a:srgbClr val="002060"/>
                  </a:solidFill>
                </a:rPr>
                <a:t>PRC </a:t>
              </a:r>
              <a:r>
                <a:rPr lang="it-IT" sz="900" dirty="0">
                  <a:solidFill>
                    <a:srgbClr val="002060"/>
                  </a:solidFill>
                </a:rPr>
                <a:t>75 (2007) </a:t>
              </a:r>
              <a:r>
                <a:rPr lang="it-IT" sz="900" dirty="0" smtClean="0">
                  <a:solidFill>
                    <a:srgbClr val="002060"/>
                  </a:solidFill>
                </a:rPr>
                <a:t>034612                                                                                                    </a:t>
              </a:r>
              <a:endParaRPr lang="it-IT" sz="900" dirty="0">
                <a:solidFill>
                  <a:srgbClr val="002060"/>
                </a:solidFill>
              </a:endParaRPr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auto">
            <a:xfrm>
              <a:off x="7684911" y="2405895"/>
              <a:ext cx="1219200" cy="36933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sz="900" dirty="0" err="1" smtClean="0">
                  <a:solidFill>
                    <a:srgbClr val="002060"/>
                  </a:solidFill>
                </a:rPr>
                <a:t>Napolitani</a:t>
              </a:r>
              <a:r>
                <a:rPr lang="it-IT" sz="900" dirty="0" smtClean="0">
                  <a:solidFill>
                    <a:srgbClr val="002060"/>
                  </a:solidFill>
                </a:rPr>
                <a:t>, Colonna</a:t>
              </a:r>
            </a:p>
            <a:p>
              <a:pPr algn="l"/>
              <a:r>
                <a:rPr lang="it-IT" sz="900" dirty="0" smtClean="0">
                  <a:solidFill>
                    <a:srgbClr val="002060"/>
                  </a:solidFill>
                </a:rPr>
                <a:t>EPJ,117 </a:t>
              </a:r>
              <a:r>
                <a:rPr lang="it-IT" sz="900" dirty="0">
                  <a:solidFill>
                    <a:srgbClr val="002060"/>
                  </a:solidFill>
                </a:rPr>
                <a:t>(</a:t>
              </a:r>
              <a:r>
                <a:rPr lang="it-IT" sz="900" dirty="0" smtClean="0">
                  <a:solidFill>
                    <a:srgbClr val="002060"/>
                  </a:solidFill>
                </a:rPr>
                <a:t>2016)                                                                                                         </a:t>
              </a:r>
              <a:endParaRPr lang="it-IT" sz="9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6" name="Rettangolo 65"/>
          <p:cNvSpPr/>
          <p:nvPr/>
        </p:nvSpPr>
        <p:spPr bwMode="auto">
          <a:xfrm>
            <a:off x="6197264" y="3276600"/>
            <a:ext cx="61613" cy="4688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600200" y="3581400"/>
            <a:ext cx="1143262" cy="338554"/>
          </a:xfrm>
          <a:prstGeom prst="rect">
            <a:avLst/>
          </a:prstGeom>
          <a:solidFill>
            <a:srgbClr val="F7FCFF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b="0" dirty="0" smtClean="0"/>
              <a:t>N/Z</a:t>
            </a:r>
            <a:r>
              <a:rPr lang="it-IT" b="0" i="1" dirty="0" smtClean="0"/>
              <a:t> of </a:t>
            </a:r>
            <a:r>
              <a:rPr lang="it-IT" b="0" dirty="0" smtClean="0"/>
              <a:t>IMF</a:t>
            </a:r>
          </a:p>
        </p:txBody>
      </p:sp>
      <p:cxnSp>
        <p:nvCxnSpPr>
          <p:cNvPr id="10" name="Connettore 1 9"/>
          <p:cNvCxnSpPr/>
          <p:nvPr/>
        </p:nvCxnSpPr>
        <p:spPr bwMode="auto">
          <a:xfrm flipV="1">
            <a:off x="37221" y="3506059"/>
            <a:ext cx="9115425" cy="9525"/>
          </a:xfrm>
          <a:prstGeom prst="lin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36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00400"/>
            <a:ext cx="4673598" cy="3505199"/>
          </a:xfrm>
          <a:prstGeom prst="rect">
            <a:avLst/>
          </a:prstGeom>
        </p:spPr>
      </p:pic>
      <p:sp>
        <p:nvSpPr>
          <p:cNvPr id="2" name="Rettangolo 20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00B0F0"/>
          </a:soli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sz="2400" dirty="0" smtClean="0">
                <a:solidFill>
                  <a:schemeClr val="bg1"/>
                </a:solidFill>
              </a:rPr>
              <a:t>Impact of light clusters on </a:t>
            </a:r>
            <a:r>
              <a:rPr lang="it-IT" sz="2400" dirty="0" err="1" smtClean="0">
                <a:solidFill>
                  <a:schemeClr val="bg1"/>
                </a:solidFill>
              </a:rPr>
              <a:t>spinodal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instabilities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1000" y="1600200"/>
            <a:ext cx="8305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1800" b="0" dirty="0" smtClean="0">
                <a:solidFill>
                  <a:srgbClr val="002060"/>
                </a:solidFill>
              </a:rPr>
              <a:t>      </a:t>
            </a:r>
            <a:r>
              <a:rPr lang="it-IT" sz="1800" dirty="0" err="1" smtClean="0">
                <a:solidFill>
                  <a:srgbClr val="002060"/>
                </a:solidFill>
              </a:rPr>
              <a:t>Linearized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</a:rPr>
              <a:t>Vlasov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</a:rPr>
              <a:t>equations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b="0" dirty="0" smtClean="0">
                <a:solidFill>
                  <a:srgbClr val="002060"/>
                </a:solidFill>
              </a:rPr>
              <a:t>for </a:t>
            </a:r>
            <a:r>
              <a:rPr lang="it-IT" sz="1800" u="sng" dirty="0" err="1" smtClean="0">
                <a:solidFill>
                  <a:srgbClr val="FF00FF"/>
                </a:solidFill>
              </a:rPr>
              <a:t>unstable</a:t>
            </a:r>
            <a:r>
              <a:rPr lang="it-IT" sz="1800" u="sng" dirty="0" smtClean="0">
                <a:solidFill>
                  <a:srgbClr val="FF00FF"/>
                </a:solidFill>
              </a:rPr>
              <a:t> </a:t>
            </a:r>
            <a:r>
              <a:rPr lang="it-IT" sz="1800" u="sng" dirty="0" err="1" smtClean="0">
                <a:solidFill>
                  <a:srgbClr val="FF00FF"/>
                </a:solidFill>
              </a:rPr>
              <a:t>nuclear</a:t>
            </a:r>
            <a:r>
              <a:rPr lang="it-IT" sz="1800" u="sng" dirty="0" smtClean="0">
                <a:solidFill>
                  <a:srgbClr val="FF00FF"/>
                </a:solidFill>
              </a:rPr>
              <a:t> </a:t>
            </a:r>
            <a:r>
              <a:rPr lang="it-IT" sz="1800" u="sng" dirty="0" err="1" smtClean="0">
                <a:solidFill>
                  <a:srgbClr val="FF00FF"/>
                </a:solidFill>
              </a:rPr>
              <a:t>matter</a:t>
            </a:r>
            <a:r>
              <a:rPr lang="it-IT" sz="1800" u="sng" dirty="0" smtClean="0">
                <a:solidFill>
                  <a:srgbClr val="FF00FF"/>
                </a:solidFill>
              </a:rPr>
              <a:t>  </a:t>
            </a:r>
            <a:r>
              <a:rPr lang="it-IT" sz="1800" b="0" dirty="0" err="1" smtClean="0">
                <a:solidFill>
                  <a:srgbClr val="002060"/>
                </a:solidFill>
              </a:rPr>
              <a:t>including</a:t>
            </a:r>
            <a:r>
              <a:rPr lang="it-IT" sz="1800" b="0" dirty="0">
                <a:solidFill>
                  <a:srgbClr val="002060"/>
                </a:solidFill>
              </a:rPr>
              <a:t> </a:t>
            </a:r>
            <a:r>
              <a:rPr lang="it-IT" sz="1800" b="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deuterons</a:t>
            </a:r>
            <a:r>
              <a:rPr lang="it-IT" sz="1800" b="0" dirty="0" smtClean="0">
                <a:solidFill>
                  <a:srgbClr val="002060"/>
                </a:solidFill>
              </a:rPr>
              <a:t>:</a:t>
            </a:r>
          </a:p>
          <a:p>
            <a:pPr algn="l"/>
            <a:endParaRPr lang="it-IT" sz="1800" b="0" dirty="0" smtClean="0">
              <a:solidFill>
                <a:srgbClr val="002060"/>
              </a:solidFill>
            </a:endParaRPr>
          </a:p>
          <a:p>
            <a:pPr algn="l"/>
            <a:r>
              <a:rPr lang="it-IT" sz="18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2000" b="0" dirty="0" err="1" smtClean="0">
                <a:solidFill>
                  <a:srgbClr val="FF0000"/>
                </a:solidFill>
              </a:rPr>
              <a:t>Faster</a:t>
            </a:r>
            <a:r>
              <a:rPr lang="it-IT" sz="2000" b="0" dirty="0" smtClean="0">
                <a:solidFill>
                  <a:srgbClr val="FF0000"/>
                </a:solidFill>
              </a:rPr>
              <a:t> </a:t>
            </a:r>
            <a:r>
              <a:rPr lang="it-IT" sz="2000" b="0" dirty="0" err="1" smtClean="0">
                <a:solidFill>
                  <a:srgbClr val="FF0000"/>
                </a:solidFill>
              </a:rPr>
              <a:t>instability</a:t>
            </a:r>
            <a:r>
              <a:rPr lang="it-IT" sz="2000" b="0" dirty="0" smtClean="0">
                <a:solidFill>
                  <a:srgbClr val="FF0000"/>
                </a:solidFill>
              </a:rPr>
              <a:t> </a:t>
            </a:r>
            <a:r>
              <a:rPr lang="it-IT" sz="2000" b="0" dirty="0" err="1" smtClean="0">
                <a:solidFill>
                  <a:srgbClr val="FF0000"/>
                </a:solidFill>
              </a:rPr>
              <a:t>growth</a:t>
            </a:r>
            <a:r>
              <a:rPr lang="it-IT" sz="2000" b="0" dirty="0" smtClean="0">
                <a:solidFill>
                  <a:srgbClr val="FF0000"/>
                </a:solidFill>
              </a:rPr>
              <a:t> </a:t>
            </a:r>
            <a:r>
              <a:rPr lang="it-IT" sz="2000" b="0" dirty="0" smtClean="0">
                <a:solidFill>
                  <a:srgbClr val="002060"/>
                </a:solidFill>
              </a:rPr>
              <a:t>in </a:t>
            </a:r>
            <a:r>
              <a:rPr lang="it-IT" sz="2000" b="0" dirty="0" err="1" smtClean="0">
                <a:solidFill>
                  <a:srgbClr val="002060"/>
                </a:solidFill>
              </a:rPr>
              <a:t>presence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dirty="0" smtClean="0">
                <a:solidFill>
                  <a:srgbClr val="002060"/>
                </a:solidFill>
              </a:rPr>
              <a:t>of light clusters</a:t>
            </a:r>
            <a:endParaRPr lang="it-IT" sz="2000" b="0" dirty="0" smtClean="0">
              <a:solidFill>
                <a:srgbClr val="002060"/>
              </a:solidFill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>
            <a:off x="228600" y="1703295"/>
            <a:ext cx="422910" cy="20095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58779" y="5329535"/>
            <a:ext cx="1809021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200" b="0" i="1" dirty="0" err="1" smtClean="0">
                <a:solidFill>
                  <a:srgbClr val="0B0BA0"/>
                </a:solidFill>
              </a:rPr>
              <a:t>Wang</a:t>
            </a:r>
            <a:r>
              <a:rPr lang="it-IT" sz="1200" b="0" dirty="0" smtClean="0">
                <a:solidFill>
                  <a:srgbClr val="0B0BA0"/>
                </a:solidFill>
              </a:rPr>
              <a:t>, </a:t>
            </a:r>
            <a:r>
              <a:rPr lang="it-IT" sz="1200" b="0" i="1" dirty="0" err="1" smtClean="0">
                <a:solidFill>
                  <a:srgbClr val="0B0BA0"/>
                </a:solidFill>
              </a:rPr>
              <a:t>Burrello</a:t>
            </a:r>
            <a:r>
              <a:rPr lang="it-IT" sz="1200" b="0" dirty="0" smtClean="0">
                <a:solidFill>
                  <a:srgbClr val="0B0BA0"/>
                </a:solidFill>
              </a:rPr>
              <a:t>, </a:t>
            </a:r>
            <a:r>
              <a:rPr lang="it-IT" sz="1200" b="0" i="1" dirty="0" smtClean="0">
                <a:solidFill>
                  <a:srgbClr val="0B0BA0"/>
                </a:solidFill>
              </a:rPr>
              <a:t>Colonna</a:t>
            </a:r>
            <a:r>
              <a:rPr lang="it-IT" sz="1200" b="0" dirty="0" smtClean="0">
                <a:solidFill>
                  <a:srgbClr val="0B0BA0"/>
                </a:solidFill>
              </a:rPr>
              <a:t>, </a:t>
            </a:r>
          </a:p>
          <a:p>
            <a:pPr algn="l"/>
            <a:r>
              <a:rPr lang="it-IT" sz="1200" b="0" dirty="0">
                <a:solidFill>
                  <a:srgbClr val="0B0BA0"/>
                </a:solidFill>
              </a:rPr>
              <a:t>i</a:t>
            </a:r>
            <a:r>
              <a:rPr lang="it-IT" sz="1200" b="0" dirty="0" smtClean="0">
                <a:solidFill>
                  <a:srgbClr val="0B0BA0"/>
                </a:solidFill>
              </a:rPr>
              <a:t>n progress</a:t>
            </a:r>
            <a:endParaRPr lang="it-IT" sz="1200" b="0" dirty="0" smtClean="0">
              <a:solidFill>
                <a:srgbClr val="0B0BA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9750472">
            <a:off x="7155065" y="4574280"/>
            <a:ext cx="1300356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800" b="0" i="1" dirty="0" err="1" smtClean="0"/>
              <a:t>preliminary</a:t>
            </a:r>
            <a:endParaRPr lang="it-IT" sz="1800" b="0" i="1" dirty="0" smtClean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624" y="5365169"/>
            <a:ext cx="1457776" cy="12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dens_os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81400"/>
            <a:ext cx="3360588" cy="1003665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739150" y="3431106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err="1" smtClean="0">
                <a:solidFill>
                  <a:srgbClr val="FF0000"/>
                </a:solidFill>
              </a:rPr>
              <a:t>fragments</a:t>
            </a:r>
            <a:endParaRPr lang="it-IT" sz="1400" b="0" dirty="0" smtClean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2616862" y="5433284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err="1" smtClean="0"/>
              <a:t>Instability</a:t>
            </a:r>
            <a:r>
              <a:rPr lang="it-IT" sz="1400" b="0" dirty="0" smtClean="0"/>
              <a:t> </a:t>
            </a:r>
            <a:r>
              <a:rPr lang="it-IT" sz="1400" b="0" dirty="0" err="1" smtClean="0"/>
              <a:t>growth</a:t>
            </a:r>
            <a:r>
              <a:rPr lang="it-IT" sz="1400" b="0" dirty="0" smtClean="0"/>
              <a:t> rate</a:t>
            </a:r>
            <a:endParaRPr lang="it-IT" sz="1400" b="0" dirty="0" smtClean="0"/>
          </a:p>
        </p:txBody>
      </p:sp>
      <p:sp>
        <p:nvSpPr>
          <p:cNvPr id="21" name="Freccia a destra 20"/>
          <p:cNvSpPr/>
          <p:nvPr/>
        </p:nvSpPr>
        <p:spPr bwMode="auto">
          <a:xfrm rot="5400000">
            <a:off x="1516865" y="4918970"/>
            <a:ext cx="422910" cy="200959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Connettore 2 22"/>
          <p:cNvCxnSpPr/>
          <p:nvPr/>
        </p:nvCxnSpPr>
        <p:spPr bwMode="auto">
          <a:xfrm flipV="1">
            <a:off x="5257800" y="3581400"/>
            <a:ext cx="457200" cy="122659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6420587" y="2953870"/>
            <a:ext cx="132940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2000" b="0" dirty="0" smtClean="0"/>
              <a:t>T = 5 </a:t>
            </a:r>
            <a:r>
              <a:rPr lang="it-IT" sz="2000" b="0" dirty="0" err="1" smtClean="0"/>
              <a:t>MeV</a:t>
            </a:r>
            <a:endParaRPr lang="it-IT" sz="2000" b="0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2133600" y="2952690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  <a:r>
              <a:rPr lang="it-IT" sz="20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it-IT" sz="20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density</a:t>
            </a:r>
            <a:r>
              <a:rPr lang="it-IT" sz="20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perturbations</a:t>
            </a:r>
            <a:endParaRPr lang="it-IT" sz="2000" b="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2008990" y="3094311"/>
            <a:ext cx="106680" cy="1060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295400" y="2175808"/>
            <a:ext cx="6400800" cy="2472392"/>
            <a:chOff x="1295400" y="2590800"/>
            <a:chExt cx="6400800" cy="2472392"/>
          </a:xfrm>
        </p:grpSpPr>
        <p:sp>
          <p:nvSpPr>
            <p:cNvPr id="3" name="Rettangolo 2"/>
            <p:cNvSpPr/>
            <p:nvPr/>
          </p:nvSpPr>
          <p:spPr bwMode="auto">
            <a:xfrm>
              <a:off x="1295400" y="2590800"/>
              <a:ext cx="6400800" cy="2472392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2199842" y="3124200"/>
              <a:ext cx="456439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0" dirty="0" err="1" smtClean="0">
                  <a:solidFill>
                    <a:srgbClr val="0070C0"/>
                  </a:solidFill>
                </a:rPr>
                <a:t>Relativistic</a:t>
              </a:r>
              <a:r>
                <a:rPr lang="it-IT" sz="4000" b="0" dirty="0" smtClean="0">
                  <a:solidFill>
                    <a:srgbClr val="0070C0"/>
                  </a:solidFill>
                </a:rPr>
                <a:t> </a:t>
              </a:r>
              <a:r>
                <a:rPr lang="it-IT" sz="4000" b="0" dirty="0" err="1" smtClean="0">
                  <a:solidFill>
                    <a:srgbClr val="0070C0"/>
                  </a:solidFill>
                </a:rPr>
                <a:t>Energies</a:t>
              </a:r>
              <a:r>
                <a:rPr lang="it-IT" sz="4000" b="0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it-IT" sz="4000" b="0" dirty="0" smtClean="0">
                  <a:solidFill>
                    <a:srgbClr val="0070C0"/>
                  </a:solidFill>
                </a:rPr>
                <a:t>(0.1 – 1 </a:t>
              </a:r>
              <a:r>
                <a:rPr lang="it-IT" sz="4000" b="0" dirty="0" err="1" smtClean="0">
                  <a:solidFill>
                    <a:srgbClr val="0070C0"/>
                  </a:solidFill>
                </a:rPr>
                <a:t>GeV</a:t>
              </a:r>
              <a:r>
                <a:rPr lang="it-IT" sz="4000" b="0" dirty="0" smtClean="0">
                  <a:solidFill>
                    <a:srgbClr val="0070C0"/>
                  </a:solidFill>
                </a:rPr>
                <a:t>/u)</a:t>
              </a:r>
            </a:p>
            <a:p>
              <a:r>
                <a:rPr lang="it-IT" sz="4000" b="0" dirty="0" smtClean="0">
                  <a:solidFill>
                    <a:srgbClr val="0070C0"/>
                  </a:solidFill>
                </a:rPr>
                <a:t>  </a:t>
              </a:r>
              <a:r>
                <a:rPr lang="it-IT" sz="3200" b="0" i="1" dirty="0" smtClean="0">
                  <a:solidFill>
                    <a:srgbClr val="FF0000"/>
                  </a:solidFill>
                </a:rPr>
                <a:t>high </a:t>
              </a:r>
              <a:r>
                <a:rPr lang="it-IT" sz="3200" b="0" i="1" dirty="0" err="1" smtClean="0">
                  <a:solidFill>
                    <a:srgbClr val="FF0000"/>
                  </a:solidFill>
                </a:rPr>
                <a:t>density</a:t>
              </a:r>
              <a:r>
                <a:rPr lang="it-IT" sz="3200" b="0" i="1" dirty="0" smtClean="0">
                  <a:solidFill>
                    <a:srgbClr val="FF0000"/>
                  </a:solidFill>
                </a:rPr>
                <a:t> regime</a:t>
              </a:r>
              <a:endParaRPr lang="it-IT" sz="4000" b="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Freccia a destra 4"/>
          <p:cNvSpPr/>
          <p:nvPr/>
        </p:nvSpPr>
        <p:spPr bwMode="auto">
          <a:xfrm>
            <a:off x="2374357" y="4229876"/>
            <a:ext cx="4572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 rot="20049066">
            <a:off x="4118776" y="1161721"/>
            <a:ext cx="1571675" cy="822817"/>
            <a:chOff x="6945351" y="1672829"/>
            <a:chExt cx="1571675" cy="82281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8127" t="15035" r="6569" b="65385"/>
            <a:stretch>
              <a:fillRect/>
            </a:stretch>
          </p:blipFill>
          <p:spPr bwMode="auto">
            <a:xfrm>
              <a:off x="6988938" y="1672829"/>
              <a:ext cx="1528088" cy="82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ttangolo 21"/>
            <p:cNvSpPr/>
            <p:nvPr/>
          </p:nvSpPr>
          <p:spPr bwMode="auto">
            <a:xfrm>
              <a:off x="6945351" y="2178505"/>
              <a:ext cx="246096" cy="1186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3657600" y="2328446"/>
            <a:ext cx="1705708" cy="1636931"/>
            <a:chOff x="3953597" y="1883515"/>
            <a:chExt cx="1705708" cy="163693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3"/>
            <a:srcRect r="29597"/>
            <a:stretch/>
          </p:blipFill>
          <p:spPr>
            <a:xfrm>
              <a:off x="3953597" y="1931466"/>
              <a:ext cx="1456603" cy="1421334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4029797" y="3212669"/>
              <a:ext cx="1404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i="1" dirty="0" err="1"/>
                <a:t>s</a:t>
              </a:r>
              <a:r>
                <a:rPr lang="it-IT" sz="1400" b="0" i="1" dirty="0" err="1" smtClean="0"/>
                <a:t>ymmetry</a:t>
              </a:r>
              <a:r>
                <a:rPr lang="it-IT" sz="1400" b="0" i="1" dirty="0" smtClean="0"/>
                <a:t> </a:t>
              </a:r>
              <a:r>
                <a:rPr lang="it-IT" sz="1400" b="0" i="1" dirty="0" err="1" smtClean="0"/>
                <a:t>energy</a:t>
              </a:r>
              <a:endParaRPr lang="it-IT" sz="1400" b="0" i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129993" y="1883515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accent2"/>
                  </a:solidFill>
                </a:rPr>
                <a:t>stiff</a:t>
              </a:r>
              <a:endParaRPr lang="it-IT" dirty="0">
                <a:solidFill>
                  <a:schemeClr val="accent2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791797" y="2523892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8000"/>
                  </a:solidFill>
                </a:rPr>
                <a:t>soft</a:t>
              </a:r>
              <a:endParaRPr lang="it-IT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219200"/>
            <a:ext cx="2208747" cy="1905000"/>
          </a:xfrm>
          <a:prstGeom prst="rect">
            <a:avLst/>
          </a:prstGeom>
        </p:spPr>
      </p:pic>
      <p:grpSp>
        <p:nvGrpSpPr>
          <p:cNvPr id="39" name="Gruppo 38"/>
          <p:cNvGrpSpPr/>
          <p:nvPr/>
        </p:nvGrpSpPr>
        <p:grpSpPr>
          <a:xfrm>
            <a:off x="4267200" y="4072720"/>
            <a:ext cx="4572000" cy="2709080"/>
            <a:chOff x="1447800" y="3505200"/>
            <a:chExt cx="4572000" cy="270908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5"/>
            <a:srcRect l="4464" t="31206" r="37500" b="14483"/>
            <a:stretch/>
          </p:blipFill>
          <p:spPr>
            <a:xfrm>
              <a:off x="1447800" y="3505200"/>
              <a:ext cx="3962400" cy="2709080"/>
            </a:xfrm>
            <a:prstGeom prst="rect">
              <a:avLst/>
            </a:prstGeom>
          </p:spPr>
        </p:pic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4519044" y="5562600"/>
              <a:ext cx="1500756" cy="5078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sz="900" dirty="0" err="1" smtClean="0">
                  <a:solidFill>
                    <a:srgbClr val="990099"/>
                  </a:solidFill>
                </a:rPr>
                <a:t>Ikeno</a:t>
              </a:r>
              <a:r>
                <a:rPr lang="it-IT" sz="900" dirty="0" smtClean="0">
                  <a:solidFill>
                    <a:srgbClr val="990099"/>
                  </a:solidFill>
                </a:rPr>
                <a:t>, Ono, Nara, </a:t>
              </a:r>
              <a:r>
                <a:rPr lang="it-IT" sz="900" dirty="0" err="1" smtClean="0">
                  <a:solidFill>
                    <a:srgbClr val="990099"/>
                  </a:solidFill>
                </a:rPr>
                <a:t>Onishi</a:t>
              </a:r>
              <a:r>
                <a:rPr lang="it-IT" sz="900" dirty="0" smtClean="0">
                  <a:solidFill>
                    <a:srgbClr val="990099"/>
                  </a:solidFill>
                </a:rPr>
                <a:t>, </a:t>
              </a:r>
            </a:p>
            <a:p>
              <a:pPr algn="l"/>
              <a:r>
                <a:rPr lang="it-IT" sz="900" dirty="0" err="1" smtClean="0">
                  <a:solidFill>
                    <a:srgbClr val="990099"/>
                  </a:solidFill>
                </a:rPr>
                <a:t>Phys</a:t>
              </a:r>
              <a:r>
                <a:rPr lang="it-IT" sz="900" dirty="0">
                  <a:solidFill>
                    <a:srgbClr val="990099"/>
                  </a:solidFill>
                </a:rPr>
                <a:t>. </a:t>
              </a:r>
              <a:r>
                <a:rPr lang="it-IT" sz="900" dirty="0" smtClean="0">
                  <a:solidFill>
                    <a:srgbClr val="990099"/>
                  </a:solidFill>
                </a:rPr>
                <a:t>Rev. C 93  (2016)</a:t>
              </a:r>
            </a:p>
            <a:p>
              <a:pPr algn="l"/>
              <a:r>
                <a:rPr lang="it-IT" sz="900" dirty="0" err="1" smtClean="0">
                  <a:solidFill>
                    <a:srgbClr val="990099"/>
                  </a:solidFill>
                </a:rPr>
                <a:t>Phys</a:t>
              </a:r>
              <a:r>
                <a:rPr lang="it-IT" sz="900" dirty="0" smtClean="0">
                  <a:solidFill>
                    <a:srgbClr val="990099"/>
                  </a:solidFill>
                </a:rPr>
                <a:t>. Rev. C101</a:t>
              </a:r>
              <a:r>
                <a:rPr lang="it-IT" sz="900" dirty="0">
                  <a:solidFill>
                    <a:srgbClr val="990099"/>
                  </a:solidFill>
                </a:rPr>
                <a:t> </a:t>
              </a:r>
              <a:r>
                <a:rPr lang="it-IT" sz="900" dirty="0" smtClean="0">
                  <a:solidFill>
                    <a:srgbClr val="990099"/>
                  </a:solidFill>
                </a:rPr>
                <a:t>(2020)                                                                                                          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193818" y="5113726"/>
              <a:ext cx="673582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AMD</a:t>
              </a:r>
              <a:endParaRPr lang="it-IT" dirty="0"/>
            </a:p>
          </p:txBody>
        </p:sp>
        <p:sp>
          <p:nvSpPr>
            <p:cNvPr id="26" name="Ovale 25"/>
            <p:cNvSpPr/>
            <p:nvPr/>
          </p:nvSpPr>
          <p:spPr bwMode="auto">
            <a:xfrm>
              <a:off x="4015154" y="3669323"/>
              <a:ext cx="304800" cy="909935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7" name="CasellaDiTesto 11"/>
          <p:cNvSpPr txBox="1">
            <a:spLocks noChangeArrowheads="1"/>
          </p:cNvSpPr>
          <p:nvPr/>
        </p:nvSpPr>
        <p:spPr bwMode="auto">
          <a:xfrm>
            <a:off x="457200" y="147935"/>
            <a:ext cx="8131585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400" b="0" dirty="0" smtClean="0">
                <a:solidFill>
                  <a:srgbClr val="FFFFFF"/>
                </a:solidFill>
              </a:rPr>
              <a:t>Impact of </a:t>
            </a:r>
            <a:r>
              <a:rPr lang="it-IT" sz="2400" b="0" dirty="0" err="1" smtClean="0">
                <a:solidFill>
                  <a:srgbClr val="FFFFFF"/>
                </a:solidFill>
              </a:rPr>
              <a:t>clustering</a:t>
            </a:r>
            <a:r>
              <a:rPr lang="it-IT" sz="2400" b="0" dirty="0" smtClean="0">
                <a:solidFill>
                  <a:srgbClr val="FFFFFF"/>
                </a:solidFill>
              </a:rPr>
              <a:t> on </a:t>
            </a:r>
            <a:r>
              <a:rPr lang="it-IT" sz="2400" b="0" dirty="0" err="1" smtClean="0">
                <a:solidFill>
                  <a:srgbClr val="FFFFFF"/>
                </a:solidFill>
              </a:rPr>
              <a:t>reaction</a:t>
            </a:r>
            <a:r>
              <a:rPr lang="it-IT" sz="2400" b="0" dirty="0" smtClean="0">
                <a:solidFill>
                  <a:srgbClr val="FFFFFF"/>
                </a:solidFill>
              </a:rPr>
              <a:t> </a:t>
            </a:r>
            <a:r>
              <a:rPr lang="it-IT" sz="2400" b="0" dirty="0" err="1" smtClean="0">
                <a:solidFill>
                  <a:srgbClr val="FFFFFF"/>
                </a:solidFill>
              </a:rPr>
              <a:t>dynamics</a:t>
            </a:r>
            <a:r>
              <a:rPr lang="it-IT" sz="2400" b="0" dirty="0" smtClean="0">
                <a:solidFill>
                  <a:srgbClr val="FFFFFF"/>
                </a:solidFill>
              </a:rPr>
              <a:t> </a:t>
            </a:r>
            <a:r>
              <a:rPr lang="it-IT" sz="2400" b="0" dirty="0" err="1" smtClean="0">
                <a:solidFill>
                  <a:srgbClr val="FFFFFF"/>
                </a:solidFill>
              </a:rPr>
              <a:t>at</a:t>
            </a:r>
            <a:r>
              <a:rPr lang="it-IT" sz="2400" b="0" dirty="0" smtClean="0">
                <a:solidFill>
                  <a:srgbClr val="FFFFFF"/>
                </a:solidFill>
              </a:rPr>
              <a:t> </a:t>
            </a:r>
            <a:r>
              <a:rPr lang="it-IT" sz="2400" b="0" dirty="0" err="1" smtClean="0">
                <a:solidFill>
                  <a:srgbClr val="FFFFFF"/>
                </a:solidFill>
              </a:rPr>
              <a:t>relativistic</a:t>
            </a:r>
            <a:r>
              <a:rPr lang="it-IT" sz="2400" b="0" dirty="0" smtClean="0">
                <a:solidFill>
                  <a:srgbClr val="FFFFFF"/>
                </a:solidFill>
              </a:rPr>
              <a:t> </a:t>
            </a:r>
            <a:r>
              <a:rPr lang="it-IT" sz="2400" b="0" dirty="0" err="1" smtClean="0">
                <a:solidFill>
                  <a:srgbClr val="FFFFFF"/>
                </a:solidFill>
              </a:rPr>
              <a:t>energies</a:t>
            </a:r>
            <a:endParaRPr lang="it-IT" sz="2400" b="0" dirty="0">
              <a:solidFill>
                <a:srgbClr val="FFFFFF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5081" r="31398" b="17888"/>
          <a:stretch/>
        </p:blipFill>
        <p:spPr bwMode="auto">
          <a:xfrm>
            <a:off x="267069" y="2238375"/>
            <a:ext cx="3207637" cy="454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asellaDiTesto 28"/>
          <p:cNvSpPr txBox="1">
            <a:spLocks noChangeArrowheads="1"/>
          </p:cNvSpPr>
          <p:nvPr/>
        </p:nvSpPr>
        <p:spPr bwMode="auto">
          <a:xfrm>
            <a:off x="5562600" y="3657600"/>
            <a:ext cx="22860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baseline="30000" dirty="0" smtClean="0"/>
              <a:t>132</a:t>
            </a:r>
            <a:r>
              <a:rPr lang="it-IT" dirty="0" smtClean="0"/>
              <a:t>Sn </a:t>
            </a:r>
            <a:r>
              <a:rPr lang="it-IT" dirty="0"/>
              <a:t>+</a:t>
            </a:r>
            <a:r>
              <a:rPr lang="it-IT" baseline="30000" dirty="0" smtClean="0"/>
              <a:t>124</a:t>
            </a:r>
            <a:r>
              <a:rPr lang="it-IT" dirty="0" smtClean="0"/>
              <a:t>Sn</a:t>
            </a:r>
            <a:r>
              <a:rPr lang="it-IT" dirty="0"/>
              <a:t>, </a:t>
            </a:r>
            <a:r>
              <a:rPr lang="it-IT" dirty="0" smtClean="0"/>
              <a:t>270  </a:t>
            </a:r>
            <a:r>
              <a:rPr lang="it-IT" dirty="0" err="1"/>
              <a:t>AMeV</a:t>
            </a:r>
            <a:endParaRPr lang="it-IT" dirty="0"/>
          </a:p>
        </p:txBody>
      </p:sp>
      <p:grpSp>
        <p:nvGrpSpPr>
          <p:cNvPr id="41" name="Gruppo 40"/>
          <p:cNvGrpSpPr/>
          <p:nvPr/>
        </p:nvGrpSpPr>
        <p:grpSpPr>
          <a:xfrm>
            <a:off x="7893221" y="3276600"/>
            <a:ext cx="1098379" cy="990600"/>
            <a:chOff x="7893221" y="5410200"/>
            <a:chExt cx="1098379" cy="990600"/>
          </a:xfrm>
        </p:grpSpPr>
        <p:pic>
          <p:nvPicPr>
            <p:cNvPr id="42" name="Immagine 41"/>
            <p:cNvPicPr>
              <a:picLocks noChangeAspect="1"/>
            </p:cNvPicPr>
            <p:nvPr/>
          </p:nvPicPr>
          <p:blipFill rotWithShape="1">
            <a:blip r:embed="rId7"/>
            <a:srcRect l="31345" r="56307" b="86873"/>
            <a:stretch/>
          </p:blipFill>
          <p:spPr>
            <a:xfrm>
              <a:off x="8000999" y="5410200"/>
              <a:ext cx="990601" cy="609600"/>
            </a:xfrm>
            <a:prstGeom prst="rect">
              <a:avLst/>
            </a:prstGeom>
          </p:spPr>
        </p:pic>
        <p:sp>
          <p:nvSpPr>
            <p:cNvPr id="44" name="CasellaDiTesto 43"/>
            <p:cNvSpPr txBox="1"/>
            <p:nvPr/>
          </p:nvSpPr>
          <p:spPr>
            <a:xfrm>
              <a:off x="7893221" y="6062246"/>
              <a:ext cx="1098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@ RIKEN</a:t>
              </a:r>
              <a:endParaRPr lang="it-IT" dirty="0"/>
            </a:p>
          </p:txBody>
        </p:sp>
      </p:grpSp>
      <p:cxnSp>
        <p:nvCxnSpPr>
          <p:cNvPr id="16" name="Connettore 2 15"/>
          <p:cNvCxnSpPr/>
          <p:nvPr/>
        </p:nvCxnSpPr>
        <p:spPr bwMode="auto">
          <a:xfrm>
            <a:off x="4876800" y="1757949"/>
            <a:ext cx="0" cy="1058474"/>
          </a:xfrm>
          <a:prstGeom prst="straightConnector1">
            <a:avLst/>
          </a:prstGeom>
          <a:noFill/>
          <a:ln w="222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Freccia circolare a destra 49"/>
          <p:cNvSpPr/>
          <p:nvPr/>
        </p:nvSpPr>
        <p:spPr bwMode="auto">
          <a:xfrm rot="17525896">
            <a:off x="5326594" y="1680082"/>
            <a:ext cx="415353" cy="1043888"/>
          </a:xfrm>
          <a:prstGeom prst="curved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52400" y="965537"/>
            <a:ext cx="3905236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err="1" smtClean="0">
                <a:solidFill>
                  <a:srgbClr val="002060"/>
                </a:solidFill>
              </a:rPr>
              <a:t>Meson</a:t>
            </a:r>
            <a:r>
              <a:rPr lang="it-IT" sz="2000" b="0" dirty="0" smtClean="0">
                <a:solidFill>
                  <a:srgbClr val="002060"/>
                </a:solidFill>
              </a:rPr>
              <a:t> production can probe</a:t>
            </a:r>
          </a:p>
          <a:p>
            <a:pPr algn="l"/>
            <a:r>
              <a:rPr lang="it-IT" sz="2000" b="0" dirty="0" smtClean="0">
                <a:solidFill>
                  <a:srgbClr val="002060"/>
                </a:solidFill>
              </a:rPr>
              <a:t>     the </a:t>
            </a:r>
            <a:r>
              <a:rPr lang="it-IT" sz="2000" dirty="0" smtClean="0">
                <a:solidFill>
                  <a:srgbClr val="002060"/>
                </a:solidFill>
              </a:rPr>
              <a:t>high </a:t>
            </a:r>
            <a:r>
              <a:rPr lang="it-IT" sz="2000" dirty="0" err="1" smtClean="0">
                <a:solidFill>
                  <a:srgbClr val="002060"/>
                </a:solidFill>
              </a:rPr>
              <a:t>density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phase</a:t>
            </a:r>
            <a:endParaRPr lang="it-IT" sz="2000" b="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err="1" smtClean="0">
                <a:solidFill>
                  <a:srgbClr val="002060"/>
                </a:solidFill>
              </a:rPr>
              <a:t>Interplay</a:t>
            </a:r>
            <a:r>
              <a:rPr lang="it-IT" sz="2000" b="0" dirty="0" smtClean="0">
                <a:solidFill>
                  <a:srgbClr val="002060"/>
                </a:solidFill>
              </a:rPr>
              <a:t> with </a:t>
            </a:r>
            <a:r>
              <a:rPr lang="it-IT" sz="2000" i="1" dirty="0" smtClean="0">
                <a:solidFill>
                  <a:srgbClr val="002060"/>
                </a:solidFill>
              </a:rPr>
              <a:t>cluster</a:t>
            </a:r>
            <a:r>
              <a:rPr lang="it-IT" sz="2000" b="0" i="1" dirty="0" smtClean="0">
                <a:solidFill>
                  <a:srgbClr val="002060"/>
                </a:solidFill>
              </a:rPr>
              <a:t> </a:t>
            </a:r>
            <a:r>
              <a:rPr lang="it-IT" sz="2000" b="0" i="1" dirty="0" err="1" smtClean="0">
                <a:solidFill>
                  <a:srgbClr val="002060"/>
                </a:solidFill>
              </a:rPr>
              <a:t>emission</a:t>
            </a:r>
            <a:r>
              <a:rPr lang="it-IT" sz="2000" b="0" i="1" dirty="0" smtClean="0">
                <a:solidFill>
                  <a:srgbClr val="002060"/>
                </a:solidFill>
              </a:rPr>
              <a:t> </a:t>
            </a:r>
            <a:r>
              <a:rPr lang="it-IT" sz="2000" b="0" dirty="0" smtClean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3200400" y="4462046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dirty="0" smtClean="0">
                <a:sym typeface="Wingdings" panose="05000000000000000000" pitchFamily="2" charset="2"/>
              </a:rPr>
              <a:t> </a:t>
            </a:r>
            <a:r>
              <a:rPr lang="it-IT" b="0" dirty="0" err="1" smtClean="0"/>
              <a:t>Pion</a:t>
            </a:r>
            <a:r>
              <a:rPr lang="it-IT" b="0" dirty="0" smtClean="0"/>
              <a:t> </a:t>
            </a:r>
            <a:r>
              <a:rPr lang="it-IT" b="0" dirty="0" err="1" smtClean="0"/>
              <a:t>ratios</a:t>
            </a:r>
            <a:endParaRPr lang="it-IT" b="0" dirty="0" smtClean="0"/>
          </a:p>
        </p:txBody>
      </p:sp>
      <p:sp>
        <p:nvSpPr>
          <p:cNvPr id="53" name="CasellaDiTesto 52"/>
          <p:cNvSpPr txBox="1"/>
          <p:nvPr/>
        </p:nvSpPr>
        <p:spPr>
          <a:xfrm>
            <a:off x="1955329" y="2892623"/>
            <a:ext cx="1092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200" b="0" dirty="0" smtClean="0"/>
              <a:t>E/A ~ 1 </a:t>
            </a:r>
            <a:r>
              <a:rPr lang="it-IT" sz="1200" b="0" dirty="0" err="1" smtClean="0"/>
              <a:t>AGeV</a:t>
            </a:r>
            <a:endParaRPr lang="it-IT" sz="1200" b="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0" y="6619101"/>
            <a:ext cx="1745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100" dirty="0" smtClean="0">
                <a:solidFill>
                  <a:srgbClr val="C00000"/>
                </a:solidFill>
              </a:rPr>
              <a:t>Ferini et al, PRL97 (2006)</a:t>
            </a:r>
            <a:endParaRPr lang="it-IT" sz="1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800" y="2590800"/>
            <a:ext cx="8458199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Comparison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models</a:t>
            </a:r>
            <a:r>
              <a:rPr lang="it-IT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TMEP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  <a:endParaRPr lang="it-IT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it-IT" sz="20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towards</a:t>
            </a:r>
            <a:r>
              <a:rPr lang="it-IT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model-</a:t>
            </a:r>
            <a:r>
              <a:rPr lang="it-IT" sz="20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</a:t>
            </a:r>
            <a:r>
              <a:rPr lang="it-IT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predictions</a:t>
            </a:r>
            <a:r>
              <a:rPr lang="it-IT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robust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constraints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from </a:t>
            </a:r>
            <a:r>
              <a:rPr lang="it-IT" sz="20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HIC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Synergy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with </a:t>
            </a:r>
            <a:r>
              <a:rPr lang="it-IT" sz="2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structure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studies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same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DFT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often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employed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in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structure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and </a:t>
            </a:r>
            <a:endParaRPr lang="it-IT" sz="2000" b="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algn="l"/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reaction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studies</a:t>
            </a:r>
            <a:r>
              <a:rPr lang="it-IT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) </a:t>
            </a:r>
            <a:endParaRPr lang="it-IT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sellaDiTesto 11"/>
          <p:cNvSpPr txBox="1">
            <a:spLocks noChangeArrowheads="1"/>
          </p:cNvSpPr>
          <p:nvPr/>
        </p:nvSpPr>
        <p:spPr bwMode="auto">
          <a:xfrm>
            <a:off x="2438400" y="314980"/>
            <a:ext cx="40386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800" b="0" dirty="0" err="1" smtClean="0">
                <a:solidFill>
                  <a:srgbClr val="FFFFFF"/>
                </a:solidFill>
              </a:rPr>
              <a:t>Summary</a:t>
            </a:r>
            <a:r>
              <a:rPr lang="it-IT" sz="2800" b="0" dirty="0" smtClean="0">
                <a:solidFill>
                  <a:srgbClr val="FFFFFF"/>
                </a:solidFill>
              </a:rPr>
              <a:t> and </a:t>
            </a:r>
            <a:r>
              <a:rPr lang="it-IT" sz="2800" b="0" dirty="0" err="1" smtClean="0">
                <a:solidFill>
                  <a:srgbClr val="FFFFFF"/>
                </a:solidFill>
              </a:rPr>
              <a:t>perspectives</a:t>
            </a:r>
            <a:endParaRPr lang="it-IT" sz="2800" b="0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401" y="373380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2000" b="0" dirty="0">
              <a:solidFill>
                <a:srgbClr val="008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b="0" dirty="0" err="1" smtClean="0">
                <a:solidFill>
                  <a:schemeClr val="accent2"/>
                </a:solidFill>
              </a:rPr>
              <a:t>Merging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dirty="0" err="1" smtClean="0">
                <a:solidFill>
                  <a:schemeClr val="accent2"/>
                </a:solidFill>
              </a:rPr>
              <a:t>constraints</a:t>
            </a:r>
            <a:r>
              <a:rPr lang="it-IT" sz="2000" b="0" dirty="0" smtClean="0">
                <a:solidFill>
                  <a:schemeClr val="accent2"/>
                </a:solidFill>
              </a:rPr>
              <a:t> from </a:t>
            </a:r>
            <a:r>
              <a:rPr lang="it-IT" sz="2000" dirty="0" err="1" smtClean="0">
                <a:solidFill>
                  <a:srgbClr val="C00000"/>
                </a:solidFill>
              </a:rPr>
              <a:t>structure</a:t>
            </a:r>
            <a:r>
              <a:rPr lang="it-IT" sz="2000" b="0" dirty="0" smtClean="0">
                <a:solidFill>
                  <a:schemeClr val="accent2"/>
                </a:solidFill>
              </a:rPr>
              <a:t>, </a:t>
            </a:r>
            <a:r>
              <a:rPr lang="it-IT" sz="2000" dirty="0" smtClean="0">
                <a:solidFill>
                  <a:schemeClr val="accent2"/>
                </a:solidFill>
              </a:rPr>
              <a:t>HIC</a:t>
            </a:r>
            <a:r>
              <a:rPr lang="it-IT" sz="2000" b="0" dirty="0" smtClean="0">
                <a:solidFill>
                  <a:schemeClr val="accent2"/>
                </a:solidFill>
              </a:rPr>
              <a:t> and </a:t>
            </a:r>
            <a:r>
              <a:rPr lang="it-IT" sz="2000" dirty="0" err="1" smtClean="0">
                <a:solidFill>
                  <a:srgbClr val="FF00FF"/>
                </a:solidFill>
              </a:rPr>
              <a:t>astrophysics</a:t>
            </a:r>
            <a:endParaRPr lang="it-IT" sz="2000" dirty="0">
              <a:solidFill>
                <a:srgbClr val="FF00FF"/>
              </a:solidFill>
            </a:endParaRPr>
          </a:p>
          <a:p>
            <a:pPr algn="l"/>
            <a:r>
              <a:rPr lang="it-IT" sz="20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it-IT" sz="2000" b="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consistent</a:t>
            </a:r>
            <a:r>
              <a:rPr lang="it-IT" sz="2000" b="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it-IT" sz="2000" b="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description</a:t>
            </a:r>
            <a:r>
              <a:rPr lang="it-IT" sz="2000" b="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of </a:t>
            </a:r>
            <a:r>
              <a:rPr lang="it-IT" sz="2000" b="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all</a:t>
            </a:r>
            <a:r>
              <a:rPr lang="it-IT" sz="2000" b="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it-IT" sz="2000" b="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phenomena</a:t>
            </a:r>
            <a:r>
              <a:rPr lang="it-IT" sz="2000" b="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it-IT" sz="2000" b="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governed</a:t>
            </a:r>
            <a:r>
              <a:rPr lang="it-IT" sz="2000" b="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by the </a:t>
            </a:r>
            <a:r>
              <a:rPr lang="it-IT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EOS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8600" y="1214351"/>
            <a:ext cx="86106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Transport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theories</a:t>
            </a:r>
            <a:r>
              <a:rPr lang="it-IT" sz="2000" b="0" dirty="0" smtClean="0">
                <a:solidFill>
                  <a:srgbClr val="002060"/>
                </a:solidFill>
              </a:rPr>
              <a:t> are </a:t>
            </a:r>
            <a:r>
              <a:rPr lang="it-IT" sz="2000" b="0" dirty="0" err="1" smtClean="0">
                <a:solidFill>
                  <a:srgbClr val="002060"/>
                </a:solidFill>
              </a:rPr>
              <a:t>crucial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tools</a:t>
            </a:r>
            <a:r>
              <a:rPr lang="it-IT" sz="2000" b="0" dirty="0" smtClean="0">
                <a:solidFill>
                  <a:srgbClr val="002060"/>
                </a:solidFill>
              </a:rPr>
              <a:t> to link the </a:t>
            </a:r>
            <a:r>
              <a:rPr lang="it-IT" sz="2000" b="0" dirty="0" err="1" smtClean="0">
                <a:solidFill>
                  <a:srgbClr val="002060"/>
                </a:solidFill>
              </a:rPr>
              <a:t>nuclear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effective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interaction</a:t>
            </a:r>
            <a:r>
              <a:rPr lang="it-IT" sz="2000" b="0" dirty="0" smtClean="0">
                <a:solidFill>
                  <a:srgbClr val="002060"/>
                </a:solidFill>
              </a:rPr>
              <a:t> (and   </a:t>
            </a:r>
          </a:p>
          <a:p>
            <a:pPr algn="l"/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dirty="0" smtClean="0">
                <a:solidFill>
                  <a:srgbClr val="002060"/>
                </a:solidFill>
              </a:rPr>
              <a:t>   </a:t>
            </a:r>
            <a:r>
              <a:rPr lang="it-IT" sz="2000" dirty="0" err="1" smtClean="0">
                <a:solidFill>
                  <a:srgbClr val="002060"/>
                </a:solidFill>
              </a:rPr>
              <a:t>EoS</a:t>
            </a:r>
            <a:r>
              <a:rPr lang="it-IT" sz="2000" b="0" dirty="0" smtClean="0">
                <a:solidFill>
                  <a:srgbClr val="002060"/>
                </a:solidFill>
              </a:rPr>
              <a:t>) to </a:t>
            </a:r>
            <a:r>
              <a:rPr lang="it-IT" sz="2000" b="0" dirty="0" err="1" smtClean="0">
                <a:solidFill>
                  <a:srgbClr val="002060"/>
                </a:solidFill>
              </a:rPr>
              <a:t>physical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observables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emerging</a:t>
            </a:r>
            <a:r>
              <a:rPr lang="it-IT" sz="2000" b="0" dirty="0" smtClean="0">
                <a:solidFill>
                  <a:srgbClr val="002060"/>
                </a:solidFill>
              </a:rPr>
              <a:t> from the </a:t>
            </a:r>
            <a:r>
              <a:rPr lang="it-IT" sz="2000" dirty="0" smtClean="0">
                <a:solidFill>
                  <a:srgbClr val="002060"/>
                </a:solidFill>
              </a:rPr>
              <a:t>HIC </a:t>
            </a:r>
            <a:r>
              <a:rPr lang="it-IT" sz="2000" dirty="0" err="1" smtClean="0">
                <a:solidFill>
                  <a:srgbClr val="002060"/>
                </a:solidFill>
              </a:rPr>
              <a:t>phenomenology</a:t>
            </a:r>
            <a:r>
              <a:rPr lang="it-IT" sz="2000" b="0" dirty="0" smtClean="0">
                <a:solidFill>
                  <a:srgbClr val="002060"/>
                </a:solidFill>
              </a:rPr>
              <a:t>  </a:t>
            </a:r>
          </a:p>
          <a:p>
            <a:pPr algn="l"/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2000" b="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Strong 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synergy</a:t>
            </a:r>
            <a:r>
              <a:rPr lang="it-IT" sz="2000" b="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b="0" i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between</a:t>
            </a:r>
            <a:r>
              <a:rPr lang="it-IT" sz="2000" b="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theory</a:t>
            </a:r>
            <a:r>
              <a:rPr lang="it-IT" sz="2000" b="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and </a:t>
            </a:r>
            <a:r>
              <a:rPr lang="it-IT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experiments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9893" y="4953000"/>
            <a:ext cx="7866769" cy="1692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Perspectives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: </a:t>
            </a:r>
            <a:r>
              <a:rPr lang="it-IT" sz="2000" b="0" i="1" u="sng" dirty="0" err="1" smtClean="0">
                <a:solidFill>
                  <a:srgbClr val="0B0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higher</a:t>
            </a:r>
            <a:r>
              <a:rPr lang="it-IT" sz="2000" b="0" i="1" u="sng" dirty="0" smtClean="0">
                <a:solidFill>
                  <a:srgbClr val="0B0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it-IT" sz="2000" b="0" i="1" u="sng" dirty="0" err="1" smtClean="0">
                <a:solidFill>
                  <a:srgbClr val="0B0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order</a:t>
            </a:r>
            <a:r>
              <a:rPr lang="it-IT" sz="2000" b="0" i="1" u="sng" dirty="0" smtClean="0">
                <a:solidFill>
                  <a:srgbClr val="0B0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it-IT" sz="2000" b="0" i="1" u="sng" dirty="0" err="1" smtClean="0">
                <a:solidFill>
                  <a:srgbClr val="0B0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correlations</a:t>
            </a:r>
            <a:r>
              <a:rPr lang="it-IT" sz="2000" b="0" i="1" u="sng" dirty="0" smtClean="0">
                <a:solidFill>
                  <a:srgbClr val="0B0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pPr algn="l"/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-    </a:t>
            </a:r>
            <a:r>
              <a:rPr lang="it-IT" sz="2000" b="0" dirty="0" err="1">
                <a:solidFill>
                  <a:srgbClr val="0B0BA0"/>
                </a:solidFill>
                <a:sym typeface="Wingdings" panose="05000000000000000000" pitchFamily="2" charset="2"/>
              </a:rPr>
              <a:t>M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echanisms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of </a:t>
            </a:r>
            <a:r>
              <a:rPr lang="it-IT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light </a:t>
            </a:r>
            <a:r>
              <a:rPr lang="it-IT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clusters </a:t>
            </a:r>
            <a:r>
              <a:rPr lang="it-IT" sz="2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emission</a:t>
            </a:r>
            <a:r>
              <a:rPr lang="it-IT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(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important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at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both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Fermi and </a:t>
            </a:r>
          </a:p>
          <a:p>
            <a:pPr algn="l"/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    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relativistic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energies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)</a:t>
            </a:r>
            <a:endParaRPr lang="it-IT" sz="2000" b="0" dirty="0" smtClean="0">
              <a:solidFill>
                <a:srgbClr val="0B0BA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Tx/>
              <a:buChar char="-"/>
            </a:pPr>
            <a:r>
              <a:rPr lang="it-IT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short </a:t>
            </a:r>
            <a:r>
              <a:rPr lang="it-IT" sz="2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range</a:t>
            </a:r>
            <a:r>
              <a:rPr lang="it-IT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correlations</a:t>
            </a:r>
            <a:r>
              <a:rPr lang="it-IT" sz="2000" b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(off-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shell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transport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B0BA0"/>
                </a:solidFill>
                <a:sym typeface="Wingdings" panose="05000000000000000000" pitchFamily="2" charset="2"/>
              </a:rPr>
              <a:t>dynamics</a:t>
            </a:r>
            <a:r>
              <a:rPr lang="it-IT" sz="2000" b="0" dirty="0" smtClean="0">
                <a:solidFill>
                  <a:srgbClr val="0B0BA0"/>
                </a:solidFill>
                <a:sym typeface="Wingdings" panose="05000000000000000000" pitchFamily="2" charset="2"/>
              </a:rPr>
              <a:t> ?)</a:t>
            </a:r>
            <a:r>
              <a:rPr lang="it-IT" sz="2000" b="0" dirty="0" smtClean="0">
                <a:solidFill>
                  <a:srgbClr val="0B0BA0"/>
                </a:solidFill>
              </a:rPr>
              <a:t> </a:t>
            </a:r>
            <a:endParaRPr lang="it-IT" sz="2000" b="0" dirty="0" smtClean="0">
              <a:solidFill>
                <a:srgbClr val="0B0BA0"/>
              </a:solidFill>
            </a:endParaRPr>
          </a:p>
          <a:p>
            <a:pPr algn="l"/>
            <a:r>
              <a:rPr lang="it-IT" sz="1200" b="0" i="1" dirty="0" err="1" smtClean="0">
                <a:solidFill>
                  <a:srgbClr val="C00000"/>
                </a:solidFill>
              </a:rPr>
              <a:t>J.Lehr</a:t>
            </a:r>
            <a:r>
              <a:rPr lang="it-IT" sz="1200" b="0" dirty="0" smtClean="0">
                <a:solidFill>
                  <a:srgbClr val="C00000"/>
                </a:solidFill>
              </a:rPr>
              <a:t> et al., </a:t>
            </a:r>
            <a:r>
              <a:rPr lang="it-IT" sz="1200" dirty="0" smtClean="0">
                <a:solidFill>
                  <a:srgbClr val="C00000"/>
                </a:solidFill>
              </a:rPr>
              <a:t>PLB</a:t>
            </a:r>
            <a:r>
              <a:rPr lang="it-IT" sz="1200" dirty="0">
                <a:solidFill>
                  <a:srgbClr val="C00000"/>
                </a:solidFill>
              </a:rPr>
              <a:t>483 (2000) </a:t>
            </a:r>
            <a:r>
              <a:rPr lang="it-IT" sz="1200" dirty="0" smtClean="0">
                <a:solidFill>
                  <a:srgbClr val="C00000"/>
                </a:solidFill>
              </a:rPr>
              <a:t>324-330</a:t>
            </a:r>
            <a:r>
              <a:rPr lang="it-IT" sz="1200" b="0" dirty="0" smtClean="0">
                <a:solidFill>
                  <a:srgbClr val="C00000"/>
                </a:solidFill>
              </a:rPr>
              <a:t>                          </a:t>
            </a:r>
            <a:r>
              <a:rPr lang="it-IT" sz="1200" b="0" i="1" dirty="0" err="1" smtClean="0">
                <a:solidFill>
                  <a:srgbClr val="C00000"/>
                </a:solidFill>
              </a:rPr>
              <a:t>S.Burrello</a:t>
            </a:r>
            <a:r>
              <a:rPr lang="it-IT" sz="1200" b="0" i="1" dirty="0" smtClean="0">
                <a:solidFill>
                  <a:srgbClr val="C00000"/>
                </a:solidFill>
              </a:rPr>
              <a:t> and </a:t>
            </a:r>
            <a:r>
              <a:rPr lang="it-IT" sz="1200" b="0" i="1" dirty="0" err="1" smtClean="0">
                <a:solidFill>
                  <a:srgbClr val="C00000"/>
                </a:solidFill>
              </a:rPr>
              <a:t>S.Typel</a:t>
            </a:r>
            <a:r>
              <a:rPr lang="it-IT" sz="1200" b="0" dirty="0" smtClean="0">
                <a:solidFill>
                  <a:srgbClr val="C00000"/>
                </a:solidFill>
              </a:rPr>
              <a:t>, </a:t>
            </a:r>
            <a:r>
              <a:rPr lang="it-IT" sz="1200" dirty="0" smtClean="0">
                <a:solidFill>
                  <a:srgbClr val="C00000"/>
                </a:solidFill>
              </a:rPr>
              <a:t>EPJA58 (2022) 120</a:t>
            </a:r>
          </a:p>
          <a:p>
            <a:pPr algn="l"/>
            <a:endParaRPr lang="it-IT" sz="1200" dirty="0" smtClean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705600" y="4648200"/>
            <a:ext cx="2291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0" dirty="0" smtClean="0">
                <a:solidFill>
                  <a:srgbClr val="7030A0"/>
                </a:solidFill>
                <a:latin typeface="Verdana" panose="020B0604030504040204" pitchFamily="34" charset="0"/>
              </a:rPr>
              <a:t>A. </a:t>
            </a:r>
            <a:r>
              <a:rPr lang="it-IT" sz="900" b="0" dirty="0" err="1" smtClean="0">
                <a:solidFill>
                  <a:srgbClr val="7030A0"/>
                </a:solidFill>
                <a:latin typeface="Verdana" panose="020B0604030504040204" pitchFamily="34" charset="0"/>
              </a:rPr>
              <a:t>Sorensen</a:t>
            </a:r>
            <a:r>
              <a:rPr lang="it-IT" sz="900" b="0" dirty="0" smtClean="0">
                <a:solidFill>
                  <a:srgbClr val="7030A0"/>
                </a:solidFill>
                <a:latin typeface="Verdana" panose="020B0604030504040204" pitchFamily="34" charset="0"/>
              </a:rPr>
              <a:t> et al</a:t>
            </a:r>
            <a:r>
              <a:rPr lang="it-IT" sz="900" b="0" dirty="0">
                <a:solidFill>
                  <a:srgbClr val="7030A0"/>
                </a:solidFill>
                <a:latin typeface="Verdana" panose="020B0604030504040204" pitchFamily="34" charset="0"/>
              </a:rPr>
              <a:t>., arXiv:2301.1325</a:t>
            </a:r>
            <a:endParaRPr lang="it-IT" sz="900" b="0" dirty="0">
              <a:solidFill>
                <a:srgbClr val="7030A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4800" y="6248400"/>
            <a:ext cx="4084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fr-FR" sz="1050" dirty="0" smtClean="0">
              <a:solidFill>
                <a:srgbClr val="C00000"/>
              </a:solidFill>
            </a:endParaRPr>
          </a:p>
          <a:p>
            <a:pPr algn="l"/>
            <a:r>
              <a:rPr lang="it-IT" sz="1050" b="0" i="1" dirty="0">
                <a:solidFill>
                  <a:srgbClr val="C00000"/>
                </a:solidFill>
              </a:rPr>
              <a:t>W. </a:t>
            </a:r>
            <a:r>
              <a:rPr lang="it-IT" sz="1050" b="0" i="1" dirty="0" err="1">
                <a:solidFill>
                  <a:srgbClr val="C00000"/>
                </a:solidFill>
              </a:rPr>
              <a:t>Cassing</a:t>
            </a:r>
            <a:r>
              <a:rPr lang="it-IT" sz="1050" b="0" i="1" dirty="0">
                <a:solidFill>
                  <a:srgbClr val="C00000"/>
                </a:solidFill>
              </a:rPr>
              <a:t>, E.L. </a:t>
            </a:r>
            <a:r>
              <a:rPr lang="it-IT" sz="1050" b="0" i="1" dirty="0" err="1" smtClean="0">
                <a:solidFill>
                  <a:srgbClr val="C00000"/>
                </a:solidFill>
              </a:rPr>
              <a:t>Bratkovskaya</a:t>
            </a:r>
            <a:r>
              <a:rPr lang="it-IT" sz="1050" b="0" i="1" dirty="0" smtClean="0">
                <a:solidFill>
                  <a:srgbClr val="C00000"/>
                </a:solidFill>
              </a:rPr>
              <a:t>, </a:t>
            </a:r>
            <a:r>
              <a:rPr lang="it-IT" sz="1050" dirty="0" smtClean="0">
                <a:solidFill>
                  <a:srgbClr val="C00000"/>
                </a:solidFill>
              </a:rPr>
              <a:t> PR</a:t>
            </a:r>
            <a:r>
              <a:rPr lang="it-IT" sz="1050" dirty="0">
                <a:solidFill>
                  <a:srgbClr val="C00000"/>
                </a:solidFill>
              </a:rPr>
              <a:t> 308 (1999) </a:t>
            </a:r>
            <a:r>
              <a:rPr lang="it-IT" sz="1050" dirty="0" smtClean="0">
                <a:solidFill>
                  <a:srgbClr val="C00000"/>
                </a:solidFill>
              </a:rPr>
              <a:t>65-233 </a:t>
            </a:r>
            <a:endParaRPr lang="it-IT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0" y="3040559"/>
            <a:ext cx="3522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4400" b="0" dirty="0" smtClean="0"/>
              <a:t>Back-up </a:t>
            </a:r>
            <a:r>
              <a:rPr lang="it-IT" sz="4400" b="0" dirty="0" err="1" smtClean="0"/>
              <a:t>slides</a:t>
            </a:r>
            <a:endParaRPr lang="it-IT" sz="4400" b="0" dirty="0" smtClean="0"/>
          </a:p>
        </p:txBody>
      </p:sp>
    </p:spTree>
    <p:extLst>
      <p:ext uri="{BB962C8B-B14F-4D97-AF65-F5344CB8AC3E}">
        <p14:creationId xmlns:p14="http://schemas.microsoft.com/office/powerpoint/2010/main" val="8778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 bwMode="auto">
          <a:xfrm>
            <a:off x="507999" y="3798710"/>
            <a:ext cx="2314990" cy="305928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ttangolo 2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CC"/>
          </a:soli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Meson</a:t>
            </a:r>
            <a:r>
              <a:rPr lang="it-IT" sz="2400" dirty="0" smtClean="0">
                <a:solidFill>
                  <a:schemeClr val="accent2"/>
                </a:solidFill>
              </a:rPr>
              <a:t> production </a:t>
            </a:r>
            <a:r>
              <a:rPr lang="it-IT" sz="2400" dirty="0" err="1" smtClean="0">
                <a:solidFill>
                  <a:schemeClr val="accent2"/>
                </a:solidFill>
              </a:rPr>
              <a:t>at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relativistic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energies</a:t>
            </a:r>
            <a:r>
              <a:rPr lang="it-IT" sz="2400" dirty="0" smtClean="0">
                <a:solidFill>
                  <a:schemeClr val="accent2"/>
                </a:solidFill>
              </a:rPr>
              <a:t>: </a:t>
            </a:r>
            <a:r>
              <a:rPr lang="it-IT" sz="2400" dirty="0" err="1" smtClean="0">
                <a:solidFill>
                  <a:schemeClr val="accent2"/>
                </a:solidFill>
              </a:rPr>
              <a:t>pion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ratios</a:t>
            </a:r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3581400" cy="264016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867400" y="1676400"/>
            <a:ext cx="3171253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it-IT" sz="2000" b="0" dirty="0" smtClean="0">
                <a:solidFill>
                  <a:srgbClr val="0070C0"/>
                </a:solidFill>
              </a:rPr>
              <a:t>The </a:t>
            </a:r>
            <a:r>
              <a:rPr lang="el-GR" sz="2000" b="0" dirty="0" smtClean="0">
                <a:solidFill>
                  <a:srgbClr val="0070C0"/>
                </a:solidFill>
              </a:rPr>
              <a:t>π</a:t>
            </a:r>
            <a:r>
              <a:rPr lang="it-IT" sz="2000" b="0" baseline="30000" dirty="0" smtClean="0">
                <a:solidFill>
                  <a:srgbClr val="0070C0"/>
                </a:solidFill>
              </a:rPr>
              <a:t>-</a:t>
            </a:r>
            <a:r>
              <a:rPr lang="it-IT" sz="2000" b="0" dirty="0" smtClean="0">
                <a:solidFill>
                  <a:srgbClr val="0070C0"/>
                </a:solidFill>
              </a:rPr>
              <a:t>/</a:t>
            </a:r>
            <a:r>
              <a:rPr lang="el-GR" sz="2000" b="0" dirty="0" smtClean="0">
                <a:solidFill>
                  <a:srgbClr val="0070C0"/>
                </a:solidFill>
              </a:rPr>
              <a:t>π</a:t>
            </a:r>
            <a:r>
              <a:rPr lang="it-IT" sz="2000" b="0" baseline="30000" dirty="0" smtClean="0">
                <a:solidFill>
                  <a:srgbClr val="0070C0"/>
                </a:solidFill>
              </a:rPr>
              <a:t>+</a:t>
            </a:r>
            <a:r>
              <a:rPr lang="it-IT" sz="2000" b="0" dirty="0" smtClean="0">
                <a:solidFill>
                  <a:srgbClr val="0070C0"/>
                </a:solidFill>
              </a:rPr>
              <a:t>ratio </a:t>
            </a:r>
            <a:r>
              <a:rPr lang="it-IT" sz="2000" b="0" dirty="0" err="1" smtClean="0">
                <a:solidFill>
                  <a:srgbClr val="0070C0"/>
                </a:solidFill>
              </a:rPr>
              <a:t>follows</a:t>
            </a:r>
            <a:r>
              <a:rPr lang="it-IT" sz="2000" b="0" dirty="0" smtClean="0">
                <a:solidFill>
                  <a:srgbClr val="0070C0"/>
                </a:solidFill>
              </a:rPr>
              <a:t> the </a:t>
            </a:r>
          </a:p>
          <a:p>
            <a:pPr algn="l"/>
            <a:r>
              <a:rPr lang="it-IT" sz="2000" b="0" dirty="0" smtClean="0">
                <a:solidFill>
                  <a:srgbClr val="0070C0"/>
                </a:solidFill>
              </a:rPr>
              <a:t>N/Z ratio of the high </a:t>
            </a:r>
            <a:r>
              <a:rPr lang="it-IT" sz="2000" b="0" dirty="0" err="1" smtClean="0">
                <a:solidFill>
                  <a:srgbClr val="0070C0"/>
                </a:solidFill>
              </a:rPr>
              <a:t>density</a:t>
            </a:r>
            <a:endParaRPr lang="it-IT" sz="2000" b="0" dirty="0" smtClean="0">
              <a:solidFill>
                <a:srgbClr val="0070C0"/>
              </a:solidFill>
            </a:endParaRPr>
          </a:p>
          <a:p>
            <a:pPr algn="l"/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matter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it-IT" sz="2000" b="0" dirty="0" smtClean="0">
                <a:solidFill>
                  <a:srgbClr val="0070C0"/>
                </a:solidFill>
              </a:rPr>
              <a:t>(</a:t>
            </a:r>
            <a:r>
              <a:rPr lang="it-IT" sz="2000" b="0" dirty="0" err="1" smtClean="0">
                <a:solidFill>
                  <a:srgbClr val="0070C0"/>
                </a:solidFill>
              </a:rPr>
              <a:t>being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larger</a:t>
            </a:r>
            <a:r>
              <a:rPr lang="it-IT" sz="2000" b="0" dirty="0" smtClean="0">
                <a:solidFill>
                  <a:srgbClr val="0070C0"/>
                </a:solidFill>
              </a:rPr>
              <a:t> in the </a:t>
            </a:r>
            <a:r>
              <a:rPr lang="it-IT" sz="2000" b="0" dirty="0" smtClean="0">
                <a:solidFill>
                  <a:srgbClr val="FF0000"/>
                </a:solidFill>
              </a:rPr>
              <a:t>soft</a:t>
            </a:r>
            <a:r>
              <a:rPr lang="it-IT" sz="2000" b="0" dirty="0" smtClean="0">
                <a:solidFill>
                  <a:srgbClr val="0070C0"/>
                </a:solidFill>
              </a:rPr>
              <a:t> case)</a:t>
            </a:r>
            <a:endParaRPr lang="it-IT" sz="2000" b="0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33133" y="167640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soft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30978" y="2286000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2"/>
                </a:solidFill>
              </a:rPr>
              <a:t>stiff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59871" y="762000"/>
            <a:ext cx="3954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baseline="30000" dirty="0" smtClean="0">
                <a:solidFill>
                  <a:srgbClr val="002060"/>
                </a:solidFill>
              </a:rPr>
              <a:t>197</a:t>
            </a:r>
            <a:r>
              <a:rPr lang="it-IT" b="0" dirty="0" smtClean="0">
                <a:solidFill>
                  <a:srgbClr val="002060"/>
                </a:solidFill>
              </a:rPr>
              <a:t>Au + </a:t>
            </a:r>
            <a:r>
              <a:rPr lang="it-IT" b="0" baseline="30000" dirty="0" smtClean="0">
                <a:solidFill>
                  <a:srgbClr val="002060"/>
                </a:solidFill>
              </a:rPr>
              <a:t>197</a:t>
            </a:r>
            <a:r>
              <a:rPr lang="it-IT" b="0" dirty="0" smtClean="0">
                <a:solidFill>
                  <a:srgbClr val="002060"/>
                </a:solidFill>
              </a:rPr>
              <a:t>Au, 400 </a:t>
            </a:r>
            <a:r>
              <a:rPr lang="it-IT" b="0" dirty="0" err="1" smtClean="0">
                <a:solidFill>
                  <a:srgbClr val="002060"/>
                </a:solidFill>
              </a:rPr>
              <a:t>MeV</a:t>
            </a:r>
            <a:r>
              <a:rPr lang="it-IT" b="0" dirty="0" smtClean="0">
                <a:solidFill>
                  <a:srgbClr val="002060"/>
                </a:solidFill>
              </a:rPr>
              <a:t>/A, </a:t>
            </a:r>
            <a:r>
              <a:rPr lang="it-IT" b="0" dirty="0" err="1" smtClean="0">
                <a:solidFill>
                  <a:srgbClr val="002060"/>
                </a:solidFill>
              </a:rPr>
              <a:t>central</a:t>
            </a:r>
            <a:r>
              <a:rPr lang="it-IT" b="0" dirty="0" smtClean="0">
                <a:solidFill>
                  <a:srgbClr val="002060"/>
                </a:solidFill>
              </a:rPr>
              <a:t> </a:t>
            </a:r>
            <a:r>
              <a:rPr lang="it-IT" b="0" dirty="0" err="1" smtClean="0">
                <a:solidFill>
                  <a:srgbClr val="002060"/>
                </a:solidFill>
              </a:rPr>
              <a:t>collisions</a:t>
            </a:r>
            <a:endParaRPr lang="it-IT" b="0" dirty="0">
              <a:solidFill>
                <a:srgbClr val="002060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 rot="20049066">
            <a:off x="3901986" y="1063462"/>
            <a:ext cx="1571675" cy="822817"/>
            <a:chOff x="6945351" y="1672829"/>
            <a:chExt cx="1571675" cy="82281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8127" t="15035" r="6569" b="65385"/>
            <a:stretch>
              <a:fillRect/>
            </a:stretch>
          </p:blipFill>
          <p:spPr bwMode="auto">
            <a:xfrm>
              <a:off x="6988938" y="1672829"/>
              <a:ext cx="1528088" cy="82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ttangolo 26"/>
            <p:cNvSpPr/>
            <p:nvPr/>
          </p:nvSpPr>
          <p:spPr bwMode="auto">
            <a:xfrm>
              <a:off x="6945351" y="2178505"/>
              <a:ext cx="246096" cy="1186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Rettangolo 28"/>
          <p:cNvSpPr/>
          <p:nvPr/>
        </p:nvSpPr>
        <p:spPr>
          <a:xfrm>
            <a:off x="2849880" y="6280919"/>
            <a:ext cx="21793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50" dirty="0" err="1" smtClean="0">
                <a:solidFill>
                  <a:srgbClr val="C00000"/>
                </a:solidFill>
              </a:rPr>
              <a:t>M.D.Cozma</a:t>
            </a:r>
            <a:r>
              <a:rPr lang="fr-FR" sz="1050" dirty="0" smtClean="0">
                <a:solidFill>
                  <a:srgbClr val="C00000"/>
                </a:solidFill>
              </a:rPr>
              <a:t> et al., PLB 753 (2016)</a:t>
            </a:r>
          </a:p>
          <a:p>
            <a:pPr algn="l"/>
            <a:r>
              <a:rPr lang="fr-FR" sz="1050" dirty="0" smtClean="0">
                <a:solidFill>
                  <a:srgbClr val="C00000"/>
                </a:solidFill>
              </a:rPr>
              <a:t>Song &amp; Ko, PRC 91 (2015) </a:t>
            </a:r>
          </a:p>
          <a:p>
            <a:pPr algn="l"/>
            <a:r>
              <a:rPr lang="fr-FR" sz="1050" dirty="0" err="1" smtClean="0">
                <a:solidFill>
                  <a:srgbClr val="C00000"/>
                </a:solidFill>
              </a:rPr>
              <a:t>Ferini</a:t>
            </a:r>
            <a:r>
              <a:rPr lang="fr-FR" sz="1050" dirty="0" smtClean="0">
                <a:solidFill>
                  <a:srgbClr val="C00000"/>
                </a:solidFill>
              </a:rPr>
              <a:t> et al., PRL 97 (2006)   </a:t>
            </a:r>
            <a:endParaRPr lang="it-IT" sz="1050" dirty="0">
              <a:solidFill>
                <a:srgbClr val="C00000"/>
              </a:solidFill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4"/>
          <a:srcRect r="29597"/>
          <a:stretch/>
        </p:blipFill>
        <p:spPr>
          <a:xfrm>
            <a:off x="4114800" y="2007666"/>
            <a:ext cx="1456603" cy="1421334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4191000" y="3276600"/>
            <a:ext cx="1404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 err="1"/>
              <a:t>s</a:t>
            </a:r>
            <a:r>
              <a:rPr lang="it-IT" sz="1400" b="0" i="1" dirty="0" err="1" smtClean="0"/>
              <a:t>ymmetry</a:t>
            </a:r>
            <a:r>
              <a:rPr lang="it-IT" sz="1400" b="0" i="1" dirty="0" smtClean="0"/>
              <a:t> </a:t>
            </a:r>
            <a:r>
              <a:rPr lang="it-IT" sz="1400" b="0" i="1" dirty="0" err="1" smtClean="0"/>
              <a:t>energy</a:t>
            </a:r>
            <a:endParaRPr lang="it-IT" sz="1400" b="0" i="1" dirty="0"/>
          </a:p>
        </p:txBody>
      </p:sp>
      <p:cxnSp>
        <p:nvCxnSpPr>
          <p:cNvPr id="38" name="Connettore 2 37"/>
          <p:cNvCxnSpPr/>
          <p:nvPr/>
        </p:nvCxnSpPr>
        <p:spPr bwMode="auto">
          <a:xfrm>
            <a:off x="4826334" y="1524000"/>
            <a:ext cx="304800" cy="423446"/>
          </a:xfrm>
          <a:prstGeom prst="straightConnector1">
            <a:avLst/>
          </a:prstGeom>
          <a:noFill/>
          <a:ln w="222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CasellaDiTesto 38"/>
          <p:cNvSpPr txBox="1"/>
          <p:nvPr/>
        </p:nvSpPr>
        <p:spPr>
          <a:xfrm>
            <a:off x="5109488" y="2057400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2"/>
                </a:solidFill>
              </a:rPr>
              <a:t>stiff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057333" y="266700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soft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71929" y="4535269"/>
            <a:ext cx="251447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800" b="0" dirty="0" err="1" smtClean="0">
                <a:solidFill>
                  <a:srgbClr val="0070C0"/>
                </a:solidFill>
              </a:rPr>
              <a:t>Threshold</a:t>
            </a:r>
            <a:r>
              <a:rPr lang="it-IT" sz="1800" b="0" dirty="0" smtClean="0">
                <a:solidFill>
                  <a:srgbClr val="0070C0"/>
                </a:solidFill>
              </a:rPr>
              <a:t> </a:t>
            </a:r>
            <a:r>
              <a:rPr lang="it-IT" sz="1800" b="0" dirty="0" err="1" smtClean="0">
                <a:solidFill>
                  <a:srgbClr val="0070C0"/>
                </a:solidFill>
              </a:rPr>
              <a:t>effects</a:t>
            </a:r>
            <a:r>
              <a:rPr lang="it-IT" sz="1800" b="0" dirty="0" smtClean="0">
                <a:solidFill>
                  <a:srgbClr val="0070C0"/>
                </a:solidFill>
              </a:rPr>
              <a:t> can </a:t>
            </a:r>
          </a:p>
          <a:p>
            <a:r>
              <a:rPr lang="it-IT" sz="1800" b="0" dirty="0" smtClean="0">
                <a:solidFill>
                  <a:srgbClr val="0070C0"/>
                </a:solidFill>
              </a:rPr>
              <a:t>reverse the trend !</a:t>
            </a:r>
            <a:endParaRPr lang="it-IT" sz="1800" b="0" dirty="0">
              <a:solidFill>
                <a:srgbClr val="0070C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410200" y="3657600"/>
            <a:ext cx="3456967" cy="3048000"/>
            <a:chOff x="5687033" y="3657600"/>
            <a:chExt cx="3456967" cy="3048000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6348748" y="3657600"/>
              <a:ext cx="2414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0" i="1" u="sng" dirty="0" smtClean="0"/>
                <a:t>Open </a:t>
              </a:r>
              <a:r>
                <a:rPr lang="it-IT" sz="2400" b="0" i="1" u="sng" dirty="0" err="1" smtClean="0"/>
                <a:t>problems</a:t>
              </a:r>
              <a:r>
                <a:rPr lang="it-IT" sz="2400" b="0" i="1" u="sng" dirty="0" smtClean="0"/>
                <a:t> …</a:t>
              </a:r>
              <a:endParaRPr lang="it-IT" sz="2400" b="0" i="1" u="sng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687033" y="4343400"/>
              <a:ext cx="24133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2000" b="0" dirty="0"/>
                <a:t> </a:t>
              </a:r>
              <a:r>
                <a:rPr lang="it-IT" sz="2000" b="0" dirty="0" smtClean="0"/>
                <a:t>- </a:t>
              </a:r>
              <a:r>
                <a:rPr lang="el-GR" sz="2000" b="0" dirty="0" smtClean="0"/>
                <a:t>Δ</a:t>
              </a:r>
              <a:r>
                <a:rPr lang="it-IT" sz="2000" b="0" dirty="0" smtClean="0"/>
                <a:t> and  </a:t>
              </a:r>
              <a:r>
                <a:rPr lang="el-GR" sz="2000" b="0" dirty="0" smtClean="0"/>
                <a:t>π</a:t>
              </a:r>
              <a:r>
                <a:rPr lang="it-IT" sz="2000" b="0" dirty="0" smtClean="0"/>
                <a:t>  </a:t>
              </a:r>
              <a:r>
                <a:rPr lang="it-IT" sz="2000" b="0" dirty="0" err="1" smtClean="0"/>
                <a:t>potentials</a:t>
              </a:r>
              <a:r>
                <a:rPr lang="it-IT" sz="2000" b="0" dirty="0" smtClean="0"/>
                <a:t> </a:t>
              </a:r>
            </a:p>
            <a:p>
              <a:pPr algn="l"/>
              <a:endParaRPr lang="it-IT" sz="2000" b="0" dirty="0" smtClean="0"/>
            </a:p>
            <a:p>
              <a:pPr algn="l"/>
              <a:endParaRPr lang="it-IT" sz="2000" b="0" dirty="0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6705600" y="4724400"/>
              <a:ext cx="24384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1050" dirty="0" smtClean="0">
                  <a:solidFill>
                    <a:srgbClr val="C00000"/>
                  </a:solidFill>
                </a:rPr>
                <a:t>Hong &amp; </a:t>
              </a:r>
              <a:r>
                <a:rPr lang="fr-FR" sz="1050" dirty="0" err="1" smtClean="0">
                  <a:solidFill>
                    <a:srgbClr val="C00000"/>
                  </a:solidFill>
                </a:rPr>
                <a:t>Danielewicz</a:t>
              </a:r>
              <a:r>
                <a:rPr lang="fr-FR" sz="1050" dirty="0" smtClean="0">
                  <a:solidFill>
                    <a:srgbClr val="C00000"/>
                  </a:solidFill>
                </a:rPr>
                <a:t>, PRC 90 (2014)</a:t>
              </a:r>
              <a:br>
                <a:rPr lang="fr-FR" sz="1050" dirty="0" smtClean="0">
                  <a:solidFill>
                    <a:srgbClr val="C00000"/>
                  </a:solidFill>
                </a:rPr>
              </a:br>
              <a:r>
                <a:rPr lang="fr-FR" sz="1050" dirty="0" smtClean="0">
                  <a:solidFill>
                    <a:srgbClr val="C00000"/>
                  </a:solidFill>
                </a:rPr>
                <a:t>Guo et al., PRC 91 (2015)</a:t>
              </a:r>
            </a:p>
            <a:p>
              <a:pPr algn="l"/>
              <a:r>
                <a:rPr lang="fr-FR" sz="1050" dirty="0" smtClean="0">
                  <a:solidFill>
                    <a:srgbClr val="C00000"/>
                  </a:solidFill>
                </a:rPr>
                <a:t>Feng, EPJA 53 (2017)</a:t>
              </a:r>
            </a:p>
            <a:p>
              <a:pPr algn="l"/>
              <a:r>
                <a:rPr lang="fr-FR" sz="1050" dirty="0" smtClean="0">
                  <a:solidFill>
                    <a:srgbClr val="C00000"/>
                  </a:solidFill>
                </a:rPr>
                <a:t>Zhang &amp; Ko, PRC 95 (2017)</a:t>
              </a:r>
            </a:p>
            <a:p>
              <a:pPr algn="l"/>
              <a:r>
                <a:rPr lang="fr-FR" sz="1050" dirty="0" err="1" smtClean="0">
                  <a:solidFill>
                    <a:srgbClr val="C00000"/>
                  </a:solidFill>
                </a:rPr>
                <a:t>Cozma</a:t>
              </a:r>
              <a:r>
                <a:rPr lang="fr-FR" sz="1050" dirty="0" smtClean="0">
                  <a:solidFill>
                    <a:srgbClr val="C00000"/>
                  </a:solidFill>
                </a:rPr>
                <a:t>, PRC 95 (2017)    </a:t>
              </a:r>
            </a:p>
            <a:p>
              <a:pPr algn="l"/>
              <a:r>
                <a:rPr lang="fr-FR" sz="1050" dirty="0" err="1" smtClean="0">
                  <a:solidFill>
                    <a:srgbClr val="C00000"/>
                  </a:solidFill>
                </a:rPr>
                <a:t>Cozma</a:t>
              </a:r>
              <a:r>
                <a:rPr lang="fr-FR" sz="1050" dirty="0" smtClean="0">
                  <a:solidFill>
                    <a:srgbClr val="C00000"/>
                  </a:solidFill>
                </a:rPr>
                <a:t> and Tsang, EPJA309 (2021)</a:t>
              </a:r>
              <a:endParaRPr lang="it-IT" sz="1050" dirty="0">
                <a:solidFill>
                  <a:srgbClr val="C00000"/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5813502" y="5689937"/>
              <a:ext cx="2733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Tx/>
                <a:buChar char="-"/>
              </a:pPr>
              <a:r>
                <a:rPr lang="it-IT" sz="2000" b="0" dirty="0" err="1" smtClean="0"/>
                <a:t>Width</a:t>
              </a:r>
              <a:r>
                <a:rPr lang="it-IT" sz="2000" b="0" dirty="0" smtClean="0"/>
                <a:t> of  </a:t>
              </a:r>
              <a:r>
                <a:rPr lang="el-GR" sz="2000" b="0" dirty="0" smtClean="0"/>
                <a:t>Δ</a:t>
              </a:r>
              <a:r>
                <a:rPr lang="it-IT" sz="2000" b="0" dirty="0" smtClean="0"/>
                <a:t> </a:t>
              </a:r>
              <a:r>
                <a:rPr lang="it-IT" sz="2000" b="0" dirty="0" err="1" smtClean="0"/>
                <a:t>resonance</a:t>
              </a:r>
              <a:endParaRPr lang="it-IT" sz="2000" b="0" dirty="0" smtClean="0"/>
            </a:p>
            <a:p>
              <a:pPr algn="l"/>
              <a:r>
                <a:rPr lang="it-IT" sz="2000" b="0" dirty="0" smtClean="0"/>
                <a:t>    (off-</a:t>
              </a:r>
              <a:r>
                <a:rPr lang="it-IT" sz="2000" b="0" dirty="0" err="1" smtClean="0"/>
                <a:t>shell</a:t>
              </a:r>
              <a:r>
                <a:rPr lang="it-IT" sz="2000" b="0" dirty="0" smtClean="0"/>
                <a:t> </a:t>
              </a:r>
              <a:r>
                <a:rPr lang="it-IT" sz="2000" b="0" dirty="0" err="1" smtClean="0"/>
                <a:t>transport</a:t>
              </a:r>
              <a:r>
                <a:rPr lang="it-IT" sz="2000" b="0" dirty="0" smtClean="0"/>
                <a:t>)</a:t>
              </a:r>
            </a:p>
            <a:p>
              <a:pPr algn="l"/>
              <a:r>
                <a:rPr lang="it-IT" sz="2000" b="0" dirty="0" smtClean="0"/>
                <a:t>……</a:t>
              </a: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974859" y="5435025"/>
            <a:ext cx="12923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RBUU </a:t>
            </a:r>
          </a:p>
          <a:p>
            <a:r>
              <a:rPr lang="it-IT" dirty="0" smtClean="0"/>
              <a:t>(Song &amp; </a:t>
            </a:r>
            <a:r>
              <a:rPr lang="it-IT" dirty="0" err="1" smtClean="0"/>
              <a:t>Ko</a:t>
            </a:r>
            <a:r>
              <a:rPr lang="it-IT" dirty="0" smtClean="0"/>
              <a:t>)</a:t>
            </a:r>
            <a:endParaRPr lang="it-IT" dirty="0"/>
          </a:p>
        </p:txBody>
      </p:sp>
      <p:grpSp>
        <p:nvGrpSpPr>
          <p:cNvPr id="18" name="Gruppo 17"/>
          <p:cNvGrpSpPr/>
          <p:nvPr/>
        </p:nvGrpSpPr>
        <p:grpSpPr>
          <a:xfrm>
            <a:off x="609600" y="3657600"/>
            <a:ext cx="2133600" cy="3189111"/>
            <a:chOff x="609600" y="3657600"/>
            <a:chExt cx="2133600" cy="3189111"/>
          </a:xfrm>
        </p:grpSpPr>
        <p:grpSp>
          <p:nvGrpSpPr>
            <p:cNvPr id="6" name="Gruppo 5"/>
            <p:cNvGrpSpPr/>
            <p:nvPr/>
          </p:nvGrpSpPr>
          <p:grpSpPr>
            <a:xfrm>
              <a:off x="609600" y="3722511"/>
              <a:ext cx="2133600" cy="3124200"/>
              <a:chOff x="457200" y="3722511"/>
              <a:chExt cx="2133600" cy="3124200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5"/>
              <a:srcRect t="6012"/>
              <a:stretch/>
            </p:blipFill>
            <p:spPr>
              <a:xfrm>
                <a:off x="457200" y="3722511"/>
                <a:ext cx="2133600" cy="3124200"/>
              </a:xfrm>
              <a:prstGeom prst="rect">
                <a:avLst/>
              </a:prstGeom>
            </p:spPr>
          </p:pic>
          <p:grpSp>
            <p:nvGrpSpPr>
              <p:cNvPr id="24" name="Gruppo 23"/>
              <p:cNvGrpSpPr/>
              <p:nvPr/>
            </p:nvGrpSpPr>
            <p:grpSpPr>
              <a:xfrm>
                <a:off x="668564" y="4823173"/>
                <a:ext cx="1359172" cy="552183"/>
                <a:chOff x="6683360" y="1808703"/>
                <a:chExt cx="1222174" cy="500656"/>
              </a:xfrm>
            </p:grpSpPr>
            <p:sp>
              <p:nvSpPr>
                <p:cNvPr id="15" name="CasellaDiTesto 14"/>
                <p:cNvSpPr txBox="1"/>
                <p:nvPr/>
              </p:nvSpPr>
              <p:spPr>
                <a:xfrm>
                  <a:off x="7429574" y="2002397"/>
                  <a:ext cx="475960" cy="306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err="1" smtClean="0">
                      <a:solidFill>
                        <a:srgbClr val="FF0000"/>
                      </a:solidFill>
                    </a:rPr>
                    <a:t>stiff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>
                  <a:off x="6683360" y="1808703"/>
                  <a:ext cx="5052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rgbClr val="FF0000"/>
                      </a:solidFill>
                    </a:rPr>
                    <a:t>soft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Rettangolo 12"/>
            <p:cNvSpPr/>
            <p:nvPr/>
          </p:nvSpPr>
          <p:spPr bwMode="auto">
            <a:xfrm>
              <a:off x="1294356" y="3657600"/>
              <a:ext cx="561115" cy="1411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2865395" y="3957935"/>
            <a:ext cx="792205" cy="461665"/>
          </a:xfrm>
          <a:prstGeom prst="rect">
            <a:avLst/>
          </a:prstGeom>
          <a:solidFill>
            <a:srgbClr val="FFFFB7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</a:rPr>
              <a:t>π</a:t>
            </a:r>
            <a:r>
              <a:rPr lang="it-IT" sz="2400" baseline="30000" dirty="0" smtClean="0">
                <a:solidFill>
                  <a:srgbClr val="0070C0"/>
                </a:solidFill>
              </a:rPr>
              <a:t>-</a:t>
            </a:r>
            <a:r>
              <a:rPr lang="it-IT" sz="2400" dirty="0" smtClean="0">
                <a:solidFill>
                  <a:srgbClr val="0070C0"/>
                </a:solidFill>
              </a:rPr>
              <a:t>/</a:t>
            </a:r>
            <a:r>
              <a:rPr lang="el-GR" sz="2400" dirty="0" smtClean="0">
                <a:solidFill>
                  <a:srgbClr val="0070C0"/>
                </a:solidFill>
              </a:rPr>
              <a:t>π</a:t>
            </a:r>
            <a:r>
              <a:rPr lang="it-IT" sz="2400" baseline="30000" dirty="0" smtClean="0">
                <a:solidFill>
                  <a:srgbClr val="0070C0"/>
                </a:solidFill>
              </a:rPr>
              <a:t>+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010400" y="6248400"/>
            <a:ext cx="21793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fr-FR" sz="1050" dirty="0" smtClean="0">
              <a:solidFill>
                <a:srgbClr val="C00000"/>
              </a:solidFill>
            </a:endParaRPr>
          </a:p>
          <a:p>
            <a:pPr algn="l"/>
            <a:r>
              <a:rPr lang="it-IT" sz="1050" dirty="0">
                <a:solidFill>
                  <a:srgbClr val="C00000"/>
                </a:solidFill>
              </a:rPr>
              <a:t>W. </a:t>
            </a:r>
            <a:r>
              <a:rPr lang="it-IT" sz="1050" dirty="0" err="1">
                <a:solidFill>
                  <a:srgbClr val="C00000"/>
                </a:solidFill>
              </a:rPr>
              <a:t>Cassing</a:t>
            </a:r>
            <a:r>
              <a:rPr lang="it-IT" sz="1050" dirty="0">
                <a:solidFill>
                  <a:srgbClr val="C00000"/>
                </a:solidFill>
              </a:rPr>
              <a:t>, E.L. </a:t>
            </a:r>
            <a:r>
              <a:rPr lang="it-IT" sz="1050" dirty="0" err="1">
                <a:solidFill>
                  <a:srgbClr val="C00000"/>
                </a:solidFill>
              </a:rPr>
              <a:t>Bratkovskaya</a:t>
            </a:r>
            <a:r>
              <a:rPr lang="it-IT" sz="1050" dirty="0">
                <a:solidFill>
                  <a:srgbClr val="C00000"/>
                </a:solidFill>
              </a:rPr>
              <a:t>, </a:t>
            </a:r>
            <a:endParaRPr lang="it-IT" sz="1050" dirty="0" smtClean="0">
              <a:solidFill>
                <a:srgbClr val="C00000"/>
              </a:solidFill>
            </a:endParaRPr>
          </a:p>
          <a:p>
            <a:pPr algn="l"/>
            <a:r>
              <a:rPr lang="it-IT" sz="1050" dirty="0" err="1" smtClean="0">
                <a:solidFill>
                  <a:srgbClr val="C00000"/>
                </a:solidFill>
              </a:rPr>
              <a:t>Phys.Rept</a:t>
            </a:r>
            <a:r>
              <a:rPr lang="it-IT" sz="1050" dirty="0">
                <a:solidFill>
                  <a:srgbClr val="C00000"/>
                </a:solidFill>
              </a:rPr>
              <a:t>. 308 (1999) 65-233</a:t>
            </a:r>
            <a:endParaRPr lang="it-IT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1870" y="3352800"/>
            <a:ext cx="8567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Fragmentation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at</a:t>
            </a:r>
            <a:r>
              <a:rPr lang="it-IT" sz="2400" b="0" dirty="0" smtClean="0">
                <a:solidFill>
                  <a:schemeClr val="accent2"/>
                </a:solidFill>
              </a:rPr>
              <a:t> Fermi </a:t>
            </a:r>
            <a:r>
              <a:rPr lang="it-IT" sz="2400" b="0" dirty="0" err="1" smtClean="0">
                <a:solidFill>
                  <a:schemeClr val="accent2"/>
                </a:solidFill>
              </a:rPr>
              <a:t>energies</a:t>
            </a:r>
            <a:r>
              <a:rPr lang="it-IT" sz="2400" b="0" dirty="0" smtClean="0">
                <a:solidFill>
                  <a:schemeClr val="accent2"/>
                </a:solidFill>
              </a:rPr>
              <a:t>: </a:t>
            </a:r>
            <a:r>
              <a:rPr lang="it-IT" sz="2400" b="0" dirty="0" err="1" smtClean="0">
                <a:solidFill>
                  <a:schemeClr val="accent2"/>
                </a:solidFill>
              </a:rPr>
              <a:t>fluctuations</a:t>
            </a:r>
            <a:r>
              <a:rPr lang="it-IT" sz="2400" b="0" dirty="0" smtClean="0">
                <a:solidFill>
                  <a:schemeClr val="accent2"/>
                </a:solidFill>
              </a:rPr>
              <a:t>, </a:t>
            </a:r>
            <a:r>
              <a:rPr lang="it-IT" sz="2400" b="0" dirty="0" err="1" smtClean="0">
                <a:solidFill>
                  <a:schemeClr val="accent2"/>
                </a:solidFill>
              </a:rPr>
              <a:t>isospin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observables</a:t>
            </a:r>
            <a:endParaRPr lang="it-IT" sz="2400" b="0" dirty="0" smtClean="0">
              <a:solidFill>
                <a:schemeClr val="accent2"/>
              </a:solidFill>
            </a:endParaRPr>
          </a:p>
          <a:p>
            <a:pPr algn="l"/>
            <a:r>
              <a:rPr lang="it-IT" sz="2400" b="0" dirty="0" smtClean="0">
                <a:solidFill>
                  <a:schemeClr val="accent2"/>
                </a:solidFill>
              </a:rPr>
              <a:t>   and impact of </a:t>
            </a:r>
            <a:r>
              <a:rPr lang="it-IT" sz="2400" b="0" dirty="0" err="1" smtClean="0">
                <a:solidFill>
                  <a:schemeClr val="accent2"/>
                </a:solidFill>
              </a:rPr>
              <a:t>clustering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endParaRPr lang="it-IT" sz="2400" b="0" dirty="0">
              <a:solidFill>
                <a:schemeClr val="accent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676400"/>
            <a:ext cx="7792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it-IT" sz="2400" b="0" dirty="0" smtClean="0">
                <a:solidFill>
                  <a:schemeClr val="accent2"/>
                </a:solidFill>
              </a:rPr>
              <a:t> EOS, dissipative HIC and </a:t>
            </a:r>
            <a:r>
              <a:rPr lang="it-IT" sz="2400" b="0" dirty="0" err="1" smtClean="0">
                <a:solidFill>
                  <a:schemeClr val="accent2"/>
                </a:solidFill>
              </a:rPr>
              <a:t>transport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err="1" smtClean="0">
                <a:solidFill>
                  <a:schemeClr val="accent2"/>
                </a:solidFill>
              </a:rPr>
              <a:t>theories</a:t>
            </a:r>
            <a:r>
              <a:rPr lang="it-IT" sz="2400" b="0" smtClean="0">
                <a:solidFill>
                  <a:schemeClr val="accent2"/>
                </a:solidFill>
              </a:rPr>
              <a:t> (BUU-like and </a:t>
            </a:r>
          </a:p>
          <a:p>
            <a:pPr algn="l"/>
            <a:r>
              <a:rPr lang="it-IT" sz="2400" b="0">
                <a:solidFill>
                  <a:schemeClr val="accent2"/>
                </a:solidFill>
              </a:rPr>
              <a:t> </a:t>
            </a:r>
            <a:r>
              <a:rPr lang="it-IT" sz="2400" b="0" smtClean="0">
                <a:solidFill>
                  <a:schemeClr val="accent2"/>
                </a:solidFill>
              </a:rPr>
              <a:t>  QMD-like models)</a:t>
            </a:r>
            <a:endParaRPr lang="it-IT" sz="2400" b="0" dirty="0" smtClean="0">
              <a:solidFill>
                <a:schemeClr val="accent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4800" y="5265003"/>
            <a:ext cx="787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it-IT" sz="2400" b="0" dirty="0" smtClean="0">
                <a:solidFill>
                  <a:schemeClr val="accent2"/>
                </a:solidFill>
              </a:rPr>
              <a:t> HIC </a:t>
            </a:r>
            <a:r>
              <a:rPr lang="it-IT" sz="2400" b="0" dirty="0" err="1" smtClean="0">
                <a:solidFill>
                  <a:schemeClr val="accent2"/>
                </a:solidFill>
              </a:rPr>
              <a:t>at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relativistic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energies</a:t>
            </a:r>
            <a:r>
              <a:rPr lang="it-IT" sz="2400" b="0" dirty="0" smtClean="0">
                <a:solidFill>
                  <a:schemeClr val="accent2"/>
                </a:solidFill>
              </a:rPr>
              <a:t>: </a:t>
            </a:r>
            <a:r>
              <a:rPr lang="it-IT" sz="2400" b="0" dirty="0" err="1" smtClean="0">
                <a:solidFill>
                  <a:schemeClr val="accent2"/>
                </a:solidFill>
              </a:rPr>
              <a:t>meson</a:t>
            </a:r>
            <a:r>
              <a:rPr lang="it-IT" sz="2400" b="0" dirty="0" smtClean="0">
                <a:solidFill>
                  <a:schemeClr val="accent2"/>
                </a:solidFill>
              </a:rPr>
              <a:t> vs. light cluster </a:t>
            </a:r>
            <a:r>
              <a:rPr lang="it-IT" sz="2400" b="0" dirty="0" err="1" smtClean="0">
                <a:solidFill>
                  <a:schemeClr val="accent2"/>
                </a:solidFill>
              </a:rPr>
              <a:t>emission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endParaRPr lang="it-IT" sz="2400" b="0" dirty="0" smtClean="0">
              <a:solidFill>
                <a:schemeClr val="accent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28800" y="457200"/>
            <a:ext cx="5210081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bg1"/>
                </a:solidFill>
              </a:rPr>
              <a:t>                       </a:t>
            </a:r>
            <a:r>
              <a:rPr lang="it-IT" sz="2800" b="0" dirty="0" err="1" smtClean="0">
                <a:solidFill>
                  <a:schemeClr val="bg1"/>
                </a:solidFill>
              </a:rPr>
              <a:t>Outline</a:t>
            </a:r>
            <a:r>
              <a:rPr lang="it-IT" sz="2800" b="0" dirty="0" smtClean="0">
                <a:solidFill>
                  <a:schemeClr val="bg1"/>
                </a:solidFill>
              </a:rPr>
              <a:t>                     </a:t>
            </a:r>
            <a:endParaRPr lang="it-IT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71642"/>
            <a:ext cx="2667000" cy="25101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267200"/>
            <a:ext cx="2566800" cy="2204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7200" y="838200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dirty="0" smtClean="0"/>
              <a:t>… short </a:t>
            </a:r>
            <a:r>
              <a:rPr lang="it-IT" sz="1800" b="0" dirty="0" err="1" smtClean="0"/>
              <a:t>range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correlations</a:t>
            </a:r>
            <a:r>
              <a:rPr lang="it-IT" sz="1800" b="0" dirty="0" smtClean="0"/>
              <a:t>, </a:t>
            </a:r>
            <a:r>
              <a:rPr lang="it-IT" sz="1800" b="0" dirty="0" err="1" smtClean="0">
                <a:solidFill>
                  <a:srgbClr val="FF0000"/>
                </a:solidFill>
              </a:rPr>
              <a:t>clustering</a:t>
            </a:r>
            <a:endParaRPr lang="it-IT" sz="1800" b="0" dirty="0" smtClean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4464" t="31206" r="37500" b="14483"/>
          <a:stretch/>
        </p:blipFill>
        <p:spPr>
          <a:xfrm>
            <a:off x="76200" y="1219200"/>
            <a:ext cx="3962400" cy="2709080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4494551" y="1133708"/>
            <a:ext cx="4420849" cy="2600092"/>
            <a:chOff x="4139349" y="1063462"/>
            <a:chExt cx="4420849" cy="2600092"/>
          </a:xfrm>
        </p:grpSpPr>
        <p:grpSp>
          <p:nvGrpSpPr>
            <p:cNvPr id="20" name="Gruppo 19"/>
            <p:cNvGrpSpPr/>
            <p:nvPr/>
          </p:nvGrpSpPr>
          <p:grpSpPr>
            <a:xfrm rot="20049066">
              <a:off x="4139349" y="1063462"/>
              <a:ext cx="1571675" cy="822817"/>
              <a:chOff x="6945351" y="1672829"/>
              <a:chExt cx="1571675" cy="82281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8127" t="15035" r="6569" b="65385"/>
              <a:stretch>
                <a:fillRect/>
              </a:stretch>
            </p:blipFill>
            <p:spPr bwMode="auto">
              <a:xfrm>
                <a:off x="6988938" y="1672829"/>
                <a:ext cx="1528088" cy="822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ttangolo 21"/>
              <p:cNvSpPr/>
              <p:nvPr/>
            </p:nvSpPr>
            <p:spPr bwMode="auto">
              <a:xfrm>
                <a:off x="6945351" y="2178505"/>
                <a:ext cx="246096" cy="1186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uppo 12"/>
            <p:cNvGrpSpPr/>
            <p:nvPr/>
          </p:nvGrpSpPr>
          <p:grpSpPr>
            <a:xfrm>
              <a:off x="4343400" y="1295400"/>
              <a:ext cx="4216798" cy="2368154"/>
              <a:chOff x="4114800" y="1216223"/>
              <a:chExt cx="4216798" cy="2368154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 rotWithShape="1">
              <a:blip r:embed="rId6"/>
              <a:srcRect r="29597"/>
              <a:stretch/>
            </p:blipFill>
            <p:spPr>
              <a:xfrm>
                <a:off x="4114800" y="2007666"/>
                <a:ext cx="1456603" cy="1421334"/>
              </a:xfrm>
              <a:prstGeom prst="rect">
                <a:avLst/>
              </a:prstGeom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4191000" y="3276600"/>
                <a:ext cx="1404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0" i="1" dirty="0" err="1"/>
                  <a:t>s</a:t>
                </a:r>
                <a:r>
                  <a:rPr lang="it-IT" sz="1400" b="0" i="1" dirty="0" err="1" smtClean="0"/>
                  <a:t>ymmetry</a:t>
                </a:r>
                <a:r>
                  <a:rPr lang="it-IT" sz="1400" b="0" i="1" dirty="0" smtClean="0"/>
                  <a:t> </a:t>
                </a:r>
                <a:r>
                  <a:rPr lang="it-IT" sz="1400" b="0" i="1" dirty="0" err="1" smtClean="0"/>
                  <a:t>energy</a:t>
                </a:r>
                <a:endParaRPr lang="it-IT" sz="1400" b="0" i="1" dirty="0"/>
              </a:p>
            </p:txBody>
          </p:sp>
          <p:cxnSp>
            <p:nvCxnSpPr>
              <p:cNvPr id="16" name="Connettore 2 15"/>
              <p:cNvCxnSpPr/>
              <p:nvPr/>
            </p:nvCxnSpPr>
            <p:spPr bwMode="auto">
              <a:xfrm>
                <a:off x="4826334" y="1524000"/>
                <a:ext cx="304800" cy="423446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7" name="CasellaDiTesto 16"/>
              <p:cNvSpPr txBox="1"/>
              <p:nvPr/>
            </p:nvSpPr>
            <p:spPr>
              <a:xfrm>
                <a:off x="5109488" y="2057400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accent2"/>
                    </a:solidFill>
                  </a:rPr>
                  <a:t>stiff</a:t>
                </a:r>
                <a:endParaRPr lang="it-IT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5057333" y="2667000"/>
                <a:ext cx="5052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008000"/>
                    </a:solidFill>
                  </a:rPr>
                  <a:t>soft</a:t>
                </a:r>
                <a:endParaRPr lang="it-IT" dirty="0">
                  <a:solidFill>
                    <a:srgbClr val="008000"/>
                  </a:solidFill>
                </a:endParaRPr>
              </a:p>
            </p:txBody>
          </p:sp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5999" y="1216223"/>
                <a:ext cx="2565599" cy="2212777"/>
              </a:xfrm>
              <a:prstGeom prst="rect">
                <a:avLst/>
              </a:prstGeom>
            </p:spPr>
          </p:pic>
        </p:grp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081924" y="3440668"/>
            <a:ext cx="1500756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Ikeno</a:t>
            </a:r>
            <a:r>
              <a:rPr lang="it-IT" sz="900" dirty="0" smtClean="0">
                <a:solidFill>
                  <a:srgbClr val="990099"/>
                </a:solidFill>
              </a:rPr>
              <a:t>, Ono, Nara, </a:t>
            </a:r>
            <a:r>
              <a:rPr lang="it-IT" sz="900" dirty="0" err="1" smtClean="0">
                <a:solidFill>
                  <a:srgbClr val="990099"/>
                </a:solidFill>
              </a:rPr>
              <a:t>Onishi</a:t>
            </a:r>
            <a:r>
              <a:rPr lang="it-IT" sz="900" dirty="0" smtClean="0">
                <a:solidFill>
                  <a:srgbClr val="990099"/>
                </a:solidFill>
              </a:rPr>
              <a:t>, </a:t>
            </a:r>
          </a:p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Phys</a:t>
            </a:r>
            <a:r>
              <a:rPr lang="it-IT" sz="900" dirty="0">
                <a:solidFill>
                  <a:srgbClr val="990099"/>
                </a:solidFill>
              </a:rPr>
              <a:t>. </a:t>
            </a:r>
            <a:r>
              <a:rPr lang="it-IT" sz="900" dirty="0" smtClean="0">
                <a:solidFill>
                  <a:srgbClr val="990099"/>
                </a:solidFill>
              </a:rPr>
              <a:t>Rev. C 93  (2016)</a:t>
            </a:r>
          </a:p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Phys</a:t>
            </a:r>
            <a:r>
              <a:rPr lang="it-IT" sz="900" dirty="0" smtClean="0">
                <a:solidFill>
                  <a:srgbClr val="990099"/>
                </a:solidFill>
              </a:rPr>
              <a:t>. Rev. C101</a:t>
            </a:r>
            <a:r>
              <a:rPr lang="it-IT" sz="900" dirty="0">
                <a:solidFill>
                  <a:srgbClr val="990099"/>
                </a:solidFill>
              </a:rPr>
              <a:t> </a:t>
            </a:r>
            <a:r>
              <a:rPr lang="it-IT" sz="900" dirty="0" smtClean="0">
                <a:solidFill>
                  <a:srgbClr val="990099"/>
                </a:solidFill>
              </a:rPr>
              <a:t>(2020)                                                                                                          </a:t>
            </a:r>
          </a:p>
        </p:txBody>
      </p:sp>
      <p:sp>
        <p:nvSpPr>
          <p:cNvPr id="11" name="Rettangolo 2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CC"/>
          </a:soli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Meson</a:t>
            </a:r>
            <a:r>
              <a:rPr lang="it-IT" sz="2400" dirty="0" smtClean="0">
                <a:solidFill>
                  <a:schemeClr val="accent2"/>
                </a:solidFill>
              </a:rPr>
              <a:t> production </a:t>
            </a:r>
            <a:r>
              <a:rPr lang="it-IT" sz="2400" dirty="0" err="1" smtClean="0">
                <a:solidFill>
                  <a:schemeClr val="accent2"/>
                </a:solidFill>
              </a:rPr>
              <a:t>at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relativistic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energies</a:t>
            </a:r>
            <a:r>
              <a:rPr lang="it-IT" sz="2400" dirty="0" smtClean="0">
                <a:solidFill>
                  <a:schemeClr val="accent2"/>
                </a:solidFill>
              </a:rPr>
              <a:t>: </a:t>
            </a:r>
            <a:r>
              <a:rPr lang="it-IT" sz="2400" dirty="0" err="1" smtClean="0">
                <a:solidFill>
                  <a:schemeClr val="accent2"/>
                </a:solidFill>
              </a:rPr>
              <a:t>pion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ratios</a:t>
            </a:r>
            <a:endParaRPr lang="it-IT" sz="2400" dirty="0">
              <a:solidFill>
                <a:schemeClr val="accent2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771451" y="4572000"/>
            <a:ext cx="1279517" cy="1295400"/>
            <a:chOff x="7815797" y="5105400"/>
            <a:chExt cx="1279517" cy="12954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8"/>
            <a:srcRect l="31345" r="56307" b="86873"/>
            <a:stretch/>
          </p:blipFill>
          <p:spPr>
            <a:xfrm>
              <a:off x="8000999" y="5410200"/>
              <a:ext cx="990601" cy="609600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7815797" y="5105400"/>
              <a:ext cx="1279517" cy="338554"/>
            </a:xfrm>
            <a:prstGeom prst="rect">
              <a:avLst/>
            </a:prstGeom>
            <a:solidFill>
              <a:srgbClr val="FDF8F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B0BA0"/>
                  </a:solidFill>
                  <a:sym typeface="Wingdings" panose="05000000000000000000" pitchFamily="2" charset="2"/>
                </a:rPr>
                <a:t> </a:t>
              </a:r>
              <a:r>
                <a:rPr lang="it-IT" dirty="0" err="1" smtClean="0">
                  <a:solidFill>
                    <a:srgbClr val="0B0BA0"/>
                  </a:solidFill>
                  <a:sym typeface="Wingdings" panose="05000000000000000000" pitchFamily="2" charset="2"/>
                </a:rPr>
                <a:t>Exp</a:t>
              </a:r>
              <a:r>
                <a:rPr lang="it-IT" dirty="0" smtClean="0">
                  <a:solidFill>
                    <a:srgbClr val="0B0BA0"/>
                  </a:solidFill>
                </a:rPr>
                <a:t> data </a:t>
              </a:r>
              <a:endParaRPr lang="it-IT" dirty="0">
                <a:solidFill>
                  <a:srgbClr val="0B0BA0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7893221" y="6062246"/>
              <a:ext cx="1098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@ RIKEN</a:t>
              </a:r>
              <a:endParaRPr lang="it-IT" dirty="0"/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1002818" y="3090446"/>
            <a:ext cx="673582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AMD</a:t>
            </a:r>
            <a:endParaRPr lang="it-IT" dirty="0"/>
          </a:p>
        </p:txBody>
      </p:sp>
      <p:sp>
        <p:nvSpPr>
          <p:cNvPr id="26" name="Ovale 25"/>
          <p:cNvSpPr/>
          <p:nvPr/>
        </p:nvSpPr>
        <p:spPr bwMode="auto">
          <a:xfrm>
            <a:off x="2667000" y="1376065"/>
            <a:ext cx="304800" cy="909935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5378" y="5029200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Δ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endParaRPr lang="it-IT" dirty="0" smtClean="0"/>
          </a:p>
          <a:p>
            <a:r>
              <a:rPr lang="it-IT" dirty="0" smtClean="0"/>
              <a:t>         </a:t>
            </a:r>
            <a:r>
              <a:rPr lang="it-IT" dirty="0" err="1" smtClean="0"/>
              <a:t>fitted</a:t>
            </a:r>
            <a:r>
              <a:rPr lang="it-IT" dirty="0" smtClean="0"/>
              <a:t> to data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396709" y="6553200"/>
            <a:ext cx="2306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0" dirty="0" err="1" smtClean="0"/>
              <a:t>Transverse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momentum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p</a:t>
            </a:r>
            <a:r>
              <a:rPr lang="it-IT" sz="1200" b="0" baseline="-25000" dirty="0" err="1" smtClean="0"/>
              <a:t>T</a:t>
            </a:r>
            <a:r>
              <a:rPr lang="it-IT" sz="1200" b="0" dirty="0" smtClean="0"/>
              <a:t>(</a:t>
            </a:r>
            <a:r>
              <a:rPr lang="it-IT" sz="1200" b="0" dirty="0" err="1" smtClean="0"/>
              <a:t>MeV</a:t>
            </a:r>
            <a:r>
              <a:rPr lang="it-IT" sz="1200" b="0" dirty="0" smtClean="0"/>
              <a:t>/c)</a:t>
            </a:r>
            <a:endParaRPr lang="it-IT" sz="1200" b="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61009" y="4538246"/>
            <a:ext cx="8915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dcQMD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493111" y="568124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soft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797911" y="4919246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stiff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689491" y="5715000"/>
            <a:ext cx="635109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Pion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ratio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6200" y="5968425"/>
            <a:ext cx="1698670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Transverse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mom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</a:p>
          <a:p>
            <a:r>
              <a:rPr lang="it-IT" dirty="0" err="1" smtClean="0">
                <a:solidFill>
                  <a:srgbClr val="0070C0"/>
                </a:solidFill>
              </a:rPr>
              <a:t>distribution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7833135" y="6034843"/>
            <a:ext cx="1006065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J.Estee</a:t>
            </a:r>
            <a:r>
              <a:rPr lang="it-IT" sz="900" dirty="0" smtClean="0">
                <a:solidFill>
                  <a:srgbClr val="990099"/>
                </a:solidFill>
              </a:rPr>
              <a:t> et al.,  MD </a:t>
            </a:r>
            <a:r>
              <a:rPr lang="it-IT" sz="900" dirty="0" err="1" smtClean="0">
                <a:solidFill>
                  <a:srgbClr val="990099"/>
                </a:solidFill>
              </a:rPr>
              <a:t>Cozma</a:t>
            </a:r>
            <a:r>
              <a:rPr lang="it-IT" sz="900" dirty="0" smtClean="0">
                <a:solidFill>
                  <a:srgbClr val="990099"/>
                </a:solidFill>
              </a:rPr>
              <a:t>,</a:t>
            </a:r>
          </a:p>
          <a:p>
            <a:pPr algn="l"/>
            <a:r>
              <a:rPr lang="it-IT" sz="900" dirty="0" smtClean="0">
                <a:solidFill>
                  <a:srgbClr val="990099"/>
                </a:solidFill>
              </a:rPr>
              <a:t>PRL 126 (2021)                                                                                                        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9508" y="63949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</a:t>
            </a:r>
            <a:endParaRPr lang="it-IT" sz="14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6348046" y="638610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200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308045" y="636704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400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601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4015" r="12408" b="20567"/>
          <a:stretch/>
        </p:blipFill>
        <p:spPr>
          <a:xfrm>
            <a:off x="609599" y="685800"/>
            <a:ext cx="3686175" cy="327660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5048616" y="3847244"/>
            <a:ext cx="3989233" cy="2782156"/>
            <a:chOff x="5048616" y="1371600"/>
            <a:chExt cx="3989233" cy="2782156"/>
          </a:xfrm>
        </p:grpSpPr>
        <p:pic>
          <p:nvPicPr>
            <p:cNvPr id="4" name="Picture 4" descr="Screen Clipping">
              <a:extLst>
                <a:ext uri="{FF2B5EF4-FFF2-40B4-BE49-F238E27FC236}">
                  <a16:creationId xmlns="" xmlns:a16="http://schemas.microsoft.com/office/drawing/2014/main" id="{3D497F82-14B9-E9D8-CB1E-5026CAC17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48616" y="1371600"/>
              <a:ext cx="3409584" cy="2782156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7380151" y="2514600"/>
              <a:ext cx="165769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>
                  <a:solidFill>
                    <a:srgbClr val="002060"/>
                  </a:solidFill>
                </a:rPr>
                <a:t>Constraints</a:t>
              </a:r>
              <a:r>
                <a:rPr lang="it-IT" sz="1400" dirty="0" smtClean="0">
                  <a:solidFill>
                    <a:srgbClr val="002060"/>
                  </a:solidFill>
                </a:rPr>
                <a:t> from </a:t>
              </a:r>
            </a:p>
            <a:p>
              <a:r>
                <a:rPr lang="it-IT" sz="1400" dirty="0" err="1" smtClean="0">
                  <a:solidFill>
                    <a:srgbClr val="002060"/>
                  </a:solidFill>
                </a:rPr>
                <a:t>nuclear</a:t>
              </a:r>
              <a:r>
                <a:rPr lang="it-IT" sz="1400" dirty="0" smtClean="0">
                  <a:solidFill>
                    <a:srgbClr val="002060"/>
                  </a:solidFill>
                </a:rPr>
                <a:t> </a:t>
              </a:r>
              <a:r>
                <a:rPr lang="it-IT" sz="1400" dirty="0" err="1" smtClean="0">
                  <a:solidFill>
                    <a:srgbClr val="002060"/>
                  </a:solidFill>
                </a:rPr>
                <a:t>structure</a:t>
              </a:r>
              <a:r>
                <a:rPr lang="it-IT" sz="1400" dirty="0" smtClean="0">
                  <a:solidFill>
                    <a:srgbClr val="002060"/>
                  </a:solidFill>
                </a:rPr>
                <a:t> +</a:t>
              </a:r>
            </a:p>
            <a:p>
              <a:r>
                <a:rPr lang="it-IT" sz="1400" dirty="0" smtClean="0">
                  <a:solidFill>
                    <a:srgbClr val="002060"/>
                  </a:solidFill>
                </a:rPr>
                <a:t> </a:t>
              </a:r>
              <a:r>
                <a:rPr lang="it-IT" sz="1400" dirty="0" smtClean="0">
                  <a:solidFill>
                    <a:srgbClr val="D28C00"/>
                  </a:solidFill>
                </a:rPr>
                <a:t>HIC</a:t>
              </a:r>
              <a:r>
                <a:rPr lang="it-IT" sz="1400" dirty="0" smtClean="0">
                  <a:solidFill>
                    <a:srgbClr val="002060"/>
                  </a:solidFill>
                </a:rPr>
                <a:t> data !</a:t>
              </a:r>
              <a:endParaRPr lang="it-IT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7" name="Connettore 2 6"/>
            <p:cNvCxnSpPr/>
            <p:nvPr/>
          </p:nvCxnSpPr>
          <p:spPr bwMode="auto">
            <a:xfrm>
              <a:off x="7848600" y="2033346"/>
              <a:ext cx="381000" cy="481254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98619" y="76200"/>
            <a:ext cx="7826181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smtClean="0">
                <a:solidFill>
                  <a:srgbClr val="FFFFFF"/>
                </a:solidFill>
              </a:rPr>
              <a:t>SE from </a:t>
            </a:r>
            <a:r>
              <a:rPr lang="it-IT" sz="2800" b="0" dirty="0" err="1" smtClean="0">
                <a:solidFill>
                  <a:srgbClr val="FFFFFF"/>
                </a:solidFill>
              </a:rPr>
              <a:t>structure</a:t>
            </a:r>
            <a:r>
              <a:rPr lang="it-IT" sz="2800" b="0" dirty="0" smtClean="0">
                <a:solidFill>
                  <a:srgbClr val="FFFFFF"/>
                </a:solidFill>
              </a:rPr>
              <a:t>, </a:t>
            </a:r>
            <a:r>
              <a:rPr lang="it-IT" sz="2800" b="0" dirty="0" err="1" smtClean="0">
                <a:solidFill>
                  <a:srgbClr val="FFFFFF"/>
                </a:solidFill>
              </a:rPr>
              <a:t>nuclear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reactions</a:t>
            </a:r>
            <a:r>
              <a:rPr lang="it-IT" sz="2800" b="0" dirty="0" smtClean="0">
                <a:solidFill>
                  <a:srgbClr val="FFFFFF"/>
                </a:solidFill>
              </a:rPr>
              <a:t> and </a:t>
            </a:r>
            <a:r>
              <a:rPr lang="it-IT" sz="2800" b="0" dirty="0" err="1" smtClean="0">
                <a:solidFill>
                  <a:srgbClr val="FFFFFF"/>
                </a:solidFill>
              </a:rPr>
              <a:t>astrophysics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286000" y="3124200"/>
            <a:ext cx="17796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smtClean="0">
                <a:solidFill>
                  <a:srgbClr val="800080"/>
                </a:solidFill>
              </a:rPr>
              <a:t>Lynch &amp; </a:t>
            </a:r>
            <a:r>
              <a:rPr lang="it-IT" sz="800" dirty="0" err="1" smtClean="0">
                <a:solidFill>
                  <a:srgbClr val="800080"/>
                </a:solidFill>
              </a:rPr>
              <a:t>Tsang</a:t>
            </a:r>
            <a:r>
              <a:rPr lang="it-IT" sz="800" dirty="0" smtClean="0">
                <a:solidFill>
                  <a:srgbClr val="800080"/>
                </a:solidFill>
              </a:rPr>
              <a:t>  PLB 137098 (2022) </a:t>
            </a:r>
            <a:endParaRPr lang="it-IT" sz="800" dirty="0">
              <a:solidFill>
                <a:srgbClr val="80008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5800" y="4724400"/>
            <a:ext cx="4089774" cy="163121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2000" b="0" dirty="0" smtClean="0"/>
              <a:t>    The pressure of </a:t>
            </a:r>
            <a:r>
              <a:rPr lang="it-IT" sz="2000" b="0" dirty="0" err="1" smtClean="0"/>
              <a:t>neutron</a:t>
            </a:r>
            <a:r>
              <a:rPr lang="it-IT" sz="2000" b="0" dirty="0" smtClean="0"/>
              <a:t> star </a:t>
            </a:r>
            <a:r>
              <a:rPr lang="it-IT" sz="2000" b="0" dirty="0" err="1" smtClean="0"/>
              <a:t>matter</a:t>
            </a:r>
            <a:r>
              <a:rPr lang="it-IT" sz="2000" b="0" dirty="0" smtClean="0"/>
              <a:t> </a:t>
            </a:r>
          </a:p>
          <a:p>
            <a:pPr algn="l"/>
            <a:r>
              <a:rPr lang="it-IT" sz="2000" b="0" dirty="0"/>
              <a:t>f</a:t>
            </a:r>
            <a:r>
              <a:rPr lang="it-IT" sz="2000" b="0" dirty="0" smtClean="0"/>
              <a:t>rom a </a:t>
            </a:r>
            <a:r>
              <a:rPr lang="it-IT" sz="2000" b="0" dirty="0" err="1" smtClean="0"/>
              <a:t>Bayesian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analysis</a:t>
            </a:r>
            <a:r>
              <a:rPr lang="it-IT" sz="2000" b="0" dirty="0" smtClean="0"/>
              <a:t> with:</a:t>
            </a:r>
          </a:p>
          <a:p>
            <a:pPr marL="342900" indent="-342900" algn="l">
              <a:buFontTx/>
              <a:buChar char="-"/>
            </a:pPr>
            <a:r>
              <a:rPr lang="it-IT" sz="2000" b="0" dirty="0" err="1" smtClean="0"/>
              <a:t>only</a:t>
            </a:r>
            <a:r>
              <a:rPr lang="it-IT" sz="2000" b="0" dirty="0" smtClean="0"/>
              <a:t> astro </a:t>
            </a:r>
            <a:r>
              <a:rPr lang="it-IT" sz="2000" b="0" dirty="0" err="1" smtClean="0"/>
              <a:t>observations</a:t>
            </a:r>
            <a:r>
              <a:rPr lang="it-IT" sz="2000" b="0" dirty="0"/>
              <a:t> </a:t>
            </a:r>
            <a:r>
              <a:rPr lang="it-IT" sz="2000" b="0" dirty="0" smtClean="0"/>
              <a:t>(</a:t>
            </a:r>
            <a:r>
              <a:rPr lang="it-IT" sz="1800" dirty="0" err="1" smtClean="0">
                <a:solidFill>
                  <a:srgbClr val="FF0000"/>
                </a:solidFill>
              </a:rPr>
              <a:t>red</a:t>
            </a:r>
            <a:r>
              <a:rPr lang="it-IT" sz="2000" b="0" dirty="0" smtClean="0"/>
              <a:t>) </a:t>
            </a:r>
          </a:p>
          <a:p>
            <a:pPr marL="342900" indent="-342900" algn="l">
              <a:buFontTx/>
              <a:buChar char="-"/>
            </a:pPr>
            <a:r>
              <a:rPr lang="it-IT" sz="2000" b="0" dirty="0"/>
              <a:t>a</a:t>
            </a:r>
            <a:r>
              <a:rPr lang="it-IT" sz="2000" b="0" dirty="0" smtClean="0"/>
              <a:t>stro + </a:t>
            </a:r>
            <a:r>
              <a:rPr lang="it-IT" sz="2000" b="0" dirty="0" err="1" smtClean="0"/>
              <a:t>structure</a:t>
            </a:r>
            <a:r>
              <a:rPr lang="it-IT" sz="2000" b="0" dirty="0" smtClean="0"/>
              <a:t> + HIC data </a:t>
            </a:r>
          </a:p>
          <a:p>
            <a:pPr algn="l"/>
            <a:r>
              <a:rPr lang="it-IT" sz="2000" b="0" dirty="0"/>
              <a:t> </a:t>
            </a:r>
            <a:r>
              <a:rPr lang="it-IT" sz="2000" b="0" dirty="0" smtClean="0"/>
              <a:t>    (</a:t>
            </a:r>
            <a:r>
              <a:rPr lang="it-IT" sz="1800" dirty="0" smtClean="0">
                <a:solidFill>
                  <a:srgbClr val="00B050"/>
                </a:solidFill>
              </a:rPr>
              <a:t>green</a:t>
            </a:r>
            <a:r>
              <a:rPr lang="it-IT" sz="2000" b="0" dirty="0" smtClean="0"/>
              <a:t> and </a:t>
            </a:r>
            <a:r>
              <a:rPr lang="it-IT" sz="1800" dirty="0" smtClean="0">
                <a:solidFill>
                  <a:srgbClr val="00B0F0"/>
                </a:solidFill>
              </a:rPr>
              <a:t>light blue</a:t>
            </a:r>
            <a:r>
              <a:rPr lang="it-IT" sz="2000" b="0" dirty="0" smtClean="0"/>
              <a:t>)  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4343400" y="990600"/>
            <a:ext cx="4699000" cy="2286000"/>
            <a:chOff x="4597400" y="990600"/>
            <a:chExt cx="4699000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1">
                  <a:extLst>
                    <a:ext uri="{FF2B5EF4-FFF2-40B4-BE49-F238E27FC236}">
                      <a16:creationId xmlns="" xmlns:a16="http://schemas.microsoft.com/office/drawing/2014/main" id="{985FA904-7345-A2F3-446B-BDAE6B2E4755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597400" y="990600"/>
                  <a:ext cx="4699000" cy="2286000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>
                  <a:lvl1pPr marL="180178" indent="-180178" algn="l" defTabSz="803293" rtl="0" eaLnBrk="1" fontAlgn="base" hangingPunct="1">
                    <a:lnSpc>
                      <a:spcPct val="90000"/>
                    </a:lnSpc>
                    <a:spcBef>
                      <a:spcPts val="1206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buChar char="§"/>
                    <a:defRPr sz="2200">
                      <a:solidFill>
                        <a:srgbClr val="064308"/>
                      </a:solidFill>
                      <a:latin typeface="Arial" charset="0"/>
                      <a:ea typeface="ＭＳ Ｐゴシック" pitchFamily="-65" charset="-128"/>
                      <a:cs typeface="ＭＳ Ｐゴシック" pitchFamily="-65" charset="-128"/>
                    </a:defRPr>
                  </a:lvl1pPr>
                  <a:lvl2pPr marL="363359" indent="-151650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ＭＳ Ｐゴシック"/>
                    </a:defRPr>
                  </a:lvl2pPr>
                  <a:lvl3pPr marL="591584" indent="-160658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SzPct val="100000"/>
                    <a:buFont typeface="Lucida Grande" charset="0"/>
                    <a:buChar char="»"/>
                    <a:defRPr sz="1800">
                      <a:solidFill>
                        <a:schemeClr val="tx1"/>
                      </a:solidFill>
                      <a:latin typeface="Arial" charset="0"/>
                      <a:ea typeface="ヒラギノ角ゴ Pro W3" pitchFamily="-111" charset="-128"/>
                      <a:cs typeface="ヒラギノ角ゴ Pro W3" pitchFamily="-111" charset="-128"/>
                    </a:defRPr>
                  </a:lvl3pPr>
                  <a:lvl4pPr marL="728219" indent="-133632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>
                      <a:srgbClr val="999999"/>
                    </a:buClr>
                    <a:buSzPct val="100000"/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+mn-lt"/>
                      <a:ea typeface="ヒラギノ角ゴ Pro W3" pitchFamily="-111" charset="-128"/>
                      <a:cs typeface="ヒラギノ角ゴ Pro W3"/>
                    </a:defRPr>
                  </a:lvl4pPr>
                  <a:lvl5pPr marL="1002991" indent="-180178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>
                      <a:srgbClr val="999999"/>
                    </a:buClr>
                    <a:buSzPct val="100000"/>
                    <a:buFont typeface="Lucida Grande" charset="0"/>
                    <a:buChar char="»"/>
                    <a:defRPr sz="1400">
                      <a:solidFill>
                        <a:schemeClr val="tx1"/>
                      </a:solidFill>
                      <a:latin typeface="+mn-lt"/>
                      <a:ea typeface="ヒラギノ角ゴ Pro W3" pitchFamily="-111" charset="-128"/>
                      <a:cs typeface="ヒラギノ角ゴ Pro W3"/>
                    </a:defRPr>
                  </a:lvl5pPr>
                  <a:lvl6pPr marL="2223294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6pPr>
                  <a:lvl7pPr marL="2680333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7pPr>
                  <a:lvl8pPr marL="3137372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8pPr>
                  <a:lvl9pPr marL="3594407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803293" rtl="0" eaLnBrk="1" fontAlgn="base" latinLnBrk="0" hangingPunct="1">
                    <a:lnSpc>
                      <a:spcPct val="90000"/>
                    </a:lnSpc>
                    <a:spcBef>
                      <a:spcPts val="1206"/>
                    </a:spcBef>
                    <a:spcAft>
                      <a:spcPct val="0"/>
                    </a:spcAft>
                    <a:buClrTx/>
                    <a:buSzPct val="100000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4308"/>
                    </a:solidFill>
                    <a:effectLst/>
                    <a:uLnTx/>
                    <a:uFillTx/>
                    <a:latin typeface="+mj-lt"/>
                  </a:endParaRPr>
                </a:p>
                <a:p>
                  <a:pPr marL="211709" marR="0" lvl="1" indent="0" algn="l" defTabSz="803293" rtl="0" eaLnBrk="1" fontAlgn="base" latinLnBrk="0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Tx/>
                    <a:buSzPct val="100000"/>
                    <a:buNone/>
                    <a:tabLst/>
                    <a:defRPr/>
                  </a:pPr>
                  <a:r>
                    <a:rPr lang="en-US" b="0" kern="0" dirty="0">
                      <a:solidFill>
                        <a:sysClr val="windowText" lastClr="000000"/>
                      </a:solidFill>
                      <a:latin typeface="+mj-lt"/>
                    </a:rPr>
                    <a:t> </a:t>
                  </a:r>
                  <a: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 Symmetry energy deduced from structure and HI data</a:t>
                  </a:r>
                  <a:b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en-US" b="0" kern="0" dirty="0" smtClean="0">
                      <a:solidFill>
                        <a:srgbClr val="FF00FF"/>
                      </a:solidFill>
                      <a:latin typeface="+mj-lt"/>
                    </a:rPr>
                    <a:t>Shaded area</a:t>
                  </a:r>
                  <a: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: 1</a:t>
                  </a:r>
                  <a:r>
                    <a:rPr lang="el-GR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σ</a:t>
                  </a:r>
                  <a:r>
                    <a:rPr lang="it-IT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</a:t>
                  </a:r>
                  <a:r>
                    <a:rPr lang="it-IT" b="0" kern="0" dirty="0" err="1" smtClean="0">
                      <a:solidFill>
                        <a:sysClr val="windowText" lastClr="000000"/>
                      </a:solidFill>
                      <a:latin typeface="+mj-lt"/>
                    </a:rPr>
                    <a:t>contours</a:t>
                  </a:r>
                  <a:r>
                    <a:rPr lang="it-IT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from the </a:t>
                  </a:r>
                  <a:r>
                    <a:rPr lang="it-IT" b="0" kern="0" dirty="0" err="1" smtClean="0">
                      <a:solidFill>
                        <a:sysClr val="windowText" lastClr="000000"/>
                      </a:solidFill>
                      <a:latin typeface="+mj-lt"/>
                    </a:rPr>
                    <a:t>fit</a:t>
                  </a:r>
                  <a:r>
                    <a:rPr lang="it-IT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with</a:t>
                  </a: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endParaRPr>
                </a:p>
                <a:p>
                  <a:pPr marL="591584" marR="0" lvl="2" indent="-160658" algn="l" defTabSz="803293" rtl="0" eaLnBrk="1" fontAlgn="base" latinLnBrk="0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Tx/>
                    <a:buSzPct val="100000"/>
                    <a:buFont typeface="Lucida Grande" charset="0"/>
                    <a:buChar char="»"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it-IT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𝑠𝑦𝑚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+…</m:t>
                      </m:r>
                    </m:oMath>
                  </a14:m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endParaRPr>
                </a:p>
                <a:p>
                  <a:pPr marL="430926" lvl="2" indent="0">
                    <a:buNone/>
                  </a:pPr>
                  <a:r>
                    <a:rPr lang="en-US" sz="2000" b="0" kern="0" dirty="0" smtClean="0">
                      <a:solidFill>
                        <a:sysClr val="windowText" lastClr="000000"/>
                      </a:solidFill>
                      <a:latin typeface="+mj-lt"/>
                      <a:ea typeface="ＭＳ Ｐゴシック" charset="-128"/>
                    </a:rPr>
                    <a:t>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b="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j-lt"/>
                    </a:rPr>
                    <a:t> )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Content Placeholder 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85FA904-7345-A2F3-446B-BDAE6B2E4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400" y="990600"/>
                  <a:ext cx="4699000" cy="2286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975"/>
                  </a:stretch>
                </a:blipFill>
                <a:ln w="19050">
                  <a:solidFill>
                    <a:srgbClr val="00B0F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e 11"/>
            <p:cNvSpPr>
              <a:spLocks noChangeArrowheads="1"/>
            </p:cNvSpPr>
            <p:nvPr/>
          </p:nvSpPr>
          <p:spPr bwMode="auto">
            <a:xfrm>
              <a:off x="4747260" y="1371600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it-IT" dirty="0">
                <a:solidFill>
                  <a:srgbClr val="008000"/>
                </a:solidFill>
              </a:endParaRPr>
            </a:p>
          </p:txBody>
        </p:sp>
      </p:grp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773430" y="486537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028717" y="4030980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smtClean="0"/>
              <a:t>C.l. 68%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040147" y="4340423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smtClean="0"/>
              <a:t>C.l. 95%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5869940" y="4446270"/>
            <a:ext cx="149860" cy="11925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 bwMode="auto">
          <a:xfrm>
            <a:off x="5867400" y="4132701"/>
            <a:ext cx="149860" cy="11925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1126366" y="6504993"/>
            <a:ext cx="2836034" cy="253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50" dirty="0" err="1" smtClean="0">
                <a:solidFill>
                  <a:schemeClr val="bg1"/>
                </a:solidFill>
              </a:rPr>
              <a:t>C.Y.Tsang</a:t>
            </a:r>
            <a:r>
              <a:rPr lang="it-IT" sz="1050" dirty="0" smtClean="0">
                <a:solidFill>
                  <a:schemeClr val="bg1"/>
                </a:solidFill>
              </a:rPr>
              <a:t>,  INT Workshop – </a:t>
            </a:r>
            <a:r>
              <a:rPr lang="it-IT" sz="1050" dirty="0" err="1" smtClean="0">
                <a:solidFill>
                  <a:schemeClr val="bg1"/>
                </a:solidFill>
              </a:rPr>
              <a:t>December</a:t>
            </a:r>
            <a:r>
              <a:rPr lang="it-IT" sz="1050" dirty="0" smtClean="0">
                <a:solidFill>
                  <a:schemeClr val="bg1"/>
                </a:solidFill>
              </a:rPr>
              <a:t> 2022 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576469" y="6611779"/>
            <a:ext cx="24400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0" dirty="0" smtClean="0">
                <a:solidFill>
                  <a:srgbClr val="7030A0"/>
                </a:solidFill>
                <a:latin typeface="Verdana" panose="020B0604030504040204" pitchFamily="34" charset="0"/>
              </a:rPr>
              <a:t>S. </a:t>
            </a:r>
            <a:r>
              <a:rPr lang="it-IT" sz="900" b="0" dirty="0" err="1" smtClean="0">
                <a:solidFill>
                  <a:srgbClr val="7030A0"/>
                </a:solidFill>
                <a:latin typeface="Verdana" panose="020B0604030504040204" pitchFamily="34" charset="0"/>
              </a:rPr>
              <a:t>Huth</a:t>
            </a:r>
            <a:r>
              <a:rPr lang="it-IT" sz="900" b="0" dirty="0" smtClean="0">
                <a:solidFill>
                  <a:srgbClr val="7030A0"/>
                </a:solidFill>
                <a:latin typeface="Verdana" panose="020B0604030504040204" pitchFamily="34" charset="0"/>
              </a:rPr>
              <a:t> et al., Nature </a:t>
            </a:r>
            <a:r>
              <a:rPr lang="it-IT" sz="900" b="0" dirty="0">
                <a:solidFill>
                  <a:srgbClr val="7030A0"/>
                </a:solidFill>
                <a:latin typeface="Verdana" panose="020B0604030504040204" pitchFamily="34" charset="0"/>
              </a:rPr>
              <a:t>606, 276 (2022)</a:t>
            </a:r>
            <a:endParaRPr lang="it-IT" sz="9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848361" y="152400"/>
            <a:ext cx="3651962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0" dirty="0" smtClean="0">
                <a:solidFill>
                  <a:srgbClr val="FFFFFF"/>
                </a:solidFill>
              </a:rPr>
              <a:t>The </a:t>
            </a:r>
            <a:r>
              <a:rPr lang="it-IT" sz="2800" b="0" dirty="0" err="1" smtClean="0">
                <a:solidFill>
                  <a:srgbClr val="FFFFFF"/>
                </a:solidFill>
              </a:rPr>
              <a:t>role</a:t>
            </a:r>
            <a:r>
              <a:rPr lang="it-IT" sz="2800" b="0" dirty="0" smtClean="0">
                <a:solidFill>
                  <a:srgbClr val="FFFFFF"/>
                </a:solidFill>
              </a:rPr>
              <a:t> of </a:t>
            </a:r>
            <a:r>
              <a:rPr lang="it-IT" sz="2800" b="0" dirty="0" err="1" smtClean="0">
                <a:solidFill>
                  <a:srgbClr val="FFFFFF"/>
                </a:solidFill>
              </a:rPr>
              <a:t>fluctuations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endParaRPr lang="it-IT" sz="2800" b="0" dirty="0">
              <a:solidFill>
                <a:srgbClr val="FFFFFF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-11723" y="968022"/>
            <a:ext cx="9144000" cy="2994378"/>
            <a:chOff x="0" y="1196622"/>
            <a:chExt cx="9144000" cy="2994378"/>
          </a:xfrm>
        </p:grpSpPr>
        <p:pic>
          <p:nvPicPr>
            <p:cNvPr id="5" name="Segnaposto contenuto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2693" y="2041083"/>
              <a:ext cx="4211307" cy="214991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20632"/>
              <a:ext cx="4933950" cy="1894168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172155" y="1196622"/>
              <a:ext cx="4705134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000" b="0" dirty="0" err="1" smtClean="0">
                  <a:solidFill>
                    <a:srgbClr val="0B0BA0"/>
                  </a:solidFill>
                </a:rPr>
                <a:t>Crucial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role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in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presence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of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instabilities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:</a:t>
              </a:r>
            </a:p>
            <a:p>
              <a:pPr algn="l"/>
              <a:r>
                <a:rPr lang="it-IT" sz="2000" b="0" dirty="0" err="1" smtClean="0">
                  <a:solidFill>
                    <a:srgbClr val="0B0BA0"/>
                  </a:solidFill>
                </a:rPr>
                <a:t>Symmetry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breaking and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fragment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formation</a:t>
              </a:r>
              <a:endParaRPr lang="it-IT" sz="2000" b="0" dirty="0" smtClean="0">
                <a:solidFill>
                  <a:srgbClr val="0B0BA0"/>
                </a:solidFill>
              </a:endParaRPr>
            </a:p>
            <a:p>
              <a:pPr algn="l"/>
              <a:r>
                <a:rPr lang="it-IT" sz="2000" b="0" dirty="0" smtClean="0">
                  <a:solidFill>
                    <a:srgbClr val="0B0BA0"/>
                  </a:solidFill>
                  <a:sym typeface="Wingdings" panose="05000000000000000000" pitchFamily="2" charset="2"/>
                </a:rPr>
                <a:t> </a:t>
              </a:r>
              <a:r>
                <a:rPr lang="it-IT" sz="2000" b="0" dirty="0" err="1" smtClean="0">
                  <a:solidFill>
                    <a:srgbClr val="0B0BA0"/>
                  </a:solidFill>
                  <a:sym typeface="Wingdings" panose="05000000000000000000" pitchFamily="2" charset="2"/>
                </a:rPr>
                <a:t>Sensitivity</a:t>
              </a:r>
              <a:r>
                <a:rPr lang="it-IT" sz="2000" b="0" dirty="0" smtClean="0">
                  <a:solidFill>
                    <a:srgbClr val="0B0BA0"/>
                  </a:solidFill>
                  <a:sym typeface="Wingdings" panose="05000000000000000000" pitchFamily="2" charset="2"/>
                </a:rPr>
                <a:t> to </a:t>
              </a:r>
              <a:r>
                <a:rPr lang="it-IT" sz="2000" b="0" dirty="0" err="1" smtClean="0">
                  <a:solidFill>
                    <a:srgbClr val="0B0BA0"/>
                  </a:solidFill>
                  <a:sym typeface="Wingdings" panose="05000000000000000000" pitchFamily="2" charset="2"/>
                </a:rPr>
                <a:t>incompressibility</a:t>
              </a:r>
              <a:r>
                <a:rPr lang="it-IT" sz="2000" b="0" dirty="0" smtClean="0">
                  <a:solidFill>
                    <a:srgbClr val="0B0BA0"/>
                  </a:solidFill>
                  <a:sym typeface="Wingdings" panose="05000000000000000000" pitchFamily="2" charset="2"/>
                </a:rPr>
                <a:t> K</a:t>
              </a:r>
              <a:endParaRPr lang="it-IT" sz="2000" b="0" dirty="0">
                <a:solidFill>
                  <a:srgbClr val="0B0BA0"/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418" y="396670"/>
            <a:ext cx="1387782" cy="120353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grpSp>
        <p:nvGrpSpPr>
          <p:cNvPr id="14" name="Gruppo 13"/>
          <p:cNvGrpSpPr/>
          <p:nvPr/>
        </p:nvGrpSpPr>
        <p:grpSpPr>
          <a:xfrm>
            <a:off x="76200" y="4461364"/>
            <a:ext cx="9056077" cy="2396635"/>
            <a:chOff x="76200" y="4461364"/>
            <a:chExt cx="9056077" cy="239663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/>
            <a:srcRect l="7662" r="5101" b="42629"/>
            <a:stretch/>
          </p:blipFill>
          <p:spPr>
            <a:xfrm>
              <a:off x="5222633" y="4461364"/>
              <a:ext cx="3909644" cy="239663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76200" y="4876800"/>
              <a:ext cx="4929555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000" b="0" dirty="0" err="1" smtClean="0">
                  <a:solidFill>
                    <a:srgbClr val="0B0BA0"/>
                  </a:solidFill>
                </a:rPr>
                <a:t>Fluctuations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lead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to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variances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for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fragment</a:t>
              </a:r>
              <a:endParaRPr lang="it-IT" sz="2000" b="0" dirty="0" smtClean="0">
                <a:solidFill>
                  <a:srgbClr val="0B0BA0"/>
                </a:solidFill>
              </a:endParaRPr>
            </a:p>
            <a:p>
              <a:pPr algn="l"/>
              <a:r>
                <a:rPr lang="it-IT" sz="2000" b="0" dirty="0" err="1" smtClean="0">
                  <a:solidFill>
                    <a:srgbClr val="0B0BA0"/>
                  </a:solidFill>
                </a:rPr>
                <a:t>distributions</a:t>
              </a:r>
              <a:r>
                <a:rPr lang="it-IT" sz="2000" b="0" dirty="0">
                  <a:solidFill>
                    <a:srgbClr val="0B0BA0"/>
                  </a:solidFill>
                </a:rPr>
                <a:t> 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(ex: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isotopic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0B0BA0"/>
                  </a:solidFill>
                </a:rPr>
                <a:t>distributions</a:t>
              </a:r>
              <a:r>
                <a:rPr lang="it-IT" sz="2000" b="0" dirty="0" smtClean="0">
                  <a:solidFill>
                    <a:srgbClr val="0B0BA0"/>
                  </a:solidFill>
                </a:rPr>
                <a:t>)  </a:t>
              </a: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1700" y="6019800"/>
              <a:ext cx="2857500" cy="381000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2133600" y="6477000"/>
              <a:ext cx="9044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200" dirty="0" smtClean="0"/>
                <a:t> </a:t>
              </a:r>
              <a:r>
                <a:rPr lang="el-GR" sz="1200" dirty="0" smtClean="0"/>
                <a:t>δ</a:t>
              </a:r>
              <a:r>
                <a:rPr lang="it-IT" sz="1200" dirty="0" smtClean="0"/>
                <a:t> = </a:t>
              </a:r>
              <a:r>
                <a:rPr lang="it-IT" sz="1200" i="1" dirty="0" smtClean="0"/>
                <a:t>N</a:t>
              </a:r>
              <a:r>
                <a:rPr lang="it-IT" sz="1200" dirty="0" smtClean="0"/>
                <a:t> – </a:t>
              </a:r>
              <a:r>
                <a:rPr lang="it-IT" sz="1200" i="1" dirty="0" smtClean="0"/>
                <a:t>Z</a:t>
              </a:r>
              <a:r>
                <a:rPr lang="it-IT" sz="1200" dirty="0" smtClean="0"/>
                <a:t>  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 rot="16200000">
              <a:off x="4697058" y="4904143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200" dirty="0" err="1"/>
                <a:t>y</a:t>
              </a:r>
              <a:r>
                <a:rPr lang="it-IT" sz="1200" dirty="0" err="1" smtClean="0"/>
                <a:t>ields</a:t>
              </a:r>
              <a:r>
                <a:rPr lang="it-IT" sz="1200" dirty="0" smtClean="0"/>
                <a:t> (</a:t>
              </a:r>
              <a:r>
                <a:rPr lang="it-IT" sz="1200" dirty="0" err="1" smtClean="0"/>
                <a:t>a.u</a:t>
              </a:r>
              <a:r>
                <a:rPr lang="it-IT" sz="1200" dirty="0" smtClean="0"/>
                <a:t>.)</a:t>
              </a:r>
            </a:p>
          </p:txBody>
        </p:sp>
      </p:grpSp>
      <p:cxnSp>
        <p:nvCxnSpPr>
          <p:cNvPr id="16" name="Connettore 2 15"/>
          <p:cNvCxnSpPr/>
          <p:nvPr/>
        </p:nvCxnSpPr>
        <p:spPr bwMode="auto">
          <a:xfrm flipH="1">
            <a:off x="2895600" y="5659681"/>
            <a:ext cx="2630966" cy="360119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3311319" y="641246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i="1" dirty="0" err="1">
                <a:solidFill>
                  <a:srgbClr val="00B050"/>
                </a:solidFill>
              </a:rPr>
              <a:t>s</a:t>
            </a:r>
            <a:r>
              <a:rPr lang="it-IT" sz="1800" i="1" dirty="0" err="1" smtClean="0">
                <a:solidFill>
                  <a:srgbClr val="00B050"/>
                </a:solidFill>
              </a:rPr>
              <a:t>ymmetry</a:t>
            </a:r>
            <a:r>
              <a:rPr lang="it-IT" sz="1800" i="1" dirty="0" smtClean="0">
                <a:solidFill>
                  <a:srgbClr val="00B050"/>
                </a:solidFill>
              </a:rPr>
              <a:t> </a:t>
            </a:r>
            <a:r>
              <a:rPr lang="it-IT" sz="1800" i="1" dirty="0" err="1" smtClean="0">
                <a:solidFill>
                  <a:srgbClr val="00B050"/>
                </a:solidFill>
              </a:rPr>
              <a:t>energy</a:t>
            </a:r>
            <a:endParaRPr lang="it-IT" sz="1800" i="1" dirty="0" smtClean="0">
              <a:solidFill>
                <a:srgbClr val="00B050"/>
              </a:solidFill>
            </a:endParaRPr>
          </a:p>
        </p:txBody>
      </p:sp>
      <p:sp>
        <p:nvSpPr>
          <p:cNvPr id="20" name="Rettangolo 19"/>
          <p:cNvSpPr/>
          <p:nvPr/>
        </p:nvSpPr>
        <p:spPr bwMode="auto">
          <a:xfrm>
            <a:off x="3928533" y="6042378"/>
            <a:ext cx="762000" cy="39266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419600" y="3973689"/>
            <a:ext cx="3042564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1400" b="0" baseline="30000" dirty="0" smtClean="0"/>
              <a:t>136</a:t>
            </a:r>
            <a:r>
              <a:rPr lang="it-IT" sz="1400" b="0" dirty="0" smtClean="0"/>
              <a:t>Xe + </a:t>
            </a:r>
            <a:r>
              <a:rPr lang="it-IT" sz="1400" b="0" baseline="30000" dirty="0" smtClean="0"/>
              <a:t>124</a:t>
            </a:r>
            <a:r>
              <a:rPr lang="it-IT" sz="1400" b="0" dirty="0" smtClean="0"/>
              <a:t>Sn, </a:t>
            </a:r>
            <a:r>
              <a:rPr lang="it-IT" sz="1400" b="0" dirty="0" err="1" smtClean="0"/>
              <a:t>central</a:t>
            </a:r>
            <a:r>
              <a:rPr lang="it-IT" sz="1400" b="0" dirty="0" smtClean="0"/>
              <a:t>  E/A = 45 </a:t>
            </a:r>
            <a:r>
              <a:rPr lang="it-IT" sz="1400" b="0" dirty="0" err="1" smtClean="0"/>
              <a:t>MeV</a:t>
            </a:r>
            <a:r>
              <a:rPr lang="it-IT" sz="1400" b="0" dirty="0" smtClean="0"/>
              <a:t>/A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610567" y="3962400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dirty="0" smtClean="0">
                <a:solidFill>
                  <a:srgbClr val="00B0F0"/>
                </a:solidFill>
              </a:rPr>
              <a:t>BLOB </a:t>
            </a:r>
            <a:r>
              <a:rPr lang="it-IT" sz="1800" b="0" i="1" dirty="0" err="1" smtClean="0">
                <a:solidFill>
                  <a:schemeClr val="tx1"/>
                </a:solidFill>
              </a:rPr>
              <a:t>results</a:t>
            </a:r>
            <a:endParaRPr lang="it-IT" sz="1800" b="0" i="1" dirty="0" smtClean="0">
              <a:solidFill>
                <a:schemeClr val="tx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356578" y="6019800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i="1" dirty="0" smtClean="0">
                <a:sym typeface="Wingdings" panose="05000000000000000000" pitchFamily="2" charset="2"/>
              </a:rPr>
              <a:t> </a:t>
            </a:r>
            <a:r>
              <a:rPr lang="it-IT" b="0" i="1" dirty="0" err="1" smtClean="0"/>
              <a:t>lower</a:t>
            </a:r>
            <a:r>
              <a:rPr lang="it-IT" b="0" i="1" dirty="0" smtClean="0"/>
              <a:t> </a:t>
            </a:r>
            <a:r>
              <a:rPr lang="it-IT" b="0" i="1" dirty="0" err="1" smtClean="0"/>
              <a:t>density</a:t>
            </a:r>
            <a:endParaRPr lang="it-IT" b="0" i="1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31738" t="18703" r="59816" b="18477"/>
          <a:stretch/>
        </p:blipFill>
        <p:spPr bwMode="auto">
          <a:xfrm>
            <a:off x="5943600" y="381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 bwMode="auto">
          <a:xfrm>
            <a:off x="7462164" y="381000"/>
            <a:ext cx="1377036" cy="1251585"/>
          </a:xfrm>
          <a:prstGeom prst="rect">
            <a:avLst/>
          </a:prstGeom>
          <a:solidFill>
            <a:schemeClr val="tx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Connettore 2 29"/>
          <p:cNvCxnSpPr/>
          <p:nvPr/>
        </p:nvCxnSpPr>
        <p:spPr bwMode="auto">
          <a:xfrm>
            <a:off x="6629400" y="296334"/>
            <a:ext cx="122863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6200" y="3835569"/>
            <a:ext cx="1676400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Napolitani</a:t>
            </a:r>
            <a:r>
              <a:rPr lang="it-IT" sz="900" dirty="0" smtClean="0">
                <a:solidFill>
                  <a:srgbClr val="993366"/>
                </a:solidFill>
              </a:rPr>
              <a:t>, Colonna</a:t>
            </a:r>
          </a:p>
          <a:p>
            <a:pPr algn="l"/>
            <a:r>
              <a:rPr lang="it-IT" sz="900" dirty="0" smtClean="0">
                <a:solidFill>
                  <a:srgbClr val="993366"/>
                </a:solidFill>
              </a:rPr>
              <a:t>EPJ,117 </a:t>
            </a:r>
            <a:r>
              <a:rPr lang="it-IT" sz="900" dirty="0">
                <a:solidFill>
                  <a:srgbClr val="993366"/>
                </a:solidFill>
              </a:rPr>
              <a:t>(</a:t>
            </a:r>
            <a:r>
              <a:rPr lang="it-IT" sz="900" dirty="0" smtClean="0">
                <a:solidFill>
                  <a:srgbClr val="993366"/>
                </a:solidFill>
              </a:rPr>
              <a:t>2016)   </a:t>
            </a:r>
          </a:p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M.Colonna</a:t>
            </a:r>
            <a:r>
              <a:rPr lang="it-IT" sz="900" dirty="0" smtClean="0">
                <a:solidFill>
                  <a:srgbClr val="993366"/>
                </a:solidFill>
              </a:rPr>
              <a:t>, PPNP113 (2020)                                                                                                      </a:t>
            </a:r>
            <a:endParaRPr lang="it-IT" sz="900" dirty="0">
              <a:solidFill>
                <a:srgbClr val="993366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200" y="6412468"/>
            <a:ext cx="1676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Napolitani</a:t>
            </a:r>
            <a:r>
              <a:rPr lang="it-IT" sz="900" dirty="0" smtClean="0">
                <a:solidFill>
                  <a:srgbClr val="993366"/>
                </a:solidFill>
              </a:rPr>
              <a:t>, Colonna</a:t>
            </a:r>
          </a:p>
          <a:p>
            <a:pPr algn="l"/>
            <a:r>
              <a:rPr lang="it-IT" sz="900" dirty="0" smtClean="0">
                <a:solidFill>
                  <a:srgbClr val="993366"/>
                </a:solidFill>
              </a:rPr>
              <a:t>PRC96, 054609 (2017)                                                                                                    </a:t>
            </a:r>
            <a:endParaRPr lang="it-IT" sz="900" dirty="0">
              <a:solidFill>
                <a:srgbClr val="9933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50300" y="-645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1" dirty="0" smtClean="0"/>
              <a:t>time</a:t>
            </a:r>
          </a:p>
        </p:txBody>
      </p:sp>
      <p:sp>
        <p:nvSpPr>
          <p:cNvPr id="18" name="Rettangolo 17"/>
          <p:cNvSpPr/>
          <p:nvPr/>
        </p:nvSpPr>
        <p:spPr bwMode="auto">
          <a:xfrm>
            <a:off x="6443133" y="4461364"/>
            <a:ext cx="762000" cy="319066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8382000" y="4453467"/>
            <a:ext cx="762000" cy="319066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81000" y="609600"/>
            <a:ext cx="2895600" cy="1740932"/>
            <a:chOff x="5943600" y="-64532"/>
            <a:chExt cx="2895600" cy="174093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1418" y="396670"/>
              <a:ext cx="1387782" cy="120353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1738" t="18703" r="59816" b="18477"/>
            <a:stretch/>
          </p:blipFill>
          <p:spPr bwMode="auto">
            <a:xfrm>
              <a:off x="5943600" y="381000"/>
              <a:ext cx="1219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 bwMode="auto">
            <a:xfrm>
              <a:off x="7462164" y="381000"/>
              <a:ext cx="1377036" cy="125158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" name="Connettore 2 5"/>
            <p:cNvCxnSpPr/>
            <p:nvPr/>
          </p:nvCxnSpPr>
          <p:spPr bwMode="auto">
            <a:xfrm>
              <a:off x="6629400" y="296334"/>
              <a:ext cx="122863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CasellaDiTesto 6"/>
            <p:cNvSpPr txBox="1"/>
            <p:nvPr/>
          </p:nvSpPr>
          <p:spPr>
            <a:xfrm>
              <a:off x="6950300" y="-6453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800" b="0" i="1" dirty="0" smtClean="0"/>
                <a:t>time</a:t>
              </a:r>
            </a:p>
          </p:txBody>
        </p:sp>
      </p:grpSp>
      <p:pic>
        <p:nvPicPr>
          <p:cNvPr id="8" name="Segnaposto contenuto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352800"/>
            <a:ext cx="4211307" cy="214991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2400" y="2892623"/>
            <a:ext cx="3042564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1400" b="0" baseline="30000" dirty="0" smtClean="0"/>
              <a:t>136</a:t>
            </a:r>
            <a:r>
              <a:rPr lang="it-IT" sz="1400" b="0" dirty="0" smtClean="0"/>
              <a:t>Xe + </a:t>
            </a:r>
            <a:r>
              <a:rPr lang="it-IT" sz="1400" b="0" baseline="30000" dirty="0" smtClean="0"/>
              <a:t>124</a:t>
            </a:r>
            <a:r>
              <a:rPr lang="it-IT" sz="1400" b="0" dirty="0" smtClean="0"/>
              <a:t>Sn, </a:t>
            </a:r>
            <a:r>
              <a:rPr lang="it-IT" sz="1400" b="0" dirty="0" err="1" smtClean="0"/>
              <a:t>central</a:t>
            </a:r>
            <a:r>
              <a:rPr lang="it-IT" sz="1400" b="0" dirty="0" smtClean="0"/>
              <a:t>  E/A = 45 </a:t>
            </a:r>
            <a:r>
              <a:rPr lang="it-IT" sz="1400" b="0" dirty="0" err="1" smtClean="0"/>
              <a:t>MeV</a:t>
            </a:r>
            <a:r>
              <a:rPr lang="it-IT" sz="1400" b="0" dirty="0" smtClean="0"/>
              <a:t>/A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352800" y="2853267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dirty="0" smtClean="0">
                <a:solidFill>
                  <a:srgbClr val="00B0F0"/>
                </a:solidFill>
              </a:rPr>
              <a:t>BLOB </a:t>
            </a:r>
            <a:r>
              <a:rPr lang="it-IT" sz="1800" b="0" i="1" dirty="0" err="1" smtClean="0">
                <a:solidFill>
                  <a:schemeClr val="tx1"/>
                </a:solidFill>
              </a:rPr>
              <a:t>results</a:t>
            </a:r>
            <a:endParaRPr lang="it-IT" sz="1800" b="0" i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5410200"/>
            <a:ext cx="41148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Napolitani</a:t>
            </a:r>
            <a:r>
              <a:rPr lang="it-IT" sz="900" dirty="0" smtClean="0">
                <a:solidFill>
                  <a:srgbClr val="993366"/>
                </a:solidFill>
              </a:rPr>
              <a:t>, Colonna EPJ,117 </a:t>
            </a:r>
            <a:r>
              <a:rPr lang="it-IT" sz="900" dirty="0">
                <a:solidFill>
                  <a:srgbClr val="993366"/>
                </a:solidFill>
              </a:rPr>
              <a:t>(</a:t>
            </a:r>
            <a:r>
              <a:rPr lang="it-IT" sz="900" dirty="0" smtClean="0">
                <a:solidFill>
                  <a:srgbClr val="993366"/>
                </a:solidFill>
              </a:rPr>
              <a:t>2016)    </a:t>
            </a:r>
            <a:r>
              <a:rPr lang="it-IT" sz="900" dirty="0" err="1" smtClean="0">
                <a:solidFill>
                  <a:srgbClr val="993366"/>
                </a:solidFill>
              </a:rPr>
              <a:t>M.Colonna</a:t>
            </a:r>
            <a:r>
              <a:rPr lang="it-IT" sz="900" dirty="0" smtClean="0">
                <a:solidFill>
                  <a:srgbClr val="993366"/>
                </a:solidFill>
              </a:rPr>
              <a:t> PPNP113 (2020)                                                                                                      </a:t>
            </a:r>
            <a:endParaRPr lang="it-IT" sz="900" dirty="0">
              <a:solidFill>
                <a:srgbClr val="993366"/>
              </a:solidFill>
            </a:endParaRPr>
          </a:p>
        </p:txBody>
      </p:sp>
      <p:pic>
        <p:nvPicPr>
          <p:cNvPr id="22" name="Picture 19" descr="dens_os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19200"/>
            <a:ext cx="2910052" cy="869109"/>
          </a:xfrm>
          <a:prstGeom prst="rect">
            <a:avLst/>
          </a:prstGeom>
          <a:noFill/>
        </p:spPr>
      </p:pic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760369" y="6400800"/>
            <a:ext cx="23074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smtClean="0">
                <a:solidFill>
                  <a:srgbClr val="990099"/>
                </a:solidFill>
              </a:rPr>
              <a:t>A</a:t>
            </a:r>
            <a:r>
              <a:rPr lang="it-IT" sz="900" dirty="0">
                <a:solidFill>
                  <a:srgbClr val="990099"/>
                </a:solidFill>
              </a:rPr>
              <a:t>. Ono, Il Nuovo Cimento C 39 (2016) </a:t>
            </a:r>
            <a:r>
              <a:rPr lang="it-IT" sz="900" dirty="0" smtClean="0">
                <a:solidFill>
                  <a:srgbClr val="990099"/>
                </a:solidFill>
              </a:rPr>
              <a:t>390</a:t>
            </a:r>
          </a:p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A.Ono</a:t>
            </a:r>
            <a:r>
              <a:rPr lang="it-IT" sz="900" dirty="0" smtClean="0">
                <a:solidFill>
                  <a:srgbClr val="990099"/>
                </a:solidFill>
              </a:rPr>
              <a:t>, PPNP 105 (2019)     </a:t>
            </a:r>
          </a:p>
        </p:txBody>
      </p:sp>
      <p:sp>
        <p:nvSpPr>
          <p:cNvPr id="24" name="CasellaDiTesto 11"/>
          <p:cNvSpPr txBox="1">
            <a:spLocks noChangeArrowheads="1"/>
          </p:cNvSpPr>
          <p:nvPr/>
        </p:nvSpPr>
        <p:spPr bwMode="auto">
          <a:xfrm>
            <a:off x="685800" y="162580"/>
            <a:ext cx="6082114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err="1" smtClean="0">
                <a:solidFill>
                  <a:srgbClr val="FFFFFF"/>
                </a:solidFill>
              </a:rPr>
              <a:t>Heavy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Ion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Collisions</a:t>
            </a:r>
            <a:r>
              <a:rPr lang="it-IT" sz="2800" b="0" dirty="0" smtClean="0">
                <a:solidFill>
                  <a:srgbClr val="FFFFFF"/>
                </a:solidFill>
              </a:rPr>
              <a:t>: </a:t>
            </a:r>
            <a:r>
              <a:rPr lang="it-IT" sz="2800" b="0" dirty="0" err="1" smtClean="0">
                <a:solidFill>
                  <a:srgbClr val="FFFFFF"/>
                </a:solidFill>
              </a:rPr>
              <a:t>fragment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emission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2860" y="5791200"/>
            <a:ext cx="5475111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smtClean="0">
                <a:solidFill>
                  <a:srgbClr val="002060"/>
                </a:solidFill>
              </a:rPr>
              <a:t>IMF </a:t>
            </a:r>
            <a:r>
              <a:rPr lang="it-IT" sz="2000" b="0" dirty="0" err="1" smtClean="0">
                <a:solidFill>
                  <a:srgbClr val="002060"/>
                </a:solidFill>
              </a:rPr>
              <a:t>charge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distribution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well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reproduced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it-IT" sz="2000" b="0" dirty="0" smtClean="0">
                <a:solidFill>
                  <a:srgbClr val="002060"/>
                </a:solidFill>
              </a:rPr>
              <a:t>by </a:t>
            </a:r>
            <a:r>
              <a:rPr lang="it-IT" sz="2000" dirty="0" smtClean="0">
                <a:solidFill>
                  <a:srgbClr val="FF0000"/>
                </a:solidFill>
              </a:rPr>
              <a:t>QMD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models</a:t>
            </a:r>
            <a:r>
              <a:rPr lang="it-IT" sz="2000" b="0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it-IT" sz="2000" b="0" dirty="0" smtClean="0">
                <a:solidFill>
                  <a:srgbClr val="002060"/>
                </a:solidFill>
              </a:rPr>
              <a:t>and </a:t>
            </a:r>
            <a:r>
              <a:rPr lang="it-IT" sz="2000" b="0" i="1" dirty="0" err="1" smtClean="0">
                <a:solidFill>
                  <a:schemeClr val="tx1"/>
                </a:solidFill>
              </a:rPr>
              <a:t>stochastic</a:t>
            </a:r>
            <a:r>
              <a:rPr lang="it-IT" sz="2000" b="0" i="1" dirty="0" smtClean="0">
                <a:solidFill>
                  <a:schemeClr val="tx1"/>
                </a:solidFill>
              </a:rPr>
              <a:t> </a:t>
            </a:r>
            <a:r>
              <a:rPr lang="it-IT" sz="2000" i="1" dirty="0" err="1" smtClean="0">
                <a:solidFill>
                  <a:srgbClr val="0070C0"/>
                </a:solidFill>
              </a:rPr>
              <a:t>mean-field</a:t>
            </a:r>
            <a:r>
              <a:rPr lang="it-IT" sz="2000" b="0" i="1" dirty="0" smtClean="0">
                <a:solidFill>
                  <a:schemeClr val="tx1"/>
                </a:solidFill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models</a:t>
            </a:r>
            <a:r>
              <a:rPr lang="it-IT" sz="2000" b="0" dirty="0" smtClean="0">
                <a:solidFill>
                  <a:srgbClr val="C00000"/>
                </a:solidFill>
              </a:rPr>
              <a:t>   </a:t>
            </a:r>
            <a:r>
              <a:rPr lang="it-IT" sz="1800" b="0" dirty="0" smtClean="0">
                <a:solidFill>
                  <a:srgbClr val="002060"/>
                </a:solidFill>
              </a:rPr>
              <a:t>(K = 240 </a:t>
            </a:r>
            <a:r>
              <a:rPr lang="it-IT" sz="1800" b="0" dirty="0" err="1" smtClean="0">
                <a:solidFill>
                  <a:srgbClr val="002060"/>
                </a:solidFill>
              </a:rPr>
              <a:t>MeV</a:t>
            </a:r>
            <a:r>
              <a:rPr lang="it-IT" sz="1800" b="0" dirty="0" smtClean="0">
                <a:solidFill>
                  <a:srgbClr val="002060"/>
                </a:solidFill>
              </a:rPr>
              <a:t>)     </a:t>
            </a:r>
            <a:endParaRPr lang="it-IT" sz="2000" b="0" dirty="0" smtClean="0">
              <a:solidFill>
                <a:srgbClr val="002060"/>
              </a:solidFill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491740" y="6211685"/>
            <a:ext cx="2486821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smtClean="0">
                <a:solidFill>
                  <a:srgbClr val="002060"/>
                </a:solidFill>
              </a:rPr>
              <a:t>K</a:t>
            </a:r>
            <a:r>
              <a:rPr lang="it-IT" sz="900" dirty="0">
                <a:solidFill>
                  <a:srgbClr val="002060"/>
                </a:solidFill>
              </a:rPr>
              <a:t>. </a:t>
            </a:r>
            <a:r>
              <a:rPr lang="it-IT" sz="900" dirty="0" err="1">
                <a:solidFill>
                  <a:srgbClr val="002060"/>
                </a:solidFill>
              </a:rPr>
              <a:t>Zbiri</a:t>
            </a:r>
            <a:r>
              <a:rPr lang="it-IT" sz="900" dirty="0">
                <a:solidFill>
                  <a:srgbClr val="002060"/>
                </a:solidFill>
              </a:rPr>
              <a:t>, et al., </a:t>
            </a:r>
            <a:r>
              <a:rPr lang="it-IT" sz="900" dirty="0" smtClean="0">
                <a:solidFill>
                  <a:srgbClr val="002060"/>
                </a:solidFill>
              </a:rPr>
              <a:t>PRC </a:t>
            </a:r>
            <a:r>
              <a:rPr lang="it-IT" sz="900" dirty="0">
                <a:solidFill>
                  <a:srgbClr val="002060"/>
                </a:solidFill>
              </a:rPr>
              <a:t>75 (2007) </a:t>
            </a:r>
            <a:r>
              <a:rPr lang="it-IT" sz="900" dirty="0" smtClean="0">
                <a:solidFill>
                  <a:srgbClr val="002060"/>
                </a:solidFill>
              </a:rPr>
              <a:t>034612                                                                                                    </a:t>
            </a:r>
            <a:endParaRPr lang="it-IT" sz="900" dirty="0">
              <a:solidFill>
                <a:srgbClr val="00206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589122" y="1286470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1800" b="0" i="1" dirty="0" err="1" smtClean="0"/>
              <a:t>Density</a:t>
            </a:r>
            <a:r>
              <a:rPr lang="it-IT" sz="1800" b="0" i="1" dirty="0" smtClean="0"/>
              <a:t> </a:t>
            </a:r>
            <a:r>
              <a:rPr lang="it-IT" sz="1800" b="0" i="1" dirty="0" err="1" smtClean="0"/>
              <a:t>fluctuations</a:t>
            </a:r>
            <a:endParaRPr lang="it-IT" sz="1800" b="0" i="1" dirty="0" smtClean="0"/>
          </a:p>
          <a:p>
            <a:pPr algn="l"/>
            <a:r>
              <a:rPr lang="it-IT" sz="1800" b="0" i="1" dirty="0" smtClean="0"/>
              <a:t> are </a:t>
            </a:r>
            <a:r>
              <a:rPr lang="it-IT" sz="1800" b="0" i="1" dirty="0" err="1" smtClean="0"/>
              <a:t>amplified</a:t>
            </a:r>
            <a:r>
              <a:rPr lang="it-IT" sz="1800" b="0" i="1" dirty="0" smtClean="0"/>
              <a:t> by the </a:t>
            </a:r>
          </a:p>
          <a:p>
            <a:pPr algn="l"/>
            <a:r>
              <a:rPr lang="it-IT" sz="1800" b="0" i="1" dirty="0" err="1" smtClean="0"/>
              <a:t>unstable</a:t>
            </a:r>
            <a:r>
              <a:rPr lang="it-IT" sz="1800" b="0" i="1" dirty="0" smtClean="0"/>
              <a:t> </a:t>
            </a:r>
            <a:r>
              <a:rPr lang="it-IT" sz="1800" b="0" i="1" dirty="0" err="1" smtClean="0"/>
              <a:t>mean-field</a:t>
            </a:r>
            <a:endParaRPr lang="it-IT" sz="1800" b="0" i="1" dirty="0" smtClean="0"/>
          </a:p>
        </p:txBody>
      </p:sp>
      <p:grpSp>
        <p:nvGrpSpPr>
          <p:cNvPr id="12" name="Gruppo 11"/>
          <p:cNvGrpSpPr/>
          <p:nvPr/>
        </p:nvGrpSpPr>
        <p:grpSpPr>
          <a:xfrm>
            <a:off x="5257800" y="2895600"/>
            <a:ext cx="3487642" cy="3429000"/>
            <a:chOff x="381000" y="1295400"/>
            <a:chExt cx="3487642" cy="3429000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7"/>
            <a:srcRect l="3917" r="2080"/>
            <a:stretch/>
          </p:blipFill>
          <p:spPr>
            <a:xfrm>
              <a:off x="381000" y="1295400"/>
              <a:ext cx="3487642" cy="3232394"/>
            </a:xfrm>
            <a:prstGeom prst="rect">
              <a:avLst/>
            </a:prstGeom>
            <a:ln>
              <a:solidFill>
                <a:srgbClr val="0B0BA0"/>
              </a:solidFill>
            </a:ln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200" y="2743200"/>
              <a:ext cx="773040" cy="951512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533400" y="4355068"/>
              <a:ext cx="1612942" cy="369332"/>
            </a:xfrm>
            <a:prstGeom prst="rect">
              <a:avLst/>
            </a:prstGeom>
            <a:solidFill>
              <a:srgbClr val="F7FCFF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it-IT" sz="1800" dirty="0" smtClean="0">
                  <a:solidFill>
                    <a:srgbClr val="FF0000"/>
                  </a:solidFill>
                </a:rPr>
                <a:t>AMD + </a:t>
              </a:r>
              <a:r>
                <a:rPr lang="it-IT" b="0" dirty="0" smtClean="0">
                  <a:solidFill>
                    <a:srgbClr val="FF0000"/>
                  </a:solidFill>
                </a:rPr>
                <a:t>clusters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8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76200" y="148932"/>
            <a:ext cx="614617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err="1">
                <a:solidFill>
                  <a:srgbClr val="FFFFFF"/>
                </a:solidFill>
              </a:rPr>
              <a:t>E</a:t>
            </a:r>
            <a:r>
              <a:rPr lang="it-IT" sz="2800" b="0" dirty="0" err="1" smtClean="0">
                <a:solidFill>
                  <a:srgbClr val="FFFFFF"/>
                </a:solidFill>
              </a:rPr>
              <a:t>ffects</a:t>
            </a:r>
            <a:r>
              <a:rPr lang="it-IT" sz="2800" b="0" dirty="0" smtClean="0">
                <a:solidFill>
                  <a:srgbClr val="FFFFFF"/>
                </a:solidFill>
              </a:rPr>
              <a:t> of </a:t>
            </a:r>
            <a:r>
              <a:rPr lang="it-IT" sz="2800" b="0" dirty="0" err="1" smtClean="0">
                <a:solidFill>
                  <a:srgbClr val="FFFFFF"/>
                </a:solidFill>
              </a:rPr>
              <a:t>clustering</a:t>
            </a:r>
            <a:r>
              <a:rPr lang="it-IT" sz="2800" b="0" dirty="0" smtClean="0">
                <a:solidFill>
                  <a:srgbClr val="FFFFFF"/>
                </a:solidFill>
              </a:rPr>
              <a:t> on </a:t>
            </a:r>
            <a:r>
              <a:rPr lang="it-IT" sz="2800" b="0" dirty="0" err="1" smtClean="0">
                <a:solidFill>
                  <a:srgbClr val="FFFFFF"/>
                </a:solidFill>
              </a:rPr>
              <a:t>fragment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features</a:t>
            </a:r>
            <a:endParaRPr lang="it-IT" sz="2800" b="0" dirty="0">
              <a:solidFill>
                <a:srgbClr val="FFFFFF"/>
              </a:solidFill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4419600" y="914400"/>
            <a:ext cx="4495800" cy="3048001"/>
            <a:chOff x="3886200" y="3386667"/>
            <a:chExt cx="5029200" cy="3457575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3386667"/>
              <a:ext cx="5029200" cy="3457575"/>
            </a:xfrm>
            <a:prstGeom prst="rect">
              <a:avLst/>
            </a:prstGeom>
          </p:spPr>
        </p:pic>
        <p:sp>
          <p:nvSpPr>
            <p:cNvPr id="25" name="CasellaDiTesto 45"/>
            <p:cNvSpPr txBox="1">
              <a:spLocks noChangeArrowheads="1"/>
            </p:cNvSpPr>
            <p:nvPr/>
          </p:nvSpPr>
          <p:spPr bwMode="auto">
            <a:xfrm>
              <a:off x="7990661" y="3968168"/>
              <a:ext cx="5437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dirty="0" smtClean="0">
                  <a:solidFill>
                    <a:srgbClr val="FF00FF"/>
                  </a:solidFill>
                </a:rPr>
                <a:t>soft</a:t>
              </a:r>
              <a:endParaRPr lang="it-IT" sz="1800" dirty="0">
                <a:solidFill>
                  <a:srgbClr val="FF00FF"/>
                </a:solidFill>
              </a:endParaRPr>
            </a:p>
          </p:txBody>
        </p:sp>
        <p:sp>
          <p:nvSpPr>
            <p:cNvPr id="26" name="CasellaDiTesto 45"/>
            <p:cNvSpPr txBox="1">
              <a:spLocks noChangeArrowheads="1"/>
            </p:cNvSpPr>
            <p:nvPr/>
          </p:nvSpPr>
          <p:spPr bwMode="auto">
            <a:xfrm>
              <a:off x="8329133" y="4324694"/>
              <a:ext cx="5693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dirty="0" err="1" smtClean="0">
                  <a:solidFill>
                    <a:srgbClr val="00B0F0"/>
                  </a:solidFill>
                </a:rPr>
                <a:t>stiff</a:t>
              </a:r>
              <a:endParaRPr lang="it-IT" sz="18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218" y="152400"/>
            <a:ext cx="930582" cy="8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sellaDiTesto 28"/>
          <p:cNvSpPr txBox="1"/>
          <p:nvPr/>
        </p:nvSpPr>
        <p:spPr>
          <a:xfrm>
            <a:off x="7229749" y="45720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i="1" dirty="0" err="1">
                <a:solidFill>
                  <a:srgbClr val="00B050"/>
                </a:solidFill>
              </a:rPr>
              <a:t>c</a:t>
            </a:r>
            <a:r>
              <a:rPr lang="it-IT" sz="2000" i="1" dirty="0" err="1" smtClean="0">
                <a:solidFill>
                  <a:srgbClr val="00B050"/>
                </a:solidFill>
              </a:rPr>
              <a:t>entral</a:t>
            </a:r>
            <a:endParaRPr lang="it-IT" sz="2000" i="1" dirty="0" smtClean="0">
              <a:solidFill>
                <a:srgbClr val="00B050"/>
              </a:solidFill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4289064" y="4038600"/>
            <a:ext cx="4854936" cy="2811706"/>
            <a:chOff x="5373840" y="4114800"/>
            <a:chExt cx="4854936" cy="2811706"/>
          </a:xfrm>
        </p:grpSpPr>
        <p:grpSp>
          <p:nvGrpSpPr>
            <p:cNvPr id="19" name="Gruppo 18"/>
            <p:cNvGrpSpPr/>
            <p:nvPr/>
          </p:nvGrpSpPr>
          <p:grpSpPr>
            <a:xfrm>
              <a:off x="5373840" y="4757284"/>
              <a:ext cx="4854936" cy="1981200"/>
              <a:chOff x="5323754" y="4597053"/>
              <a:chExt cx="4854936" cy="1981200"/>
            </a:xfrm>
          </p:grpSpPr>
          <p:pic>
            <p:nvPicPr>
              <p:cNvPr id="4" name="Picture 7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t="47257"/>
              <a:stretch/>
            </p:blipFill>
            <p:spPr bwMode="auto">
              <a:xfrm>
                <a:off x="5323754" y="4724401"/>
                <a:ext cx="2035536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b="3704"/>
              <a:stretch/>
            </p:blipFill>
            <p:spPr bwMode="auto">
              <a:xfrm>
                <a:off x="7960788" y="4597053"/>
                <a:ext cx="2217902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CasellaDiTesto 28"/>
            <p:cNvSpPr txBox="1">
              <a:spLocks noChangeArrowheads="1"/>
            </p:cNvSpPr>
            <p:nvPr/>
          </p:nvSpPr>
          <p:spPr bwMode="auto">
            <a:xfrm>
              <a:off x="7104576" y="4114800"/>
              <a:ext cx="2286000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baseline="30000" dirty="0" smtClean="0"/>
                <a:t>124</a:t>
              </a:r>
              <a:r>
                <a:rPr lang="it-IT" dirty="0" smtClean="0"/>
                <a:t>Sn </a:t>
              </a:r>
              <a:r>
                <a:rPr lang="it-IT" dirty="0"/>
                <a:t>+</a:t>
              </a:r>
              <a:r>
                <a:rPr lang="it-IT" baseline="30000" dirty="0"/>
                <a:t>112</a:t>
              </a:r>
              <a:r>
                <a:rPr lang="it-IT" dirty="0"/>
                <a:t>Sn, 50  </a:t>
              </a:r>
              <a:r>
                <a:rPr lang="it-IT" dirty="0" err="1"/>
                <a:t>AMeV</a:t>
              </a:r>
              <a:endParaRPr lang="it-IT" dirty="0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624846" y="6672590"/>
              <a:ext cx="246093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50" i="1" dirty="0" err="1" smtClean="0">
                  <a:solidFill>
                    <a:srgbClr val="FF0066"/>
                  </a:solidFill>
                </a:rPr>
                <a:t>Coupland</a:t>
              </a:r>
              <a:r>
                <a:rPr lang="it-IT" sz="1050" i="1" dirty="0" smtClean="0">
                  <a:solidFill>
                    <a:srgbClr val="FF0066"/>
                  </a:solidFill>
                </a:rPr>
                <a:t> </a:t>
              </a:r>
              <a:r>
                <a:rPr lang="it-IT" sz="1050" i="1" dirty="0" err="1">
                  <a:solidFill>
                    <a:srgbClr val="FF0066"/>
                  </a:solidFill>
                </a:rPr>
                <a:t>et</a:t>
              </a:r>
              <a:r>
                <a:rPr lang="it-IT" sz="1050" i="1" dirty="0">
                  <a:solidFill>
                    <a:srgbClr val="FF0066"/>
                  </a:solidFill>
                </a:rPr>
                <a:t> al</a:t>
              </a:r>
              <a:r>
                <a:rPr lang="it-IT" sz="1050" i="1" dirty="0" smtClean="0">
                  <a:solidFill>
                    <a:srgbClr val="FF0066"/>
                  </a:solidFill>
                </a:rPr>
                <a:t>.,  PRC 84, 054603 (2011) </a:t>
              </a:r>
              <a:endParaRPr lang="it-IT" sz="1050" i="1" dirty="0">
                <a:solidFill>
                  <a:srgbClr val="FF0066"/>
                </a:solidFill>
              </a:endParaRPr>
            </a:p>
          </p:txBody>
        </p:sp>
        <p:sp>
          <p:nvSpPr>
            <p:cNvPr id="33" name="Rettangolo 32"/>
            <p:cNvSpPr/>
            <p:nvPr/>
          </p:nvSpPr>
          <p:spPr bwMode="auto">
            <a:xfrm>
              <a:off x="5732976" y="4953000"/>
              <a:ext cx="7620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6" name="CasellaDiTesto 45"/>
          <p:cNvSpPr txBox="1">
            <a:spLocks noChangeArrowheads="1"/>
          </p:cNvSpPr>
          <p:nvPr/>
        </p:nvSpPr>
        <p:spPr bwMode="auto">
          <a:xfrm>
            <a:off x="4847930" y="5867400"/>
            <a:ext cx="486070" cy="32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smtClean="0">
                <a:solidFill>
                  <a:srgbClr val="FF00FF"/>
                </a:solidFill>
              </a:rPr>
              <a:t>soft</a:t>
            </a:r>
            <a:endParaRPr lang="it-IT" sz="1800" dirty="0">
              <a:solidFill>
                <a:srgbClr val="FF00FF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676400" y="3395246"/>
            <a:ext cx="1143262" cy="338554"/>
          </a:xfrm>
          <a:prstGeom prst="rect">
            <a:avLst/>
          </a:prstGeom>
          <a:solidFill>
            <a:srgbClr val="F7FCFF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b="0" dirty="0" smtClean="0"/>
              <a:t>N/Z</a:t>
            </a:r>
            <a:r>
              <a:rPr lang="it-IT" b="0" i="1" dirty="0" smtClean="0"/>
              <a:t> of </a:t>
            </a:r>
            <a:r>
              <a:rPr lang="it-IT" b="0" dirty="0" smtClean="0"/>
              <a:t>IMF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6321875" y="567912"/>
            <a:ext cx="869149" cy="400110"/>
          </a:xfrm>
          <a:prstGeom prst="rect">
            <a:avLst/>
          </a:prstGeom>
          <a:solidFill>
            <a:srgbClr val="F2F7FC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2000" b="0" dirty="0" smtClean="0"/>
              <a:t>N/Z</a:t>
            </a:r>
            <a:r>
              <a:rPr lang="it-IT" sz="2000" b="0" baseline="-25000" dirty="0" smtClean="0"/>
              <a:t> gas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356913" y="4766846"/>
            <a:ext cx="72968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dirty="0" err="1" smtClean="0">
                <a:solidFill>
                  <a:schemeClr val="tx1"/>
                </a:solidFill>
              </a:rPr>
              <a:t>pBUU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724400" y="44196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1" dirty="0" smtClean="0"/>
              <a:t>w/o clusters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496192" y="443088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1" dirty="0"/>
              <a:t> </a:t>
            </a:r>
            <a:r>
              <a:rPr lang="it-IT" sz="1800" b="0" i="1" dirty="0" smtClean="0"/>
              <a:t>(clusters)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616978" y="6510867"/>
            <a:ext cx="19399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50" dirty="0" smtClean="0">
                <a:solidFill>
                  <a:schemeClr val="tx1"/>
                </a:solidFill>
              </a:rPr>
              <a:t>Sn + Ni, 35 </a:t>
            </a:r>
            <a:r>
              <a:rPr lang="it-IT" sz="1050" dirty="0" err="1" smtClean="0">
                <a:solidFill>
                  <a:schemeClr val="tx1"/>
                </a:solidFill>
              </a:rPr>
              <a:t>AMeV</a:t>
            </a:r>
            <a:r>
              <a:rPr lang="it-IT" sz="1050" dirty="0" smtClean="0">
                <a:solidFill>
                  <a:schemeClr val="tx1"/>
                </a:solidFill>
              </a:rPr>
              <a:t>  (LNS data)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3805140" y="3176954"/>
            <a:ext cx="1265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900" i="1" dirty="0" smtClean="0">
                <a:solidFill>
                  <a:srgbClr val="FF0066"/>
                </a:solidFill>
              </a:rPr>
              <a:t>Colonna, Ono, Rizzo</a:t>
            </a:r>
          </a:p>
          <a:p>
            <a:pPr algn="l"/>
            <a:r>
              <a:rPr lang="it-IT" sz="900" i="1" dirty="0" smtClean="0">
                <a:solidFill>
                  <a:srgbClr val="FF0066"/>
                </a:solidFill>
              </a:rPr>
              <a:t>PRC 82 (2010) 054613</a:t>
            </a:r>
            <a:endParaRPr lang="it-IT" sz="900" i="1" dirty="0">
              <a:solidFill>
                <a:srgbClr val="FF0066"/>
              </a:solidFill>
            </a:endParaRPr>
          </a:p>
        </p:txBody>
      </p:sp>
      <p:grpSp>
        <p:nvGrpSpPr>
          <p:cNvPr id="49" name="Gruppo 48"/>
          <p:cNvGrpSpPr/>
          <p:nvPr/>
        </p:nvGrpSpPr>
        <p:grpSpPr>
          <a:xfrm>
            <a:off x="6096000" y="5287902"/>
            <a:ext cx="1224951" cy="611651"/>
            <a:chOff x="6027481" y="924747"/>
            <a:chExt cx="1224951" cy="611651"/>
          </a:xfrm>
        </p:grpSpPr>
        <p:sp>
          <p:nvSpPr>
            <p:cNvPr id="50" name="CasellaDiTesto 49"/>
            <p:cNvSpPr txBox="1"/>
            <p:nvPr/>
          </p:nvSpPr>
          <p:spPr>
            <a:xfrm>
              <a:off x="6027481" y="1013178"/>
              <a:ext cx="1224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dirty="0" smtClean="0"/>
                <a:t>Cluster </a:t>
              </a:r>
              <a:r>
                <a:rPr lang="it-IT" sz="1400" b="0" dirty="0" err="1" smtClean="0"/>
                <a:t>effects</a:t>
              </a:r>
              <a:endParaRPr lang="it-IT" sz="1400" b="0" dirty="0" smtClean="0"/>
            </a:p>
            <a:p>
              <a:r>
                <a:rPr lang="it-IT" sz="1400" b="0" dirty="0" smtClean="0"/>
                <a:t>(d,t,He</a:t>
              </a:r>
              <a:r>
                <a:rPr lang="it-IT" sz="1400" b="0" baseline="30000" dirty="0" smtClean="0"/>
                <a:t>3</a:t>
              </a:r>
              <a:r>
                <a:rPr lang="it-IT" sz="1400" b="0" dirty="0" smtClean="0"/>
                <a:t>)</a:t>
              </a:r>
              <a:endParaRPr lang="it-IT" sz="1400" b="0" dirty="0"/>
            </a:p>
          </p:txBody>
        </p:sp>
        <p:sp>
          <p:nvSpPr>
            <p:cNvPr id="51" name="Freccia a destra 50"/>
            <p:cNvSpPr/>
            <p:nvPr/>
          </p:nvSpPr>
          <p:spPr bwMode="auto">
            <a:xfrm>
              <a:off x="6331384" y="924747"/>
              <a:ext cx="701486" cy="122298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430825" y="3733800"/>
            <a:ext cx="1748950" cy="1620982"/>
            <a:chOff x="3733800" y="3733800"/>
            <a:chExt cx="1748950" cy="1620982"/>
          </a:xfrm>
        </p:grpSpPr>
        <p:grpSp>
          <p:nvGrpSpPr>
            <p:cNvPr id="32" name="Gruppo 31"/>
            <p:cNvGrpSpPr/>
            <p:nvPr/>
          </p:nvGrpSpPr>
          <p:grpSpPr>
            <a:xfrm>
              <a:off x="3733800" y="3733800"/>
              <a:ext cx="1219200" cy="914400"/>
              <a:chOff x="3810000" y="3657600"/>
              <a:chExt cx="1219200" cy="914400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5936" t="28571" r="21098" b="38095"/>
              <a:stretch/>
            </p:blipFill>
            <p:spPr bwMode="auto">
              <a:xfrm>
                <a:off x="3886200" y="4038600"/>
                <a:ext cx="11430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3810000" y="3657600"/>
                <a:ext cx="8611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 dirty="0" err="1" smtClean="0">
                    <a:solidFill>
                      <a:srgbClr val="00B050"/>
                    </a:solidFill>
                  </a:rPr>
                  <a:t>b=</a:t>
                </a:r>
                <a:r>
                  <a:rPr lang="it-IT" i="1" dirty="0" smtClean="0">
                    <a:solidFill>
                      <a:srgbClr val="00B050"/>
                    </a:solidFill>
                  </a:rPr>
                  <a:t> 6 </a:t>
                </a:r>
                <a:r>
                  <a:rPr lang="it-IT" i="1" dirty="0" err="1" smtClean="0">
                    <a:solidFill>
                      <a:srgbClr val="00B050"/>
                    </a:solidFill>
                  </a:rPr>
                  <a:t>fm</a:t>
                </a:r>
                <a:endParaRPr lang="it-IT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1" name="Rettangolo 30"/>
              <p:cNvSpPr/>
              <p:nvPr/>
            </p:nvSpPr>
            <p:spPr bwMode="auto">
              <a:xfrm>
                <a:off x="3835052" y="4038600"/>
                <a:ext cx="76200" cy="533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5" name="CasellaDiTesto 45"/>
            <p:cNvSpPr txBox="1">
              <a:spLocks noChangeArrowheads="1"/>
            </p:cNvSpPr>
            <p:nvPr/>
          </p:nvSpPr>
          <p:spPr bwMode="auto">
            <a:xfrm>
              <a:off x="4973753" y="5029200"/>
              <a:ext cx="508997" cy="32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dirty="0" err="1" smtClean="0">
                  <a:solidFill>
                    <a:srgbClr val="00B0F0"/>
                  </a:solidFill>
                </a:rPr>
                <a:t>stiff</a:t>
              </a:r>
              <a:endParaRPr lang="it-IT" sz="1800" dirty="0">
                <a:solidFill>
                  <a:srgbClr val="00B0F0"/>
                </a:solidFill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3856510" y="465986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1800" b="0" dirty="0" smtClean="0"/>
                <a:t>Δ</a:t>
              </a:r>
              <a:r>
                <a:rPr lang="it-IT" sz="1800" b="0" dirty="0" smtClean="0"/>
                <a:t>I</a:t>
              </a:r>
            </a:p>
          </p:txBody>
        </p:sp>
        <p:cxnSp>
          <p:nvCxnSpPr>
            <p:cNvPr id="54" name="Connettore 2 53"/>
            <p:cNvCxnSpPr/>
            <p:nvPr/>
          </p:nvCxnSpPr>
          <p:spPr bwMode="auto">
            <a:xfrm>
              <a:off x="3920067" y="4670778"/>
              <a:ext cx="3810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3" name="Gruppo 52"/>
          <p:cNvGrpSpPr/>
          <p:nvPr/>
        </p:nvGrpSpPr>
        <p:grpSpPr>
          <a:xfrm>
            <a:off x="740408" y="3733800"/>
            <a:ext cx="2383792" cy="2716887"/>
            <a:chOff x="3486834" y="3683913"/>
            <a:chExt cx="2383792" cy="2716887"/>
          </a:xfrm>
        </p:grpSpPr>
        <p:sp>
          <p:nvSpPr>
            <p:cNvPr id="55" name="CasellaDiTesto 19"/>
            <p:cNvSpPr txBox="1">
              <a:spLocks noChangeArrowheads="1"/>
            </p:cNvSpPr>
            <p:nvPr/>
          </p:nvSpPr>
          <p:spPr bwMode="auto">
            <a:xfrm>
              <a:off x="3719373" y="3683913"/>
              <a:ext cx="21050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100" dirty="0" smtClean="0">
                  <a:solidFill>
                    <a:srgbClr val="C00000"/>
                  </a:solidFill>
                </a:rPr>
                <a:t>E. De Filippo  </a:t>
              </a:r>
              <a:r>
                <a:rPr lang="it-IT" sz="1100" dirty="0">
                  <a:solidFill>
                    <a:srgbClr val="C00000"/>
                  </a:solidFill>
                </a:rPr>
                <a:t>et al., </a:t>
              </a:r>
              <a:r>
                <a:rPr lang="it-IT" sz="1100" dirty="0" smtClean="0">
                  <a:solidFill>
                    <a:srgbClr val="C00000"/>
                  </a:solidFill>
                </a:rPr>
                <a:t>PRC(2012)</a:t>
              </a:r>
            </a:p>
            <a:p>
              <a:r>
                <a:rPr lang="it-IT" sz="1100" dirty="0" smtClean="0">
                  <a:solidFill>
                    <a:srgbClr val="C00000"/>
                  </a:solidFill>
                </a:rPr>
                <a:t>A. Pagano et al., EPJA56 (2020)</a:t>
              </a:r>
              <a:endParaRPr lang="it-IT" sz="1100" dirty="0">
                <a:solidFill>
                  <a:srgbClr val="C00000"/>
                </a:solidFill>
              </a:endParaRPr>
            </a:p>
          </p:txBody>
        </p:sp>
        <p:pic>
          <p:nvPicPr>
            <p:cNvPr id="56" name="Immagine 55"/>
            <p:cNvPicPr>
              <a:picLocks noChangeAspect="1"/>
            </p:cNvPicPr>
            <p:nvPr/>
          </p:nvPicPr>
          <p:blipFill rotWithShape="1">
            <a:blip r:embed="rId7"/>
            <a:srcRect l="50000"/>
            <a:stretch/>
          </p:blipFill>
          <p:spPr>
            <a:xfrm>
              <a:off x="3810000" y="3974382"/>
              <a:ext cx="2060626" cy="2426418"/>
            </a:xfrm>
            <a:prstGeom prst="rect">
              <a:avLst/>
            </a:prstGeom>
          </p:spPr>
        </p:pic>
        <p:sp>
          <p:nvSpPr>
            <p:cNvPr id="57" name="CasellaDiTesto 56"/>
            <p:cNvSpPr txBox="1"/>
            <p:nvPr/>
          </p:nvSpPr>
          <p:spPr>
            <a:xfrm>
              <a:off x="5029200" y="6062246"/>
              <a:ext cx="617478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SMF</a:t>
              </a:r>
              <a:endParaRPr lang="it-IT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 rot="16200000">
              <a:off x="3295917" y="4757365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&lt;N/Z&gt;</a:t>
              </a:r>
              <a:endParaRPr lang="it-IT" sz="1400" dirty="0"/>
            </a:p>
          </p:txBody>
        </p:sp>
        <p:cxnSp>
          <p:nvCxnSpPr>
            <p:cNvPr id="59" name="Connettore 1 58"/>
            <p:cNvCxnSpPr/>
            <p:nvPr/>
          </p:nvCxnSpPr>
          <p:spPr bwMode="auto">
            <a:xfrm>
              <a:off x="3794612" y="3974382"/>
              <a:ext cx="15388" cy="2426418"/>
            </a:xfrm>
            <a:prstGeom prst="line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CasellaDiTesto 41"/>
          <p:cNvSpPr txBox="1"/>
          <p:nvPr/>
        </p:nvSpPr>
        <p:spPr>
          <a:xfrm>
            <a:off x="228600" y="1340584"/>
            <a:ext cx="4201984" cy="1631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smtClean="0">
                <a:solidFill>
                  <a:srgbClr val="002060"/>
                </a:solidFill>
              </a:rPr>
              <a:t>Clustering </a:t>
            </a:r>
            <a:r>
              <a:rPr lang="it-IT" sz="2000" b="0" dirty="0" err="1" smtClean="0">
                <a:solidFill>
                  <a:srgbClr val="002060"/>
                </a:solidFill>
              </a:rPr>
              <a:t>effects</a:t>
            </a:r>
            <a:r>
              <a:rPr lang="it-IT" sz="2000" b="0" dirty="0" smtClean="0">
                <a:solidFill>
                  <a:srgbClr val="002060"/>
                </a:solidFill>
              </a:rPr>
              <a:t> more </a:t>
            </a:r>
            <a:r>
              <a:rPr lang="it-IT" sz="2000" b="0" dirty="0" err="1" smtClean="0">
                <a:solidFill>
                  <a:srgbClr val="002060"/>
                </a:solidFill>
              </a:rPr>
              <a:t>pronounced</a:t>
            </a:r>
            <a:endParaRPr lang="it-IT" sz="2000" b="0" dirty="0" smtClean="0">
              <a:solidFill>
                <a:srgbClr val="002060"/>
              </a:solidFill>
            </a:endParaRPr>
          </a:p>
          <a:p>
            <a:pPr algn="l"/>
            <a:r>
              <a:rPr lang="it-IT" sz="2000" b="0" dirty="0" smtClean="0">
                <a:solidFill>
                  <a:srgbClr val="002060"/>
                </a:solidFill>
              </a:rPr>
              <a:t>in QMD </a:t>
            </a:r>
            <a:r>
              <a:rPr lang="it-IT" sz="20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it-IT" sz="2000" b="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02060"/>
                </a:solidFill>
              </a:rPr>
              <a:t>protons</a:t>
            </a:r>
            <a:r>
              <a:rPr lang="it-IT" sz="2000" b="0" dirty="0" smtClean="0">
                <a:solidFill>
                  <a:srgbClr val="002060"/>
                </a:solidFill>
              </a:rPr>
              <a:t> are </a:t>
            </a:r>
            <a:r>
              <a:rPr lang="it-IT" sz="2000" b="0" dirty="0" err="1" smtClean="0">
                <a:solidFill>
                  <a:srgbClr val="002060"/>
                </a:solidFill>
              </a:rPr>
              <a:t>bound</a:t>
            </a:r>
            <a:r>
              <a:rPr lang="it-IT" sz="2000" b="0" dirty="0" smtClean="0">
                <a:solidFill>
                  <a:srgbClr val="002060"/>
                </a:solidFill>
              </a:rPr>
              <a:t> in </a:t>
            </a:r>
          </a:p>
          <a:p>
            <a:pPr algn="l"/>
            <a:r>
              <a:rPr lang="it-IT" sz="2000" b="0" dirty="0" err="1" smtClean="0">
                <a:solidFill>
                  <a:srgbClr val="002060"/>
                </a:solidFill>
              </a:rPr>
              <a:t>heavier</a:t>
            </a:r>
            <a:r>
              <a:rPr lang="it-IT" sz="2000" b="0" dirty="0" smtClean="0">
                <a:solidFill>
                  <a:srgbClr val="002060"/>
                </a:solidFill>
              </a:rPr>
              <a:t> clusters 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it-IT" sz="20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Larger</a:t>
            </a:r>
            <a:r>
              <a:rPr lang="it-IT" sz="20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N/Z</a:t>
            </a:r>
            <a:r>
              <a:rPr lang="it-IT" sz="20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the </a:t>
            </a:r>
            <a:r>
              <a:rPr lang="it-IT" sz="20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«gas» </a:t>
            </a:r>
            <a:r>
              <a:rPr lang="it-IT" sz="20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phase</a:t>
            </a:r>
            <a:endParaRPr lang="it-IT" sz="2000" b="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it-IT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IMF</a:t>
            </a:r>
            <a:r>
              <a:rPr lang="it-IT" sz="20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are </a:t>
            </a:r>
            <a:r>
              <a:rPr lang="it-IT" sz="20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less</a:t>
            </a:r>
            <a:r>
              <a:rPr lang="it-IT" sz="20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n-</a:t>
            </a:r>
            <a:r>
              <a:rPr lang="it-IT" sz="20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rich</a:t>
            </a:r>
            <a:r>
              <a:rPr lang="it-IT" sz="20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it-IT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QMD</a:t>
            </a:r>
            <a:endParaRPr lang="it-IT" sz="2000" b="0" dirty="0" smtClean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387622" y="1188156"/>
            <a:ext cx="4587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1200" b="0" dirty="0" smtClean="0"/>
              <a:t>A&lt;5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7542220" y="1170801"/>
            <a:ext cx="4587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1200" b="0" dirty="0" smtClean="0"/>
              <a:t>A&lt;5</a:t>
            </a:r>
          </a:p>
        </p:txBody>
      </p:sp>
      <p:cxnSp>
        <p:nvCxnSpPr>
          <p:cNvPr id="61" name="Connettore 1 60"/>
          <p:cNvCxnSpPr/>
          <p:nvPr/>
        </p:nvCxnSpPr>
        <p:spPr bwMode="auto">
          <a:xfrm>
            <a:off x="5985933" y="1427018"/>
            <a:ext cx="38010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Connettore 1 61"/>
          <p:cNvCxnSpPr/>
          <p:nvPr/>
        </p:nvCxnSpPr>
        <p:spPr bwMode="auto">
          <a:xfrm>
            <a:off x="8131719" y="1402644"/>
            <a:ext cx="380103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32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reen Clipping">
            <a:extLst>
              <a:ext uri="{FF2B5EF4-FFF2-40B4-BE49-F238E27FC236}">
                <a16:creationId xmlns="" xmlns:a16="http://schemas.microsoft.com/office/drawing/2014/main" id="{B18EAB5E-1AC8-9BB6-6E74-309BE3F6B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r="12000"/>
          <a:stretch/>
        </p:blipFill>
        <p:spPr>
          <a:xfrm>
            <a:off x="-19050" y="679222"/>
            <a:ext cx="7620000" cy="5715000"/>
          </a:xfrm>
          <a:prstGeom prst="rect">
            <a:avLst/>
          </a:prstGeom>
        </p:spPr>
      </p:pic>
      <p:sp>
        <p:nvSpPr>
          <p:cNvPr id="8" name="CasellaDiTesto 11"/>
          <p:cNvSpPr txBox="1">
            <a:spLocks noChangeArrowheads="1"/>
          </p:cNvSpPr>
          <p:nvPr/>
        </p:nvSpPr>
        <p:spPr bwMode="auto">
          <a:xfrm>
            <a:off x="39576" y="76200"/>
            <a:ext cx="9039654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err="1">
                <a:solidFill>
                  <a:srgbClr val="FFFFFF"/>
                </a:solidFill>
              </a:rPr>
              <a:t>C</a:t>
            </a:r>
            <a:r>
              <a:rPr lang="it-IT" sz="2800" b="0" dirty="0" err="1" smtClean="0">
                <a:solidFill>
                  <a:srgbClr val="FFFFFF"/>
                </a:solidFill>
              </a:rPr>
              <a:t>onstraints</a:t>
            </a:r>
            <a:r>
              <a:rPr lang="it-IT" sz="2800" b="0" dirty="0" smtClean="0">
                <a:solidFill>
                  <a:srgbClr val="FFFFFF"/>
                </a:solidFill>
              </a:rPr>
              <a:t> from </a:t>
            </a:r>
            <a:r>
              <a:rPr lang="it-IT" sz="2800" b="0" dirty="0" err="1" smtClean="0">
                <a:solidFill>
                  <a:srgbClr val="FFFFFF"/>
                </a:solidFill>
              </a:rPr>
              <a:t>structure</a:t>
            </a:r>
            <a:r>
              <a:rPr lang="it-IT" sz="2800" b="0" dirty="0" smtClean="0">
                <a:solidFill>
                  <a:srgbClr val="FFFFFF"/>
                </a:solidFill>
              </a:rPr>
              <a:t>, </a:t>
            </a:r>
            <a:r>
              <a:rPr lang="it-IT" sz="2800" b="0" dirty="0" err="1" smtClean="0">
                <a:solidFill>
                  <a:srgbClr val="FFFFFF"/>
                </a:solidFill>
              </a:rPr>
              <a:t>nuclear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reactions</a:t>
            </a:r>
            <a:r>
              <a:rPr lang="it-IT" sz="2800" b="0" dirty="0" smtClean="0">
                <a:solidFill>
                  <a:srgbClr val="FFFFFF"/>
                </a:solidFill>
              </a:rPr>
              <a:t> and </a:t>
            </a:r>
            <a:r>
              <a:rPr lang="it-IT" sz="2800" b="0" dirty="0" err="1" smtClean="0">
                <a:solidFill>
                  <a:srgbClr val="FFFFFF"/>
                </a:solidFill>
              </a:rPr>
              <a:t>astrophysics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76200" y="3429000"/>
            <a:ext cx="5181600" cy="228600"/>
          </a:xfrm>
          <a:prstGeom prst="rect">
            <a:avLst/>
          </a:prstGeom>
          <a:solidFill>
            <a:srgbClr val="66FF33">
              <a:alpha val="10000"/>
            </a:srgbClr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7630" y="3886200"/>
            <a:ext cx="5181600" cy="228600"/>
          </a:xfrm>
          <a:prstGeom prst="rect">
            <a:avLst/>
          </a:prstGeom>
          <a:solidFill>
            <a:srgbClr val="FFC000">
              <a:alpha val="10000"/>
            </a:srgbClr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7467600" y="3429000"/>
            <a:ext cx="15696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>
                <a:solidFill>
                  <a:srgbClr val="800080"/>
                </a:solidFill>
              </a:rPr>
              <a:t>B. </a:t>
            </a:r>
            <a:r>
              <a:rPr lang="it-IT" sz="800" dirty="0" err="1">
                <a:solidFill>
                  <a:srgbClr val="800080"/>
                </a:solidFill>
              </a:rPr>
              <a:t>Tsang</a:t>
            </a:r>
            <a:r>
              <a:rPr lang="it-IT" sz="800" dirty="0">
                <a:solidFill>
                  <a:srgbClr val="800080"/>
                </a:solidFill>
              </a:rPr>
              <a:t> et al</a:t>
            </a:r>
            <a:r>
              <a:rPr lang="it-IT" sz="800" dirty="0" smtClean="0">
                <a:solidFill>
                  <a:srgbClr val="800080"/>
                </a:solidFill>
              </a:rPr>
              <a:t>.,  </a:t>
            </a:r>
            <a:r>
              <a:rPr lang="it-IT" sz="800" dirty="0">
                <a:solidFill>
                  <a:srgbClr val="800080"/>
                </a:solidFill>
              </a:rPr>
              <a:t>PRL 102 (2009</a:t>
            </a:r>
            <a:r>
              <a:rPr lang="it-IT" sz="800" dirty="0" smtClean="0">
                <a:solidFill>
                  <a:srgbClr val="800080"/>
                </a:solidFill>
              </a:rPr>
              <a:t>)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7455945" y="3769668"/>
            <a:ext cx="15813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J.Estee</a:t>
            </a:r>
            <a:r>
              <a:rPr lang="it-IT" sz="900" dirty="0" smtClean="0">
                <a:solidFill>
                  <a:srgbClr val="990099"/>
                </a:solidFill>
              </a:rPr>
              <a:t> et al., MD </a:t>
            </a:r>
            <a:r>
              <a:rPr lang="it-IT" sz="900" dirty="0" err="1" smtClean="0">
                <a:solidFill>
                  <a:srgbClr val="990099"/>
                </a:solidFill>
              </a:rPr>
              <a:t>Cozma</a:t>
            </a:r>
            <a:r>
              <a:rPr lang="it-IT" sz="900" dirty="0" smtClean="0">
                <a:solidFill>
                  <a:srgbClr val="990099"/>
                </a:solidFill>
              </a:rPr>
              <a:t>, </a:t>
            </a:r>
          </a:p>
          <a:p>
            <a:pPr algn="l"/>
            <a:r>
              <a:rPr lang="it-IT" sz="900" dirty="0" smtClean="0">
                <a:solidFill>
                  <a:srgbClr val="990099"/>
                </a:solidFill>
              </a:rPr>
              <a:t>PRL 126 (2021)                                                                                                          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474896" y="1689556"/>
            <a:ext cx="16161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B.T.Reed</a:t>
            </a:r>
            <a:r>
              <a:rPr lang="it-IT" sz="800" dirty="0" smtClean="0">
                <a:solidFill>
                  <a:srgbClr val="800080"/>
                </a:solidFill>
              </a:rPr>
              <a:t>  </a:t>
            </a:r>
            <a:r>
              <a:rPr lang="it-IT" sz="800" dirty="0">
                <a:solidFill>
                  <a:srgbClr val="800080"/>
                </a:solidFill>
              </a:rPr>
              <a:t>et al</a:t>
            </a:r>
            <a:r>
              <a:rPr lang="it-IT" sz="800" dirty="0" smtClean="0">
                <a:solidFill>
                  <a:srgbClr val="800080"/>
                </a:solidFill>
              </a:rPr>
              <a:t>.,  </a:t>
            </a:r>
            <a:r>
              <a:rPr lang="it-IT" sz="800" dirty="0">
                <a:solidFill>
                  <a:srgbClr val="800080"/>
                </a:solidFill>
              </a:rPr>
              <a:t>PRL </a:t>
            </a:r>
            <a:r>
              <a:rPr lang="it-IT" sz="800" dirty="0" smtClean="0">
                <a:solidFill>
                  <a:srgbClr val="800080"/>
                </a:solidFill>
              </a:rPr>
              <a:t>126 </a:t>
            </a:r>
            <a:r>
              <a:rPr lang="it-IT" sz="800" dirty="0">
                <a:solidFill>
                  <a:srgbClr val="800080"/>
                </a:solidFill>
              </a:rPr>
              <a:t>(</a:t>
            </a:r>
            <a:r>
              <a:rPr lang="it-IT" sz="800" dirty="0" smtClean="0">
                <a:solidFill>
                  <a:srgbClr val="800080"/>
                </a:solidFill>
              </a:rPr>
              <a:t>2021)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386788" y="1524000"/>
            <a:ext cx="1757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Z.Zhang</a:t>
            </a:r>
            <a:r>
              <a:rPr lang="it-IT" sz="800" dirty="0" smtClean="0">
                <a:solidFill>
                  <a:srgbClr val="800080"/>
                </a:solidFill>
              </a:rPr>
              <a:t> and Chen.,  PRC 92 </a:t>
            </a:r>
            <a:r>
              <a:rPr lang="it-IT" sz="800" dirty="0">
                <a:solidFill>
                  <a:srgbClr val="800080"/>
                </a:solidFill>
              </a:rPr>
              <a:t>(</a:t>
            </a:r>
            <a:r>
              <a:rPr lang="it-IT" sz="800" dirty="0" smtClean="0">
                <a:solidFill>
                  <a:srgbClr val="800080"/>
                </a:solidFill>
              </a:rPr>
              <a:t>2015)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7274577" y="2375356"/>
            <a:ext cx="18694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B.A.Brown</a:t>
            </a:r>
            <a:r>
              <a:rPr lang="it-IT" sz="800" dirty="0" smtClean="0">
                <a:solidFill>
                  <a:srgbClr val="800080"/>
                </a:solidFill>
              </a:rPr>
              <a:t> (</a:t>
            </a:r>
            <a:r>
              <a:rPr lang="it-IT" sz="800" dirty="0" err="1" smtClean="0">
                <a:solidFill>
                  <a:srgbClr val="800080"/>
                </a:solidFill>
              </a:rPr>
              <a:t>Skyrme</a:t>
            </a:r>
            <a:r>
              <a:rPr lang="it-IT" sz="800" dirty="0" smtClean="0">
                <a:solidFill>
                  <a:srgbClr val="800080"/>
                </a:solidFill>
              </a:rPr>
              <a:t>),  </a:t>
            </a:r>
            <a:r>
              <a:rPr lang="it-IT" sz="800" dirty="0">
                <a:solidFill>
                  <a:srgbClr val="800080"/>
                </a:solidFill>
              </a:rPr>
              <a:t>PRL </a:t>
            </a:r>
            <a:r>
              <a:rPr lang="it-IT" sz="800" dirty="0" smtClean="0">
                <a:solidFill>
                  <a:srgbClr val="800080"/>
                </a:solidFill>
              </a:rPr>
              <a:t>111 </a:t>
            </a:r>
            <a:r>
              <a:rPr lang="it-IT" sz="800" dirty="0">
                <a:solidFill>
                  <a:srgbClr val="800080"/>
                </a:solidFill>
              </a:rPr>
              <a:t>(</a:t>
            </a:r>
            <a:r>
              <a:rPr lang="it-IT" sz="800" dirty="0" smtClean="0">
                <a:solidFill>
                  <a:srgbClr val="800080"/>
                </a:solidFill>
              </a:rPr>
              <a:t>2013)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244189" y="2590800"/>
            <a:ext cx="19303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Kortelainen</a:t>
            </a:r>
            <a:r>
              <a:rPr lang="it-IT" sz="800" dirty="0" smtClean="0">
                <a:solidFill>
                  <a:srgbClr val="800080"/>
                </a:solidFill>
              </a:rPr>
              <a:t> et al (DFT),  PRC 85 </a:t>
            </a:r>
            <a:r>
              <a:rPr lang="it-IT" sz="800" dirty="0">
                <a:solidFill>
                  <a:srgbClr val="800080"/>
                </a:solidFill>
              </a:rPr>
              <a:t>(</a:t>
            </a:r>
            <a:r>
              <a:rPr lang="it-IT" sz="800" dirty="0" smtClean="0">
                <a:solidFill>
                  <a:srgbClr val="800080"/>
                </a:solidFill>
              </a:rPr>
              <a:t>2012)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7328778" y="2828746"/>
            <a:ext cx="16818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Danielewicz</a:t>
            </a:r>
            <a:r>
              <a:rPr lang="it-IT" sz="800" dirty="0" smtClean="0">
                <a:solidFill>
                  <a:srgbClr val="800080"/>
                </a:solidFill>
              </a:rPr>
              <a:t> et al,  NPA 958 </a:t>
            </a:r>
            <a:r>
              <a:rPr lang="it-IT" sz="800" dirty="0">
                <a:solidFill>
                  <a:srgbClr val="800080"/>
                </a:solidFill>
              </a:rPr>
              <a:t>(</a:t>
            </a:r>
            <a:r>
              <a:rPr lang="it-IT" sz="800" dirty="0" smtClean="0">
                <a:solidFill>
                  <a:srgbClr val="800080"/>
                </a:solidFill>
              </a:rPr>
              <a:t>2017)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7479204" y="5105400"/>
            <a:ext cx="17219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smtClean="0">
                <a:solidFill>
                  <a:srgbClr val="800080"/>
                </a:solidFill>
              </a:rPr>
              <a:t>B.P. Abbott  </a:t>
            </a:r>
            <a:r>
              <a:rPr lang="it-IT" sz="800" dirty="0">
                <a:solidFill>
                  <a:srgbClr val="800080"/>
                </a:solidFill>
              </a:rPr>
              <a:t>et al</a:t>
            </a:r>
            <a:r>
              <a:rPr lang="it-IT" sz="800" dirty="0" smtClean="0">
                <a:solidFill>
                  <a:srgbClr val="800080"/>
                </a:solidFill>
              </a:rPr>
              <a:t>.,  </a:t>
            </a:r>
            <a:r>
              <a:rPr lang="it-IT" sz="800" dirty="0">
                <a:solidFill>
                  <a:srgbClr val="800080"/>
                </a:solidFill>
              </a:rPr>
              <a:t>PRL </a:t>
            </a:r>
            <a:r>
              <a:rPr lang="it-IT" sz="800" dirty="0" smtClean="0">
                <a:solidFill>
                  <a:srgbClr val="800080"/>
                </a:solidFill>
              </a:rPr>
              <a:t>121 </a:t>
            </a:r>
            <a:r>
              <a:rPr lang="it-IT" sz="800" dirty="0">
                <a:solidFill>
                  <a:srgbClr val="800080"/>
                </a:solidFill>
              </a:rPr>
              <a:t>(</a:t>
            </a:r>
            <a:r>
              <a:rPr lang="it-IT" sz="800" dirty="0" smtClean="0">
                <a:solidFill>
                  <a:srgbClr val="800080"/>
                </a:solidFill>
              </a:rPr>
              <a:t>2018)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345449" y="5076092"/>
            <a:ext cx="503664" cy="307777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400" dirty="0" smtClean="0">
                <a:solidFill>
                  <a:srgbClr val="FF0000"/>
                </a:solidFill>
              </a:rPr>
              <a:t>GW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356338" y="5635823"/>
            <a:ext cx="574196" cy="307777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400" dirty="0" smtClean="0">
                <a:solidFill>
                  <a:srgbClr val="FF0000"/>
                </a:solidFill>
              </a:rPr>
              <a:t>M, R</a:t>
            </a:r>
          </a:p>
        </p:txBody>
      </p:sp>
      <p:sp>
        <p:nvSpPr>
          <p:cNvPr id="21" name="Parentesi graffa chiusa 20"/>
          <p:cNvSpPr/>
          <p:nvPr/>
        </p:nvSpPr>
        <p:spPr bwMode="auto">
          <a:xfrm>
            <a:off x="2133599" y="5325933"/>
            <a:ext cx="211849" cy="927556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743398" y="5347156"/>
            <a:ext cx="1324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Astro.Jou.Lett</a:t>
            </a:r>
            <a:r>
              <a:rPr lang="it-IT" sz="800" dirty="0" smtClean="0">
                <a:solidFill>
                  <a:srgbClr val="800080"/>
                </a:solidFill>
              </a:rPr>
              <a:t>. 887 (2019)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873986" y="5575756"/>
            <a:ext cx="11176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Astro.Jou</a:t>
            </a:r>
            <a:r>
              <a:rPr lang="it-IT" sz="800" dirty="0" smtClean="0">
                <a:solidFill>
                  <a:srgbClr val="800080"/>
                </a:solidFill>
              </a:rPr>
              <a:t>. 887 (2019)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576601" y="5791200"/>
            <a:ext cx="15039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Astro.Jou.Lett</a:t>
            </a:r>
            <a:r>
              <a:rPr lang="it-IT" sz="800" dirty="0" smtClean="0">
                <a:solidFill>
                  <a:srgbClr val="800080"/>
                </a:solidFill>
              </a:rPr>
              <a:t>. 918 1.27(2021)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566660" y="6019800"/>
            <a:ext cx="15295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err="1" smtClean="0">
                <a:solidFill>
                  <a:srgbClr val="800080"/>
                </a:solidFill>
              </a:rPr>
              <a:t>Astro.Jou.Lett</a:t>
            </a:r>
            <a:r>
              <a:rPr lang="it-IT" sz="800" dirty="0" smtClean="0">
                <a:solidFill>
                  <a:srgbClr val="800080"/>
                </a:solidFill>
              </a:rPr>
              <a:t>. 918 1.28(2021)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7620" y="1283970"/>
            <a:ext cx="7310588" cy="1748790"/>
          </a:xfrm>
          <a:prstGeom prst="rect">
            <a:avLst/>
          </a:prstGeom>
          <a:solidFill>
            <a:srgbClr val="00B0F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ttangolo 27"/>
          <p:cNvSpPr/>
          <p:nvPr/>
        </p:nvSpPr>
        <p:spPr bwMode="auto">
          <a:xfrm>
            <a:off x="22860" y="4564380"/>
            <a:ext cx="7310588" cy="1748790"/>
          </a:xfrm>
          <a:prstGeom prst="rect">
            <a:avLst/>
          </a:prstGeom>
          <a:solidFill>
            <a:srgbClr val="80008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Parentesi graffa chiusa 28"/>
          <p:cNvSpPr/>
          <p:nvPr/>
        </p:nvSpPr>
        <p:spPr bwMode="auto">
          <a:xfrm>
            <a:off x="1424940" y="2087880"/>
            <a:ext cx="211849" cy="927556"/>
          </a:xfrm>
          <a:prstGeom prst="rightBrac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81000" y="6553200"/>
            <a:ext cx="2674130" cy="253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50" dirty="0" err="1" smtClean="0">
                <a:solidFill>
                  <a:schemeClr val="bg1"/>
                </a:solidFill>
              </a:rPr>
              <a:t>C.Y.Tsang</a:t>
            </a:r>
            <a:r>
              <a:rPr lang="it-IT" sz="1050" dirty="0" smtClean="0">
                <a:solidFill>
                  <a:schemeClr val="bg1"/>
                </a:solidFill>
              </a:rPr>
              <a:t>,  Nusym22 conference (Catania)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075" t="-56931" r="-1075" b="56931"/>
          <a:stretch/>
        </p:blipFill>
        <p:spPr>
          <a:xfrm>
            <a:off x="152400" y="-1099224"/>
            <a:ext cx="7086600" cy="361382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200" y="3996267"/>
            <a:ext cx="36419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it-IT" sz="1800" b="0" dirty="0" err="1" smtClean="0">
                <a:solidFill>
                  <a:schemeClr val="tx1"/>
                </a:solidFill>
              </a:rPr>
              <a:t>About</a:t>
            </a:r>
            <a:r>
              <a:rPr lang="it-IT" sz="1800" b="0" dirty="0" smtClean="0">
                <a:solidFill>
                  <a:schemeClr val="tx1"/>
                </a:solidFill>
              </a:rPr>
              <a:t> 30 </a:t>
            </a:r>
            <a:r>
              <a:rPr lang="it-IT" sz="1800" b="0" dirty="0" err="1" smtClean="0">
                <a:solidFill>
                  <a:schemeClr val="tx1"/>
                </a:solidFill>
              </a:rPr>
              <a:t>participants</a:t>
            </a:r>
            <a:endParaRPr lang="it-IT" sz="1800" b="0" dirty="0" smtClean="0">
              <a:solidFill>
                <a:schemeClr val="tx1"/>
              </a:solidFill>
            </a:endParaRPr>
          </a:p>
          <a:p>
            <a:pPr algn="l"/>
            <a:endParaRPr lang="it-IT" sz="1800" b="0" dirty="0" smtClean="0">
              <a:solidFill>
                <a:schemeClr val="accent6"/>
              </a:solidFill>
            </a:endParaRPr>
          </a:p>
          <a:p>
            <a:pPr algn="l"/>
            <a:r>
              <a:rPr lang="it-IT" dirty="0" smtClean="0">
                <a:solidFill>
                  <a:srgbClr val="7030A0"/>
                </a:solidFill>
              </a:rPr>
              <a:t>Core </a:t>
            </a:r>
            <a:r>
              <a:rPr lang="it-IT" dirty="0" err="1" smtClean="0">
                <a:solidFill>
                  <a:srgbClr val="7030A0"/>
                </a:solidFill>
              </a:rPr>
              <a:t>group</a:t>
            </a:r>
            <a:r>
              <a:rPr lang="it-IT" b="0" dirty="0" smtClean="0">
                <a:solidFill>
                  <a:srgbClr val="7030A0"/>
                </a:solidFill>
              </a:rPr>
              <a:t>:</a:t>
            </a:r>
          </a:p>
          <a:p>
            <a:pPr algn="l"/>
            <a:r>
              <a:rPr lang="it-IT" b="0" dirty="0" smtClean="0">
                <a:solidFill>
                  <a:schemeClr val="accent6"/>
                </a:solidFill>
              </a:rPr>
              <a:t>MC (Catania) </a:t>
            </a:r>
          </a:p>
          <a:p>
            <a:pPr algn="l"/>
            <a:r>
              <a:rPr lang="it-IT" b="0" dirty="0" smtClean="0">
                <a:solidFill>
                  <a:schemeClr val="accent6"/>
                </a:solidFill>
              </a:rPr>
              <a:t>Dan </a:t>
            </a:r>
            <a:r>
              <a:rPr lang="it-IT" b="0" dirty="0" err="1" smtClean="0">
                <a:solidFill>
                  <a:schemeClr val="accent6"/>
                </a:solidFill>
              </a:rPr>
              <a:t>Cozma</a:t>
            </a:r>
            <a:r>
              <a:rPr lang="it-IT" b="0" dirty="0" smtClean="0">
                <a:solidFill>
                  <a:schemeClr val="accent6"/>
                </a:solidFill>
              </a:rPr>
              <a:t> (</a:t>
            </a:r>
            <a:r>
              <a:rPr lang="it-IT" b="0" dirty="0" err="1" smtClean="0">
                <a:solidFill>
                  <a:schemeClr val="accent6"/>
                </a:solidFill>
              </a:rPr>
              <a:t>Bucharest</a:t>
            </a:r>
            <a:r>
              <a:rPr lang="it-IT" b="0" dirty="0" smtClean="0">
                <a:solidFill>
                  <a:schemeClr val="accent6"/>
                </a:solidFill>
              </a:rPr>
              <a:t>)</a:t>
            </a:r>
          </a:p>
          <a:p>
            <a:pPr lvl="0" algn="l"/>
            <a:r>
              <a:rPr lang="it-IT" b="0" dirty="0" err="1" smtClean="0">
                <a:solidFill>
                  <a:schemeClr val="accent6"/>
                </a:solidFill>
              </a:rPr>
              <a:t>Pawel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  <a:r>
              <a:rPr lang="it-IT" b="0" dirty="0" err="1" smtClean="0">
                <a:solidFill>
                  <a:schemeClr val="accent6"/>
                </a:solidFill>
              </a:rPr>
              <a:t>Danielewicz</a:t>
            </a:r>
            <a:r>
              <a:rPr lang="it-IT" b="0" dirty="0" smtClean="0">
                <a:solidFill>
                  <a:schemeClr val="accent6"/>
                </a:solidFill>
              </a:rPr>
              <a:t> &amp; Betty </a:t>
            </a:r>
            <a:r>
              <a:rPr lang="it-IT" b="0" dirty="0" err="1" smtClean="0">
                <a:solidFill>
                  <a:schemeClr val="accent6"/>
                </a:solidFill>
              </a:rPr>
              <a:t>Tsang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  <a:r>
              <a:rPr lang="it-IT" b="0" dirty="0">
                <a:solidFill>
                  <a:schemeClr val="accent6"/>
                </a:solidFill>
              </a:rPr>
              <a:t>(MSU</a:t>
            </a:r>
            <a:r>
              <a:rPr lang="it-IT" b="0" dirty="0" smtClean="0">
                <a:solidFill>
                  <a:schemeClr val="accent6"/>
                </a:solidFill>
              </a:rPr>
              <a:t>)</a:t>
            </a:r>
            <a:endParaRPr lang="it-IT" b="0" dirty="0">
              <a:solidFill>
                <a:schemeClr val="accent6"/>
              </a:solidFill>
            </a:endParaRPr>
          </a:p>
          <a:p>
            <a:pPr algn="l"/>
            <a:r>
              <a:rPr lang="it-IT" b="0" dirty="0" smtClean="0">
                <a:solidFill>
                  <a:schemeClr val="accent6"/>
                </a:solidFill>
              </a:rPr>
              <a:t>C-M </a:t>
            </a:r>
            <a:r>
              <a:rPr lang="it-IT" b="0" dirty="0" err="1" smtClean="0">
                <a:solidFill>
                  <a:schemeClr val="accent6"/>
                </a:solidFill>
              </a:rPr>
              <a:t>Ko</a:t>
            </a:r>
            <a:r>
              <a:rPr lang="it-IT" b="0" dirty="0" smtClean="0">
                <a:solidFill>
                  <a:schemeClr val="accent6"/>
                </a:solidFill>
              </a:rPr>
              <a:t> and </a:t>
            </a:r>
            <a:r>
              <a:rPr lang="it-IT" b="0" dirty="0" err="1" smtClean="0">
                <a:solidFill>
                  <a:schemeClr val="accent6"/>
                </a:solidFill>
              </a:rPr>
              <a:t>Z.Zhang</a:t>
            </a:r>
            <a:r>
              <a:rPr lang="it-IT" b="0" dirty="0" smtClean="0">
                <a:solidFill>
                  <a:schemeClr val="accent6"/>
                </a:solidFill>
              </a:rPr>
              <a:t> (Texas A&amp;M)</a:t>
            </a:r>
            <a:br>
              <a:rPr lang="it-IT" b="0" dirty="0" smtClean="0">
                <a:solidFill>
                  <a:schemeClr val="accent6"/>
                </a:solidFill>
              </a:rPr>
            </a:br>
            <a:r>
              <a:rPr lang="it-IT" b="0" dirty="0" smtClean="0">
                <a:solidFill>
                  <a:schemeClr val="accent6"/>
                </a:solidFill>
              </a:rPr>
              <a:t>Akira Ono (Sendai)</a:t>
            </a:r>
          </a:p>
          <a:p>
            <a:pPr algn="l"/>
            <a:r>
              <a:rPr lang="it-IT" b="0" dirty="0" err="1" smtClean="0">
                <a:solidFill>
                  <a:schemeClr val="accent6"/>
                </a:solidFill>
              </a:rPr>
              <a:t>Jun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  <a:r>
              <a:rPr lang="it-IT" b="0" dirty="0" err="1" smtClean="0">
                <a:solidFill>
                  <a:schemeClr val="accent6"/>
                </a:solidFill>
              </a:rPr>
              <a:t>Xu</a:t>
            </a:r>
            <a:r>
              <a:rPr lang="it-IT" b="0" dirty="0" smtClean="0">
                <a:solidFill>
                  <a:schemeClr val="accent6"/>
                </a:solidFill>
              </a:rPr>
              <a:t> (Shanghai) </a:t>
            </a:r>
          </a:p>
          <a:p>
            <a:pPr algn="l"/>
            <a:r>
              <a:rPr lang="it-IT" b="0" dirty="0" smtClean="0">
                <a:solidFill>
                  <a:schemeClr val="accent6"/>
                </a:solidFill>
              </a:rPr>
              <a:t>Herman Wolter (</a:t>
            </a:r>
            <a:r>
              <a:rPr lang="it-IT" b="0" dirty="0" err="1" smtClean="0">
                <a:solidFill>
                  <a:schemeClr val="accent6"/>
                </a:solidFill>
              </a:rPr>
              <a:t>Munich</a:t>
            </a:r>
            <a:r>
              <a:rPr lang="it-IT" b="0" dirty="0" smtClean="0">
                <a:solidFill>
                  <a:schemeClr val="accent6"/>
                </a:solidFill>
              </a:rPr>
              <a:t>) </a:t>
            </a:r>
          </a:p>
          <a:p>
            <a:pPr algn="l"/>
            <a:r>
              <a:rPr lang="it-IT" b="0" dirty="0" err="1" smtClean="0">
                <a:solidFill>
                  <a:schemeClr val="accent6"/>
                </a:solidFill>
              </a:rPr>
              <a:t>Yingxun</a:t>
            </a:r>
            <a:r>
              <a:rPr lang="it-IT" b="0" dirty="0" smtClean="0">
                <a:solidFill>
                  <a:schemeClr val="accent6"/>
                </a:solidFill>
              </a:rPr>
              <a:t> Zhang (</a:t>
            </a:r>
            <a:r>
              <a:rPr lang="it-IT" b="0" dirty="0" err="1" smtClean="0">
                <a:solidFill>
                  <a:schemeClr val="accent6"/>
                </a:solidFill>
              </a:rPr>
              <a:t>Beijng</a:t>
            </a:r>
            <a:r>
              <a:rPr lang="it-IT" b="0" dirty="0" smtClean="0">
                <a:solidFill>
                  <a:schemeClr val="accent6"/>
                </a:solidFill>
              </a:rPr>
              <a:t>)</a:t>
            </a:r>
            <a:endParaRPr lang="it-IT" b="0" dirty="0">
              <a:solidFill>
                <a:schemeClr val="accent6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4032" t="52754" r="6069"/>
          <a:stretch/>
        </p:blipFill>
        <p:spPr>
          <a:xfrm>
            <a:off x="3719017" y="5029200"/>
            <a:ext cx="5424983" cy="18288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729706" y="4292025"/>
            <a:ext cx="3509294" cy="584775"/>
          </a:xfrm>
          <a:prstGeom prst="rect">
            <a:avLst/>
          </a:prstGeom>
          <a:solidFill>
            <a:srgbClr val="FFF3FF"/>
          </a:solidFill>
        </p:spPr>
        <p:txBody>
          <a:bodyPr wrap="none" rtlCol="0">
            <a:spAutoFit/>
          </a:bodyPr>
          <a:lstStyle/>
          <a:p>
            <a:r>
              <a:rPr lang="it-IT" b="0" dirty="0" smtClean="0">
                <a:sym typeface="Wingdings" panose="05000000000000000000" pitchFamily="2" charset="2"/>
              </a:rPr>
              <a:t> </a:t>
            </a:r>
            <a:r>
              <a:rPr lang="it-IT" b="0" dirty="0" err="1" smtClean="0"/>
              <a:t>Calculations</a:t>
            </a:r>
            <a:r>
              <a:rPr lang="it-IT" b="0" dirty="0" smtClean="0"/>
              <a:t> of </a:t>
            </a:r>
            <a:r>
              <a:rPr lang="it-IT" dirty="0" err="1"/>
              <a:t>N</a:t>
            </a:r>
            <a:r>
              <a:rPr lang="it-IT" dirty="0" err="1" smtClean="0"/>
              <a:t>uclear</a:t>
            </a:r>
            <a:r>
              <a:rPr lang="it-IT" dirty="0" smtClean="0"/>
              <a:t> </a:t>
            </a:r>
            <a:r>
              <a:rPr lang="it-IT" dirty="0" err="1"/>
              <a:t>M</a:t>
            </a:r>
            <a:r>
              <a:rPr lang="it-IT" dirty="0" err="1" smtClean="0"/>
              <a:t>atter</a:t>
            </a:r>
            <a:r>
              <a:rPr lang="it-IT" dirty="0" smtClean="0"/>
              <a:t> </a:t>
            </a:r>
          </a:p>
          <a:p>
            <a:r>
              <a:rPr lang="it-IT" b="0" dirty="0" smtClean="0"/>
              <a:t>(box with </a:t>
            </a:r>
            <a:r>
              <a:rPr lang="it-IT" b="0" dirty="0" err="1" smtClean="0"/>
              <a:t>periodic</a:t>
            </a:r>
            <a:r>
              <a:rPr lang="it-IT" b="0" dirty="0" smtClean="0"/>
              <a:t> </a:t>
            </a:r>
            <a:r>
              <a:rPr lang="it-IT" b="0" dirty="0" err="1" smtClean="0"/>
              <a:t>boundary</a:t>
            </a:r>
            <a:r>
              <a:rPr lang="it-IT" b="0" dirty="0" smtClean="0"/>
              <a:t> </a:t>
            </a:r>
            <a:r>
              <a:rPr lang="it-IT" b="0" dirty="0" err="1" smtClean="0"/>
              <a:t>conditions</a:t>
            </a:r>
            <a:r>
              <a:rPr lang="it-IT" b="0" dirty="0" smtClean="0"/>
              <a:t>)</a:t>
            </a:r>
            <a:endParaRPr lang="it-IT" b="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52400" y="2362200"/>
            <a:ext cx="69501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dirty="0" err="1" smtClean="0">
                <a:sym typeface="Wingdings" panose="05000000000000000000" pitchFamily="2" charset="2"/>
              </a:rPr>
              <a:t>Quite</a:t>
            </a:r>
            <a:r>
              <a:rPr lang="it-IT" b="0" dirty="0" smtClean="0"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ym typeface="Wingdings" panose="05000000000000000000" pitchFamily="2" charset="2"/>
              </a:rPr>
              <a:t>complex</a:t>
            </a:r>
            <a:r>
              <a:rPr lang="it-IT" b="0" dirty="0" smtClean="0">
                <a:sym typeface="Wingdings" panose="05000000000000000000" pitchFamily="2" charset="2"/>
              </a:rPr>
              <a:t>: </a:t>
            </a:r>
            <a:r>
              <a:rPr lang="it-IT" b="0" dirty="0" err="1" smtClean="0">
                <a:sym typeface="Wingdings" panose="05000000000000000000" pitchFamily="2" charset="2"/>
              </a:rPr>
              <a:t>simulations</a:t>
            </a:r>
            <a:r>
              <a:rPr lang="it-IT" b="0" dirty="0" smtClean="0">
                <a:sym typeface="Wingdings" panose="05000000000000000000" pitchFamily="2" charset="2"/>
              </a:rPr>
              <a:t> with </a:t>
            </a:r>
            <a:r>
              <a:rPr lang="it-IT" b="0" dirty="0" err="1" smtClean="0">
                <a:sym typeface="Wingdings" panose="05000000000000000000" pitchFamily="2" charset="2"/>
              </a:rPr>
              <a:t>many</a:t>
            </a:r>
            <a:r>
              <a:rPr lang="it-IT" b="0" dirty="0" smtClean="0"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ym typeface="Wingdings" panose="05000000000000000000" pitchFamily="2" charset="2"/>
              </a:rPr>
              <a:t>technical</a:t>
            </a:r>
            <a:r>
              <a:rPr lang="it-IT" b="0" dirty="0" smtClean="0"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ym typeface="Wingdings" panose="05000000000000000000" pitchFamily="2" charset="2"/>
              </a:rPr>
              <a:t>details</a:t>
            </a:r>
            <a:endParaRPr lang="it-IT" b="0" dirty="0" smtClean="0"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dirty="0" smtClean="0">
                <a:sym typeface="Wingdings" panose="05000000000000000000" pitchFamily="2" charset="2"/>
              </a:rPr>
              <a:t>Model </a:t>
            </a:r>
            <a:r>
              <a:rPr lang="it-IT" b="0" dirty="0" err="1" smtClean="0">
                <a:sym typeface="Wingdings" panose="05000000000000000000" pitchFamily="2" charset="2"/>
              </a:rPr>
              <a:t>dependence</a:t>
            </a:r>
            <a:r>
              <a:rPr lang="it-IT" b="0" dirty="0" smtClean="0">
                <a:sym typeface="Wingdings" panose="05000000000000000000" pitchFamily="2" charset="2"/>
              </a:rPr>
              <a:t> for some </a:t>
            </a:r>
            <a:r>
              <a:rPr lang="it-IT" b="0" dirty="0" err="1" smtClean="0">
                <a:sym typeface="Wingdings" panose="05000000000000000000" pitchFamily="2" charset="2"/>
              </a:rPr>
              <a:t>observables</a:t>
            </a:r>
            <a:endParaRPr lang="it-IT" b="0" dirty="0" smtClean="0">
              <a:sym typeface="Wingdings" panose="05000000000000000000" pitchFamily="2" charset="2"/>
            </a:endParaRPr>
          </a:p>
          <a:p>
            <a:pPr algn="l"/>
            <a:endParaRPr lang="it-IT" b="0" dirty="0" smtClean="0">
              <a:sym typeface="Wingdings" panose="05000000000000000000" pitchFamily="2" charset="2"/>
            </a:endParaRPr>
          </a:p>
          <a:p>
            <a:pPr algn="l"/>
            <a:endParaRPr lang="it-IT" b="0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it-IT" sz="20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Establish</a:t>
            </a:r>
            <a:r>
              <a:rPr lang="it-IT" sz="20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 a </a:t>
            </a:r>
            <a:r>
              <a:rPr lang="it-IT" sz="20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sort</a:t>
            </a:r>
            <a:r>
              <a:rPr lang="it-IT" sz="20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 of </a:t>
            </a:r>
            <a:r>
              <a:rPr lang="it-IT" sz="20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systematical</a:t>
            </a:r>
            <a:r>
              <a:rPr lang="it-IT" sz="20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theoretical</a:t>
            </a:r>
            <a:r>
              <a:rPr lang="it-IT" sz="20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error</a:t>
            </a:r>
            <a:endParaRPr lang="it-IT" sz="2000" b="0" dirty="0" smtClean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it-IT" sz="20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Transport</a:t>
            </a:r>
            <a:r>
              <a:rPr lang="it-IT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Model Evaluation (</a:t>
            </a:r>
            <a:r>
              <a:rPr lang="it-IT" sz="20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Comparison</a:t>
            </a:r>
            <a:r>
              <a:rPr lang="it-IT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) Project  -- 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TMEP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91181" y="5681246"/>
            <a:ext cx="851515" cy="338554"/>
          </a:xfrm>
          <a:prstGeom prst="rect">
            <a:avLst/>
          </a:prstGeom>
          <a:solidFill>
            <a:srgbClr val="FFEFE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  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41926" y="6074772"/>
            <a:ext cx="1358642" cy="338554"/>
          </a:xfrm>
          <a:prstGeom prst="rect">
            <a:avLst/>
          </a:prstGeom>
          <a:solidFill>
            <a:srgbClr val="FFEFE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 progress 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424247" y="5615354"/>
            <a:ext cx="281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A.Ono</a:t>
            </a:r>
            <a:r>
              <a:rPr lang="fr-FR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fr-FR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 </a:t>
            </a:r>
            <a:r>
              <a:rPr lang="fr-FR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 044617 (2019</a:t>
            </a:r>
            <a:r>
              <a:rPr lang="fr-FR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Colonna et al., PRC, 104, 024603 (2021</a:t>
            </a:r>
            <a:r>
              <a:rPr lang="fr-FR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7696200" y="5181600"/>
            <a:ext cx="533400" cy="381000"/>
          </a:xfrm>
          <a:prstGeom prst="rect">
            <a:avLst/>
          </a:prstGeom>
          <a:solidFill>
            <a:srgbClr val="FFEF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CasellaDiTesto 11"/>
          <p:cNvSpPr txBox="1">
            <a:spLocks noChangeArrowheads="1"/>
          </p:cNvSpPr>
          <p:nvPr/>
        </p:nvSpPr>
        <p:spPr bwMode="auto">
          <a:xfrm>
            <a:off x="76200" y="162580"/>
            <a:ext cx="8954695" cy="5847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b="0" dirty="0" err="1" smtClean="0">
                <a:solidFill>
                  <a:srgbClr val="FFFFFF"/>
                </a:solidFill>
              </a:rPr>
              <a:t>Challenges</a:t>
            </a:r>
            <a:r>
              <a:rPr lang="it-IT" sz="2800" b="0" dirty="0" smtClean="0">
                <a:solidFill>
                  <a:srgbClr val="FFFFFF"/>
                </a:solidFill>
              </a:rPr>
              <a:t> for </a:t>
            </a:r>
            <a:r>
              <a:rPr lang="it-IT" sz="2800" b="0" dirty="0" err="1" smtClean="0">
                <a:solidFill>
                  <a:srgbClr val="FFFFFF"/>
                </a:solidFill>
              </a:rPr>
              <a:t>transport</a:t>
            </a:r>
            <a:r>
              <a:rPr lang="it-IT" sz="2800" b="0" i="1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theories</a:t>
            </a:r>
            <a:r>
              <a:rPr lang="it-IT" sz="2800" b="0" dirty="0" smtClean="0">
                <a:solidFill>
                  <a:srgbClr val="FFFFFF"/>
                </a:solidFill>
              </a:rPr>
              <a:t>: </a:t>
            </a:r>
            <a:r>
              <a:rPr lang="it-IT" sz="3200" b="0" dirty="0" smtClean="0">
                <a:solidFill>
                  <a:srgbClr val="FFFFFF"/>
                </a:solidFill>
              </a:rPr>
              <a:t>TMEP</a:t>
            </a:r>
            <a:r>
              <a:rPr lang="it-IT" sz="2800" b="0" dirty="0" smtClean="0">
                <a:solidFill>
                  <a:srgbClr val="FFFFFF"/>
                </a:solidFill>
              </a:rPr>
              <a:t>                          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7239000" y="2929048"/>
            <a:ext cx="1786263" cy="1642952"/>
            <a:chOff x="7010400" y="2929048"/>
            <a:chExt cx="1786263" cy="1642952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047136"/>
              <a:ext cx="1786263" cy="1524864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 bwMode="auto">
            <a:xfrm>
              <a:off x="8227742" y="2929048"/>
              <a:ext cx="490863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1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0835" y="152400"/>
            <a:ext cx="7534435" cy="1200329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0" dirty="0" smtClean="0">
                <a:solidFill>
                  <a:srgbClr val="3333CC"/>
                </a:solidFill>
              </a:rPr>
              <a:t>Dissipative </a:t>
            </a:r>
            <a:r>
              <a:rPr lang="it-IT" sz="2400" b="0" dirty="0" err="1" smtClean="0">
                <a:solidFill>
                  <a:srgbClr val="3333CC"/>
                </a:solidFill>
              </a:rPr>
              <a:t>reactions</a:t>
            </a:r>
            <a:r>
              <a:rPr lang="it-IT" sz="2400" b="0" dirty="0" smtClean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provide</a:t>
            </a:r>
            <a:r>
              <a:rPr lang="it-IT" sz="2400" b="0" dirty="0">
                <a:solidFill>
                  <a:srgbClr val="3333CC"/>
                </a:solidFill>
              </a:rPr>
              <a:t> a </a:t>
            </a:r>
            <a:r>
              <a:rPr lang="it-IT" sz="2400" b="0" dirty="0" err="1">
                <a:solidFill>
                  <a:srgbClr val="3333CC"/>
                </a:solidFill>
              </a:rPr>
              <a:t>unique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opportunity</a:t>
            </a:r>
            <a:r>
              <a:rPr lang="it-IT" sz="2400" b="0" dirty="0">
                <a:solidFill>
                  <a:srgbClr val="3333CC"/>
                </a:solidFill>
              </a:rPr>
              <a:t> to create</a:t>
            </a:r>
          </a:p>
          <a:p>
            <a:r>
              <a:rPr lang="it-IT" sz="2400" b="0" dirty="0">
                <a:solidFill>
                  <a:srgbClr val="3333CC"/>
                </a:solidFill>
              </a:rPr>
              <a:t>in </a:t>
            </a:r>
            <a:r>
              <a:rPr lang="it-IT" sz="2400" b="0" dirty="0" err="1">
                <a:solidFill>
                  <a:srgbClr val="3333CC"/>
                </a:solidFill>
              </a:rPr>
              <a:t>laboratory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transient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states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of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nuclear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matter</a:t>
            </a:r>
            <a:r>
              <a:rPr lang="it-IT" sz="2400" b="0" dirty="0">
                <a:solidFill>
                  <a:srgbClr val="3333CC"/>
                </a:solidFill>
              </a:rPr>
              <a:t> in </a:t>
            </a:r>
            <a:r>
              <a:rPr lang="it-IT" sz="2400" b="0" dirty="0" err="1">
                <a:solidFill>
                  <a:srgbClr val="3333CC"/>
                </a:solidFill>
              </a:rPr>
              <a:t>several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</a:p>
          <a:p>
            <a:r>
              <a:rPr lang="it-IT" sz="2400" b="0" dirty="0" err="1">
                <a:solidFill>
                  <a:srgbClr val="3333CC"/>
                </a:solidFill>
              </a:rPr>
              <a:t>conditions</a:t>
            </a:r>
            <a:r>
              <a:rPr lang="it-IT" sz="2400" b="0" dirty="0">
                <a:solidFill>
                  <a:srgbClr val="3333CC"/>
                </a:solidFill>
              </a:rPr>
              <a:t> </a:t>
            </a:r>
            <a:r>
              <a:rPr lang="it-IT" sz="2400" b="0" dirty="0" err="1">
                <a:solidFill>
                  <a:srgbClr val="3333CC"/>
                </a:solidFill>
              </a:rPr>
              <a:t>of</a:t>
            </a:r>
            <a:r>
              <a:rPr lang="it-IT" sz="2400" b="0" dirty="0">
                <a:solidFill>
                  <a:srgbClr val="3333CC"/>
                </a:solidFill>
              </a:rPr>
              <a:t> density and temperature</a:t>
            </a:r>
            <a:endParaRPr lang="en-US" sz="2400" b="0" dirty="0">
              <a:solidFill>
                <a:srgbClr val="3333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748" y="1447800"/>
            <a:ext cx="541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i="1" dirty="0" err="1" smtClean="0">
                <a:solidFill>
                  <a:srgbClr val="FF00FF"/>
                </a:solidFill>
              </a:rPr>
              <a:t>Femto-nova</a:t>
            </a:r>
            <a:r>
              <a:rPr lang="it-IT" sz="1800" i="1" dirty="0" smtClean="0">
                <a:solidFill>
                  <a:srgbClr val="FF00FF"/>
                </a:solidFill>
              </a:rPr>
              <a:t> </a:t>
            </a:r>
            <a:r>
              <a:rPr lang="it-IT" sz="1800" i="1" dirty="0" err="1" smtClean="0">
                <a:solidFill>
                  <a:srgbClr val="FF00FF"/>
                </a:solidFill>
              </a:rPr>
              <a:t>explosion</a:t>
            </a:r>
            <a:r>
              <a:rPr lang="it-IT" sz="1800" i="1" dirty="0" smtClean="0">
                <a:solidFill>
                  <a:srgbClr val="FF00FF"/>
                </a:solidFill>
              </a:rPr>
              <a:t> </a:t>
            </a:r>
            <a:r>
              <a:rPr lang="it-IT" sz="1800" i="1" dirty="0" err="1" smtClean="0">
                <a:solidFill>
                  <a:srgbClr val="FF00FF"/>
                </a:solidFill>
              </a:rPr>
              <a:t>created</a:t>
            </a:r>
            <a:r>
              <a:rPr lang="it-IT" sz="1800" i="1" dirty="0" smtClean="0">
                <a:solidFill>
                  <a:srgbClr val="FF00FF"/>
                </a:solidFill>
              </a:rPr>
              <a:t> </a:t>
            </a:r>
            <a:r>
              <a:rPr lang="it-IT" sz="1800" i="1" dirty="0" err="1" smtClean="0">
                <a:solidFill>
                  <a:srgbClr val="FF00FF"/>
                </a:solidFill>
              </a:rPr>
              <a:t>by</a:t>
            </a:r>
            <a:r>
              <a:rPr lang="it-IT" sz="1800" i="1" dirty="0" smtClean="0">
                <a:solidFill>
                  <a:srgbClr val="FF00FF"/>
                </a:solidFill>
              </a:rPr>
              <a:t> </a:t>
            </a:r>
            <a:r>
              <a:rPr lang="it-IT" sz="1800" i="1" dirty="0" err="1" smtClean="0">
                <a:solidFill>
                  <a:srgbClr val="FF00FF"/>
                </a:solidFill>
              </a:rPr>
              <a:t>heavy</a:t>
            </a:r>
            <a:r>
              <a:rPr lang="it-IT" sz="1800" i="1" dirty="0" smtClean="0">
                <a:solidFill>
                  <a:srgbClr val="FF00FF"/>
                </a:solidFill>
              </a:rPr>
              <a:t> </a:t>
            </a:r>
            <a:r>
              <a:rPr lang="it-IT" sz="1800" i="1" dirty="0" err="1" smtClean="0">
                <a:solidFill>
                  <a:srgbClr val="FF00FF"/>
                </a:solidFill>
              </a:rPr>
              <a:t>ion</a:t>
            </a:r>
            <a:r>
              <a:rPr lang="it-IT" sz="1800" i="1" dirty="0" smtClean="0">
                <a:solidFill>
                  <a:srgbClr val="FF00FF"/>
                </a:solidFill>
              </a:rPr>
              <a:t> </a:t>
            </a:r>
            <a:r>
              <a:rPr lang="it-IT" sz="1800" i="1" dirty="0" err="1" smtClean="0">
                <a:solidFill>
                  <a:srgbClr val="FF00FF"/>
                </a:solidFill>
              </a:rPr>
              <a:t>collisions</a:t>
            </a:r>
            <a:r>
              <a:rPr lang="it-IT" sz="1800" i="1" dirty="0" smtClean="0">
                <a:solidFill>
                  <a:srgbClr val="FF00FF"/>
                </a:solidFill>
              </a:rPr>
              <a:t> !</a:t>
            </a:r>
            <a:endParaRPr lang="it-IT" sz="1800" i="1" dirty="0">
              <a:solidFill>
                <a:srgbClr val="FF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905071"/>
            <a:ext cx="3850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it-IT" sz="2400" b="0" dirty="0" smtClean="0">
                <a:solidFill>
                  <a:srgbClr val="2D2DB9"/>
                </a:solidFill>
              </a:rPr>
              <a:t> </a:t>
            </a:r>
            <a:r>
              <a:rPr lang="it-IT" sz="2400" b="0" dirty="0" err="1" smtClean="0">
                <a:solidFill>
                  <a:srgbClr val="2D2DB9"/>
                </a:solidFill>
              </a:rPr>
              <a:t>Explore</a:t>
            </a:r>
            <a:r>
              <a:rPr lang="it-IT" sz="2400" b="0" dirty="0" smtClean="0">
                <a:solidFill>
                  <a:srgbClr val="2D2DB9"/>
                </a:solidFill>
              </a:rPr>
              <a:t> the </a:t>
            </a:r>
            <a:r>
              <a:rPr lang="it-IT" sz="2400" b="0" dirty="0" err="1" smtClean="0">
                <a:solidFill>
                  <a:srgbClr val="2D2DB9"/>
                </a:solidFill>
              </a:rPr>
              <a:t>nuclear</a:t>
            </a:r>
            <a:r>
              <a:rPr lang="it-IT" sz="2400" b="0" dirty="0" smtClean="0">
                <a:solidFill>
                  <a:srgbClr val="2D2DB9"/>
                </a:solidFill>
              </a:rPr>
              <a:t> </a:t>
            </a:r>
            <a:r>
              <a:rPr lang="it-IT" sz="2400" b="0" dirty="0" err="1" smtClean="0">
                <a:solidFill>
                  <a:srgbClr val="2D2DB9"/>
                </a:solidFill>
              </a:rPr>
              <a:t>matter</a:t>
            </a:r>
            <a:r>
              <a:rPr lang="it-IT" sz="2400" b="0" dirty="0" smtClean="0">
                <a:solidFill>
                  <a:srgbClr val="2D2DB9"/>
                </a:solidFill>
              </a:rPr>
              <a:t> </a:t>
            </a:r>
          </a:p>
          <a:p>
            <a:pPr algn="l"/>
            <a:r>
              <a:rPr lang="it-IT" sz="2400" b="0" dirty="0" smtClean="0">
                <a:solidFill>
                  <a:srgbClr val="2D2DB9"/>
                </a:solidFill>
              </a:rPr>
              <a:t>    </a:t>
            </a:r>
            <a:r>
              <a:rPr lang="it-IT" sz="2400" dirty="0" err="1" smtClean="0">
                <a:solidFill>
                  <a:srgbClr val="2D2DB9"/>
                </a:solidFill>
              </a:rPr>
              <a:t>phase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diagram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</a:p>
          <a:p>
            <a:pPr algn="l"/>
            <a:r>
              <a:rPr lang="it-IT" sz="2400" b="0" dirty="0" smtClean="0">
                <a:solidFill>
                  <a:srgbClr val="2D2DB9"/>
                </a:solidFill>
              </a:rPr>
              <a:t>    and </a:t>
            </a:r>
            <a:r>
              <a:rPr lang="it-IT" sz="2400" b="0" dirty="0" err="1" smtClean="0">
                <a:solidFill>
                  <a:srgbClr val="2D2DB9"/>
                </a:solidFill>
              </a:rPr>
              <a:t>access</a:t>
            </a:r>
            <a:r>
              <a:rPr lang="it-IT" sz="2400" b="0" dirty="0" smtClean="0">
                <a:solidFill>
                  <a:srgbClr val="2D2DB9"/>
                </a:solidFill>
              </a:rPr>
              <a:t> the </a:t>
            </a:r>
            <a:r>
              <a:rPr lang="it-IT" sz="2400" b="0" dirty="0" err="1" smtClean="0">
                <a:solidFill>
                  <a:srgbClr val="2D2DB9"/>
                </a:solidFill>
              </a:rPr>
              <a:t>nuclear</a:t>
            </a:r>
            <a:endParaRPr lang="it-IT" sz="2400" b="0" dirty="0" smtClean="0">
              <a:solidFill>
                <a:srgbClr val="2D2DB9"/>
              </a:solidFill>
            </a:endParaRPr>
          </a:p>
          <a:p>
            <a:pPr algn="l"/>
            <a:r>
              <a:rPr lang="it-IT" sz="2400" b="0" dirty="0" smtClean="0">
                <a:solidFill>
                  <a:srgbClr val="2D2DB9"/>
                </a:solidFill>
              </a:rPr>
              <a:t>    </a:t>
            </a:r>
            <a:r>
              <a:rPr lang="it-IT" sz="2400" dirty="0" err="1" smtClean="0">
                <a:solidFill>
                  <a:srgbClr val="2D2DB9"/>
                </a:solidFill>
              </a:rPr>
              <a:t>Equation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of</a:t>
            </a:r>
            <a:r>
              <a:rPr lang="it-IT" sz="2400" dirty="0" smtClean="0">
                <a:solidFill>
                  <a:srgbClr val="2D2DB9"/>
                </a:solidFill>
              </a:rPr>
              <a:t> State  (EOS)</a:t>
            </a:r>
            <a:endParaRPr lang="it-IT" sz="2400" dirty="0">
              <a:solidFill>
                <a:srgbClr val="2D2DB9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01361" y="6197025"/>
            <a:ext cx="3448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i="1" dirty="0" smtClean="0">
                <a:solidFill>
                  <a:srgbClr val="C00000"/>
                </a:solidFill>
              </a:rPr>
              <a:t>The EOS of </a:t>
            </a:r>
            <a:r>
              <a:rPr lang="it-IT" b="0" i="1" dirty="0" err="1" smtClean="0">
                <a:solidFill>
                  <a:srgbClr val="C00000"/>
                </a:solidFill>
              </a:rPr>
              <a:t>asymmetric</a:t>
            </a:r>
            <a:r>
              <a:rPr lang="it-IT" b="0" i="1" dirty="0" smtClean="0">
                <a:solidFill>
                  <a:srgbClr val="C00000"/>
                </a:solidFill>
              </a:rPr>
              <a:t> </a:t>
            </a:r>
            <a:r>
              <a:rPr lang="it-IT" b="0" i="1" dirty="0" err="1" smtClean="0">
                <a:solidFill>
                  <a:srgbClr val="C00000"/>
                </a:solidFill>
              </a:rPr>
              <a:t>nuclear</a:t>
            </a:r>
            <a:r>
              <a:rPr lang="it-IT" b="0" i="1" dirty="0" smtClean="0">
                <a:solidFill>
                  <a:srgbClr val="C00000"/>
                </a:solidFill>
              </a:rPr>
              <a:t> </a:t>
            </a:r>
            <a:r>
              <a:rPr lang="it-IT" b="0" i="1" dirty="0" err="1" smtClean="0">
                <a:solidFill>
                  <a:srgbClr val="C00000"/>
                </a:solidFill>
              </a:rPr>
              <a:t>matter</a:t>
            </a:r>
            <a:r>
              <a:rPr lang="it-IT" b="0" i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2573" y="2819400"/>
            <a:ext cx="119282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0" i="1" dirty="0">
                <a:solidFill>
                  <a:srgbClr val="993366"/>
                </a:solidFill>
              </a:rPr>
              <a:t>f</a:t>
            </a:r>
            <a:r>
              <a:rPr lang="it-IT" b="0" i="1" dirty="0" smtClean="0">
                <a:solidFill>
                  <a:srgbClr val="993366"/>
                </a:solidFill>
              </a:rPr>
              <a:t>rom A. Ono</a:t>
            </a:r>
            <a:endParaRPr lang="en-US" b="0" i="1" dirty="0">
              <a:solidFill>
                <a:srgbClr val="993366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200400"/>
            <a:ext cx="5217066" cy="29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3610302" y="381000"/>
            <a:ext cx="5440313" cy="3355430"/>
            <a:chOff x="3200400" y="3016359"/>
            <a:chExt cx="6162853" cy="3841641"/>
          </a:xfrm>
        </p:grpSpPr>
        <p:pic>
          <p:nvPicPr>
            <p:cNvPr id="22" name="Picture 2" descr="nica_eo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0400" y="3242733"/>
              <a:ext cx="6096000" cy="3615267"/>
            </a:xfrm>
            <a:prstGeom prst="rect">
              <a:avLst/>
            </a:prstGeom>
            <a:noFill/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174236" y="3032125"/>
              <a:ext cx="1189017" cy="341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0" i="1" dirty="0" err="1">
                  <a:solidFill>
                    <a:srgbClr val="993366"/>
                  </a:solidFill>
                </a:rPr>
                <a:t>D.Blaschke</a:t>
              </a:r>
              <a:endParaRPr lang="en-US" b="0" i="1" dirty="0">
                <a:solidFill>
                  <a:srgbClr val="993366"/>
                </a:solidFill>
              </a:endParaRPr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3599261" y="3016359"/>
              <a:ext cx="4387581" cy="387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0" dirty="0" smtClean="0">
                  <a:solidFill>
                    <a:srgbClr val="000000"/>
                  </a:solidFill>
                  <a:latin typeface="Arial Narrow" pitchFamily="34" charset="0"/>
                </a:rPr>
                <a:t>The </a:t>
              </a:r>
              <a:r>
                <a:rPr lang="it-IT" b="0" dirty="0" err="1" smtClean="0">
                  <a:solidFill>
                    <a:srgbClr val="000000"/>
                  </a:solidFill>
                  <a:latin typeface="Arial Narrow" pitchFamily="34" charset="0"/>
                </a:rPr>
                <a:t>Phase</a:t>
              </a:r>
              <a:r>
                <a:rPr lang="it-IT" b="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b="0" dirty="0" err="1" smtClean="0">
                  <a:solidFill>
                    <a:srgbClr val="000000"/>
                  </a:solidFill>
                  <a:latin typeface="Arial Narrow" pitchFamily="34" charset="0"/>
                </a:rPr>
                <a:t>Diagram</a:t>
              </a:r>
              <a:r>
                <a:rPr lang="it-IT" b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b="0" dirty="0" smtClean="0">
                  <a:solidFill>
                    <a:srgbClr val="000000"/>
                  </a:solidFill>
                  <a:latin typeface="Arial Narrow" pitchFamily="34" charset="0"/>
                </a:rPr>
                <a:t>of </a:t>
              </a:r>
              <a:r>
                <a:rPr lang="it-IT" b="0" dirty="0" err="1" smtClean="0">
                  <a:solidFill>
                    <a:srgbClr val="FF0000"/>
                  </a:solidFill>
                  <a:latin typeface="Arial Narrow" pitchFamily="34" charset="0"/>
                </a:rPr>
                <a:t>Strongly</a:t>
              </a:r>
              <a:r>
                <a:rPr lang="it-IT" b="0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it-IT" b="0" dirty="0" err="1" smtClean="0">
                  <a:solidFill>
                    <a:srgbClr val="FF0000"/>
                  </a:solidFill>
                  <a:latin typeface="Arial Narrow" pitchFamily="34" charset="0"/>
                </a:rPr>
                <a:t>Interacting</a:t>
              </a:r>
              <a:r>
                <a:rPr lang="it-IT" b="0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it-IT" b="0" dirty="0" err="1" smtClean="0">
                  <a:solidFill>
                    <a:srgbClr val="000000"/>
                  </a:solidFill>
                  <a:latin typeface="Arial Narrow" pitchFamily="34" charset="0"/>
                </a:rPr>
                <a:t>Matter</a:t>
              </a:r>
              <a:endParaRPr lang="it-IT" b="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8600" y="458212"/>
            <a:ext cx="3352800" cy="3046988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2400" b="0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it-IT" sz="24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it-IT" sz="24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it-IT" sz="2400" b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Tentative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“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Paths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”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with</a:t>
            </a:r>
            <a:endParaRPr lang="it-IT" sz="2400" b="0" dirty="0" smtClean="0">
              <a:solidFill>
                <a:srgbClr val="3333CC"/>
              </a:solidFill>
              <a:latin typeface="Times New Roman"/>
            </a:endParaRPr>
          </a:p>
          <a:p>
            <a:pPr algn="l"/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Heavy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Ion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Collisions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: </a:t>
            </a:r>
            <a:endParaRPr lang="it-IT" sz="2400" b="0" dirty="0" smtClean="0">
              <a:solidFill>
                <a:srgbClr val="3333CC"/>
              </a:solidFill>
              <a:latin typeface="Times New Roman"/>
            </a:endParaRPr>
          </a:p>
          <a:p>
            <a:pPr algn="l"/>
            <a:endParaRPr lang="it-IT" sz="2400" b="0" dirty="0">
              <a:solidFill>
                <a:srgbClr val="3333CC"/>
              </a:solidFill>
              <a:latin typeface="Times New Roman"/>
            </a:endParaRPr>
          </a:p>
          <a:p>
            <a:pPr algn="l"/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 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From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dilute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(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liquid-gas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) </a:t>
            </a:r>
            <a:endParaRPr lang="it-IT" sz="2400" b="0" dirty="0" smtClean="0">
              <a:solidFill>
                <a:srgbClr val="3333CC"/>
              </a:solidFill>
              <a:latin typeface="Times New Roman"/>
            </a:endParaRPr>
          </a:p>
          <a:p>
            <a:pPr algn="l"/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p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hase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to high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baryon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</a:p>
          <a:p>
            <a:pPr algn="l"/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and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isospin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density</a:t>
            </a:r>
          </a:p>
          <a:p>
            <a:pPr algn="l"/>
            <a:endParaRPr lang="it-IT" sz="2400" b="0" dirty="0">
              <a:solidFill>
                <a:srgbClr val="3333CC"/>
              </a:solidFill>
              <a:latin typeface="Times New Roman"/>
            </a:endParaRPr>
          </a:p>
        </p:txBody>
      </p:sp>
      <p:sp>
        <p:nvSpPr>
          <p:cNvPr id="29" name="Ovale 45"/>
          <p:cNvSpPr>
            <a:spLocks noChangeArrowheads="1"/>
          </p:cNvSpPr>
          <p:nvPr/>
        </p:nvSpPr>
        <p:spPr bwMode="auto">
          <a:xfrm>
            <a:off x="302170" y="2088932"/>
            <a:ext cx="152400" cy="152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3199" y="34493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err="1"/>
              <a:t>a</a:t>
            </a:r>
            <a:r>
              <a:rPr lang="it-IT" sz="1400" b="0" dirty="0" err="1" smtClean="0"/>
              <a:t>symmetry</a:t>
            </a:r>
            <a:endParaRPr lang="it-IT" sz="1400" b="0" dirty="0" smtClean="0"/>
          </a:p>
          <a:p>
            <a:pPr algn="l"/>
            <a:r>
              <a:rPr lang="it-IT" sz="1400" b="0" dirty="0" err="1" smtClean="0"/>
              <a:t>axis</a:t>
            </a:r>
            <a:endParaRPr lang="it-IT" sz="1400" b="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228600" y="4192885"/>
            <a:ext cx="8686800" cy="2431435"/>
            <a:chOff x="457200" y="4861034"/>
            <a:chExt cx="8686800" cy="2431435"/>
          </a:xfrm>
        </p:grpSpPr>
        <p:sp>
          <p:nvSpPr>
            <p:cNvPr id="869403" name="Oval 27"/>
            <p:cNvSpPr>
              <a:spLocks noChangeArrowheads="1"/>
            </p:cNvSpPr>
            <p:nvPr/>
          </p:nvSpPr>
          <p:spPr bwMode="auto">
            <a:xfrm>
              <a:off x="5601695" y="6454269"/>
              <a:ext cx="1800225" cy="481013"/>
            </a:xfrm>
            <a:prstGeom prst="ellipse">
              <a:avLst/>
            </a:prstGeom>
            <a:solidFill>
              <a:srgbClr val="FF66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69402" name="Oval 26"/>
            <p:cNvSpPr>
              <a:spLocks noChangeArrowheads="1"/>
            </p:cNvSpPr>
            <p:nvPr/>
          </p:nvSpPr>
          <p:spPr bwMode="auto">
            <a:xfrm>
              <a:off x="3105477" y="6506656"/>
              <a:ext cx="1800225" cy="481013"/>
            </a:xfrm>
            <a:prstGeom prst="ellipse">
              <a:avLst/>
            </a:prstGeom>
            <a:solidFill>
              <a:srgbClr val="3366FF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69382" name="Text Box 6"/>
            <p:cNvSpPr txBox="1">
              <a:spLocks noChangeArrowheads="1"/>
            </p:cNvSpPr>
            <p:nvPr/>
          </p:nvSpPr>
          <p:spPr bwMode="auto">
            <a:xfrm>
              <a:off x="1510864" y="4861034"/>
              <a:ext cx="7633136" cy="2431435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it-IT" sz="2400" dirty="0" smtClean="0">
                  <a:solidFill>
                    <a:srgbClr val="FF3300"/>
                  </a:solidFill>
                </a:rPr>
                <a:t>   Treatment </a:t>
              </a:r>
              <a:r>
                <a:rPr lang="it-IT" sz="2400" dirty="0" err="1">
                  <a:solidFill>
                    <a:srgbClr val="FF3300"/>
                  </a:solidFill>
                </a:rPr>
                <a:t>of</a:t>
              </a:r>
              <a:r>
                <a:rPr lang="it-IT" sz="2400" dirty="0">
                  <a:solidFill>
                    <a:srgbClr val="FF3300"/>
                  </a:solidFill>
                </a:rPr>
                <a:t> </a:t>
              </a:r>
              <a:r>
                <a:rPr lang="it-IT" sz="2400" dirty="0" err="1">
                  <a:solidFill>
                    <a:srgbClr val="FF3300"/>
                  </a:solidFill>
                </a:rPr>
                <a:t>many-body</a:t>
              </a:r>
              <a:r>
                <a:rPr lang="it-IT" sz="2400" dirty="0">
                  <a:solidFill>
                    <a:srgbClr val="FF3300"/>
                  </a:solidFill>
                </a:rPr>
                <a:t> </a:t>
              </a:r>
              <a:r>
                <a:rPr lang="it-IT" sz="2400" dirty="0" err="1">
                  <a:solidFill>
                    <a:srgbClr val="FF3300"/>
                  </a:solidFill>
                </a:rPr>
                <a:t>dynamics</a:t>
              </a:r>
              <a:r>
                <a:rPr lang="it-IT" sz="2400" dirty="0">
                  <a:solidFill>
                    <a:srgbClr val="FF3300"/>
                  </a:solidFill>
                </a:rPr>
                <a:t>  </a:t>
              </a:r>
            </a:p>
            <a:p>
              <a:r>
                <a:rPr lang="it-IT" sz="2800" dirty="0" err="1" smtClean="0">
                  <a:solidFill>
                    <a:srgbClr val="FF3300"/>
                  </a:solidFill>
                </a:rPr>
                <a:t>Transport</a:t>
              </a:r>
              <a:r>
                <a:rPr lang="it-IT" sz="2800" dirty="0" smtClean="0">
                  <a:solidFill>
                    <a:srgbClr val="FF3300"/>
                  </a:solidFill>
                </a:rPr>
                <a:t> </a:t>
              </a:r>
              <a:r>
                <a:rPr lang="it-IT" sz="2800" dirty="0" err="1" smtClean="0">
                  <a:solidFill>
                    <a:srgbClr val="FF3300"/>
                  </a:solidFill>
                </a:rPr>
                <a:t>theories</a:t>
              </a:r>
              <a:r>
                <a:rPr lang="it-IT" sz="2400" dirty="0" smtClean="0">
                  <a:solidFill>
                    <a:srgbClr val="FF3300"/>
                  </a:solidFill>
                </a:rPr>
                <a:t>                   </a:t>
              </a:r>
              <a:r>
                <a:rPr lang="it-IT" sz="3200" dirty="0">
                  <a:solidFill>
                    <a:srgbClr val="FF3300"/>
                  </a:solidFill>
                </a:rPr>
                <a:t>EOS </a:t>
              </a:r>
              <a:r>
                <a:rPr lang="it-IT" sz="3200" dirty="0" smtClean="0">
                  <a:solidFill>
                    <a:srgbClr val="FF3300"/>
                  </a:solidFill>
                </a:rPr>
                <a:t>         </a:t>
              </a:r>
              <a:r>
                <a:rPr lang="it-IT" sz="2400" dirty="0" err="1" smtClean="0">
                  <a:solidFill>
                    <a:srgbClr val="008080"/>
                  </a:solidFill>
                </a:rPr>
                <a:t>Phenomenology</a:t>
              </a:r>
              <a:r>
                <a:rPr lang="it-IT" sz="2400" dirty="0" smtClean="0">
                  <a:solidFill>
                    <a:srgbClr val="008080"/>
                  </a:solidFill>
                </a:rPr>
                <a:t> </a:t>
              </a:r>
              <a:r>
                <a:rPr lang="it-IT" sz="2400" dirty="0">
                  <a:solidFill>
                    <a:srgbClr val="008080"/>
                  </a:solidFill>
                </a:rPr>
                <a:t>of </a:t>
              </a:r>
              <a:r>
                <a:rPr lang="it-IT" sz="2400" dirty="0" err="1">
                  <a:solidFill>
                    <a:srgbClr val="008080"/>
                  </a:solidFill>
                </a:rPr>
                <a:t>Heavy</a:t>
              </a:r>
              <a:r>
                <a:rPr lang="it-IT" sz="2400" dirty="0">
                  <a:solidFill>
                    <a:srgbClr val="008080"/>
                  </a:solidFill>
                </a:rPr>
                <a:t> </a:t>
              </a:r>
              <a:r>
                <a:rPr lang="it-IT" sz="2400" dirty="0" err="1">
                  <a:solidFill>
                    <a:srgbClr val="008080"/>
                  </a:solidFill>
                </a:rPr>
                <a:t>Ion</a:t>
              </a:r>
              <a:r>
                <a:rPr lang="it-IT" sz="2400" dirty="0">
                  <a:solidFill>
                    <a:srgbClr val="00808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80"/>
                  </a:solidFill>
                </a:rPr>
                <a:t>Collisions</a:t>
              </a:r>
              <a:endParaRPr lang="it-IT" sz="2400" dirty="0" smtClean="0">
                <a:solidFill>
                  <a:srgbClr val="008080"/>
                </a:solidFill>
              </a:endParaRPr>
            </a:p>
            <a:p>
              <a:endParaRPr lang="it-IT" sz="2400" dirty="0" smtClean="0">
                <a:solidFill>
                  <a:srgbClr val="008080"/>
                </a:solidFill>
              </a:endParaRPr>
            </a:p>
            <a:p>
              <a:r>
                <a:rPr lang="it-IT" sz="2400" dirty="0" err="1">
                  <a:solidFill>
                    <a:srgbClr val="FFFFFF"/>
                  </a:solidFill>
                </a:rPr>
                <a:t>l</a:t>
              </a:r>
              <a:r>
                <a:rPr lang="it-IT" sz="2400" dirty="0" err="1" smtClean="0">
                  <a:solidFill>
                    <a:srgbClr val="FFFFFF"/>
                  </a:solidFill>
                </a:rPr>
                <a:t>ow</a:t>
              </a:r>
              <a:r>
                <a:rPr lang="it-IT" sz="2400" dirty="0" smtClean="0">
                  <a:solidFill>
                    <a:srgbClr val="FFFFFF"/>
                  </a:solidFill>
                </a:rPr>
                <a:t> ρ, T                   high ρ, T </a:t>
              </a:r>
            </a:p>
            <a:p>
              <a:endParaRPr lang="en-US" sz="2400" dirty="0">
                <a:solidFill>
                  <a:srgbClr val="008080"/>
                </a:solidFill>
              </a:endParaRPr>
            </a:p>
          </p:txBody>
        </p:sp>
        <p:sp>
          <p:nvSpPr>
            <p:cNvPr id="869383" name="AutoShape 7"/>
            <p:cNvSpPr>
              <a:spLocks noChangeArrowheads="1"/>
            </p:cNvSpPr>
            <p:nvPr/>
          </p:nvSpPr>
          <p:spPr bwMode="auto">
            <a:xfrm>
              <a:off x="457200" y="6002149"/>
              <a:ext cx="838200" cy="152400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69399" name="AutoShape 23"/>
            <p:cNvSpPr>
              <a:spLocks noChangeArrowheads="1"/>
            </p:cNvSpPr>
            <p:nvPr/>
          </p:nvSpPr>
          <p:spPr bwMode="auto">
            <a:xfrm>
              <a:off x="5968972" y="5440809"/>
              <a:ext cx="792162" cy="215900"/>
            </a:xfrm>
            <a:prstGeom prst="leftRightArrow">
              <a:avLst>
                <a:gd name="adj1" fmla="val 50000"/>
                <a:gd name="adj2" fmla="val 7338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69400" name="Line 24"/>
            <p:cNvSpPr>
              <a:spLocks noChangeShapeType="1"/>
            </p:cNvSpPr>
            <p:nvPr/>
          </p:nvSpPr>
          <p:spPr bwMode="auto">
            <a:xfrm>
              <a:off x="3016250" y="6383149"/>
              <a:ext cx="4756150" cy="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69401" name="Text Box 25"/>
            <p:cNvSpPr txBox="1">
              <a:spLocks noChangeArrowheads="1"/>
            </p:cNvSpPr>
            <p:nvPr/>
          </p:nvSpPr>
          <p:spPr bwMode="auto">
            <a:xfrm>
              <a:off x="8001000" y="6087556"/>
              <a:ext cx="9540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dirty="0" err="1">
                  <a:solidFill>
                    <a:srgbClr val="008080"/>
                  </a:solidFill>
                </a:rPr>
                <a:t>E</a:t>
              </a:r>
              <a:r>
                <a:rPr lang="it-IT" sz="2800" baseline="-25000" dirty="0" err="1">
                  <a:solidFill>
                    <a:srgbClr val="008080"/>
                  </a:solidFill>
                </a:rPr>
                <a:t>beam</a:t>
              </a:r>
              <a:r>
                <a:rPr lang="it-IT" sz="2800" dirty="0">
                  <a:solidFill>
                    <a:srgbClr val="008080"/>
                  </a:solidFill>
                </a:rPr>
                <a:t> </a:t>
              </a:r>
              <a:endParaRPr lang="en-US" sz="2800" dirty="0">
                <a:solidFill>
                  <a:srgbClr val="008080"/>
                </a:solidFill>
              </a:endParaRPr>
            </a:p>
          </p:txBody>
        </p:sp>
      </p:grpSp>
      <p:sp>
        <p:nvSpPr>
          <p:cNvPr id="27" name="Ovale 45"/>
          <p:cNvSpPr>
            <a:spLocks noChangeArrowheads="1"/>
          </p:cNvSpPr>
          <p:nvPr/>
        </p:nvSpPr>
        <p:spPr bwMode="auto">
          <a:xfrm>
            <a:off x="2209800" y="521716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10317" y="5472966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80"/>
                </a:solidFill>
              </a:rPr>
              <a:t>0.05 </a:t>
            </a:r>
            <a:r>
              <a:rPr lang="it-IT" dirty="0" err="1" smtClean="0">
                <a:solidFill>
                  <a:srgbClr val="008080"/>
                </a:solidFill>
              </a:rPr>
              <a:t>GeV</a:t>
            </a:r>
            <a:r>
              <a:rPr lang="it-IT" dirty="0" smtClean="0">
                <a:solidFill>
                  <a:srgbClr val="008080"/>
                </a:solidFill>
              </a:rPr>
              <a:t>/A</a:t>
            </a:r>
            <a:endParaRPr lang="it-IT" dirty="0">
              <a:solidFill>
                <a:srgbClr val="00808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09929" y="5467886"/>
            <a:ext cx="1096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80"/>
                </a:solidFill>
              </a:rPr>
              <a:t>0.5 </a:t>
            </a:r>
            <a:r>
              <a:rPr lang="it-IT" dirty="0" err="1" smtClean="0">
                <a:solidFill>
                  <a:srgbClr val="008080"/>
                </a:solidFill>
              </a:rPr>
              <a:t>GeV</a:t>
            </a:r>
            <a:r>
              <a:rPr lang="it-IT" dirty="0" smtClean="0">
                <a:solidFill>
                  <a:srgbClr val="008080"/>
                </a:solidFill>
              </a:rPr>
              <a:t>/A</a:t>
            </a:r>
            <a:endParaRPr lang="it-IT" dirty="0">
              <a:solidFill>
                <a:srgbClr val="008080"/>
              </a:solidFill>
            </a:endParaRPr>
          </a:p>
        </p:txBody>
      </p:sp>
      <p:pic>
        <p:nvPicPr>
          <p:cNvPr id="30" name="Picture 6" descr="Atomic nucleus - Wikipedia">
            <a:extLst>
              <a:ext uri="{FF2B5EF4-FFF2-40B4-BE49-F238E27FC236}">
                <a16:creationId xmlns:a16="http://schemas.microsoft.com/office/drawing/2014/main" xmlns="" id="{09413BEE-E8E9-CF54-88C4-925068FC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14" y="3100814"/>
            <a:ext cx="480586" cy="4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47D5CB66-0FC8-F43D-CF14-59528A59E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95" r="21636"/>
          <a:stretch/>
        </p:blipFill>
        <p:spPr>
          <a:xfrm>
            <a:off x="6324600" y="3332676"/>
            <a:ext cx="591247" cy="5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228600" y="3556000"/>
          <a:ext cx="579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2" name="Equation" r:id="rId3" imgW="2590560" imgH="215640" progId="Equation.3">
                  <p:embed/>
                </p:oleObj>
              </mc:Choice>
              <mc:Fallback>
                <p:oleObj name="Equation" r:id="rId3" imgW="259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56000"/>
                        <a:ext cx="5791200" cy="482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7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457950" y="3489325"/>
          <a:ext cx="2184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3" name="Equazione" r:id="rId5" imgW="850680" imgH="241200" progId="Equation.3">
                  <p:embed/>
                </p:oleObj>
              </mc:Choice>
              <mc:Fallback>
                <p:oleObj name="Equazione" r:id="rId5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3489325"/>
                        <a:ext cx="2184400" cy="6191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CasellaDiTesto 11"/>
          <p:cNvSpPr txBox="1">
            <a:spLocks noChangeArrowheads="1"/>
          </p:cNvSpPr>
          <p:nvPr/>
        </p:nvSpPr>
        <p:spPr bwMode="auto">
          <a:xfrm>
            <a:off x="1447800" y="152400"/>
            <a:ext cx="6321572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0" dirty="0" smtClean="0">
                <a:solidFill>
                  <a:srgbClr val="FFFFFF"/>
                </a:solidFill>
              </a:rPr>
              <a:t>The </a:t>
            </a:r>
            <a:r>
              <a:rPr lang="it-IT" sz="2800" b="0" dirty="0" err="1" smtClean="0">
                <a:solidFill>
                  <a:srgbClr val="FFFFFF"/>
                </a:solidFill>
              </a:rPr>
              <a:t>nuclear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many</a:t>
            </a:r>
            <a:r>
              <a:rPr lang="it-IT" sz="2800" b="0" dirty="0" smtClean="0">
                <a:solidFill>
                  <a:srgbClr val="FFFFFF"/>
                </a:solidFill>
              </a:rPr>
              <a:t>-body </a:t>
            </a:r>
            <a:r>
              <a:rPr lang="it-IT" sz="2800" b="0" dirty="0" err="1" smtClean="0">
                <a:solidFill>
                  <a:srgbClr val="FFFFFF"/>
                </a:solidFill>
              </a:rPr>
              <a:t>problem</a:t>
            </a:r>
            <a:endParaRPr lang="it-IT" sz="2800" b="0" dirty="0">
              <a:solidFill>
                <a:srgbClr val="FFFFFF"/>
              </a:solidFill>
            </a:endParaRPr>
          </a:p>
        </p:txBody>
      </p:sp>
      <p:sp>
        <p:nvSpPr>
          <p:cNvPr id="1038" name="CasellaDiTesto 15"/>
          <p:cNvSpPr txBox="1">
            <a:spLocks noChangeArrowheads="1"/>
          </p:cNvSpPr>
          <p:nvPr/>
        </p:nvSpPr>
        <p:spPr bwMode="auto">
          <a:xfrm>
            <a:off x="5486400" y="4114800"/>
            <a:ext cx="1173163" cy="338138"/>
          </a:xfrm>
          <a:prstGeom prst="rect">
            <a:avLst/>
          </a:prstGeom>
          <a:solidFill>
            <a:srgbClr val="FF0000">
              <a:alpha val="1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solidFill>
                  <a:srgbClr val="000000"/>
                </a:solidFill>
              </a:rPr>
              <a:t>Mean-field </a:t>
            </a:r>
          </a:p>
        </p:txBody>
      </p:sp>
      <p:sp>
        <p:nvSpPr>
          <p:cNvPr id="1039" name="CasellaDiTesto 16"/>
          <p:cNvSpPr txBox="1">
            <a:spLocks noChangeArrowheads="1"/>
          </p:cNvSpPr>
          <p:nvPr/>
        </p:nvSpPr>
        <p:spPr bwMode="auto">
          <a:xfrm>
            <a:off x="7185025" y="4114800"/>
            <a:ext cx="1955800" cy="338138"/>
          </a:xfrm>
          <a:prstGeom prst="rect">
            <a:avLst/>
          </a:prstGeom>
          <a:solidFill>
            <a:srgbClr val="FFFF00">
              <a:alpha val="1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solidFill>
                  <a:srgbClr val="000000"/>
                </a:solidFill>
              </a:rPr>
              <a:t>Residual interaction </a:t>
            </a:r>
          </a:p>
        </p:txBody>
      </p:sp>
      <p:cxnSp>
        <p:nvCxnSpPr>
          <p:cNvPr id="1040" name="Connettore 4 18"/>
          <p:cNvCxnSpPr>
            <a:cxnSpLocks noChangeShapeType="1"/>
            <a:endCxn id="1038" idx="3"/>
          </p:cNvCxnSpPr>
          <p:nvPr/>
        </p:nvCxnSpPr>
        <p:spPr bwMode="auto">
          <a:xfrm rot="10800000" flipV="1">
            <a:off x="6659563" y="3962400"/>
            <a:ext cx="655637" cy="322263"/>
          </a:xfrm>
          <a:prstGeom prst="bentConnector3">
            <a:avLst>
              <a:gd name="adj1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41" name="Connettore 2 25"/>
          <p:cNvCxnSpPr>
            <a:cxnSpLocks noChangeShapeType="1"/>
          </p:cNvCxnSpPr>
          <p:nvPr/>
        </p:nvCxnSpPr>
        <p:spPr bwMode="auto">
          <a:xfrm rot="5400000">
            <a:off x="7938294" y="4037806"/>
            <a:ext cx="304800" cy="158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31" name="Object 12"/>
          <p:cNvGraphicFramePr>
            <a:graphicFrameLocks noChangeAspect="1"/>
          </p:cNvGraphicFramePr>
          <p:nvPr/>
        </p:nvGraphicFramePr>
        <p:xfrm>
          <a:off x="979488" y="5765800"/>
          <a:ext cx="2133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4" name="Equazione" r:id="rId7" imgW="977760" imgH="228600" progId="Equation.3">
                  <p:embed/>
                </p:oleObj>
              </mc:Choice>
              <mc:Fallback>
                <p:oleObj name="Equazione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765800"/>
                        <a:ext cx="2133600" cy="4953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3"/>
          <p:cNvGraphicFramePr>
            <a:graphicFrameLocks noChangeAspect="1"/>
          </p:cNvGraphicFramePr>
          <p:nvPr/>
        </p:nvGraphicFramePr>
        <p:xfrm>
          <a:off x="1012825" y="6324600"/>
          <a:ext cx="22637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5" name="Equazione" r:id="rId9" imgW="914400" imgH="203040" progId="Equation.3">
                  <p:embed/>
                </p:oleObj>
              </mc:Choice>
              <mc:Fallback>
                <p:oleObj name="Equazione" r:id="rId9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6324600"/>
                        <a:ext cx="2263775" cy="498475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5"/>
          <p:cNvGraphicFramePr>
            <a:graphicFrameLocks noChangeAspect="1"/>
          </p:cNvGraphicFramePr>
          <p:nvPr/>
        </p:nvGraphicFramePr>
        <p:xfrm>
          <a:off x="5853113" y="6375400"/>
          <a:ext cx="13096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6" name="Equazione" r:id="rId11" imgW="647640" imgH="177480" progId="Equation.3">
                  <p:embed/>
                </p:oleObj>
              </mc:Choice>
              <mc:Fallback>
                <p:oleObj name="Equazione" r:id="rId11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6375400"/>
                        <a:ext cx="1309687" cy="355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5" name="Connettore 2 39"/>
          <p:cNvCxnSpPr>
            <a:cxnSpLocks noChangeShapeType="1"/>
          </p:cNvCxnSpPr>
          <p:nvPr/>
        </p:nvCxnSpPr>
        <p:spPr bwMode="auto">
          <a:xfrm>
            <a:off x="7315200" y="6565900"/>
            <a:ext cx="3048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46" name="CasellaDiTesto 40"/>
          <p:cNvSpPr txBox="1">
            <a:spLocks noChangeArrowheads="1"/>
          </p:cNvSpPr>
          <p:nvPr/>
        </p:nvSpPr>
        <p:spPr bwMode="auto">
          <a:xfrm>
            <a:off x="3276600" y="5791200"/>
            <a:ext cx="395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0" i="1" u="sng" dirty="0" err="1">
                <a:solidFill>
                  <a:srgbClr val="000000"/>
                </a:solidFill>
              </a:rPr>
              <a:t>Average</a:t>
            </a:r>
            <a:r>
              <a:rPr lang="it-IT" sz="1800" b="0" i="1" u="sng" dirty="0">
                <a:solidFill>
                  <a:srgbClr val="000000"/>
                </a:solidFill>
              </a:rPr>
              <a:t> </a:t>
            </a:r>
            <a:r>
              <a:rPr lang="it-IT" sz="1800" b="0" i="1" u="sng" dirty="0" err="1">
                <a:solidFill>
                  <a:srgbClr val="000000"/>
                </a:solidFill>
              </a:rPr>
              <a:t>effect</a:t>
            </a:r>
            <a:r>
              <a:rPr lang="it-IT" sz="1800" b="0" i="1" u="sng" dirty="0">
                <a:solidFill>
                  <a:srgbClr val="000000"/>
                </a:solidFill>
              </a:rPr>
              <a:t> </a:t>
            </a:r>
            <a:r>
              <a:rPr lang="it-IT" sz="1800" b="0" i="1" u="sng" dirty="0" err="1">
                <a:solidFill>
                  <a:srgbClr val="000000"/>
                </a:solidFill>
              </a:rPr>
              <a:t>of</a:t>
            </a:r>
            <a:r>
              <a:rPr lang="it-IT" sz="1800" b="0" i="1" u="sng" dirty="0">
                <a:solidFill>
                  <a:srgbClr val="000000"/>
                </a:solidFill>
              </a:rPr>
              <a:t> the </a:t>
            </a:r>
            <a:r>
              <a:rPr lang="it-IT" sz="1800" b="0" i="1" u="sng" dirty="0" err="1">
                <a:solidFill>
                  <a:srgbClr val="000000"/>
                </a:solidFill>
              </a:rPr>
              <a:t>residual</a:t>
            </a:r>
            <a:r>
              <a:rPr lang="it-IT" sz="1800" b="0" i="1" u="sng" dirty="0">
                <a:solidFill>
                  <a:srgbClr val="000000"/>
                </a:solidFill>
              </a:rPr>
              <a:t> </a:t>
            </a:r>
            <a:r>
              <a:rPr lang="it-IT" sz="1800" b="0" i="1" u="sng" dirty="0" err="1">
                <a:solidFill>
                  <a:srgbClr val="000000"/>
                </a:solidFill>
              </a:rPr>
              <a:t>interaction</a:t>
            </a:r>
            <a:endParaRPr lang="it-IT" sz="1800" b="0" i="1" u="sng" dirty="0">
              <a:solidFill>
                <a:srgbClr val="000000"/>
              </a:solidFill>
            </a:endParaRPr>
          </a:p>
        </p:txBody>
      </p:sp>
      <p:sp>
        <p:nvSpPr>
          <p:cNvPr id="24" name="Arco 23"/>
          <p:cNvSpPr/>
          <p:nvPr/>
        </p:nvSpPr>
        <p:spPr bwMode="auto">
          <a:xfrm rot="7004827">
            <a:off x="2217738" y="2803525"/>
            <a:ext cx="974725" cy="1641475"/>
          </a:xfrm>
          <a:prstGeom prst="arc">
            <a:avLst>
              <a:gd name="adj1" fmla="val 1619574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48" name="CasellaDiTesto 24"/>
          <p:cNvSpPr txBox="1">
            <a:spLocks noChangeArrowheads="1"/>
          </p:cNvSpPr>
          <p:nvPr/>
        </p:nvSpPr>
        <p:spPr bwMode="auto">
          <a:xfrm>
            <a:off x="2555875" y="4114800"/>
            <a:ext cx="94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 i="1">
                <a:solidFill>
                  <a:srgbClr val="000000"/>
                </a:solidFill>
              </a:rPr>
              <a:t>one-body</a:t>
            </a:r>
          </a:p>
        </p:txBody>
      </p:sp>
      <p:sp>
        <p:nvSpPr>
          <p:cNvPr id="1049" name="CasellaDiTesto 25"/>
          <p:cNvSpPr txBox="1">
            <a:spLocks noChangeArrowheads="1"/>
          </p:cNvSpPr>
          <p:nvPr/>
        </p:nvSpPr>
        <p:spPr bwMode="auto">
          <a:xfrm>
            <a:off x="7675563" y="6376988"/>
            <a:ext cx="1350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0" i="1" u="sng">
                <a:solidFill>
                  <a:srgbClr val="000000"/>
                </a:solidFill>
              </a:rPr>
              <a:t>Fluctuations</a:t>
            </a:r>
          </a:p>
        </p:txBody>
      </p:sp>
      <p:graphicFrame>
        <p:nvGraphicFramePr>
          <p:cNvPr id="222219" name="Object 15"/>
          <p:cNvGraphicFramePr>
            <a:graphicFrameLocks noChangeAspect="1"/>
          </p:cNvGraphicFramePr>
          <p:nvPr/>
        </p:nvGraphicFramePr>
        <p:xfrm>
          <a:off x="3922713" y="6388100"/>
          <a:ext cx="13350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7" name="Equazione" r:id="rId13" imgW="660240" imgH="177480" progId="Equation.3">
                  <p:embed/>
                </p:oleObj>
              </mc:Choice>
              <mc:Fallback>
                <p:oleObj name="Equazione" r:id="rId13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6388100"/>
                        <a:ext cx="13350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2667000" y="2935069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 err="1" smtClean="0">
                <a:solidFill>
                  <a:srgbClr val="FF0000"/>
                </a:solidFill>
              </a:rPr>
              <a:t>one-body</a:t>
            </a:r>
            <a:r>
              <a:rPr lang="it-IT" sz="1800" b="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1800" b="0" i="1" dirty="0" smtClean="0">
                <a:solidFill>
                  <a:srgbClr val="FF0000"/>
                </a:solidFill>
              </a:rPr>
              <a:t>density </a:t>
            </a:r>
            <a:r>
              <a:rPr lang="it-IT" sz="1800" b="0" i="1" dirty="0" err="1" smtClean="0">
                <a:solidFill>
                  <a:srgbClr val="FF0000"/>
                </a:solidFill>
              </a:rPr>
              <a:t>matrix</a:t>
            </a:r>
            <a:endParaRPr lang="it-IT" sz="1800" b="0" i="1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0" y="3135868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 err="1" smtClean="0">
                <a:solidFill>
                  <a:srgbClr val="000000"/>
                </a:solidFill>
              </a:rPr>
              <a:t>two-body</a:t>
            </a:r>
            <a:r>
              <a:rPr lang="it-IT" sz="1800" b="0" i="1" dirty="0" smtClean="0">
                <a:solidFill>
                  <a:srgbClr val="000000"/>
                </a:solidFill>
              </a:rPr>
              <a:t> density </a:t>
            </a:r>
            <a:r>
              <a:rPr lang="it-IT" sz="1800" b="0" i="1" dirty="0" err="1" smtClean="0">
                <a:solidFill>
                  <a:srgbClr val="000000"/>
                </a:solidFill>
              </a:rPr>
              <a:t>matrix</a:t>
            </a:r>
            <a:endParaRPr lang="it-IT" sz="1800" b="0" i="1" dirty="0">
              <a:solidFill>
                <a:srgbClr val="000000"/>
              </a:solidFill>
            </a:endParaRP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381000" y="1066800"/>
            <a:ext cx="4457700" cy="1571625"/>
            <a:chOff x="288" y="3312"/>
            <a:chExt cx="2808" cy="990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336" y="3504"/>
              <a:ext cx="2692" cy="64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pic>
          <p:nvPicPr>
            <p:cNvPr id="32" name="Picture 5" descr="emma_2"/>
            <p:cNvPicPr>
              <a:picLocks noChangeAspect="1" noChangeArrowheads="1"/>
            </p:cNvPicPr>
            <p:nvPr/>
          </p:nvPicPr>
          <p:blipFill>
            <a:blip r:embed="rId15" cstate="print"/>
            <a:srcRect l="12926" t="3320" r="65428" b="59323"/>
            <a:stretch>
              <a:fillRect/>
            </a:stretch>
          </p:blipFill>
          <p:spPr bwMode="auto">
            <a:xfrm>
              <a:off x="432" y="3508"/>
              <a:ext cx="660" cy="618"/>
            </a:xfrm>
            <a:prstGeom prst="rect">
              <a:avLst/>
            </a:prstGeom>
            <a:noFill/>
          </p:spPr>
        </p:pic>
        <p:pic>
          <p:nvPicPr>
            <p:cNvPr id="33" name="Picture 6" descr="emma_2"/>
            <p:cNvPicPr>
              <a:picLocks noChangeAspect="1" noChangeArrowheads="1"/>
            </p:cNvPicPr>
            <p:nvPr/>
          </p:nvPicPr>
          <p:blipFill>
            <a:blip r:embed="rId15" cstate="print"/>
            <a:srcRect l="38943" t="4469" r="39099" b="58748"/>
            <a:stretch>
              <a:fillRect/>
            </a:stretch>
          </p:blipFill>
          <p:spPr bwMode="auto">
            <a:xfrm>
              <a:off x="1330" y="3508"/>
              <a:ext cx="668" cy="607"/>
            </a:xfrm>
            <a:prstGeom prst="rect">
              <a:avLst/>
            </a:prstGeom>
            <a:noFill/>
          </p:spPr>
        </p:pic>
        <p:pic>
          <p:nvPicPr>
            <p:cNvPr id="34" name="Picture 7" descr="emma_2"/>
            <p:cNvPicPr>
              <a:picLocks noChangeAspect="1" noChangeArrowheads="1"/>
            </p:cNvPicPr>
            <p:nvPr/>
          </p:nvPicPr>
          <p:blipFill>
            <a:blip r:embed="rId15" cstate="print"/>
            <a:srcRect l="65445" t="4726" r="12909" b="60153"/>
            <a:stretch>
              <a:fillRect/>
            </a:stretch>
          </p:blipFill>
          <p:spPr bwMode="auto">
            <a:xfrm>
              <a:off x="2267" y="3508"/>
              <a:ext cx="661" cy="581"/>
            </a:xfrm>
            <a:prstGeom prst="rect">
              <a:avLst/>
            </a:prstGeom>
            <a:noFill/>
          </p:spPr>
        </p:pic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1296" y="3600"/>
              <a:ext cx="48" cy="4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2256" y="3600"/>
              <a:ext cx="48" cy="4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402" y="3600"/>
              <a:ext cx="48" cy="4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" y="3312"/>
              <a:ext cx="2808" cy="9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39" name="CasellaDiTesto 38"/>
          <p:cNvSpPr txBox="1"/>
          <p:nvPr/>
        </p:nvSpPr>
        <p:spPr>
          <a:xfrm>
            <a:off x="5270594" y="990600"/>
            <a:ext cx="3786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it-IT" sz="2000" b="0" dirty="0" smtClean="0">
                <a:solidFill>
                  <a:srgbClr val="2D2DB9"/>
                </a:solidFill>
              </a:rPr>
              <a:t> </a:t>
            </a:r>
            <a:r>
              <a:rPr lang="it-IT" sz="2000" b="0" dirty="0" err="1" smtClean="0">
                <a:solidFill>
                  <a:srgbClr val="2D2DB9"/>
                </a:solidFill>
              </a:rPr>
              <a:t>Mean-field</a:t>
            </a:r>
            <a:r>
              <a:rPr lang="it-IT" sz="2000" b="0" dirty="0" smtClean="0">
                <a:solidFill>
                  <a:srgbClr val="2D2DB9"/>
                </a:solidFill>
              </a:rPr>
              <a:t> (</a:t>
            </a:r>
            <a:r>
              <a:rPr lang="it-IT" sz="2000" b="0" dirty="0" err="1" smtClean="0">
                <a:solidFill>
                  <a:srgbClr val="2D2DB9"/>
                </a:solidFill>
              </a:rPr>
              <a:t>one-body</a:t>
            </a:r>
            <a:r>
              <a:rPr lang="it-IT" sz="2000" b="0" dirty="0" smtClean="0">
                <a:solidFill>
                  <a:srgbClr val="2D2DB9"/>
                </a:solidFill>
              </a:rPr>
              <a:t>) </a:t>
            </a:r>
            <a:r>
              <a:rPr lang="it-IT" sz="2000" b="0" dirty="0" err="1" smtClean="0">
                <a:solidFill>
                  <a:srgbClr val="2D2DB9"/>
                </a:solidFill>
              </a:rPr>
              <a:t>dynamics</a:t>
            </a:r>
            <a:endParaRPr lang="it-IT" sz="2000" b="0" dirty="0" smtClean="0">
              <a:solidFill>
                <a:srgbClr val="2D2DB9"/>
              </a:solidFill>
            </a:endParaRPr>
          </a:p>
          <a:p>
            <a:endParaRPr lang="it-IT" sz="2000" b="0" dirty="0" smtClean="0">
              <a:solidFill>
                <a:srgbClr val="2D2DB9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it-IT" sz="2000" b="0" dirty="0" smtClean="0">
                <a:solidFill>
                  <a:srgbClr val="2D2DB9"/>
                </a:solidFill>
              </a:rPr>
              <a:t> </a:t>
            </a:r>
            <a:r>
              <a:rPr lang="it-IT" sz="2000" b="0" dirty="0" err="1" smtClean="0">
                <a:solidFill>
                  <a:srgbClr val="2D2DB9"/>
                </a:solidFill>
              </a:rPr>
              <a:t>Two-body</a:t>
            </a:r>
            <a:r>
              <a:rPr lang="it-IT" sz="2000" b="0" dirty="0" smtClean="0">
                <a:solidFill>
                  <a:srgbClr val="2D2DB9"/>
                </a:solidFill>
              </a:rPr>
              <a:t> </a:t>
            </a:r>
            <a:r>
              <a:rPr lang="it-IT" sz="2000" b="0" dirty="0" err="1" smtClean="0">
                <a:solidFill>
                  <a:srgbClr val="2D2DB9"/>
                </a:solidFill>
              </a:rPr>
              <a:t>correlations</a:t>
            </a:r>
            <a:endParaRPr lang="it-IT" sz="2000" b="0" dirty="0" smtClean="0">
              <a:solidFill>
                <a:srgbClr val="2D2DB9"/>
              </a:solidFill>
            </a:endParaRPr>
          </a:p>
          <a:p>
            <a:endParaRPr lang="it-IT" sz="2000" b="0" dirty="0" smtClean="0">
              <a:solidFill>
                <a:srgbClr val="2D2DB9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43475" y="2057400"/>
            <a:ext cx="1381125" cy="12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po 40"/>
          <p:cNvGrpSpPr/>
          <p:nvPr/>
        </p:nvGrpSpPr>
        <p:grpSpPr>
          <a:xfrm>
            <a:off x="2471738" y="4572000"/>
            <a:ext cx="6596062" cy="1154112"/>
            <a:chOff x="2133600" y="1143000"/>
            <a:chExt cx="6596062" cy="1154112"/>
          </a:xfrm>
        </p:grpSpPr>
        <p:grpSp>
          <p:nvGrpSpPr>
            <p:cNvPr id="42" name="Gruppo 41"/>
            <p:cNvGrpSpPr/>
            <p:nvPr/>
          </p:nvGrpSpPr>
          <p:grpSpPr>
            <a:xfrm>
              <a:off x="2133600" y="1143000"/>
              <a:ext cx="6596062" cy="1154112"/>
              <a:chOff x="1376649" y="1447801"/>
              <a:chExt cx="6596062" cy="1154112"/>
            </a:xfrm>
          </p:grpSpPr>
          <p:grpSp>
            <p:nvGrpSpPr>
              <p:cNvPr id="44" name="Gruppo 43"/>
              <p:cNvGrpSpPr/>
              <p:nvPr/>
            </p:nvGrpSpPr>
            <p:grpSpPr>
              <a:xfrm>
                <a:off x="1376649" y="1447801"/>
                <a:ext cx="6596062" cy="1154112"/>
                <a:chOff x="1376649" y="4594226"/>
                <a:chExt cx="6596062" cy="1154112"/>
              </a:xfrm>
            </p:grpSpPr>
            <p:graphicFrame>
              <p:nvGraphicFramePr>
                <p:cNvPr id="46" name="Object 2"/>
                <p:cNvGraphicFramePr>
                  <a:graphicFrameLocks noChangeAspect="1"/>
                </p:cNvGraphicFramePr>
                <p:nvPr/>
              </p:nvGraphicFramePr>
              <p:xfrm>
                <a:off x="1376649" y="4594226"/>
                <a:ext cx="6596062" cy="968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74808" name="Equazione" r:id="rId18" imgW="2679480" imgH="393480" progId="">
                        <p:embed/>
                      </p:oleObj>
                    </mc:Choice>
                    <mc:Fallback>
                      <p:oleObj name="Equazione" r:id="rId18" imgW="2679480" imgH="39348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6649" y="4594226"/>
                              <a:ext cx="6596062" cy="96837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7" name="Rettangolo 30"/>
                <p:cNvSpPr>
                  <a:spLocks noChangeArrowheads="1"/>
                </p:cNvSpPr>
                <p:nvPr/>
              </p:nvSpPr>
              <p:spPr bwMode="auto">
                <a:xfrm>
                  <a:off x="5048536" y="4711700"/>
                  <a:ext cx="2882900" cy="762000"/>
                </a:xfrm>
                <a:prstGeom prst="rect">
                  <a:avLst/>
                </a:prstGeom>
                <a:solidFill>
                  <a:srgbClr val="FFFF00">
                    <a:alpha val="16862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it-IT"/>
                </a:p>
              </p:txBody>
            </p:sp>
            <p:sp>
              <p:nvSpPr>
                <p:cNvPr id="48" name="Rettangolo 29"/>
                <p:cNvSpPr>
                  <a:spLocks noChangeArrowheads="1"/>
                </p:cNvSpPr>
                <p:nvPr/>
              </p:nvSpPr>
              <p:spPr bwMode="auto">
                <a:xfrm>
                  <a:off x="3199140" y="4711337"/>
                  <a:ext cx="1642092" cy="762000"/>
                </a:xfrm>
                <a:prstGeom prst="rect">
                  <a:avLst/>
                </a:prstGeom>
                <a:solidFill>
                  <a:srgbClr val="FF0000">
                    <a:alpha val="16862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it-IT"/>
                </a:p>
              </p:txBody>
            </p:sp>
            <p:sp>
              <p:nvSpPr>
                <p:cNvPr id="49" name="CasellaDiTesto 25"/>
                <p:cNvSpPr txBox="1">
                  <a:spLocks noChangeArrowheads="1"/>
                </p:cNvSpPr>
                <p:nvPr/>
              </p:nvSpPr>
              <p:spPr bwMode="auto">
                <a:xfrm>
                  <a:off x="3741737" y="5410200"/>
                  <a:ext cx="754063" cy="338138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dirty="0"/>
                    <a:t>TDHF</a:t>
                  </a:r>
                </a:p>
              </p:txBody>
            </p:sp>
          </p:grpSp>
          <p:sp>
            <p:nvSpPr>
              <p:cNvPr id="45" name="CasellaDiTesto 25"/>
              <p:cNvSpPr txBox="1">
                <a:spLocks noChangeArrowheads="1"/>
              </p:cNvSpPr>
              <p:nvPr/>
            </p:nvSpPr>
            <p:spPr bwMode="auto">
              <a:xfrm>
                <a:off x="5968013" y="2252246"/>
                <a:ext cx="889987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smtClean="0"/>
                  <a:t>ETDHF</a:t>
                </a:r>
                <a:endParaRPr lang="it-IT" dirty="0"/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2139289" y="1394431"/>
              <a:ext cx="4235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0" dirty="0" smtClean="0"/>
                <a:t>iħ</a:t>
              </a:r>
              <a:endParaRPr lang="it-IT" sz="2400" b="0" dirty="0"/>
            </a:p>
          </p:txBody>
        </p:sp>
      </p:grpSp>
      <p:sp>
        <p:nvSpPr>
          <p:cNvPr id="50" name="CasellaDiTesto 49"/>
          <p:cNvSpPr txBox="1"/>
          <p:nvPr/>
        </p:nvSpPr>
        <p:spPr>
          <a:xfrm>
            <a:off x="-34465" y="4775537"/>
            <a:ext cx="2411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b="0" dirty="0" smtClean="0">
                <a:solidFill>
                  <a:schemeClr val="accent6"/>
                </a:solidFill>
              </a:rPr>
              <a:t>Time </a:t>
            </a:r>
            <a:r>
              <a:rPr lang="it-IT" sz="2000" b="0" dirty="0" err="1" smtClean="0">
                <a:solidFill>
                  <a:schemeClr val="accent6"/>
                </a:solidFill>
              </a:rPr>
              <a:t>evolution</a:t>
            </a:r>
            <a:endParaRPr lang="it-IT" sz="2000" b="0" dirty="0" smtClean="0">
              <a:solidFill>
                <a:schemeClr val="accent6"/>
              </a:solidFill>
            </a:endParaRPr>
          </a:p>
          <a:p>
            <a:pPr algn="l"/>
            <a:r>
              <a:rPr lang="it-IT" sz="2000" b="0" dirty="0" smtClean="0">
                <a:solidFill>
                  <a:schemeClr val="accent6"/>
                </a:solidFill>
              </a:rPr>
              <a:t>ρ</a:t>
            </a:r>
            <a:r>
              <a:rPr lang="it-IT" sz="2000" b="0" baseline="-25000" dirty="0" smtClean="0">
                <a:solidFill>
                  <a:schemeClr val="accent6"/>
                </a:solidFill>
              </a:rPr>
              <a:t>1 </a:t>
            </a:r>
            <a:r>
              <a:rPr lang="it-IT" sz="2000" b="0" dirty="0" smtClean="0">
                <a:solidFill>
                  <a:schemeClr val="accent6"/>
                </a:solidFill>
              </a:rPr>
              <a:t> : </a:t>
            </a:r>
            <a:r>
              <a:rPr lang="it-IT" sz="2000" b="0" dirty="0" err="1" smtClean="0">
                <a:solidFill>
                  <a:schemeClr val="accent6"/>
                </a:solidFill>
              </a:rPr>
              <a:t>one-body</a:t>
            </a:r>
            <a:r>
              <a:rPr lang="it-IT" sz="2000" b="0" dirty="0" smtClean="0">
                <a:solidFill>
                  <a:schemeClr val="accent6"/>
                </a:solidFill>
              </a:rPr>
              <a:t> density</a:t>
            </a:r>
          </a:p>
          <a:p>
            <a:pPr algn="l"/>
            <a:endParaRPr lang="it-IT" sz="2000" b="0" dirty="0">
              <a:solidFill>
                <a:schemeClr val="accent6"/>
              </a:solidFill>
            </a:endParaRPr>
          </a:p>
        </p:txBody>
      </p:sp>
      <p:sp>
        <p:nvSpPr>
          <p:cNvPr id="51" name="Freccia a destra 50"/>
          <p:cNvSpPr/>
          <p:nvPr/>
        </p:nvSpPr>
        <p:spPr bwMode="auto">
          <a:xfrm>
            <a:off x="1752600" y="4876800"/>
            <a:ext cx="4572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23"/>
          <p:cNvSpPr txBox="1">
            <a:spLocks noChangeArrowheads="1"/>
          </p:cNvSpPr>
          <p:nvPr/>
        </p:nvSpPr>
        <p:spPr bwMode="auto">
          <a:xfrm>
            <a:off x="7239000" y="6153090"/>
            <a:ext cx="954108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0" i="1" dirty="0" smtClean="0"/>
              <a:t>            </a:t>
            </a:r>
            <a:endParaRPr lang="it-IT" sz="2000" b="0" i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600" y="1032629"/>
            <a:ext cx="2691000" cy="2314000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-6032" y="-152400"/>
            <a:ext cx="7119257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it-IT" sz="2000" dirty="0"/>
          </a:p>
          <a:p>
            <a:pPr algn="l">
              <a:defRPr/>
            </a:pPr>
            <a:r>
              <a:rPr lang="it-IT" sz="2000" i="1" dirty="0" smtClean="0">
                <a:solidFill>
                  <a:schemeClr val="accent6"/>
                </a:solidFill>
              </a:rPr>
              <a:t>    </a:t>
            </a:r>
            <a:r>
              <a:rPr lang="it-IT" sz="2000" dirty="0" err="1" smtClean="0">
                <a:solidFill>
                  <a:schemeClr val="accent6"/>
                </a:solidFill>
              </a:rPr>
              <a:t>Boltzmann-Langevin</a:t>
            </a:r>
            <a:r>
              <a:rPr lang="it-IT" sz="2000" dirty="0" smtClean="0">
                <a:solidFill>
                  <a:schemeClr val="accent6"/>
                </a:solidFill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</a:rPr>
              <a:t>dynamics</a:t>
            </a:r>
            <a:r>
              <a:rPr lang="it-IT" sz="2000" dirty="0" smtClean="0">
                <a:solidFill>
                  <a:schemeClr val="accent6"/>
                </a:solidFill>
              </a:rPr>
              <a:t>: </a:t>
            </a:r>
            <a:r>
              <a:rPr lang="it-IT" sz="2000" i="1" dirty="0" smtClean="0">
                <a:solidFill>
                  <a:srgbClr val="008000"/>
                </a:solidFill>
              </a:rPr>
              <a:t>Semi-</a:t>
            </a:r>
            <a:r>
              <a:rPr lang="it-IT" sz="2000" i="1" dirty="0" err="1" smtClean="0">
                <a:solidFill>
                  <a:srgbClr val="008000"/>
                </a:solidFill>
              </a:rPr>
              <a:t>classical</a:t>
            </a:r>
            <a:r>
              <a:rPr lang="it-IT" sz="2000" i="1" dirty="0" smtClean="0">
                <a:solidFill>
                  <a:srgbClr val="008000"/>
                </a:solidFill>
              </a:rPr>
              <a:t> </a:t>
            </a:r>
            <a:r>
              <a:rPr lang="it-IT" sz="2000" i="1" dirty="0" err="1" smtClean="0">
                <a:solidFill>
                  <a:srgbClr val="008000"/>
                </a:solidFill>
              </a:rPr>
              <a:t>approximation</a:t>
            </a:r>
            <a:endParaRPr lang="it-IT" i="1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Transport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equation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b="0" dirty="0" err="1">
                <a:solidFill>
                  <a:srgbClr val="008000"/>
                </a:solidFill>
              </a:rPr>
              <a:t>for</a:t>
            </a:r>
            <a:r>
              <a:rPr lang="it-IT" sz="2000" b="0" dirty="0">
                <a:solidFill>
                  <a:srgbClr val="008000"/>
                </a:solidFill>
              </a:rPr>
              <a:t> the </a:t>
            </a:r>
            <a:r>
              <a:rPr lang="it-IT" sz="2000" b="0" dirty="0" err="1">
                <a:solidFill>
                  <a:srgbClr val="008000"/>
                </a:solidFill>
              </a:rPr>
              <a:t>one-body</a:t>
            </a:r>
            <a:r>
              <a:rPr lang="it-IT" sz="2000" b="0" dirty="0">
                <a:solidFill>
                  <a:srgbClr val="008000"/>
                </a:solidFill>
              </a:rPr>
              <a:t> </a:t>
            </a:r>
            <a:r>
              <a:rPr lang="it-IT" sz="2000" b="0" dirty="0" err="1">
                <a:solidFill>
                  <a:srgbClr val="008000"/>
                </a:solidFill>
              </a:rPr>
              <a:t>distribution</a:t>
            </a:r>
            <a:r>
              <a:rPr lang="it-IT" sz="2000" b="0" dirty="0">
                <a:solidFill>
                  <a:srgbClr val="008000"/>
                </a:solidFill>
              </a:rPr>
              <a:t> </a:t>
            </a:r>
            <a:r>
              <a:rPr lang="it-IT" sz="2000" b="0" dirty="0" err="1">
                <a:solidFill>
                  <a:srgbClr val="008000"/>
                </a:solidFill>
              </a:rPr>
              <a:t>function</a:t>
            </a:r>
            <a:r>
              <a:rPr lang="it-IT" sz="2000" b="0" dirty="0">
                <a:solidFill>
                  <a:srgbClr val="008000"/>
                </a:solidFill>
              </a:rPr>
              <a:t>  </a:t>
            </a:r>
            <a:r>
              <a:rPr lang="it-IT" sz="3200" b="0" i="1" dirty="0">
                <a:solidFill>
                  <a:srgbClr val="008000"/>
                </a:solidFill>
              </a:rPr>
              <a:t>f</a:t>
            </a:r>
            <a:r>
              <a:rPr lang="it-IT" sz="2400" b="0" i="1" dirty="0">
                <a:solidFill>
                  <a:schemeClr val="accent6"/>
                </a:solidFill>
              </a:rPr>
              <a:t> </a:t>
            </a:r>
            <a:endParaRPr lang="it-IT" sz="2000" b="0" i="1" dirty="0">
              <a:solidFill>
                <a:schemeClr val="accent6"/>
              </a:solidFill>
            </a:endParaRPr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3078" name="Rectangle 28"/>
          <p:cNvSpPr>
            <a:spLocks noChangeArrowheads="1"/>
          </p:cNvSpPr>
          <p:nvPr/>
        </p:nvSpPr>
        <p:spPr bwMode="auto">
          <a:xfrm>
            <a:off x="7119938" y="268069"/>
            <a:ext cx="18716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Chomaz</a:t>
            </a:r>
            <a:r>
              <a:rPr lang="it-IT" sz="900" dirty="0" smtClean="0">
                <a:solidFill>
                  <a:srgbClr val="993366"/>
                </a:solidFill>
              </a:rPr>
              <a:t>, Colonna</a:t>
            </a:r>
            <a:r>
              <a:rPr lang="it-IT" sz="900" dirty="0">
                <a:solidFill>
                  <a:srgbClr val="993366"/>
                </a:solidFill>
              </a:rPr>
              <a:t>, </a:t>
            </a:r>
            <a:r>
              <a:rPr lang="it-IT" sz="900" dirty="0" err="1">
                <a:solidFill>
                  <a:srgbClr val="993366"/>
                </a:solidFill>
              </a:rPr>
              <a:t>Randrup</a:t>
            </a:r>
            <a:endParaRPr lang="it-IT" sz="900" dirty="0">
              <a:solidFill>
                <a:srgbClr val="993366"/>
              </a:solidFill>
            </a:endParaRPr>
          </a:p>
          <a:p>
            <a:pPr algn="l"/>
            <a:r>
              <a:rPr lang="it-IT" sz="900" dirty="0">
                <a:solidFill>
                  <a:srgbClr val="993366"/>
                </a:solidFill>
              </a:rPr>
              <a:t> </a:t>
            </a:r>
            <a:r>
              <a:rPr lang="it-IT" sz="900" dirty="0" err="1">
                <a:solidFill>
                  <a:srgbClr val="993366"/>
                </a:solidFill>
              </a:rPr>
              <a:t>Phys</a:t>
            </a:r>
            <a:r>
              <a:rPr lang="it-IT" sz="900" dirty="0">
                <a:solidFill>
                  <a:srgbClr val="993366"/>
                </a:solidFill>
              </a:rPr>
              <a:t>. Rep. 389 (2004)                                                                                                           </a:t>
            </a:r>
            <a:r>
              <a:rPr lang="it-IT" sz="900" dirty="0" err="1">
                <a:solidFill>
                  <a:srgbClr val="993366"/>
                </a:solidFill>
              </a:rPr>
              <a:t>Baran</a:t>
            </a:r>
            <a:r>
              <a:rPr lang="it-IT" sz="900" dirty="0" smtClean="0">
                <a:solidFill>
                  <a:srgbClr val="993366"/>
                </a:solidFill>
              </a:rPr>
              <a:t>, Colonna, Greco</a:t>
            </a:r>
            <a:r>
              <a:rPr lang="it-IT" sz="900" dirty="0">
                <a:solidFill>
                  <a:srgbClr val="993366"/>
                </a:solidFill>
              </a:rPr>
              <a:t>, Di Toro  </a:t>
            </a:r>
          </a:p>
          <a:p>
            <a:pPr algn="l"/>
            <a:r>
              <a:rPr lang="it-IT" sz="900" dirty="0">
                <a:solidFill>
                  <a:srgbClr val="993366"/>
                </a:solidFill>
              </a:rPr>
              <a:t> </a:t>
            </a:r>
            <a:r>
              <a:rPr lang="it-IT" sz="900" dirty="0" err="1">
                <a:solidFill>
                  <a:srgbClr val="993366"/>
                </a:solidFill>
              </a:rPr>
              <a:t>Phys</a:t>
            </a:r>
            <a:r>
              <a:rPr lang="it-IT" sz="900" dirty="0">
                <a:solidFill>
                  <a:srgbClr val="993366"/>
                </a:solidFill>
              </a:rPr>
              <a:t>. Rep. 410, 335 (2005)</a:t>
            </a:r>
          </a:p>
        </p:txBody>
      </p:sp>
      <p:grpSp>
        <p:nvGrpSpPr>
          <p:cNvPr id="2" name="Gruppo 24"/>
          <p:cNvGrpSpPr>
            <a:grpSpLocks/>
          </p:cNvGrpSpPr>
          <p:nvPr/>
        </p:nvGrpSpPr>
        <p:grpSpPr bwMode="auto">
          <a:xfrm>
            <a:off x="415926" y="1447800"/>
            <a:ext cx="8522052" cy="2031749"/>
            <a:chOff x="416112" y="1371335"/>
            <a:chExt cx="8521411" cy="2033614"/>
          </a:xfrm>
        </p:grpSpPr>
        <p:graphicFrame>
          <p:nvGraphicFramePr>
            <p:cNvPr id="3076" name="Object 9"/>
            <p:cNvGraphicFramePr>
              <a:graphicFrameLocks noChangeAspect="1"/>
            </p:cNvGraphicFramePr>
            <p:nvPr/>
          </p:nvGraphicFramePr>
          <p:xfrm>
            <a:off x="416112" y="1371335"/>
            <a:ext cx="4965963" cy="609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89" name="Equazione" r:id="rId5" imgW="2831760" imgH="393480" progId="Equation.3">
                    <p:embed/>
                  </p:oleObj>
                </mc:Choice>
                <mc:Fallback>
                  <p:oleObj name="Equazione" r:id="rId5" imgW="283176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112" y="1371335"/>
                          <a:ext cx="4965963" cy="60986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7" name="Text Box 25"/>
            <p:cNvSpPr txBox="1">
              <a:spLocks noChangeArrowheads="1"/>
            </p:cNvSpPr>
            <p:nvPr/>
          </p:nvSpPr>
          <p:spPr bwMode="auto">
            <a:xfrm>
              <a:off x="6393428" y="2758024"/>
              <a:ext cx="2544095" cy="646925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1800" b="0" dirty="0" err="1">
                  <a:solidFill>
                    <a:schemeClr val="tx1"/>
                  </a:solidFill>
                </a:rPr>
                <a:t>Residual</a:t>
              </a:r>
              <a:r>
                <a:rPr lang="it-IT" sz="1800" b="0" dirty="0">
                  <a:solidFill>
                    <a:schemeClr val="tx1"/>
                  </a:solidFill>
                </a:rPr>
                <a:t> </a:t>
              </a:r>
              <a:r>
                <a:rPr lang="it-IT" sz="1800" b="0" dirty="0" err="1">
                  <a:solidFill>
                    <a:schemeClr val="tx1"/>
                  </a:solidFill>
                </a:rPr>
                <a:t>interaction</a:t>
              </a:r>
              <a:r>
                <a:rPr lang="it-IT" sz="1800" b="0" dirty="0">
                  <a:solidFill>
                    <a:schemeClr val="tx1"/>
                  </a:solidFill>
                </a:rPr>
                <a:t>:</a:t>
              </a:r>
            </a:p>
            <a:p>
              <a:pPr algn="l"/>
              <a:r>
                <a:rPr lang="it-IT" sz="1800" b="0" dirty="0" err="1">
                  <a:solidFill>
                    <a:schemeClr val="tx1"/>
                  </a:solidFill>
                </a:rPr>
                <a:t>s</a:t>
              </a:r>
              <a:r>
                <a:rPr lang="it-IT" sz="1800" b="0" dirty="0" err="1" smtClean="0">
                  <a:solidFill>
                    <a:schemeClr val="tx1"/>
                  </a:solidFill>
                </a:rPr>
                <a:t>tochastic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 NN </a:t>
              </a:r>
              <a:r>
                <a:rPr lang="it-IT" sz="1800" b="0" dirty="0" err="1" smtClean="0">
                  <a:solidFill>
                    <a:schemeClr val="tx1"/>
                  </a:solidFill>
                </a:rPr>
                <a:t>collisions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  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3109" name="CasellaDiTesto 22"/>
            <p:cNvSpPr txBox="1">
              <a:spLocks noChangeArrowheads="1"/>
            </p:cNvSpPr>
            <p:nvPr/>
          </p:nvSpPr>
          <p:spPr bwMode="auto">
            <a:xfrm>
              <a:off x="3899263" y="1405728"/>
              <a:ext cx="343364" cy="5232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 b="0" i="1" dirty="0"/>
                <a:t>k</a:t>
              </a:r>
            </a:p>
          </p:txBody>
        </p:sp>
        <p:sp>
          <p:nvSpPr>
            <p:cNvPr id="3110" name="CasellaDiTesto 23"/>
            <p:cNvSpPr txBox="1">
              <a:spLocks noChangeArrowheads="1"/>
            </p:cNvSpPr>
            <p:nvPr/>
          </p:nvSpPr>
          <p:spPr bwMode="auto">
            <a:xfrm>
              <a:off x="4823924" y="1408611"/>
              <a:ext cx="510076" cy="5232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 b="0" i="1" dirty="0"/>
                <a:t>δ</a:t>
              </a:r>
              <a:r>
                <a:rPr lang="it-IT" sz="2800" b="0" i="1" dirty="0"/>
                <a:t>k</a:t>
              </a:r>
            </a:p>
          </p:txBody>
        </p:sp>
        <p:sp>
          <p:nvSpPr>
            <p:cNvPr id="3111" name="Oval 26"/>
            <p:cNvSpPr>
              <a:spLocks noChangeArrowheads="1"/>
            </p:cNvSpPr>
            <p:nvPr/>
          </p:nvSpPr>
          <p:spPr bwMode="auto">
            <a:xfrm>
              <a:off x="3855240" y="1408457"/>
              <a:ext cx="1655821" cy="572743"/>
            </a:xfrm>
            <a:prstGeom prst="ellipse">
              <a:avLst/>
            </a:pr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rgbClr val="008000"/>
                </a:solidFill>
              </a:endParaRPr>
            </a:p>
          </p:txBody>
        </p:sp>
        <p:sp>
          <p:nvSpPr>
            <p:cNvPr id="3108" name="Line 27"/>
            <p:cNvSpPr>
              <a:spLocks noChangeShapeType="1"/>
            </p:cNvSpPr>
            <p:nvPr/>
          </p:nvSpPr>
          <p:spPr bwMode="auto">
            <a:xfrm>
              <a:off x="5594227" y="1676399"/>
              <a:ext cx="772794" cy="25254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41" name="CasellaDiTesto 40"/>
          <p:cNvSpPr txBox="1"/>
          <p:nvPr/>
        </p:nvSpPr>
        <p:spPr>
          <a:xfrm>
            <a:off x="1274216" y="990600"/>
            <a:ext cx="412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>
                <a:solidFill>
                  <a:srgbClr val="008000"/>
                </a:solidFill>
              </a:rPr>
              <a:t>(</a:t>
            </a:r>
            <a:r>
              <a:rPr lang="it-IT" sz="1800" b="0" dirty="0" err="1" smtClean="0">
                <a:solidFill>
                  <a:srgbClr val="008000"/>
                </a:solidFill>
              </a:rPr>
              <a:t>semi-classical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analog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of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Wigner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function</a:t>
            </a:r>
            <a:r>
              <a:rPr lang="it-IT" sz="1800" b="0" dirty="0" smtClean="0">
                <a:solidFill>
                  <a:srgbClr val="008000"/>
                </a:solidFill>
              </a:rPr>
              <a:t>)</a:t>
            </a:r>
            <a:endParaRPr lang="it-IT" sz="1800" b="0" dirty="0">
              <a:solidFill>
                <a:srgbClr val="008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267621" y="207628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dirty="0" err="1" smtClean="0">
                <a:solidFill>
                  <a:srgbClr val="FF0000"/>
                </a:solidFill>
              </a:rPr>
              <a:t>Vlasov</a:t>
            </a:r>
            <a:endParaRPr lang="it-IT" sz="2000" b="0" dirty="0">
              <a:solidFill>
                <a:srgbClr val="FF0000"/>
              </a:solidFill>
            </a:endParaRPr>
          </a:p>
        </p:txBody>
      </p:sp>
      <p:grpSp>
        <p:nvGrpSpPr>
          <p:cNvPr id="54" name="Gruppo 53"/>
          <p:cNvGrpSpPr/>
          <p:nvPr/>
        </p:nvGrpSpPr>
        <p:grpSpPr>
          <a:xfrm>
            <a:off x="410068" y="3624898"/>
            <a:ext cx="8563805" cy="2318702"/>
            <a:chOff x="475229" y="716598"/>
            <a:chExt cx="8563805" cy="2318702"/>
          </a:xfrm>
        </p:grpSpPr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8200" y="1419225"/>
              <a:ext cx="3695700" cy="561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84961" y="2311400"/>
              <a:ext cx="2590800" cy="723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" y="2209800"/>
              <a:ext cx="3371850" cy="314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24400" y="1143000"/>
              <a:ext cx="1866900" cy="933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3" name="CasellaDiTesto 62"/>
            <p:cNvSpPr txBox="1"/>
            <p:nvPr/>
          </p:nvSpPr>
          <p:spPr bwMode="auto">
            <a:xfrm>
              <a:off x="475229" y="716598"/>
              <a:ext cx="661591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i="1" dirty="0" err="1">
                  <a:solidFill>
                    <a:schemeClr val="accent6"/>
                  </a:solidFill>
                </a:rPr>
                <a:t>Molecular</a:t>
              </a:r>
              <a:r>
                <a:rPr lang="it-IT" sz="2000" i="1" dirty="0">
                  <a:solidFill>
                    <a:schemeClr val="accent6"/>
                  </a:solidFill>
                </a:rPr>
                <a:t> Dynamics </a:t>
              </a:r>
              <a:r>
                <a:rPr lang="it-IT" sz="2000" i="1" dirty="0" err="1">
                  <a:solidFill>
                    <a:schemeClr val="accent6"/>
                  </a:solidFill>
                </a:rPr>
                <a:t>approaches</a:t>
              </a:r>
              <a:r>
                <a:rPr lang="it-IT" sz="2000" i="1" dirty="0">
                  <a:solidFill>
                    <a:schemeClr val="accent6"/>
                  </a:solidFill>
                </a:rPr>
                <a:t>  </a:t>
              </a:r>
              <a:r>
                <a:rPr lang="it-IT" sz="2000" b="0" dirty="0">
                  <a:solidFill>
                    <a:schemeClr val="accent6"/>
                  </a:solidFill>
                </a:rPr>
                <a:t>(AMD, </a:t>
              </a:r>
              <a:r>
                <a:rPr lang="it-IT" sz="2000" b="0" dirty="0" smtClean="0">
                  <a:solidFill>
                    <a:schemeClr val="accent6"/>
                  </a:solidFill>
                </a:rPr>
                <a:t>QMD, </a:t>
              </a:r>
              <a:r>
                <a:rPr lang="it-IT" sz="2000" b="0" dirty="0" err="1" smtClean="0">
                  <a:solidFill>
                    <a:schemeClr val="accent6"/>
                  </a:solidFill>
                </a:rPr>
                <a:t>UrQMD</a:t>
              </a:r>
              <a:r>
                <a:rPr lang="it-IT" sz="2000" b="0" dirty="0">
                  <a:solidFill>
                    <a:schemeClr val="accent6"/>
                  </a:solidFill>
                </a:rPr>
                <a:t>,…)</a:t>
              </a:r>
            </a:p>
          </p:txBody>
        </p:sp>
        <p:sp>
          <p:nvSpPr>
            <p:cNvPr id="60" name="CasellaDiTesto 15"/>
            <p:cNvSpPr txBox="1">
              <a:spLocks noChangeArrowheads="1"/>
            </p:cNvSpPr>
            <p:nvPr/>
          </p:nvSpPr>
          <p:spPr bwMode="auto">
            <a:xfrm>
              <a:off x="6629400" y="1282700"/>
              <a:ext cx="234473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1100" dirty="0" err="1">
                  <a:solidFill>
                    <a:srgbClr val="FF0066"/>
                  </a:solidFill>
                </a:rPr>
                <a:t>Zhang</a:t>
              </a:r>
              <a:r>
                <a:rPr lang="it-IT" sz="1100" dirty="0">
                  <a:solidFill>
                    <a:srgbClr val="FF0066"/>
                  </a:solidFill>
                </a:rPr>
                <a:t> and Li, </a:t>
              </a:r>
              <a:r>
                <a:rPr lang="it-IT" sz="1100" i="1" dirty="0">
                  <a:solidFill>
                    <a:srgbClr val="FF0066"/>
                  </a:solidFill>
                </a:rPr>
                <a:t>PRC74,014602(2006</a:t>
              </a:r>
              <a:r>
                <a:rPr lang="it-IT" sz="1100" dirty="0">
                  <a:solidFill>
                    <a:srgbClr val="FF0066"/>
                  </a:solidFill>
                </a:rPr>
                <a:t>)</a:t>
              </a:r>
            </a:p>
            <a:p>
              <a:pPr algn="l"/>
              <a:r>
                <a:rPr lang="it-IT" sz="1100" dirty="0" err="1">
                  <a:solidFill>
                    <a:srgbClr val="FF0066"/>
                  </a:solidFill>
                </a:rPr>
                <a:t>J.Aichelin</a:t>
              </a:r>
              <a:r>
                <a:rPr lang="it-IT" sz="1100" dirty="0">
                  <a:solidFill>
                    <a:srgbClr val="FF0066"/>
                  </a:solidFill>
                </a:rPr>
                <a:t>,  </a:t>
              </a:r>
              <a:r>
                <a:rPr lang="it-IT" sz="1100" i="1" dirty="0" err="1">
                  <a:solidFill>
                    <a:srgbClr val="FF0066"/>
                  </a:solidFill>
                </a:rPr>
                <a:t>Phys.Rep</a:t>
              </a:r>
              <a:r>
                <a:rPr lang="it-IT" sz="1100" i="1" dirty="0">
                  <a:solidFill>
                    <a:srgbClr val="FF0066"/>
                  </a:solidFill>
                </a:rPr>
                <a:t>.202,233(1991</a:t>
              </a:r>
              <a:r>
                <a:rPr lang="it-IT" sz="1100" dirty="0">
                  <a:solidFill>
                    <a:srgbClr val="FF0066"/>
                  </a:solidFill>
                </a:rPr>
                <a:t>)</a:t>
              </a:r>
            </a:p>
          </p:txBody>
        </p:sp>
        <p:sp>
          <p:nvSpPr>
            <p:cNvPr id="61" name="CasellaDiTesto 17"/>
            <p:cNvSpPr txBox="1">
              <a:spLocks noChangeArrowheads="1"/>
            </p:cNvSpPr>
            <p:nvPr/>
          </p:nvSpPr>
          <p:spPr bwMode="auto">
            <a:xfrm>
              <a:off x="6617018" y="1082675"/>
              <a:ext cx="2278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dirty="0" err="1">
                  <a:solidFill>
                    <a:srgbClr val="FF0066"/>
                  </a:solidFill>
                </a:rPr>
                <a:t>A.Ono</a:t>
              </a:r>
              <a:r>
                <a:rPr lang="it-IT" sz="1200" dirty="0">
                  <a:solidFill>
                    <a:srgbClr val="FF0066"/>
                  </a:solidFill>
                </a:rPr>
                <a:t>, </a:t>
              </a:r>
              <a:r>
                <a:rPr lang="it-IT" sz="1200" i="1" dirty="0">
                  <a:solidFill>
                    <a:srgbClr val="FF0066"/>
                  </a:solidFill>
                </a:rPr>
                <a:t>Phys.Rev.C59,853(1999</a:t>
              </a:r>
              <a:r>
                <a:rPr lang="it-IT" sz="1200" dirty="0">
                  <a:solidFill>
                    <a:srgbClr val="FF0066"/>
                  </a:solidFill>
                </a:rPr>
                <a:t>)</a:t>
              </a: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6629400" y="1613813"/>
              <a:ext cx="24096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1100" dirty="0" smtClean="0">
                  <a:solidFill>
                    <a:srgbClr val="FF0066"/>
                  </a:solidFill>
                </a:rPr>
                <a:t>M. Papa et al</a:t>
              </a:r>
              <a:r>
                <a:rPr lang="sv-SE" sz="1100" b="0" dirty="0" smtClean="0">
                  <a:solidFill>
                    <a:srgbClr val="FF0066"/>
                  </a:solidFill>
                </a:rPr>
                <a:t>., </a:t>
              </a:r>
              <a:r>
                <a:rPr lang="sv-SE" sz="1100" i="1" dirty="0" smtClean="0">
                  <a:solidFill>
                    <a:srgbClr val="FF0066"/>
                  </a:solidFill>
                </a:rPr>
                <a:t>PRC</a:t>
              </a:r>
              <a:r>
                <a:rPr lang="it-IT" sz="1100" i="1" dirty="0" smtClean="0">
                  <a:solidFill>
                    <a:srgbClr val="FF0066"/>
                  </a:solidFill>
                </a:rPr>
                <a:t>64, 024612 (2001)</a:t>
              </a:r>
            </a:p>
            <a:p>
              <a:pPr algn="l"/>
              <a:r>
                <a:rPr lang="it-IT" sz="1100" dirty="0" err="1" smtClean="0">
                  <a:solidFill>
                    <a:srgbClr val="FF0066"/>
                  </a:solidFill>
                </a:rPr>
                <a:t>Jun</a:t>
              </a:r>
              <a:r>
                <a:rPr lang="it-IT" sz="1100" dirty="0" smtClean="0">
                  <a:solidFill>
                    <a:srgbClr val="FF0066"/>
                  </a:solidFill>
                </a:rPr>
                <a:t> </a:t>
              </a:r>
              <a:r>
                <a:rPr lang="it-IT" sz="1100" dirty="0" err="1" smtClean="0">
                  <a:solidFill>
                    <a:srgbClr val="FF0066"/>
                  </a:solidFill>
                </a:rPr>
                <a:t>Xu</a:t>
              </a:r>
              <a:r>
                <a:rPr lang="it-IT" sz="1100" dirty="0" smtClean="0">
                  <a:solidFill>
                    <a:srgbClr val="FF0066"/>
                  </a:solidFill>
                </a:rPr>
                <a:t>, </a:t>
              </a:r>
              <a:r>
                <a:rPr lang="it-IT" sz="1100" i="1" dirty="0" smtClean="0">
                  <a:solidFill>
                    <a:srgbClr val="FF0066"/>
                  </a:solidFill>
                </a:rPr>
                <a:t>PPNP 106 (2019)</a:t>
              </a:r>
            </a:p>
          </p:txBody>
        </p:sp>
      </p:grpSp>
      <p:grpSp>
        <p:nvGrpSpPr>
          <p:cNvPr id="65" name="Gruppo 7"/>
          <p:cNvGrpSpPr>
            <a:grpSpLocks/>
          </p:cNvGrpSpPr>
          <p:nvPr/>
        </p:nvGrpSpPr>
        <p:grpSpPr bwMode="auto">
          <a:xfrm>
            <a:off x="193649" y="5641975"/>
            <a:ext cx="6406305" cy="1143000"/>
            <a:chOff x="787115" y="5181600"/>
            <a:chExt cx="6099573" cy="933450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115" y="5181600"/>
              <a:ext cx="5619750" cy="933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7" name="CasellaDiTesto 6"/>
            <p:cNvSpPr txBox="1">
              <a:spLocks noChangeArrowheads="1"/>
            </p:cNvSpPr>
            <p:nvPr/>
          </p:nvSpPr>
          <p:spPr bwMode="auto">
            <a:xfrm>
              <a:off x="3649904" y="5714638"/>
              <a:ext cx="323678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b="0" dirty="0" err="1">
                  <a:solidFill>
                    <a:srgbClr val="FF0000"/>
                  </a:solidFill>
                </a:rPr>
                <a:t>stochastic</a:t>
              </a:r>
              <a:r>
                <a:rPr lang="it-IT" sz="1800" b="0" dirty="0">
                  <a:solidFill>
                    <a:srgbClr val="FF0000"/>
                  </a:solidFill>
                </a:rPr>
                <a:t> NN </a:t>
              </a:r>
              <a:r>
                <a:rPr lang="it-IT" sz="1800" b="0" dirty="0" err="1">
                  <a:solidFill>
                    <a:srgbClr val="FF0000"/>
                  </a:solidFill>
                </a:rPr>
                <a:t>collisions</a:t>
              </a:r>
              <a:r>
                <a:rPr lang="it-IT" sz="1800" b="0" dirty="0">
                  <a:solidFill>
                    <a:srgbClr val="FF0000"/>
                  </a:solidFill>
                </a:rPr>
                <a:t>              </a:t>
              </a:r>
            </a:p>
          </p:txBody>
        </p:sp>
      </p:grpSp>
      <p:sp>
        <p:nvSpPr>
          <p:cNvPr id="10" name="Rettangolo 9"/>
          <p:cNvSpPr/>
          <p:nvPr/>
        </p:nvSpPr>
        <p:spPr bwMode="auto">
          <a:xfrm>
            <a:off x="6312458" y="1071860"/>
            <a:ext cx="450607" cy="2404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46892" y="257175"/>
            <a:ext cx="228600" cy="21486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ttangolo 78"/>
          <p:cNvSpPr/>
          <p:nvPr/>
        </p:nvSpPr>
        <p:spPr bwMode="auto">
          <a:xfrm>
            <a:off x="228600" y="3705039"/>
            <a:ext cx="228600" cy="236355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6109036" y="5982688"/>
            <a:ext cx="773040" cy="95151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758048" y="2972117"/>
            <a:ext cx="345992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b="0" dirty="0" smtClean="0">
                <a:solidFill>
                  <a:srgbClr val="008000"/>
                </a:solidFill>
              </a:rPr>
              <a:t>SMF, BLOB</a:t>
            </a:r>
            <a:r>
              <a:rPr lang="it-IT" b="0" dirty="0" smtClean="0"/>
              <a:t> </a:t>
            </a:r>
            <a:r>
              <a:rPr lang="it-IT" b="0" dirty="0" err="1" smtClean="0"/>
              <a:t>models</a:t>
            </a:r>
            <a:r>
              <a:rPr lang="it-IT" b="0" dirty="0" smtClean="0"/>
              <a:t>: </a:t>
            </a:r>
            <a:r>
              <a:rPr lang="it-IT" sz="1100" dirty="0" err="1" smtClean="0">
                <a:solidFill>
                  <a:srgbClr val="C00000"/>
                </a:solidFill>
              </a:rPr>
              <a:t>Napolitani</a:t>
            </a:r>
            <a:r>
              <a:rPr lang="it-IT" sz="1100" dirty="0" smtClean="0">
                <a:solidFill>
                  <a:srgbClr val="C00000"/>
                </a:solidFill>
              </a:rPr>
              <a:t>, Colonna</a:t>
            </a:r>
            <a:endParaRPr lang="it-IT" sz="1100" dirty="0">
              <a:solidFill>
                <a:srgbClr val="C00000"/>
              </a:solidFill>
            </a:endParaRPr>
          </a:p>
          <a:p>
            <a:pPr algn="l"/>
            <a:r>
              <a:rPr lang="it-IT" sz="1100" dirty="0" smtClean="0">
                <a:solidFill>
                  <a:srgbClr val="C00000"/>
                </a:solidFill>
              </a:rPr>
              <a:t>                                                          PLB726(2013)</a:t>
            </a:r>
            <a:endParaRPr lang="it-IT" sz="11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41240" y="254562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BUU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7" name="Parentesi graffa aperta 6"/>
          <p:cNvSpPr/>
          <p:nvPr/>
        </p:nvSpPr>
        <p:spPr bwMode="auto">
          <a:xfrm rot="16200000">
            <a:off x="2594463" y="1100833"/>
            <a:ext cx="257144" cy="1960789"/>
          </a:xfrm>
          <a:prstGeom prst="leftBrace">
            <a:avLst>
              <a:gd name="adj1" fmla="val 47033"/>
              <a:gd name="adj2" fmla="val 5291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Parentesi graffa aperta 39"/>
          <p:cNvSpPr/>
          <p:nvPr/>
        </p:nvSpPr>
        <p:spPr bwMode="auto">
          <a:xfrm rot="16200000">
            <a:off x="3062376" y="1000614"/>
            <a:ext cx="232144" cy="2916599"/>
          </a:xfrm>
          <a:prstGeom prst="leftBrace">
            <a:avLst>
              <a:gd name="adj1" fmla="val 47033"/>
              <a:gd name="adj2" fmla="val 52915"/>
            </a:avLst>
          </a:prstGeom>
          <a:noFill/>
          <a:ln w="9525" cap="flat" cmpd="sng" algn="ctr">
            <a:solidFill>
              <a:srgbClr val="0B0B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Parentesi graffa aperta 41"/>
          <p:cNvSpPr/>
          <p:nvPr/>
        </p:nvSpPr>
        <p:spPr bwMode="auto">
          <a:xfrm rot="16200000">
            <a:off x="3430676" y="1071120"/>
            <a:ext cx="254080" cy="3675134"/>
          </a:xfrm>
          <a:prstGeom prst="leftBrace">
            <a:avLst>
              <a:gd name="adj1" fmla="val 47033"/>
              <a:gd name="adj2" fmla="val 52915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8077200" y="1219200"/>
            <a:ext cx="1066800" cy="857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8229600" y="1952655"/>
            <a:ext cx="762000" cy="7143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7139354" y="849923"/>
            <a:ext cx="27813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800080"/>
                </a:solidFill>
              </a:rPr>
              <a:t>Lin</a:t>
            </a:r>
            <a:r>
              <a:rPr lang="it-IT" sz="900" dirty="0" smtClean="0">
                <a:solidFill>
                  <a:srgbClr val="800080"/>
                </a:solidFill>
              </a:rPr>
              <a:t> and </a:t>
            </a:r>
            <a:r>
              <a:rPr lang="it-IT" sz="900" dirty="0" err="1" smtClean="0">
                <a:solidFill>
                  <a:srgbClr val="800080"/>
                </a:solidFill>
              </a:rPr>
              <a:t>Danielewicz</a:t>
            </a:r>
            <a:r>
              <a:rPr lang="it-IT" sz="900" dirty="0" smtClean="0">
                <a:solidFill>
                  <a:srgbClr val="800080"/>
                </a:solidFill>
              </a:rPr>
              <a:t>, PRC 99 (2019)</a:t>
            </a:r>
            <a:r>
              <a:rPr lang="it-IT" sz="900" dirty="0">
                <a:solidFill>
                  <a:srgbClr val="800080"/>
                </a:solidFill>
              </a:rPr>
              <a:t/>
            </a:r>
            <a:br>
              <a:rPr lang="it-IT" sz="900" dirty="0">
                <a:solidFill>
                  <a:srgbClr val="800080"/>
                </a:solidFill>
              </a:rPr>
            </a:br>
            <a:r>
              <a:rPr lang="it-IT" sz="900" dirty="0">
                <a:solidFill>
                  <a:srgbClr val="800080"/>
                </a:solidFill>
              </a:rPr>
              <a:t>M</a:t>
            </a:r>
            <a:r>
              <a:rPr lang="it-IT" sz="900" dirty="0" smtClean="0">
                <a:solidFill>
                  <a:srgbClr val="800080"/>
                </a:solidFill>
              </a:rPr>
              <a:t>. Colonna</a:t>
            </a:r>
            <a:r>
              <a:rPr lang="it-IT" sz="900" dirty="0">
                <a:solidFill>
                  <a:srgbClr val="800080"/>
                </a:solidFill>
              </a:rPr>
              <a:t>, </a:t>
            </a:r>
            <a:r>
              <a:rPr lang="it-IT" sz="900" dirty="0" smtClean="0">
                <a:solidFill>
                  <a:srgbClr val="800080"/>
                </a:solidFill>
              </a:rPr>
              <a:t>PPNP 113 (2020)                                                                           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53609" y="6197025"/>
            <a:ext cx="10999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clusters</a:t>
            </a:r>
          </a:p>
          <a:p>
            <a:pPr algn="l"/>
            <a:r>
              <a:rPr lang="it-IT" b="0" dirty="0" smtClean="0">
                <a:solidFill>
                  <a:schemeClr val="tx1"/>
                </a:solidFill>
              </a:rPr>
              <a:t> </a:t>
            </a:r>
            <a:endParaRPr lang="it-IT" b="0" dirty="0" smtClean="0">
              <a:solidFill>
                <a:schemeClr val="tx1"/>
              </a:solidFill>
            </a:endParaRP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7172131" y="6421799"/>
            <a:ext cx="13964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it-IT" sz="900" dirty="0" smtClean="0">
              <a:solidFill>
                <a:srgbClr val="990099"/>
              </a:solidFill>
            </a:endParaRPr>
          </a:p>
          <a:p>
            <a:pPr algn="l"/>
            <a:r>
              <a:rPr lang="it-IT" sz="900" dirty="0" err="1" smtClean="0">
                <a:solidFill>
                  <a:srgbClr val="990099"/>
                </a:solidFill>
              </a:rPr>
              <a:t>A.Ono</a:t>
            </a:r>
            <a:r>
              <a:rPr lang="it-IT" sz="900" dirty="0" smtClean="0">
                <a:solidFill>
                  <a:srgbClr val="990099"/>
                </a:solidFill>
              </a:rPr>
              <a:t>, PPNP 105 (2019)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981200" y="152400"/>
            <a:ext cx="5016117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The </a:t>
            </a:r>
            <a:r>
              <a:rPr lang="it-IT" sz="2800" b="0" dirty="0" err="1" smtClean="0">
                <a:solidFill>
                  <a:schemeClr val="accent6"/>
                </a:solidFill>
              </a:rPr>
              <a:t>nuclear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</a:rPr>
              <a:t>effective</a:t>
            </a:r>
            <a:r>
              <a:rPr lang="it-IT" sz="2800" dirty="0" smtClean="0">
                <a:solidFill>
                  <a:schemeClr val="accent6"/>
                </a:solidFill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</a:rPr>
              <a:t>interaction</a:t>
            </a:r>
            <a:endParaRPr lang="it-IT" sz="2800" b="0" dirty="0">
              <a:solidFill>
                <a:schemeClr val="accent6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8274" y="2514600"/>
            <a:ext cx="9270950" cy="4267200"/>
            <a:chOff x="38274" y="3134380"/>
            <a:chExt cx="9270950" cy="4267200"/>
          </a:xfrm>
        </p:grpSpPr>
        <p:sp>
          <p:nvSpPr>
            <p:cNvPr id="8" name="CasellaDiTesto 7"/>
            <p:cNvSpPr txBox="1"/>
            <p:nvPr/>
          </p:nvSpPr>
          <p:spPr>
            <a:xfrm>
              <a:off x="261552" y="3134380"/>
              <a:ext cx="6901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0" dirty="0" err="1" smtClean="0"/>
                <a:t>For</a:t>
              </a:r>
              <a:r>
                <a:rPr lang="it-IT" sz="2400" b="0" dirty="0" smtClean="0"/>
                <a:t> </a:t>
              </a:r>
              <a:r>
                <a:rPr lang="it-IT" sz="2400" b="0" dirty="0" err="1" smtClean="0"/>
                <a:t>homogeneous</a:t>
              </a:r>
              <a:r>
                <a:rPr lang="it-IT" sz="2400" b="0" dirty="0" smtClean="0"/>
                <a:t> </a:t>
              </a:r>
              <a:r>
                <a:rPr lang="it-IT" sz="2400" b="0" dirty="0" err="1" smtClean="0"/>
                <a:t>matter</a:t>
              </a:r>
              <a:r>
                <a:rPr lang="it-IT" sz="2400" b="0" dirty="0" smtClean="0"/>
                <a:t> at </a:t>
              </a:r>
              <a:r>
                <a:rPr lang="it-IT" sz="2400" b="0" dirty="0" err="1" smtClean="0"/>
                <a:t>equilibrium</a:t>
              </a:r>
              <a:r>
                <a:rPr lang="it-IT" sz="2400" b="0" dirty="0" smtClean="0"/>
                <a:t>               </a:t>
              </a:r>
              <a:r>
                <a:rPr lang="it-IT" sz="2800" b="0" dirty="0" smtClean="0">
                  <a:solidFill>
                    <a:schemeClr val="accent6"/>
                  </a:solidFill>
                </a:rPr>
                <a:t>EOS</a:t>
              </a:r>
              <a:endParaRPr lang="it-IT" sz="2400" b="0" dirty="0">
                <a:solidFill>
                  <a:schemeClr val="accent6"/>
                </a:solidFill>
              </a:endParaRPr>
            </a:p>
          </p:txBody>
        </p:sp>
        <p:cxnSp>
          <p:nvCxnSpPr>
            <p:cNvPr id="23" name="Connettore 2 22"/>
            <p:cNvCxnSpPr/>
            <p:nvPr/>
          </p:nvCxnSpPr>
          <p:spPr bwMode="auto">
            <a:xfrm>
              <a:off x="5318760" y="34290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624" b="47512"/>
            <a:stretch/>
          </p:blipFill>
          <p:spPr bwMode="auto">
            <a:xfrm>
              <a:off x="104775" y="3581400"/>
              <a:ext cx="7896225" cy="26622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" name="CasellaDiTesto 2"/>
            <p:cNvSpPr txBox="1"/>
            <p:nvPr/>
          </p:nvSpPr>
          <p:spPr>
            <a:xfrm>
              <a:off x="2862942" y="7001470"/>
              <a:ext cx="4604658" cy="40011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000" b="0" dirty="0" smtClean="0"/>
                <a:t>E/A (</a:t>
              </a:r>
              <a:r>
                <a:rPr lang="el-GR" sz="2000" b="0" dirty="0" smtClean="0"/>
                <a:t>ρ</a:t>
              </a:r>
              <a:r>
                <a:rPr lang="it-IT" sz="2000" b="0" dirty="0" smtClean="0"/>
                <a:t>, </a:t>
              </a:r>
              <a:r>
                <a:rPr lang="el-GR" sz="2000" b="0" dirty="0"/>
                <a:t>δ</a:t>
              </a:r>
              <a:r>
                <a:rPr lang="it-IT" sz="2000" b="0" dirty="0" smtClean="0"/>
                <a:t>) = </a:t>
              </a:r>
              <a:r>
                <a:rPr lang="it-IT" sz="2000" b="0" dirty="0">
                  <a:solidFill>
                    <a:srgbClr val="008000"/>
                  </a:solidFill>
                </a:rPr>
                <a:t>E/A (</a:t>
              </a:r>
              <a:r>
                <a:rPr lang="el-GR" sz="2000" b="0" dirty="0">
                  <a:solidFill>
                    <a:srgbClr val="008000"/>
                  </a:solidFill>
                </a:rPr>
                <a:t>ρ</a:t>
              </a:r>
              <a:r>
                <a:rPr lang="it-IT" sz="2000" b="0" dirty="0">
                  <a:solidFill>
                    <a:srgbClr val="008000"/>
                  </a:solidFill>
                </a:rPr>
                <a:t>, </a:t>
              </a:r>
              <a:r>
                <a:rPr lang="el-GR" sz="2000" b="0" dirty="0">
                  <a:solidFill>
                    <a:srgbClr val="008000"/>
                  </a:solidFill>
                </a:rPr>
                <a:t>δ</a:t>
              </a:r>
              <a:r>
                <a:rPr lang="it-IT" sz="2000" b="0" dirty="0" smtClean="0">
                  <a:solidFill>
                    <a:srgbClr val="008000"/>
                  </a:solidFill>
                </a:rPr>
                <a:t>=0) </a:t>
              </a:r>
              <a:r>
                <a:rPr lang="it-IT" sz="2000" b="0" dirty="0" smtClean="0"/>
                <a:t>+ 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S(</a:t>
              </a:r>
              <a:r>
                <a:rPr lang="el-GR" sz="2000" b="0" dirty="0" smtClean="0">
                  <a:solidFill>
                    <a:srgbClr val="FF0000"/>
                  </a:solidFill>
                </a:rPr>
                <a:t>ρ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)</a:t>
              </a:r>
              <a:r>
                <a:rPr lang="el-GR" sz="2000" b="0" dirty="0"/>
                <a:t>δ</a:t>
              </a:r>
              <a:r>
                <a:rPr lang="it-IT" sz="2000" b="0" baseline="30000" dirty="0" smtClean="0"/>
                <a:t>2</a:t>
              </a:r>
              <a:r>
                <a:rPr lang="it-IT" sz="2000" b="0" dirty="0" smtClean="0"/>
                <a:t> + O(</a:t>
              </a:r>
              <a:r>
                <a:rPr lang="el-GR" sz="2000" b="0" dirty="0"/>
                <a:t>δ</a:t>
              </a:r>
              <a:r>
                <a:rPr lang="it-IT" sz="2000" b="0" baseline="30000" dirty="0" smtClean="0"/>
                <a:t>4</a:t>
              </a:r>
              <a:r>
                <a:rPr lang="it-IT" sz="2000" b="0" dirty="0" smtClean="0"/>
                <a:t>) </a:t>
              </a:r>
              <a:endParaRPr lang="it-IT" sz="2000" b="0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7571248" y="4557395"/>
              <a:ext cx="17379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800" b="0" dirty="0" err="1" smtClean="0">
                  <a:solidFill>
                    <a:srgbClr val="FF0000"/>
                  </a:solidFill>
                </a:rPr>
                <a:t>Symmetry</a:t>
              </a:r>
              <a:endParaRPr lang="it-IT" sz="1800" b="0" dirty="0" smtClean="0">
                <a:solidFill>
                  <a:srgbClr val="FF0000"/>
                </a:solidFill>
              </a:endParaRPr>
            </a:p>
            <a:p>
              <a:pPr algn="l"/>
              <a:r>
                <a:rPr lang="it-IT" sz="1800" b="0" dirty="0" smtClean="0">
                  <a:solidFill>
                    <a:srgbClr val="FF0000"/>
                  </a:solidFill>
                </a:rPr>
                <a:t>Energy</a:t>
              </a:r>
            </a:p>
            <a:p>
              <a:pPr algn="l"/>
              <a:r>
                <a:rPr lang="it-IT" sz="1800" b="0" dirty="0" smtClean="0">
                  <a:solidFill>
                    <a:srgbClr val="FF0000"/>
                  </a:solidFill>
                </a:rPr>
                <a:t>S(</a:t>
              </a:r>
              <a:r>
                <a:rPr lang="el-GR" sz="1800" b="0" dirty="0" smtClean="0">
                  <a:solidFill>
                    <a:srgbClr val="FF0000"/>
                  </a:solidFill>
                </a:rPr>
                <a:t>ρ</a:t>
              </a:r>
              <a:r>
                <a:rPr lang="it-IT" sz="1800" b="0" dirty="0">
                  <a:solidFill>
                    <a:srgbClr val="FF0000"/>
                  </a:solidFill>
                </a:rPr>
                <a:t>)</a:t>
              </a:r>
              <a:r>
                <a:rPr lang="it-IT" sz="1800" b="0" dirty="0" smtClean="0">
                  <a:solidFill>
                    <a:srgbClr val="FF0000"/>
                  </a:solidFill>
                </a:rPr>
                <a:t> = </a:t>
              </a:r>
              <a:r>
                <a:rPr lang="it-IT" sz="1800" b="0" dirty="0" err="1">
                  <a:solidFill>
                    <a:srgbClr val="FF0000"/>
                  </a:solidFill>
                </a:rPr>
                <a:t>C</a:t>
              </a:r>
              <a:r>
                <a:rPr lang="it-IT" sz="1800" b="0" baseline="-25000" dirty="0" err="1" smtClean="0">
                  <a:solidFill>
                    <a:srgbClr val="FF0000"/>
                  </a:solidFill>
                </a:rPr>
                <a:t>sym</a:t>
              </a:r>
              <a:r>
                <a:rPr lang="it-IT" sz="1800" b="0" dirty="0" smtClean="0">
                  <a:solidFill>
                    <a:srgbClr val="FF0000"/>
                  </a:solidFill>
                </a:rPr>
                <a:t> (</a:t>
              </a:r>
              <a:r>
                <a:rPr lang="el-GR" sz="1800" b="0" dirty="0" smtClean="0">
                  <a:solidFill>
                    <a:srgbClr val="FF0000"/>
                  </a:solidFill>
                </a:rPr>
                <a:t>ρ</a:t>
              </a:r>
              <a:r>
                <a:rPr lang="it-IT" sz="1800" b="0" dirty="0">
                  <a:solidFill>
                    <a:srgbClr val="FF0000"/>
                  </a:solidFill>
                </a:rPr>
                <a:t>)</a:t>
              </a:r>
              <a:r>
                <a:rPr lang="it-IT" sz="1800" b="0" dirty="0" smtClean="0">
                  <a:solidFill>
                    <a:srgbClr val="FF0000"/>
                  </a:solidFill>
                </a:rPr>
                <a:t>   </a:t>
              </a:r>
              <a:endParaRPr lang="it-IT" sz="1800" b="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sellaDiTesto 26"/>
                <p:cNvSpPr txBox="1"/>
                <p:nvPr/>
              </p:nvSpPr>
              <p:spPr>
                <a:xfrm>
                  <a:off x="7620000" y="6997239"/>
                  <a:ext cx="1040478" cy="404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it-IT" sz="1800" b="0" i="1" dirty="0" smtClean="0">
                      <a:latin typeface="Cambria Math" panose="02040503050406030204" pitchFamily="18" charset="0"/>
                    </a:rPr>
                    <a:t>  </a:t>
                  </a:r>
                  <a:r>
                    <a:rPr lang="el-GR" sz="1800" b="0" i="1" dirty="0" smtClean="0">
                      <a:latin typeface="Cambria Math" panose="02040503050406030204" pitchFamily="18" charset="0"/>
                    </a:rPr>
                    <a:t>δ</a:t>
                  </a:r>
                  <a:r>
                    <a:rPr lang="it-IT" sz="1800" b="0" i="1" dirty="0" smtClean="0">
                      <a:latin typeface="Cambria Math" panose="02040503050406030204" pitchFamily="18" charset="0"/>
                    </a:rPr>
                    <a:t>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1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1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a14:m>
                  <a:endParaRPr lang="it-IT" sz="1800" b="0" i="1" dirty="0"/>
                </a:p>
              </p:txBody>
            </p:sp>
          </mc:Choice>
          <mc:Fallback xmlns="">
            <p:sp>
              <p:nvSpPr>
                <p:cNvPr id="27" name="CasellaDiTes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6997239"/>
                  <a:ext cx="1040478" cy="40434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924" t="-13433" r="-3509" b="-1492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e 45"/>
            <p:cNvSpPr>
              <a:spLocks noChangeArrowheads="1"/>
            </p:cNvSpPr>
            <p:nvPr/>
          </p:nvSpPr>
          <p:spPr bwMode="auto">
            <a:xfrm>
              <a:off x="111760" y="3352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it-IT" dirty="0">
                <a:solidFill>
                  <a:srgbClr val="008000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8274" y="6172200"/>
              <a:ext cx="1806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0" dirty="0" err="1"/>
                <a:t>c</a:t>
              </a:r>
              <a:r>
                <a:rPr lang="it-IT" b="0" dirty="0" err="1" smtClean="0"/>
                <a:t>ompressibility</a:t>
              </a:r>
              <a:r>
                <a:rPr lang="it-IT" b="0" dirty="0" smtClean="0"/>
                <a:t> </a:t>
              </a:r>
              <a:r>
                <a:rPr lang="it-IT" b="0" smtClean="0"/>
                <a:t>K</a:t>
              </a:r>
              <a:r>
                <a:rPr lang="it-IT" b="0" baseline="-25000" smtClean="0"/>
                <a:t>sat</a:t>
              </a:r>
              <a:endParaRPr lang="it-IT" b="0" dirty="0"/>
            </a:p>
          </p:txBody>
        </p:sp>
        <p:cxnSp>
          <p:nvCxnSpPr>
            <p:cNvPr id="12" name="Connettore 2 11"/>
            <p:cNvCxnSpPr/>
            <p:nvPr/>
          </p:nvCxnSpPr>
          <p:spPr bwMode="auto">
            <a:xfrm flipH="1">
              <a:off x="1295400" y="5791200"/>
              <a:ext cx="1028700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uppo 20"/>
          <p:cNvGrpSpPr/>
          <p:nvPr/>
        </p:nvGrpSpPr>
        <p:grpSpPr>
          <a:xfrm>
            <a:off x="152400" y="909935"/>
            <a:ext cx="8657655" cy="1604665"/>
            <a:chOff x="152400" y="909935"/>
            <a:chExt cx="8657655" cy="1604665"/>
          </a:xfrm>
        </p:grpSpPr>
        <p:grpSp>
          <p:nvGrpSpPr>
            <p:cNvPr id="19" name="Gruppo 18"/>
            <p:cNvGrpSpPr/>
            <p:nvPr/>
          </p:nvGrpSpPr>
          <p:grpSpPr>
            <a:xfrm>
              <a:off x="152400" y="1176867"/>
              <a:ext cx="6531326" cy="1302692"/>
              <a:chOff x="647700" y="3657600"/>
              <a:chExt cx="7962900" cy="1676400"/>
            </a:xfrm>
          </p:grpSpPr>
          <p:pic>
            <p:nvPicPr>
              <p:cNvPr id="676867" name="Picture 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47700" y="3657600"/>
                <a:ext cx="7848600" cy="135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869" name="Picture 5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486400" y="5029200"/>
                <a:ext cx="2562225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uppo 17"/>
              <p:cNvGrpSpPr/>
              <p:nvPr/>
            </p:nvGrpSpPr>
            <p:grpSpPr>
              <a:xfrm>
                <a:off x="990600" y="5010150"/>
                <a:ext cx="2956034" cy="323850"/>
                <a:chOff x="990600" y="4933950"/>
                <a:chExt cx="2956034" cy="323850"/>
              </a:xfrm>
            </p:grpSpPr>
            <p:pic>
              <p:nvPicPr>
                <p:cNvPr id="676868" name="Picture 4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990600" y="4933950"/>
                  <a:ext cx="1333500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76870" name="Picture 6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603609" y="4975334"/>
                  <a:ext cx="1343025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" name="Rettangolo 14"/>
              <p:cNvSpPr/>
              <p:nvPr/>
            </p:nvSpPr>
            <p:spPr bwMode="auto">
              <a:xfrm>
                <a:off x="8001000" y="4572000"/>
                <a:ext cx="6096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ttangolo 16"/>
              <p:cNvSpPr/>
              <p:nvPr/>
            </p:nvSpPr>
            <p:spPr bwMode="auto">
              <a:xfrm>
                <a:off x="5943600" y="4572000"/>
                <a:ext cx="6096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5981290" y="4495830"/>
                <a:ext cx="2120871" cy="475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 dirty="0" smtClean="0"/>
                  <a:t>+  </a:t>
                </a:r>
                <a:r>
                  <a:rPr lang="it-IT" sz="1800" b="0" dirty="0" err="1" smtClean="0"/>
                  <a:t>S.O.</a:t>
                </a:r>
                <a:r>
                  <a:rPr lang="it-IT" sz="1800" b="0" dirty="0" smtClean="0"/>
                  <a:t> + </a:t>
                </a:r>
                <a:r>
                  <a:rPr lang="it-IT" sz="1800" b="0" dirty="0" err="1" smtClean="0"/>
                  <a:t>pairing</a:t>
                </a:r>
                <a:endParaRPr lang="it-IT" sz="1800" b="0" dirty="0"/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5334000" y="1047690"/>
              <a:ext cx="2994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 dirty="0">
                  <a:solidFill>
                    <a:srgbClr val="C00000"/>
                  </a:solidFill>
                </a:rPr>
                <a:t>e</a:t>
              </a:r>
              <a:r>
                <a:rPr lang="it-IT" sz="2000" i="1" dirty="0" smtClean="0">
                  <a:solidFill>
                    <a:srgbClr val="C00000"/>
                  </a:solidFill>
                </a:rPr>
                <a:t>x: </a:t>
              </a:r>
              <a:r>
                <a:rPr lang="it-IT" sz="2000" i="1" dirty="0" err="1" smtClean="0">
                  <a:solidFill>
                    <a:srgbClr val="C00000"/>
                  </a:solidFill>
                </a:rPr>
                <a:t>Skyrme</a:t>
              </a:r>
              <a:r>
                <a:rPr lang="it-IT" sz="2000" i="1" dirty="0" smtClean="0">
                  <a:solidFill>
                    <a:srgbClr val="C00000"/>
                  </a:solidFill>
                </a:rPr>
                <a:t> </a:t>
              </a:r>
              <a:r>
                <a:rPr lang="it-IT" sz="2000" i="1" dirty="0" err="1" smtClean="0">
                  <a:solidFill>
                    <a:srgbClr val="C00000"/>
                  </a:solidFill>
                </a:rPr>
                <a:t>eff</a:t>
              </a:r>
              <a:r>
                <a:rPr lang="it-IT" sz="2000" i="1" dirty="0" smtClean="0">
                  <a:solidFill>
                    <a:srgbClr val="C00000"/>
                  </a:solidFill>
                </a:rPr>
                <a:t>. </a:t>
              </a:r>
              <a:r>
                <a:rPr lang="it-IT" sz="2000" i="1" dirty="0" err="1" smtClean="0">
                  <a:solidFill>
                    <a:srgbClr val="C00000"/>
                  </a:solidFill>
                </a:rPr>
                <a:t>interaction</a:t>
              </a:r>
              <a:endParaRPr lang="it-IT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626577" y="2176046"/>
              <a:ext cx="2183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b="0" i="1" dirty="0" err="1" smtClean="0"/>
                <a:t>Kinetic</a:t>
              </a:r>
              <a:r>
                <a:rPr lang="it-IT" b="0" i="1" dirty="0" smtClean="0"/>
                <a:t> </a:t>
              </a:r>
              <a:r>
                <a:rPr lang="it-IT" b="0" i="1" dirty="0" err="1" smtClean="0"/>
                <a:t>energy</a:t>
              </a:r>
              <a:r>
                <a:rPr lang="it-IT" b="0" i="1" dirty="0" smtClean="0"/>
                <a:t> </a:t>
              </a:r>
              <a:r>
                <a:rPr lang="it-IT" b="0" i="1" dirty="0" err="1" smtClean="0"/>
                <a:t>densities</a:t>
              </a:r>
              <a:endParaRPr lang="it-IT" b="0" i="1" dirty="0"/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228600" y="909935"/>
              <a:ext cx="4577210" cy="461665"/>
              <a:chOff x="2590800" y="3500735"/>
              <a:chExt cx="4577210" cy="461665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3029505" y="3500735"/>
                <a:ext cx="4138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0" dirty="0" smtClean="0"/>
                  <a:t>              Energy density </a:t>
                </a:r>
                <a:r>
                  <a:rPr lang="el-GR" sz="2400" b="0" dirty="0" smtClean="0"/>
                  <a:t>ε</a:t>
                </a:r>
                <a:r>
                  <a:rPr lang="it-IT" sz="2400" b="0" dirty="0" smtClean="0"/>
                  <a:t> = E/V</a:t>
                </a:r>
                <a:endParaRPr lang="it-IT" sz="2400" b="0" dirty="0"/>
              </a:p>
            </p:txBody>
          </p:sp>
          <p:cxnSp>
            <p:nvCxnSpPr>
              <p:cNvPr id="13" name="Connettore 2 12"/>
              <p:cNvCxnSpPr/>
              <p:nvPr/>
            </p:nvCxnSpPr>
            <p:spPr bwMode="auto">
              <a:xfrm>
                <a:off x="2590800" y="3762702"/>
                <a:ext cx="9144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6" name="Ovale 45"/>
            <p:cNvSpPr>
              <a:spLocks noChangeArrowheads="1"/>
            </p:cNvSpPr>
            <p:nvPr/>
          </p:nvSpPr>
          <p:spPr bwMode="auto">
            <a:xfrm>
              <a:off x="1543268" y="109728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it-IT" dirty="0">
                <a:solidFill>
                  <a:srgbClr val="008000"/>
                </a:solidFill>
              </a:endParaRPr>
            </a:p>
          </p:txBody>
        </p:sp>
      </p:grpSp>
      <p:sp>
        <p:nvSpPr>
          <p:cNvPr id="32" name="CasellaDiTesto 45"/>
          <p:cNvSpPr txBox="1">
            <a:spLocks noChangeArrowheads="1"/>
          </p:cNvSpPr>
          <p:nvPr/>
        </p:nvSpPr>
        <p:spPr bwMode="auto">
          <a:xfrm>
            <a:off x="5867400" y="4343400"/>
            <a:ext cx="569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>
                <a:solidFill>
                  <a:srgbClr val="00B0F0"/>
                </a:solidFill>
              </a:rPr>
              <a:t>stiff</a:t>
            </a:r>
            <a:endParaRPr lang="it-IT" sz="1800" dirty="0">
              <a:solidFill>
                <a:srgbClr val="00B0F0"/>
              </a:solidFill>
            </a:endParaRPr>
          </a:p>
        </p:txBody>
      </p:sp>
      <p:sp>
        <p:nvSpPr>
          <p:cNvPr id="33" name="CasellaDiTesto 45"/>
          <p:cNvSpPr txBox="1">
            <a:spLocks noChangeArrowheads="1"/>
          </p:cNvSpPr>
          <p:nvPr/>
        </p:nvSpPr>
        <p:spPr bwMode="auto">
          <a:xfrm>
            <a:off x="5399861" y="3733800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smtClean="0">
                <a:solidFill>
                  <a:srgbClr val="FF00FF"/>
                </a:solidFill>
              </a:rPr>
              <a:t>soft</a:t>
            </a:r>
            <a:endParaRPr lang="it-IT" sz="1800" dirty="0">
              <a:solidFill>
                <a:srgbClr val="FF00FF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0" y="5715000"/>
            <a:ext cx="9144000" cy="567516"/>
            <a:chOff x="0" y="6302207"/>
            <a:chExt cx="9144000" cy="5675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/>
                <p:cNvSpPr txBox="1"/>
                <p:nvPr/>
              </p:nvSpPr>
              <p:spPr>
                <a:xfrm>
                  <a:off x="1312982" y="6314763"/>
                  <a:ext cx="6623801" cy="554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2" algn="l" eaLnBrk="0" hangingPunct="0"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𝑚𝑒𝑡𝑎</m:t>
                            </m:r>
                          </m:sub>
                        </m:sSub>
                        <m:d>
                          <m:d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r>
                          <a:rPr lang="en-US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sSub>
                          <m:sSub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sSub>
                          <m:sSub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m:oMathPara>
                  </a14:m>
                  <a:endParaRPr lang="en-US" b="0" kern="0" dirty="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mc:Choice>
          <mc:Fallback xmlns="">
            <p:sp>
              <p:nvSpPr>
                <p:cNvPr id="31" name="CasellaDiTes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82" y="6314763"/>
                  <a:ext cx="6623801" cy="55496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CasellaDiTesto 33"/>
            <p:cNvSpPr txBox="1"/>
            <p:nvPr/>
          </p:nvSpPr>
          <p:spPr>
            <a:xfrm>
              <a:off x="0" y="6412523"/>
              <a:ext cx="2182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 dirty="0">
                  <a:solidFill>
                    <a:srgbClr val="00B050"/>
                  </a:solidFill>
                </a:rPr>
                <a:t>e</a:t>
              </a:r>
              <a:r>
                <a:rPr lang="it-IT" sz="2000" i="1" dirty="0" smtClean="0">
                  <a:solidFill>
                    <a:srgbClr val="00B050"/>
                  </a:solidFill>
                </a:rPr>
                <a:t>x: Meta-</a:t>
              </a:r>
              <a:r>
                <a:rPr lang="it-IT" sz="2000" i="1" dirty="0" err="1" smtClean="0">
                  <a:solidFill>
                    <a:srgbClr val="00B050"/>
                  </a:solidFill>
                </a:rPr>
                <a:t>modeling</a:t>
              </a:r>
              <a:endParaRPr lang="it-IT" sz="2000" i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/>
                <p:cNvSpPr txBox="1"/>
                <p:nvPr/>
              </p:nvSpPr>
              <p:spPr>
                <a:xfrm>
                  <a:off x="7973808" y="6302207"/>
                  <a:ext cx="1170192" cy="555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5" name="CasellaDiTes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808" y="6302207"/>
                  <a:ext cx="1170192" cy="55579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329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09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193959" y="2590800"/>
            <a:ext cx="6576159" cy="1905000"/>
            <a:chOff x="1193959" y="2590800"/>
            <a:chExt cx="6576159" cy="1905000"/>
          </a:xfrm>
        </p:grpSpPr>
        <p:sp>
          <p:nvSpPr>
            <p:cNvPr id="3" name="Rettangolo 2"/>
            <p:cNvSpPr/>
            <p:nvPr/>
          </p:nvSpPr>
          <p:spPr bwMode="auto">
            <a:xfrm>
              <a:off x="1295400" y="2590800"/>
              <a:ext cx="6400800" cy="19050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193959" y="3124200"/>
              <a:ext cx="65761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0" dirty="0" smtClean="0">
                  <a:solidFill>
                    <a:srgbClr val="0070C0"/>
                  </a:solidFill>
                </a:rPr>
                <a:t>Fermi </a:t>
              </a:r>
              <a:r>
                <a:rPr lang="it-IT" sz="4000" b="0" dirty="0" err="1" smtClean="0">
                  <a:solidFill>
                    <a:srgbClr val="0070C0"/>
                  </a:solidFill>
                </a:rPr>
                <a:t>Energies</a:t>
              </a:r>
              <a:r>
                <a:rPr lang="it-IT" sz="4000" b="0" dirty="0" smtClean="0">
                  <a:solidFill>
                    <a:srgbClr val="0070C0"/>
                  </a:solidFill>
                </a:rPr>
                <a:t> (30-60 </a:t>
              </a:r>
              <a:r>
                <a:rPr lang="it-IT" sz="4000" b="0" dirty="0" err="1" smtClean="0">
                  <a:solidFill>
                    <a:srgbClr val="0070C0"/>
                  </a:solidFill>
                </a:rPr>
                <a:t>MeV</a:t>
              </a:r>
              <a:r>
                <a:rPr lang="it-IT" sz="4000" b="0" dirty="0" smtClean="0">
                  <a:solidFill>
                    <a:srgbClr val="0070C0"/>
                  </a:solidFill>
                </a:rPr>
                <a:t>/u)</a:t>
              </a:r>
            </a:p>
            <a:p>
              <a:r>
                <a:rPr lang="it-IT" sz="3200" b="0" i="1" dirty="0" err="1">
                  <a:solidFill>
                    <a:srgbClr val="00B050"/>
                  </a:solidFill>
                </a:rPr>
                <a:t>l</a:t>
              </a:r>
              <a:r>
                <a:rPr lang="it-IT" sz="3200" b="0" i="1" dirty="0" err="1" smtClean="0">
                  <a:solidFill>
                    <a:srgbClr val="00B050"/>
                  </a:solidFill>
                </a:rPr>
                <a:t>ow</a:t>
              </a:r>
              <a:r>
                <a:rPr lang="it-IT" sz="3200" b="0" i="1" dirty="0" smtClean="0">
                  <a:solidFill>
                    <a:srgbClr val="00B050"/>
                  </a:solidFill>
                </a:rPr>
                <a:t> </a:t>
              </a:r>
              <a:r>
                <a:rPr lang="it-IT" sz="3200" b="0" i="1" dirty="0" err="1" smtClean="0">
                  <a:solidFill>
                    <a:srgbClr val="00B050"/>
                  </a:solidFill>
                </a:rPr>
                <a:t>density</a:t>
              </a:r>
              <a:r>
                <a:rPr lang="it-IT" sz="3200" b="0" i="1" dirty="0" smtClean="0">
                  <a:solidFill>
                    <a:srgbClr val="00B050"/>
                  </a:solidFill>
                </a:rPr>
                <a:t> regime</a:t>
              </a:r>
              <a:endParaRPr lang="it-IT" sz="3200" b="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Freccia a destra 4"/>
          <p:cNvSpPr/>
          <p:nvPr/>
        </p:nvSpPr>
        <p:spPr bwMode="auto">
          <a:xfrm>
            <a:off x="2362200" y="3962400"/>
            <a:ext cx="4572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152400" y="83403"/>
            <a:ext cx="6001195" cy="83099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0" dirty="0" smtClean="0">
                <a:solidFill>
                  <a:schemeClr val="bg1"/>
                </a:solidFill>
              </a:rPr>
              <a:t>Beyond the </a:t>
            </a:r>
            <a:r>
              <a:rPr lang="it-IT" sz="2400" b="0" dirty="0" err="1" smtClean="0">
                <a:solidFill>
                  <a:schemeClr val="bg1"/>
                </a:solidFill>
              </a:rPr>
              <a:t>independent</a:t>
            </a:r>
            <a:r>
              <a:rPr lang="it-IT" sz="2400" b="0" dirty="0" smtClean="0">
                <a:solidFill>
                  <a:schemeClr val="bg1"/>
                </a:solidFill>
              </a:rPr>
              <a:t> </a:t>
            </a:r>
            <a:r>
              <a:rPr lang="it-IT" sz="2400" b="0" dirty="0" err="1" smtClean="0">
                <a:solidFill>
                  <a:schemeClr val="bg1"/>
                </a:solidFill>
              </a:rPr>
              <a:t>particle</a:t>
            </a:r>
            <a:r>
              <a:rPr lang="it-IT" sz="2400" b="0" dirty="0" smtClean="0">
                <a:solidFill>
                  <a:schemeClr val="bg1"/>
                </a:solidFill>
              </a:rPr>
              <a:t> </a:t>
            </a:r>
            <a:r>
              <a:rPr lang="it-IT" sz="2400" b="0" dirty="0" err="1" smtClean="0">
                <a:solidFill>
                  <a:schemeClr val="bg1"/>
                </a:solidFill>
              </a:rPr>
              <a:t>picture</a:t>
            </a:r>
            <a:r>
              <a:rPr lang="it-IT" sz="2400" b="0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sz="2400" b="0" dirty="0">
                <a:solidFill>
                  <a:schemeClr val="bg1"/>
                </a:solidFill>
              </a:rPr>
              <a:t>f</a:t>
            </a:r>
            <a:r>
              <a:rPr lang="it-IT" sz="2400" b="0" dirty="0" smtClean="0">
                <a:solidFill>
                  <a:schemeClr val="bg1"/>
                </a:solidFill>
              </a:rPr>
              <a:t>rom </a:t>
            </a:r>
            <a:r>
              <a:rPr lang="it-IT" sz="2400" b="0" dirty="0" err="1" smtClean="0">
                <a:solidFill>
                  <a:srgbClr val="FF0000"/>
                </a:solidFill>
              </a:rPr>
              <a:t>fission</a:t>
            </a:r>
            <a:r>
              <a:rPr lang="it-IT" sz="2400" b="0" dirty="0" smtClean="0">
                <a:solidFill>
                  <a:schemeClr val="bg1"/>
                </a:solidFill>
              </a:rPr>
              <a:t> to </a:t>
            </a:r>
            <a:r>
              <a:rPr lang="it-IT" sz="2400" b="0" dirty="0" err="1" smtClean="0">
                <a:solidFill>
                  <a:srgbClr val="002060"/>
                </a:solidFill>
              </a:rPr>
              <a:t>fragmentation</a:t>
            </a:r>
            <a:r>
              <a:rPr lang="it-IT" sz="2400" b="0" dirty="0" smtClean="0">
                <a:solidFill>
                  <a:schemeClr val="bg1"/>
                </a:solidFill>
              </a:rPr>
              <a:t> </a:t>
            </a:r>
            <a:r>
              <a:rPr lang="it-IT" sz="2400" b="0" dirty="0" err="1" smtClean="0">
                <a:solidFill>
                  <a:srgbClr val="002060"/>
                </a:solidFill>
              </a:rPr>
              <a:t>at</a:t>
            </a:r>
            <a:r>
              <a:rPr lang="it-IT" sz="2400" b="0" dirty="0" smtClean="0">
                <a:solidFill>
                  <a:srgbClr val="002060"/>
                </a:solidFill>
              </a:rPr>
              <a:t> Fermi </a:t>
            </a:r>
            <a:r>
              <a:rPr lang="it-IT" sz="2400" b="0" dirty="0" err="1" smtClean="0">
                <a:solidFill>
                  <a:srgbClr val="002060"/>
                </a:solidFill>
              </a:rPr>
              <a:t>energies</a:t>
            </a:r>
            <a:endParaRPr lang="it-IT" sz="2400" b="0" dirty="0">
              <a:solidFill>
                <a:srgbClr val="00206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-304800" y="2678289"/>
            <a:ext cx="4933880" cy="3646311"/>
            <a:chOff x="0" y="1295400"/>
            <a:chExt cx="4572000" cy="34290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/>
            <a:srcRect t="6977" r="49428" b="40698"/>
            <a:stretch/>
          </p:blipFill>
          <p:spPr>
            <a:xfrm>
              <a:off x="0" y="1295400"/>
              <a:ext cx="4441491" cy="342900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 bwMode="auto">
            <a:xfrm>
              <a:off x="2057400" y="1371600"/>
              <a:ext cx="2514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152400" y="3886200"/>
              <a:ext cx="19050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1295400" y="1226403"/>
            <a:ext cx="3005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Quantum SMF</a:t>
            </a:r>
            <a:r>
              <a:rPr lang="it-IT" b="0" dirty="0" smtClean="0">
                <a:solidFill>
                  <a:srgbClr val="0070C0"/>
                </a:solidFill>
              </a:rPr>
              <a:t>:</a:t>
            </a:r>
          </a:p>
          <a:p>
            <a:r>
              <a:rPr lang="it-IT" b="0" dirty="0" err="1">
                <a:solidFill>
                  <a:srgbClr val="0070C0"/>
                </a:solidFill>
              </a:rPr>
              <a:t>s</a:t>
            </a:r>
            <a:r>
              <a:rPr lang="it-IT" b="0" dirty="0" err="1" smtClean="0">
                <a:solidFill>
                  <a:srgbClr val="0070C0"/>
                </a:solidFill>
              </a:rPr>
              <a:t>ampling</a:t>
            </a:r>
            <a:r>
              <a:rPr lang="it-IT" b="0" dirty="0" smtClean="0">
                <a:solidFill>
                  <a:srgbClr val="0070C0"/>
                </a:solidFill>
              </a:rPr>
              <a:t> </a:t>
            </a:r>
            <a:r>
              <a:rPr lang="it-IT" b="0" dirty="0" err="1" smtClean="0">
                <a:solidFill>
                  <a:srgbClr val="0070C0"/>
                </a:solidFill>
              </a:rPr>
              <a:t>initial</a:t>
            </a:r>
            <a:r>
              <a:rPr lang="it-IT" b="0" dirty="0" smtClean="0">
                <a:solidFill>
                  <a:srgbClr val="0070C0"/>
                </a:solidFill>
              </a:rPr>
              <a:t> zero-</a:t>
            </a:r>
            <a:r>
              <a:rPr lang="it-IT" b="0" dirty="0" err="1" smtClean="0">
                <a:solidFill>
                  <a:srgbClr val="0070C0"/>
                </a:solidFill>
              </a:rPr>
              <a:t>point</a:t>
            </a:r>
            <a:r>
              <a:rPr lang="it-IT" b="0" dirty="0" smtClean="0">
                <a:solidFill>
                  <a:srgbClr val="0070C0"/>
                </a:solidFill>
              </a:rPr>
              <a:t> </a:t>
            </a:r>
            <a:r>
              <a:rPr lang="it-IT" b="0" dirty="0" err="1" smtClean="0">
                <a:solidFill>
                  <a:srgbClr val="0070C0"/>
                </a:solidFill>
              </a:rPr>
              <a:t>motion</a:t>
            </a:r>
            <a:endParaRPr lang="it-IT" b="0" dirty="0" smtClean="0">
              <a:solidFill>
                <a:srgbClr val="0070C0"/>
              </a:solidFill>
            </a:endParaRPr>
          </a:p>
          <a:p>
            <a:r>
              <a:rPr lang="it-IT" b="0" dirty="0" smtClean="0">
                <a:solidFill>
                  <a:srgbClr val="0070C0"/>
                </a:solidFill>
              </a:rPr>
              <a:t>+ </a:t>
            </a:r>
            <a:r>
              <a:rPr lang="it-IT" b="0" dirty="0" err="1" smtClean="0">
                <a:solidFill>
                  <a:srgbClr val="0070C0"/>
                </a:solidFill>
              </a:rPr>
              <a:t>m.f</a:t>
            </a:r>
            <a:r>
              <a:rPr lang="it-IT" b="0" dirty="0" smtClean="0">
                <a:solidFill>
                  <a:srgbClr val="0070C0"/>
                </a:solidFill>
              </a:rPr>
              <a:t>. </a:t>
            </a:r>
            <a:r>
              <a:rPr lang="it-IT" b="0" dirty="0" err="1" smtClean="0">
                <a:solidFill>
                  <a:srgbClr val="0070C0"/>
                </a:solidFill>
              </a:rPr>
              <a:t>trajectories</a:t>
            </a:r>
            <a:endParaRPr lang="it-IT" b="0" dirty="0">
              <a:solidFill>
                <a:srgbClr val="0070C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29000" y="5986046"/>
            <a:ext cx="68800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chemeClr val="accent6"/>
                </a:solidFill>
              </a:rPr>
              <a:t>258</a:t>
            </a:r>
            <a:r>
              <a:rPr lang="it-IT" dirty="0" smtClean="0">
                <a:solidFill>
                  <a:schemeClr val="accent6"/>
                </a:solidFill>
              </a:rPr>
              <a:t>Fm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491643" y="710625"/>
            <a:ext cx="2409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err="1" smtClean="0">
                <a:solidFill>
                  <a:srgbClr val="008000"/>
                </a:solidFill>
              </a:rPr>
              <a:t>Fragment</a:t>
            </a:r>
            <a:r>
              <a:rPr lang="it-IT" b="0" dirty="0" smtClean="0">
                <a:solidFill>
                  <a:srgbClr val="008000"/>
                </a:solidFill>
              </a:rPr>
              <a:t> </a:t>
            </a:r>
            <a:r>
              <a:rPr lang="it-IT" b="0" dirty="0" err="1" smtClean="0">
                <a:solidFill>
                  <a:srgbClr val="008000"/>
                </a:solidFill>
              </a:rPr>
              <a:t>evolution</a:t>
            </a:r>
            <a:endParaRPr lang="it-IT" b="0" dirty="0" smtClean="0">
              <a:solidFill>
                <a:srgbClr val="008000"/>
              </a:solidFill>
            </a:endParaRPr>
          </a:p>
          <a:p>
            <a:r>
              <a:rPr lang="it-IT" b="0" dirty="0" smtClean="0">
                <a:solidFill>
                  <a:srgbClr val="008000"/>
                </a:solidFill>
              </a:rPr>
              <a:t>@ Fermi </a:t>
            </a:r>
            <a:r>
              <a:rPr lang="it-IT" b="0" dirty="0" err="1" smtClean="0">
                <a:solidFill>
                  <a:srgbClr val="008000"/>
                </a:solidFill>
              </a:rPr>
              <a:t>energies</a:t>
            </a:r>
            <a:r>
              <a:rPr lang="it-IT" b="0" dirty="0" smtClean="0">
                <a:solidFill>
                  <a:srgbClr val="008000"/>
                </a:solidFill>
              </a:rPr>
              <a:t> (</a:t>
            </a:r>
            <a:r>
              <a:rPr lang="it-IT" dirty="0" smtClean="0">
                <a:solidFill>
                  <a:srgbClr val="008000"/>
                </a:solidFill>
              </a:rPr>
              <a:t>BLOB</a:t>
            </a:r>
            <a:r>
              <a:rPr lang="it-IT" b="0" dirty="0" smtClean="0">
                <a:solidFill>
                  <a:srgbClr val="008000"/>
                </a:solidFill>
              </a:rPr>
              <a:t>)</a:t>
            </a:r>
            <a:endParaRPr lang="it-IT" b="0" dirty="0">
              <a:solidFill>
                <a:srgbClr val="008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8600" y="50292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0" i="1" dirty="0"/>
              <a:t>f</a:t>
            </a:r>
            <a:r>
              <a:rPr lang="it-IT" sz="1050" b="0" i="1" dirty="0" smtClean="0"/>
              <a:t>rom </a:t>
            </a:r>
            <a:r>
              <a:rPr lang="it-IT" sz="1100" b="0" i="1" dirty="0" err="1" smtClean="0"/>
              <a:t>A.Staszczak</a:t>
            </a:r>
            <a:endParaRPr lang="it-IT" sz="1100" b="0" i="1" dirty="0" smtClean="0"/>
          </a:p>
          <a:p>
            <a:r>
              <a:rPr lang="it-IT" sz="1000" b="0" dirty="0" smtClean="0"/>
              <a:t>NPA 994 (2015)</a:t>
            </a:r>
            <a:endParaRPr lang="it-IT" sz="1000" b="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48400" y="1337846"/>
            <a:ext cx="2738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err="1">
                <a:solidFill>
                  <a:srgbClr val="FF00FF"/>
                </a:solidFill>
              </a:rPr>
              <a:t>s</a:t>
            </a:r>
            <a:r>
              <a:rPr lang="it-IT" b="0" i="1" dirty="0" err="1" smtClean="0">
                <a:solidFill>
                  <a:srgbClr val="FF00FF"/>
                </a:solidFill>
              </a:rPr>
              <a:t>urface</a:t>
            </a:r>
            <a:r>
              <a:rPr lang="it-IT" b="0" i="1" dirty="0" smtClean="0">
                <a:solidFill>
                  <a:srgbClr val="FF00FF"/>
                </a:solidFill>
              </a:rPr>
              <a:t> + volume </a:t>
            </a:r>
            <a:r>
              <a:rPr lang="it-IT" b="0" i="1" dirty="0" err="1" smtClean="0">
                <a:solidFill>
                  <a:srgbClr val="FF00FF"/>
                </a:solidFill>
              </a:rPr>
              <a:t>instabilities</a:t>
            </a:r>
            <a:r>
              <a:rPr lang="it-IT" b="0" i="1" dirty="0" smtClean="0">
                <a:solidFill>
                  <a:srgbClr val="FF00FF"/>
                </a:solidFill>
              </a:rPr>
              <a:t> !</a:t>
            </a:r>
            <a:endParaRPr lang="it-IT" b="0" i="1" dirty="0">
              <a:solidFill>
                <a:srgbClr val="FF00FF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724400" y="1676400"/>
            <a:ext cx="4343400" cy="5029200"/>
            <a:chOff x="4724400" y="1828800"/>
            <a:chExt cx="4343400" cy="50292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/>
            <a:srcRect t="56558" r="21212" b="-1"/>
            <a:stretch/>
          </p:blipFill>
          <p:spPr>
            <a:xfrm>
              <a:off x="5105400" y="3962400"/>
              <a:ext cx="3962400" cy="2895600"/>
            </a:xfrm>
            <a:prstGeom prst="rect">
              <a:avLst/>
            </a:prstGeom>
          </p:spPr>
        </p:pic>
        <p:cxnSp>
          <p:nvCxnSpPr>
            <p:cNvPr id="16" name="Connettore 1 15"/>
            <p:cNvCxnSpPr/>
            <p:nvPr/>
          </p:nvCxnSpPr>
          <p:spPr bwMode="auto">
            <a:xfrm>
              <a:off x="4724400" y="1828800"/>
              <a:ext cx="0" cy="5029200"/>
            </a:xfrm>
            <a:prstGeom prst="line">
              <a:avLst/>
            </a:prstGeom>
            <a:noFill/>
            <a:ln w="9525" cap="flat" cmpd="sng" algn="ctr">
              <a:solidFill>
                <a:srgbClr val="28D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ttore 2 20"/>
            <p:cNvCxnSpPr/>
            <p:nvPr/>
          </p:nvCxnSpPr>
          <p:spPr bwMode="auto">
            <a:xfrm>
              <a:off x="4953000" y="3200400"/>
              <a:ext cx="0" cy="1066800"/>
            </a:xfrm>
            <a:prstGeom prst="straightConnector1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CasellaDiTesto 23"/>
            <p:cNvSpPr txBox="1"/>
            <p:nvPr/>
          </p:nvSpPr>
          <p:spPr>
            <a:xfrm>
              <a:off x="4809878" y="438584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endParaRPr lang="it-IT" dirty="0"/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4"/>
            <a:srcRect l="-1515" t="12575" r="22727" b="56557"/>
            <a:stretch/>
          </p:blipFill>
          <p:spPr>
            <a:xfrm>
              <a:off x="5105400" y="1905000"/>
              <a:ext cx="3962400" cy="2057400"/>
            </a:xfrm>
            <a:prstGeom prst="rect">
              <a:avLst/>
            </a:prstGeom>
          </p:spPr>
        </p:pic>
      </p:grpSp>
      <p:sp>
        <p:nvSpPr>
          <p:cNvPr id="17" name="Rettangolo 16"/>
          <p:cNvSpPr/>
          <p:nvPr/>
        </p:nvSpPr>
        <p:spPr bwMode="auto">
          <a:xfrm>
            <a:off x="1436512" y="5246511"/>
            <a:ext cx="979997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4724400" y="1535668"/>
            <a:ext cx="1676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Napolitani</a:t>
            </a:r>
            <a:r>
              <a:rPr lang="it-IT" sz="900" dirty="0" smtClean="0">
                <a:solidFill>
                  <a:srgbClr val="993366"/>
                </a:solidFill>
              </a:rPr>
              <a:t>, Colonna</a:t>
            </a:r>
          </a:p>
          <a:p>
            <a:pPr algn="l"/>
            <a:r>
              <a:rPr lang="it-IT" sz="900" dirty="0" smtClean="0">
                <a:solidFill>
                  <a:srgbClr val="993366"/>
                </a:solidFill>
              </a:rPr>
              <a:t>EPJ,117 </a:t>
            </a:r>
            <a:r>
              <a:rPr lang="it-IT" sz="900" dirty="0">
                <a:solidFill>
                  <a:srgbClr val="993366"/>
                </a:solidFill>
              </a:rPr>
              <a:t>(</a:t>
            </a:r>
            <a:r>
              <a:rPr lang="it-IT" sz="900" dirty="0" smtClean="0">
                <a:solidFill>
                  <a:srgbClr val="993366"/>
                </a:solidFill>
              </a:rPr>
              <a:t>2016)                                                                                                       </a:t>
            </a:r>
            <a:endParaRPr lang="it-IT" sz="900" dirty="0">
              <a:solidFill>
                <a:srgbClr val="993366"/>
              </a:solidFill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2362200" y="2057400"/>
            <a:ext cx="22860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Tanimura</a:t>
            </a:r>
            <a:r>
              <a:rPr lang="it-IT" sz="900" dirty="0" smtClean="0">
                <a:solidFill>
                  <a:srgbClr val="993366"/>
                </a:solidFill>
              </a:rPr>
              <a:t>, Lacroix, </a:t>
            </a:r>
            <a:r>
              <a:rPr lang="it-IT" sz="900" dirty="0" err="1" smtClean="0">
                <a:solidFill>
                  <a:srgbClr val="993366"/>
                </a:solidFill>
              </a:rPr>
              <a:t>Ayik</a:t>
            </a:r>
            <a:endParaRPr lang="it-IT" sz="900" dirty="0">
              <a:solidFill>
                <a:srgbClr val="993366"/>
              </a:solidFill>
            </a:endParaRPr>
          </a:p>
          <a:p>
            <a:pPr algn="l"/>
            <a:r>
              <a:rPr lang="it-IT" sz="900" dirty="0">
                <a:solidFill>
                  <a:srgbClr val="993366"/>
                </a:solidFill>
              </a:rPr>
              <a:t> </a:t>
            </a:r>
            <a:r>
              <a:rPr lang="it-IT" sz="900" dirty="0" err="1">
                <a:solidFill>
                  <a:srgbClr val="993366"/>
                </a:solidFill>
              </a:rPr>
              <a:t>Phys</a:t>
            </a:r>
            <a:r>
              <a:rPr lang="it-IT" sz="900" dirty="0">
                <a:solidFill>
                  <a:srgbClr val="993366"/>
                </a:solidFill>
              </a:rPr>
              <a:t>. </a:t>
            </a:r>
            <a:r>
              <a:rPr lang="it-IT" sz="900" dirty="0" smtClean="0">
                <a:solidFill>
                  <a:srgbClr val="993366"/>
                </a:solidFill>
              </a:rPr>
              <a:t>Rev. </a:t>
            </a:r>
            <a:r>
              <a:rPr lang="it-IT" sz="900" dirty="0" err="1" smtClean="0">
                <a:solidFill>
                  <a:srgbClr val="993366"/>
                </a:solidFill>
              </a:rPr>
              <a:t>Lett</a:t>
            </a:r>
            <a:r>
              <a:rPr lang="it-IT" sz="900" dirty="0" smtClean="0">
                <a:solidFill>
                  <a:srgbClr val="993366"/>
                </a:solidFill>
              </a:rPr>
              <a:t>. </a:t>
            </a:r>
            <a:r>
              <a:rPr lang="it-IT" sz="900" dirty="0">
                <a:solidFill>
                  <a:srgbClr val="993366"/>
                </a:solidFill>
              </a:rPr>
              <a:t>(</a:t>
            </a:r>
            <a:r>
              <a:rPr lang="it-IT" sz="900" dirty="0" smtClean="0">
                <a:solidFill>
                  <a:srgbClr val="993366"/>
                </a:solidFill>
              </a:rPr>
              <a:t>2017), EPJA52(2016)</a:t>
            </a:r>
          </a:p>
          <a:p>
            <a:pPr algn="l"/>
            <a:endParaRPr lang="it-IT" sz="900" dirty="0" smtClean="0">
              <a:solidFill>
                <a:srgbClr val="993366"/>
              </a:solidFill>
            </a:endParaRPr>
          </a:p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M.Bender</a:t>
            </a:r>
            <a:r>
              <a:rPr lang="it-IT" sz="900" dirty="0" smtClean="0">
                <a:solidFill>
                  <a:srgbClr val="993366"/>
                </a:solidFill>
              </a:rPr>
              <a:t> et al., JPG 47 (2020)   </a:t>
            </a:r>
          </a:p>
          <a:p>
            <a:pPr algn="l"/>
            <a:r>
              <a:rPr lang="it-IT" sz="900" dirty="0" err="1" smtClean="0">
                <a:solidFill>
                  <a:srgbClr val="993366"/>
                </a:solidFill>
              </a:rPr>
              <a:t>Ren</a:t>
            </a:r>
            <a:r>
              <a:rPr lang="it-IT" sz="900" dirty="0" smtClean="0">
                <a:solidFill>
                  <a:srgbClr val="993366"/>
                </a:solidFill>
              </a:rPr>
              <a:t>, </a:t>
            </a:r>
            <a:r>
              <a:rPr lang="it-IT" sz="900" dirty="0" err="1" smtClean="0">
                <a:solidFill>
                  <a:srgbClr val="993366"/>
                </a:solidFill>
              </a:rPr>
              <a:t>Vretenar</a:t>
            </a:r>
            <a:r>
              <a:rPr lang="it-IT" sz="900" dirty="0" smtClean="0">
                <a:solidFill>
                  <a:srgbClr val="993366"/>
                </a:solidFill>
              </a:rPr>
              <a:t> et al., PRL 128 (2022)                                                                                                       </a:t>
            </a:r>
            <a:endParaRPr lang="it-IT" sz="9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sz="2000" b="0" dirty="0" err="1" smtClean="0"/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517064C-0430-47DD-8B23-EE6727B5E978}" vid="{507676DB-CB10-4B91-9F05-0217F5728A17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145889</TotalTime>
  <Words>2109</Words>
  <Application>Microsoft Office PowerPoint</Application>
  <PresentationFormat>Presentazione su schermo (4:3)</PresentationFormat>
  <Paragraphs>465</Paragraphs>
  <Slides>26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45" baseType="lpstr">
      <vt:lpstr>ＭＳ Ｐゴシック</vt:lpstr>
      <vt:lpstr>Arial</vt:lpstr>
      <vt:lpstr>Arial Narrow</vt:lpstr>
      <vt:lpstr>Calibri</vt:lpstr>
      <vt:lpstr>Cambria Math</vt:lpstr>
      <vt:lpstr>Courier New</vt:lpstr>
      <vt:lpstr>Garamond</vt:lpstr>
      <vt:lpstr>Helvetica</vt:lpstr>
      <vt:lpstr>Lucida Grande</vt:lpstr>
      <vt:lpstr>Roboto</vt:lpstr>
      <vt:lpstr>Symbol</vt:lpstr>
      <vt:lpstr>Times New Roman</vt:lpstr>
      <vt:lpstr>Verdana</vt:lpstr>
      <vt:lpstr>Wingdings</vt:lpstr>
      <vt:lpstr>ヒラギノ角ゴ Pro W3</vt:lpstr>
      <vt:lpstr>Struttura predefinita</vt:lpstr>
      <vt:lpstr>FRIB3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- lns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colonna</dc:creator>
  <cp:lastModifiedBy>Account Microsoft</cp:lastModifiedBy>
  <cp:revision>1416</cp:revision>
  <cp:lastPrinted>2018-11-30T11:58:27Z</cp:lastPrinted>
  <dcterms:created xsi:type="dcterms:W3CDTF">2005-02-17T08:10:18Z</dcterms:created>
  <dcterms:modified xsi:type="dcterms:W3CDTF">2023-09-18T20:56:56Z</dcterms:modified>
</cp:coreProperties>
</file>