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40" r:id="rId2"/>
    <p:sldId id="514" r:id="rId3"/>
    <p:sldId id="448" r:id="rId4"/>
    <p:sldId id="431" r:id="rId5"/>
    <p:sldId id="408" r:id="rId6"/>
    <p:sldId id="489" r:id="rId7"/>
    <p:sldId id="503" r:id="rId8"/>
    <p:sldId id="504" r:id="rId9"/>
    <p:sldId id="513" r:id="rId10"/>
    <p:sldId id="409" r:id="rId11"/>
    <p:sldId id="433" r:id="rId12"/>
    <p:sldId id="410" r:id="rId13"/>
    <p:sldId id="491" r:id="rId14"/>
    <p:sldId id="509" r:id="rId15"/>
    <p:sldId id="472" r:id="rId16"/>
    <p:sldId id="478" r:id="rId17"/>
    <p:sldId id="475" r:id="rId18"/>
    <p:sldId id="477" r:id="rId19"/>
    <p:sldId id="484" r:id="rId20"/>
    <p:sldId id="474" r:id="rId21"/>
    <p:sldId id="479" r:id="rId22"/>
    <p:sldId id="481" r:id="rId23"/>
    <p:sldId id="485" r:id="rId24"/>
    <p:sldId id="486" r:id="rId25"/>
    <p:sldId id="511" r:id="rId26"/>
    <p:sldId id="502" r:id="rId27"/>
    <p:sldId id="512" r:id="rId28"/>
    <p:sldId id="414" r:id="rId29"/>
    <p:sldId id="515" r:id="rId30"/>
    <p:sldId id="516" r:id="rId31"/>
    <p:sldId id="5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33CC"/>
    <a:srgbClr val="FE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BD176-0AAC-4C0F-9E80-478BC893F889}" v="12" dt="2023-09-21T12:50:58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5AF6A-B62D-408D-899F-D5D43A72FEC8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8291E-7A0D-40FC-BFB9-0C0F8D22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0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08EC9-0231-44CA-8DD2-07DA00353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4500" y="887413"/>
            <a:ext cx="4265613" cy="2398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08EC9-0231-44CA-8DD2-07DA00353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1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D74405-D979-CE4C-A018-33F790D29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106"/>
            <a:ext cx="10515600" cy="506085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2000"/>
              </a:spcBef>
              <a:defRPr sz="2000"/>
            </a:lvl1pPr>
            <a:lvl2pPr>
              <a:lnSpc>
                <a:spcPct val="150000"/>
              </a:lnSpc>
              <a:spcBef>
                <a:spcPts val="2000"/>
              </a:spcBef>
              <a:defRPr sz="2000"/>
            </a:lvl2pPr>
            <a:lvl3pPr>
              <a:lnSpc>
                <a:spcPct val="150000"/>
              </a:lnSpc>
              <a:spcBef>
                <a:spcPts val="2000"/>
              </a:spcBef>
              <a:defRPr sz="2000"/>
            </a:lvl3pPr>
            <a:lvl4pPr>
              <a:lnSpc>
                <a:spcPct val="150000"/>
              </a:lnSpc>
              <a:spcBef>
                <a:spcPts val="2000"/>
              </a:spcBef>
              <a:defRPr sz="2000"/>
            </a:lvl4pPr>
            <a:lvl5pPr>
              <a:lnSpc>
                <a:spcPct val="150000"/>
              </a:lnSpc>
              <a:spcBef>
                <a:spcPts val="2000"/>
              </a:spcBef>
              <a:defRPr sz="2000"/>
            </a:lvl5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154715-BE41-E049-9023-D3686939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1E6CD-A9A4-F546-936E-083BFA7E54D7}" type="datetime1">
              <a:rPr kumimoji="1" lang="ko-KR" altLang="en-US" smtClean="0"/>
              <a:t>2023-09-25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4A7E00-7FD9-CB47-BFEF-2670FDEC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E4125-DA7F-E341-977D-407E927B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861" y="136525"/>
            <a:ext cx="623761" cy="365125"/>
          </a:xfrm>
        </p:spPr>
        <p:txBody>
          <a:bodyPr/>
          <a:lstStyle/>
          <a:p>
            <a:fld id="{6B058B35-4F89-6A4F-9E59-02C6637BE40D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329C1D86-F51B-E048-8587-23833B24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5035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6661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2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2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7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1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1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CC16B-5503-46AF-A163-F15A5D98F1C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emf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21" Type="http://schemas.openxmlformats.org/officeDocument/2006/relationships/image" Target="../media/image57.jpe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61.png"/><Relationship Id="rId33" Type="http://schemas.openxmlformats.org/officeDocument/2006/relationships/image" Target="../media/image69.gif"/><Relationship Id="rId38" Type="http://schemas.openxmlformats.org/officeDocument/2006/relationships/image" Target="../media/image73.png"/><Relationship Id="rId2" Type="http://schemas.openxmlformats.org/officeDocument/2006/relationships/image" Target="../media/image38.emf"/><Relationship Id="rId16" Type="http://schemas.openxmlformats.org/officeDocument/2006/relationships/image" Target="../media/image52.gif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2.jpe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23" Type="http://schemas.openxmlformats.org/officeDocument/2006/relationships/image" Target="../media/image59.gif"/><Relationship Id="rId28" Type="http://schemas.openxmlformats.org/officeDocument/2006/relationships/image" Target="../media/image64.jpeg"/><Relationship Id="rId36" Type="http://schemas.openxmlformats.org/officeDocument/2006/relationships/image" Target="../media/image71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31" Type="http://schemas.openxmlformats.org/officeDocument/2006/relationships/image" Target="../media/image67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png"/><Relationship Id="rId35" Type="http://schemas.openxmlformats.org/officeDocument/2006/relationships/hyperlink" Target="https://groups.nscl.msu.edu/hira/cosmic/SpiritTPC.html" TargetMode="External"/><Relationship Id="rId8" Type="http://schemas.openxmlformats.org/officeDocument/2006/relationships/image" Target="../media/image44.png"/><Relationship Id="rId3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3" Type="http://schemas.openxmlformats.org/officeDocument/2006/relationships/image" Target="../media/image75.png"/><Relationship Id="rId7" Type="http://schemas.openxmlformats.org/officeDocument/2006/relationships/image" Target="../media/image53.gif"/><Relationship Id="rId12" Type="http://schemas.openxmlformats.org/officeDocument/2006/relationships/image" Target="../media/image59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70.png"/><Relationship Id="rId5" Type="http://schemas.openxmlformats.org/officeDocument/2006/relationships/image" Target="../media/image38.emf"/><Relationship Id="rId10" Type="http://schemas.openxmlformats.org/officeDocument/2006/relationships/image" Target="../media/image58.png"/><Relationship Id="rId4" Type="http://schemas.openxmlformats.org/officeDocument/2006/relationships/image" Target="../media/image76.emf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8.gif"/><Relationship Id="rId7" Type="http://schemas.openxmlformats.org/officeDocument/2006/relationships/image" Target="../media/image54.png"/><Relationship Id="rId12" Type="http://schemas.openxmlformats.org/officeDocument/2006/relationships/image" Target="../media/image5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9.gif"/><Relationship Id="rId5" Type="http://schemas.openxmlformats.org/officeDocument/2006/relationships/image" Target="../media/image51.jpeg"/><Relationship Id="rId10" Type="http://schemas.openxmlformats.org/officeDocument/2006/relationships/image" Target="../media/image70.png"/><Relationship Id="rId4" Type="http://schemas.openxmlformats.org/officeDocument/2006/relationships/image" Target="../media/image38.emf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9.png"/><Relationship Id="rId7" Type="http://schemas.openxmlformats.org/officeDocument/2006/relationships/image" Target="../media/image55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jpeg"/><Relationship Id="rId5" Type="http://schemas.openxmlformats.org/officeDocument/2006/relationships/image" Target="../media/image53.gif"/><Relationship Id="rId10" Type="http://schemas.openxmlformats.org/officeDocument/2006/relationships/image" Target="../media/image59.gif"/><Relationship Id="rId4" Type="http://schemas.openxmlformats.org/officeDocument/2006/relationships/image" Target="../media/image51.jpe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8.emf"/><Relationship Id="rId3" Type="http://schemas.openxmlformats.org/officeDocument/2006/relationships/image" Target="../media/image81.png"/><Relationship Id="rId7" Type="http://schemas.openxmlformats.org/officeDocument/2006/relationships/image" Target="../media/image83.jpeg"/><Relationship Id="rId12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38.emf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.jpeg"/><Relationship Id="rId3" Type="http://schemas.openxmlformats.org/officeDocument/2006/relationships/image" Target="../media/image51.jpeg"/><Relationship Id="rId7" Type="http://schemas.openxmlformats.org/officeDocument/2006/relationships/image" Target="../media/image58.png"/><Relationship Id="rId12" Type="http://schemas.openxmlformats.org/officeDocument/2006/relationships/image" Target="../media/image90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89.png"/><Relationship Id="rId5" Type="http://schemas.openxmlformats.org/officeDocument/2006/relationships/image" Target="../media/image54.png"/><Relationship Id="rId10" Type="http://schemas.openxmlformats.org/officeDocument/2006/relationships/image" Target="../media/image57.jpeg"/><Relationship Id="rId4" Type="http://schemas.openxmlformats.org/officeDocument/2006/relationships/image" Target="../media/image53.gif"/><Relationship Id="rId9" Type="http://schemas.openxmlformats.org/officeDocument/2006/relationships/image" Target="../media/image59.gif"/><Relationship Id="rId1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2.jpeg"/><Relationship Id="rId7" Type="http://schemas.openxmlformats.org/officeDocument/2006/relationships/image" Target="../media/image9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38.emf"/><Relationship Id="rId5" Type="http://schemas.openxmlformats.org/officeDocument/2006/relationships/image" Target="../media/image84.jpeg"/><Relationship Id="rId10" Type="http://schemas.openxmlformats.org/officeDocument/2006/relationships/image" Target="../media/image93.png"/><Relationship Id="rId4" Type="http://schemas.openxmlformats.org/officeDocument/2006/relationships/image" Target="../media/image83.jpe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85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91.jpeg"/><Relationship Id="rId5" Type="http://schemas.openxmlformats.org/officeDocument/2006/relationships/image" Target="../media/image83.jpeg"/><Relationship Id="rId10" Type="http://schemas.openxmlformats.org/officeDocument/2006/relationships/image" Target="../media/image86.jpeg"/><Relationship Id="rId4" Type="http://schemas.openxmlformats.org/officeDocument/2006/relationships/image" Target="../media/image82.jpe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2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38.emf"/><Relationship Id="rId4" Type="http://schemas.openxmlformats.org/officeDocument/2006/relationships/image" Target="../media/image83.jpe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72.jpe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3.jpe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areers.pageuppeople.com/782/cw/en-us/job/516103/assistant-professorfribnscl-faculty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" y="2372541"/>
            <a:ext cx="6860423" cy="450374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44" y="0"/>
            <a:ext cx="8344463" cy="155718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" name="Rectangle 4"/>
          <p:cNvSpPr/>
          <p:nvPr/>
        </p:nvSpPr>
        <p:spPr>
          <a:xfrm>
            <a:off x="3933741" y="1095516"/>
            <a:ext cx="509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Tommy Tsang (Tsangc@FRIB.MSU.EDU</a:t>
            </a:r>
            <a:r>
              <a:rPr lang="en-US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682" y="5450434"/>
            <a:ext cx="19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4">
                    <a:lumMod val="50000"/>
                  </a:schemeClr>
                </a:solidFill>
              </a:rPr>
              <a:t>PNM EOS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1167" y="1450197"/>
            <a:ext cx="7604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The Nuclear Equation of State from experiments and Astronomical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4173161"/>
            <a:ext cx="43035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NuSym2023</a:t>
            </a:r>
          </a:p>
          <a:p>
            <a:r>
              <a:rPr lang="en-US" sz="3200">
                <a:solidFill>
                  <a:srgbClr val="0000FF"/>
                </a:solidFill>
              </a:rPr>
              <a:t>GSI, Darmstadt</a:t>
            </a:r>
          </a:p>
          <a:p>
            <a:r>
              <a:rPr lang="en-US" sz="3200">
                <a:solidFill>
                  <a:srgbClr val="0000FF"/>
                </a:solidFill>
              </a:rPr>
              <a:t>September 18-22, 2023zzz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43159" y="2578291"/>
            <a:ext cx="1740602" cy="139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70" y="263012"/>
            <a:ext cx="7503220" cy="6453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600" y="426964"/>
            <a:ext cx="371433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33CC"/>
                </a:solidFill>
              </a:rPr>
              <a:t>Posteriors of the </a:t>
            </a:r>
            <a:r>
              <a:rPr lang="en-US" sz="2800" err="1">
                <a:solidFill>
                  <a:srgbClr val="FF33CC"/>
                </a:solidFill>
              </a:rPr>
              <a:t>parmeterized</a:t>
            </a:r>
            <a:r>
              <a:rPr lang="en-US" sz="2800">
                <a:solidFill>
                  <a:srgbClr val="FF33CC"/>
                </a:solidFill>
              </a:rPr>
              <a:t> EOS using Bayesian analysis of the constraints + NS model.</a:t>
            </a:r>
          </a:p>
          <a:p>
            <a:endParaRPr lang="en-US" sz="2800">
              <a:solidFill>
                <a:srgbClr val="FF33CC"/>
              </a:solidFill>
            </a:endParaRPr>
          </a:p>
          <a:p>
            <a:r>
              <a:rPr lang="en-US" sz="2800">
                <a:solidFill>
                  <a:srgbClr val="FF33CC"/>
                </a:solidFill>
              </a:rPr>
              <a:t>68% &amp; 95% distributions and agreements with data</a:t>
            </a:r>
          </a:p>
          <a:p>
            <a:endParaRPr lang="en-US" sz="2800">
              <a:solidFill>
                <a:srgbClr val="FF33CC"/>
              </a:solidFill>
            </a:endParaRPr>
          </a:p>
          <a:p>
            <a:r>
              <a:rPr lang="en-US" sz="2800" err="1">
                <a:solidFill>
                  <a:srgbClr val="FF0000"/>
                </a:solidFill>
              </a:rPr>
              <a:t>P_sym</a:t>
            </a:r>
            <a:r>
              <a:rPr lang="en-US" sz="2800">
                <a:solidFill>
                  <a:srgbClr val="FF0000"/>
                </a:solidFill>
              </a:rPr>
              <a:t> &gt; P_SNM</a:t>
            </a:r>
          </a:p>
          <a:p>
            <a:r>
              <a:rPr lang="en-US" sz="2800">
                <a:solidFill>
                  <a:srgbClr val="FF0000"/>
                </a:solidFill>
              </a:rPr>
              <a:t>Symmetry term has large uncertainties at high densities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D7C1D-D7A0-018C-9936-DB39A2C8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6576" y="281300"/>
            <a:ext cx="3482482" cy="30284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842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76" y="780294"/>
            <a:ext cx="7099706" cy="5793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576" y="257074"/>
            <a:ext cx="699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33CC"/>
                </a:solidFill>
              </a:rPr>
              <a:t>Comparisons with other neutron star </a:t>
            </a:r>
            <a:r>
              <a:rPr lang="en-US" sz="2800" err="1">
                <a:solidFill>
                  <a:srgbClr val="FF33CC"/>
                </a:solidFill>
              </a:rPr>
              <a:t>EoS</a:t>
            </a:r>
            <a:r>
              <a:rPr lang="en-US" sz="280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0E766-51DC-6816-D866-535D113F4A74}"/>
              </a:ext>
            </a:extLst>
          </p:cNvPr>
          <p:cNvSpPr txBox="1"/>
          <p:nvPr/>
        </p:nvSpPr>
        <p:spPr>
          <a:xfrm>
            <a:off x="7194852" y="578589"/>
            <a:ext cx="4747212" cy="20928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900">
                <a:solidFill>
                  <a:srgbClr val="FE7A7A"/>
                </a:solidFill>
              </a:rPr>
              <a:t>Legred et al., Phys. Rev. D 104, 063003 (2021)</a:t>
            </a:r>
            <a:endParaRPr lang="en-US" sz="1900">
              <a:solidFill>
                <a:srgbClr val="FE7A7A"/>
              </a:solidFill>
            </a:endParaRP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E7A7A"/>
                </a:solidFill>
              </a:rPr>
              <a:t>Non-parametric equation of states as priors.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E7A7A"/>
                </a:solidFill>
              </a:rPr>
              <a:t>Astrophysical observations are used as constraints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4852" y="2933080"/>
            <a:ext cx="4784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/>
              <a:t>Huth, Pang et al., Nature 606, 279 (2022)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/>
              <a:t>Prior distribution from the Chiral Effective Field theory (</a:t>
            </a:r>
            <a:r>
              <a:rPr lang="en-US" sz="2800" err="1"/>
              <a:t>upto</a:t>
            </a:r>
            <a:r>
              <a:rPr lang="en-US" sz="2800"/>
              <a:t> 1.5n</a:t>
            </a:r>
            <a:r>
              <a:rPr lang="en-US" sz="2800" baseline="-25000"/>
              <a:t>0</a:t>
            </a:r>
            <a:r>
              <a:rPr lang="en-US" sz="2800"/>
              <a:t>); constant speed  of sound model &gt;1.5n</a:t>
            </a:r>
            <a:r>
              <a:rPr lang="en-US" sz="2800" baseline="-25000"/>
              <a:t>0</a:t>
            </a:r>
            <a:r>
              <a:rPr lang="en-US" sz="2800"/>
              <a:t>. </a:t>
            </a:r>
          </a:p>
          <a:p>
            <a:pPr marL="313136" indent="-313136">
              <a:buFont typeface="Arial" panose="020B0604020202020204" pitchFamily="34" charset="0"/>
              <a:buChar char="•"/>
            </a:pPr>
            <a:r>
              <a:rPr lang="en-US" sz="2800"/>
              <a:t>Include HIC(FOURPI) &amp; astrophysical observations as constraints</a:t>
            </a:r>
          </a:p>
        </p:txBody>
      </p:sp>
    </p:spTree>
    <p:extLst>
      <p:ext uri="{BB962C8B-B14F-4D97-AF65-F5344CB8AC3E}">
        <p14:creationId xmlns:p14="http://schemas.microsoft.com/office/powerpoint/2010/main" val="372530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2505" y="20913"/>
            <a:ext cx="909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33CC"/>
                </a:solidFill>
              </a:rPr>
              <a:t>Challenges &amp; Opportunities: Benchmarks for nuclear Theories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1" y="544133"/>
            <a:ext cx="9960203" cy="56545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46385" y="2760471"/>
            <a:ext cx="3162914" cy="1221854"/>
            <a:chOff x="1597838" y="-169716"/>
            <a:chExt cx="2428102" cy="914400"/>
          </a:xfrm>
        </p:grpSpPr>
        <p:sp>
          <p:nvSpPr>
            <p:cNvPr id="9" name="TextBox 5"/>
            <p:cNvSpPr txBox="1"/>
            <p:nvPr/>
          </p:nvSpPr>
          <p:spPr>
            <a:xfrm>
              <a:off x="2512238" y="362133"/>
              <a:ext cx="1513702" cy="276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Christian </a:t>
              </a:r>
              <a:r>
                <a:rPr lang="en-US" sz="1800" kern="120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Drischler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38" y="-169716"/>
              <a:ext cx="914400" cy="9144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 rot="5400000">
            <a:off x="8276196" y="2768061"/>
            <a:ext cx="4831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>
                <a:solidFill>
                  <a:srgbClr val="FF33CC"/>
                </a:solidFill>
                <a:latin typeface="Calibri" panose="020F0502020204030204" pitchFamily="34" charset="0"/>
              </a:rPr>
              <a:t>PRL 125, 202702 (2020); PRC 102, 054315 (2020); PRL 122, 042501 (2019)</a:t>
            </a:r>
            <a:endParaRPr lang="en-US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06" y="1044183"/>
            <a:ext cx="6883908" cy="473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8" y="718857"/>
            <a:ext cx="8393827" cy="5495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03897" y="6148243"/>
            <a:ext cx="3305976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Number Density </a:t>
            </a:r>
            <a:r>
              <a:rPr lang="en-US" sz="2402" i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2" i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1231" y="2928714"/>
            <a:ext cx="3014407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Pressure (MeV/fm</a:t>
            </a:r>
            <a:r>
              <a:rPr lang="en-US" sz="2402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50344" y="1263918"/>
            <a:ext cx="12664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chemeClr val="bg1">
                    <a:lumMod val="85000"/>
                  </a:schemeClr>
                </a:solidFill>
              </a:rPr>
              <a:t>HIC(</a:t>
            </a:r>
            <a:r>
              <a:rPr lang="en-US" sz="270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US" sz="270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algn="r"/>
            <a:r>
              <a:rPr lang="en-US" sz="2700">
                <a:solidFill>
                  <a:schemeClr val="bg1">
                    <a:lumMod val="85000"/>
                  </a:schemeClr>
                </a:solidFill>
              </a:rPr>
              <a:t>HIC(n/p</a:t>
            </a:r>
            <a:r>
              <a:rPr lang="en-US" sz="2700">
                <a:solidFill>
                  <a:srgbClr val="0070C0"/>
                </a:solidFill>
              </a:rPr>
              <a:t>  </a:t>
            </a:r>
            <a:r>
              <a:rPr lang="en-US" sz="2700">
                <a:solidFill>
                  <a:schemeClr val="bg1">
                    <a:lumMod val="85000"/>
                  </a:schemeClr>
                </a:solidFill>
              </a:rPr>
              <a:t>flow)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84427" y="1807452"/>
            <a:ext cx="2510694" cy="13388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70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700">
                <a:solidFill>
                  <a:srgbClr val="FF0000"/>
                </a:solidFill>
              </a:rPr>
              <a:t>(GW)</a:t>
            </a:r>
          </a:p>
          <a:p>
            <a:pPr algn="r"/>
            <a:r>
              <a:rPr lang="en-US" sz="2700">
                <a:solidFill>
                  <a:srgbClr val="FF0000"/>
                </a:solidFill>
              </a:rPr>
              <a:t>R(1.4M</a:t>
            </a:r>
            <a:r>
              <a:rPr lang="en-US" sz="4000" baseline="-2500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700">
                <a:solidFill>
                  <a:srgbClr val="FF0000"/>
                </a:solidFill>
              </a:rPr>
              <a:t>R(2M</a:t>
            </a:r>
            <a:r>
              <a:rPr lang="en-US" sz="4000" baseline="-2500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91840" y="4377362"/>
            <a:ext cx="692562" cy="133882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605101" y="5091317"/>
            <a:ext cx="107324" cy="50265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2577062" y="3359846"/>
            <a:ext cx="25842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700" baseline="-25000" err="1">
                <a:solidFill>
                  <a:srgbClr val="0070C0"/>
                </a:solidFill>
              </a:rPr>
              <a:t>D</a:t>
            </a:r>
            <a:endParaRPr lang="en-US" sz="2700" baseline="-2500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4100381" y="1359006"/>
            <a:ext cx="20733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>
                <a:solidFill>
                  <a:schemeClr val="bg1">
                    <a:lumMod val="85000"/>
                  </a:schemeClr>
                </a:solidFill>
              </a:rPr>
              <a:t>PREX-II</a:t>
            </a:r>
            <a:r>
              <a:rPr lang="en-US" sz="2700">
                <a:solidFill>
                  <a:srgbClr val="0070C0"/>
                </a:solidFill>
              </a:rPr>
              <a:t>, IAS</a:t>
            </a:r>
          </a:p>
          <a:p>
            <a:r>
              <a:rPr lang="en-US" sz="2700">
                <a:solidFill>
                  <a:srgbClr val="0070C0"/>
                </a:solidFill>
              </a:rPr>
              <a:t>Mass(</a:t>
            </a:r>
            <a:r>
              <a:rPr lang="en-US" sz="2700" err="1">
                <a:solidFill>
                  <a:srgbClr val="0070C0"/>
                </a:solidFill>
              </a:rPr>
              <a:t>Skyme</a:t>
            </a:r>
            <a:r>
              <a:rPr lang="en-US" sz="2700">
                <a:solidFill>
                  <a:srgbClr val="0070C0"/>
                </a:solidFill>
              </a:rPr>
              <a:t>)</a:t>
            </a:r>
          </a:p>
          <a:p>
            <a:r>
              <a:rPr lang="en-US" sz="2700">
                <a:solidFill>
                  <a:srgbClr val="0070C0"/>
                </a:solidFill>
              </a:rPr>
              <a:t>Mass(DFT)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503245" y="5182841"/>
            <a:ext cx="2033" cy="5098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97306" y="4879770"/>
            <a:ext cx="25342" cy="7685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314675" y="4495430"/>
            <a:ext cx="6699" cy="643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41351" y="3239690"/>
            <a:ext cx="0" cy="97995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6200000">
            <a:off x="2629045" y="4009275"/>
            <a:ext cx="17524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HIC(</a:t>
            </a:r>
            <a:r>
              <a:rPr lang="en-US" sz="2700" err="1">
                <a:solidFill>
                  <a:srgbClr val="0070C0"/>
                </a:solidFill>
              </a:rPr>
              <a:t>isodiff</a:t>
            </a:r>
            <a:r>
              <a:rPr lang="en-US" sz="27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8785186" y="1669011"/>
            <a:ext cx="3262688" cy="2755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Right Brace 35"/>
          <p:cNvSpPr/>
          <p:nvPr/>
        </p:nvSpPr>
        <p:spPr>
          <a:xfrm rot="10800000">
            <a:off x="5817299" y="4495430"/>
            <a:ext cx="230345" cy="1209189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rot="16200000" flipH="1">
            <a:off x="5068756" y="2545271"/>
            <a:ext cx="139976" cy="106204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 rot="16200000">
            <a:off x="3632196" y="3593642"/>
            <a:ext cx="1375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HIC(n/p)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864330" y="4141336"/>
            <a:ext cx="5393824" cy="3466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ectangle 41"/>
          <p:cNvSpPr/>
          <p:nvPr/>
        </p:nvSpPr>
        <p:spPr>
          <a:xfrm>
            <a:off x="7129051" y="3741326"/>
            <a:ext cx="2822334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HIC(FOPI),HIC(DLL)</a:t>
            </a:r>
            <a:endParaRPr lang="en-US" sz="2700" baseline="-25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16200000" flipH="1">
            <a:off x="6848078" y="2220263"/>
            <a:ext cx="65577" cy="65188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>
            <a:off x="6880867" y="2578995"/>
            <a:ext cx="15388" cy="30692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671" y="39041"/>
            <a:ext cx="413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3200">
                <a:solidFill>
                  <a:srgbClr val="FF0000"/>
                </a:solidFill>
              </a:rPr>
              <a:t>(</a:t>
            </a:r>
            <a:r>
              <a:rPr lang="en-US" sz="3200" err="1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3200" err="1">
                <a:solidFill>
                  <a:srgbClr val="FF0000"/>
                </a:solidFill>
              </a:rPr>
              <a:t>,</a:t>
            </a:r>
            <a:r>
              <a:rPr lang="en-US" sz="320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200">
                <a:solidFill>
                  <a:srgbClr val="FF0000"/>
                </a:solidFill>
              </a:rPr>
              <a:t>=1)=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=0)</a:t>
            </a:r>
            <a:r>
              <a:rPr lang="en-US" sz="3200">
                <a:solidFill>
                  <a:srgbClr val="FF0000"/>
                </a:solidFill>
              </a:rPr>
              <a:t>+</a:t>
            </a:r>
            <a:r>
              <a:rPr lang="en-US" sz="3200">
                <a:solidFill>
                  <a:srgbClr val="0000FF"/>
                </a:solidFill>
                <a:sym typeface="Symbol" pitchFamily="18" charset="2"/>
              </a:rPr>
              <a:t>S()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5303898" y="120305"/>
            <a:ext cx="3305976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Sensitivity Studies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2" y="944768"/>
            <a:ext cx="1602026" cy="15686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1277" y="2526876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Rohit</a:t>
            </a:r>
            <a:r>
              <a:rPr lang="en-US"/>
              <a:t> Kumar</a:t>
            </a:r>
          </a:p>
        </p:txBody>
      </p:sp>
    </p:spTree>
    <p:extLst>
      <p:ext uri="{BB962C8B-B14F-4D97-AF65-F5344CB8AC3E}">
        <p14:creationId xmlns:p14="http://schemas.microsoft.com/office/powerpoint/2010/main" val="211150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A52D2-2DF1-255A-C3A4-61A8265A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3D9C-085A-46B5-8229-CA40F739AE18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353" y="1541360"/>
            <a:ext cx="1602026" cy="156864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45967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Sensitivity</a:t>
            </a: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4098" y="5119564"/>
            <a:ext cx="3997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Without PREX constraints,</a:t>
            </a:r>
          </a:p>
          <a:p>
            <a:r>
              <a:rPr lang="en-US" sz="2800">
                <a:solidFill>
                  <a:srgbClr val="0000FF"/>
                </a:solidFill>
              </a:rPr>
              <a:t>there is little to no effect.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1157" y="5596618"/>
            <a:ext cx="559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Without high density HIC constraints, uncertainties are much larger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5878" y="3123468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Rohit</a:t>
            </a:r>
            <a:r>
              <a:rPr lang="en-US"/>
              <a:t> Kumar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7" y="1246757"/>
            <a:ext cx="8359864" cy="3726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1600" y="863600"/>
            <a:ext cx="4612640" cy="568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509760" y="5669280"/>
            <a:ext cx="15748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A52D2-2DF1-255A-C3A4-61A8265A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3D9C-085A-46B5-8229-CA40F739AE18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353" y="1541360"/>
            <a:ext cx="1602026" cy="156864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45967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Sensitivity</a:t>
            </a: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119565"/>
            <a:ext cx="3997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Without PREX constraints,</a:t>
            </a:r>
          </a:p>
          <a:p>
            <a:r>
              <a:rPr lang="en-US" sz="2800">
                <a:solidFill>
                  <a:srgbClr val="0000FF"/>
                </a:solidFill>
              </a:rPr>
              <a:t>There is little to no effect.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1157" y="5596618"/>
            <a:ext cx="559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Without high density HIC constraints, uncertainties are much larger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5878" y="3123468"/>
            <a:ext cx="170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Rohit</a:t>
            </a:r>
            <a:r>
              <a:rPr lang="en-US"/>
              <a:t> Kumar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7" y="1246757"/>
            <a:ext cx="8359864" cy="3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3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127611" y="166734"/>
            <a:ext cx="2040422" cy="1020211"/>
          </a:xfrm>
          <a:prstGeom prst="rect">
            <a:avLst/>
          </a:prstGeom>
        </p:spPr>
      </p:pic>
      <p:pic>
        <p:nvPicPr>
          <p:cNvPr id="38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333" y="5810377"/>
            <a:ext cx="2199847" cy="8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portalnikkei.com.br/wp-content/uploads/2013/02/MEXT_ES_iPS_cel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4577" y="5619741"/>
            <a:ext cx="1804136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26218" y="84717"/>
            <a:ext cx="8727713" cy="5866095"/>
            <a:chOff x="100621" y="168488"/>
            <a:chExt cx="8727713" cy="5866095"/>
          </a:xfrm>
        </p:grpSpPr>
        <p:pic>
          <p:nvPicPr>
            <p:cNvPr id="28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0649" y="5177046"/>
              <a:ext cx="659747" cy="857537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649" y="2663549"/>
              <a:ext cx="629685" cy="83958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8399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2890" y="381000"/>
              <a:ext cx="720134" cy="960178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0133" y="1629951"/>
              <a:ext cx="639175" cy="85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8388" y="408546"/>
              <a:ext cx="678815" cy="9050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1472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3133" y="1626160"/>
              <a:ext cx="644860" cy="8598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 cstate="email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198" y="899436"/>
              <a:ext cx="696125" cy="942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6856" y="880777"/>
              <a:ext cx="717815" cy="980129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4193913" y="1230959"/>
              <a:ext cx="773585" cy="1183800"/>
              <a:chOff x="3708066" y="1099894"/>
              <a:chExt cx="634362" cy="97075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5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8066" y="1099894"/>
                <a:ext cx="634362" cy="794938"/>
              </a:xfrm>
              <a:prstGeom prst="rect">
                <a:avLst/>
              </a:prstGeom>
            </p:spPr>
          </p:pic>
          <p:pic>
            <p:nvPicPr>
              <p:cNvPr id="42" name="Picture 2" descr="http://www.egr.msu.edu/beclub/msulogo.gif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4" y="1875559"/>
                <a:ext cx="591498" cy="195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876" y="1547027"/>
              <a:ext cx="724332" cy="81125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142" y="1578294"/>
              <a:ext cx="753390" cy="74871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45456" y="2658284"/>
              <a:ext cx="819509" cy="92547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338" y="3720758"/>
              <a:ext cx="835408" cy="83540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80" y="3715900"/>
              <a:ext cx="841514" cy="8451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997" y="2596567"/>
              <a:ext cx="884808" cy="88480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57" y="2703721"/>
              <a:ext cx="850720" cy="7709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008" y="2674209"/>
              <a:ext cx="642871" cy="808721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1000" y="2684870"/>
              <a:ext cx="590550" cy="78740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85563" y="2662587"/>
              <a:ext cx="609073" cy="8120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2362200" y="1138820"/>
              <a:ext cx="4364870" cy="38903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50" y="2662587"/>
              <a:ext cx="669145" cy="8234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215" y="3676414"/>
              <a:ext cx="640285" cy="852233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856" y="4332036"/>
              <a:ext cx="717815" cy="936547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890" y="4873727"/>
              <a:ext cx="720134" cy="8857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31969F40-8D36-40A2-A256-4D19EF2831D3" descr="2DD909E3-6C57-402E-BEE3-8349C1280E91@rarfadv"/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21" y="2662587"/>
              <a:ext cx="659216" cy="8234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  <a:miter lim="800000"/>
              <a:headEnd/>
              <a:tailEnd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697" y="4979014"/>
              <a:ext cx="696991" cy="8476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4" y="2586171"/>
            <a:ext cx="741840" cy="928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23" y="4014299"/>
            <a:ext cx="876300" cy="8763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503760" y="6200818"/>
            <a:ext cx="543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35"/>
              </a:rPr>
              <a:t>https://groups.nscl.msu.edu/hira/cosmic/SpiritTPC.html</a:t>
            </a:r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300" y="4297379"/>
            <a:ext cx="685968" cy="835166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1872" y="3531379"/>
            <a:ext cx="784157" cy="90062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457" y="5070698"/>
            <a:ext cx="677456" cy="872252"/>
          </a:xfrm>
          <a:prstGeom prst="roundRect">
            <a:avLst>
              <a:gd name="adj" fmla="val 16667"/>
            </a:avLst>
          </a:prstGeom>
          <a:ln w="571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7452" y="2574513"/>
            <a:ext cx="15532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solidFill>
                  <a:srgbClr val="FF0000"/>
                </a:solidFill>
              </a:rPr>
              <a:t>Masanori Kaneko</a:t>
            </a:r>
          </a:p>
          <a:p>
            <a:pPr algn="r"/>
            <a:r>
              <a:rPr lang="en-US" err="1">
                <a:solidFill>
                  <a:srgbClr val="FF0000"/>
                </a:solidFill>
              </a:rPr>
              <a:t>JungWoo</a:t>
            </a:r>
            <a:r>
              <a:rPr lang="en-US">
                <a:solidFill>
                  <a:srgbClr val="FF0000"/>
                </a:solidFill>
              </a:rPr>
              <a:t> Lee</a:t>
            </a:r>
          </a:p>
          <a:p>
            <a:pPr algn="r"/>
            <a:r>
              <a:rPr lang="en-US">
                <a:solidFill>
                  <a:srgbClr val="FF0000"/>
                </a:solidFill>
              </a:rPr>
              <a:t>Genie </a:t>
            </a:r>
            <a:r>
              <a:rPr lang="en-US" err="1">
                <a:solidFill>
                  <a:srgbClr val="FF0000"/>
                </a:solidFill>
              </a:rPr>
              <a:t>Jhang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537332" y="2410022"/>
            <a:ext cx="1665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Jon Barney</a:t>
            </a:r>
          </a:p>
          <a:p>
            <a:r>
              <a:rPr lang="en-US">
                <a:solidFill>
                  <a:srgbClr val="FF0000"/>
                </a:solidFill>
              </a:rPr>
              <a:t>Justin Estee</a:t>
            </a:r>
          </a:p>
          <a:p>
            <a:r>
              <a:rPr lang="en-US" err="1">
                <a:solidFill>
                  <a:srgbClr val="FF0000"/>
                </a:solidFill>
              </a:rPr>
              <a:t>Suwat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1600" err="1">
                <a:solidFill>
                  <a:srgbClr val="FF0000"/>
                </a:solidFill>
              </a:rPr>
              <a:t>Tangwangchoen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711872" y="4515869"/>
            <a:ext cx="171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FF0000"/>
                </a:solidFill>
              </a:rPr>
              <a:t>RenSheng</a:t>
            </a:r>
            <a:r>
              <a:rPr lang="en-US">
                <a:solidFill>
                  <a:srgbClr val="FF0000"/>
                </a:solidFill>
              </a:rPr>
              <a:t> Wang</a:t>
            </a:r>
          </a:p>
          <a:p>
            <a:r>
              <a:rPr lang="en-US">
                <a:solidFill>
                  <a:srgbClr val="FF0000"/>
                </a:solidFill>
              </a:rPr>
              <a:t>Tommy Tsang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57731" y="4490231"/>
            <a:ext cx="140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Yan Zhang</a:t>
            </a:r>
          </a:p>
          <a:p>
            <a:pPr algn="r"/>
            <a:r>
              <a:rPr lang="en-US" err="1">
                <a:solidFill>
                  <a:srgbClr val="FF0000"/>
                </a:solidFill>
              </a:rPr>
              <a:t>Pawel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Lasko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96029" y="249641"/>
            <a:ext cx="25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HIC(</a:t>
            </a:r>
            <a:r>
              <a:rPr lang="en-US" sz="3200">
                <a:solidFill>
                  <a:srgbClr val="FF0066"/>
                </a:solidFill>
                <a:latin typeface="Symbol" panose="05050102010706020507" pitchFamily="18" charset="2"/>
              </a:rPr>
              <a:t>p</a:t>
            </a:r>
            <a:r>
              <a:rPr lang="en-US" sz="3200">
                <a:solidFill>
                  <a:srgbClr val="FF0066"/>
                </a:solidFill>
              </a:rPr>
              <a:t>)@1.5</a:t>
            </a:r>
            <a:r>
              <a:rPr lang="en-US" sz="3200">
                <a:solidFill>
                  <a:srgbClr val="FF0066"/>
                </a:solidFill>
                <a:latin typeface="Symbol" panose="05050102010706020507" pitchFamily="18" charset="2"/>
              </a:rPr>
              <a:t>r</a:t>
            </a:r>
            <a:r>
              <a:rPr lang="en-US" sz="3200" baseline="-2500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020375" y="31300"/>
            <a:ext cx="3177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Estee et al, PRL </a:t>
            </a:r>
            <a:r>
              <a:rPr lang="en-US" sz="1600" b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162701 (2021)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2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4" y="1183067"/>
            <a:ext cx="4829175" cy="19754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302A17-6168-4AA2-ADB6-36F084245A25}"/>
              </a:ext>
            </a:extLst>
          </p:cNvPr>
          <p:cNvGrpSpPr/>
          <p:nvPr/>
        </p:nvGrpSpPr>
        <p:grpSpPr>
          <a:xfrm>
            <a:off x="247135" y="3505625"/>
            <a:ext cx="7453492" cy="3158315"/>
            <a:chOff x="4927569" y="2397760"/>
            <a:chExt cx="7229320" cy="3017221"/>
          </a:xfrm>
        </p:grpSpPr>
        <p:pic>
          <p:nvPicPr>
            <p:cNvPr id="4" name="내용 개체 틀 2">
              <a:extLst>
                <a:ext uri="{FF2B5EF4-FFF2-40B4-BE49-F238E27FC236}">
                  <a16:creationId xmlns:a16="http://schemas.microsoft.com/office/drawing/2014/main" id="{D8B4C203-5933-4A01-AC2E-DA6B36438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369" y="2397760"/>
              <a:ext cx="7178520" cy="301722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8AC1C3-23B4-458F-BF4F-61159F8BF73A}"/>
                </a:ext>
              </a:extLst>
            </p:cNvPr>
            <p:cNvCxnSpPr/>
            <p:nvPr/>
          </p:nvCxnSpPr>
          <p:spPr>
            <a:xfrm>
              <a:off x="4978369" y="3271520"/>
              <a:ext cx="1828831" cy="4368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3395806-3571-4728-A1C1-A1457FE96C0F}"/>
                </a:ext>
              </a:extLst>
            </p:cNvPr>
            <p:cNvSpPr txBox="1"/>
            <p:nvPr/>
          </p:nvSpPr>
          <p:spPr>
            <a:xfrm>
              <a:off x="4927569" y="2625189"/>
              <a:ext cx="1234440" cy="646331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rgbClr val="FF0000"/>
                  </a:solidFill>
                </a:rPr>
                <a:t>Beam direction</a:t>
              </a:r>
            </a:p>
          </p:txBody>
        </p:sp>
      </p:grpSp>
      <p:pic>
        <p:nvPicPr>
          <p:cNvPr id="7" name="그림 5">
            <a:extLst>
              <a:ext uri="{FF2B5EF4-FFF2-40B4-BE49-F238E27FC236}">
                <a16:creationId xmlns:a16="http://schemas.microsoft.com/office/drawing/2014/main" id="{A80FFA1E-A9D8-498C-B904-AED07A65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09" y="2377673"/>
            <a:ext cx="6331122" cy="44690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텍스트 상자 16">
            <a:extLst>
              <a:ext uri="{FF2B5EF4-FFF2-40B4-BE49-F238E27FC236}">
                <a16:creationId xmlns:a16="http://schemas.microsoft.com/office/drawing/2014/main" id="{911CE962-85CA-4C22-ABCC-583961345F61}"/>
              </a:ext>
            </a:extLst>
          </p:cNvPr>
          <p:cNvSpPr txBox="1"/>
          <p:nvPr/>
        </p:nvSpPr>
        <p:spPr>
          <a:xfrm>
            <a:off x="5724237" y="7194007"/>
            <a:ext cx="4312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G. Jhang </a:t>
            </a:r>
            <a:r>
              <a:rPr kumimoji="1" lang="en-US" altLang="ko-KR" sz="1200" i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et al.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, J. Korean Phys. Soc. </a:t>
            </a:r>
            <a:r>
              <a:rPr kumimoji="1" lang="en-US" altLang="ko-KR" sz="1200" b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69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 (2016) 144</a:t>
            </a:r>
            <a:endParaRPr kumimoji="1" lang="ko-KR" altLang="en-US" sz="1200">
              <a:latin typeface="Noto Sans CJK KR" panose="020B0500000000000000" pitchFamily="34" charset="-128"/>
              <a:ea typeface="Noto Sans CJK KR" panose="020B0500000000000000" pitchFamily="34" charset="-128"/>
              <a:cs typeface="Verdana" charset="0"/>
            </a:endParaRPr>
          </a:p>
        </p:txBody>
      </p:sp>
      <p:sp>
        <p:nvSpPr>
          <p:cNvPr id="9" name="텍스트 상자 12">
            <a:extLst>
              <a:ext uri="{FF2B5EF4-FFF2-40B4-BE49-F238E27FC236}">
                <a16:creationId xmlns:a16="http://schemas.microsoft.com/office/drawing/2014/main" id="{31B1F482-9EE8-4135-8CA0-DA2B1D62242F}"/>
              </a:ext>
            </a:extLst>
          </p:cNvPr>
          <p:cNvSpPr txBox="1"/>
          <p:nvPr/>
        </p:nvSpPr>
        <p:spPr>
          <a:xfrm>
            <a:off x="5720645" y="7424456"/>
            <a:ext cx="4736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R. Shane </a:t>
            </a:r>
            <a:r>
              <a:rPr kumimoji="1" lang="en-US" altLang="ko-KR" sz="1200" i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et al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., Nucl. Instr. and Meth. A </a:t>
            </a:r>
            <a:r>
              <a:rPr kumimoji="1" lang="en-US" altLang="ko-KR" sz="1200" b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784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 (2015) 513</a:t>
            </a:r>
            <a:endParaRPr kumimoji="1" lang="ko-KR" altLang="en-US" sz="1200">
              <a:latin typeface="Noto Sans CJK KR" panose="020B0500000000000000" pitchFamily="34" charset="-128"/>
              <a:ea typeface="Noto Sans CJK KR" panose="020B0500000000000000" pitchFamily="34" charset="-128"/>
              <a:cs typeface="Verdan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0" y="131721"/>
            <a:ext cx="773585" cy="9694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01" y="185193"/>
            <a:ext cx="724332" cy="8112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71" y="194255"/>
            <a:ext cx="753390" cy="748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43" y="131721"/>
            <a:ext cx="819509" cy="925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8" y="98154"/>
            <a:ext cx="884808" cy="884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1" y="152670"/>
            <a:ext cx="876300" cy="876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04" y="171791"/>
            <a:ext cx="850720" cy="770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98" y="138776"/>
            <a:ext cx="841514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69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9375CA41-8076-DA41-9310-2788D5B97D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4" y="1122004"/>
            <a:ext cx="5886080" cy="4413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16" y="540558"/>
            <a:ext cx="6035691" cy="4919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0" y="131721"/>
            <a:ext cx="773585" cy="969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01" y="185193"/>
            <a:ext cx="724332" cy="811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71" y="194255"/>
            <a:ext cx="753390" cy="748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43" y="131721"/>
            <a:ext cx="819509" cy="925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8" y="98154"/>
            <a:ext cx="884808" cy="884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1" y="152670"/>
            <a:ext cx="876300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04" y="171791"/>
            <a:ext cx="850720" cy="770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98" y="138776"/>
            <a:ext cx="841514" cy="845125"/>
          </a:xfrm>
          <a:prstGeom prst="rect">
            <a:avLst/>
          </a:prstGeom>
        </p:spPr>
      </p:pic>
      <p:sp>
        <p:nvSpPr>
          <p:cNvPr id="2" name="제목 2">
            <a:extLst>
              <a:ext uri="{FF2B5EF4-FFF2-40B4-BE49-F238E27FC236}">
                <a16:creationId xmlns:a16="http://schemas.microsoft.com/office/drawing/2014/main" id="{12A6E68D-42B0-8E46-8912-370593EDB5A3}"/>
              </a:ext>
            </a:extLst>
          </p:cNvPr>
          <p:cNvSpPr txBox="1">
            <a:spLocks/>
          </p:cNvSpPr>
          <p:nvPr/>
        </p:nvSpPr>
        <p:spPr>
          <a:xfrm>
            <a:off x="972149" y="5078800"/>
            <a:ext cx="4717535" cy="485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>
                <a:solidFill>
                  <a:schemeClr val="bg1"/>
                </a:solidFill>
              </a:rPr>
              <a:t>During the experiment</a:t>
            </a:r>
            <a:endParaRPr kumimoji="1" lang="ko-KR" alt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12" y="5524952"/>
            <a:ext cx="41441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R. Shane et al., NIMA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784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513 (2015).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Jhang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et al., JKPS 69, 144–151 (2016).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Tangwangchoren</a:t>
            </a: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et al. NIMA 853, 44–52 (2017).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Lasko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NIMA 856, 92 (2017).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34223" y="5402699"/>
            <a:ext cx="430252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Isobe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NIMA 899, 43 (2018).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Estee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NIMA 944, 162509 (2019).  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C.Y. Tsang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et al. NIMA 959, 163477 (2020).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J.W.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NIMA 965, 163840 (2020).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Barney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RSI </a:t>
            </a:r>
            <a:r>
              <a:rPr lang="en-US"/>
              <a:t>92.6, 063302 (2021).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21445" y="4991848"/>
            <a:ext cx="47441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Jhang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 PL</a:t>
            </a:r>
            <a:r>
              <a:rPr lang="nb-NO">
                <a:latin typeface="Times New Roman" panose="02020603050405020304" pitchFamily="18" charset="0"/>
                <a:cs typeface="Times New Roman" panose="02020603050405020304" pitchFamily="18" charset="0"/>
              </a:rPr>
              <a:t>B 813, 136016 (2021).</a:t>
            </a:r>
          </a:p>
          <a:p>
            <a:r>
              <a:rPr lang="nb-NO">
                <a:latin typeface="Times New Roman" panose="02020603050405020304" pitchFamily="18" charset="0"/>
                <a:cs typeface="Times New Roman" panose="02020603050405020304" pitchFamily="18" charset="0"/>
              </a:rPr>
              <a:t>J. Estee et al., PRL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126, 162701 (2021).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Kaneko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et al., PL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B 822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136681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2021)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M. Kaneko et al., NIMA 1039 167010(2022).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J.W. Lee et al. EPJA, 58 201(2022)</a:t>
            </a:r>
          </a:p>
        </p:txBody>
      </p:sp>
    </p:spTree>
    <p:extLst>
      <p:ext uri="{BB962C8B-B14F-4D97-AF65-F5344CB8AC3E}">
        <p14:creationId xmlns:p14="http://schemas.microsoft.com/office/powerpoint/2010/main" val="87197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상자 16">
            <a:extLst>
              <a:ext uri="{FF2B5EF4-FFF2-40B4-BE49-F238E27FC236}">
                <a16:creationId xmlns:a16="http://schemas.microsoft.com/office/drawing/2014/main" id="{911CE962-85CA-4C22-ABCC-583961345F61}"/>
              </a:ext>
            </a:extLst>
          </p:cNvPr>
          <p:cNvSpPr txBox="1"/>
          <p:nvPr/>
        </p:nvSpPr>
        <p:spPr>
          <a:xfrm>
            <a:off x="5724237" y="7194007"/>
            <a:ext cx="4312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G. Jhang </a:t>
            </a:r>
            <a:r>
              <a:rPr kumimoji="1" lang="en-US" altLang="ko-KR" sz="1200" i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et al.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, J. Korean Phys. Soc. </a:t>
            </a:r>
            <a:r>
              <a:rPr kumimoji="1" lang="en-US" altLang="ko-KR" sz="1200" b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69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 (2016) 144</a:t>
            </a:r>
            <a:endParaRPr kumimoji="1" lang="ko-KR" altLang="en-US" sz="1200">
              <a:latin typeface="Noto Sans CJK KR" panose="020B0500000000000000" pitchFamily="34" charset="-128"/>
              <a:ea typeface="Noto Sans CJK KR" panose="020B0500000000000000" pitchFamily="34" charset="-128"/>
              <a:cs typeface="Verdana" charset="0"/>
            </a:endParaRPr>
          </a:p>
        </p:txBody>
      </p:sp>
      <p:sp>
        <p:nvSpPr>
          <p:cNvPr id="9" name="텍스트 상자 12">
            <a:extLst>
              <a:ext uri="{FF2B5EF4-FFF2-40B4-BE49-F238E27FC236}">
                <a16:creationId xmlns:a16="http://schemas.microsoft.com/office/drawing/2014/main" id="{31B1F482-9EE8-4135-8CA0-DA2B1D62242F}"/>
              </a:ext>
            </a:extLst>
          </p:cNvPr>
          <p:cNvSpPr txBox="1"/>
          <p:nvPr/>
        </p:nvSpPr>
        <p:spPr>
          <a:xfrm>
            <a:off x="5720645" y="7424456"/>
            <a:ext cx="4736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R. Shane </a:t>
            </a:r>
            <a:r>
              <a:rPr kumimoji="1" lang="en-US" altLang="ko-KR" sz="1200" i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et al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., Nucl. Instr. and Meth. A </a:t>
            </a:r>
            <a:r>
              <a:rPr kumimoji="1" lang="en-US" altLang="ko-KR" sz="1200" b="1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784</a:t>
            </a:r>
            <a:r>
              <a:rPr kumimoji="1" lang="en-US" altLang="ko-KR" sz="1200">
                <a:latin typeface="Noto Sans CJK KR" panose="020B0500000000000000" pitchFamily="34" charset="-128"/>
                <a:ea typeface="Noto Sans CJK KR" panose="020B0500000000000000" pitchFamily="34" charset="-128"/>
                <a:cs typeface="Verdana" charset="0"/>
              </a:rPr>
              <a:t> (2015) 513</a:t>
            </a:r>
            <a:endParaRPr kumimoji="1" lang="ko-KR" altLang="en-US" sz="1200">
              <a:latin typeface="Noto Sans CJK KR" panose="020B0500000000000000" pitchFamily="34" charset="-128"/>
              <a:ea typeface="Noto Sans CJK KR" panose="020B0500000000000000" pitchFamily="34" charset="-128"/>
              <a:cs typeface="Verdan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7" y="1143253"/>
            <a:ext cx="8937540" cy="55567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0" y="131721"/>
            <a:ext cx="773585" cy="9694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01" y="185193"/>
            <a:ext cx="724332" cy="8112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71" y="194255"/>
            <a:ext cx="753390" cy="748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43" y="131721"/>
            <a:ext cx="819509" cy="925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8" y="98154"/>
            <a:ext cx="884808" cy="884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1" y="152670"/>
            <a:ext cx="876300" cy="876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04" y="171791"/>
            <a:ext cx="850720" cy="770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98" y="138776"/>
            <a:ext cx="841514" cy="845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04261" y="1858073"/>
            <a:ext cx="27188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Observables from charged pion ratios</a:t>
            </a:r>
          </a:p>
          <a:p>
            <a:endParaRPr lang="en-US" sz="2800"/>
          </a:p>
          <a:p>
            <a:r>
              <a:rPr lang="en-US" sz="2800"/>
              <a:t>132Sn+124Sn</a:t>
            </a:r>
          </a:p>
          <a:p>
            <a:r>
              <a:rPr lang="en-US" sz="2800"/>
              <a:t>108Sn+112Sn</a:t>
            </a:r>
          </a:p>
          <a:p>
            <a:endParaRPr lang="en-US" sz="2800"/>
          </a:p>
          <a:p>
            <a:r>
              <a:rPr lang="en-US" sz="2800"/>
              <a:t>at 270 MeV/u</a:t>
            </a:r>
          </a:p>
        </p:txBody>
      </p:sp>
    </p:spTree>
    <p:extLst>
      <p:ext uri="{BB962C8B-B14F-4D97-AF65-F5344CB8AC3E}">
        <p14:creationId xmlns:p14="http://schemas.microsoft.com/office/powerpoint/2010/main" val="290393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44" y="0"/>
            <a:ext cx="8344463" cy="1557181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" name="Rectangle 4"/>
          <p:cNvSpPr/>
          <p:nvPr/>
        </p:nvSpPr>
        <p:spPr>
          <a:xfrm>
            <a:off x="3933741" y="1095516"/>
            <a:ext cx="4715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Betty Tsang (Tsang@FRIB.MSU.EDU</a:t>
            </a:r>
            <a:r>
              <a:rPr lang="en-US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1167" y="1450197"/>
            <a:ext cx="7604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The Nuclear Equation of State from Experiments and Astronomical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44" y="2776623"/>
            <a:ext cx="4303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NuSym2023</a:t>
            </a:r>
          </a:p>
          <a:p>
            <a:r>
              <a:rPr lang="en-US" sz="3200">
                <a:solidFill>
                  <a:srgbClr val="0000FF"/>
                </a:solidFill>
              </a:rPr>
              <a:t>GSI, Darmstadt</a:t>
            </a:r>
          </a:p>
          <a:p>
            <a:r>
              <a:rPr lang="en-US" sz="3200">
                <a:solidFill>
                  <a:srgbClr val="0000FF"/>
                </a:solidFill>
              </a:rPr>
              <a:t>September 18-22,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44" y="4346283"/>
            <a:ext cx="3991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Overview talk on Monday by Bill Lynch</a:t>
            </a:r>
          </a:p>
          <a:p>
            <a:r>
              <a:rPr lang="en-US" sz="3200"/>
              <a:t>“Probing the EOS of n-rich matter”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8894" y="2527415"/>
            <a:ext cx="6661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</a:rPr>
              <a:t>Talk outline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Provide some details in extracting the nuclear EOS from experiments and astronomical observations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Sensitivity study on PREX and HIC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New results on np effective mass splitting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New results on </a:t>
            </a:r>
            <a:r>
              <a:rPr lang="en-US" sz="2800" err="1">
                <a:solidFill>
                  <a:srgbClr val="FFC000"/>
                </a:solidFill>
              </a:rPr>
              <a:t>isoscaling</a:t>
            </a:r>
            <a:endParaRPr lang="en-US" sz="280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17230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7350C2-E588-4992-93B8-3C15E55802FB}"/>
              </a:ext>
            </a:extLst>
          </p:cNvPr>
          <p:cNvGrpSpPr/>
          <p:nvPr/>
        </p:nvGrpSpPr>
        <p:grpSpPr>
          <a:xfrm>
            <a:off x="437636" y="1524667"/>
            <a:ext cx="4947281" cy="4827373"/>
            <a:chOff x="1507786" y="1128408"/>
            <a:chExt cx="4909697" cy="4601184"/>
          </a:xfrm>
        </p:grpSpPr>
        <p:pic>
          <p:nvPicPr>
            <p:cNvPr id="4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33A3F3AB-54B2-40A0-A152-21E9CDF4E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" t="11416" b="49536"/>
            <a:stretch/>
          </p:blipFill>
          <p:spPr>
            <a:xfrm>
              <a:off x="1507786" y="1128408"/>
              <a:ext cx="4909697" cy="3981457"/>
            </a:xfrm>
            <a:prstGeom prst="rect">
              <a:avLst/>
            </a:prstGeom>
          </p:spPr>
        </p:pic>
        <p:pic>
          <p:nvPicPr>
            <p:cNvPr id="5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33E8833C-D7EB-415B-8DF9-A6668D8AE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7" t="88488" b="5152"/>
            <a:stretch/>
          </p:blipFill>
          <p:spPr>
            <a:xfrm>
              <a:off x="1593213" y="5081080"/>
              <a:ext cx="4824270" cy="648512"/>
            </a:xfrm>
            <a:prstGeom prst="rect">
              <a:avLst/>
            </a:prstGeom>
          </p:spPr>
        </p:pic>
      </p:grpSp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61" y="4052141"/>
            <a:ext cx="2139322" cy="14524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sp>
        <p:nvSpPr>
          <p:cNvPr id="28" name="Rectangle 27"/>
          <p:cNvSpPr/>
          <p:nvPr/>
        </p:nvSpPr>
        <p:spPr>
          <a:xfrm>
            <a:off x="4470186" y="2539111"/>
            <a:ext cx="12286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en-US" sz="160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Cozma</a:t>
            </a:r>
            <a:r>
              <a:rPr lang="en-US" sz="16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60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dcQMD</a:t>
            </a:r>
            <a:endParaRPr lang="en-US" sz="160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941726" y="454175"/>
            <a:ext cx="1137125" cy="914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753058" y="334352"/>
            <a:ext cx="921696" cy="11393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454" y="443197"/>
            <a:ext cx="815632" cy="9206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74698" y="454175"/>
            <a:ext cx="1116238" cy="9097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9904365" y="386686"/>
            <a:ext cx="909705" cy="10446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19721" y="56262"/>
            <a:ext cx="27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Lynch       Jhang         Wang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45659" y="61751"/>
            <a:ext cx="296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Barney          Estee           Tsang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9612" y="1282566"/>
            <a:ext cx="3177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Estee et al, PRL </a:t>
            </a:r>
            <a:r>
              <a:rPr lang="en-US" sz="1600" b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162701 (2021)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3376" y="454175"/>
            <a:ext cx="1214502" cy="9248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739" y="2193570"/>
            <a:ext cx="1347447" cy="11106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4858" y="98154"/>
            <a:ext cx="4612018" cy="1280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33" y="1735040"/>
            <a:ext cx="5911554" cy="4592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55" y="-57056"/>
            <a:ext cx="3255461" cy="28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38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20" y="131721"/>
            <a:ext cx="773585" cy="9694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01" y="185193"/>
            <a:ext cx="724332" cy="8112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71" y="194255"/>
            <a:ext cx="753390" cy="748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43" y="131721"/>
            <a:ext cx="819509" cy="925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8" y="98154"/>
            <a:ext cx="884808" cy="884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1" y="152670"/>
            <a:ext cx="876300" cy="876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04" y="171791"/>
            <a:ext cx="850720" cy="770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98" y="138776"/>
            <a:ext cx="841514" cy="845125"/>
          </a:xfrm>
          <a:prstGeom prst="rect">
            <a:avLst/>
          </a:prstGeom>
        </p:spPr>
      </p:pic>
      <p:pic>
        <p:nvPicPr>
          <p:cNvPr id="22" name="그림 4">
            <a:extLst>
              <a:ext uri="{FF2B5EF4-FFF2-40B4-BE49-F238E27FC236}">
                <a16:creationId xmlns:a16="http://schemas.microsoft.com/office/drawing/2014/main" id="{F6312A68-D720-A846-8F7E-9CB7CE37B9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4" y="1381797"/>
            <a:ext cx="7950713" cy="5390314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97" y="1299481"/>
            <a:ext cx="6026138" cy="29986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85024" y="4891703"/>
            <a:ext cx="1137125" cy="9141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186" y="4863122"/>
            <a:ext cx="924561" cy="10083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145081" y="4540443"/>
            <a:ext cx="218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YX Zhang       Tsang</a:t>
            </a:r>
          </a:p>
        </p:txBody>
      </p:sp>
    </p:spTree>
    <p:extLst>
      <p:ext uri="{BB962C8B-B14F-4D97-AF65-F5344CB8AC3E}">
        <p14:creationId xmlns:p14="http://schemas.microsoft.com/office/powerpoint/2010/main" val="1451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9725367" y="1963959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941726" y="454175"/>
            <a:ext cx="1137125" cy="914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753058" y="334352"/>
            <a:ext cx="921696" cy="11393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454" y="443197"/>
            <a:ext cx="815632" cy="9206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74698" y="454175"/>
            <a:ext cx="1116238" cy="90970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19721" y="56262"/>
            <a:ext cx="27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Lynch       Jhang         Wang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3376" y="454175"/>
            <a:ext cx="1214502" cy="9248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4858" y="98154"/>
            <a:ext cx="4612018" cy="1280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" y="2382764"/>
            <a:ext cx="5843017" cy="4249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888" y="425594"/>
            <a:ext cx="924561" cy="1008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901783" y="102915"/>
            <a:ext cx="218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YX Zhang       Tsang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13" y="2966456"/>
            <a:ext cx="6026138" cy="2998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556" y="2084652"/>
            <a:ext cx="349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Y.C. Tsang et al, submitted to PLB</a:t>
            </a:r>
          </a:p>
        </p:txBody>
      </p:sp>
      <p:pic>
        <p:nvPicPr>
          <p:cNvPr id="21" name="그림 4">
            <a:extLst>
              <a:ext uri="{FF2B5EF4-FFF2-40B4-BE49-F238E27FC236}">
                <a16:creationId xmlns:a16="http://schemas.microsoft.com/office/drawing/2014/main" id="{E51078D2-72A4-F24E-84A8-E42585273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" y="28925"/>
            <a:ext cx="8796458" cy="19647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7702472" y="1763680"/>
            <a:ext cx="2040422" cy="1020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568" y="6109485"/>
            <a:ext cx="641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0000FF"/>
                </a:solidFill>
              </a:rPr>
              <a:t>Observables+ImQMD</a:t>
            </a:r>
            <a:r>
              <a:rPr lang="en-US" sz="2800" err="1">
                <a:solidFill>
                  <a:srgbClr val="0000FF"/>
                </a:solidFill>
                <a:sym typeface="Wingdings" panose="05000000000000000000" pitchFamily="2" charset="2"/>
              </a:rPr>
              <a:t>Bayesian</a:t>
            </a: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 analysis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0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0511" y="98154"/>
            <a:ext cx="2040422" cy="10202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93406" y="298433"/>
            <a:ext cx="243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Collaboration</a:t>
            </a:r>
            <a:endParaRPr lang="en-US" sz="3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941726" y="454175"/>
            <a:ext cx="1137125" cy="914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753058" y="334352"/>
            <a:ext cx="921696" cy="11393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454" y="443197"/>
            <a:ext cx="815632" cy="9206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74698" y="454175"/>
            <a:ext cx="1116238" cy="9097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9904365" y="386686"/>
            <a:ext cx="909705" cy="10446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19721" y="56262"/>
            <a:ext cx="27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Lynch       Jhang         Wang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862" y="6295591"/>
            <a:ext cx="3177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Estee et al, PRL </a:t>
            </a:r>
            <a:r>
              <a:rPr lang="en-US" sz="1600" b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60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162701 (2021)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3376" y="454175"/>
            <a:ext cx="1214502" cy="9248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4858" y="98154"/>
            <a:ext cx="4612018" cy="1280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73958" y="1661594"/>
            <a:ext cx="4492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Two different constraints correlations are orthogonal to each other producing a nice overlapped region. </a:t>
            </a:r>
          </a:p>
          <a:p>
            <a:endParaRPr lang="en-US" sz="2400"/>
          </a:p>
          <a:p>
            <a:r>
              <a:rPr lang="en-US" sz="2400"/>
              <a:t>Different definitions of effective masses splitting in different codes</a:t>
            </a:r>
          </a:p>
          <a:p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Need to be resolved in transport codes – in progress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3" y="1239229"/>
            <a:ext cx="6607113" cy="5105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3384" y="417451"/>
            <a:ext cx="1137899" cy="937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976" y="298433"/>
            <a:ext cx="924561" cy="10083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700976" y="6972"/>
            <a:ext cx="445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YingXun</a:t>
            </a:r>
            <a:r>
              <a:rPr lang="en-US"/>
              <a:t>         </a:t>
            </a:r>
            <a:r>
              <a:rPr lang="en-US" err="1"/>
              <a:t>Cozma</a:t>
            </a:r>
            <a:r>
              <a:rPr lang="en-US"/>
              <a:t>          Estee           Tsang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05677" y="1550574"/>
            <a:ext cx="2378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en-US" sz="160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Cozma</a:t>
            </a:r>
            <a:r>
              <a:rPr lang="en-US" sz="1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dcQMD</a:t>
            </a:r>
            <a:endParaRPr lang="en-US" sz="16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1902" y="4554659"/>
            <a:ext cx="2378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YingXun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Zhang: </a:t>
            </a:r>
          </a:p>
          <a:p>
            <a:r>
              <a:rPr lang="en-US" sz="1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ImQMD</a:t>
            </a:r>
            <a:endParaRPr lang="en-US" sz="1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01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75683" y="1420911"/>
            <a:ext cx="1137125" cy="914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753058" y="334352"/>
            <a:ext cx="921696" cy="11393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454" y="443197"/>
            <a:ext cx="815632" cy="9206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74698" y="454175"/>
            <a:ext cx="1116238" cy="9097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9438322" y="1353422"/>
            <a:ext cx="909705" cy="10446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19721" y="56262"/>
            <a:ext cx="27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Lynch       Jhang         Wang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3376" y="454175"/>
            <a:ext cx="1214502" cy="9248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4858" y="98154"/>
            <a:ext cx="4612018" cy="1280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0567" y="1408997"/>
            <a:ext cx="1014591" cy="115285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7" y="810196"/>
            <a:ext cx="7433189" cy="59360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3948" y="258395"/>
            <a:ext cx="641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0000FF"/>
                </a:solidFill>
              </a:rPr>
              <a:t>Observables+ImQMD</a:t>
            </a:r>
            <a:r>
              <a:rPr lang="en-US" sz="2800" err="1">
                <a:solidFill>
                  <a:srgbClr val="0000FF"/>
                </a:solidFill>
                <a:sym typeface="Wingdings" panose="05000000000000000000" pitchFamily="2" charset="2"/>
              </a:rPr>
              <a:t>Bayesian</a:t>
            </a: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 analysis</a:t>
            </a:r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3903661" y="1379019"/>
            <a:ext cx="878547" cy="43927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279616" y="1028487"/>
            <a:ext cx="312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Fanurs</a:t>
            </a:r>
            <a:r>
              <a:rPr lang="en-US"/>
              <a:t> </a:t>
            </a:r>
            <a:r>
              <a:rPr lang="en-US" err="1"/>
              <a:t>Teh</a:t>
            </a:r>
            <a:r>
              <a:rPr lang="en-US"/>
              <a:t>    Estee           Tsang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4915" y="3072425"/>
            <a:ext cx="4297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Diverse set of data with different systems, different observable at different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Results are consistent with </a:t>
            </a:r>
            <a:r>
              <a:rPr lang="en-US" sz="2400" err="1"/>
              <a:t>b/p</a:t>
            </a:r>
            <a:r>
              <a:rPr lang="en-US" sz="2400"/>
              <a:t> splitting slightly negative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Data is consistent</a:t>
            </a:r>
          </a:p>
          <a:p>
            <a:r>
              <a:rPr lang="en-US" sz="2400">
                <a:solidFill>
                  <a:srgbClr val="FF0000"/>
                </a:solidFill>
              </a:rPr>
              <a:t>Transport Model Proof?</a:t>
            </a:r>
          </a:p>
        </p:txBody>
      </p:sp>
    </p:spTree>
    <p:extLst>
      <p:ext uri="{BB962C8B-B14F-4D97-AF65-F5344CB8AC3E}">
        <p14:creationId xmlns:p14="http://schemas.microsoft.com/office/powerpoint/2010/main" val="2045638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F9FE072-8F12-DCCD-0778-99ED1830B02C}"/>
              </a:ext>
            </a:extLst>
          </p:cNvPr>
          <p:cNvSpPr txBox="1">
            <a:spLocks/>
          </p:cNvSpPr>
          <p:nvPr/>
        </p:nvSpPr>
        <p:spPr>
          <a:xfrm>
            <a:off x="101600" y="285756"/>
            <a:ext cx="9438640" cy="485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Experimental Setup – NSCL (FRIB) experiment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7DE74-316C-C566-553F-3DF8AA47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724024"/>
            <a:ext cx="5520907" cy="3540488"/>
          </a:xfrm>
          <a:prstGeom prst="rect">
            <a:avLst/>
          </a:prstGeom>
        </p:spPr>
      </p:pic>
      <p:pic>
        <p:nvPicPr>
          <p:cNvPr id="4" name="Picture 3" descr="A room with several machines&#10;&#10;Description automatically generated">
            <a:extLst>
              <a:ext uri="{FF2B5EF4-FFF2-40B4-BE49-F238E27FC236}">
                <a16:creationId xmlns:a16="http://schemas.microsoft.com/office/drawing/2014/main" id="{F7229BC2-45CF-D7EA-28D0-ADDDA4F84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80" y="1160497"/>
            <a:ext cx="6397568" cy="47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1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3B3E292-0F66-3D4D-AA64-BC14B47E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0" y="76471"/>
            <a:ext cx="10515600" cy="850358"/>
          </a:xfrm>
        </p:spPr>
        <p:txBody>
          <a:bodyPr/>
          <a:lstStyle/>
          <a:p>
            <a:r>
              <a:rPr lang="en-US" altLang="ko-KR" sz="3600" b="1" err="1">
                <a:solidFill>
                  <a:srgbClr val="FF0000"/>
                </a:solidFill>
              </a:rPr>
              <a:t>Isoscaling</a:t>
            </a:r>
            <a:endParaRPr kumimoji="1" lang="ko-KR" altLang="en-US" sz="3600" b="1" baseline="-25000">
              <a:solidFill>
                <a:srgbClr val="FF0000"/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88B2F3-3ED1-234B-8780-0944C2B2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8B35-4F89-6A4F-9E59-02C6637BE40D}" type="slidenum">
              <a:rPr kumimoji="1" lang="ko-KR" altLang="en-US" smtClean="0"/>
              <a:t>26</a:t>
            </a:fld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AF0F0C-0F8E-D74A-B9CF-3FADF5144965}"/>
                  </a:ext>
                </a:extLst>
              </p:cNvPr>
              <p:cNvSpPr txBox="1"/>
              <p:nvPr/>
            </p:nvSpPr>
            <p:spPr>
              <a:xfrm>
                <a:off x="6185840" y="1170313"/>
                <a:ext cx="5299965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i="1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kumimoji="1"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ko-KR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AF0F0C-0F8E-D74A-B9CF-3FADF5144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840" y="1170313"/>
                <a:ext cx="5299965" cy="6790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8D1F38-583E-87B7-99AB-C8B96B364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7" y="736687"/>
            <a:ext cx="6590525" cy="2551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052" y="76471"/>
            <a:ext cx="927186" cy="1082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3900" y="76471"/>
            <a:ext cx="784157" cy="90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3818057" y="76471"/>
            <a:ext cx="178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Rensheng</a:t>
            </a:r>
            <a:r>
              <a:rPr lang="en-US"/>
              <a:t> Wang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2390" y="58116"/>
            <a:ext cx="118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Fanurs</a:t>
            </a:r>
            <a:r>
              <a:rPr lang="en-US"/>
              <a:t> </a:t>
            </a:r>
            <a:r>
              <a:rPr lang="en-US" err="1"/>
              <a:t>Teh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4259" y="3160531"/>
            <a:ext cx="6798198" cy="3777393"/>
            <a:chOff x="114259" y="3160531"/>
            <a:chExt cx="6798198" cy="3777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8A6643-BD26-EBC5-1824-8438E7DA2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59" y="3160531"/>
              <a:ext cx="6798198" cy="377739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036209" y="5471745"/>
              <a:ext cx="473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08527" y="4460023"/>
              <a:ext cx="473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0170" y="3260949"/>
              <a:ext cx="473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06981" y="5049227"/>
              <a:ext cx="838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>
                  <a:solidFill>
                    <a:srgbClr val="0000FF"/>
                  </a:solidFill>
                </a:rPr>
                <a:t>3</a:t>
              </a:r>
              <a:r>
                <a:rPr lang="en-US" sz="2400">
                  <a:solidFill>
                    <a:srgbClr val="0000FF"/>
                  </a:solidFill>
                </a:rPr>
                <a:t>He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06980" y="4259968"/>
              <a:ext cx="838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>
                  <a:solidFill>
                    <a:srgbClr val="0000FF"/>
                  </a:solidFill>
                </a:rPr>
                <a:t>4</a:t>
              </a:r>
              <a:r>
                <a:rPr lang="en-US" sz="2400">
                  <a:solidFill>
                    <a:srgbClr val="0000FF"/>
                  </a:solidFill>
                </a:rPr>
                <a:t>He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1295" y="3647887"/>
              <a:ext cx="395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accent6">
                      <a:lumMod val="50000"/>
                    </a:schemeClr>
                  </a:solidFill>
                </a:rPr>
                <a:t>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148262-AF35-AF6B-9549-ED5F79E3CD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158" y="1869819"/>
            <a:ext cx="7489622" cy="259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148262-AF35-AF6B-9549-ED5F79E3C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198" y="2456432"/>
            <a:ext cx="335902" cy="671805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37" y="3375954"/>
            <a:ext cx="3722437" cy="3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83B3E292-0F66-3D4D-AA64-BC14B47E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0" y="76471"/>
            <a:ext cx="10515600" cy="850358"/>
          </a:xfrm>
        </p:spPr>
        <p:txBody>
          <a:bodyPr/>
          <a:lstStyle/>
          <a:p>
            <a:r>
              <a:rPr lang="en-US" altLang="ko-KR" err="1"/>
              <a:t>Isoscaling</a:t>
            </a:r>
            <a:endParaRPr kumimoji="1" lang="ko-KR" altLang="en-US" baseline="-2500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88B2F3-3ED1-234B-8780-0944C2B2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8B35-4F89-6A4F-9E59-02C6637BE40D}" type="slidenum">
              <a:rPr kumimoji="1" lang="ko-KR" altLang="en-US" smtClean="0"/>
              <a:t>27</a:t>
            </a:fld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AF0F0C-0F8E-D74A-B9CF-3FADF5144965}"/>
                  </a:ext>
                </a:extLst>
              </p:cNvPr>
              <p:cNvSpPr txBox="1"/>
              <p:nvPr/>
            </p:nvSpPr>
            <p:spPr>
              <a:xfrm>
                <a:off x="1339131" y="76471"/>
                <a:ext cx="5299965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i="1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kumimoji="1"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ko-KR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AF0F0C-0F8E-D74A-B9CF-3FADF5144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131" y="76471"/>
                <a:ext cx="5299965" cy="6790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4">
            <a:extLst>
              <a:ext uri="{FF2B5EF4-FFF2-40B4-BE49-F238E27FC236}">
                <a16:creationId xmlns:a16="http://schemas.microsoft.com/office/drawing/2014/main" id="{E51078D2-72A4-F24E-84A8-E42585273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1" y="1420039"/>
            <a:ext cx="6867144" cy="2495977"/>
          </a:xfrm>
          <a:prstGeom prst="rect">
            <a:avLst/>
          </a:prstGeom>
        </p:spPr>
      </p:pic>
      <p:pic>
        <p:nvPicPr>
          <p:cNvPr id="13" name="그림 4">
            <a:extLst>
              <a:ext uri="{FF2B5EF4-FFF2-40B4-BE49-F238E27FC236}">
                <a16:creationId xmlns:a16="http://schemas.microsoft.com/office/drawing/2014/main" id="{E51078D2-72A4-F24E-84A8-E42585273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40" y="739123"/>
            <a:ext cx="3229993" cy="669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290" y="784243"/>
            <a:ext cx="189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at 270 MeV/u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47" y="220876"/>
            <a:ext cx="669145" cy="82349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31969F40-8D36-40A2-A256-4D19EF2831D3" descr="2DD909E3-6C57-402E-BEE3-8349C1280E91@rarfadv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18" y="220876"/>
            <a:ext cx="659216" cy="82349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10528" y="1050707"/>
            <a:ext cx="224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Kaneko; </a:t>
            </a:r>
            <a:r>
              <a:rPr lang="en-US" err="1"/>
              <a:t>JungWoo</a:t>
            </a:r>
            <a:r>
              <a:rPr lang="en-US"/>
              <a:t> Lee</a:t>
            </a:r>
          </a:p>
        </p:txBody>
      </p:sp>
      <p:pic>
        <p:nvPicPr>
          <p:cNvPr id="21" name="그림 4">
            <a:extLst>
              <a:ext uri="{FF2B5EF4-FFF2-40B4-BE49-F238E27FC236}">
                <a16:creationId xmlns:a16="http://schemas.microsoft.com/office/drawing/2014/main" id="{E51078D2-72A4-F24E-84A8-E425852734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84" y="4090147"/>
            <a:ext cx="4376113" cy="2500798"/>
          </a:xfrm>
          <a:prstGeom prst="rect">
            <a:avLst/>
          </a:prstGeom>
        </p:spPr>
      </p:pic>
      <p:pic>
        <p:nvPicPr>
          <p:cNvPr id="5" name="내용 개체 틀 11">
            <a:extLst>
              <a:ext uri="{FF2B5EF4-FFF2-40B4-BE49-F238E27FC236}">
                <a16:creationId xmlns:a16="http://schemas.microsoft.com/office/drawing/2014/main" id="{1F5D0215-9059-C14C-8361-79A6CF070E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5453" y="1846373"/>
            <a:ext cx="8080078" cy="5125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60140" y="1359251"/>
            <a:ext cx="3446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J.W. Lee et al. EPJA, 58 201(2022)</a:t>
            </a:r>
          </a:p>
        </p:txBody>
      </p:sp>
    </p:spTree>
    <p:extLst>
      <p:ext uri="{BB962C8B-B14F-4D97-AF65-F5344CB8AC3E}">
        <p14:creationId xmlns:p14="http://schemas.microsoft.com/office/powerpoint/2010/main" val="10222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53181" y="1538362"/>
            <a:ext cx="10543032" cy="5530626"/>
            <a:chOff x="3542624" y="1044183"/>
            <a:chExt cx="7238590" cy="47396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06" y="1044183"/>
              <a:ext cx="6883908" cy="473969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42624" y="4779995"/>
              <a:ext cx="17815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Nuclei properties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61493" y="1515855"/>
              <a:ext cx="1066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Astro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7318" y="2799795"/>
              <a:ext cx="1343882" cy="35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</a:rPr>
                <a:t>HIC(SNM)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57581" y="3222067"/>
              <a:ext cx="1819816" cy="35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</a:rPr>
                <a:t>HIC(</a:t>
              </a:r>
              <a:r>
                <a:rPr lang="en-US" sz="2800" b="1" err="1">
                  <a:solidFill>
                    <a:schemeClr val="bg2"/>
                  </a:solidFill>
                </a:rPr>
                <a:t>sym</a:t>
              </a:r>
              <a:r>
                <a:rPr lang="en-US" sz="2800" b="1">
                  <a:solidFill>
                    <a:schemeClr val="bg2"/>
                  </a:solidFill>
                </a:rPr>
                <a:t>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46718" y="922001"/>
            <a:ext cx="813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Conclusion: </a:t>
            </a:r>
            <a:r>
              <a:rPr lang="en-US" sz="3200">
                <a:solidFill>
                  <a:srgbClr val="FF0000"/>
                </a:solidFill>
              </a:rPr>
              <a:t>Comprehensive cold EOS is in sight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180" y="2308065"/>
            <a:ext cx="10958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Great new instruments: </a:t>
            </a: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LIGO/VIRGO &amp; NICER </a:t>
            </a:r>
            <a:r>
              <a:rPr lang="en-US" sz="2800">
                <a:solidFill>
                  <a:srgbClr val="0000FF"/>
                </a:solidFill>
                <a:sym typeface="Symbol" panose="05050102010706020507" pitchFamily="18" charset="2"/>
              </a:rPr>
              <a:t>great measurements</a:t>
            </a: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Advances which connect experimental constraints for symmetric matter and asymmetric matter to neutron star.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181" y="4142852"/>
            <a:ext cx="10687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33CC"/>
                </a:solidFill>
              </a:rPr>
              <a:t>Improvements/breakthroughs in transport model simulations</a:t>
            </a:r>
            <a:r>
              <a:rPr lang="en-US" sz="2800">
                <a:solidFill>
                  <a:srgbClr val="0000FF"/>
                </a:solidFill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New neutron star measurements (O4) &amp; update of symmetric matter constraints from Hades, BES …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Improvement of symmetry energy constraints around 1.5 to 3 rho_0 (FRIB, FRIB400, RIKEN,SIS).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NEW facility (FRIB400?, FAIR), NEW experiments and NEW theories to explore the </a:t>
            </a:r>
            <a:r>
              <a:rPr lang="en-US" sz="2800">
                <a:solidFill>
                  <a:srgbClr val="FFC000"/>
                </a:solidFill>
                <a:sym typeface="Wingdings" panose="05000000000000000000" pitchFamily="2" charset="2"/>
              </a:rPr>
              <a:t>golden era </a:t>
            </a:r>
            <a:r>
              <a:rPr lang="en-US" sz="2800">
                <a:solidFill>
                  <a:srgbClr val="0000FF"/>
                </a:solidFill>
                <a:sym typeface="Wingdings" panose="05000000000000000000" pitchFamily="2" charset="2"/>
              </a:rPr>
              <a:t>of neutron star physics with HIC .</a:t>
            </a: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33" y="3680800"/>
            <a:ext cx="259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Near Future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747573" y="1835956"/>
            <a:ext cx="738839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In past decade</a:t>
            </a:r>
          </a:p>
        </p:txBody>
      </p:sp>
    </p:spTree>
    <p:extLst>
      <p:ext uri="{BB962C8B-B14F-4D97-AF65-F5344CB8AC3E}">
        <p14:creationId xmlns:p14="http://schemas.microsoft.com/office/powerpoint/2010/main" val="2693882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5475" y="-1"/>
            <a:ext cx="10770925" cy="533400"/>
          </a:xfrm>
          <a:prstGeom prst="rect">
            <a:avLst/>
          </a:prstGeom>
          <a:solidFill>
            <a:schemeClr val="bg1"/>
          </a:solidFill>
        </p:spPr>
        <p:txBody>
          <a:bodyPr lIns="0" tIns="37036" rIns="0" bIns="0"/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3600" b="1" ker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Nuclear structure, reactions, &amp; Astro (15) </a:t>
            </a:r>
            <a:r>
              <a:rPr lang="en-US" sz="3600" b="1" ker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constraints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5" y="533400"/>
            <a:ext cx="7649029" cy="6252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636" y="2609412"/>
            <a:ext cx="4029843" cy="4023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7595" y="878908"/>
            <a:ext cx="3203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Great science is built on the shoulder of giants.</a:t>
            </a:r>
          </a:p>
        </p:txBody>
      </p:sp>
    </p:spTree>
    <p:extLst>
      <p:ext uri="{BB962C8B-B14F-4D97-AF65-F5344CB8AC3E}">
        <p14:creationId xmlns:p14="http://schemas.microsoft.com/office/powerpoint/2010/main" val="6985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06" y="1044183"/>
            <a:ext cx="6883908" cy="473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8" y="718857"/>
            <a:ext cx="8393827" cy="54954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03897" y="6148243"/>
            <a:ext cx="3305976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Number Density </a:t>
            </a:r>
            <a:r>
              <a:rPr lang="en-US" sz="2402" i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2" i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2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1231" y="2928714"/>
            <a:ext cx="3014407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Pressure (MeV/fm</a:t>
            </a:r>
            <a:r>
              <a:rPr lang="en-US" sz="2402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2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50344" y="1263918"/>
            <a:ext cx="12664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HIC(</a:t>
            </a:r>
            <a:r>
              <a:rPr lang="en-US" sz="270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sz="2700">
                <a:solidFill>
                  <a:srgbClr val="0070C0"/>
                </a:solidFill>
              </a:rPr>
              <a:t>)</a:t>
            </a:r>
          </a:p>
          <a:p>
            <a:pPr algn="r"/>
            <a:r>
              <a:rPr lang="en-US" sz="2700">
                <a:solidFill>
                  <a:srgbClr val="0070C0"/>
                </a:solidFill>
              </a:rPr>
              <a:t>HIC(n/p  flow)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84427" y="1807452"/>
            <a:ext cx="2510694" cy="13388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70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700">
                <a:solidFill>
                  <a:srgbClr val="FF0000"/>
                </a:solidFill>
              </a:rPr>
              <a:t>(GW)</a:t>
            </a:r>
          </a:p>
          <a:p>
            <a:pPr algn="r"/>
            <a:r>
              <a:rPr lang="en-US" sz="2700">
                <a:solidFill>
                  <a:srgbClr val="FF0000"/>
                </a:solidFill>
              </a:rPr>
              <a:t>R(1.4M</a:t>
            </a:r>
            <a:r>
              <a:rPr lang="en-US" sz="4000" baseline="-2500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700">
                <a:solidFill>
                  <a:srgbClr val="FF0000"/>
                </a:solidFill>
              </a:rPr>
              <a:t>R(2M</a:t>
            </a:r>
            <a:r>
              <a:rPr lang="en-US" sz="4000" baseline="-2500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⊙</a:t>
            </a:r>
            <a:r>
              <a:rPr lang="en-US" sz="27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91840" y="4377362"/>
            <a:ext cx="692562" cy="133882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700" baseline="-25000">
                <a:solidFill>
                  <a:schemeClr val="accent6">
                    <a:lumMod val="75000"/>
                  </a:schemeClr>
                </a:solidFill>
              </a:rPr>
              <a:t>SAT</a:t>
            </a:r>
            <a:endParaRPr lang="en-US" sz="27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605101" y="5091317"/>
            <a:ext cx="107324" cy="50265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2577062" y="3359846"/>
            <a:ext cx="25842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700" baseline="-25000" err="1">
                <a:solidFill>
                  <a:srgbClr val="0070C0"/>
                </a:solidFill>
              </a:rPr>
              <a:t>D</a:t>
            </a:r>
            <a:endParaRPr lang="en-US" sz="2700" baseline="-2500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4100381" y="1359006"/>
            <a:ext cx="20733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PREX-II, IAS</a:t>
            </a:r>
          </a:p>
          <a:p>
            <a:r>
              <a:rPr lang="en-US" sz="2700">
                <a:solidFill>
                  <a:srgbClr val="0070C0"/>
                </a:solidFill>
              </a:rPr>
              <a:t>Mass(</a:t>
            </a:r>
            <a:r>
              <a:rPr lang="en-US" sz="2700" err="1">
                <a:solidFill>
                  <a:srgbClr val="0070C0"/>
                </a:solidFill>
              </a:rPr>
              <a:t>Skyme</a:t>
            </a:r>
            <a:r>
              <a:rPr lang="en-US" sz="2700">
                <a:solidFill>
                  <a:srgbClr val="0070C0"/>
                </a:solidFill>
              </a:rPr>
              <a:t>)</a:t>
            </a:r>
          </a:p>
          <a:p>
            <a:r>
              <a:rPr lang="en-US" sz="2700">
                <a:solidFill>
                  <a:srgbClr val="0070C0"/>
                </a:solidFill>
              </a:rPr>
              <a:t>Mass(DFT)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503245" y="5182841"/>
            <a:ext cx="2033" cy="5098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314675" y="4495430"/>
            <a:ext cx="6699" cy="643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41351" y="3239690"/>
            <a:ext cx="0" cy="97995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6200000">
            <a:off x="2629045" y="4009275"/>
            <a:ext cx="17524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HIC(</a:t>
            </a:r>
            <a:r>
              <a:rPr lang="en-US" sz="2700" err="1">
                <a:solidFill>
                  <a:srgbClr val="0070C0"/>
                </a:solidFill>
              </a:rPr>
              <a:t>isodiff</a:t>
            </a:r>
            <a:r>
              <a:rPr lang="en-US" sz="27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8785186" y="1669011"/>
            <a:ext cx="3262688" cy="2755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Right Brace 35"/>
          <p:cNvSpPr/>
          <p:nvPr/>
        </p:nvSpPr>
        <p:spPr>
          <a:xfrm rot="10800000">
            <a:off x="5817299" y="4495430"/>
            <a:ext cx="230345" cy="1209189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rot="16200000" flipH="1">
            <a:off x="5068756" y="2545271"/>
            <a:ext cx="139976" cy="106204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 rot="16200000">
            <a:off x="3632196" y="3593642"/>
            <a:ext cx="1375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70C0"/>
                </a:solidFill>
              </a:rPr>
              <a:t>HIC(n/p)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864330" y="4141336"/>
            <a:ext cx="5393824" cy="34669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ectangle 41"/>
          <p:cNvSpPr/>
          <p:nvPr/>
        </p:nvSpPr>
        <p:spPr>
          <a:xfrm>
            <a:off x="7129051" y="3741326"/>
            <a:ext cx="2822334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700">
                <a:solidFill>
                  <a:schemeClr val="accent6">
                    <a:lumMod val="75000"/>
                  </a:schemeClr>
                </a:solidFill>
              </a:rPr>
              <a:t>HIC(FOPI),HIC(DLL)</a:t>
            </a:r>
            <a:endParaRPr lang="en-US" sz="2700" baseline="-25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ight Brace 26"/>
          <p:cNvSpPr/>
          <p:nvPr/>
        </p:nvSpPr>
        <p:spPr>
          <a:xfrm rot="16200000" flipH="1">
            <a:off x="6848078" y="2220263"/>
            <a:ext cx="65577" cy="65188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>
            <a:off x="6880867" y="2578995"/>
            <a:ext cx="15388" cy="30692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671" y="39041"/>
            <a:ext cx="413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3200">
                <a:solidFill>
                  <a:srgbClr val="FF0000"/>
                </a:solidFill>
              </a:rPr>
              <a:t>(</a:t>
            </a:r>
            <a:r>
              <a:rPr lang="en-US" sz="3200" err="1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3200" err="1">
                <a:solidFill>
                  <a:srgbClr val="FF0000"/>
                </a:solidFill>
              </a:rPr>
              <a:t>,</a:t>
            </a:r>
            <a:r>
              <a:rPr lang="en-US" sz="320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3200">
                <a:solidFill>
                  <a:srgbClr val="FF0000"/>
                </a:solidFill>
              </a:rPr>
              <a:t>=1)=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=0)</a:t>
            </a:r>
            <a:r>
              <a:rPr lang="en-US" sz="3200">
                <a:solidFill>
                  <a:srgbClr val="FF0000"/>
                </a:solidFill>
              </a:rPr>
              <a:t>+</a:t>
            </a:r>
            <a:r>
              <a:rPr lang="en-US" sz="3200">
                <a:solidFill>
                  <a:srgbClr val="0000FF"/>
                </a:solidFill>
                <a:sym typeface="Symbol" pitchFamily="18" charset="2"/>
              </a:rPr>
              <a:t>S()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4849957" y="267975"/>
            <a:ext cx="6832438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Experimental &amp; Astronomy Constraints</a:t>
            </a:r>
          </a:p>
        </p:txBody>
      </p:sp>
      <p:sp>
        <p:nvSpPr>
          <p:cNvPr id="2" name="Oval 1"/>
          <p:cNvSpPr/>
          <p:nvPr/>
        </p:nvSpPr>
        <p:spPr>
          <a:xfrm>
            <a:off x="8110728" y="4249157"/>
            <a:ext cx="155448" cy="12820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927451" y="4919675"/>
            <a:ext cx="6285" cy="6826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4944" y="561538"/>
            <a:ext cx="70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PNM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17441" y="561538"/>
            <a:ext cx="70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SNM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19027" y="561538"/>
            <a:ext cx="70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0000FF"/>
                </a:solidFill>
              </a:rPr>
              <a:t>sym</a:t>
            </a:r>
            <a:endParaRPr lang="en-US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7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296" y="450056"/>
            <a:ext cx="10988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212121"/>
                </a:solidFill>
                <a:latin typeface="Calibri" panose="020F0502020204030204" pitchFamily="34" charset="0"/>
              </a:rPr>
              <a:t>The Facility for Rare Isotope Beams (</a:t>
            </a:r>
            <a:r>
              <a:rPr lang="en-US" sz="4000">
                <a:solidFill>
                  <a:srgbClr val="FF0000"/>
                </a:solidFill>
                <a:latin typeface="Calibri" panose="020F0502020204030204" pitchFamily="34" charset="0"/>
              </a:rPr>
              <a:t>FRIB</a:t>
            </a:r>
            <a:r>
              <a:rPr lang="en-US" sz="4000">
                <a:solidFill>
                  <a:srgbClr val="212121"/>
                </a:solidFill>
                <a:latin typeface="Calibri" panose="020F0502020204030204" pitchFamily="34" charset="0"/>
              </a:rPr>
              <a:t>) at Michigan State University (MSU) is seeking outstanding candidates for a junior faculty position at the rank of </a:t>
            </a:r>
            <a:r>
              <a:rPr lang="en-US" sz="4000" b="1">
                <a:solidFill>
                  <a:srgbClr val="212121"/>
                </a:solidFill>
                <a:latin typeface="Calibri" panose="020F0502020204030204" pitchFamily="34" charset="0"/>
              </a:rPr>
              <a:t>assistant professor</a:t>
            </a:r>
            <a:r>
              <a:rPr lang="en-US" sz="4000">
                <a:solidFill>
                  <a:srgbClr val="212121"/>
                </a:solidFill>
                <a:latin typeface="Calibri" panose="020F0502020204030204" pitchFamily="34" charset="0"/>
              </a:rPr>
              <a:t> in </a:t>
            </a:r>
            <a:r>
              <a:rPr lang="en-US" sz="4000" b="1">
                <a:solidFill>
                  <a:srgbClr val="212121"/>
                </a:solidFill>
                <a:latin typeface="Calibri" panose="020F0502020204030204" pitchFamily="34" charset="0"/>
              </a:rPr>
              <a:t>theoretical nuclear science</a:t>
            </a:r>
            <a:r>
              <a:rPr lang="en-US" sz="4000">
                <a:solidFill>
                  <a:srgbClr val="212121"/>
                </a:solidFill>
                <a:latin typeface="Calibri" panose="020F0502020204030204" pitchFamily="34" charset="0"/>
              </a:rPr>
              <a:t> establishing a program in 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</a:rPr>
              <a:t>reaction theory for energetic central reactions</a:t>
            </a:r>
            <a:r>
              <a:rPr lang="en-US" sz="4000">
                <a:solidFill>
                  <a:srgbClr val="212121"/>
                </a:solidFill>
                <a:latin typeface="Calibri" panose="020F0502020204030204" pitchFamily="34" charset="0"/>
              </a:rPr>
              <a:t>.</a:t>
            </a:r>
            <a:endParaRPr lang="en-US" sz="4000"/>
          </a:p>
        </p:txBody>
      </p:sp>
      <p:sp>
        <p:nvSpPr>
          <p:cNvPr id="3" name="Rectangle 2"/>
          <p:cNvSpPr/>
          <p:nvPr/>
        </p:nvSpPr>
        <p:spPr>
          <a:xfrm>
            <a:off x="844296" y="4541443"/>
            <a:ext cx="10229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wf_segoe-ui_normal"/>
                <a:hlinkClick r:id="rId2"/>
              </a:rPr>
              <a:t>https://careers.pageuppeople.com/782/cw/en-us/job/516103/assistant-professorfribnscl-faculty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50300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39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5" y="533399"/>
            <a:ext cx="7649029" cy="6252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475" y="4176821"/>
            <a:ext cx="1254725" cy="8249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68297" y="2024720"/>
            <a:ext cx="1829074" cy="139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56995" y="579399"/>
            <a:ext cx="1740602" cy="1399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91" y="3459790"/>
            <a:ext cx="1602026" cy="1568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38517" y="1654349"/>
            <a:ext cx="19534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Tommy Tsang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Bill Lynch    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 err="1"/>
              <a:t>Rohit</a:t>
            </a:r>
            <a:r>
              <a:rPr lang="en-US" sz="2400"/>
              <a:t> Kumar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Chuck Horowitz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45475" y="-1"/>
            <a:ext cx="10770925" cy="533400"/>
          </a:xfrm>
          <a:prstGeom prst="rect">
            <a:avLst/>
          </a:prstGeom>
          <a:solidFill>
            <a:schemeClr val="bg1"/>
          </a:solidFill>
        </p:spPr>
        <p:txBody>
          <a:bodyPr lIns="0" tIns="37036" rIns="0" bIns="0"/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3600" b="1" ker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Nuclear structure, reactions, &amp; Astro (15) </a:t>
            </a:r>
            <a:r>
              <a:rPr lang="en-US" sz="3600" b="1" ker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constraints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721" y="1039559"/>
            <a:ext cx="1254725" cy="385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harles Horowitz IU News Room: Indiana University">
            <a:extLst>
              <a:ext uri="{FF2B5EF4-FFF2-40B4-BE49-F238E27FC236}">
                <a16:creationId xmlns:a16="http://schemas.microsoft.com/office/drawing/2014/main" id="{CD5AE855-F85E-5E4E-DCE4-A46BC064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841" y="5070668"/>
            <a:ext cx="1321326" cy="14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345475" y="-1"/>
            <a:ext cx="10770925" cy="533400"/>
          </a:xfrm>
          <a:prstGeom prst="rect">
            <a:avLst/>
          </a:prstGeom>
          <a:solidFill>
            <a:schemeClr val="bg1"/>
          </a:solidFill>
        </p:spPr>
        <p:txBody>
          <a:bodyPr lIns="0" tIns="37036" rIns="0" bIns="0"/>
          <a:lstStyle/>
          <a:p>
            <a:pPr algn="ctr" defTabSz="41433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/>
            </a:pPr>
            <a:r>
              <a:rPr lang="en-US" sz="3600" b="1" ker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Nuclear structure, reactions, &amp; Astro (15) </a:t>
            </a:r>
            <a:r>
              <a:rPr lang="en-US" sz="3600" b="1" ker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constraints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6" y="533400"/>
            <a:ext cx="7649029" cy="62526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310086-868F-CF7D-1A62-28B7E08FC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90" y="573190"/>
            <a:ext cx="3623094" cy="29362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968E83-CE97-5FAF-A3C7-8D75A308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23" y="3786031"/>
            <a:ext cx="3594866" cy="29674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09E8A9-1FCC-8F46-AF7E-4F530FFD6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7" y="3803063"/>
            <a:ext cx="3565760" cy="29753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542501" y="49571"/>
            <a:ext cx="3684513" cy="6613128"/>
            <a:chOff x="8542501" y="49571"/>
            <a:chExt cx="3684513" cy="6613128"/>
          </a:xfrm>
        </p:grpSpPr>
        <p:sp>
          <p:nvSpPr>
            <p:cNvPr id="5" name="TextBox 4"/>
            <p:cNvSpPr txBox="1"/>
            <p:nvPr/>
          </p:nvSpPr>
          <p:spPr>
            <a:xfrm>
              <a:off x="8908713" y="2585964"/>
              <a:ext cx="2044731" cy="1323439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00000"/>
                  </a:solidFill>
                </a:rPr>
                <a:t>Bayesian analysis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9109274" y="582172"/>
              <a:ext cx="23151" cy="189481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8" idx="4"/>
            </p:cNvCxnSpPr>
            <p:nvPr/>
          </p:nvCxnSpPr>
          <p:spPr>
            <a:xfrm flipH="1">
              <a:off x="9931804" y="2021961"/>
              <a:ext cx="17286" cy="432779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10358172" y="702329"/>
              <a:ext cx="1107563" cy="529380"/>
              <a:chOff x="10808109" y="540458"/>
              <a:chExt cx="1107563" cy="529380"/>
            </a:xfrm>
          </p:grpSpPr>
          <p:sp>
            <p:nvSpPr>
              <p:cNvPr id="12" name="TextBox 11"/>
              <p:cNvSpPr txBox="1"/>
              <p:nvPr/>
            </p:nvSpPr>
            <p:spPr>
              <a:xfrm flipH="1">
                <a:off x="10916649" y="540458"/>
                <a:ext cx="999023" cy="529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00FF"/>
                    </a:solidFill>
                  </a:rPr>
                  <a:t>EOS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 flipH="1">
                <a:off x="10808109" y="618936"/>
                <a:ext cx="962472" cy="374633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304896" y="1518836"/>
              <a:ext cx="1596302" cy="523220"/>
              <a:chOff x="9290109" y="1298648"/>
              <a:chExt cx="1596302" cy="52322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9318124" y="1298648"/>
                <a:ext cx="15682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</a:rPr>
                  <a:t>PRIORS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290109" y="1318743"/>
                <a:ext cx="1288387" cy="48303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8542501" y="49571"/>
              <a:ext cx="2360851" cy="48303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endCxn id="18" idx="7"/>
            </p:cNvCxnSpPr>
            <p:nvPr/>
          </p:nvCxnSpPr>
          <p:spPr>
            <a:xfrm flipH="1">
              <a:off x="10404603" y="1244844"/>
              <a:ext cx="306835" cy="364825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611184" y="5708592"/>
              <a:ext cx="2842909" cy="954107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33CC"/>
                  </a:solidFill>
                </a:rPr>
                <a:t>Posteriors</a:t>
              </a:r>
            </a:p>
            <a:p>
              <a:r>
                <a:rPr lang="en-US" sz="2800">
                  <a:solidFill>
                    <a:srgbClr val="FF33CC"/>
                  </a:solidFill>
                </a:rPr>
                <a:t>with uncertainties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8655756" y="4532310"/>
              <a:ext cx="2595479" cy="523220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33CC"/>
                  </a:solidFill>
                </a:rPr>
                <a:t>EOS parameters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9949089" y="3976792"/>
              <a:ext cx="1" cy="518283"/>
            </a:xfrm>
            <a:prstGeom prst="straightConnector1">
              <a:avLst/>
            </a:prstGeom>
            <a:ln w="38100">
              <a:solidFill>
                <a:srgbClr val="FF33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1041557" y="1828543"/>
              <a:ext cx="11854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00FF"/>
                  </a:solidFill>
                </a:rPr>
                <a:t>NS model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11093803" y="1879796"/>
              <a:ext cx="1045098" cy="805532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1634285" y="2685328"/>
              <a:ext cx="5217" cy="441846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10966224" y="3113590"/>
              <a:ext cx="654758" cy="13584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9952919" y="5066150"/>
              <a:ext cx="1" cy="518283"/>
            </a:xfrm>
            <a:prstGeom prst="straightConnector1">
              <a:avLst/>
            </a:prstGeom>
            <a:ln w="38100">
              <a:solidFill>
                <a:srgbClr val="FF33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D43E0FD-CB08-E7B6-2E6A-F8B5AE69B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1028" y="532600"/>
            <a:ext cx="3725214" cy="30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75402" y="1212052"/>
            <a:ext cx="8352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E(</a:t>
            </a:r>
            <a:r>
              <a:rPr lang="en-US" sz="2800">
                <a:sym typeface="Symbol" pitchFamily="18" charset="2"/>
              </a:rPr>
              <a:t>,) = </a:t>
            </a:r>
            <a:r>
              <a:rPr lang="en-US" sz="2800" err="1">
                <a:solidFill>
                  <a:srgbClr val="0000FF"/>
                </a:solidFill>
              </a:rPr>
              <a:t>E</a:t>
            </a:r>
            <a:r>
              <a:rPr lang="en-US" sz="2800" baseline="-25000" err="1">
                <a:solidFill>
                  <a:srgbClr val="0000FF"/>
                </a:solidFill>
              </a:rPr>
              <a:t>is</a:t>
            </a:r>
            <a:r>
              <a:rPr lang="en-US" sz="2800">
                <a:solidFill>
                  <a:srgbClr val="0000FF"/>
                </a:solidFill>
              </a:rPr>
              <a:t>(</a:t>
            </a:r>
            <a:r>
              <a:rPr lang="en-US" sz="2800">
                <a:solidFill>
                  <a:srgbClr val="0000FF"/>
                </a:solidFill>
                <a:sym typeface="Symbol" pitchFamily="18" charset="2"/>
              </a:rPr>
              <a:t>)</a:t>
            </a:r>
            <a:r>
              <a:rPr lang="en-US" sz="2800">
                <a:sym typeface="Symbol" pitchFamily="18" charset="2"/>
              </a:rPr>
              <a:t> +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>
                <a:sym typeface="Symbol" pitchFamily="18" charset="2"/>
              </a:rPr>
              <a:t>2</a:t>
            </a:r>
            <a:r>
              <a:rPr lang="en-US" sz="280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E</a:t>
            </a:r>
            <a:r>
              <a:rPr lang="en-US" sz="2800" baseline="-25000" err="1">
                <a:solidFill>
                  <a:srgbClr val="FF0000"/>
                </a:solidFill>
              </a:rPr>
              <a:t>iv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)</a:t>
            </a:r>
            <a:r>
              <a:rPr lang="en-US" sz="280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>
                <a:sym typeface="Symbol" pitchFamily="18" charset="2"/>
              </a:rPr>
              <a:t> =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-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)/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+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 = (N-Z)/A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29" y="3438463"/>
            <a:ext cx="6779869" cy="85472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9" y="2339915"/>
            <a:ext cx="2603960" cy="3697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63440" y="1987456"/>
            <a:ext cx="7105601" cy="778238"/>
            <a:chOff x="301751" y="821433"/>
            <a:chExt cx="5961586" cy="620997"/>
          </a:xfrm>
          <a:noFill/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751" y="821433"/>
              <a:ext cx="4251961" cy="62099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7689" y="865002"/>
              <a:ext cx="1755648" cy="53385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 flipH="1">
            <a:off x="2036135" y="312587"/>
            <a:ext cx="7891617" cy="707886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33CC"/>
                </a:solidFill>
              </a:rPr>
              <a:t>EOS parameters from metamodeling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2640" y="1926851"/>
            <a:ext cx="7284720" cy="9443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5280" y="3239579"/>
            <a:ext cx="7284720" cy="112114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6060" y="1735272"/>
            <a:ext cx="463903" cy="1312728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96718" y="1661884"/>
            <a:ext cx="463903" cy="1974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76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308" y="552355"/>
            <a:ext cx="5351616" cy="6746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5097" y="81168"/>
            <a:ext cx="11476229" cy="6776832"/>
            <a:chOff x="245097" y="81168"/>
            <a:chExt cx="11476229" cy="677683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97" y="81168"/>
              <a:ext cx="8543827" cy="67768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113116" y="952107"/>
              <a:ext cx="2568971" cy="2045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8066" y="1147319"/>
              <a:ext cx="4453260" cy="375471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266168" y="81168"/>
            <a:ext cx="880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E(</a:t>
            </a:r>
            <a:r>
              <a:rPr lang="en-US" sz="2800">
                <a:sym typeface="Symbol" pitchFamily="18" charset="2"/>
              </a:rPr>
              <a:t>,) = </a:t>
            </a:r>
            <a:r>
              <a:rPr lang="en-US" sz="2800" err="1">
                <a:solidFill>
                  <a:srgbClr val="0000FF"/>
                </a:solidFill>
              </a:rPr>
              <a:t>E</a:t>
            </a:r>
            <a:r>
              <a:rPr lang="en-US" sz="2800" baseline="-25000" err="1">
                <a:solidFill>
                  <a:srgbClr val="0000FF"/>
                </a:solidFill>
              </a:rPr>
              <a:t>is</a:t>
            </a:r>
            <a:r>
              <a:rPr lang="en-US" sz="2800">
                <a:solidFill>
                  <a:srgbClr val="0000FF"/>
                </a:solidFill>
              </a:rPr>
              <a:t>(</a:t>
            </a:r>
            <a:r>
              <a:rPr lang="en-US" sz="2800">
                <a:solidFill>
                  <a:srgbClr val="0000FF"/>
                </a:solidFill>
                <a:sym typeface="Symbol" pitchFamily="18" charset="2"/>
              </a:rPr>
              <a:t>,0) </a:t>
            </a:r>
            <a:r>
              <a:rPr lang="en-US" sz="2800">
                <a:sym typeface="Symbol" pitchFamily="18" charset="2"/>
              </a:rPr>
              <a:t>+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>
                <a:sym typeface="Symbol" pitchFamily="18" charset="2"/>
              </a:rPr>
              <a:t>2</a:t>
            </a:r>
            <a:r>
              <a:rPr lang="en-US" sz="280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E</a:t>
            </a:r>
            <a:r>
              <a:rPr lang="en-US" sz="2800" baseline="-25000" err="1">
                <a:solidFill>
                  <a:srgbClr val="FF0000"/>
                </a:solidFill>
              </a:rPr>
              <a:t>is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,0)</a:t>
            </a:r>
            <a:r>
              <a:rPr lang="en-US" sz="280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>
                <a:sym typeface="Symbol" pitchFamily="18" charset="2"/>
              </a:rPr>
              <a:t> =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-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)/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+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 (N-Z)/A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729" y="706927"/>
            <a:ext cx="5351616" cy="6746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948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0" y="669338"/>
            <a:ext cx="7606024" cy="5929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2431" y="108509"/>
            <a:ext cx="8807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E(</a:t>
            </a:r>
            <a:r>
              <a:rPr lang="en-US" sz="2800">
                <a:sym typeface="Symbol" pitchFamily="18" charset="2"/>
              </a:rPr>
              <a:t>,) = </a:t>
            </a:r>
            <a:r>
              <a:rPr lang="en-US" sz="2800" err="1">
                <a:solidFill>
                  <a:srgbClr val="FF0000"/>
                </a:solidFill>
              </a:rPr>
              <a:t>E</a:t>
            </a:r>
            <a:r>
              <a:rPr lang="en-US" sz="2800" baseline="-25000" err="1">
                <a:solidFill>
                  <a:srgbClr val="FF0000"/>
                </a:solidFill>
              </a:rPr>
              <a:t>is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,0)</a:t>
            </a:r>
            <a:r>
              <a:rPr lang="en-US" sz="2800">
                <a:sym typeface="Symbol" pitchFamily="18" charset="2"/>
              </a:rPr>
              <a:t> +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>
                <a:sym typeface="Symbol" pitchFamily="18" charset="2"/>
              </a:rPr>
              <a:t>2</a:t>
            </a:r>
            <a:r>
              <a:rPr lang="en-US" sz="280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E</a:t>
            </a:r>
            <a:r>
              <a:rPr lang="en-US" sz="2800" baseline="-25000" err="1">
                <a:solidFill>
                  <a:srgbClr val="FF0000"/>
                </a:solidFill>
              </a:rPr>
              <a:t>is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,0)</a:t>
            </a:r>
            <a:r>
              <a:rPr lang="en-US" sz="280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>
                <a:sym typeface="Symbol" pitchFamily="18" charset="2"/>
              </a:rPr>
              <a:t> =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-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)/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+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 = (N-Z)/A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24" y="800216"/>
            <a:ext cx="2326964" cy="33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196" y="800216"/>
            <a:ext cx="3469064" cy="2282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42761" y="631729"/>
            <a:ext cx="5961586" cy="679821"/>
            <a:chOff x="6381128" y="2862248"/>
            <a:chExt cx="5961586" cy="679821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1128" y="2862248"/>
              <a:ext cx="4251961" cy="620997"/>
            </a:xfrm>
            <a:prstGeom prst="rect">
              <a:avLst/>
            </a:prstGeom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87066" y="3008211"/>
              <a:ext cx="1755648" cy="533858"/>
            </a:xfrm>
            <a:prstGeom prst="rect">
              <a:avLst/>
            </a:prstGeom>
          </p:spPr>
        </p:pic>
      </p:grp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1231" y="1818180"/>
            <a:ext cx="4663989" cy="3215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57232" y="4151376"/>
            <a:ext cx="978408" cy="758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1532" y="1581225"/>
            <a:ext cx="12031079" cy="5033114"/>
            <a:chOff x="81532" y="1581225"/>
            <a:chExt cx="12031079" cy="503311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AE677BF-86D1-1C06-436F-0EA270F7F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r="-1"/>
            <a:stretch/>
          </p:blipFill>
          <p:spPr>
            <a:xfrm>
              <a:off x="6170290" y="1665026"/>
              <a:ext cx="3069504" cy="2289954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81532" y="1581225"/>
              <a:ext cx="12031079" cy="5033114"/>
              <a:chOff x="81532" y="1581225"/>
              <a:chExt cx="12031079" cy="503311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81532" y="1621414"/>
                <a:ext cx="12031079" cy="4992925"/>
                <a:chOff x="81532" y="1621414"/>
                <a:chExt cx="12031079" cy="4992925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28743" y="1621414"/>
                  <a:ext cx="11883868" cy="4781712"/>
                  <a:chOff x="124240" y="994397"/>
                  <a:chExt cx="11883868" cy="478171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2B854AF7-3439-0DE4-03E6-4895EFBCA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4240" y="3380124"/>
                    <a:ext cx="3124057" cy="2391150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CE75DA34-1EFA-D881-19FB-DA17FC4CC6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5489" y="1014447"/>
                    <a:ext cx="3154763" cy="2278194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A58632B0-1C72-CCB8-541A-B4A1E17DB3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222170" y="994397"/>
                    <a:ext cx="2914491" cy="2277324"/>
                  </a:xfrm>
                  <a:prstGeom prst="rect">
                    <a:avLst/>
                  </a:prstGeom>
                </p:spPr>
              </p:pic>
              <p:pic>
                <p:nvPicPr>
                  <p:cNvPr id="2" name="Picture 1">
                    <a:extLst>
                      <a:ext uri="{FF2B5EF4-FFF2-40B4-BE49-F238E27FC236}">
                        <a16:creationId xmlns:a16="http://schemas.microsoft.com/office/drawing/2014/main" id="{BEFC3AFC-9866-22FD-0C68-3A25EF5970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07947" y="3394869"/>
                    <a:ext cx="3069184" cy="2351241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Screen Clipping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74142" y="3453581"/>
                    <a:ext cx="2891435" cy="2265200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9EE659F-F7C7-805E-5237-B31C143059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23611" y="3417172"/>
                    <a:ext cx="3059430" cy="2358937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Screen Clipping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58"/>
                  <a:stretch/>
                </p:blipFill>
                <p:spPr>
                  <a:xfrm>
                    <a:off x="9056913" y="1006879"/>
                    <a:ext cx="2951195" cy="225963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696685" y="1641464"/>
                  <a:ext cx="172429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Symmetric</a:t>
                  </a:r>
                </a:p>
                <a:p>
                  <a:r>
                    <a:rPr lang="en-US"/>
                    <a:t>Nuclear </a:t>
                  </a:r>
                </a:p>
                <a:p>
                  <a:r>
                    <a:rPr lang="en-US"/>
                    <a:t>Matter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714990" y="1706778"/>
                  <a:ext cx="17242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Symmetry</a:t>
                  </a:r>
                </a:p>
                <a:p>
                  <a:r>
                    <a:rPr lang="en-US"/>
                    <a:t>Term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505147" y="1651019"/>
                  <a:ext cx="17242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Neutron Star Matter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9113112" y="2170228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149488" y="2170229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248297" y="2177143"/>
                  <a:ext cx="178106" cy="94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770424" y="3760577"/>
                  <a:ext cx="316703" cy="1464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691979" y="3770188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613162" y="3774210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0605335" y="3780612"/>
                  <a:ext cx="316703" cy="1493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81532" y="4316567"/>
                  <a:ext cx="7856618" cy="2297772"/>
                  <a:chOff x="-22971" y="3689550"/>
                  <a:chExt cx="7856618" cy="2297772"/>
                </a:xfrm>
              </p:grpSpPr>
              <p:sp>
                <p:nvSpPr>
                  <p:cNvPr id="22" name="TextBox 21"/>
                  <p:cNvSpPr txBox="1"/>
                  <p:nvPr/>
                </p:nvSpPr>
                <p:spPr>
                  <a:xfrm rot="16200000">
                    <a:off x="-570424" y="4237003"/>
                    <a:ext cx="1464238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/>
                      <a:t>Energy (MeV)</a:t>
                    </a: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3126600" y="4023360"/>
                    <a:ext cx="178106" cy="9405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6056255" y="3960115"/>
                    <a:ext cx="178106" cy="9405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1686268" y="5599611"/>
                    <a:ext cx="316703" cy="1464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844619" y="5746110"/>
                    <a:ext cx="316703" cy="1464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4619933" y="5604633"/>
                    <a:ext cx="316703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7516944" y="5626699"/>
                    <a:ext cx="316703" cy="1493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575444" y="5617990"/>
                    <a:ext cx="136197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/>
                      <a:t>Density (</a:t>
                    </a:r>
                    <a:r>
                      <a:rPr lang="en-US">
                        <a:latin typeface="Symbol" panose="05050102010706020507" pitchFamily="18" charset="2"/>
                      </a:rPr>
                      <a:t>r</a:t>
                    </a:r>
                    <a:r>
                      <a:rPr lang="en-US" baseline="-25000"/>
                      <a:t>0</a:t>
                    </a:r>
                    <a:r>
                      <a:rPr lang="en-US"/>
                      <a:t>)</a:t>
                    </a: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6635242" y="1680091"/>
                  <a:ext cx="172429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Pure</a:t>
                  </a:r>
                </a:p>
                <a:p>
                  <a:r>
                    <a:rPr lang="en-US"/>
                    <a:t>Neutron </a:t>
                  </a:r>
                </a:p>
                <a:p>
                  <a:r>
                    <a:rPr lang="en-US"/>
                    <a:t>Matter</a:t>
                  </a: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 rot="16200000">
                <a:off x="-753567" y="2419513"/>
                <a:ext cx="20459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Pressure (MeV/fm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450864" y="190902"/>
            <a:ext cx="1136821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State of nuclear matter</a:t>
            </a:r>
          </a:p>
          <a:p>
            <a:pPr algn="ctr"/>
            <a:r>
              <a:rPr lang="en-US" sz="2800"/>
              <a:t>E(</a:t>
            </a:r>
            <a:r>
              <a:rPr lang="en-US" sz="2800">
                <a:sym typeface="Symbol" pitchFamily="18" charset="2"/>
              </a:rPr>
              <a:t>,) = </a:t>
            </a:r>
            <a:r>
              <a:rPr lang="en-US" sz="2800">
                <a:solidFill>
                  <a:srgbClr val="FF0000"/>
                </a:solidFill>
              </a:rPr>
              <a:t>E</a:t>
            </a:r>
            <a:r>
              <a:rPr lang="en-US" sz="2800" baseline="-25000">
                <a:solidFill>
                  <a:srgbClr val="FF0000"/>
                </a:solidFill>
              </a:rPr>
              <a:t>SNM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,0)</a:t>
            </a:r>
            <a:r>
              <a:rPr lang="en-US" sz="2800">
                <a:sym typeface="Symbol" pitchFamily="18" charset="2"/>
              </a:rPr>
              <a:t> +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 baseline="30000">
                <a:sym typeface="Symbol" pitchFamily="18" charset="2"/>
              </a:rPr>
              <a:t>2</a:t>
            </a:r>
            <a:r>
              <a:rPr lang="en-US" sz="2800">
                <a:solidFill>
                  <a:srgbClr val="CC00CC"/>
                </a:solidFill>
                <a:sym typeface="Symbol" pitchFamily="18" charset="2"/>
              </a:rPr>
              <a:t></a:t>
            </a:r>
            <a:r>
              <a:rPr lang="en-US" sz="2800">
                <a:solidFill>
                  <a:srgbClr val="0000FF"/>
                </a:solidFill>
                <a:sym typeface="Symbol" pitchFamily="18" charset="2"/>
              </a:rPr>
              <a:t>S()</a:t>
            </a:r>
            <a:r>
              <a:rPr lang="en-US" sz="2800">
                <a:solidFill>
                  <a:srgbClr val="FF00FF"/>
                </a:solidFill>
                <a:sym typeface="Symbol" pitchFamily="18" charset="2"/>
              </a:rPr>
              <a:t>;  </a:t>
            </a: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 sz="2800">
                <a:sym typeface="Symbol" pitchFamily="18" charset="2"/>
              </a:rPr>
              <a:t> =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-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)/ (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sym typeface="Symbol" pitchFamily="18" charset="2"/>
              </a:rPr>
              <a:t>+ </a:t>
            </a:r>
            <a:r>
              <a:rPr lang="en-US" sz="2800" baseline="-25000">
                <a:sym typeface="Symbol" pitchFamily="18" charset="2"/>
              </a:rPr>
              <a:t>p</a:t>
            </a:r>
            <a:r>
              <a:rPr lang="en-US" sz="2800">
                <a:sym typeface="Symbol" pitchFamily="18" charset="2"/>
              </a:rPr>
              <a:t>) = (N-Z)/A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54" name="Picture 1065" descr="\\homedir\home1\tsang\My Documents\crab_pulsa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38" y="2595732"/>
            <a:ext cx="964522" cy="93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2031" y="4134064"/>
            <a:ext cx="2250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Eo</a:t>
            </a:r>
            <a:r>
              <a:rPr lang="en-US"/>
              <a:t>=-16 MeV;</a:t>
            </a:r>
            <a:r>
              <a:rPr lang="en-US">
                <a:latin typeface="Symbol" panose="05050102010706020507" pitchFamily="18" charset="2"/>
              </a:rPr>
              <a:t>r</a:t>
            </a:r>
            <a:r>
              <a:rPr lang="en-US" baseline="-25000"/>
              <a:t>0</a:t>
            </a:r>
            <a:r>
              <a:rPr lang="en-US"/>
              <a:t>=0.16</a:t>
            </a:r>
          </a:p>
          <a:p>
            <a:r>
              <a:rPr lang="en-US" err="1"/>
              <a:t>Ko</a:t>
            </a:r>
            <a:r>
              <a:rPr lang="en-US"/>
              <a:t>=220±27 MeV</a:t>
            </a:r>
          </a:p>
          <a:p>
            <a:r>
              <a:rPr lang="en-US" err="1"/>
              <a:t>Qo</a:t>
            </a:r>
            <a:r>
              <a:rPr lang="en-US"/>
              <a:t>=-669±305-218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91171" y="4070524"/>
            <a:ext cx="225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So=-34±1.7 MeV</a:t>
            </a:r>
            <a:endParaRPr lang="en-US">
              <a:latin typeface="Symbol" panose="05050102010706020507" pitchFamily="18" charset="2"/>
            </a:endParaRPr>
          </a:p>
          <a:p>
            <a:r>
              <a:rPr lang="en-US"/>
              <a:t>L=79±16 MeV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98836" y="5771087"/>
            <a:ext cx="225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Ksym</a:t>
            </a:r>
            <a:r>
              <a:rPr lang="en-US"/>
              <a:t>=0±115-86 MeV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71067" y="5147444"/>
            <a:ext cx="155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R=13±0.5 (km)</a:t>
            </a:r>
          </a:p>
          <a:p>
            <a:r>
              <a:rPr lang="en-US">
                <a:latin typeface="Symbol" panose="05050102010706020507" pitchFamily="18" charset="2"/>
              </a:rPr>
              <a:t>L</a:t>
            </a:r>
            <a:r>
              <a:rPr lang="en-US"/>
              <a:t>=576±161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0503975" y="4867791"/>
            <a:ext cx="197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1.4 solar mass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E74CA52-AD38-5B7A-8D93-5247D650A2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5050" y="4336494"/>
            <a:ext cx="1811938" cy="14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6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Studies</vt:lpstr>
      <vt:lpstr>Sensitivity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Isoscaling</vt:lpstr>
      <vt:lpstr>Isoscaling</vt:lpstr>
      <vt:lpstr>PowerPoint Presentation</vt:lpstr>
      <vt:lpstr>PowerPoint Presentation</vt:lpstr>
      <vt:lpstr>PowerPoint Presentation</vt:lpstr>
      <vt:lpstr>PowerPoint Presentation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Tsang, Betty</dc:creator>
  <cp:revision>2</cp:revision>
  <dcterms:created xsi:type="dcterms:W3CDTF">2021-05-05T22:28:32Z</dcterms:created>
  <dcterms:modified xsi:type="dcterms:W3CDTF">2023-09-25T18:23:57Z</dcterms:modified>
</cp:coreProperties>
</file>