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2" r:id="rId4"/>
    <p:sldId id="265" r:id="rId5"/>
    <p:sldId id="266" r:id="rId6"/>
    <p:sldId id="267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9" d="100"/>
          <a:sy n="219" d="100"/>
        </p:scale>
        <p:origin x="104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HKR Modernisierung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618989" y="2738074"/>
            <a:ext cx="5368140" cy="584900"/>
          </a:xfrm>
        </p:spPr>
        <p:txBody>
          <a:bodyPr/>
          <a:lstStyle/>
          <a:p>
            <a:r>
              <a:rPr lang="en-GB" dirty="0" err="1" smtClean="0"/>
              <a:t>Modernisierung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HKR UNILAC-</a:t>
            </a:r>
            <a:r>
              <a:rPr lang="en-GB" dirty="0" err="1" smtClean="0"/>
              <a:t>Bereich</a:t>
            </a:r>
            <a:r>
              <a:rPr lang="en-GB" dirty="0" smtClean="0"/>
              <a:t> </a:t>
            </a:r>
            <a:endParaRPr lang="en-GB" baseline="-250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err="1" smtClean="0"/>
              <a:t>Treffen</a:t>
            </a:r>
            <a:r>
              <a:rPr lang="en-GB" dirty="0" smtClean="0"/>
              <a:t> 9./10.02.2023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Überblick</a:t>
            </a:r>
            <a:r>
              <a:rPr lang="en-GB" dirty="0" smtClean="0"/>
              <a:t> </a:t>
            </a:r>
            <a:r>
              <a:rPr lang="en-GB" dirty="0" err="1" smtClean="0"/>
              <a:t>Treffen</a:t>
            </a:r>
            <a:r>
              <a:rPr lang="en-GB" dirty="0" smtClean="0"/>
              <a:t> 09./10.2023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graphicFrame>
        <p:nvGraphicFramePr>
          <p:cNvPr id="8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01451"/>
              </p:ext>
            </p:extLst>
          </p:nvPr>
        </p:nvGraphicFramePr>
        <p:xfrm>
          <a:off x="4972507" y="988536"/>
          <a:ext cx="4091305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3083453958"/>
                    </a:ext>
                  </a:extLst>
                </a:gridCol>
                <a:gridCol w="1573530">
                  <a:extLst>
                    <a:ext uri="{9D8B030D-6E8A-4147-A177-3AD203B41FA5}">
                      <a16:colId xmlns:a16="http://schemas.microsoft.com/office/drawing/2014/main" val="2752733797"/>
                    </a:ext>
                  </a:extLst>
                </a:gridCol>
                <a:gridCol w="1506220">
                  <a:extLst>
                    <a:ext uri="{9D8B030D-6E8A-4147-A177-3AD203B41FA5}">
                      <a16:colId xmlns:a16="http://schemas.microsoft.com/office/drawing/2014/main" val="3887566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effectLst/>
                          <a:latin typeface="Liberation Sans" panose="020B0604020202020204" pitchFamily="34" charset="0"/>
                        </a:rPr>
                        <a:t>Fr 10.02.23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>
                          <a:effectLst/>
                          <a:latin typeface="Liberation Sans" panose="020B0604020202020204" pitchFamily="34" charset="0"/>
                        </a:rPr>
                        <a:t>Schwerpunkt SD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4266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Dauer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Thema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Vortrag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4494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Einführung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Peter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97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CDCU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Jutta/Ralph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40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MAPS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Tobias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750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UNIMON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Tobias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1208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BPM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Tobias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7882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Phasensonden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Wolfgang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0627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Phas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Sonja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534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Video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Beata/Christian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6761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10+5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Quellenoszilloskope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Aleksey, Alexander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113184"/>
                  </a:ext>
                </a:extLst>
              </a:tr>
            </a:tbl>
          </a:graphicData>
        </a:graphic>
      </p:graphicFrame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19991"/>
              </p:ext>
            </p:extLst>
          </p:nvPr>
        </p:nvGraphicFramePr>
        <p:xfrm>
          <a:off x="90645" y="988536"/>
          <a:ext cx="4760977" cy="323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355">
                  <a:extLst>
                    <a:ext uri="{9D8B030D-6E8A-4147-A177-3AD203B41FA5}">
                      <a16:colId xmlns:a16="http://schemas.microsoft.com/office/drawing/2014/main" val="3083453958"/>
                    </a:ext>
                  </a:extLst>
                </a:gridCol>
                <a:gridCol w="2679129">
                  <a:extLst>
                    <a:ext uri="{9D8B030D-6E8A-4147-A177-3AD203B41FA5}">
                      <a16:colId xmlns:a16="http://schemas.microsoft.com/office/drawing/2014/main" val="2752733797"/>
                    </a:ext>
                  </a:extLst>
                </a:gridCol>
                <a:gridCol w="1019493">
                  <a:extLst>
                    <a:ext uri="{9D8B030D-6E8A-4147-A177-3AD203B41FA5}">
                      <a16:colId xmlns:a16="http://schemas.microsoft.com/office/drawing/2014/main" val="3887566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Do 09.02.23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>
                          <a:effectLst/>
                          <a:latin typeface="Liberation Sans" panose="020B0604020202020204" pitchFamily="34" charset="0"/>
                        </a:rPr>
                        <a:t>Schwerpunkt Controls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4266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de-DE" sz="1200" b="1">
                          <a:effectLst/>
                          <a:latin typeface="Liberation Sans" panose="020B0604020202020204" pitchFamily="34" charset="0"/>
                        </a:rPr>
                        <a:t>Dauer</a:t>
                      </a:r>
                      <a:endParaRPr lang="de-DE" sz="12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Thema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Liberation Sans" panose="020B0604020202020204" pitchFamily="34" charset="0"/>
                        </a:rPr>
                        <a:t>Vortrag</a:t>
                      </a:r>
                      <a:endParaRPr lang="de-DE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4494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Einführung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Peter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97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10+10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Betrieb: PG/EMI-Schutz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Jutta/Ralph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750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Cup-Steuerung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Jutta/Ralph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1208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10+5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Betrieb: Anzeige für </a:t>
                      </a:r>
                      <a:endParaRPr lang="de-DE" sz="1200" dirty="0" smtClean="0">
                        <a:effectLst/>
                        <a:latin typeface="Liberation Sans" panose="020B0604020202020204" pitchFamily="34" charset="0"/>
                      </a:endParaRPr>
                    </a:p>
                    <a:p>
                      <a:pPr algn="l"/>
                      <a:r>
                        <a:rPr lang="de-DE" sz="1200" dirty="0" err="1" smtClean="0">
                          <a:effectLst/>
                          <a:latin typeface="Liberation Sans" panose="020B0604020202020204" pitchFamily="34" charset="0"/>
                        </a:rPr>
                        <a:t>Chopper</a:t>
                      </a:r>
                      <a:r>
                        <a:rPr lang="de-DE" sz="1200" dirty="0" smtClean="0">
                          <a:effectLst/>
                          <a:latin typeface="Liberation Sans" panose="020B0604020202020204" pitchFamily="34" charset="0"/>
                        </a:rPr>
                        <a:t>-Anforderung</a:t>
                      </a:r>
                    </a:p>
                    <a:p>
                      <a:pPr algn="l"/>
                      <a:r>
                        <a:rPr lang="de-DE" sz="1200" dirty="0" smtClean="0">
                          <a:effectLst/>
                          <a:latin typeface="Liberation Sans" panose="020B0604020202020204" pitchFamily="34" charset="0"/>
                        </a:rPr>
                        <a:t>und Interlock-</a:t>
                      </a:r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/SV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Jutta/Ralph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7882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Betrieb: Anzeige Timing (TIF-Ersatz)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Jutta/Ralph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0627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10+10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Potiboard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S. Reimann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534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5+5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  <a:latin typeface="Liberation Sans" panose="020B0604020202020204" pitchFamily="34" charset="0"/>
                        </a:rPr>
                        <a:t>Gasstripper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  <a:latin typeface="Liberation Sans" panose="020B0604020202020204" pitchFamily="34" charset="0"/>
                        </a:rPr>
                        <a:t>Peter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676171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86855" y="4382206"/>
            <a:ext cx="4157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Diesmal</a:t>
            </a:r>
            <a:r>
              <a:rPr lang="en-GB" sz="1400" dirty="0" smtClean="0"/>
              <a:t> </a:t>
            </a:r>
            <a:r>
              <a:rPr lang="en-GB" sz="1400" dirty="0" err="1" smtClean="0"/>
              <a:t>nicht</a:t>
            </a:r>
            <a:r>
              <a:rPr lang="en-GB" sz="1400" dirty="0" smtClean="0"/>
              <a:t> </a:t>
            </a:r>
            <a:r>
              <a:rPr lang="en-GB" sz="1400" dirty="0" err="1" smtClean="0"/>
              <a:t>dabei</a:t>
            </a:r>
            <a:r>
              <a:rPr lang="en-GB" sz="1400" dirty="0" smtClean="0"/>
              <a:t>:</a:t>
            </a:r>
          </a:p>
          <a:p>
            <a:r>
              <a:rPr lang="en-GB" sz="1400" dirty="0" smtClean="0"/>
              <a:t>BIF, Experiment-</a:t>
            </a:r>
            <a:r>
              <a:rPr lang="en-GB" sz="1400" dirty="0" err="1" smtClean="0"/>
              <a:t>Timingversorgung</a:t>
            </a:r>
            <a:r>
              <a:rPr lang="en-GB" sz="1400" dirty="0" smtClean="0"/>
              <a:t>, </a:t>
            </a:r>
            <a:r>
              <a:rPr lang="en-GB" sz="1400" dirty="0" err="1" smtClean="0"/>
              <a:t>Signalanzeige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29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Projekt-Übersicht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24701"/>
              </p:ext>
            </p:extLst>
          </p:nvPr>
        </p:nvGraphicFramePr>
        <p:xfrm>
          <a:off x="173340" y="1373878"/>
          <a:ext cx="41503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605">
                  <a:extLst>
                    <a:ext uri="{9D8B030D-6E8A-4147-A177-3AD203B41FA5}">
                      <a16:colId xmlns:a16="http://schemas.microsoft.com/office/drawing/2014/main" val="2804322590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19287438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Arbeitspaket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Leitung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3569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BEA - MAPS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  <a:latin typeface="Liberation Sans" panose="020B0604020202020204" pitchFamily="34" charset="0"/>
                        </a:rPr>
                        <a:t>T. Hoffmann, H. Bräuning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6522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BEA – </a:t>
                      </a:r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UNIMON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  <a:latin typeface="Liberation Sans" panose="020B0604020202020204" pitchFamily="34" charset="0"/>
                        </a:rPr>
                        <a:t>T. Hoffmann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2852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BEA – </a:t>
                      </a:r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Phasensonden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  <a:latin typeface="Liberation Sans" panose="020B0604020202020204" pitchFamily="34" charset="0"/>
                        </a:rPr>
                        <a:t>W. Kaufmann, M. Schwickert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2726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BEA – </a:t>
                      </a:r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BPM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  <a:latin typeface="Liberation Sans" panose="020B0604020202020204" pitchFamily="34" charset="0"/>
                        </a:rPr>
                        <a:t>W. Kaufmann, M. Schwickert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050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BEA – </a:t>
                      </a:r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Video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effectLst/>
                          <a:latin typeface="Liberation Sans" panose="020B0604020202020204" pitchFamily="34" charset="0"/>
                        </a:rPr>
                        <a:t>B. Walasek-Höhne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6512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FF0000"/>
                          </a:solidFill>
                        </a:rPr>
                        <a:t>BEA - </a:t>
                      </a:r>
                      <a:r>
                        <a:rPr lang="de-DE" sz="1000" dirty="0" smtClean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BIF</a:t>
                      </a:r>
                      <a:endParaRPr lang="de-DE" sz="1000" dirty="0">
                        <a:solidFill>
                          <a:srgbClr val="FF0000"/>
                        </a:solidFill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  <a:latin typeface="Liberation Sans" panose="020B0604020202020204" pitchFamily="34" charset="0"/>
                        </a:rPr>
                        <a:t>M. Schwickert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3147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– CDCU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03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PSU – Gasstripper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P. Gerhard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50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OPE – </a:t>
                      </a:r>
                      <a:r>
                        <a:rPr lang="de-DE" sz="1000" dirty="0" err="1" smtClean="0">
                          <a:effectLst/>
                          <a:latin typeface="Liberation Sans" panose="020B0604020202020204" pitchFamily="34" charset="0"/>
                        </a:rPr>
                        <a:t>Potiboard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GB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Reimann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627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ACO - Experiment-</a:t>
                      </a:r>
                      <a:r>
                        <a:rPr lang="de-DE" sz="1000" dirty="0" err="1" smtClean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Timingversorgung</a:t>
                      </a:r>
                      <a:endParaRPr lang="de-DE" sz="1000" dirty="0">
                        <a:solidFill>
                          <a:srgbClr val="FF0000"/>
                        </a:solidFill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P. Gerhard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8585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51058"/>
              </p:ext>
            </p:extLst>
          </p:nvPr>
        </p:nvGraphicFramePr>
        <p:xfrm>
          <a:off x="4826486" y="1612551"/>
          <a:ext cx="41503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605">
                  <a:extLst>
                    <a:ext uri="{9D8B030D-6E8A-4147-A177-3AD203B41FA5}">
                      <a16:colId xmlns:a16="http://schemas.microsoft.com/office/drawing/2014/main" val="2804322590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19287438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Arbeitspaket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Leitung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3569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ACO/IOS - Quellenoszilloskope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  <a:latin typeface="Liberation Sans" panose="020B0604020202020204" pitchFamily="34" charset="0"/>
                        </a:rPr>
                        <a:t>A. Bauer, B. </a:t>
                      </a:r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Peter, A. Adonin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2220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- Betrieb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>
                          <a:effectLst/>
                          <a:latin typeface="Liberation Sans" panose="020B0604020202020204" pitchFamily="34" charset="0"/>
                        </a:rPr>
                        <a:t>J. Fitzek, R. Bär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1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180000"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- </a:t>
                      </a:r>
                      <a:r>
                        <a:rPr lang="de-DE" sz="1000" b="0" dirty="0" err="1" smtClean="0">
                          <a:effectLst/>
                          <a:latin typeface="Liberation Sans" panose="020B0604020202020204" pitchFamily="34" charset="0"/>
                        </a:rPr>
                        <a:t>Chopper</a:t>
                      </a:r>
                      <a:r>
                        <a:rPr lang="de-DE" sz="1000" b="0" dirty="0" smtClean="0">
                          <a:effectLst/>
                          <a:latin typeface="Liberation Sans" panose="020B0604020202020204" pitchFamily="34" charset="0"/>
                        </a:rPr>
                        <a:t>-Anforderung</a:t>
                      </a:r>
                      <a:endParaRPr lang="de-DE" sz="1000" b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509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180000"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- </a:t>
                      </a:r>
                      <a:r>
                        <a:rPr lang="de-DE" sz="1000" b="0" dirty="0" smtClean="0">
                          <a:effectLst/>
                          <a:latin typeface="Liberation Sans" panose="020B0604020202020204" pitchFamily="34" charset="0"/>
                        </a:rPr>
                        <a:t>PG/EMI-Schutz</a:t>
                      </a:r>
                      <a:endParaRPr lang="de-DE" sz="1000" b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4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180000"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- </a:t>
                      </a:r>
                      <a:r>
                        <a:rPr lang="de-DE" sz="1000" b="0" dirty="0" smtClean="0">
                          <a:effectLst/>
                          <a:latin typeface="Liberation Sans" panose="020B0604020202020204" pitchFamily="34" charset="0"/>
                        </a:rPr>
                        <a:t>Cup-Steuerung</a:t>
                      </a:r>
                      <a:endParaRPr lang="de-DE" sz="1000" b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726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180000"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- </a:t>
                      </a:r>
                      <a:r>
                        <a:rPr lang="de-DE" sz="1000" b="0" dirty="0" smtClean="0">
                          <a:effectLst/>
                          <a:latin typeface="Liberation Sans" panose="020B0604020202020204" pitchFamily="34" charset="0"/>
                        </a:rPr>
                        <a:t>Interlock-</a:t>
                      </a:r>
                      <a:r>
                        <a:rPr lang="de-DE" sz="1000" b="0" dirty="0">
                          <a:effectLst/>
                          <a:latin typeface="Liberation Sans" panose="020B0604020202020204" pitchFamily="34" charset="0"/>
                        </a:rPr>
                        <a:t>/SV-Anzeige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7865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solidFill>
                            <a:srgbClr val="FF0000"/>
                          </a:solidFill>
                          <a:effectLst/>
                          <a:latin typeface="Liberation Sans" panose="020B0604020202020204" pitchFamily="34" charset="0"/>
                        </a:rPr>
                        <a:t>ACO – Signalanzeige</a:t>
                      </a:r>
                      <a:endParaRPr lang="de-DE" sz="1000" dirty="0">
                        <a:solidFill>
                          <a:srgbClr val="FF0000"/>
                        </a:solidFill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166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dirty="0" smtClean="0">
                          <a:effectLst/>
                          <a:latin typeface="Liberation Sans" panose="020B0604020202020204" pitchFamily="34" charset="0"/>
                        </a:rPr>
                        <a:t>ACO – TIF</a:t>
                      </a:r>
                      <a:endParaRPr lang="de-DE" sz="10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+mn-ea"/>
                          <a:cs typeface="+mn-cs"/>
                        </a:rPr>
                        <a:t>J. Fitzek, R. Bär</a:t>
                      </a:r>
                      <a:endParaRPr kumimoji="0" lang="de-DE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iberation Sans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2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Nächster</a:t>
            </a:r>
            <a:r>
              <a:rPr lang="en-GB" dirty="0" smtClean="0"/>
              <a:t> </a:t>
            </a:r>
            <a:r>
              <a:rPr lang="en-GB" dirty="0" err="1" smtClean="0"/>
              <a:t>Termin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Fortschrittsberichte</a:t>
            </a:r>
            <a:endParaRPr lang="en-GB" dirty="0" smtClean="0"/>
          </a:p>
          <a:p>
            <a:pPr lvl="1"/>
            <a:r>
              <a:rPr lang="en-GB" dirty="0" err="1" smtClean="0"/>
              <a:t>Diskussionen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Inhalt</a:t>
            </a:r>
            <a:endParaRPr lang="en-GB" dirty="0" smtClean="0"/>
          </a:p>
          <a:p>
            <a:pPr lvl="1"/>
            <a:r>
              <a:rPr lang="en-GB" dirty="0" err="1" smtClean="0"/>
              <a:t>Budgetverfolgung</a:t>
            </a:r>
            <a:endParaRPr lang="en-GB" dirty="0" smtClean="0"/>
          </a:p>
          <a:p>
            <a:pPr lvl="1"/>
            <a:r>
              <a:rPr lang="en-GB" dirty="0" err="1" smtClean="0"/>
              <a:t>Zeitplanung</a:t>
            </a:r>
            <a:endParaRPr lang="en-GB" dirty="0" smtClean="0"/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Schwerpunkte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GB" dirty="0"/>
          </a:p>
          <a:p>
            <a:pPr lvl="1"/>
            <a:r>
              <a:rPr lang="en-GB" dirty="0" err="1" smtClean="0"/>
              <a:t>Vorschlag</a:t>
            </a:r>
            <a:r>
              <a:rPr lang="en-GB" dirty="0" smtClean="0"/>
              <a:t>: </a:t>
            </a:r>
            <a:r>
              <a:rPr lang="en-GB" dirty="0" err="1" smtClean="0"/>
              <a:t>nach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Sommerferien</a:t>
            </a:r>
            <a:r>
              <a:rPr lang="en-GB" dirty="0" smtClean="0"/>
              <a:t>, </a:t>
            </a:r>
            <a:r>
              <a:rPr lang="en-GB" dirty="0" err="1" smtClean="0"/>
              <a:t>ein</a:t>
            </a:r>
            <a:r>
              <a:rPr lang="en-GB" dirty="0" smtClean="0"/>
              <a:t> Tag (Do </a:t>
            </a:r>
            <a:r>
              <a:rPr lang="en-GB" dirty="0" err="1" smtClean="0"/>
              <a:t>oder</a:t>
            </a:r>
            <a:r>
              <a:rPr lang="en-GB" dirty="0" smtClean="0"/>
              <a:t> Fr) in</a:t>
            </a:r>
          </a:p>
          <a:p>
            <a:pPr lvl="2"/>
            <a:r>
              <a:rPr lang="en-GB" dirty="0" smtClean="0"/>
              <a:t>KW36 </a:t>
            </a:r>
            <a:r>
              <a:rPr lang="en-GB" dirty="0" err="1" smtClean="0"/>
              <a:t>Dryrun</a:t>
            </a:r>
            <a:endParaRPr lang="en-GB" dirty="0"/>
          </a:p>
          <a:p>
            <a:pPr lvl="2"/>
            <a:r>
              <a:rPr lang="en-GB" dirty="0" smtClean="0"/>
              <a:t>KW37 IBIC</a:t>
            </a:r>
          </a:p>
          <a:p>
            <a:pPr lvl="2"/>
            <a:r>
              <a:rPr lang="en-GB" dirty="0" smtClean="0"/>
              <a:t>KW 38 -</a:t>
            </a:r>
          </a:p>
          <a:p>
            <a:pPr lvl="2"/>
            <a:r>
              <a:rPr lang="en-GB" dirty="0" smtClean="0"/>
              <a:t>KW 39 </a:t>
            </a:r>
            <a:r>
              <a:rPr lang="en-GB" dirty="0" err="1" smtClean="0"/>
              <a:t>Testblock</a:t>
            </a:r>
            <a:endParaRPr lang="en-GB" dirty="0" smtClean="0"/>
          </a:p>
          <a:p>
            <a:pPr lvl="2"/>
            <a:r>
              <a:rPr lang="en-GB" dirty="0"/>
              <a:t>KW </a:t>
            </a:r>
            <a:r>
              <a:rPr lang="en-GB" dirty="0" smtClean="0"/>
              <a:t>40 </a:t>
            </a:r>
            <a:r>
              <a:rPr lang="en-GB" dirty="0" err="1" smtClean="0"/>
              <a:t>Dryrun</a:t>
            </a:r>
            <a:endParaRPr lang="en-GB" dirty="0" smtClean="0"/>
          </a:p>
          <a:p>
            <a:pPr lvl="2"/>
            <a:r>
              <a:rPr lang="en-GB" dirty="0"/>
              <a:t>KW </a:t>
            </a:r>
            <a:r>
              <a:rPr lang="en-GB" dirty="0" smtClean="0"/>
              <a:t>41 </a:t>
            </a:r>
            <a:r>
              <a:rPr lang="en-GB" dirty="0" err="1"/>
              <a:t>Dryrun</a:t>
            </a:r>
            <a:r>
              <a:rPr lang="en-GB" dirty="0"/>
              <a:t>, ICALEPCS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KW 42 -</a:t>
            </a:r>
          </a:p>
          <a:p>
            <a:pPr lvl="2"/>
            <a:r>
              <a:rPr lang="en-GB" dirty="0" smtClean="0"/>
              <a:t>KW 43 </a:t>
            </a:r>
            <a:r>
              <a:rPr lang="en-GB" dirty="0" err="1" smtClean="0"/>
              <a:t>Ferien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Aussichten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9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 err="1" smtClean="0"/>
              <a:t>Arbeitspakete</a:t>
            </a:r>
            <a:r>
              <a:rPr lang="en-GB" dirty="0" smtClean="0"/>
              <a:t> </a:t>
            </a:r>
            <a:r>
              <a:rPr lang="en-GB" dirty="0" smtClean="0"/>
              <a:t>ACO: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sortieren</a:t>
            </a:r>
            <a:r>
              <a:rPr lang="en-GB" dirty="0" smtClean="0"/>
              <a:t>,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anpassen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Peter, Jutta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TIF:</a:t>
            </a:r>
          </a:p>
          <a:p>
            <a:pPr lvl="1"/>
            <a:r>
              <a:rPr lang="en-GB" dirty="0" smtClean="0"/>
              <a:t>WR-Timing </a:t>
            </a:r>
            <a:r>
              <a:rPr lang="en-GB" dirty="0" err="1" smtClean="0"/>
              <a:t>gibt’s</a:t>
            </a:r>
            <a:r>
              <a:rPr lang="en-GB" dirty="0" smtClean="0"/>
              <a:t> </a:t>
            </a:r>
            <a:r>
              <a:rPr lang="en-GB" dirty="0" err="1" smtClean="0"/>
              <a:t>schon</a:t>
            </a:r>
            <a:r>
              <a:rPr lang="en-GB" dirty="0" smtClean="0"/>
              <a:t>, Snoop-Tool </a:t>
            </a:r>
            <a:r>
              <a:rPr lang="en-GB" dirty="0" err="1" smtClean="0"/>
              <a:t>geht</a:t>
            </a:r>
            <a:r>
              <a:rPr lang="en-GB" dirty="0" smtClean="0"/>
              <a:t>, </a:t>
            </a:r>
            <a:r>
              <a:rPr lang="en-GB" dirty="0" err="1" smtClean="0"/>
              <a:t>aber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GUI </a:t>
            </a:r>
            <a:r>
              <a:rPr lang="en-GB" dirty="0" err="1" smtClean="0"/>
              <a:t>braucht</a:t>
            </a:r>
            <a:r>
              <a:rPr lang="en-GB" dirty="0" smtClean="0"/>
              <a:t> man Chains etc. (LSA-</a:t>
            </a:r>
            <a:r>
              <a:rPr lang="en-GB" dirty="0" err="1" smtClean="0"/>
              <a:t>Daten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Interlock:</a:t>
            </a:r>
          </a:p>
          <a:p>
            <a:pPr lvl="1"/>
            <a:r>
              <a:rPr lang="en-GB" dirty="0" smtClean="0"/>
              <a:t>SCU </a:t>
            </a:r>
            <a:r>
              <a:rPr lang="en-GB" dirty="0" err="1" smtClean="0"/>
              <a:t>notwendig</a:t>
            </a:r>
            <a:r>
              <a:rPr lang="en-GB" dirty="0" smtClean="0"/>
              <a:t>? </a:t>
            </a:r>
            <a:r>
              <a:rPr lang="en-GB" dirty="0" err="1" smtClean="0"/>
              <a:t>Umfang</a:t>
            </a:r>
            <a:r>
              <a:rPr lang="en-GB" dirty="0" smtClean="0"/>
              <a:t>? </a:t>
            </a:r>
            <a:r>
              <a:rPr lang="en-GB" dirty="0" err="1" smtClean="0"/>
              <a:t>Evtl</a:t>
            </a:r>
            <a:r>
              <a:rPr lang="en-GB" dirty="0" smtClean="0"/>
              <a:t>. </a:t>
            </a:r>
            <a:r>
              <a:rPr lang="en-GB" dirty="0" err="1" smtClean="0"/>
              <a:t>alles</a:t>
            </a:r>
            <a:r>
              <a:rPr lang="en-GB" dirty="0" smtClean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großer</a:t>
            </a:r>
            <a:r>
              <a:rPr lang="en-GB" dirty="0" smtClean="0"/>
              <a:t> </a:t>
            </a:r>
            <a:r>
              <a:rPr lang="en-GB" dirty="0" err="1" smtClean="0"/>
              <a:t>Teil</a:t>
            </a:r>
            <a:r>
              <a:rPr lang="en-GB" dirty="0" smtClean="0"/>
              <a:t> via MASP?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Peter</a:t>
            </a:r>
            <a:r>
              <a:rPr lang="en-GB" dirty="0" smtClean="0">
                <a:solidFill>
                  <a:srgbClr val="FF0000"/>
                </a:solidFill>
              </a:rPr>
              <a:t>, Ralph, </a:t>
            </a:r>
            <a:r>
              <a:rPr lang="en-GB" dirty="0" smtClean="0">
                <a:solidFill>
                  <a:srgbClr val="FF0000"/>
                </a:solidFill>
              </a:rPr>
              <a:t>Jutta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SVÜ:</a:t>
            </a:r>
          </a:p>
          <a:p>
            <a:pPr lvl="1"/>
            <a:r>
              <a:rPr lang="en-GB" dirty="0" err="1" smtClean="0"/>
              <a:t>Betriebsordnung</a:t>
            </a:r>
            <a:r>
              <a:rPr lang="en-GB" dirty="0" smtClean="0"/>
              <a:t> </a:t>
            </a:r>
            <a:r>
              <a:rPr lang="en-GB" dirty="0" err="1" smtClean="0"/>
              <a:t>beachten</a:t>
            </a:r>
            <a:r>
              <a:rPr lang="en-GB" dirty="0" smtClean="0"/>
              <a:t>!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Ralph</a:t>
            </a:r>
            <a:r>
              <a:rPr lang="en-GB" dirty="0" smtClean="0">
                <a:solidFill>
                  <a:srgbClr val="FF0000"/>
                </a:solidFill>
              </a:rPr>
              <a:t>, Marcus, </a:t>
            </a:r>
            <a:r>
              <a:rPr lang="en-GB" dirty="0" smtClean="0">
                <a:solidFill>
                  <a:srgbClr val="FF0000"/>
                </a:solidFill>
              </a:rPr>
              <a:t>Stephan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Cups: </a:t>
            </a:r>
          </a:p>
          <a:p>
            <a:pPr lvl="1"/>
            <a:r>
              <a:rPr lang="en-GB" dirty="0" smtClean="0"/>
              <a:t>Use-Cases und </a:t>
            </a:r>
            <a:r>
              <a:rPr lang="en-GB" dirty="0" err="1" smtClean="0"/>
              <a:t>Betriebsmodi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Cup-</a:t>
            </a:r>
            <a:r>
              <a:rPr lang="en-GB" dirty="0" err="1" smtClean="0"/>
              <a:t>fahren</a:t>
            </a:r>
            <a:r>
              <a:rPr lang="en-GB" dirty="0" smtClean="0"/>
              <a:t> </a:t>
            </a:r>
            <a:r>
              <a:rPr lang="en-GB" dirty="0" err="1" smtClean="0"/>
              <a:t>diskutieren</a:t>
            </a:r>
            <a:r>
              <a:rPr lang="en-GB" dirty="0" smtClean="0"/>
              <a:t>/</a:t>
            </a:r>
            <a:r>
              <a:rPr lang="en-GB" dirty="0" err="1" smtClean="0"/>
              <a:t>schärfen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Jutta</a:t>
            </a:r>
            <a:r>
              <a:rPr lang="en-GB" dirty="0" smtClean="0">
                <a:solidFill>
                  <a:srgbClr val="FF0000"/>
                </a:solidFill>
              </a:rPr>
              <a:t>, Petra, </a:t>
            </a:r>
            <a:r>
              <a:rPr lang="en-GB" dirty="0" smtClean="0">
                <a:solidFill>
                  <a:srgbClr val="FF0000"/>
                </a:solidFill>
              </a:rPr>
              <a:t>Martin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Hartverdrahtete</a:t>
            </a:r>
            <a:r>
              <a:rPr lang="en-GB" dirty="0" smtClean="0"/>
              <a:t> (</a:t>
            </a:r>
            <a:r>
              <a:rPr lang="en-GB" dirty="0" err="1" smtClean="0"/>
              <a:t>Notfall</a:t>
            </a:r>
            <a:r>
              <a:rPr lang="en-GB" dirty="0" smtClean="0"/>
              <a:t>-)</a:t>
            </a:r>
            <a:r>
              <a:rPr lang="en-GB" dirty="0" err="1" smtClean="0"/>
              <a:t>Funktionen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Welche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gebraucht</a:t>
            </a:r>
            <a:r>
              <a:rPr lang="en-GB" dirty="0" smtClean="0"/>
              <a:t>,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gewünscht</a:t>
            </a:r>
            <a:r>
              <a:rPr lang="en-GB" dirty="0" smtClean="0"/>
              <a:t>?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Stephan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MKs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Potiboard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LSA turnaround </a:t>
            </a:r>
            <a:r>
              <a:rPr lang="en-GB" dirty="0" err="1" smtClean="0"/>
              <a:t>Zeiten</a:t>
            </a:r>
            <a:r>
              <a:rPr lang="en-GB" dirty="0" smtClean="0"/>
              <a:t> Tests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-&gt; </a:t>
            </a:r>
            <a:r>
              <a:rPr lang="en-GB" dirty="0" smtClean="0"/>
              <a:t>Hanno</a:t>
            </a:r>
            <a:r>
              <a:rPr lang="en-GB" dirty="0" smtClean="0"/>
              <a:t>, </a:t>
            </a:r>
            <a:r>
              <a:rPr lang="en-GB" dirty="0" smtClean="0"/>
              <a:t>Raphael (</a:t>
            </a:r>
            <a:r>
              <a:rPr lang="en-GB" dirty="0" smtClean="0">
                <a:solidFill>
                  <a:srgbClr val="FF0000"/>
                </a:solidFill>
              </a:rPr>
              <a:t>Peter</a:t>
            </a:r>
            <a:r>
              <a:rPr lang="en-GB" dirty="0" smtClean="0">
                <a:solidFill>
                  <a:srgbClr val="FF0000"/>
                </a:solidFill>
              </a:rPr>
              <a:t>, Martin </a:t>
            </a:r>
            <a:r>
              <a:rPr lang="en-GB" dirty="0" smtClean="0">
                <a:solidFill>
                  <a:srgbClr val="FF0000"/>
                </a:solidFill>
              </a:rPr>
              <a:t>Stein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err="1" smtClean="0"/>
              <a:t>Klärung</a:t>
            </a:r>
            <a:r>
              <a:rPr lang="en-GB" dirty="0" smtClean="0"/>
              <a:t> </a:t>
            </a:r>
            <a:r>
              <a:rPr lang="en-GB" dirty="0" err="1" smtClean="0"/>
              <a:t>Kommunikation</a:t>
            </a:r>
            <a:r>
              <a:rPr lang="en-GB" dirty="0" smtClean="0"/>
              <a:t> Encoder-</a:t>
            </a:r>
            <a:r>
              <a:rPr lang="en-GB" dirty="0" err="1" smtClean="0"/>
              <a:t>Rechner</a:t>
            </a:r>
            <a:r>
              <a:rPr lang="en-GB" dirty="0" smtClean="0"/>
              <a:t> und </a:t>
            </a:r>
            <a:r>
              <a:rPr lang="en-GB" dirty="0" err="1" smtClean="0"/>
              <a:t>Rechner</a:t>
            </a:r>
            <a:r>
              <a:rPr lang="en-GB" dirty="0" smtClean="0"/>
              <a:t>-LSA-</a:t>
            </a:r>
            <a:r>
              <a:rPr lang="en-GB" dirty="0" err="1" smtClean="0"/>
              <a:t>Gerät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Ralph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Action items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9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1088015"/>
            <a:ext cx="8420176" cy="383244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CDCU:</a:t>
            </a:r>
          </a:p>
          <a:p>
            <a:pPr lvl="1"/>
            <a:r>
              <a:rPr lang="en-GB" dirty="0" smtClean="0"/>
              <a:t>	Product-Owner </a:t>
            </a:r>
            <a:r>
              <a:rPr lang="en-GB" dirty="0" err="1" smtClean="0"/>
              <a:t>klären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Stephan/Jutta/Martin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GB" dirty="0" smtClean="0"/>
              <a:t>), </a:t>
            </a:r>
            <a:r>
              <a:rPr lang="en-GB" dirty="0" smtClean="0"/>
              <a:t>BTM-Spec </a:t>
            </a:r>
            <a:r>
              <a:rPr lang="en-GB" dirty="0" err="1" smtClean="0"/>
              <a:t>aktualisieren</a:t>
            </a:r>
            <a:r>
              <a:rPr lang="en-GB" dirty="0" smtClean="0"/>
              <a:t> (BEA </a:t>
            </a:r>
            <a:r>
              <a:rPr lang="en-GB" dirty="0" err="1" smtClean="0"/>
              <a:t>einbeziehen</a:t>
            </a:r>
            <a:r>
              <a:rPr lang="en-GB" dirty="0" smtClean="0"/>
              <a:t>)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Jutta</a:t>
            </a:r>
            <a:r>
              <a:rPr lang="en-GB" dirty="0" smtClean="0"/>
              <a:t>), </a:t>
            </a:r>
            <a:r>
              <a:rPr lang="en-GB" dirty="0" err="1" smtClean="0"/>
              <a:t>Paket</a:t>
            </a:r>
            <a:r>
              <a:rPr lang="en-GB" dirty="0" smtClean="0"/>
              <a:t> </a:t>
            </a:r>
            <a:r>
              <a:rPr lang="en-GB" dirty="0" err="1" smtClean="0"/>
              <a:t>ändern</a:t>
            </a:r>
            <a:r>
              <a:rPr lang="en-GB" dirty="0" smtClean="0"/>
              <a:t>-&gt;BTM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Jutta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MAPS:</a:t>
            </a:r>
          </a:p>
          <a:p>
            <a:pPr lvl="1"/>
            <a:r>
              <a:rPr lang="en-GB" dirty="0" err="1" smtClean="0"/>
              <a:t>Teilnahme</a:t>
            </a:r>
            <a:r>
              <a:rPr lang="en-GB" dirty="0" smtClean="0"/>
              <a:t> an </a:t>
            </a:r>
            <a:r>
              <a:rPr lang="en-GB" dirty="0" err="1" smtClean="0"/>
              <a:t>Dryrun</a:t>
            </a:r>
            <a:r>
              <a:rPr lang="en-GB" dirty="0" smtClean="0"/>
              <a:t> in ‘23 </a:t>
            </a:r>
            <a:r>
              <a:rPr lang="en-GB" dirty="0" err="1" smtClean="0"/>
              <a:t>geplant</a:t>
            </a:r>
            <a:r>
              <a:rPr lang="en-GB" dirty="0" smtClean="0"/>
              <a:t>, </a:t>
            </a:r>
            <a:r>
              <a:rPr lang="en-GB" dirty="0" err="1" smtClean="0"/>
              <a:t>Anforderungen</a:t>
            </a:r>
            <a:r>
              <a:rPr lang="en-GB" dirty="0" smtClean="0"/>
              <a:t> an LSA </a:t>
            </a:r>
            <a:r>
              <a:rPr lang="en-GB" dirty="0" err="1" smtClean="0"/>
              <a:t>klären</a:t>
            </a:r>
            <a:r>
              <a:rPr lang="en-GB" dirty="0" smtClean="0"/>
              <a:t>, Timing </a:t>
            </a:r>
            <a:r>
              <a:rPr lang="en-GB" dirty="0" err="1" smtClean="0"/>
              <a:t>Randbedingungen</a:t>
            </a:r>
            <a:r>
              <a:rPr lang="en-GB" dirty="0" smtClean="0"/>
              <a:t> </a:t>
            </a:r>
            <a:r>
              <a:rPr lang="en-GB" dirty="0" err="1" smtClean="0"/>
              <a:t>besprechen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Peter-</a:t>
            </a:r>
            <a:r>
              <a:rPr lang="en-GB" dirty="0" smtClean="0"/>
              <a:t>&gt;</a:t>
            </a:r>
            <a:r>
              <a:rPr lang="en-GB" dirty="0" smtClean="0"/>
              <a:t>Tobias)</a:t>
            </a:r>
            <a:endParaRPr lang="en-GB" dirty="0" smtClean="0"/>
          </a:p>
          <a:p>
            <a:r>
              <a:rPr lang="en-GB" dirty="0" smtClean="0"/>
              <a:t>UNIMON:</a:t>
            </a:r>
          </a:p>
          <a:p>
            <a:pPr lvl="1"/>
            <a:r>
              <a:rPr lang="en-GB" dirty="0" err="1" smtClean="0"/>
              <a:t>Umzug</a:t>
            </a:r>
            <a:r>
              <a:rPr lang="en-GB" dirty="0" smtClean="0"/>
              <a:t> HKR-&gt;LSB </a:t>
            </a:r>
            <a:r>
              <a:rPr lang="en-GB" dirty="0" err="1" smtClean="0"/>
              <a:t>voraussichtlich</a:t>
            </a:r>
            <a:r>
              <a:rPr lang="en-GB" dirty="0" smtClean="0"/>
              <a:t> 1. HJ ’23</a:t>
            </a:r>
          </a:p>
          <a:p>
            <a:r>
              <a:rPr lang="en-GB" dirty="0" smtClean="0"/>
              <a:t>BPM:</a:t>
            </a:r>
          </a:p>
          <a:p>
            <a:pPr lvl="1"/>
            <a:r>
              <a:rPr lang="en-GB" dirty="0" err="1" smtClean="0"/>
              <a:t>Hardwarebeschaffung</a:t>
            </a:r>
            <a:r>
              <a:rPr lang="en-GB" dirty="0" smtClean="0"/>
              <a:t> </a:t>
            </a:r>
            <a:r>
              <a:rPr lang="en-GB" dirty="0" err="1" smtClean="0"/>
              <a:t>läuft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‘23</a:t>
            </a:r>
          </a:p>
          <a:p>
            <a:r>
              <a:rPr lang="en-GB" dirty="0" err="1" smtClean="0"/>
              <a:t>Phasensonden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Umzug</a:t>
            </a:r>
            <a:r>
              <a:rPr lang="en-GB" dirty="0"/>
              <a:t>: </a:t>
            </a:r>
            <a:r>
              <a:rPr lang="en-GB" dirty="0" err="1"/>
              <a:t>Standort</a:t>
            </a:r>
            <a:r>
              <a:rPr lang="en-GB" dirty="0"/>
              <a:t> </a:t>
            </a:r>
            <a:r>
              <a:rPr lang="en-GB" dirty="0" err="1"/>
              <a:t>geklärt</a:t>
            </a:r>
            <a:r>
              <a:rPr lang="en-GB" dirty="0"/>
              <a:t>, 4-6 </a:t>
            </a:r>
            <a:r>
              <a:rPr lang="en-GB" dirty="0" err="1" smtClean="0"/>
              <a:t>Monate</a:t>
            </a:r>
            <a:r>
              <a:rPr lang="en-GB" dirty="0" smtClean="0"/>
              <a:t> </a:t>
            </a:r>
            <a:r>
              <a:rPr lang="en-GB" dirty="0" err="1" smtClean="0"/>
              <a:t>Unterbrechung</a:t>
            </a:r>
            <a:r>
              <a:rPr lang="en-GB" dirty="0" smtClean="0"/>
              <a:t>, </a:t>
            </a:r>
            <a:r>
              <a:rPr lang="en-GB" dirty="0" err="1" smtClean="0"/>
              <a:t>erst</a:t>
            </a:r>
            <a:r>
              <a:rPr lang="en-GB" dirty="0" smtClean="0"/>
              <a:t> </a:t>
            </a:r>
            <a:r>
              <a:rPr lang="en-GB" dirty="0" err="1" smtClean="0"/>
              <a:t>nachdem</a:t>
            </a:r>
            <a:r>
              <a:rPr lang="en-GB" dirty="0" smtClean="0"/>
              <a:t> </a:t>
            </a:r>
            <a:r>
              <a:rPr lang="en-GB" dirty="0" err="1" smtClean="0"/>
              <a:t>neue</a:t>
            </a:r>
            <a:r>
              <a:rPr lang="en-GB" dirty="0" smtClean="0"/>
              <a:t> Software </a:t>
            </a:r>
            <a:r>
              <a:rPr lang="en-GB" dirty="0" err="1" smtClean="0"/>
              <a:t>verfügbar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Wolfgang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Budget </a:t>
            </a:r>
            <a:r>
              <a:rPr lang="en-GB" dirty="0" err="1" smtClean="0"/>
              <a:t>Softwareentwicklung</a:t>
            </a:r>
            <a:r>
              <a:rPr lang="en-GB" dirty="0" smtClean="0"/>
              <a:t> </a:t>
            </a:r>
            <a:r>
              <a:rPr lang="en-GB" dirty="0" err="1" smtClean="0"/>
              <a:t>klären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Ralph/Marcus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Phas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’23 </a:t>
            </a:r>
            <a:r>
              <a:rPr lang="en-GB" dirty="0" err="1" smtClean="0"/>
              <a:t>soll</a:t>
            </a:r>
            <a:r>
              <a:rPr lang="en-GB" dirty="0" smtClean="0"/>
              <a:t> </a:t>
            </a:r>
            <a:r>
              <a:rPr lang="en-GB" dirty="0" err="1" smtClean="0"/>
              <a:t>Prototypversion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Strahltests</a:t>
            </a:r>
            <a:r>
              <a:rPr lang="en-GB" dirty="0" smtClean="0"/>
              <a:t> </a:t>
            </a:r>
            <a:r>
              <a:rPr lang="en-GB" dirty="0" err="1" smtClean="0"/>
              <a:t>vorhanden</a:t>
            </a:r>
            <a:r>
              <a:rPr lang="en-GB" dirty="0" smtClean="0"/>
              <a:t> sein</a:t>
            </a:r>
          </a:p>
          <a:p>
            <a:pPr lvl="1"/>
            <a:r>
              <a:rPr lang="en-GB" dirty="0" err="1" smtClean="0"/>
              <a:t>Termin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Projektkoordination</a:t>
            </a:r>
            <a:r>
              <a:rPr lang="en-GB" dirty="0" smtClean="0"/>
              <a:t> </a:t>
            </a:r>
            <a:r>
              <a:rPr lang="en-GB" dirty="0" err="1" smtClean="0"/>
              <a:t>Phas</a:t>
            </a:r>
            <a:r>
              <a:rPr lang="en-GB" dirty="0" smtClean="0"/>
              <a:t>/</a:t>
            </a:r>
            <a:r>
              <a:rPr lang="en-GB" dirty="0" err="1" smtClean="0"/>
              <a:t>Phasensonden</a:t>
            </a:r>
            <a:r>
              <a:rPr lang="en-GB" dirty="0" smtClean="0"/>
              <a:t>/BPM (</a:t>
            </a:r>
            <a:r>
              <a:rPr lang="en-GB" dirty="0" smtClean="0">
                <a:solidFill>
                  <a:srgbClr val="FF0000"/>
                </a:solidFill>
              </a:rPr>
              <a:t>Peter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Video:</a:t>
            </a:r>
          </a:p>
          <a:p>
            <a:pPr lvl="1"/>
            <a:r>
              <a:rPr lang="en-GB" dirty="0" err="1" smtClean="0"/>
              <a:t>Beschaffung</a:t>
            </a:r>
            <a:r>
              <a:rPr lang="en-GB" dirty="0" smtClean="0"/>
              <a:t> &amp; Installation ‘23, </a:t>
            </a:r>
            <a:r>
              <a:rPr lang="en-GB" dirty="0" err="1" smtClean="0"/>
              <a:t>fertig</a:t>
            </a:r>
            <a:r>
              <a:rPr lang="en-GB" dirty="0" smtClean="0"/>
              <a:t> </a:t>
            </a:r>
            <a:r>
              <a:rPr lang="en-GB" dirty="0" err="1" smtClean="0"/>
              <a:t>aufbauen</a:t>
            </a:r>
            <a:r>
              <a:rPr lang="en-GB" dirty="0" smtClean="0"/>
              <a:t> in ‘24, </a:t>
            </a:r>
            <a:r>
              <a:rPr lang="en-GB" dirty="0" err="1" smtClean="0"/>
              <a:t>letzter</a:t>
            </a:r>
            <a:r>
              <a:rPr lang="en-GB" dirty="0" smtClean="0"/>
              <a:t> </a:t>
            </a:r>
            <a:r>
              <a:rPr lang="en-GB" dirty="0" err="1" smtClean="0"/>
              <a:t>Schritt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Wechsel</a:t>
            </a:r>
            <a:r>
              <a:rPr lang="en-GB" dirty="0" smtClean="0"/>
              <a:t> der </a:t>
            </a:r>
            <a:r>
              <a:rPr lang="en-GB" dirty="0" err="1" smtClean="0"/>
              <a:t>Kameras</a:t>
            </a:r>
            <a:r>
              <a:rPr lang="en-GB" dirty="0" smtClean="0"/>
              <a:t>,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während</a:t>
            </a:r>
            <a:r>
              <a:rPr lang="en-GB" dirty="0" smtClean="0"/>
              <a:t> </a:t>
            </a:r>
            <a:r>
              <a:rPr lang="en-GB" dirty="0" err="1" smtClean="0"/>
              <a:t>Strahlzeit</a:t>
            </a:r>
            <a:r>
              <a:rPr lang="en-GB" dirty="0" smtClean="0"/>
              <a:t> </a:t>
            </a:r>
            <a:r>
              <a:rPr lang="en-GB" dirty="0" err="1" smtClean="0"/>
              <a:t>möglich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Christian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Quellenoszis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Prototyp</a:t>
            </a:r>
            <a:r>
              <a:rPr lang="en-GB" dirty="0" smtClean="0"/>
              <a:t> </a:t>
            </a:r>
            <a:r>
              <a:rPr lang="en-GB" dirty="0" err="1" smtClean="0"/>
              <a:t>soll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Strahlzeit</a:t>
            </a:r>
            <a:r>
              <a:rPr lang="en-GB" dirty="0" smtClean="0"/>
              <a:t> ’24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Verfügung</a:t>
            </a:r>
            <a:r>
              <a:rPr lang="en-GB" dirty="0" smtClean="0"/>
              <a:t> </a:t>
            </a:r>
            <a:r>
              <a:rPr lang="en-GB" dirty="0" err="1" smtClean="0"/>
              <a:t>stehen</a:t>
            </a:r>
            <a:endParaRPr lang="en-GB" dirty="0" smtClean="0"/>
          </a:p>
          <a:p>
            <a:pPr lvl="1"/>
            <a:r>
              <a:rPr lang="en-GB" dirty="0" smtClean="0"/>
              <a:t>Tests: </a:t>
            </a:r>
            <a:r>
              <a:rPr lang="en-GB" dirty="0" err="1" smtClean="0"/>
              <a:t>Probleme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Betrieb</a:t>
            </a:r>
            <a:r>
              <a:rPr lang="en-GB" dirty="0" smtClean="0"/>
              <a:t> &gt;10 Hz, </a:t>
            </a:r>
            <a:r>
              <a:rPr lang="en-GB" dirty="0" err="1" smtClean="0"/>
              <a:t>Ursache</a:t>
            </a:r>
            <a:r>
              <a:rPr lang="en-GB" dirty="0" smtClean="0"/>
              <a:t> in </a:t>
            </a:r>
            <a:r>
              <a:rPr lang="en-GB" dirty="0" err="1" smtClean="0"/>
              <a:t>Untersuchung</a:t>
            </a:r>
            <a:r>
              <a:rPr lang="en-GB" dirty="0" smtClean="0"/>
              <a:t>, </a:t>
            </a:r>
            <a:r>
              <a:rPr lang="en-GB" dirty="0" err="1" smtClean="0"/>
              <a:t>Vermutung</a:t>
            </a:r>
            <a:r>
              <a:rPr lang="en-GB" dirty="0" smtClean="0"/>
              <a:t> </a:t>
            </a:r>
            <a:r>
              <a:rPr lang="en-GB" dirty="0" smtClean="0"/>
              <a:t>Middleware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Action items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1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635</Words>
  <Application>Microsoft Office PowerPoint</Application>
  <PresentationFormat>Bildschirmpräsentation (16:9)</PresentationFormat>
  <Paragraphs>170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Liberation Sans</vt:lpstr>
      <vt:lpstr>Wingdings</vt:lpstr>
      <vt:lpstr>fair-gsi-folienmaster_2017_onering</vt:lpstr>
      <vt:lpstr>Modernisierung  HKR UNILAC-Bereich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166</cp:revision>
  <dcterms:created xsi:type="dcterms:W3CDTF">2021-12-01T13:14:25Z</dcterms:created>
  <dcterms:modified xsi:type="dcterms:W3CDTF">2023-02-10T10:04:31Z</dcterms:modified>
</cp:coreProperties>
</file>