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65" r:id="rId5"/>
    <p:sldId id="259" r:id="rId6"/>
    <p:sldId id="261" r:id="rId7"/>
    <p:sldId id="262" r:id="rId8"/>
    <p:sldId id="263" r:id="rId9"/>
    <p:sldId id="264" r:id="rId10"/>
    <p:sldId id="268" r:id="rId11"/>
    <p:sldId id="269" r:id="rId12"/>
    <p:sldId id="270" r:id="rId13"/>
    <p:sldId id="266" r:id="rId14"/>
    <p:sldId id="273" r:id="rId15"/>
    <p:sldId id="271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56" autoAdjust="0"/>
    <p:restoredTop sz="94660"/>
  </p:normalViewPr>
  <p:slideViewPr>
    <p:cSldViewPr snapToGrid="0">
      <p:cViewPr>
        <p:scale>
          <a:sx n="100" d="100"/>
          <a:sy n="100" d="100"/>
        </p:scale>
        <p:origin x="749" y="4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5898B-064A-4565-AEC6-2C40936560C8}" type="datetimeFigureOut">
              <a:rPr lang="en-GB" smtClean="0"/>
              <a:t>01/02/2023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24340-DF87-4A6A-8BAD-1C7AC7C008E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18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5898B-064A-4565-AEC6-2C40936560C8}" type="datetimeFigureOut">
              <a:rPr lang="en-GB" smtClean="0"/>
              <a:t>01/02/2023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24340-DF87-4A6A-8BAD-1C7AC7C008E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984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5898B-064A-4565-AEC6-2C40936560C8}" type="datetimeFigureOut">
              <a:rPr lang="en-GB" smtClean="0"/>
              <a:t>01/02/2023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24340-DF87-4A6A-8BAD-1C7AC7C008E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464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5898B-064A-4565-AEC6-2C40936560C8}" type="datetimeFigureOut">
              <a:rPr lang="en-GB" smtClean="0"/>
              <a:t>01/02/2023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24340-DF87-4A6A-8BAD-1C7AC7C008E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492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5898B-064A-4565-AEC6-2C40936560C8}" type="datetimeFigureOut">
              <a:rPr lang="en-GB" smtClean="0"/>
              <a:t>01/02/2023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24340-DF87-4A6A-8BAD-1C7AC7C008E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078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5898B-064A-4565-AEC6-2C40936560C8}" type="datetimeFigureOut">
              <a:rPr lang="en-GB" smtClean="0"/>
              <a:t>01/02/2023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24340-DF87-4A6A-8BAD-1C7AC7C008E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900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5898B-064A-4565-AEC6-2C40936560C8}" type="datetimeFigureOut">
              <a:rPr lang="en-GB" smtClean="0"/>
              <a:t>01/02/2023</a:t>
            </a:fld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24340-DF87-4A6A-8BAD-1C7AC7C008E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154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5898B-064A-4565-AEC6-2C40936560C8}" type="datetimeFigureOut">
              <a:rPr lang="en-GB" smtClean="0"/>
              <a:t>01/02/2023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24340-DF87-4A6A-8BAD-1C7AC7C008E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993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5898B-064A-4565-AEC6-2C40936560C8}" type="datetimeFigureOut">
              <a:rPr lang="en-GB" smtClean="0"/>
              <a:t>01/02/2023</a:t>
            </a:fld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24340-DF87-4A6A-8BAD-1C7AC7C008E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676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5898B-064A-4565-AEC6-2C40936560C8}" type="datetimeFigureOut">
              <a:rPr lang="en-GB" smtClean="0"/>
              <a:t>01/02/2023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24340-DF87-4A6A-8BAD-1C7AC7C008E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740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5898B-064A-4565-AEC6-2C40936560C8}" type="datetimeFigureOut">
              <a:rPr lang="en-GB" smtClean="0"/>
              <a:t>01/02/2023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24340-DF87-4A6A-8BAD-1C7AC7C008E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38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5898B-064A-4565-AEC6-2C40936560C8}" type="datetimeFigureOut">
              <a:rPr lang="en-GB" smtClean="0"/>
              <a:t>01/02/2023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24340-DF87-4A6A-8BAD-1C7AC7C008E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017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bigsciencesweden.se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Bild 1" descr="BiSS logotype cmyk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70" y="5304427"/>
            <a:ext cx="1485175" cy="1364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Bild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120" y="5477760"/>
            <a:ext cx="1208677" cy="1017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7047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For the Swedes: what does the word “</a:t>
            </a:r>
            <a:r>
              <a:rPr lang="en-GB" dirty="0" err="1" smtClean="0"/>
              <a:t>Veröffentlichungseinwilligungsformular</a:t>
            </a:r>
            <a:r>
              <a:rPr lang="en-GB" dirty="0" smtClean="0"/>
              <a:t>” mean?</a:t>
            </a:r>
            <a:endParaRPr lang="en-GB" dirty="0"/>
          </a:p>
        </p:txBody>
      </p:sp>
      <p:sp>
        <p:nvSpPr>
          <p:cNvPr id="13" name="Textfeld 12"/>
          <p:cNvSpPr txBox="1"/>
          <p:nvPr/>
        </p:nvSpPr>
        <p:spPr>
          <a:xfrm>
            <a:off x="3048000" y="3034107"/>
            <a:ext cx="55397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Group photo during the </a:t>
            </a:r>
            <a:r>
              <a:rPr lang="en-GB" sz="2400" dirty="0" err="1" smtClean="0"/>
              <a:t>fika</a:t>
            </a:r>
            <a:r>
              <a:rPr lang="en-GB" sz="2400" dirty="0" smtClean="0"/>
              <a:t> at 10:40</a:t>
            </a:r>
          </a:p>
          <a:p>
            <a:pPr algn="ctr"/>
            <a:r>
              <a:rPr lang="en-GB" sz="2400" dirty="0" smtClean="0"/>
              <a:t>and during the site tour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 smtClean="0"/>
              <a:t>if you don’t want us to publish your picture on social media, don’t be in the picture!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825617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For the Germans: What is “the Swedish Guide”?</a:t>
            </a:r>
            <a:endParaRPr lang="en-GB" sz="40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4749" y="2248853"/>
            <a:ext cx="3961448" cy="280555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4183" y="2248853"/>
            <a:ext cx="2473698" cy="354397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833" y="2248853"/>
            <a:ext cx="2367482" cy="354949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716071" y="1545700"/>
            <a:ext cx="627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318354" y="1536920"/>
            <a:ext cx="627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7352769" y="1554272"/>
            <a:ext cx="627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8486" y="2248853"/>
            <a:ext cx="2583962" cy="3191827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10166618" y="1536919"/>
            <a:ext cx="627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56179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For the Germans: What is “the Swedish Guide”?</a:t>
            </a:r>
            <a:endParaRPr lang="en-GB" sz="4000" dirty="0"/>
          </a:p>
        </p:txBody>
      </p:sp>
      <p:sp>
        <p:nvSpPr>
          <p:cNvPr id="8" name="Textfeld 7"/>
          <p:cNvSpPr txBox="1"/>
          <p:nvPr/>
        </p:nvSpPr>
        <p:spPr>
          <a:xfrm>
            <a:off x="1716071" y="1545700"/>
            <a:ext cx="627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318354" y="1536920"/>
            <a:ext cx="627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7352769" y="1554272"/>
            <a:ext cx="627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8486" y="2248853"/>
            <a:ext cx="2583962" cy="3191827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10166618" y="1536919"/>
            <a:ext cx="627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034615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Delegates from industry and research</a:t>
            </a:r>
            <a:endParaRPr lang="en-GB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</p:nvPr>
        </p:nvGraphicFramePr>
        <p:xfrm>
          <a:off x="838200" y="1854926"/>
          <a:ext cx="8093620" cy="33457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6847">
                  <a:extLst>
                    <a:ext uri="{9D8B030D-6E8A-4147-A177-3AD203B41FA5}">
                      <a16:colId xmlns:a16="http://schemas.microsoft.com/office/drawing/2014/main" val="747266486"/>
                    </a:ext>
                  </a:extLst>
                </a:gridCol>
                <a:gridCol w="4271554">
                  <a:extLst>
                    <a:ext uri="{9D8B030D-6E8A-4147-A177-3AD203B41FA5}">
                      <a16:colId xmlns:a16="http://schemas.microsoft.com/office/drawing/2014/main" val="3579806406"/>
                    </a:ext>
                  </a:extLst>
                </a:gridCol>
                <a:gridCol w="1845219">
                  <a:extLst>
                    <a:ext uri="{9D8B030D-6E8A-4147-A177-3AD203B41FA5}">
                      <a16:colId xmlns:a16="http://schemas.microsoft.com/office/drawing/2014/main" val="1635488438"/>
                    </a:ext>
                  </a:extLst>
                </a:gridCol>
              </a:tblGrid>
              <a:tr h="4752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cs typeface="+mn-cs"/>
                        </a:rPr>
                        <a:t>Time</a:t>
                      </a:r>
                      <a:endParaRPr lang="de-DE" sz="16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</a:rPr>
                        <a:t>Company/institution</a:t>
                      </a:r>
                      <a:endParaRPr lang="de-DE" sz="16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Exhibition?</a:t>
                      </a:r>
                      <a:endParaRPr lang="de-DE" sz="16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9290925"/>
                  </a:ext>
                </a:extLst>
              </a:tr>
              <a:tr h="2849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</a:rPr>
                        <a:t>9:30 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– </a:t>
                      </a:r>
                      <a:r>
                        <a:rPr lang="en-US" sz="1600" dirty="0" smtClean="0">
                          <a:effectLst/>
                          <a:latin typeface="+mn-lt"/>
                        </a:rPr>
                        <a:t>9:33</a:t>
                      </a:r>
                      <a:endParaRPr lang="de-DE" sz="16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  <a:latin typeface="+mn-lt"/>
                        </a:rPr>
                        <a:t>Fagerström</a:t>
                      </a:r>
                      <a:r>
                        <a:rPr lang="en-US" sz="16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  <a:latin typeface="+mn-lt"/>
                        </a:rPr>
                        <a:t>Industrikonsult</a:t>
                      </a:r>
                      <a:endParaRPr lang="de-DE" sz="16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16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683515"/>
                  </a:ext>
                </a:extLst>
              </a:tr>
              <a:tr h="2849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</a:rPr>
                        <a:t>9:33 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– </a:t>
                      </a:r>
                      <a:r>
                        <a:rPr lang="en-US" sz="1600" dirty="0" smtClean="0">
                          <a:effectLst/>
                          <a:latin typeface="+mn-lt"/>
                        </a:rPr>
                        <a:t>9:36</a:t>
                      </a:r>
                      <a:endParaRPr lang="de-DE" sz="16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</a:rPr>
                        <a:t>RISE (TBC)</a:t>
                      </a:r>
                      <a:endParaRPr lang="de-DE" sz="16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16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56319923"/>
                  </a:ext>
                </a:extLst>
              </a:tr>
              <a:tr h="2849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</a:rPr>
                        <a:t>9:36 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– </a:t>
                      </a:r>
                      <a:r>
                        <a:rPr lang="en-US" sz="1600" dirty="0" smtClean="0">
                          <a:effectLst/>
                          <a:latin typeface="+mn-lt"/>
                        </a:rPr>
                        <a:t>9:39</a:t>
                      </a:r>
                      <a:endParaRPr lang="de-DE" sz="16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</a:rPr>
                        <a:t>Teledyne SP services</a:t>
                      </a:r>
                      <a:endParaRPr lang="de-DE" sz="16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dirty="0" err="1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yes</a:t>
                      </a:r>
                      <a:endParaRPr lang="de-DE" sz="16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19434313"/>
                  </a:ext>
                </a:extLst>
              </a:tr>
              <a:tr h="2849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</a:rPr>
                        <a:t>9:39 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– </a:t>
                      </a:r>
                      <a:r>
                        <a:rPr lang="en-US" sz="1600" dirty="0" smtClean="0">
                          <a:effectLst/>
                          <a:latin typeface="+mn-lt"/>
                        </a:rPr>
                        <a:t>9:42</a:t>
                      </a:r>
                      <a:endParaRPr lang="de-DE" sz="16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  <a:latin typeface="+mn-lt"/>
                        </a:rPr>
                        <a:t>Scanditronix</a:t>
                      </a:r>
                      <a:r>
                        <a:rPr lang="en-US" sz="1600" dirty="0" smtClean="0">
                          <a:effectLst/>
                          <a:latin typeface="+mn-lt"/>
                        </a:rPr>
                        <a:t> Magnet</a:t>
                      </a:r>
                      <a:endParaRPr lang="de-DE" sz="16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16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3138789"/>
                  </a:ext>
                </a:extLst>
              </a:tr>
              <a:tr h="2849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</a:rPr>
                        <a:t>9:42 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– </a:t>
                      </a:r>
                      <a:r>
                        <a:rPr lang="en-US" sz="1600" dirty="0" smtClean="0">
                          <a:effectLst/>
                          <a:latin typeface="+mn-lt"/>
                        </a:rPr>
                        <a:t>9:45</a:t>
                      </a:r>
                      <a:endParaRPr lang="de-DE" sz="16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</a:rPr>
                        <a:t>Chalmers University</a:t>
                      </a:r>
                      <a:endParaRPr lang="de-DE" sz="16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16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16238446"/>
                  </a:ext>
                </a:extLst>
              </a:tr>
              <a:tr h="2849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</a:rPr>
                        <a:t>9:45 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– </a:t>
                      </a:r>
                      <a:r>
                        <a:rPr lang="en-US" sz="1600" dirty="0" smtClean="0">
                          <a:effectLst/>
                          <a:latin typeface="+mn-lt"/>
                        </a:rPr>
                        <a:t>9:48</a:t>
                      </a:r>
                      <a:endParaRPr lang="de-DE" sz="16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</a:rPr>
                        <a:t>RFR Solutions</a:t>
                      </a:r>
                      <a:endParaRPr lang="de-DE" sz="16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16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2118184"/>
                  </a:ext>
                </a:extLst>
              </a:tr>
              <a:tr h="2849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</a:rPr>
                        <a:t>9:48 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– </a:t>
                      </a:r>
                      <a:r>
                        <a:rPr lang="en-US" sz="1600" dirty="0" smtClean="0">
                          <a:effectLst/>
                          <a:latin typeface="+mn-lt"/>
                        </a:rPr>
                        <a:t>9:51</a:t>
                      </a:r>
                      <a:endParaRPr lang="de-DE" sz="16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</a:rPr>
                        <a:t>The Quantum Group</a:t>
                      </a:r>
                      <a:endParaRPr lang="de-DE" sz="16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16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23291972"/>
                  </a:ext>
                </a:extLst>
              </a:tr>
              <a:tr h="3061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</a:rPr>
                        <a:t>9:51 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– </a:t>
                      </a:r>
                      <a:r>
                        <a:rPr lang="en-US" sz="1600" dirty="0" smtClean="0">
                          <a:effectLst/>
                          <a:latin typeface="+mn-lt"/>
                        </a:rPr>
                        <a:t>9:54</a:t>
                      </a:r>
                      <a:endParaRPr lang="de-DE" sz="16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  <a:latin typeface="+mn-lt"/>
                        </a:rPr>
                        <a:t>Exir</a:t>
                      </a:r>
                      <a:r>
                        <a:rPr lang="en-US" sz="1600" dirty="0" smtClean="0">
                          <a:effectLst/>
                          <a:latin typeface="+mn-lt"/>
                        </a:rPr>
                        <a:t> Broadcasting</a:t>
                      </a:r>
                      <a:endParaRPr lang="de-DE" sz="16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dirty="0" err="1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yes</a:t>
                      </a:r>
                      <a:endParaRPr lang="de-DE" sz="16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1145745"/>
                  </a:ext>
                </a:extLst>
              </a:tr>
              <a:tr h="5698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9:54</a:t>
                      </a:r>
                      <a:r>
                        <a:rPr lang="de-DE" sz="1600" baseline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– 9:57</a:t>
                      </a:r>
                      <a:endParaRPr lang="de-DE" sz="16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dirty="0" err="1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ScandiNova</a:t>
                      </a:r>
                      <a:r>
                        <a:rPr lang="de-DE" sz="1600" baseline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Systems</a:t>
                      </a:r>
                      <a:endParaRPr lang="de-DE" sz="16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dirty="0" err="1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yes</a:t>
                      </a:r>
                      <a:endParaRPr lang="de-DE" sz="16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0817767"/>
                  </a:ext>
                </a:extLst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2410097" y="5721531"/>
            <a:ext cx="7432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More about Swedish Big </a:t>
            </a:r>
            <a:r>
              <a:rPr lang="en-GB" dirty="0"/>
              <a:t>Science capabilities here: </a:t>
            </a:r>
            <a:r>
              <a:rPr lang="en-GB" dirty="0" smtClean="0">
                <a:hlinkClick r:id="rId2"/>
              </a:rPr>
              <a:t>www.bigsciencesweden.se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7343" y="2014317"/>
            <a:ext cx="2450459" cy="302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959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Bild 1" descr="BiSS logotype cmyk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70" y="5304427"/>
            <a:ext cx="1485175" cy="1364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Bild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120" y="5477760"/>
            <a:ext cx="1208677" cy="1017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3350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7" y="449262"/>
            <a:ext cx="2675708" cy="1673452"/>
          </a:xfrm>
          <a:prstGeom prst="rect">
            <a:avLst/>
          </a:prstGeom>
        </p:spPr>
      </p:pic>
      <p:graphicFrame>
        <p:nvGraphicFramePr>
          <p:cNvPr id="6" name="Tabelle 5"/>
          <p:cNvGraphicFramePr>
            <a:graphicFrameLocks noGrp="1"/>
          </p:cNvGraphicFramePr>
          <p:nvPr/>
        </p:nvGraphicFramePr>
        <p:xfrm>
          <a:off x="749933" y="289260"/>
          <a:ext cx="8093620" cy="62682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2958">
                  <a:extLst>
                    <a:ext uri="{9D8B030D-6E8A-4147-A177-3AD203B41FA5}">
                      <a16:colId xmlns:a16="http://schemas.microsoft.com/office/drawing/2014/main" val="1738133925"/>
                    </a:ext>
                  </a:extLst>
                </a:gridCol>
                <a:gridCol w="2022958">
                  <a:extLst>
                    <a:ext uri="{9D8B030D-6E8A-4147-A177-3AD203B41FA5}">
                      <a16:colId xmlns:a16="http://schemas.microsoft.com/office/drawing/2014/main" val="3116973536"/>
                    </a:ext>
                  </a:extLst>
                </a:gridCol>
                <a:gridCol w="2023852">
                  <a:extLst>
                    <a:ext uri="{9D8B030D-6E8A-4147-A177-3AD203B41FA5}">
                      <a16:colId xmlns:a16="http://schemas.microsoft.com/office/drawing/2014/main" val="2192995860"/>
                    </a:ext>
                  </a:extLst>
                </a:gridCol>
                <a:gridCol w="2023852">
                  <a:extLst>
                    <a:ext uri="{9D8B030D-6E8A-4147-A177-3AD203B41FA5}">
                      <a16:colId xmlns:a16="http://schemas.microsoft.com/office/drawing/2014/main" val="1478086767"/>
                    </a:ext>
                  </a:extLst>
                </a:gridCol>
              </a:tblGrid>
              <a:tr h="2849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Time</a:t>
                      </a:r>
                      <a:endParaRPr lang="de-DE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2103945"/>
                  </a:ext>
                </a:extLst>
              </a:tr>
              <a:tr h="5698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9:00 – 9:20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Presentation of the FAIR project, especially accelerator procurement – J. Blaurock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925067"/>
                  </a:ext>
                </a:extLst>
              </a:tr>
              <a:tr h="2849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9:20 – 9:30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Goals of the meeting – F. Engelmark and S. Utermann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4867607"/>
                  </a:ext>
                </a:extLst>
              </a:tr>
              <a:tr h="2849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9:30 – 10:00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Company pitches, 3 minutes each  - industry delegates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9363807"/>
                  </a:ext>
                </a:extLst>
              </a:tr>
              <a:tr h="2849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10:00 – 10:20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SIS 100: status, plans, challenges, hopes, help needed – P. Spiller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8114429"/>
                  </a:ext>
                </a:extLst>
              </a:tr>
              <a:tr h="2849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10:20 – 10:40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Super FRS: status, plans, challenges, hopes, help needed – H. Simon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5200600"/>
                  </a:ext>
                </a:extLst>
              </a:tr>
              <a:tr h="2849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10:40 – 11:00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Fika – coffee break – group photograph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689731"/>
                  </a:ext>
                </a:extLst>
              </a:tr>
              <a:tr h="2849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11:00 – 11:15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CBM: status, plans, challenges, hopes, help needed – P. Gasik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5829595"/>
                  </a:ext>
                </a:extLst>
              </a:tr>
              <a:tr h="2849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11:15 – 11:30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NuStar: status, plans, challenges, hopes, help needed – J. Gerl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8618542"/>
                  </a:ext>
                </a:extLst>
              </a:tr>
              <a:tr h="5698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11:30 – 11:45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APPA: status, plans, challenges, hopes, help needed – A. </a:t>
                      </a:r>
                      <a:r>
                        <a:rPr lang="en-US" sz="1600" dirty="0" err="1">
                          <a:effectLst/>
                        </a:rPr>
                        <a:t>Bräuning-Demian</a:t>
                      </a:r>
                      <a:endParaRPr lang="de-DE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2901585"/>
                  </a:ext>
                </a:extLst>
              </a:tr>
              <a:tr h="5698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11:45 – 12:00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strike="sngStrike" dirty="0">
                          <a:effectLst/>
                        </a:rPr>
                        <a:t>Commissioning: status, plans, challenges, hopes, help needed – S. Reimann</a:t>
                      </a:r>
                      <a:endParaRPr lang="de-DE" sz="1600" strike="sng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9602318"/>
                  </a:ext>
                </a:extLst>
              </a:tr>
              <a:tr h="5698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12:00 – 13:00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Lunch and discussions with SPLs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Trade exhibition (Foyer)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796302"/>
                  </a:ext>
                </a:extLst>
              </a:tr>
              <a:tr h="8547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13:00 – 14:15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Discussions with SPLs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Trade exhibition (Foyer)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Closed session (BK1, 4</a:t>
                      </a:r>
                      <a:r>
                        <a:rPr lang="en-US" sz="1600" baseline="30000" dirty="0">
                          <a:effectLst/>
                        </a:rPr>
                        <a:t>th</a:t>
                      </a:r>
                      <a:r>
                        <a:rPr lang="en-US" sz="1600" dirty="0">
                          <a:effectLst/>
                        </a:rPr>
                        <a:t> floor) – invitation only</a:t>
                      </a:r>
                      <a:endParaRPr lang="de-DE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8485909"/>
                  </a:ext>
                </a:extLst>
              </a:tr>
              <a:tr h="2849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14:00 – 14:30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Coffee is available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001424"/>
                  </a:ext>
                </a:extLst>
              </a:tr>
              <a:tr h="2849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14:30 – 16:30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Site tour: meet in the foyer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6281499"/>
                  </a:ext>
                </a:extLst>
              </a:tr>
              <a:tr h="2849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17:00 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End of event; bus departs for the airport.</a:t>
                      </a:r>
                      <a:endParaRPr lang="de-DE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169903"/>
                  </a:ext>
                </a:extLst>
              </a:tr>
            </a:tbl>
          </a:graphicData>
        </a:graphic>
      </p:graphicFrame>
      <p:pic>
        <p:nvPicPr>
          <p:cNvPr id="8" name="Bild 1" descr="BiSS logotype cmyk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614" y="2299969"/>
            <a:ext cx="1280160" cy="1187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Bild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835" y="2392849"/>
            <a:ext cx="1117238" cy="9904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352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7" y="449262"/>
            <a:ext cx="2675708" cy="1673452"/>
          </a:xfrm>
          <a:prstGeom prst="rect">
            <a:avLst/>
          </a:prstGeom>
        </p:spPr>
      </p:pic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313682"/>
              </p:ext>
            </p:extLst>
          </p:nvPr>
        </p:nvGraphicFramePr>
        <p:xfrm>
          <a:off x="749933" y="289260"/>
          <a:ext cx="8093620" cy="62682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2958">
                  <a:extLst>
                    <a:ext uri="{9D8B030D-6E8A-4147-A177-3AD203B41FA5}">
                      <a16:colId xmlns:a16="http://schemas.microsoft.com/office/drawing/2014/main" val="1738133925"/>
                    </a:ext>
                  </a:extLst>
                </a:gridCol>
                <a:gridCol w="2022958">
                  <a:extLst>
                    <a:ext uri="{9D8B030D-6E8A-4147-A177-3AD203B41FA5}">
                      <a16:colId xmlns:a16="http://schemas.microsoft.com/office/drawing/2014/main" val="3116973536"/>
                    </a:ext>
                  </a:extLst>
                </a:gridCol>
                <a:gridCol w="2023852">
                  <a:extLst>
                    <a:ext uri="{9D8B030D-6E8A-4147-A177-3AD203B41FA5}">
                      <a16:colId xmlns:a16="http://schemas.microsoft.com/office/drawing/2014/main" val="2192995860"/>
                    </a:ext>
                  </a:extLst>
                </a:gridCol>
                <a:gridCol w="2023852">
                  <a:extLst>
                    <a:ext uri="{9D8B030D-6E8A-4147-A177-3AD203B41FA5}">
                      <a16:colId xmlns:a16="http://schemas.microsoft.com/office/drawing/2014/main" val="1478086767"/>
                    </a:ext>
                  </a:extLst>
                </a:gridCol>
              </a:tblGrid>
              <a:tr h="2849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Time</a:t>
                      </a:r>
                      <a:endParaRPr lang="de-DE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2103945"/>
                  </a:ext>
                </a:extLst>
              </a:tr>
              <a:tr h="5698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9:00 – 9:20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Presentation of the FAIR project, especially accelerator procurement – J. Blaurock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925067"/>
                  </a:ext>
                </a:extLst>
              </a:tr>
              <a:tr h="2849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9:20 – 9:30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Goals of the meeting – F. Engelmark and S. Utermann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4867607"/>
                  </a:ext>
                </a:extLst>
              </a:tr>
              <a:tr h="2849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9:30 – 10:00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Company pitches, 3 minutes each  - industry delegates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9363807"/>
                  </a:ext>
                </a:extLst>
              </a:tr>
              <a:tr h="2849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10:00 – 10:20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SIS 100: status, plans, challenges, hopes, help needed – P. Spiller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8114429"/>
                  </a:ext>
                </a:extLst>
              </a:tr>
              <a:tr h="2849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10:20 – 10:40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Super FRS: status, plans, challenges, hopes, help needed – H. Simon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5200600"/>
                  </a:ext>
                </a:extLst>
              </a:tr>
              <a:tr h="2849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10:40 – 11:00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</a:rPr>
                        <a:t>Fika</a:t>
                      </a:r>
                      <a:r>
                        <a:rPr lang="en-US" sz="1600" baseline="0" dirty="0" smtClean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&amp; </a:t>
                      </a:r>
                      <a:r>
                        <a:rPr lang="en-US" sz="1600" dirty="0">
                          <a:effectLst/>
                        </a:rPr>
                        <a:t>group photograph</a:t>
                      </a:r>
                      <a:endParaRPr lang="de-DE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689731"/>
                  </a:ext>
                </a:extLst>
              </a:tr>
              <a:tr h="2849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11:00 – 11:15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CBM: status, plans, challenges, hopes, help needed – P. Gasik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5829595"/>
                  </a:ext>
                </a:extLst>
              </a:tr>
              <a:tr h="2849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11:15 – 11:30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NuStar: status, plans, challenges, hopes, help needed – J. Gerl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8618542"/>
                  </a:ext>
                </a:extLst>
              </a:tr>
              <a:tr h="5698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11:30 – 11:45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APPA: status, plans, challenges, hopes, help needed – A. </a:t>
                      </a:r>
                      <a:r>
                        <a:rPr lang="en-US" sz="1600" dirty="0" err="1">
                          <a:effectLst/>
                        </a:rPr>
                        <a:t>Bräuning-Demian</a:t>
                      </a:r>
                      <a:endParaRPr lang="de-DE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2901585"/>
                  </a:ext>
                </a:extLst>
              </a:tr>
              <a:tr h="5698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11:45 – 12:00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strike="sngStrike" dirty="0">
                          <a:effectLst/>
                        </a:rPr>
                        <a:t>Commissioning: status, plans, challenges, hopes, help needed – S. Reimann</a:t>
                      </a:r>
                      <a:endParaRPr lang="de-DE" sz="1600" strike="sng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9602318"/>
                  </a:ext>
                </a:extLst>
              </a:tr>
              <a:tr h="5698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12:00 – 13:00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Lunch and discussions with SPLs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Trade exhibition (Foyer)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796302"/>
                  </a:ext>
                </a:extLst>
              </a:tr>
              <a:tr h="8547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13:00 – 14:15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Discussions with SPLs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Trade exhibition (Foyer)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Closed session (BK1, 4</a:t>
                      </a:r>
                      <a:r>
                        <a:rPr lang="en-US" sz="1600" baseline="30000" dirty="0">
                          <a:effectLst/>
                        </a:rPr>
                        <a:t>th</a:t>
                      </a:r>
                      <a:r>
                        <a:rPr lang="en-US" sz="1600" dirty="0">
                          <a:effectLst/>
                        </a:rPr>
                        <a:t> floor) – invitation only</a:t>
                      </a:r>
                      <a:endParaRPr lang="de-DE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8485909"/>
                  </a:ext>
                </a:extLst>
              </a:tr>
              <a:tr h="2849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14:00 – 14:30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Coffee is available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001424"/>
                  </a:ext>
                </a:extLst>
              </a:tr>
              <a:tr h="2849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14:30 – 16:30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Site tour: meet in the foyer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6281499"/>
                  </a:ext>
                </a:extLst>
              </a:tr>
              <a:tr h="2849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17:00 </a:t>
                      </a:r>
                      <a:endParaRPr lang="de-DE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End of event; bus departs for the airport.</a:t>
                      </a:r>
                      <a:endParaRPr lang="de-DE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169903"/>
                  </a:ext>
                </a:extLst>
              </a:tr>
            </a:tbl>
          </a:graphicData>
        </a:graphic>
      </p:graphicFrame>
      <p:pic>
        <p:nvPicPr>
          <p:cNvPr id="8" name="Bild 1" descr="BiSS logotype cmyk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614" y="2299969"/>
            <a:ext cx="1280160" cy="1187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Bild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835" y="2392849"/>
            <a:ext cx="1117238" cy="9904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1101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Bild 1" descr="BiSS logotype cmyk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70" y="5304427"/>
            <a:ext cx="1485175" cy="1364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Bild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120" y="5477760"/>
            <a:ext cx="1208677" cy="1017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3147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416" y="1775460"/>
            <a:ext cx="5388864" cy="336804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1775460"/>
            <a:ext cx="5613400" cy="336804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11830" y="5020945"/>
            <a:ext cx="5676900" cy="1325563"/>
          </a:xfrm>
        </p:spPr>
        <p:txBody>
          <a:bodyPr>
            <a:noAutofit/>
          </a:bodyPr>
          <a:lstStyle/>
          <a:p>
            <a:r>
              <a:rPr lang="en-GB" sz="8800" dirty="0" smtClean="0"/>
              <a:t>Quick quiz!</a:t>
            </a:r>
            <a:endParaRPr lang="en-GB" sz="8800" dirty="0"/>
          </a:p>
        </p:txBody>
      </p:sp>
    </p:spTree>
    <p:extLst>
      <p:ext uri="{BB962C8B-B14F-4D97-AF65-F5344CB8AC3E}">
        <p14:creationId xmlns:p14="http://schemas.microsoft.com/office/powerpoint/2010/main" val="1536586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475" y="876300"/>
            <a:ext cx="3448050" cy="34480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For the Germans: What does the word “</a:t>
            </a:r>
            <a:r>
              <a:rPr lang="en-GB" sz="3600" dirty="0" err="1"/>
              <a:t>Fika</a:t>
            </a:r>
            <a:r>
              <a:rPr lang="en-GB" sz="3600" dirty="0"/>
              <a:t>” mean?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300" y="4027847"/>
            <a:ext cx="3962400" cy="264289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1453789"/>
            <a:ext cx="4358640" cy="244955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200" y="4058273"/>
            <a:ext cx="4152900" cy="2612464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313498" y="2201863"/>
            <a:ext cx="1478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400175" y="4798235"/>
            <a:ext cx="5410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en-GB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0416540" y="4992008"/>
            <a:ext cx="655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endParaRPr lang="en-GB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0530840" y="1948355"/>
            <a:ext cx="5410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en-GB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605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For the Germans: What does the word “</a:t>
            </a:r>
            <a:r>
              <a:rPr lang="en-GB" sz="3600" dirty="0" err="1" smtClean="0"/>
              <a:t>Fika</a:t>
            </a:r>
            <a:r>
              <a:rPr lang="en-GB" sz="3600" dirty="0" smtClean="0"/>
              <a:t>” mean?</a:t>
            </a:r>
            <a:endParaRPr lang="en-GB" sz="36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300" y="4027847"/>
            <a:ext cx="3962400" cy="264289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313498" y="2201863"/>
            <a:ext cx="627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400175" y="4798235"/>
            <a:ext cx="5410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en-GB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0416540" y="4992008"/>
            <a:ext cx="655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endParaRPr lang="en-GB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0530840" y="1948355"/>
            <a:ext cx="5410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en-GB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823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For the Swedes: What does the word “</a:t>
            </a:r>
            <a:r>
              <a:rPr lang="en-GB" sz="3200" dirty="0" err="1" smtClean="0"/>
              <a:t>Notausgang</a:t>
            </a:r>
            <a:r>
              <a:rPr lang="en-GB" sz="3200" dirty="0" smtClean="0"/>
              <a:t>” mean?</a:t>
            </a:r>
            <a:endParaRPr lang="en-GB" sz="3200" dirty="0"/>
          </a:p>
        </p:txBody>
      </p:sp>
      <p:sp>
        <p:nvSpPr>
          <p:cNvPr id="4" name="Textfeld 3"/>
          <p:cNvSpPr txBox="1"/>
          <p:nvPr/>
        </p:nvSpPr>
        <p:spPr>
          <a:xfrm>
            <a:off x="2396490" y="5260434"/>
            <a:ext cx="1859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 smtClean="0"/>
              <a:t>You are </a:t>
            </a:r>
            <a:r>
              <a:rPr lang="en-GB" sz="2400" b="1" dirty="0" smtClean="0"/>
              <a:t>not</a:t>
            </a:r>
            <a:r>
              <a:rPr lang="en-GB" sz="2400" dirty="0" smtClean="0"/>
              <a:t> allowed to leave</a:t>
            </a:r>
            <a:endParaRPr lang="en-GB" sz="24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8170" y="4177267"/>
            <a:ext cx="2468880" cy="246888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255" y="1552905"/>
            <a:ext cx="4309110" cy="241789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026558" y="2240912"/>
            <a:ext cx="627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704273" y="4429437"/>
            <a:ext cx="627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en-GB" sz="48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9256" y="2739001"/>
            <a:ext cx="2876532" cy="2876532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9246870" y="4902293"/>
            <a:ext cx="1859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 smtClean="0"/>
              <a:t>You will never find your way out</a:t>
            </a:r>
            <a:endParaRPr lang="en-GB" sz="2400" dirty="0"/>
          </a:p>
        </p:txBody>
      </p:sp>
      <p:sp>
        <p:nvSpPr>
          <p:cNvPr id="11" name="Textfeld 10"/>
          <p:cNvSpPr txBox="1"/>
          <p:nvPr/>
        </p:nvSpPr>
        <p:spPr>
          <a:xfrm>
            <a:off x="10274838" y="3598440"/>
            <a:ext cx="627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35323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255" y="1552905"/>
            <a:ext cx="4309110" cy="241789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026558" y="2240912"/>
            <a:ext cx="627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704273" y="4429437"/>
            <a:ext cx="627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en-GB" sz="48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0274838" y="3598440"/>
            <a:ext cx="627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6301741" y="5376176"/>
            <a:ext cx="28789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If the fire alarm goes off, the assembly points are in the car park</a:t>
            </a:r>
            <a:endParaRPr lang="en-GB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0723" y="5176613"/>
            <a:ext cx="1445581" cy="1445581"/>
          </a:xfrm>
          <a:prstGeom prst="rect">
            <a:avLst/>
          </a:prstGeom>
        </p:spPr>
      </p:pic>
      <p:sp>
        <p:nvSpPr>
          <p:cNvPr id="15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For the Swedes: What does the word “</a:t>
            </a:r>
            <a:r>
              <a:rPr lang="en-GB" sz="3200" dirty="0" err="1" smtClean="0"/>
              <a:t>Notausgang</a:t>
            </a:r>
            <a:r>
              <a:rPr lang="en-GB" sz="3200" dirty="0" smtClean="0"/>
              <a:t>” mean?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938742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For the Swedes: what does the word “</a:t>
            </a:r>
            <a:r>
              <a:rPr lang="en-GB" dirty="0" err="1" smtClean="0"/>
              <a:t>Veröffentlichungseinwilligungsformular</a:t>
            </a:r>
            <a:r>
              <a:rPr lang="en-GB" dirty="0" smtClean="0"/>
              <a:t>” mean?</a:t>
            </a:r>
            <a:endParaRPr lang="en-GB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5104" y="3832860"/>
            <a:ext cx="2889976" cy="2528729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540" y="1952320"/>
            <a:ext cx="5082540" cy="188054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5080" y="2813974"/>
            <a:ext cx="4641094" cy="2605643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644843" y="2398475"/>
            <a:ext cx="627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2872265" y="4575177"/>
            <a:ext cx="627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8195567" y="2114539"/>
            <a:ext cx="627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710671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728</Words>
  <Application>Microsoft Office PowerPoint</Application>
  <PresentationFormat>Breitbild</PresentationFormat>
  <Paragraphs>145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</vt:lpstr>
      <vt:lpstr>PowerPoint-Präsentation</vt:lpstr>
      <vt:lpstr>PowerPoint-Präsentation</vt:lpstr>
      <vt:lpstr>PowerPoint-Präsentation</vt:lpstr>
      <vt:lpstr>Quick quiz!</vt:lpstr>
      <vt:lpstr>For the Germans: What does the word “Fika” mean?</vt:lpstr>
      <vt:lpstr>For the Germans: What does the word “Fika” mean?</vt:lpstr>
      <vt:lpstr>For the Swedes: What does the word “Notausgang” mean?</vt:lpstr>
      <vt:lpstr>For the Swedes: What does the word “Notausgang” mean?</vt:lpstr>
      <vt:lpstr>For the Swedes: what does the word “Veröffentlichungseinwilligungsformular” mean?</vt:lpstr>
      <vt:lpstr>For the Swedes: what does the word “Veröffentlichungseinwilligungsformular” mean?</vt:lpstr>
      <vt:lpstr>For the Germans: What is “the Swedish Guide”?</vt:lpstr>
      <vt:lpstr>For the Germans: What is “the Swedish Guide”?</vt:lpstr>
      <vt:lpstr>Delegates from industry and research</vt:lpstr>
      <vt:lpstr>PowerPoint-Präsentation</vt:lpstr>
      <vt:lpstr>PowerPoint-Präsentation</vt:lpstr>
    </vt:vector>
  </TitlesOfParts>
  <Company>GSI Helmholtzzentrum für Schwerionenforschung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Sweedish Day Closed Session</dc:title>
  <dc:creator>Urner, David Dr.</dc:creator>
  <cp:lastModifiedBy>Utermann, Sonia Dr.</cp:lastModifiedBy>
  <cp:revision>22</cp:revision>
  <dcterms:created xsi:type="dcterms:W3CDTF">2023-01-31T15:06:12Z</dcterms:created>
  <dcterms:modified xsi:type="dcterms:W3CDTF">2023-02-01T15:48:13Z</dcterms:modified>
</cp:coreProperties>
</file>