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642" r:id="rId3"/>
    <p:sldId id="675" r:id="rId4"/>
    <p:sldId id="676" r:id="rId5"/>
    <p:sldId id="674" r:id="rId6"/>
    <p:sldId id="680" r:id="rId7"/>
    <p:sldId id="661" r:id="rId8"/>
    <p:sldId id="684" r:id="rId9"/>
    <p:sldId id="660" r:id="rId10"/>
    <p:sldId id="655" r:id="rId11"/>
    <p:sldId id="683" r:id="rId12"/>
    <p:sldId id="679" r:id="rId13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94" userDrawn="1">
          <p15:clr>
            <a:srgbClr val="A4A3A4"/>
          </p15:clr>
        </p15:guide>
        <p15:guide id="2" pos="2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FDBB63"/>
    <a:srgbClr val="666666"/>
    <a:srgbClr val="EAEAE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78716" autoAdjust="0"/>
  </p:normalViewPr>
  <p:slideViewPr>
    <p:cSldViewPr snapToGrid="0" snapToObjects="1">
      <p:cViewPr varScale="1">
        <p:scale>
          <a:sx n="97" d="100"/>
          <a:sy n="97" d="100"/>
        </p:scale>
        <p:origin x="630" y="72"/>
      </p:cViewPr>
      <p:guideLst>
        <p:guide orient="horz" pos="3094"/>
        <p:guide pos="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1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113646479173672E-2"/>
          <c:y val="5.6942964279218931E-2"/>
          <c:w val="0.95588635352082629"/>
          <c:h val="0.8378666789221077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Exhibitor per year</c:v>
                </c:pt>
              </c:strCache>
            </c:strRef>
          </c:tx>
          <c:spPr>
            <a:gradFill rotWithShape="1">
              <a:gsLst>
                <a:gs pos="0">
                  <a:srgbClr val="FFC560"/>
                </a:gs>
                <a:gs pos="100000">
                  <a:srgbClr val="EE8702"/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487D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Tabelle1!$A$2:$A$9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4</c:v>
                </c:pt>
                <c:pt idx="1">
                  <c:v>14</c:v>
                </c:pt>
                <c:pt idx="2">
                  <c:v>15</c:v>
                </c:pt>
                <c:pt idx="3">
                  <c:v>18</c:v>
                </c:pt>
                <c:pt idx="4">
                  <c:v>17</c:v>
                </c:pt>
                <c:pt idx="5">
                  <c:v>23</c:v>
                </c:pt>
                <c:pt idx="6">
                  <c:v>17</c:v>
                </c:pt>
                <c:pt idx="7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4E-A14B-B7F1-EC71B54B83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087048"/>
        <c:axId val="13087376"/>
        <c:axId val="0"/>
      </c:bar3DChart>
      <c:catAx>
        <c:axId val="13087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spc="20" baseline="0">
                <a:solidFill>
                  <a:srgbClr val="00477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087376"/>
        <c:crosses val="autoZero"/>
        <c:auto val="1"/>
        <c:lblAlgn val="ctr"/>
        <c:lblOffset val="100"/>
        <c:noMultiLvlLbl val="0"/>
      </c:catAx>
      <c:valAx>
        <c:axId val="13087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087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920D24-7592-BE4B-9E34-20E54FC553AE}" type="doc">
      <dgm:prSet loTypeId="urn:microsoft.com/office/officeart/2005/8/layout/pyramid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4368FFD-381E-B54A-A043-AC36449EDD81}">
      <dgm:prSet phldrT="[Text]"/>
      <dgm:spPr>
        <a:solidFill>
          <a:srgbClr val="FDBB63"/>
        </a:solidFill>
      </dgm:spPr>
      <dgm:t>
        <a:bodyPr/>
        <a:lstStyle/>
        <a:p>
          <a:r>
            <a:rPr lang="de-DE" dirty="0"/>
            <a:t> </a:t>
          </a:r>
        </a:p>
      </dgm:t>
    </dgm:pt>
    <dgm:pt modelId="{11175A75-91A6-DC4A-9596-08DA828CDD51}" type="parTrans" cxnId="{09F5ECFA-5F6F-3241-9A76-FC9E0287C6BD}">
      <dgm:prSet/>
      <dgm:spPr/>
      <dgm:t>
        <a:bodyPr/>
        <a:lstStyle/>
        <a:p>
          <a:endParaRPr lang="de-DE"/>
        </a:p>
      </dgm:t>
    </dgm:pt>
    <dgm:pt modelId="{90DCED2B-1943-C74E-85A0-62C0758588B6}" type="sibTrans" cxnId="{09F5ECFA-5F6F-3241-9A76-FC9E0287C6BD}">
      <dgm:prSet/>
      <dgm:spPr/>
      <dgm:t>
        <a:bodyPr/>
        <a:lstStyle/>
        <a:p>
          <a:endParaRPr lang="de-DE"/>
        </a:p>
      </dgm:t>
    </dgm:pt>
    <dgm:pt modelId="{82FD5EA6-A1E4-5F4D-ABA1-A4E1E61233A9}">
      <dgm:prSet phldrT="[Text]" custT="1"/>
      <dgm:spPr>
        <a:solidFill>
          <a:srgbClr val="982926">
            <a:alpha val="60000"/>
          </a:srgbClr>
        </a:solidFill>
      </dgm:spPr>
      <dgm:t>
        <a:bodyPr/>
        <a:lstStyle/>
        <a:p>
          <a:endParaRPr lang="de-DE" sz="1400" dirty="0"/>
        </a:p>
      </dgm:t>
    </dgm:pt>
    <dgm:pt modelId="{D7C6CF25-6B50-E44B-8CE2-903403F9ADD0}" type="parTrans" cxnId="{AFD311C6-7906-ED4A-BFF1-74BDCE8455EC}">
      <dgm:prSet/>
      <dgm:spPr/>
      <dgm:t>
        <a:bodyPr/>
        <a:lstStyle/>
        <a:p>
          <a:endParaRPr lang="de-DE"/>
        </a:p>
      </dgm:t>
    </dgm:pt>
    <dgm:pt modelId="{84C60C66-A31B-B647-A571-8A1E86367D03}" type="sibTrans" cxnId="{AFD311C6-7906-ED4A-BFF1-74BDCE8455EC}">
      <dgm:prSet/>
      <dgm:spPr/>
      <dgm:t>
        <a:bodyPr/>
        <a:lstStyle/>
        <a:p>
          <a:endParaRPr lang="de-DE"/>
        </a:p>
      </dgm:t>
    </dgm:pt>
    <dgm:pt modelId="{8E7F5135-0EC4-F445-985D-B21A38AFDC9C}" type="pres">
      <dgm:prSet presAssocID="{40920D24-7592-BE4B-9E34-20E54FC553AE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1B115D2-13C3-CA49-9BA9-143D28420346}" type="pres">
      <dgm:prSet presAssocID="{40920D24-7592-BE4B-9E34-20E54FC553AE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E0EADEC-4297-B94E-AE1E-CD0BB68CDFEE}" type="pres">
      <dgm:prSet presAssocID="{40920D24-7592-BE4B-9E34-20E54FC553AE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72A1425-23F6-F540-9FFC-341E159FF023}" type="pres">
      <dgm:prSet presAssocID="{40920D24-7592-BE4B-9E34-20E54FC553AE}" presName="triangle3" presStyleLbl="node1" presStyleIdx="2" presStyleCnt="4">
        <dgm:presLayoutVars>
          <dgm:bulletEnabled val="1"/>
        </dgm:presLayoutVars>
      </dgm:prSet>
      <dgm:spPr>
        <a:solidFill>
          <a:srgbClr val="44759B">
            <a:alpha val="90000"/>
          </a:srgbClr>
        </a:solidFill>
      </dgm:spPr>
    </dgm:pt>
    <dgm:pt modelId="{C3F87201-2552-EF4C-845E-356D43CC4060}" type="pres">
      <dgm:prSet presAssocID="{40920D24-7592-BE4B-9E34-20E54FC553AE}" presName="triangle4" presStyleLbl="node1" presStyleIdx="3" presStyleCnt="4">
        <dgm:presLayoutVars>
          <dgm:bulletEnabled val="1"/>
        </dgm:presLayoutVars>
      </dgm:prSet>
      <dgm:spPr>
        <a:solidFill>
          <a:srgbClr val="982926">
            <a:alpha val="45000"/>
          </a:srgbClr>
        </a:solidFill>
      </dgm:spPr>
    </dgm:pt>
  </dgm:ptLst>
  <dgm:cxnLst>
    <dgm:cxn modelId="{CAA1A871-17DE-9F44-BF1F-5BB5808BC7FC}" type="presOf" srcId="{40920D24-7592-BE4B-9E34-20E54FC553AE}" destId="{8E7F5135-0EC4-F445-985D-B21A38AFDC9C}" srcOrd="0" destOrd="0" presId="urn:microsoft.com/office/officeart/2005/8/layout/pyramid4"/>
    <dgm:cxn modelId="{3C528D27-CE97-3B40-BEC0-C0CDAF000CA7}" type="presOf" srcId="{64368FFD-381E-B54A-A043-AC36449EDD81}" destId="{91B115D2-13C3-CA49-9BA9-143D28420346}" srcOrd="0" destOrd="0" presId="urn:microsoft.com/office/officeart/2005/8/layout/pyramid4"/>
    <dgm:cxn modelId="{AFD311C6-7906-ED4A-BFF1-74BDCE8455EC}" srcId="{40920D24-7592-BE4B-9E34-20E54FC553AE}" destId="{82FD5EA6-A1E4-5F4D-ABA1-A4E1E61233A9}" srcOrd="1" destOrd="0" parTransId="{D7C6CF25-6B50-E44B-8CE2-903403F9ADD0}" sibTransId="{84C60C66-A31B-B647-A571-8A1E86367D03}"/>
    <dgm:cxn modelId="{3F8F4AF1-9B4F-4C43-BB47-8D8F6ABF63A9}" type="presOf" srcId="{82FD5EA6-A1E4-5F4D-ABA1-A4E1E61233A9}" destId="{2E0EADEC-4297-B94E-AE1E-CD0BB68CDFEE}" srcOrd="0" destOrd="0" presId="urn:microsoft.com/office/officeart/2005/8/layout/pyramid4"/>
    <dgm:cxn modelId="{09F5ECFA-5F6F-3241-9A76-FC9E0287C6BD}" srcId="{40920D24-7592-BE4B-9E34-20E54FC553AE}" destId="{64368FFD-381E-B54A-A043-AC36449EDD81}" srcOrd="0" destOrd="0" parTransId="{11175A75-91A6-DC4A-9596-08DA828CDD51}" sibTransId="{90DCED2B-1943-C74E-85A0-62C0758588B6}"/>
    <dgm:cxn modelId="{8B672141-8B01-D848-9A1A-E546A3B6A95D}" type="presParOf" srcId="{8E7F5135-0EC4-F445-985D-B21A38AFDC9C}" destId="{91B115D2-13C3-CA49-9BA9-143D28420346}" srcOrd="0" destOrd="0" presId="urn:microsoft.com/office/officeart/2005/8/layout/pyramid4"/>
    <dgm:cxn modelId="{7E6AE2B5-A776-5746-B20D-2D631A9291F2}" type="presParOf" srcId="{8E7F5135-0EC4-F445-985D-B21A38AFDC9C}" destId="{2E0EADEC-4297-B94E-AE1E-CD0BB68CDFEE}" srcOrd="1" destOrd="0" presId="urn:microsoft.com/office/officeart/2005/8/layout/pyramid4"/>
    <dgm:cxn modelId="{7B03BB74-D5EE-6B4B-9AB8-B71F780AC62E}" type="presParOf" srcId="{8E7F5135-0EC4-F445-985D-B21A38AFDC9C}" destId="{272A1425-23F6-F540-9FFC-341E159FF023}" srcOrd="2" destOrd="0" presId="urn:microsoft.com/office/officeart/2005/8/layout/pyramid4"/>
    <dgm:cxn modelId="{B95F1919-1CFF-964E-89DE-85DB2C50B2AB}" type="presParOf" srcId="{8E7F5135-0EC4-F445-985D-B21A38AFDC9C}" destId="{C3F87201-2552-EF4C-845E-356D43CC4060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115D2-13C3-CA49-9BA9-143D28420346}">
      <dsp:nvSpPr>
        <dsp:cNvPr id="0" name=""/>
        <dsp:cNvSpPr/>
      </dsp:nvSpPr>
      <dsp:spPr>
        <a:xfrm>
          <a:off x="1969525" y="0"/>
          <a:ext cx="1972357" cy="1972357"/>
        </a:xfrm>
        <a:prstGeom prst="triangle">
          <a:avLst/>
        </a:prstGeom>
        <a:solidFill>
          <a:srgbClr val="FDBB6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4700" kern="1200" dirty="0"/>
            <a:t> </a:t>
          </a:r>
        </a:p>
      </dsp:txBody>
      <dsp:txXfrm>
        <a:off x="2462614" y="986179"/>
        <a:ext cx="986179" cy="986178"/>
      </dsp:txXfrm>
    </dsp:sp>
    <dsp:sp modelId="{2E0EADEC-4297-B94E-AE1E-CD0BB68CDFEE}">
      <dsp:nvSpPr>
        <dsp:cNvPr id="0" name=""/>
        <dsp:cNvSpPr/>
      </dsp:nvSpPr>
      <dsp:spPr>
        <a:xfrm>
          <a:off x="983346" y="1972357"/>
          <a:ext cx="1972357" cy="1972357"/>
        </a:xfrm>
        <a:prstGeom prst="triangle">
          <a:avLst/>
        </a:prstGeom>
        <a:solidFill>
          <a:srgbClr val="982926">
            <a:alpha val="6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400" kern="1200" dirty="0"/>
        </a:p>
      </dsp:txBody>
      <dsp:txXfrm>
        <a:off x="1476435" y="2958536"/>
        <a:ext cx="986179" cy="986178"/>
      </dsp:txXfrm>
    </dsp:sp>
    <dsp:sp modelId="{272A1425-23F6-F540-9FFC-341E159FF023}">
      <dsp:nvSpPr>
        <dsp:cNvPr id="0" name=""/>
        <dsp:cNvSpPr/>
      </dsp:nvSpPr>
      <dsp:spPr>
        <a:xfrm rot="10800000">
          <a:off x="1969525" y="1972357"/>
          <a:ext cx="1972357" cy="1972357"/>
        </a:xfrm>
        <a:prstGeom prst="triangle">
          <a:avLst/>
        </a:prstGeom>
        <a:solidFill>
          <a:srgbClr val="44759B">
            <a:alpha val="9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87201-2552-EF4C-845E-356D43CC4060}">
      <dsp:nvSpPr>
        <dsp:cNvPr id="0" name=""/>
        <dsp:cNvSpPr/>
      </dsp:nvSpPr>
      <dsp:spPr>
        <a:xfrm>
          <a:off x="2955704" y="1972357"/>
          <a:ext cx="1972357" cy="1972357"/>
        </a:xfrm>
        <a:prstGeom prst="triangle">
          <a:avLst/>
        </a:prstGeom>
        <a:solidFill>
          <a:srgbClr val="982926">
            <a:alpha val="4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18.04.2023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18.04.2023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0676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Applications</a:t>
            </a:r>
            <a:r>
              <a:rPr lang="de-DE" dirty="0" smtClean="0"/>
              <a:t> in </a:t>
            </a:r>
            <a:r>
              <a:rPr lang="de-DE" dirty="0" err="1" smtClean="0"/>
              <a:t>health</a:t>
            </a:r>
            <a:r>
              <a:rPr lang="de-DE" dirty="0" smtClean="0"/>
              <a:t> </a:t>
            </a:r>
            <a:r>
              <a:rPr lang="de-DE" dirty="0" err="1" smtClean="0"/>
              <a:t>applications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cancer</a:t>
            </a:r>
            <a:r>
              <a:rPr lang="de-DE" dirty="0" smtClean="0"/>
              <a:t> </a:t>
            </a:r>
            <a:r>
              <a:rPr lang="de-DE" dirty="0" err="1" smtClean="0"/>
              <a:t>therapy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043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56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567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9245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09.03.2023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Technology Transfer at GSI/FAIR - Martina Bauer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09.03.2023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Technology Transfer at GSI/FAIR - Martina Bauer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09.03.2023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Technology Transfer at GSI/FAIR - Martina Bauer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09.03.2023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Technology Transfer at GSI/FAIR - Martina Bauer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677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17635" y="4949824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09.03.2023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Technology Transfer at GSI/FAIR - Martina Bauer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60" r:id="rId5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fair_gsi_en" TargetMode="External"/><Relationship Id="rId13" Type="http://schemas.openxmlformats.org/officeDocument/2006/relationships/image" Target="../media/image91.jpg"/><Relationship Id="rId3" Type="http://schemas.openxmlformats.org/officeDocument/2006/relationships/image" Target="../media/image85.png"/><Relationship Id="rId7" Type="http://schemas.openxmlformats.org/officeDocument/2006/relationships/hyperlink" Target="https://consent.google.com/s?continue=https://www.youtube.com/FAIRGSITheUniverseinthelab&amp;v=cb.20210919-19-p0.de%2BFX%2B720&amp;gl=DE&amp;hl=de&amp;x=6&amp;pc=yt&amp;uxe=23983171&amp;src=1&amp;t=ADw3F8huUkHlbntszuJuaRDUG6zM6ld17g:1632384728229&amp;rl=2&amp;ca=r" TargetMode="External"/><Relationship Id="rId12" Type="http://schemas.openxmlformats.org/officeDocument/2006/relationships/image" Target="../media/image90.jpg"/><Relationship Id="rId17" Type="http://schemas.openxmlformats.org/officeDocument/2006/relationships/image" Target="../media/image95.jpg"/><Relationship Id="rId2" Type="http://schemas.openxmlformats.org/officeDocument/2006/relationships/hyperlink" Target="https://www.gsi.de/en/work/administration/stabsabteilungen_stellen/technology_transfer" TargetMode="External"/><Relationship Id="rId16" Type="http://schemas.openxmlformats.org/officeDocument/2006/relationships/image" Target="../media/image9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11" Type="http://schemas.openxmlformats.org/officeDocument/2006/relationships/image" Target="../media/image89.jpg"/><Relationship Id="rId5" Type="http://schemas.openxmlformats.org/officeDocument/2006/relationships/image" Target="../media/image87.emf"/><Relationship Id="rId15" Type="http://schemas.openxmlformats.org/officeDocument/2006/relationships/image" Target="../media/image93.jpg"/><Relationship Id="rId10" Type="http://schemas.openxmlformats.org/officeDocument/2006/relationships/hyperlink" Target="https://www.instagram.com/universeinthelab/" TargetMode="External"/><Relationship Id="rId4" Type="http://schemas.openxmlformats.org/officeDocument/2006/relationships/image" Target="../media/image86.emf"/><Relationship Id="rId9" Type="http://schemas.openxmlformats.org/officeDocument/2006/relationships/hyperlink" Target="https://www.facebook.com/GSIHelmholtzzentrum" TargetMode="External"/><Relationship Id="rId14" Type="http://schemas.openxmlformats.org/officeDocument/2006/relationships/image" Target="../media/image9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3" Type="http://schemas.openxmlformats.org/officeDocument/2006/relationships/chart" Target="../charts/chart1.xml"/><Relationship Id="rId21" Type="http://schemas.openxmlformats.org/officeDocument/2006/relationships/image" Target="../media/image32.png"/><Relationship Id="rId34" Type="http://schemas.openxmlformats.org/officeDocument/2006/relationships/image" Target="../media/image45.jpeg"/><Relationship Id="rId42" Type="http://schemas.openxmlformats.org/officeDocument/2006/relationships/image" Target="../media/image53.jpeg"/><Relationship Id="rId47" Type="http://schemas.openxmlformats.org/officeDocument/2006/relationships/image" Target="../media/image58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jpeg"/><Relationship Id="rId33" Type="http://schemas.openxmlformats.org/officeDocument/2006/relationships/image" Target="../media/image44.png"/><Relationship Id="rId38" Type="http://schemas.openxmlformats.org/officeDocument/2006/relationships/image" Target="../media/image49.jpeg"/><Relationship Id="rId46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jpe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jpeg"/><Relationship Id="rId45" Type="http://schemas.openxmlformats.org/officeDocument/2006/relationships/image" Target="../media/image56.jpeg"/><Relationship Id="rId5" Type="http://schemas.microsoft.com/office/2007/relationships/hdphoto" Target="../media/hdphoto3.wdp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jpeg"/><Relationship Id="rId10" Type="http://schemas.openxmlformats.org/officeDocument/2006/relationships/image" Target="../media/image21.jpeg"/><Relationship Id="rId19" Type="http://schemas.openxmlformats.org/officeDocument/2006/relationships/image" Target="../media/image30.png"/><Relationship Id="rId31" Type="http://schemas.openxmlformats.org/officeDocument/2006/relationships/image" Target="../media/image42.jpeg"/><Relationship Id="rId44" Type="http://schemas.openxmlformats.org/officeDocument/2006/relationships/image" Target="../media/image55.jpeg"/><Relationship Id="rId4" Type="http://schemas.openxmlformats.org/officeDocument/2006/relationships/image" Target="../media/image16.jpeg"/><Relationship Id="rId9" Type="http://schemas.openxmlformats.org/officeDocument/2006/relationships/image" Target="../media/image20.png"/><Relationship Id="rId14" Type="http://schemas.openxmlformats.org/officeDocument/2006/relationships/image" Target="../media/image25.jpeg"/><Relationship Id="rId22" Type="http://schemas.openxmlformats.org/officeDocument/2006/relationships/image" Target="../media/image33.png"/><Relationship Id="rId27" Type="http://schemas.openxmlformats.org/officeDocument/2006/relationships/image" Target="../media/image38.jpeg"/><Relationship Id="rId30" Type="http://schemas.openxmlformats.org/officeDocument/2006/relationships/image" Target="../media/image41.jpeg"/><Relationship Id="rId35" Type="http://schemas.openxmlformats.org/officeDocument/2006/relationships/image" Target="../media/image46.jpeg"/><Relationship Id="rId43" Type="http://schemas.openxmlformats.org/officeDocument/2006/relationships/image" Target="../media/image54.jpeg"/><Relationship Id="rId48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mailto:roadshow@gsi.d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g"/><Relationship Id="rId9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154D6034-9261-D049-9F49-3FB934C5E2A2}"/>
              </a:ext>
            </a:extLst>
          </p:cNvPr>
          <p:cNvSpPr txBox="1">
            <a:spLocks/>
          </p:cNvSpPr>
          <p:nvPr/>
        </p:nvSpPr>
        <p:spPr>
          <a:xfrm>
            <a:off x="987820" y="1645140"/>
            <a:ext cx="6847764" cy="2843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rtl="1"/>
            <a:r>
              <a:rPr lang="sv-SE" sz="1200" b="0" dirty="0" smtClean="0">
                <a:solidFill>
                  <a:srgbClr val="666666"/>
                </a:solidFill>
                <a:latin typeface="+mj-lt"/>
              </a:rPr>
              <a:t>France at FAIR</a:t>
            </a:r>
            <a:endParaRPr lang="sv-SE" sz="1200" dirty="0">
              <a:solidFill>
                <a:srgbClr val="666666"/>
              </a:solidFill>
              <a:latin typeface="+mj-lt"/>
            </a:endParaRPr>
          </a:p>
          <a:p>
            <a:pPr lvl="1" rtl="1"/>
            <a:endParaRPr lang="en-US" sz="1200" i="1" dirty="0">
              <a:solidFill>
                <a:srgbClr val="333333"/>
              </a:solidFill>
              <a:latin typeface="+mj-lt"/>
            </a:endParaRPr>
          </a:p>
          <a:p>
            <a:pPr lvl="1" rtl="1"/>
            <a:r>
              <a:rPr lang="en-US" sz="1600" dirty="0">
                <a:solidFill>
                  <a:srgbClr val="333333"/>
                </a:solidFill>
                <a:latin typeface="+mj-lt"/>
              </a:rPr>
              <a:t>Technology Transfer </a:t>
            </a:r>
            <a:endParaRPr lang="en-US" sz="1600" dirty="0" smtClean="0">
              <a:solidFill>
                <a:srgbClr val="333333"/>
              </a:solidFill>
              <a:latin typeface="+mj-lt"/>
            </a:endParaRPr>
          </a:p>
          <a:p>
            <a:pPr lvl="1" rtl="1"/>
            <a:r>
              <a:rPr lang="en-US" sz="1600" dirty="0" smtClean="0">
                <a:solidFill>
                  <a:srgbClr val="333333"/>
                </a:solidFill>
                <a:latin typeface="+mj-lt"/>
              </a:rPr>
              <a:t>at </a:t>
            </a:r>
            <a:r>
              <a:rPr lang="en-US" sz="1600" dirty="0">
                <a:solidFill>
                  <a:srgbClr val="333333"/>
                </a:solidFill>
                <a:latin typeface="+mj-lt"/>
              </a:rPr>
              <a:t>GSI and FAIR</a:t>
            </a:r>
          </a:p>
          <a:p>
            <a:pPr lvl="1" rtl="1"/>
            <a:endParaRPr lang="en-US" sz="1200" i="1" dirty="0">
              <a:solidFill>
                <a:srgbClr val="333333"/>
              </a:solidFill>
              <a:latin typeface="+mj-lt"/>
            </a:endParaRPr>
          </a:p>
          <a:p>
            <a:pPr lvl="1" rtl="1"/>
            <a:r>
              <a:rPr lang="en-US" sz="1000" i="1" dirty="0" smtClean="0">
                <a:solidFill>
                  <a:srgbClr val="333333"/>
                </a:solidFill>
                <a:latin typeface="+mj-lt"/>
              </a:rPr>
              <a:t>Rebecca Lang, Innovation Manager, </a:t>
            </a:r>
          </a:p>
          <a:p>
            <a:pPr lvl="1" rtl="1"/>
            <a:r>
              <a:rPr lang="en-US" sz="1000" i="1" dirty="0" smtClean="0">
                <a:solidFill>
                  <a:srgbClr val="333333"/>
                </a:solidFill>
                <a:latin typeface="+mj-lt"/>
              </a:rPr>
              <a:t>Technology </a:t>
            </a:r>
            <a:r>
              <a:rPr lang="en-US" sz="1000" i="1" dirty="0">
                <a:solidFill>
                  <a:srgbClr val="333333"/>
                </a:solidFill>
                <a:latin typeface="+mj-lt"/>
              </a:rPr>
              <a:t>Transfer Staff </a:t>
            </a:r>
            <a:r>
              <a:rPr lang="en-US" sz="1000" i="1" dirty="0" smtClean="0">
                <a:solidFill>
                  <a:srgbClr val="333333"/>
                </a:solidFill>
                <a:latin typeface="+mj-lt"/>
              </a:rPr>
              <a:t>Unit</a:t>
            </a:r>
          </a:p>
          <a:p>
            <a:pPr lvl="1" rtl="1"/>
            <a:endParaRPr lang="en-US" sz="1000" i="1" dirty="0" smtClean="0">
              <a:solidFill>
                <a:srgbClr val="333333"/>
              </a:solidFill>
              <a:latin typeface="+mj-lt"/>
            </a:endParaRPr>
          </a:p>
          <a:p>
            <a:pPr lvl="1" rtl="1"/>
            <a:r>
              <a:rPr lang="en-US" sz="1000" i="1" dirty="0" smtClean="0">
                <a:solidFill>
                  <a:srgbClr val="333333"/>
                </a:solidFill>
                <a:latin typeface="+mj-lt"/>
              </a:rPr>
              <a:t>GSI Helmholtz Center for Heavy Ion Research GmbH</a:t>
            </a:r>
          </a:p>
          <a:p>
            <a:pPr lvl="1" rtl="1"/>
            <a:endParaRPr lang="en-US" sz="1000" i="1" dirty="0">
              <a:solidFill>
                <a:srgbClr val="333333"/>
              </a:solidFill>
              <a:latin typeface="+mj-lt"/>
            </a:endParaRPr>
          </a:p>
          <a:p>
            <a:pPr lvl="1" rtl="1"/>
            <a:r>
              <a:rPr lang="en-US" sz="1000" i="1" dirty="0" smtClean="0">
                <a:solidFill>
                  <a:srgbClr val="666666"/>
                </a:solidFill>
                <a:latin typeface="+mj-lt"/>
              </a:rPr>
              <a:t>Darmstadt, 19</a:t>
            </a:r>
            <a:r>
              <a:rPr lang="en-US" sz="1000" i="1" baseline="30000" dirty="0" smtClean="0">
                <a:solidFill>
                  <a:srgbClr val="666666"/>
                </a:solidFill>
                <a:latin typeface="+mj-lt"/>
              </a:rPr>
              <a:t>th</a:t>
            </a:r>
            <a:r>
              <a:rPr lang="en-US" sz="1000" i="1" dirty="0" smtClean="0">
                <a:solidFill>
                  <a:srgbClr val="666666"/>
                </a:solidFill>
                <a:latin typeface="+mj-lt"/>
              </a:rPr>
              <a:t> April 2023</a:t>
            </a:r>
            <a:endParaRPr lang="en-US" sz="1000" i="1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1015F06-0248-5F49-8FB1-4106BD689609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G. Otto/GSI</a:t>
            </a:r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341960" y="294870"/>
            <a:ext cx="6371602" cy="522249"/>
          </a:xfrm>
        </p:spPr>
        <p:txBody>
          <a:bodyPr/>
          <a:lstStyle/>
          <a:p>
            <a:r>
              <a:rPr lang="en-US" dirty="0"/>
              <a:t>GSI/FAIR </a:t>
            </a:r>
            <a:r>
              <a:rPr lang="en-US" dirty="0" smtClean="0"/>
              <a:t>Green IT-Cube </a:t>
            </a:r>
            <a:r>
              <a:rPr lang="en-US" dirty="0"/>
              <a:t>&amp; </a:t>
            </a:r>
            <a:r>
              <a:rPr lang="en-US" dirty="0" smtClean="0">
                <a:solidFill>
                  <a:schemeClr val="tx1"/>
                </a:solidFill>
              </a:rPr>
              <a:t>Real-Lab “Digital Open Lab”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rgbClr val="FDBB63"/>
                </a:solidFill>
              </a:rPr>
              <a:t>Open Innovation &amp; Co-Innovation Strategy</a:t>
            </a:r>
            <a:endParaRPr lang="de-DE" dirty="0">
              <a:solidFill>
                <a:srgbClr val="FDBB63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60218" y="1111845"/>
            <a:ext cx="6224804" cy="2639184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800" b="1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442913" algn="l"/>
              </a:tabLst>
            </a:pPr>
            <a:r>
              <a:rPr lang="en-US" sz="1400" b="1" dirty="0" smtClean="0">
                <a:solidFill>
                  <a:srgbClr val="FDBB63"/>
                </a:solidFill>
              </a:rPr>
              <a:t>DEVELOPING TOGETHER </a:t>
            </a:r>
            <a:r>
              <a:rPr lang="en-US" sz="1400" b="1" dirty="0"/>
              <a:t>- </a:t>
            </a:r>
            <a:r>
              <a:rPr lang="en-US" sz="1400" dirty="0"/>
              <a:t>Offer for provision the infrastructure and IT competences of GSI and FAIR for joint development projects around about HPC, Big Data and ultra-fast data acquisition, </a:t>
            </a:r>
            <a:r>
              <a:rPr lang="en-US" sz="1400" dirty="0" smtClean="0"/>
              <a:t>including software </a:t>
            </a:r>
            <a:r>
              <a:rPr lang="en-US" sz="1400" dirty="0"/>
              <a:t>development and products</a:t>
            </a:r>
            <a:r>
              <a:rPr lang="en-US" sz="1400" dirty="0" smtClean="0"/>
              <a:t>.</a:t>
            </a:r>
            <a:endParaRPr lang="en-US" sz="1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 smtClean="0">
                <a:solidFill>
                  <a:srgbClr val="FDBB63"/>
                </a:solidFill>
              </a:rPr>
              <a:t>COLLABORATIONS</a:t>
            </a:r>
            <a:r>
              <a:rPr lang="en-US" sz="1400" b="1" dirty="0" smtClean="0"/>
              <a:t> </a:t>
            </a:r>
            <a:r>
              <a:rPr lang="en-US" sz="1400" b="1" dirty="0"/>
              <a:t>- 	</a:t>
            </a:r>
            <a:r>
              <a:rPr lang="en-US" sz="1400" dirty="0"/>
              <a:t>access to HPC systems </a:t>
            </a:r>
            <a:r>
              <a:rPr lang="en-US" sz="1400" dirty="0" smtClean="0"/>
              <a:t>and-projects for </a:t>
            </a:r>
            <a:r>
              <a:rPr lang="en-US" sz="1400" dirty="0"/>
              <a:t>external </a:t>
            </a:r>
            <a:r>
              <a:rPr lang="en-US" sz="1400" dirty="0" smtClean="0"/>
              <a:t>partners via </a:t>
            </a:r>
            <a:r>
              <a:rPr lang="en-US" sz="1400" dirty="0"/>
              <a:t>collaboration projects</a:t>
            </a:r>
            <a:r>
              <a:rPr lang="en-US" sz="1400" dirty="0" smtClean="0"/>
              <a:t>.</a:t>
            </a:r>
            <a:endParaRPr lang="en-US" sz="1400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b="1" dirty="0" smtClean="0">
                <a:solidFill>
                  <a:srgbClr val="FDBB63"/>
                </a:solidFill>
              </a:rPr>
              <a:t>PROVISION OF RACK SPACE </a:t>
            </a:r>
            <a:r>
              <a:rPr lang="en-US" sz="1400" b="1" dirty="0"/>
              <a:t>- </a:t>
            </a:r>
            <a:r>
              <a:rPr lang="en-US" sz="1400" dirty="0"/>
              <a:t>offer of services in the data </a:t>
            </a:r>
            <a:r>
              <a:rPr lang="en-US" sz="1400" dirty="0" err="1"/>
              <a:t>centre</a:t>
            </a:r>
            <a:r>
              <a:rPr lang="en-US" sz="1400" dirty="0"/>
              <a:t>.</a:t>
            </a:r>
            <a:endParaRPr lang="de-DE" sz="14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1400" b="1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55" y="4183910"/>
            <a:ext cx="1290627" cy="33837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54" y="3992042"/>
            <a:ext cx="1606525" cy="64512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3" y="3866734"/>
            <a:ext cx="1059180" cy="689610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19.04.2023</a:t>
            </a: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 smtClean="0"/>
              <a:t>Technology Transfer at GSI/FAIR – Rebecca Lang</a:t>
            </a:r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50" y="3173558"/>
            <a:ext cx="2257779" cy="145701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8083" y="1323886"/>
            <a:ext cx="2245046" cy="153632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7586" y="4041104"/>
            <a:ext cx="1142857" cy="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4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Contact details - Team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8259" y="3134194"/>
            <a:ext cx="8420176" cy="1199314"/>
          </a:xfrm>
        </p:spPr>
        <p:txBody>
          <a:bodyPr/>
          <a:lstStyle/>
          <a:p>
            <a:r>
              <a:rPr lang="en-AU" sz="1400" dirty="0" smtClean="0">
                <a:solidFill>
                  <a:srgbClr val="FDBB63"/>
                </a:solidFill>
              </a:rPr>
              <a:t>More information: </a:t>
            </a:r>
            <a:r>
              <a:rPr lang="en-AU" sz="1400" dirty="0" smtClean="0">
                <a:solidFill>
                  <a:srgbClr val="666666"/>
                </a:solidFill>
                <a:hlinkClick r:id="rId2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AU" sz="1400" dirty="0">
                <a:solidFill>
                  <a:srgbClr val="666666"/>
                </a:solidFill>
                <a:hlinkClick r:id="rId2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://www.gsi.de/en/work/administration/stabsabteilungen_stellen/technology_transfer</a:t>
            </a:r>
            <a:endParaRPr lang="en-AU" sz="1400" dirty="0">
              <a:solidFill>
                <a:srgbClr val="666666"/>
              </a:solidFill>
            </a:endParaRPr>
          </a:p>
          <a:p>
            <a:r>
              <a:rPr lang="en-AU" sz="1400" dirty="0" smtClean="0">
                <a:solidFill>
                  <a:srgbClr val="FDBB63"/>
                </a:solidFill>
              </a:rPr>
              <a:t>E-Mail:</a:t>
            </a:r>
            <a:r>
              <a:rPr lang="en-AU" sz="1400" dirty="0" smtClean="0">
                <a:solidFill>
                  <a:srgbClr val="666666"/>
                </a:solidFill>
              </a:rPr>
              <a:t> </a:t>
            </a:r>
            <a:r>
              <a:rPr lang="en-AU" sz="1400" dirty="0" smtClean="0">
                <a:solidFill>
                  <a:srgbClr val="666666"/>
                </a:solidFill>
              </a:rPr>
              <a:t/>
            </a:r>
            <a:br>
              <a:rPr lang="en-AU" sz="1400" dirty="0" smtClean="0">
                <a:solidFill>
                  <a:srgbClr val="666666"/>
                </a:solidFill>
              </a:rPr>
            </a:br>
            <a:r>
              <a:rPr lang="en-AU" sz="1400" dirty="0" smtClean="0">
                <a:solidFill>
                  <a:srgbClr val="666666"/>
                </a:solidFill>
              </a:rPr>
              <a:t>re.lang@gsi.de</a:t>
            </a:r>
            <a:br>
              <a:rPr lang="en-AU" sz="1400" dirty="0" smtClean="0">
                <a:solidFill>
                  <a:srgbClr val="666666"/>
                </a:solidFill>
              </a:rPr>
            </a:br>
            <a:r>
              <a:rPr lang="en-AU" sz="1400" dirty="0" smtClean="0">
                <a:solidFill>
                  <a:srgbClr val="666666"/>
                </a:solidFill>
              </a:rPr>
              <a:t>transfer@gsi.de</a:t>
            </a:r>
            <a:endParaRPr lang="en-AU" sz="1400" dirty="0">
              <a:solidFill>
                <a:srgbClr val="666666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19.04.2023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 smtClean="0"/>
              <a:t>Technology Transfer at GSI/FAIR – Rebecca Lang</a:t>
            </a:r>
            <a:endParaRPr lang="de-DE" dirty="0"/>
          </a:p>
        </p:txBody>
      </p:sp>
      <p:sp>
        <p:nvSpPr>
          <p:cNvPr id="8" name="Textfeld 26">
            <a:extLst>
              <a:ext uri="{FF2B5EF4-FFF2-40B4-BE49-F238E27FC236}">
                <a16:creationId xmlns:a16="http://schemas.microsoft.com/office/drawing/2014/main" id="{5E688B2A-3E39-6146-B5AB-774573660D46}"/>
              </a:ext>
            </a:extLst>
          </p:cNvPr>
          <p:cNvSpPr txBox="1"/>
          <p:nvPr/>
        </p:nvSpPr>
        <p:spPr>
          <a:xfrm>
            <a:off x="54700" y="4374235"/>
            <a:ext cx="9027517" cy="462870"/>
          </a:xfrm>
          <a:prstGeom prst="rect">
            <a:avLst/>
          </a:prstGeom>
          <a:solidFill>
            <a:srgbClr val="EAEAEA">
              <a:alpha val="70000"/>
            </a:srgbClr>
          </a:solidFill>
        </p:spPr>
        <p:txBody>
          <a:bodyPr wrap="square" lIns="161783" tIns="161783" rIns="161783" bIns="161783" rtlCol="0">
            <a:noAutofit/>
          </a:bodyPr>
          <a:lstStyle/>
          <a:p>
            <a:pPr algn="ctr">
              <a:lnSpc>
                <a:spcPct val="150000"/>
              </a:lnSpc>
              <a:spcBef>
                <a:spcPts val="539"/>
              </a:spcBef>
              <a:buClr>
                <a:schemeClr val="tx2"/>
              </a:buClr>
            </a:pPr>
            <a:endParaRPr lang="de-DE" sz="2459" b="1" dirty="0">
              <a:solidFill>
                <a:schemeClr val="bg1"/>
              </a:solidFill>
            </a:endParaRPr>
          </a:p>
        </p:txBody>
      </p:sp>
      <p:pic>
        <p:nvPicPr>
          <p:cNvPr id="9" name="Bild 14" descr="youtube_logo_standard_againstwhite.png">
            <a:extLst>
              <a:ext uri="{FF2B5EF4-FFF2-40B4-BE49-F238E27FC236}">
                <a16:creationId xmlns:a16="http://schemas.microsoft.com/office/drawing/2014/main" id="{06D6BE90-1524-114E-8B5D-69B10E1A8D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821" y="4431156"/>
            <a:ext cx="989029" cy="360523"/>
          </a:xfrm>
          <a:prstGeom prst="rect">
            <a:avLst/>
          </a:prstGeom>
        </p:spPr>
      </p:pic>
      <p:pic>
        <p:nvPicPr>
          <p:cNvPr id="10" name="Bild 15" descr="f_logo.eps">
            <a:extLst>
              <a:ext uri="{FF2B5EF4-FFF2-40B4-BE49-F238E27FC236}">
                <a16:creationId xmlns:a16="http://schemas.microsoft.com/office/drawing/2014/main" id="{7D19E57E-5BFE-4E40-B731-7BBB63D91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9" y="4413717"/>
            <a:ext cx="395400" cy="395400"/>
          </a:xfrm>
          <a:prstGeom prst="rect">
            <a:avLst/>
          </a:prstGeom>
        </p:spPr>
      </p:pic>
      <p:pic>
        <p:nvPicPr>
          <p:cNvPr id="11" name="Bild 16" descr="twitter-bird-light-bgs.eps">
            <a:extLst>
              <a:ext uri="{FF2B5EF4-FFF2-40B4-BE49-F238E27FC236}">
                <a16:creationId xmlns:a16="http://schemas.microsoft.com/office/drawing/2014/main" id="{75E4D3D3-3645-224F-B82C-7848B9ECA2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743" y="4456061"/>
            <a:ext cx="407491" cy="332105"/>
          </a:xfrm>
          <a:prstGeom prst="rect">
            <a:avLst/>
          </a:prstGeom>
        </p:spPr>
      </p:pic>
      <p:pic>
        <p:nvPicPr>
          <p:cNvPr id="12" name="Grafik 9">
            <a:extLst>
              <a:ext uri="{FF2B5EF4-FFF2-40B4-BE49-F238E27FC236}">
                <a16:creationId xmlns:a16="http://schemas.microsoft.com/office/drawing/2014/main" id="{53FB50B5-DACC-3A4C-9D1A-6D0DADB16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931" y="4421109"/>
            <a:ext cx="380617" cy="380617"/>
          </a:xfrm>
          <a:prstGeom prst="rect">
            <a:avLst/>
          </a:prstGeom>
        </p:spPr>
      </p:pic>
      <p:sp>
        <p:nvSpPr>
          <p:cNvPr id="13" name="Textfeld 5">
            <a:extLst>
              <a:ext uri="{FF2B5EF4-FFF2-40B4-BE49-F238E27FC236}">
                <a16:creationId xmlns:a16="http://schemas.microsoft.com/office/drawing/2014/main" id="{3683AB15-D6AD-A848-A990-B9CBBBA2D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2952" y="4446099"/>
            <a:ext cx="9921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dirty="0">
                <a:solidFill>
                  <a:schemeClr val="bg1"/>
                </a:solidFill>
                <a:hlinkClick r:id="rId7"/>
              </a:rPr>
              <a:t>@FAIR GSI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4" name="Textfeld 4">
            <a:extLst>
              <a:ext uri="{FF2B5EF4-FFF2-40B4-BE49-F238E27FC236}">
                <a16:creationId xmlns:a16="http://schemas.microsoft.com/office/drawing/2014/main" id="{0D5A7764-1D34-2545-84BC-B64701142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834" y="4467548"/>
            <a:ext cx="1205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dirty="0">
                <a:solidFill>
                  <a:schemeClr val="bg1"/>
                </a:solidFill>
                <a:hlinkClick r:id="rId8"/>
              </a:rPr>
              <a:t>@FAIR GSI en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5" name="Textfeld 3">
            <a:extLst>
              <a:ext uri="{FF2B5EF4-FFF2-40B4-BE49-F238E27FC236}">
                <a16:creationId xmlns:a16="http://schemas.microsoft.com/office/drawing/2014/main" id="{621729A2-9731-BC41-8C01-FC2857C67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09" y="4446099"/>
            <a:ext cx="18421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dirty="0">
                <a:solidFill>
                  <a:schemeClr val="bg1"/>
                </a:solidFill>
                <a:hlinkClick r:id="rId9"/>
              </a:rPr>
              <a:t>@</a:t>
            </a:r>
            <a:r>
              <a:rPr lang="de-DE" sz="1200" dirty="0" err="1">
                <a:solidFill>
                  <a:schemeClr val="bg1"/>
                </a:solidFill>
                <a:hlinkClick r:id="rId9"/>
              </a:rPr>
              <a:t>GSIHelmholtzzentrum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6" name="Textfeld 10">
            <a:extLst>
              <a:ext uri="{FF2B5EF4-FFF2-40B4-BE49-F238E27FC236}">
                <a16:creationId xmlns:a16="http://schemas.microsoft.com/office/drawing/2014/main" id="{D3E2FC1F-6C32-204C-9FF6-8BEAC4135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995" y="4446099"/>
            <a:ext cx="14542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dirty="0">
                <a:solidFill>
                  <a:schemeClr val="bg1"/>
                </a:solidFill>
                <a:hlinkClick r:id="rId10"/>
              </a:rPr>
              <a:t>@</a:t>
            </a:r>
            <a:r>
              <a:rPr lang="de-DE" sz="1200" dirty="0" err="1">
                <a:solidFill>
                  <a:schemeClr val="bg1"/>
                </a:solidFill>
                <a:hlinkClick r:id="rId10"/>
              </a:rPr>
              <a:t>universeinthelab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1" y="1138611"/>
            <a:ext cx="895889" cy="1352853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145417" y="2479292"/>
            <a:ext cx="1061884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dirty="0" smtClean="0"/>
              <a:t>Dr. Tobias </a:t>
            </a:r>
            <a:br>
              <a:rPr lang="de-DE" sz="1400" dirty="0" smtClean="0"/>
            </a:br>
            <a:r>
              <a:rPr lang="de-DE" sz="1400" dirty="0" smtClean="0"/>
              <a:t>Engert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10" y="1141814"/>
            <a:ext cx="900389" cy="1359649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1291537" y="2508133"/>
            <a:ext cx="1148654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dirty="0" smtClean="0"/>
              <a:t>Dr. Alicja </a:t>
            </a:r>
            <a:br>
              <a:rPr lang="de-DE" sz="1400" dirty="0" smtClean="0"/>
            </a:br>
            <a:r>
              <a:rPr lang="de-DE" sz="1400" dirty="0" smtClean="0"/>
              <a:t>Surowiec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33" y="1120239"/>
            <a:ext cx="926120" cy="1398503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2657978" y="2527620"/>
            <a:ext cx="1121694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dirty="0" smtClean="0"/>
              <a:t>Dr. Martina </a:t>
            </a:r>
            <a:br>
              <a:rPr lang="de-DE" sz="1400" dirty="0" smtClean="0"/>
            </a:br>
            <a:r>
              <a:rPr lang="de-DE" sz="1400" dirty="0" smtClean="0"/>
              <a:t>Bauer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700" y="1154674"/>
            <a:ext cx="932189" cy="1407667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5565909" y="2556201"/>
            <a:ext cx="760829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dirty="0" smtClean="0"/>
              <a:t>Moritz </a:t>
            </a:r>
            <a:br>
              <a:rPr lang="de-DE" sz="1400" dirty="0" smtClean="0"/>
            </a:br>
            <a:r>
              <a:rPr lang="de-DE" sz="1400" dirty="0" smtClean="0"/>
              <a:t>Spreng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64" y="1113046"/>
            <a:ext cx="952995" cy="1439086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6794090" y="2582503"/>
            <a:ext cx="1074534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dirty="0" smtClean="0"/>
              <a:t>Elisabeth </a:t>
            </a:r>
            <a:br>
              <a:rPr lang="de-DE" sz="1400" dirty="0" smtClean="0"/>
            </a:br>
            <a:r>
              <a:rPr lang="de-DE" sz="1400" dirty="0" smtClean="0"/>
              <a:t>Dobesch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64" y="1154949"/>
            <a:ext cx="932006" cy="1407392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8065566" y="2573104"/>
            <a:ext cx="1024706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dirty="0" smtClean="0"/>
              <a:t>Rebecca </a:t>
            </a:r>
            <a:br>
              <a:rPr lang="de-DE" sz="1400" dirty="0" smtClean="0"/>
            </a:br>
            <a:r>
              <a:rPr lang="de-DE" sz="1400" dirty="0" smtClean="0"/>
              <a:t>Lang</a:t>
            </a: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r="13894"/>
          <a:stretch/>
        </p:blipFill>
        <p:spPr>
          <a:xfrm>
            <a:off x="4091847" y="1134761"/>
            <a:ext cx="1022555" cy="1416521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4007611" y="2539110"/>
            <a:ext cx="1121694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dirty="0" smtClean="0"/>
              <a:t>Dr. Dominic</a:t>
            </a:r>
            <a:br>
              <a:rPr lang="de-DE" sz="1400" dirty="0" smtClean="0"/>
            </a:br>
            <a:r>
              <a:rPr lang="de-DE" sz="1400" dirty="0" smtClean="0"/>
              <a:t>Fertig</a:t>
            </a:r>
          </a:p>
        </p:txBody>
      </p:sp>
    </p:spTree>
    <p:extLst>
      <p:ext uri="{BB962C8B-B14F-4D97-AF65-F5344CB8AC3E}">
        <p14:creationId xmlns:p14="http://schemas.microsoft.com/office/powerpoint/2010/main" val="143053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12" y="1292275"/>
            <a:ext cx="4994897" cy="3521402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-203474" y="360429"/>
            <a:ext cx="4854132" cy="2048474"/>
          </a:xfrm>
        </p:spPr>
        <p:txBody>
          <a:bodyPr/>
          <a:lstStyle/>
          <a:p>
            <a:pPr marL="0" indent="0" algn="ctr">
              <a:buNone/>
            </a:pPr>
            <a:endParaRPr lang="de-DE" sz="5400" i="1" dirty="0" smtClean="0"/>
          </a:p>
          <a:p>
            <a:pPr marL="0" indent="0" algn="ctr">
              <a:buNone/>
            </a:pPr>
            <a:r>
              <a:rPr lang="de-DE" sz="4000" i="1" dirty="0" err="1" smtClean="0"/>
              <a:t>Thank</a:t>
            </a:r>
            <a:r>
              <a:rPr lang="de-DE" sz="4000" i="1" dirty="0" smtClean="0"/>
              <a:t> </a:t>
            </a:r>
            <a:r>
              <a:rPr lang="de-DE" sz="4000" i="1" dirty="0" err="1" smtClean="0"/>
              <a:t>you</a:t>
            </a:r>
            <a:r>
              <a:rPr lang="de-DE" sz="4000" i="1" dirty="0" smtClean="0"/>
              <a:t> </a:t>
            </a:r>
            <a:r>
              <a:rPr lang="de-DE" sz="4000" i="1" dirty="0" err="1" smtClean="0"/>
              <a:t>very</a:t>
            </a:r>
            <a:r>
              <a:rPr lang="de-DE" sz="4000" i="1" dirty="0" smtClean="0"/>
              <a:t> </a:t>
            </a:r>
            <a:r>
              <a:rPr lang="de-DE" sz="4000" i="1" dirty="0" err="1" smtClean="0"/>
              <a:t>much</a:t>
            </a:r>
            <a:r>
              <a:rPr lang="de-DE" sz="4000" i="1" dirty="0" smtClean="0"/>
              <a:t> </a:t>
            </a:r>
            <a:r>
              <a:rPr lang="de-DE" sz="4000" i="1" dirty="0" err="1" smtClean="0"/>
              <a:t>for</a:t>
            </a:r>
            <a:r>
              <a:rPr lang="de-DE" sz="4000" i="1" dirty="0" smtClean="0"/>
              <a:t> </a:t>
            </a:r>
            <a:r>
              <a:rPr lang="de-DE" sz="4000" i="1" dirty="0" err="1" smtClean="0"/>
              <a:t>your</a:t>
            </a:r>
            <a:r>
              <a:rPr lang="de-DE" sz="4000" i="1" dirty="0" smtClean="0"/>
              <a:t> </a:t>
            </a:r>
            <a:r>
              <a:rPr lang="de-DE" sz="4000" i="1" dirty="0" err="1" smtClean="0"/>
              <a:t>kind</a:t>
            </a:r>
            <a:r>
              <a:rPr lang="de-DE" sz="4000" i="1" dirty="0" smtClean="0"/>
              <a:t> </a:t>
            </a:r>
            <a:r>
              <a:rPr lang="de-DE" sz="4000" i="1" dirty="0" err="1" smtClean="0"/>
              <a:t>attention</a:t>
            </a:r>
            <a:r>
              <a:rPr lang="de-DE" sz="4000" i="1" dirty="0" smtClean="0"/>
              <a:t>!</a:t>
            </a:r>
            <a:endParaRPr lang="de-DE" sz="4000" i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19.04.2023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 smtClean="0"/>
              <a:t>Technology Transfer at GSI/FAIR – Rebecca Lang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463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4BC33-8C8C-3246-AE95-EAEA314B0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of Science to </a:t>
            </a:r>
            <a:r>
              <a:rPr lang="en-US" dirty="0" smtClean="0"/>
              <a:t>Society</a:t>
            </a:r>
            <a:endParaRPr lang="en-AU" dirty="0">
              <a:solidFill>
                <a:srgbClr val="FDBB63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36C81E-2988-F14C-95D7-2FD8FF27E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en-AU" smtClean="0"/>
              <a:t>2</a:t>
            </a:fld>
            <a:endParaRPr lang="en-AU" dirty="0"/>
          </a:p>
        </p:txBody>
      </p:sp>
      <p:sp>
        <p:nvSpPr>
          <p:cNvPr id="9" name="AutoShape 2" descr="Erde | Kostenlose Icon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678840" y="1550969"/>
            <a:ext cx="7231037" cy="1800000"/>
            <a:chOff x="678840" y="1411903"/>
            <a:chExt cx="7231037" cy="1800000"/>
          </a:xfrm>
        </p:grpSpPr>
        <p:sp>
          <p:nvSpPr>
            <p:cNvPr id="24" name="Ellipse 23"/>
            <p:cNvSpPr/>
            <p:nvPr/>
          </p:nvSpPr>
          <p:spPr>
            <a:xfrm>
              <a:off x="1363108" y="1411903"/>
              <a:ext cx="1800000" cy="1800000"/>
            </a:xfrm>
            <a:prstGeom prst="ellipse">
              <a:avLst/>
            </a:prstGeom>
            <a:noFill/>
            <a:ln w="38100">
              <a:solidFill>
                <a:srgbClr val="FDBB63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678840" y="1580373"/>
              <a:ext cx="1325031" cy="14535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2719695" y="1995658"/>
              <a:ext cx="928683" cy="7348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1896" y="1615369"/>
              <a:ext cx="1557981" cy="1557981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772" y="1580373"/>
              <a:ext cx="1317099" cy="145355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E292C7AF-D359-6642-A2E3-29D664A79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553800" y="2019409"/>
              <a:ext cx="1120466" cy="648000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272" y="1983642"/>
              <a:ext cx="830346" cy="849415"/>
            </a:xfrm>
            <a:prstGeom prst="rect">
              <a:avLst/>
            </a:prstGeom>
          </p:spPr>
        </p:pic>
        <p:pic>
          <p:nvPicPr>
            <p:cNvPr id="23" name="Graphic 8" descr="Robot">
              <a:extLst>
                <a:ext uri="{FF2B5EF4-FFF2-40B4-BE49-F238E27FC236}">
                  <a16:creationId xmlns:a16="http://schemas.microsoft.com/office/drawing/2014/main" id="{4C067863-22B0-D04A-8031-5A421F845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572367" y="1926299"/>
              <a:ext cx="828000" cy="82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" name="Gerade Verbindung mit Pfeil 30"/>
            <p:cNvCxnSpPr>
              <a:stCxn id="27" idx="3"/>
              <a:endCxn id="23" idx="1"/>
            </p:cNvCxnSpPr>
            <p:nvPr/>
          </p:nvCxnSpPr>
          <p:spPr>
            <a:xfrm flipV="1">
              <a:off x="3648378" y="2340299"/>
              <a:ext cx="923989" cy="22805"/>
            </a:xfrm>
            <a:prstGeom prst="straightConnector1">
              <a:avLst/>
            </a:prstGeom>
            <a:ln w="38100">
              <a:solidFill>
                <a:srgbClr val="FDBB6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/>
            <p:nvPr/>
          </p:nvCxnSpPr>
          <p:spPr>
            <a:xfrm flipV="1">
              <a:off x="5525075" y="2307150"/>
              <a:ext cx="551452" cy="7072"/>
            </a:xfrm>
            <a:prstGeom prst="straightConnector1">
              <a:avLst/>
            </a:prstGeom>
            <a:ln w="38100">
              <a:solidFill>
                <a:srgbClr val="FDBB6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/>
              <a:t>19.04.2023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 smtClean="0"/>
              <a:t>Technology Transfer at GSI/FAIR – Rebecca Lang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643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677" y="238060"/>
            <a:ext cx="6700979" cy="590668"/>
          </a:xfrm>
        </p:spPr>
        <p:txBody>
          <a:bodyPr/>
          <a:lstStyle/>
          <a:p>
            <a:r>
              <a:rPr lang="en-AU" dirty="0"/>
              <a:t>GSI/FAIR Technology Transfer</a:t>
            </a:r>
            <a:br>
              <a:rPr lang="en-AU" dirty="0"/>
            </a:br>
            <a:r>
              <a:rPr lang="en-AU" dirty="0">
                <a:solidFill>
                  <a:srgbClr val="FDBB63"/>
                </a:solidFill>
              </a:rPr>
              <a:t>Areas of Activities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F2E3E25-9EEC-A347-8087-33668C607DBB}"/>
              </a:ext>
            </a:extLst>
          </p:cNvPr>
          <p:cNvGrpSpPr>
            <a:grpSpLocks noChangeAspect="1"/>
          </p:cNvGrpSpPr>
          <p:nvPr/>
        </p:nvGrpSpPr>
        <p:grpSpPr>
          <a:xfrm>
            <a:off x="3232592" y="970730"/>
            <a:ext cx="5911408" cy="4012507"/>
            <a:chOff x="1357819" y="915398"/>
            <a:chExt cx="6096000" cy="4133842"/>
          </a:xfrm>
        </p:grpSpPr>
        <p:graphicFrame>
          <p:nvGraphicFramePr>
            <p:cNvPr id="8" name="Diagramm 7">
              <a:extLst>
                <a:ext uri="{FF2B5EF4-FFF2-40B4-BE49-F238E27FC236}">
                  <a16:creationId xmlns:a16="http://schemas.microsoft.com/office/drawing/2014/main" id="{207D98BD-24B6-8842-8D73-B4DB78EDF366}"/>
                </a:ext>
              </a:extLst>
            </p:cNvPr>
            <p:cNvGraphicFramePr/>
            <p:nvPr>
              <p:extLst/>
            </p:nvPr>
          </p:nvGraphicFramePr>
          <p:xfrm>
            <a:off x="1357819" y="915398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F6FD4AB-D26C-3947-8B6D-703A16091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1119" y="1390278"/>
              <a:ext cx="494235" cy="48215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292C7AF-D359-6642-A2E3-29D664A79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062852" y="3788426"/>
              <a:ext cx="684000" cy="395200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A87AB69-2C41-9C4F-BA15-2955F675A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276" y="3423910"/>
              <a:ext cx="495820" cy="535511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3AB4368C-60F6-2446-B2E6-DCDB05540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881" y="3690828"/>
              <a:ext cx="681074" cy="494104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3B765AD-950F-6C41-A597-93115934DB27}"/>
                </a:ext>
              </a:extLst>
            </p:cNvPr>
            <p:cNvSpPr txBox="1"/>
            <p:nvPr/>
          </p:nvSpPr>
          <p:spPr>
            <a:xfrm>
              <a:off x="4570870" y="4066282"/>
              <a:ext cx="1692045" cy="98295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FFFFFF"/>
                  </a:solidFill>
                </a:rPr>
                <a:t>Contract</a:t>
              </a:r>
              <a:r>
                <a:rPr lang="de-DE" sz="1400" dirty="0">
                  <a:solidFill>
                    <a:srgbClr val="FFFFFF"/>
                  </a:solidFill>
                </a:rPr>
                <a:t> </a:t>
              </a:r>
            </a:p>
            <a:p>
              <a:pPr algn="ctr"/>
              <a:r>
                <a:rPr lang="de-DE" sz="1400" dirty="0" err="1">
                  <a:solidFill>
                    <a:srgbClr val="FFFFFF"/>
                  </a:solidFill>
                </a:rPr>
                <a:t>research</a:t>
              </a:r>
              <a:r>
                <a:rPr lang="de-DE" sz="1400" dirty="0">
                  <a:solidFill>
                    <a:srgbClr val="FFFFFF"/>
                  </a:solidFill>
                </a:rPr>
                <a:t> </a:t>
              </a:r>
              <a:r>
                <a:rPr lang="de-DE" sz="1400" dirty="0" err="1">
                  <a:solidFill>
                    <a:srgbClr val="FFFFFF"/>
                  </a:solidFill>
                </a:rPr>
                <a:t>and</a:t>
              </a:r>
              <a:r>
                <a:rPr lang="de-DE" sz="1400" dirty="0">
                  <a:solidFill>
                    <a:srgbClr val="FFFFFF"/>
                  </a:solidFill>
                </a:rPr>
                <a:t> </a:t>
              </a:r>
              <a:r>
                <a:rPr lang="de-DE" sz="1400" dirty="0" err="1">
                  <a:solidFill>
                    <a:srgbClr val="FFFFFF"/>
                  </a:solidFill>
                </a:rPr>
                <a:t>manufacturing</a:t>
              </a:r>
              <a:endParaRPr lang="de-DE" sz="1400" dirty="0">
                <a:solidFill>
                  <a:srgbClr val="FFFFFF"/>
                </a:solidFill>
              </a:endParaRPr>
            </a:p>
            <a:p>
              <a:pPr algn="ctr"/>
              <a:endParaRPr lang="de-DE" sz="1400" dirty="0">
                <a:solidFill>
                  <a:srgbClr val="FFFFFF"/>
                </a:solidFill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3034B138-CA18-B743-B788-4FA525236089}"/>
                </a:ext>
              </a:extLst>
            </p:cNvPr>
            <p:cNvSpPr txBox="1"/>
            <p:nvPr/>
          </p:nvSpPr>
          <p:spPr>
            <a:xfrm>
              <a:off x="2754827" y="4263585"/>
              <a:ext cx="1373181" cy="53904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FFFF"/>
                  </a:solidFill>
                </a:rPr>
                <a:t>Services </a:t>
              </a:r>
            </a:p>
            <a:p>
              <a:pPr algn="ctr"/>
              <a:r>
                <a:rPr lang="de-DE" sz="1400" dirty="0" err="1">
                  <a:solidFill>
                    <a:srgbClr val="FFFFFF"/>
                  </a:solidFill>
                </a:rPr>
                <a:t>and</a:t>
              </a:r>
              <a:r>
                <a:rPr lang="de-DE" sz="1400" dirty="0">
                  <a:solidFill>
                    <a:srgbClr val="FFFFFF"/>
                  </a:solidFill>
                </a:rPr>
                <a:t> </a:t>
              </a:r>
              <a:r>
                <a:rPr lang="de-DE" sz="1400" dirty="0" err="1">
                  <a:solidFill>
                    <a:srgbClr val="FFFFFF"/>
                  </a:solidFill>
                </a:rPr>
                <a:t>sales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4E233C20-E126-1045-BCE6-DE4E401B0BBB}"/>
                </a:ext>
              </a:extLst>
            </p:cNvPr>
            <p:cNvSpPr txBox="1"/>
            <p:nvPr/>
          </p:nvSpPr>
          <p:spPr>
            <a:xfrm>
              <a:off x="3483871" y="1889468"/>
              <a:ext cx="1891223" cy="98295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FFFFFF"/>
                  </a:solidFill>
                </a:rPr>
                <a:t>Utilisation</a:t>
              </a:r>
              <a:r>
                <a:rPr lang="de-DE" sz="1400" dirty="0">
                  <a:solidFill>
                    <a:srgbClr val="FFFFFF"/>
                  </a:solidFill>
                </a:rPr>
                <a:t> </a:t>
              </a:r>
            </a:p>
            <a:p>
              <a:pPr algn="ctr"/>
              <a:r>
                <a:rPr lang="de-DE" sz="1400" dirty="0" err="1">
                  <a:solidFill>
                    <a:srgbClr val="FFFFFF"/>
                  </a:solidFill>
                </a:rPr>
                <a:t>of</a:t>
              </a:r>
              <a:r>
                <a:rPr lang="de-DE" sz="1400" dirty="0">
                  <a:solidFill>
                    <a:srgbClr val="FFFFFF"/>
                  </a:solidFill>
                </a:rPr>
                <a:t> </a:t>
              </a:r>
            </a:p>
            <a:p>
              <a:pPr algn="ctr"/>
              <a:r>
                <a:rPr lang="de-DE" sz="1400" dirty="0" err="1">
                  <a:solidFill>
                    <a:srgbClr val="FFFFFF"/>
                  </a:solidFill>
                </a:rPr>
                <a:t>technologies</a:t>
              </a:r>
              <a:r>
                <a:rPr lang="de-DE" sz="1400" dirty="0">
                  <a:solidFill>
                    <a:srgbClr val="FFFFFF"/>
                  </a:solidFill>
                </a:rPr>
                <a:t> </a:t>
              </a:r>
            </a:p>
            <a:p>
              <a:pPr algn="ctr"/>
              <a:r>
                <a:rPr lang="de-DE" sz="1400" dirty="0" err="1">
                  <a:solidFill>
                    <a:srgbClr val="FFFFFF"/>
                  </a:solidFill>
                </a:rPr>
                <a:t>and</a:t>
              </a:r>
              <a:r>
                <a:rPr lang="de-DE" sz="1400" dirty="0">
                  <a:solidFill>
                    <a:srgbClr val="FFFFFF"/>
                  </a:solidFill>
                </a:rPr>
                <a:t> </a:t>
              </a:r>
              <a:r>
                <a:rPr lang="de-DE" sz="1400" dirty="0" err="1">
                  <a:solidFill>
                    <a:srgbClr val="FFFFFF"/>
                  </a:solidFill>
                </a:rPr>
                <a:t>know-how</a:t>
              </a:r>
              <a:r>
                <a:rPr lang="de-DE" sz="1400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F09EACB-A603-7C4E-B9FA-1F6A064CE458}"/>
                </a:ext>
              </a:extLst>
            </p:cNvPr>
            <p:cNvSpPr txBox="1"/>
            <p:nvPr/>
          </p:nvSpPr>
          <p:spPr>
            <a:xfrm>
              <a:off x="3490972" y="3067410"/>
              <a:ext cx="1829692" cy="76100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FFFFFF"/>
                  </a:solidFill>
                </a:rPr>
                <a:t>Collaboration</a:t>
              </a:r>
              <a:r>
                <a:rPr lang="de-DE" sz="1400" dirty="0">
                  <a:solidFill>
                    <a:srgbClr val="FFFFFF"/>
                  </a:solidFill>
                </a:rPr>
                <a:t> </a:t>
              </a:r>
            </a:p>
            <a:p>
              <a:pPr algn="ctr"/>
              <a:r>
                <a:rPr lang="de-DE" sz="1400" dirty="0" err="1">
                  <a:solidFill>
                    <a:srgbClr val="FFFFFF"/>
                  </a:solidFill>
                </a:rPr>
                <a:t>with</a:t>
              </a:r>
              <a:r>
                <a:rPr lang="de-DE" sz="1400" dirty="0">
                  <a:solidFill>
                    <a:srgbClr val="FFFFFF"/>
                  </a:solidFill>
                </a:rPr>
                <a:t> </a:t>
              </a:r>
              <a:r>
                <a:rPr lang="de-DE" sz="1400" dirty="0" err="1">
                  <a:solidFill>
                    <a:srgbClr val="FFFFFF"/>
                  </a:solidFill>
                </a:rPr>
                <a:t>industry</a:t>
              </a:r>
              <a:endParaRPr lang="de-DE" sz="1400" dirty="0">
                <a:solidFill>
                  <a:srgbClr val="FFFFFF"/>
                </a:solidFill>
              </a:endParaRPr>
            </a:p>
            <a:p>
              <a:pPr algn="ctr"/>
              <a:endParaRPr lang="de-DE" sz="1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4076ABD-49B2-644C-8329-1FD607F2C1D6}"/>
              </a:ext>
            </a:extLst>
          </p:cNvPr>
          <p:cNvSpPr txBox="1"/>
          <p:nvPr/>
        </p:nvSpPr>
        <p:spPr>
          <a:xfrm>
            <a:off x="304677" y="1188258"/>
            <a:ext cx="4769319" cy="170296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FDBB63"/>
              </a:buClr>
              <a:buFont typeface="Wingdings" pitchFamily="2" charset="2"/>
              <a:buChar char="§"/>
            </a:pPr>
            <a:r>
              <a:rPr lang="en-GB" b="1" dirty="0">
                <a:solidFill>
                  <a:srgbClr val="333333"/>
                </a:solidFill>
              </a:rPr>
              <a:t>Transfer via cooperation</a:t>
            </a:r>
          </a:p>
          <a:p>
            <a:pPr marL="285750" indent="-285750">
              <a:lnSpc>
                <a:spcPct val="150000"/>
              </a:lnSpc>
              <a:buClr>
                <a:srgbClr val="FDBB63"/>
              </a:buClr>
              <a:buFont typeface="Wingdings" pitchFamily="2" charset="2"/>
              <a:buChar char="§"/>
            </a:pPr>
            <a:r>
              <a:rPr lang="en-GB" b="1" dirty="0">
                <a:solidFill>
                  <a:srgbClr val="333333"/>
                </a:solidFill>
              </a:rPr>
              <a:t>Transfer of competences</a:t>
            </a:r>
          </a:p>
          <a:p>
            <a:pPr marL="285750" lvl="0" indent="-285750">
              <a:lnSpc>
                <a:spcPct val="150000"/>
              </a:lnSpc>
              <a:buClr>
                <a:srgbClr val="FDBB63"/>
              </a:buClr>
              <a:buFont typeface="Wingdings" pitchFamily="2" charset="2"/>
              <a:buChar char="§"/>
            </a:pPr>
            <a:r>
              <a:rPr lang="en-GB" b="1" dirty="0">
                <a:solidFill>
                  <a:srgbClr val="333333"/>
                </a:solidFill>
              </a:rPr>
              <a:t>Transfer of property rights and other IP</a:t>
            </a:r>
          </a:p>
          <a:p>
            <a:pPr marL="285750" lvl="0" indent="-285750">
              <a:lnSpc>
                <a:spcPct val="150000"/>
              </a:lnSpc>
              <a:buClr>
                <a:srgbClr val="FDBB63"/>
              </a:buClr>
              <a:buFont typeface="Wingdings" pitchFamily="2" charset="2"/>
              <a:buChar char="§"/>
            </a:pPr>
            <a:r>
              <a:rPr lang="en-GB" b="1" dirty="0">
                <a:solidFill>
                  <a:srgbClr val="333333"/>
                </a:solidFill>
              </a:rPr>
              <a:t>Transfer via start-ups/spin-offs</a:t>
            </a:r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A4DF1-AE43-294C-9181-90174A7F32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19.04.2023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D2776-4F15-B440-A700-0966919BFF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 smtClean="0"/>
              <a:t>Technology Transfer at GSI/FAIR – Rebecca Lang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274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F8CE06B-2099-E047-BEEF-5531CA59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High-Tech </a:t>
            </a:r>
            <a:r>
              <a:rPr lang="de-DE" dirty="0" err="1"/>
              <a:t>for</a:t>
            </a:r>
            <a:r>
              <a:rPr lang="de-DE" dirty="0"/>
              <a:t> FAIR</a:t>
            </a:r>
            <a:br>
              <a:rPr lang="de-DE" dirty="0"/>
            </a:br>
            <a:r>
              <a:rPr lang="de-DE" dirty="0" err="1">
                <a:solidFill>
                  <a:srgbClr val="FDBB63"/>
                </a:solidFill>
              </a:rPr>
              <a:t>Offer</a:t>
            </a:r>
            <a:r>
              <a:rPr lang="de-DE" dirty="0">
                <a:solidFill>
                  <a:srgbClr val="FDBB63"/>
                </a:solidFill>
              </a:rPr>
              <a:t> </a:t>
            </a:r>
            <a:r>
              <a:rPr lang="de-DE" dirty="0" err="1">
                <a:solidFill>
                  <a:srgbClr val="FDBB63"/>
                </a:solidFill>
              </a:rPr>
              <a:t>of</a:t>
            </a:r>
            <a:r>
              <a:rPr lang="de-DE" dirty="0">
                <a:solidFill>
                  <a:srgbClr val="FDBB63"/>
                </a:solidFill>
              </a:rPr>
              <a:t> Technologies, Know-how and </a:t>
            </a:r>
            <a:r>
              <a:rPr lang="de-DE" dirty="0" err="1">
                <a:solidFill>
                  <a:srgbClr val="FDBB63"/>
                </a:solidFill>
              </a:rPr>
              <a:t>Competencies</a:t>
            </a:r>
            <a:endParaRPr lang="de-DE" dirty="0">
              <a:solidFill>
                <a:srgbClr val="FDBB63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C9BF87C-5527-8042-888D-A319D9A5547F}"/>
              </a:ext>
            </a:extLst>
          </p:cNvPr>
          <p:cNvGrpSpPr/>
          <p:nvPr/>
        </p:nvGrpSpPr>
        <p:grpSpPr>
          <a:xfrm>
            <a:off x="-301752" y="3669030"/>
            <a:ext cx="9674352" cy="1188720"/>
            <a:chOff x="-301752" y="3669030"/>
            <a:chExt cx="9674352" cy="1188720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A5838517-2E32-A841-820E-46BF6B7EE4C5}"/>
                </a:ext>
              </a:extLst>
            </p:cNvPr>
            <p:cNvSpPr/>
            <p:nvPr/>
          </p:nvSpPr>
          <p:spPr>
            <a:xfrm>
              <a:off x="-301752" y="3669030"/>
              <a:ext cx="9674352" cy="1188720"/>
            </a:xfrm>
            <a:prstGeom prst="rect">
              <a:avLst/>
            </a:prstGeom>
            <a:solidFill>
              <a:srgbClr val="DEDEE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2AF0BA5C-3966-4947-A30F-1730DEB151C5}"/>
                </a:ext>
              </a:extLst>
            </p:cNvPr>
            <p:cNvSpPr/>
            <p:nvPr/>
          </p:nvSpPr>
          <p:spPr>
            <a:xfrm>
              <a:off x="7763285" y="3798296"/>
              <a:ext cx="947955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de-DE" sz="1050" dirty="0" err="1">
                  <a:solidFill>
                    <a:prstClr val="black"/>
                  </a:solidFill>
                </a:rPr>
                <a:t>Detector</a:t>
              </a:r>
              <a:r>
                <a:rPr lang="de-DE" sz="1050" dirty="0">
                  <a:solidFill>
                    <a:prstClr val="black"/>
                  </a:solidFill>
                </a:rPr>
                <a:t/>
              </a:r>
              <a:br>
                <a:rPr lang="de-DE" sz="1050" dirty="0">
                  <a:solidFill>
                    <a:prstClr val="black"/>
                  </a:solidFill>
                </a:rPr>
              </a:br>
              <a:r>
                <a:rPr lang="de-DE" sz="1050" dirty="0" err="1">
                  <a:solidFill>
                    <a:prstClr val="black"/>
                  </a:solidFill>
                </a:rPr>
                <a:t>technology</a:t>
              </a:r>
              <a:endParaRPr lang="de-DE" sz="1050" dirty="0">
                <a:solidFill>
                  <a:prstClr val="black"/>
                </a:solidFill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8B5E4A3A-B2F5-0144-B62F-42B521A213AD}"/>
                </a:ext>
              </a:extLst>
            </p:cNvPr>
            <p:cNvSpPr/>
            <p:nvPr/>
          </p:nvSpPr>
          <p:spPr>
            <a:xfrm>
              <a:off x="5642735" y="3798829"/>
              <a:ext cx="1982122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de-DE" sz="1050" dirty="0">
                  <a:solidFill>
                    <a:prstClr val="black"/>
                  </a:solidFill>
                </a:rPr>
                <a:t>High-</a:t>
              </a:r>
              <a:r>
                <a:rPr lang="de-DE" sz="1050" dirty="0" err="1">
                  <a:solidFill>
                    <a:prstClr val="black"/>
                  </a:solidFill>
                </a:rPr>
                <a:t>frequency</a:t>
              </a:r>
              <a:r>
                <a:rPr lang="de-DE" sz="1050" dirty="0">
                  <a:solidFill>
                    <a:prstClr val="black"/>
                  </a:solidFill>
                </a:rPr>
                <a:t>/ </a:t>
              </a:r>
              <a:r>
                <a:rPr lang="de-DE" sz="1050" dirty="0" err="1">
                  <a:solidFill>
                    <a:prstClr val="black"/>
                  </a:solidFill>
                </a:rPr>
                <a:t>communications</a:t>
              </a:r>
              <a:r>
                <a:rPr lang="de-DE" sz="1050" dirty="0">
                  <a:solidFill>
                    <a:prstClr val="black"/>
                  </a:solidFill>
                </a:rPr>
                <a:t> </a:t>
              </a:r>
              <a:r>
                <a:rPr lang="de-DE" sz="1050" dirty="0" err="1">
                  <a:solidFill>
                    <a:prstClr val="black"/>
                  </a:solidFill>
                </a:rPr>
                <a:t>technology</a:t>
              </a:r>
              <a:endParaRPr lang="de-DE" sz="1050" dirty="0">
                <a:solidFill>
                  <a:prstClr val="black"/>
                </a:solidFill>
              </a:endParaRP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3A16A247-8538-EF48-9EB3-980991FC4002}"/>
                </a:ext>
              </a:extLst>
            </p:cNvPr>
            <p:cNvSpPr/>
            <p:nvPr/>
          </p:nvSpPr>
          <p:spPr>
            <a:xfrm>
              <a:off x="4605987" y="3803166"/>
              <a:ext cx="926456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de-DE" sz="1050" dirty="0">
                  <a:solidFill>
                    <a:prstClr val="black"/>
                  </a:solidFill>
                </a:rPr>
                <a:t>Nano</a:t>
              </a:r>
            </a:p>
            <a:p>
              <a:pPr algn="ctr"/>
              <a:r>
                <a:rPr lang="de-DE" sz="1050" dirty="0" err="1">
                  <a:solidFill>
                    <a:prstClr val="black"/>
                  </a:solidFill>
                </a:rPr>
                <a:t>technology</a:t>
              </a:r>
              <a:endParaRPr lang="de-DE" sz="1050" dirty="0">
                <a:solidFill>
                  <a:prstClr val="black"/>
                </a:solidFill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1EC46CF9-C1F0-AF45-BE17-40C87B6D4FB1}"/>
                </a:ext>
              </a:extLst>
            </p:cNvPr>
            <p:cNvSpPr/>
            <p:nvPr/>
          </p:nvSpPr>
          <p:spPr>
            <a:xfrm>
              <a:off x="392875" y="3798296"/>
              <a:ext cx="1307136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de-DE" sz="1050" dirty="0" err="1">
                  <a:solidFill>
                    <a:prstClr val="black"/>
                  </a:solidFill>
                </a:rPr>
                <a:t>Electrical</a:t>
              </a:r>
              <a:r>
                <a:rPr lang="de-DE" sz="1050" dirty="0">
                  <a:solidFill>
                    <a:prstClr val="black"/>
                  </a:solidFill>
                </a:rPr>
                <a:t>/</a:t>
              </a:r>
            </a:p>
            <a:p>
              <a:pPr algn="ctr"/>
              <a:r>
                <a:rPr lang="de-DE" sz="1050" dirty="0" err="1">
                  <a:solidFill>
                    <a:prstClr val="black"/>
                  </a:solidFill>
                </a:rPr>
                <a:t>Energy</a:t>
              </a:r>
              <a:r>
                <a:rPr lang="de-DE" sz="1050" dirty="0">
                  <a:solidFill>
                    <a:prstClr val="black"/>
                  </a:solidFill>
                </a:rPr>
                <a:t> </a:t>
              </a:r>
              <a:r>
                <a:rPr lang="de-DE" sz="1050" dirty="0" err="1">
                  <a:solidFill>
                    <a:prstClr val="black"/>
                  </a:solidFill>
                </a:rPr>
                <a:t>technology</a:t>
              </a:r>
              <a:endParaRPr lang="de-DE" sz="1050" dirty="0">
                <a:solidFill>
                  <a:prstClr val="black"/>
                </a:solidFill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1CDBBA3C-7E33-8045-9669-93599068B7CE}"/>
                </a:ext>
              </a:extLst>
            </p:cNvPr>
            <p:cNvSpPr/>
            <p:nvPr/>
          </p:nvSpPr>
          <p:spPr>
            <a:xfrm>
              <a:off x="1535721" y="4310643"/>
              <a:ext cx="966782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de-DE" sz="1050" dirty="0">
                  <a:solidFill>
                    <a:prstClr val="black"/>
                  </a:solidFill>
                </a:rPr>
                <a:t>(Micro-)</a:t>
              </a:r>
              <a:br>
                <a:rPr lang="de-DE" sz="1050" dirty="0">
                  <a:solidFill>
                    <a:prstClr val="black"/>
                  </a:solidFill>
                </a:rPr>
              </a:br>
              <a:r>
                <a:rPr lang="de-DE" sz="1050" dirty="0">
                  <a:solidFill>
                    <a:prstClr val="black"/>
                  </a:solidFill>
                </a:rPr>
                <a:t>Electronics</a:t>
              </a: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E181015D-90CD-EE43-AF38-81A9513BA6E8}"/>
                </a:ext>
              </a:extLst>
            </p:cNvPr>
            <p:cNvSpPr/>
            <p:nvPr/>
          </p:nvSpPr>
          <p:spPr>
            <a:xfrm>
              <a:off x="4716811" y="4310643"/>
              <a:ext cx="1024082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de-DE" sz="1050" dirty="0" err="1">
                  <a:solidFill>
                    <a:prstClr val="black"/>
                  </a:solidFill>
                </a:rPr>
                <a:t>Metrology</a:t>
              </a:r>
              <a:r>
                <a:rPr lang="de-DE" sz="1050" dirty="0">
                  <a:solidFill>
                    <a:prstClr val="black"/>
                  </a:solidFill>
                </a:rPr>
                <a:t>/</a:t>
              </a:r>
            </a:p>
            <a:p>
              <a:pPr algn="ctr"/>
              <a:r>
                <a:rPr lang="de-DE" sz="1050" dirty="0">
                  <a:solidFill>
                    <a:prstClr val="black"/>
                  </a:solidFill>
                </a:rPr>
                <a:t>Sensors</a:t>
              </a: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3D407BE1-CDFB-5F42-979E-D93491C1BA34}"/>
                </a:ext>
              </a:extLst>
            </p:cNvPr>
            <p:cNvSpPr/>
            <p:nvPr/>
          </p:nvSpPr>
          <p:spPr>
            <a:xfrm>
              <a:off x="392875" y="4310643"/>
              <a:ext cx="895012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de-DE" sz="1050" dirty="0">
                  <a:solidFill>
                    <a:prstClr val="black"/>
                  </a:solidFill>
                </a:rPr>
                <a:t>Laser</a:t>
              </a:r>
              <a:br>
                <a:rPr lang="de-DE" sz="1050" dirty="0">
                  <a:solidFill>
                    <a:prstClr val="black"/>
                  </a:solidFill>
                </a:rPr>
              </a:br>
              <a:r>
                <a:rPr lang="de-DE" sz="1050" dirty="0" err="1">
                  <a:solidFill>
                    <a:prstClr val="black"/>
                  </a:solidFill>
                </a:rPr>
                <a:t>technology</a:t>
              </a:r>
              <a:endParaRPr lang="de-DE" sz="1050" dirty="0">
                <a:solidFill>
                  <a:prstClr val="black"/>
                </a:solidFill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46941205-1246-234A-9BFB-320B7B9D1979}"/>
                </a:ext>
              </a:extLst>
            </p:cNvPr>
            <p:cNvSpPr/>
            <p:nvPr/>
          </p:nvSpPr>
          <p:spPr>
            <a:xfrm>
              <a:off x="2882469" y="4310643"/>
              <a:ext cx="1319830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de-DE" sz="1050" dirty="0">
                  <a:solidFill>
                    <a:prstClr val="black"/>
                  </a:solidFill>
                </a:rPr>
                <a:t>Control/</a:t>
              </a:r>
              <a:r>
                <a:rPr lang="de-DE" sz="1050" dirty="0" err="1">
                  <a:solidFill>
                    <a:prstClr val="black"/>
                  </a:solidFill>
                </a:rPr>
                <a:t>regulation</a:t>
              </a:r>
              <a:r>
                <a:rPr lang="de-DE" sz="1050" dirty="0">
                  <a:solidFill>
                    <a:prstClr val="black"/>
                  </a:solidFill>
                </a:rPr>
                <a:t> </a:t>
              </a:r>
              <a:r>
                <a:rPr lang="de-DE" sz="1050" dirty="0" err="1">
                  <a:solidFill>
                    <a:prstClr val="black"/>
                  </a:solidFill>
                </a:rPr>
                <a:t>engineering</a:t>
              </a:r>
              <a:endParaRPr lang="de-DE" sz="1050" dirty="0">
                <a:solidFill>
                  <a:prstClr val="black"/>
                </a:solidFill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F2EF3BFA-D1B8-CF4F-AA9D-56F3EAD43E29}"/>
                </a:ext>
              </a:extLst>
            </p:cNvPr>
            <p:cNvSpPr/>
            <p:nvPr/>
          </p:nvSpPr>
          <p:spPr>
            <a:xfrm>
              <a:off x="6255405" y="4310643"/>
              <a:ext cx="840896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de-DE" sz="1050" dirty="0">
                  <a:solidFill>
                    <a:prstClr val="black"/>
                  </a:solidFill>
                </a:rPr>
                <a:t>Medical</a:t>
              </a:r>
            </a:p>
            <a:p>
              <a:pPr algn="ctr"/>
              <a:r>
                <a:rPr lang="de-DE" sz="1050" dirty="0" err="1">
                  <a:solidFill>
                    <a:prstClr val="black"/>
                  </a:solidFill>
                </a:rPr>
                <a:t>technology</a:t>
              </a:r>
              <a:endParaRPr lang="de-DE" sz="1050" dirty="0">
                <a:solidFill>
                  <a:prstClr val="black"/>
                </a:solidFill>
              </a:endParaRPr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377E9B36-89B1-4941-855D-494F3782F761}"/>
                </a:ext>
              </a:extLst>
            </p:cNvPr>
            <p:cNvSpPr/>
            <p:nvPr/>
          </p:nvSpPr>
          <p:spPr>
            <a:xfrm>
              <a:off x="7610813" y="4310643"/>
              <a:ext cx="1100427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de-DE" sz="1050" dirty="0" err="1">
                  <a:solidFill>
                    <a:prstClr val="black"/>
                  </a:solidFill>
                </a:rPr>
                <a:t>Accelerator</a:t>
              </a:r>
              <a:r>
                <a:rPr lang="de-DE" sz="1050" dirty="0">
                  <a:solidFill>
                    <a:prstClr val="black"/>
                  </a:solidFill>
                </a:rPr>
                <a:t> </a:t>
              </a:r>
              <a:r>
                <a:rPr lang="de-DE" sz="1050" dirty="0" err="1">
                  <a:solidFill>
                    <a:prstClr val="black"/>
                  </a:solidFill>
                </a:rPr>
                <a:t>technology</a:t>
              </a:r>
              <a:endParaRPr lang="de-DE" sz="1050" dirty="0">
                <a:solidFill>
                  <a:prstClr val="black"/>
                </a:solidFill>
              </a:endParaRPr>
            </a:p>
          </p:txBody>
        </p:sp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55F5DD54-CC15-3D42-8673-A9B71AB76139}"/>
                </a:ext>
              </a:extLst>
            </p:cNvPr>
            <p:cNvSpPr/>
            <p:nvPr/>
          </p:nvSpPr>
          <p:spPr>
            <a:xfrm>
              <a:off x="1862404" y="3812679"/>
              <a:ext cx="1594640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de-DE" sz="1050" dirty="0">
                  <a:solidFill>
                    <a:prstClr val="black"/>
                  </a:solidFill>
                </a:rPr>
                <a:t>High-</a:t>
              </a:r>
              <a:r>
                <a:rPr lang="de-DE" sz="1050" dirty="0" err="1">
                  <a:solidFill>
                    <a:prstClr val="black"/>
                  </a:solidFill>
                </a:rPr>
                <a:t>voltage</a:t>
              </a:r>
              <a:r>
                <a:rPr lang="de-DE" sz="1050" dirty="0">
                  <a:solidFill>
                    <a:prstClr val="black"/>
                  </a:solidFill>
                </a:rPr>
                <a:t>/high-power pulse </a:t>
              </a:r>
              <a:r>
                <a:rPr lang="de-DE" sz="1050" dirty="0" err="1">
                  <a:solidFill>
                    <a:prstClr val="black"/>
                  </a:solidFill>
                </a:rPr>
                <a:t>technology</a:t>
              </a:r>
              <a:endParaRPr lang="de-DE" sz="10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5D65310-BB05-704A-8D1B-615CA8A05968}"/>
              </a:ext>
            </a:extLst>
          </p:cNvPr>
          <p:cNvGrpSpPr/>
          <p:nvPr/>
        </p:nvGrpSpPr>
        <p:grpSpPr>
          <a:xfrm>
            <a:off x="4619532" y="1282313"/>
            <a:ext cx="1980176" cy="2043358"/>
            <a:chOff x="4619532" y="1282313"/>
            <a:chExt cx="1980176" cy="2043358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D0753C6E-5B4D-DF46-81CF-B217504AE0E8}"/>
                </a:ext>
              </a:extLst>
            </p:cNvPr>
            <p:cNvSpPr/>
            <p:nvPr/>
          </p:nvSpPr>
          <p:spPr>
            <a:xfrm>
              <a:off x="4619708" y="2740896"/>
              <a:ext cx="1980000" cy="584775"/>
            </a:xfrm>
            <a:prstGeom prst="rect">
              <a:avLst/>
            </a:prstGeom>
            <a:solidFill>
              <a:srgbClr val="FFD6A1"/>
            </a:solidFill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de-DE" sz="1600" b="1" dirty="0" err="1">
                  <a:solidFill>
                    <a:schemeClr val="bg1"/>
                  </a:solidFill>
                </a:rPr>
                <a:t>Vacuum</a:t>
              </a:r>
              <a:r>
                <a:rPr lang="de-DE" sz="1600" b="1" dirty="0">
                  <a:solidFill>
                    <a:schemeClr val="bg1"/>
                  </a:solidFill>
                </a:rPr>
                <a:t> </a:t>
              </a:r>
              <a:r>
                <a:rPr lang="de-DE" sz="1600" b="1" dirty="0" err="1">
                  <a:solidFill>
                    <a:schemeClr val="bg1"/>
                  </a:solidFill>
                </a:rPr>
                <a:t>technology</a:t>
              </a:r>
              <a:endParaRPr lang="de-DE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7C16854A-7331-1844-A64C-88A1C5C2B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619532" y="1282313"/>
              <a:ext cx="1980175" cy="1319146"/>
            </a:xfrm>
            <a:prstGeom prst="rect">
              <a:avLst/>
            </a:prstGeom>
          </p:spPr>
        </p:pic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BBE697AE-30BF-BF4A-B845-662E3587EB7C}"/>
              </a:ext>
            </a:extLst>
          </p:cNvPr>
          <p:cNvSpPr/>
          <p:nvPr/>
        </p:nvSpPr>
        <p:spPr>
          <a:xfrm>
            <a:off x="6733124" y="2673283"/>
            <a:ext cx="1980000" cy="720000"/>
          </a:xfrm>
          <a:prstGeom prst="rect">
            <a:avLst/>
          </a:prstGeom>
          <a:solidFill>
            <a:srgbClr val="95D495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IT-Technology/</a:t>
            </a:r>
            <a:br>
              <a:rPr lang="de-DE" sz="1600" b="1" dirty="0">
                <a:solidFill>
                  <a:schemeClr val="bg1"/>
                </a:solidFill>
              </a:rPr>
            </a:br>
            <a:r>
              <a:rPr lang="de-DE" sz="1600" b="1" dirty="0">
                <a:solidFill>
                  <a:schemeClr val="bg1"/>
                </a:solidFill>
              </a:rPr>
              <a:t>Data </a:t>
            </a:r>
            <a:r>
              <a:rPr lang="de-DE" sz="1600" b="1" dirty="0" err="1">
                <a:solidFill>
                  <a:schemeClr val="bg1"/>
                </a:solidFill>
              </a:rPr>
              <a:t>processing</a:t>
            </a:r>
            <a:endParaRPr lang="de-DE" sz="1600" b="1" dirty="0">
              <a:solidFill>
                <a:schemeClr val="bg1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9AF79E9-28A6-AA48-A97D-BED2DE43EDD8}"/>
              </a:ext>
            </a:extLst>
          </p:cNvPr>
          <p:cNvGrpSpPr/>
          <p:nvPr/>
        </p:nvGrpSpPr>
        <p:grpSpPr>
          <a:xfrm>
            <a:off x="392875" y="1285588"/>
            <a:ext cx="1980001" cy="2110971"/>
            <a:chOff x="392875" y="1285588"/>
            <a:chExt cx="1980001" cy="2110971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A56037AA-AEA6-EA4B-8C17-BE01F22B5616}"/>
                </a:ext>
              </a:extLst>
            </p:cNvPr>
            <p:cNvSpPr/>
            <p:nvPr/>
          </p:nvSpPr>
          <p:spPr>
            <a:xfrm>
              <a:off x="392876" y="2676559"/>
              <a:ext cx="1980000" cy="720000"/>
            </a:xfrm>
            <a:prstGeom prst="rect">
              <a:avLst/>
            </a:prstGeom>
            <a:solidFill>
              <a:srgbClr val="66A3D1"/>
            </a:solidFill>
          </p:spPr>
          <p:txBody>
            <a:bodyPr wrap="none" anchor="ctr" anchorCtr="0">
              <a:noAutofit/>
            </a:bodyPr>
            <a:lstStyle/>
            <a:p>
              <a:pPr algn="ctr">
                <a:spcAft>
                  <a:spcPts val="450"/>
                </a:spcAft>
              </a:pPr>
              <a:r>
                <a:rPr lang="de-DE" sz="1600" b="1" dirty="0" err="1">
                  <a:solidFill>
                    <a:schemeClr val="bg1"/>
                  </a:solidFill>
                </a:rPr>
                <a:t>Superconductivity</a:t>
              </a:r>
              <a:r>
                <a:rPr lang="de-DE" sz="1600" b="1" dirty="0">
                  <a:solidFill>
                    <a:schemeClr val="bg1"/>
                  </a:solidFill>
                </a:rPr>
                <a:t>/</a:t>
              </a:r>
            </a:p>
            <a:p>
              <a:pPr algn="ctr">
                <a:spcAft>
                  <a:spcPts val="450"/>
                </a:spcAft>
              </a:pPr>
              <a:r>
                <a:rPr lang="de-DE" sz="1600" b="1" dirty="0" err="1">
                  <a:solidFill>
                    <a:schemeClr val="bg1"/>
                  </a:solidFill>
                </a:rPr>
                <a:t>Cryotechnology</a:t>
              </a:r>
              <a:endParaRPr lang="de-DE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62" name="Inhaltsplatzhalter 7">
              <a:extLst>
                <a:ext uri="{FF2B5EF4-FFF2-40B4-BE49-F238E27FC236}">
                  <a16:creationId xmlns:a16="http://schemas.microsoft.com/office/drawing/2014/main" id="{32FE0D0E-1BE0-474D-AA75-15CAA9F04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875" y="1285588"/>
              <a:ext cx="1976211" cy="1314993"/>
            </a:xfrm>
            <a:prstGeom prst="rect">
              <a:avLst/>
            </a:prstGeom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0BB5AFF-39DB-DF4F-9085-C6715AAB6675}"/>
              </a:ext>
            </a:extLst>
          </p:cNvPr>
          <p:cNvGrpSpPr/>
          <p:nvPr/>
        </p:nvGrpSpPr>
        <p:grpSpPr>
          <a:xfrm>
            <a:off x="2502503" y="1282312"/>
            <a:ext cx="1983789" cy="2110971"/>
            <a:chOff x="2502503" y="1282312"/>
            <a:chExt cx="1983789" cy="2110971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1A55757A-970B-1F4E-9C68-84FDB937666E}"/>
                </a:ext>
              </a:extLst>
            </p:cNvPr>
            <p:cNvSpPr/>
            <p:nvPr/>
          </p:nvSpPr>
          <p:spPr>
            <a:xfrm>
              <a:off x="2506292" y="2673283"/>
              <a:ext cx="1980000" cy="720000"/>
            </a:xfrm>
            <a:prstGeom prst="rect">
              <a:avLst/>
            </a:prstGeom>
            <a:solidFill>
              <a:srgbClr val="F89D95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de-DE" sz="1600" b="1" dirty="0">
                  <a:solidFill>
                    <a:schemeClr val="bg1"/>
                  </a:solidFill>
                </a:rPr>
                <a:t>Magnet </a:t>
              </a:r>
              <a:r>
                <a:rPr lang="de-DE" sz="1600" b="1" dirty="0" err="1">
                  <a:solidFill>
                    <a:schemeClr val="bg1"/>
                  </a:solidFill>
                </a:rPr>
                <a:t>technology</a:t>
              </a:r>
              <a:endParaRPr lang="de-DE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7E7F5B67-C4FA-2A41-B009-C5687589D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706"/>
            <a:stretch/>
          </p:blipFill>
          <p:spPr>
            <a:xfrm>
              <a:off x="2502503" y="1282312"/>
              <a:ext cx="1983612" cy="1318269"/>
            </a:xfrm>
            <a:prstGeom prst="rect">
              <a:avLst/>
            </a:prstGeom>
          </p:spPr>
        </p:pic>
      </p:grp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9231D96-99F3-C84D-B0F3-4ADCF9EE9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pic>
        <p:nvPicPr>
          <p:cNvPr id="30" name="Grafik 1">
            <a:extLst>
              <a:ext uri="{FF2B5EF4-FFF2-40B4-BE49-F238E27FC236}">
                <a16:creationId xmlns:a16="http://schemas.microsoft.com/office/drawing/2014/main" id="{030A5572-7EAA-7E4F-8C09-93938AF956E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524" y="1266925"/>
            <a:ext cx="1681200" cy="1349041"/>
          </a:xfrm>
          <a:prstGeom prst="rect">
            <a:avLst/>
          </a:prstGeom>
        </p:spPr>
      </p:pic>
      <p:sp>
        <p:nvSpPr>
          <p:cNvPr id="38" name="Rechteck 37">
            <a:extLst>
              <a:ext uri="{FF2B5EF4-FFF2-40B4-BE49-F238E27FC236}">
                <a16:creationId xmlns:a16="http://schemas.microsoft.com/office/drawing/2014/main" id="{3A16A247-8538-EF48-9EB3-980991FC4002}"/>
              </a:ext>
            </a:extLst>
          </p:cNvPr>
          <p:cNvSpPr/>
          <p:nvPr/>
        </p:nvSpPr>
        <p:spPr>
          <a:xfrm>
            <a:off x="3569239" y="3814886"/>
            <a:ext cx="926456" cy="415498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de-DE" sz="1050" dirty="0" smtClean="0">
                <a:solidFill>
                  <a:prstClr val="black"/>
                </a:solidFill>
              </a:rPr>
              <a:t>Space Research</a:t>
            </a:r>
            <a:endParaRPr lang="de-DE" sz="1050" dirty="0">
              <a:solidFill>
                <a:prstClr val="black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19.04.2023</a:t>
            </a: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 smtClean="0"/>
              <a:t>Technology Transfer at GSI/FAIR – Rebecca Lang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981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5CEC49-4F9B-D749-BBC4-06493D0B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F34842-8281-664B-8102-E3E21BDE21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sz="1800" dirty="0"/>
              <a:t>GSI/FAIR Roadshow</a:t>
            </a:r>
          </a:p>
          <a:p>
            <a:pPr>
              <a:spcBef>
                <a:spcPts val="0"/>
              </a:spcBef>
            </a:pPr>
            <a:r>
              <a:rPr lang="de-DE" sz="1800" dirty="0">
                <a:solidFill>
                  <a:srgbClr val="FDBB63"/>
                </a:solidFill>
              </a:rPr>
              <a:t>Industrial Exhibition &amp;</a:t>
            </a:r>
            <a:r>
              <a:rPr lang="de-DE" sz="1800" dirty="0" smtClean="0">
                <a:solidFill>
                  <a:srgbClr val="FDBB63"/>
                </a:solidFill>
              </a:rPr>
              <a:t> </a:t>
            </a:r>
            <a:r>
              <a:rPr lang="de-DE" sz="1800" dirty="0">
                <a:solidFill>
                  <a:srgbClr val="FDBB63"/>
                </a:solidFill>
              </a:rPr>
              <a:t>Networking</a:t>
            </a:r>
          </a:p>
        </p:txBody>
      </p:sp>
      <p:graphicFrame>
        <p:nvGraphicFramePr>
          <p:cNvPr id="7" name="Diagramm 12">
            <a:extLst>
              <a:ext uri="{FF2B5EF4-FFF2-40B4-BE49-F238E27FC236}">
                <a16:creationId xmlns:a16="http://schemas.microsoft.com/office/drawing/2014/main" id="{B58D708E-D8FA-6B48-9EBA-FCEAB7536C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7030474"/>
              </p:ext>
            </p:extLst>
          </p:nvPr>
        </p:nvGraphicFramePr>
        <p:xfrm>
          <a:off x="4579749" y="2169304"/>
          <a:ext cx="4564251" cy="278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Grafik 4">
            <a:extLst>
              <a:ext uri="{FF2B5EF4-FFF2-40B4-BE49-F238E27FC236}">
                <a16:creationId xmlns:a16="http://schemas.microsoft.com/office/drawing/2014/main" id="{0533A97C-C1DC-2C4C-8E17-F49D45452F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94" y="1081842"/>
            <a:ext cx="4743061" cy="3702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108">
            <a:extLst>
              <a:ext uri="{FF2B5EF4-FFF2-40B4-BE49-F238E27FC236}">
                <a16:creationId xmlns:a16="http://schemas.microsoft.com/office/drawing/2014/main" id="{BADBA68C-9B91-3A45-AFF8-BBF02F4487B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933" y="1325205"/>
            <a:ext cx="507326" cy="293242"/>
          </a:xfrm>
          <a:prstGeom prst="rect">
            <a:avLst/>
          </a:prstGeom>
        </p:spPr>
      </p:pic>
      <p:pic>
        <p:nvPicPr>
          <p:cNvPr id="10" name="Grafik 109">
            <a:extLst>
              <a:ext uri="{FF2B5EF4-FFF2-40B4-BE49-F238E27FC236}">
                <a16:creationId xmlns:a16="http://schemas.microsoft.com/office/drawing/2014/main" id="{46FFD4CD-ECB8-D144-917F-66E31F2B168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133" y="1582259"/>
            <a:ext cx="617578" cy="179980"/>
          </a:xfrm>
          <a:prstGeom prst="rect">
            <a:avLst/>
          </a:prstGeom>
        </p:spPr>
      </p:pic>
      <p:pic>
        <p:nvPicPr>
          <p:cNvPr id="11" name="Grafik 110">
            <a:extLst>
              <a:ext uri="{FF2B5EF4-FFF2-40B4-BE49-F238E27FC236}">
                <a16:creationId xmlns:a16="http://schemas.microsoft.com/office/drawing/2014/main" id="{4927081A-CD18-3044-9BD8-7095969211D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147" y="1363632"/>
            <a:ext cx="553054" cy="172723"/>
          </a:xfrm>
          <a:prstGeom prst="rect">
            <a:avLst/>
          </a:prstGeom>
        </p:spPr>
      </p:pic>
      <p:pic>
        <p:nvPicPr>
          <p:cNvPr id="12" name="Grafik 111">
            <a:extLst>
              <a:ext uri="{FF2B5EF4-FFF2-40B4-BE49-F238E27FC236}">
                <a16:creationId xmlns:a16="http://schemas.microsoft.com/office/drawing/2014/main" id="{11CED1D8-014B-9D41-B437-87A422DA2DD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915" y="1605934"/>
            <a:ext cx="467061" cy="269339"/>
          </a:xfrm>
          <a:prstGeom prst="rect">
            <a:avLst/>
          </a:prstGeom>
        </p:spPr>
      </p:pic>
      <p:pic>
        <p:nvPicPr>
          <p:cNvPr id="13" name="Grafik 112">
            <a:extLst>
              <a:ext uri="{FF2B5EF4-FFF2-40B4-BE49-F238E27FC236}">
                <a16:creationId xmlns:a16="http://schemas.microsoft.com/office/drawing/2014/main" id="{9AF7A363-E80C-CB47-903F-9ED8E0BE9E6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933" y="2265914"/>
            <a:ext cx="555438" cy="183660"/>
          </a:xfrm>
          <a:prstGeom prst="rect">
            <a:avLst/>
          </a:prstGeom>
        </p:spPr>
      </p:pic>
      <p:pic>
        <p:nvPicPr>
          <p:cNvPr id="14" name="Grafik 113">
            <a:extLst>
              <a:ext uri="{FF2B5EF4-FFF2-40B4-BE49-F238E27FC236}">
                <a16:creationId xmlns:a16="http://schemas.microsoft.com/office/drawing/2014/main" id="{53E441D2-1348-B746-904E-B704704FAB8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342" y="1098220"/>
            <a:ext cx="597264" cy="107308"/>
          </a:xfrm>
          <a:prstGeom prst="rect">
            <a:avLst/>
          </a:prstGeom>
        </p:spPr>
      </p:pic>
      <p:pic>
        <p:nvPicPr>
          <p:cNvPr id="15" name="Grafik 114">
            <a:extLst>
              <a:ext uri="{FF2B5EF4-FFF2-40B4-BE49-F238E27FC236}">
                <a16:creationId xmlns:a16="http://schemas.microsoft.com/office/drawing/2014/main" id="{05F7983B-9EC9-F141-A0A6-2CBC9C81B3E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877" y="2088086"/>
            <a:ext cx="658307" cy="242257"/>
          </a:xfrm>
          <a:prstGeom prst="rect">
            <a:avLst/>
          </a:prstGeom>
        </p:spPr>
      </p:pic>
      <p:pic>
        <p:nvPicPr>
          <p:cNvPr id="16" name="Grafik 115">
            <a:extLst>
              <a:ext uri="{FF2B5EF4-FFF2-40B4-BE49-F238E27FC236}">
                <a16:creationId xmlns:a16="http://schemas.microsoft.com/office/drawing/2014/main" id="{6956E0A9-D6F6-9A48-9990-CA4AF29CA9F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181" y="1670385"/>
            <a:ext cx="944058" cy="472029"/>
          </a:xfrm>
          <a:prstGeom prst="rect">
            <a:avLst/>
          </a:prstGeom>
        </p:spPr>
      </p:pic>
      <p:pic>
        <p:nvPicPr>
          <p:cNvPr id="17" name="Grafik 116">
            <a:extLst>
              <a:ext uri="{FF2B5EF4-FFF2-40B4-BE49-F238E27FC236}">
                <a16:creationId xmlns:a16="http://schemas.microsoft.com/office/drawing/2014/main" id="{F8B60130-A0F9-E84E-A5B1-ABB692AA66C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574" y="2279297"/>
            <a:ext cx="744734" cy="304903"/>
          </a:xfrm>
          <a:prstGeom prst="rect">
            <a:avLst/>
          </a:prstGeom>
        </p:spPr>
      </p:pic>
      <p:pic>
        <p:nvPicPr>
          <p:cNvPr id="18" name="Grafik 117">
            <a:extLst>
              <a:ext uri="{FF2B5EF4-FFF2-40B4-BE49-F238E27FC236}">
                <a16:creationId xmlns:a16="http://schemas.microsoft.com/office/drawing/2014/main" id="{0EC68F29-7589-744F-A92C-7474D62E254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316" y="1826486"/>
            <a:ext cx="359360" cy="102418"/>
          </a:xfrm>
          <a:prstGeom prst="rect">
            <a:avLst/>
          </a:prstGeom>
        </p:spPr>
      </p:pic>
      <p:pic>
        <p:nvPicPr>
          <p:cNvPr id="19" name="Grafik 118">
            <a:extLst>
              <a:ext uri="{FF2B5EF4-FFF2-40B4-BE49-F238E27FC236}">
                <a16:creationId xmlns:a16="http://schemas.microsoft.com/office/drawing/2014/main" id="{7F7F3F3B-3191-9844-AD4A-CCB5E8051DA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363" y="1757467"/>
            <a:ext cx="577086" cy="145426"/>
          </a:xfrm>
          <a:prstGeom prst="rect">
            <a:avLst/>
          </a:prstGeom>
        </p:spPr>
      </p:pic>
      <p:pic>
        <p:nvPicPr>
          <p:cNvPr id="20" name="Grafik 119">
            <a:extLst>
              <a:ext uri="{FF2B5EF4-FFF2-40B4-BE49-F238E27FC236}">
                <a16:creationId xmlns:a16="http://schemas.microsoft.com/office/drawing/2014/main" id="{C009765B-9B12-D840-A818-DFD5F66733E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461" y="1344400"/>
            <a:ext cx="682006" cy="181293"/>
          </a:xfrm>
          <a:prstGeom prst="rect">
            <a:avLst/>
          </a:prstGeom>
        </p:spPr>
      </p:pic>
      <p:pic>
        <p:nvPicPr>
          <p:cNvPr id="21" name="Grafik 120">
            <a:extLst>
              <a:ext uri="{FF2B5EF4-FFF2-40B4-BE49-F238E27FC236}">
                <a16:creationId xmlns:a16="http://schemas.microsoft.com/office/drawing/2014/main" id="{BC232C13-939B-0B46-8D85-A341B6A4A2F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7079" y="1825701"/>
            <a:ext cx="702368" cy="137950"/>
          </a:xfrm>
          <a:prstGeom prst="rect">
            <a:avLst/>
          </a:prstGeom>
        </p:spPr>
      </p:pic>
      <p:pic>
        <p:nvPicPr>
          <p:cNvPr id="22" name="Grafik 121">
            <a:extLst>
              <a:ext uri="{FF2B5EF4-FFF2-40B4-BE49-F238E27FC236}">
                <a16:creationId xmlns:a16="http://schemas.microsoft.com/office/drawing/2014/main" id="{483B8878-05C9-9047-9BC8-33C3D92BF24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968" y="2437028"/>
            <a:ext cx="475724" cy="165760"/>
          </a:xfrm>
          <a:prstGeom prst="rect">
            <a:avLst/>
          </a:prstGeom>
        </p:spPr>
      </p:pic>
      <p:pic>
        <p:nvPicPr>
          <p:cNvPr id="23" name="Grafik 122">
            <a:extLst>
              <a:ext uri="{FF2B5EF4-FFF2-40B4-BE49-F238E27FC236}">
                <a16:creationId xmlns:a16="http://schemas.microsoft.com/office/drawing/2014/main" id="{9CA4E4C2-9620-F142-886A-962418771B03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860" y="1966367"/>
            <a:ext cx="527797" cy="208216"/>
          </a:xfrm>
          <a:prstGeom prst="rect">
            <a:avLst/>
          </a:prstGeom>
        </p:spPr>
      </p:pic>
      <p:pic>
        <p:nvPicPr>
          <p:cNvPr id="24" name="Grafik 123">
            <a:extLst>
              <a:ext uri="{FF2B5EF4-FFF2-40B4-BE49-F238E27FC236}">
                <a16:creationId xmlns:a16="http://schemas.microsoft.com/office/drawing/2014/main" id="{F85447D8-2732-7543-B0B3-C52C920886AB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166" y="1755955"/>
            <a:ext cx="424222" cy="129336"/>
          </a:xfrm>
          <a:prstGeom prst="rect">
            <a:avLst/>
          </a:prstGeom>
        </p:spPr>
      </p:pic>
      <p:pic>
        <p:nvPicPr>
          <p:cNvPr id="25" name="Grafik 124">
            <a:extLst>
              <a:ext uri="{FF2B5EF4-FFF2-40B4-BE49-F238E27FC236}">
                <a16:creationId xmlns:a16="http://schemas.microsoft.com/office/drawing/2014/main" id="{30D1F2C2-35F3-C643-BE66-7564CA5C53B2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326" y="985891"/>
            <a:ext cx="251396" cy="251396"/>
          </a:xfrm>
          <a:prstGeom prst="rect">
            <a:avLst/>
          </a:prstGeom>
        </p:spPr>
      </p:pic>
      <p:pic>
        <p:nvPicPr>
          <p:cNvPr id="26" name="Grafik 125">
            <a:extLst>
              <a:ext uri="{FF2B5EF4-FFF2-40B4-BE49-F238E27FC236}">
                <a16:creationId xmlns:a16="http://schemas.microsoft.com/office/drawing/2014/main" id="{BB9F22EA-0D5E-1A47-8495-5C304805490F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093" y="2590509"/>
            <a:ext cx="758592" cy="307816"/>
          </a:xfrm>
          <a:prstGeom prst="rect">
            <a:avLst/>
          </a:prstGeom>
        </p:spPr>
      </p:pic>
      <p:pic>
        <p:nvPicPr>
          <p:cNvPr id="27" name="Grafik 126">
            <a:extLst>
              <a:ext uri="{FF2B5EF4-FFF2-40B4-BE49-F238E27FC236}">
                <a16:creationId xmlns:a16="http://schemas.microsoft.com/office/drawing/2014/main" id="{9A425BC5-D798-BA4D-AC0E-A7A3432D4841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965" y="975215"/>
            <a:ext cx="317278" cy="262071"/>
          </a:xfrm>
          <a:prstGeom prst="rect">
            <a:avLst/>
          </a:prstGeom>
        </p:spPr>
      </p:pic>
      <p:sp>
        <p:nvSpPr>
          <p:cNvPr id="28" name="AutoShape 4" descr="data:image/png;base64,iVBORw0KGgoAAAANSUhEUgAAAZoAAAB7CAMAAAB6t7bCAAAAwFBMVEX////XITHVABwAAADwv8HXHy/WFynVAB/iZW/vsrbWECXYJDT54ePWGSvtp6zWEyfurLHnho320dTlfIPpm5/98/TVABb43d/65uj++Pn87u/42NvaN0TYKTjxu7/TAADcSFPbPEncRFDgXGbUABHplJroi5LeVV/zyszjcXlLS0vU1NTq6uqrq6u9vb3mgYh+fn5cXFygoKDroabgY2veWGHJyclmZmYXFxczMzOEhIRGRkbt7e2Xl5cjIyMZGRmt0ACyAAANK0lEQVR4nO1da3ubuBIOigUONsHxBYMNjh3fcJvW7Sbp5Wx79v//q2PQSEiAjJyL+5zNvJ92YwMjzeWdGQ3uxQUCgUAgEAgEAoFAIBAIBAKBQCAQCAQCgUAgEAgEAoFAIBAIBAKBeBYm437aml31rq9n/Wk4+tPiIDKE49nmcR5bTkCIcwAhXrKYL/ezMSroDyJMN8vYJa7nUUotjsN/e7ZL7Lv29Tj60yK+R0Tdh8ckcG1JJyoO+nH87bD7pwV9b5g8bF3Hk7VCM2fJ3YfK6nG8Xf9PC/ueMN4nkl7y8HVgmDhe3C3iOKHEcW3xMfXJMv3TAr8X9NuOS7mr2K6TzHfD1nQahpNRNJpMwnG/t18uKHG5/3jBI3rOGdBaEp+Ct7huvBz2w7qvReN0c2e7HlOOHQwm5xb0vWG6DGC36UEvm/7xDGy6XkDgo27SOpOI7xOjDbE5vXf2RkFqNnfhktXmrcV7x5h1GMdQ27m7Mi4o07nDHI0ssQh9G0S7gHGMR7anpVyzhKnUjbHIeQtMOy4LTMHy9HRrs8p1Y9PpG0j23rG+ZbHMsWbPubzv+qzIwSz6tdEOWCx7NpdHS4flD+NXlevdYzRnwYzcvSAg7Ujmd/YCO56viDBh0Wi1ftFtNrlu3MErSYW4uOh28srEpy9tha2zmEY7td0DxDPQTfKyxJm/vNWyP+iGWphBvxLCOPcZ0j7xujpKibbED3avIRUiywBynglOYojo25e/atl+NGyvsSXwStjluRm5Mb/i/tv3H9/v304iBEPO3JZj7DP3n77+uPzw8S1FQuRI8+aXa8gzH39/uLy8/Pn5bWVCZJjEWXJmzw2qxF8f//P3QS+XP+pJBvHKGGRE4yWNhcivz19+Xub48uscciFaDs3OJxuOJ+8/ff/B9HL5FUnmPIjusnDmHk3O7n9/veT4+9u5JHv3uM6yM0/fjoyAXhj+++mcsr1vjLIcgDqacBZ9/vLPpYTfSDLnQy9zGr+2rfLr0/dLBVhinhUZ09SefH3+oOoFS8wzI83Sszqn+VRSzD9YYp4ZOz9jmpqj/JLP/CV/1hscx9W5pP83Y5IcnMbbVj+4VxTzRf4ojYl/FG6C47UvRytLAkiv+sFnSTFfZfbvz/nMrRY2ntW8AgZZPKM1LZoiN/spl5jdXaNiLMu5Ppv8/2IsDhttL6t///WTa0YuMSd7Nmd2HNTHePZyhNm7MW7NBM1HXmJKf4vW1NW9NqjEsxpVI05FP9vroCY/+83YXyaZXmykmEM8ezib/P9iZFkAdWuo5kO5wdy6c5pJhiF4m1masJ/Wv351FJNpmv5fzvZkXRoaV6nhvnSK2X8yVozlFUdyw8d2AwZXysN37K/LysB19DBPXOIm7co2j+BO27qJ0+kgtgmxdsdUGj41CbnblOPKvmlhu0Grrl88aQ03N8fB32dauwfV3FWHX75dyqeY453rO8QUt0V+tnDtBvhOPJSeu2UXBGX2Sw8+e6BFSl2rvEvrIL/EqanNRns3f9GUuvGREeyrVaOQrvuoKD7s+I3XkEWl8O7vEuI2IYAJzb2bFZxV/f6SSGZy4/te/NAyRTH8OQkMnIwSqQrasQTQL82P9Fzhs16ifhTCm4qr6uaHC4eTo19jfhx7o6STyiaROibRIxgqz5ns+NuxR5/UkbbCftRKfZGNlGUvNJFntV6uTFZgUSltWLN5eLtduo+0JKIGOzalZbn7ytOnbFCYwdHPccdGodqLJQPeuEYLC+QR5WlyWnqbVZzHct3oKman088a0rgxWoFFi74OKNN7km8TduQ1qUpImdaoXxFwannKM3R0E66MhFSUuzUjXol1L/q22TWiXL/RBDRAa07yG3rPqlTYybaJOMIRWk5lTcIxQD+KJUVzeH+04tXTjvpwrduYuXbmNuKSMDGrIqRcdZKY7UXx0lieBsx1cXi94m+oJ8OeIR6KTeVUQ/VgXyjmElJ4wXch5W19cAzQDV1IEl4Ttm1znWYoD+9U13Llrt0kJaXiBpxqGhfmiOYkN69GJHz/MpPRCi1ZPXUdQ6wK1VyxfaNWR4eE3b1g/SmQuhx+mGNQewir84qPwHypU06cp2Ck1NlwC9e5zQJ2Xitkh8VT6gkXAKo5cgk8VLBoPwBDaQIRMSHNHkI0JdmYGPmgAjmnAHskra4OKVt14TUh34Yi3+oxE3V3E0gGVsUT9pADlAeCx1wzZM2/o7NAcG1/F+qEDNs2M3hhLoxqaJJqL4EoKbwmn/Q7GGm/EeIh48xKdenX2ozFFUj9OOAB6tTfPUPKlO8UAsRgbsINIvAj2p1ANhCI+NuH8EdLEZlrxjpo5qJLj7oNuLZTcy5SWofI2ifMJ+pOuTge2NYFsIwRu6J+AkOH7JpyFcFFMsxDFEip7YSwFRzJzZlFU7uoGRZA6yLtBNc77OsI1EaERy1Zdlw+gyg0k78svONu06lzG7j/St/M6TLjKBJ6oJpjk3vgV9xmuquyCRogP3+uH3YODQqkClaFAc9I7cbJAHuUSgYwB2HEXfZLBNmYnMjGuNrA4L079aZjnpsRlmaP7SNuA3xKqV7IWdm1IZqQIy9WBqpVgqT+fqjFw1VZCbP8lLP2Lf8Hw6xSBi0yTG6PdX1tQJf5ucxP0A4QcXHLHCPInPER1AaOOYohYKpb1BWa4cGgDeV+JfBdSFSjFTKv/TLXFjGWBzh9Yw5YX6wC+NLy9f0Zh5CNKl4eiesFa0vFtCmkO0E8pIF+0WnVryD54TG2xSIBq2VAbdx8NxBX1HBcaEaI0nf1btNMNcK1+f+bUA0TTXQDWiYJFXViVTdLT/O2slqDG0LquUBCdWwFzK+oL6W+YF88sDMKp2RafJ0/AyiAWgqDjHkPwJHM7RGMjNoVt+H37E11KdOM7YMjfuTCgGoYCRY9lBEx2ktf3au8/q7pQPEQm+2uaU3jOLfd8vUmVCNtGDgSKHSt7MJa8SgIU0S5v+AZxZeE21TOczl/Wfq6jV3rdYSQBlTDrFLqW+zMkl01V45izfTmjjdkvblpJ6B3LeU5vKrRUw0UjEoKB+0ARu0TxqYUtgU8in2/BU45l+8ocjO6ncrgCqi02iZm5qzMhINBHfldhDLVHJ5DjbJdW+kdshcFSn/LbrbgHQ7nWa1NE6qBukw+r55CCMuP98A6AiACiNg0V9uiJgcYF42qji2V2LbY/7LbzMyqamoXNcHIOplqsnW5Jn1nqrJNlC/SGZZu3+dC26f+kgDDxG9cAaN86sp+xVsvSVcYn3CMKXQ7rGL1rpzAjOUWYk1Hy6q20M1643Lhxf26jgM4oH2g2PRoQwOiZwLoXpSyvlne9rdLb3GIIwnnWb++JaimrHIJnGpkHo9i6NRM+edF9h1Cu3SVBQgIddJSuibNXdVtTKtqX9LDkBkFOfISn11rlVE6u9Jhtq3ZiwvgKK+jtghF6kzn18aQzISnPnqyrKMa9uJCdl3/ogd1mnCMCfyo9CritEqkWGikmZIpTwxnhKSihhuUpaeaaYVqmsHuWq6eL0L2AvRCiXOFPZknaLeFg3GqcfXSpKUWoPJcko6g0+mIPeCdmiCc8hyg2OfQ8EBEcWNONfpSEHKhInWCnp5XIecC10A1J/xcX9fSRMlWbjzqye5zGmhSlybkdK53YkbyZfMTdSXkqNJWik5NfwvBvHDJsGMoL/Wlh4Fr2wPdmMtmwK5yhRQpu8R70i/sqdQOjfRf5QDarXljo5dZoRo9H0/vBciJLK9/qd7HoDdZMhTgOK8NiVBSlcmDYCvlAMJnsn/voB48dEkJoUEW2YfIKcwWqOZYLAGKFNEgXB3hfwao2OoOk9eBX2oTDE/voMnVpeFYgOWVie+aLx2Cl2wvAwgvkM5QUUWFCRiSvdDMhT22+ZEa9UQUhGmc6hlpAZ5FCq4xjSYSbVwZnnvluU8VV+0bNbCMbTOGlBBIdzBcAXXLaUKqrEOtt1R9ExFkhGb8hZ6cRbe2cBtw7WODwEDPBQ8bJg6eNBI7MJimyvbC+AWLwaluIx/aGzbgaLWt2JfXTgNlqxVP9kUOEPJxpWOa4cdZmbfxCw2yyE79WU0TPMnkRDOoaS+Mf4p29OSc5jdysmjUarVsu3q2xNOwXNrS+es0KD6zEx7O4Ef2GjRT4zYnZJHCr4xOSqjvSdoOjRyNHpmUqyDaUNcz144yO2FANdRzan8Yt8fbWocFljUnPJk6i1M1I7lNh7kNZJEGvXHnFKqhtrOVJTGgmsNenPjPZHTXC8941jmQh5DmQeP3ve2svjm3dtzsH5VynafKoXDUJnb2r045/p4H/25nBc+vmapXMbzlU9mMpVrs/2+PUE2cryMoJj5u65aiwnpUA+Ru1XiJfXd9+ttiU+NR55Z088jg6/rD+P4gTpK7m1oGmC2TJJkPi0Z5Wvf8ekQzdSwb1jbTXxgp3z9gNGs1ouy7afMl+Dv/CAQCgUAgEAgEAoFAIBAIBAKBQCAQCAQCgUAgEAgEAoF4TfwPPZ0TP5LjEokAAAAASUVORK5CYII=">
            <a:extLst>
              <a:ext uri="{FF2B5EF4-FFF2-40B4-BE49-F238E27FC236}">
                <a16:creationId xmlns:a16="http://schemas.microsoft.com/office/drawing/2014/main" id="{32673D7F-8A59-DC42-9897-12AB439CDA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20866" y="880250"/>
            <a:ext cx="118202" cy="11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pic>
        <p:nvPicPr>
          <p:cNvPr id="30" name="Grafik 129">
            <a:extLst>
              <a:ext uri="{FF2B5EF4-FFF2-40B4-BE49-F238E27FC236}">
                <a16:creationId xmlns:a16="http://schemas.microsoft.com/office/drawing/2014/main" id="{E905CA9B-DD7D-3B40-B148-FCBC4022EB53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167" y="1400877"/>
            <a:ext cx="446222" cy="223112"/>
          </a:xfrm>
          <a:prstGeom prst="rect">
            <a:avLst/>
          </a:prstGeom>
        </p:spPr>
      </p:pic>
      <p:pic>
        <p:nvPicPr>
          <p:cNvPr id="31" name="Grafik 130">
            <a:extLst>
              <a:ext uri="{FF2B5EF4-FFF2-40B4-BE49-F238E27FC236}">
                <a16:creationId xmlns:a16="http://schemas.microsoft.com/office/drawing/2014/main" id="{7B82B288-5AE1-4243-9945-BC00B9819DA4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094" y="2867170"/>
            <a:ext cx="647859" cy="250493"/>
          </a:xfrm>
          <a:prstGeom prst="rect">
            <a:avLst/>
          </a:prstGeom>
        </p:spPr>
      </p:pic>
      <p:pic>
        <p:nvPicPr>
          <p:cNvPr id="32" name="Grafik 131">
            <a:extLst>
              <a:ext uri="{FF2B5EF4-FFF2-40B4-BE49-F238E27FC236}">
                <a16:creationId xmlns:a16="http://schemas.microsoft.com/office/drawing/2014/main" id="{125D9933-7F67-CC4F-AF21-68E264D10503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223" y="2326102"/>
            <a:ext cx="384925" cy="384925"/>
          </a:xfrm>
          <a:prstGeom prst="rect">
            <a:avLst/>
          </a:prstGeom>
        </p:spPr>
      </p:pic>
      <p:pic>
        <p:nvPicPr>
          <p:cNvPr id="33" name="Grafik 132">
            <a:extLst>
              <a:ext uri="{FF2B5EF4-FFF2-40B4-BE49-F238E27FC236}">
                <a16:creationId xmlns:a16="http://schemas.microsoft.com/office/drawing/2014/main" id="{3C344582-0768-184A-A970-452E211579CF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482" y="2986795"/>
            <a:ext cx="849016" cy="424508"/>
          </a:xfrm>
          <a:prstGeom prst="rect">
            <a:avLst/>
          </a:prstGeom>
        </p:spPr>
      </p:pic>
      <p:pic>
        <p:nvPicPr>
          <p:cNvPr id="34" name="Grafik 133">
            <a:extLst>
              <a:ext uri="{FF2B5EF4-FFF2-40B4-BE49-F238E27FC236}">
                <a16:creationId xmlns:a16="http://schemas.microsoft.com/office/drawing/2014/main" id="{60367353-B6C4-7D43-AE36-87F2D848F916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858" y="3363958"/>
            <a:ext cx="601008" cy="283676"/>
          </a:xfrm>
          <a:prstGeom prst="rect">
            <a:avLst/>
          </a:prstGeom>
        </p:spPr>
      </p:pic>
      <p:pic>
        <p:nvPicPr>
          <p:cNvPr id="35" name="Grafik 134">
            <a:extLst>
              <a:ext uri="{FF2B5EF4-FFF2-40B4-BE49-F238E27FC236}">
                <a16:creationId xmlns:a16="http://schemas.microsoft.com/office/drawing/2014/main" id="{5E282CFB-ABC4-8D45-96A9-5C71AF7DB178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110" y="1617935"/>
            <a:ext cx="580456" cy="156968"/>
          </a:xfrm>
          <a:prstGeom prst="rect">
            <a:avLst/>
          </a:prstGeom>
        </p:spPr>
      </p:pic>
      <p:pic>
        <p:nvPicPr>
          <p:cNvPr id="36" name="Grafik 135">
            <a:extLst>
              <a:ext uri="{FF2B5EF4-FFF2-40B4-BE49-F238E27FC236}">
                <a16:creationId xmlns:a16="http://schemas.microsoft.com/office/drawing/2014/main" id="{D640ABF6-9C6F-0D49-9FE8-A7DFA7AC53B4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859" y="2022561"/>
            <a:ext cx="654667" cy="249324"/>
          </a:xfrm>
          <a:prstGeom prst="rect">
            <a:avLst/>
          </a:prstGeom>
        </p:spPr>
      </p:pic>
      <p:pic>
        <p:nvPicPr>
          <p:cNvPr id="37" name="Grafik 136">
            <a:extLst>
              <a:ext uri="{FF2B5EF4-FFF2-40B4-BE49-F238E27FC236}">
                <a16:creationId xmlns:a16="http://schemas.microsoft.com/office/drawing/2014/main" id="{E534BBE3-E353-3C4D-94B0-D72837A87EC4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980" y="1590153"/>
            <a:ext cx="397346" cy="144436"/>
          </a:xfrm>
          <a:prstGeom prst="rect">
            <a:avLst/>
          </a:prstGeom>
        </p:spPr>
      </p:pic>
      <p:pic>
        <p:nvPicPr>
          <p:cNvPr id="38" name="Grafik 137">
            <a:extLst>
              <a:ext uri="{FF2B5EF4-FFF2-40B4-BE49-F238E27FC236}">
                <a16:creationId xmlns:a16="http://schemas.microsoft.com/office/drawing/2014/main" id="{07A6F5B0-1F4A-C64F-A6AC-3637C6C11F43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123" y="3794306"/>
            <a:ext cx="493648" cy="125504"/>
          </a:xfrm>
          <a:prstGeom prst="rect">
            <a:avLst/>
          </a:prstGeom>
        </p:spPr>
      </p:pic>
      <p:pic>
        <p:nvPicPr>
          <p:cNvPr id="39" name="Grafik 138">
            <a:extLst>
              <a:ext uri="{FF2B5EF4-FFF2-40B4-BE49-F238E27FC236}">
                <a16:creationId xmlns:a16="http://schemas.microsoft.com/office/drawing/2014/main" id="{03535F83-95ED-5F4D-9C13-FF715554D346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0877" y="2278439"/>
            <a:ext cx="739834" cy="131526"/>
          </a:xfrm>
          <a:prstGeom prst="rect">
            <a:avLst/>
          </a:prstGeom>
        </p:spPr>
      </p:pic>
      <p:pic>
        <p:nvPicPr>
          <p:cNvPr id="40" name="Grafik 139">
            <a:extLst>
              <a:ext uri="{FF2B5EF4-FFF2-40B4-BE49-F238E27FC236}">
                <a16:creationId xmlns:a16="http://schemas.microsoft.com/office/drawing/2014/main" id="{A442C334-ADC6-8145-8ABD-405F64E6383F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475" y="963980"/>
            <a:ext cx="621309" cy="304931"/>
          </a:xfrm>
          <a:prstGeom prst="rect">
            <a:avLst/>
          </a:prstGeom>
        </p:spPr>
      </p:pic>
      <p:pic>
        <p:nvPicPr>
          <p:cNvPr id="41" name="Grafik 140">
            <a:extLst>
              <a:ext uri="{FF2B5EF4-FFF2-40B4-BE49-F238E27FC236}">
                <a16:creationId xmlns:a16="http://schemas.microsoft.com/office/drawing/2014/main" id="{5BA12769-7546-C943-AABE-B6A22121A8D4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267" y="2602788"/>
            <a:ext cx="569183" cy="256794"/>
          </a:xfrm>
          <a:prstGeom prst="rect">
            <a:avLst/>
          </a:prstGeom>
        </p:spPr>
      </p:pic>
      <p:pic>
        <p:nvPicPr>
          <p:cNvPr id="42" name="Grafik 141">
            <a:extLst>
              <a:ext uri="{FF2B5EF4-FFF2-40B4-BE49-F238E27FC236}">
                <a16:creationId xmlns:a16="http://schemas.microsoft.com/office/drawing/2014/main" id="{FEAC229F-B928-964B-BB4E-DFF2797BC249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360" y="2834341"/>
            <a:ext cx="764506" cy="162458"/>
          </a:xfrm>
          <a:prstGeom prst="rect">
            <a:avLst/>
          </a:prstGeom>
        </p:spPr>
      </p:pic>
      <p:pic>
        <p:nvPicPr>
          <p:cNvPr id="43" name="Grafik 142">
            <a:extLst>
              <a:ext uri="{FF2B5EF4-FFF2-40B4-BE49-F238E27FC236}">
                <a16:creationId xmlns:a16="http://schemas.microsoft.com/office/drawing/2014/main" id="{B1EECAF0-3354-C84B-BC85-69A45CE6F472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028" y="1866547"/>
            <a:ext cx="388208" cy="388208"/>
          </a:xfrm>
          <a:prstGeom prst="rect">
            <a:avLst/>
          </a:prstGeom>
        </p:spPr>
      </p:pic>
      <p:pic>
        <p:nvPicPr>
          <p:cNvPr id="44" name="Grafik 143">
            <a:extLst>
              <a:ext uri="{FF2B5EF4-FFF2-40B4-BE49-F238E27FC236}">
                <a16:creationId xmlns:a16="http://schemas.microsoft.com/office/drawing/2014/main" id="{B30B7562-0A71-EF46-9764-B7DDE8D7C95F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223" y="970973"/>
            <a:ext cx="352931" cy="253961"/>
          </a:xfrm>
          <a:prstGeom prst="rect">
            <a:avLst/>
          </a:prstGeom>
        </p:spPr>
      </p:pic>
      <p:pic>
        <p:nvPicPr>
          <p:cNvPr id="45" name="Grafik 144">
            <a:extLst>
              <a:ext uri="{FF2B5EF4-FFF2-40B4-BE49-F238E27FC236}">
                <a16:creationId xmlns:a16="http://schemas.microsoft.com/office/drawing/2014/main" id="{629204DE-9AD5-7E42-9935-6F3CD82CC36B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192" y="1300092"/>
            <a:ext cx="394190" cy="326192"/>
          </a:xfrm>
          <a:prstGeom prst="rect">
            <a:avLst/>
          </a:prstGeom>
        </p:spPr>
      </p:pic>
      <p:pic>
        <p:nvPicPr>
          <p:cNvPr id="46" name="Grafik 145">
            <a:extLst>
              <a:ext uri="{FF2B5EF4-FFF2-40B4-BE49-F238E27FC236}">
                <a16:creationId xmlns:a16="http://schemas.microsoft.com/office/drawing/2014/main" id="{90B6F396-F74E-5B45-BEE0-59D3F65F075D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28"/>
          <a:stretch/>
        </p:blipFill>
        <p:spPr>
          <a:xfrm>
            <a:off x="8445196" y="1016474"/>
            <a:ext cx="683991" cy="234906"/>
          </a:xfrm>
          <a:prstGeom prst="rect">
            <a:avLst/>
          </a:prstGeom>
        </p:spPr>
      </p:pic>
      <p:pic>
        <p:nvPicPr>
          <p:cNvPr id="47" name="Grafik 146">
            <a:extLst>
              <a:ext uri="{FF2B5EF4-FFF2-40B4-BE49-F238E27FC236}">
                <a16:creationId xmlns:a16="http://schemas.microsoft.com/office/drawing/2014/main" id="{9B0B8BDA-FF1A-C546-BE18-9CC779305977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555" y="1338659"/>
            <a:ext cx="774791" cy="173774"/>
          </a:xfrm>
          <a:prstGeom prst="rect">
            <a:avLst/>
          </a:prstGeom>
        </p:spPr>
      </p:pic>
      <p:pic>
        <p:nvPicPr>
          <p:cNvPr id="48" name="Grafik 147">
            <a:extLst>
              <a:ext uri="{FF2B5EF4-FFF2-40B4-BE49-F238E27FC236}">
                <a16:creationId xmlns:a16="http://schemas.microsoft.com/office/drawing/2014/main" id="{EA796E71-BD9C-9342-93A1-DF557838B002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1888" y="1019665"/>
            <a:ext cx="407681" cy="217622"/>
          </a:xfrm>
          <a:prstGeom prst="rect">
            <a:avLst/>
          </a:prstGeom>
        </p:spPr>
      </p:pic>
      <p:pic>
        <p:nvPicPr>
          <p:cNvPr id="49" name="Grafik 148">
            <a:extLst>
              <a:ext uri="{FF2B5EF4-FFF2-40B4-BE49-F238E27FC236}">
                <a16:creationId xmlns:a16="http://schemas.microsoft.com/office/drawing/2014/main" id="{71040431-BAD1-6D46-9412-2E0CAF52EA63}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712" y="2525977"/>
            <a:ext cx="1072526" cy="184040"/>
          </a:xfrm>
          <a:prstGeom prst="rect">
            <a:avLst/>
          </a:prstGeom>
        </p:spPr>
      </p:pic>
      <p:pic>
        <p:nvPicPr>
          <p:cNvPr id="50" name="Grafik 149">
            <a:extLst>
              <a:ext uri="{FF2B5EF4-FFF2-40B4-BE49-F238E27FC236}">
                <a16:creationId xmlns:a16="http://schemas.microsoft.com/office/drawing/2014/main" id="{07246F53-3BF2-9F4F-93EF-929FB0950765}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861" y="968282"/>
            <a:ext cx="308474" cy="309575"/>
          </a:xfrm>
          <a:prstGeom prst="rect">
            <a:avLst/>
          </a:prstGeom>
        </p:spPr>
      </p:pic>
      <p:pic>
        <p:nvPicPr>
          <p:cNvPr id="51" name="Grafik 150">
            <a:extLst>
              <a:ext uri="{FF2B5EF4-FFF2-40B4-BE49-F238E27FC236}">
                <a16:creationId xmlns:a16="http://schemas.microsoft.com/office/drawing/2014/main" id="{794A2BEA-BF5E-654D-B9C5-DC01B7555233}"/>
              </a:ext>
            </a:extLst>
          </p:cNvPr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127" y="2049408"/>
            <a:ext cx="1153121" cy="189141"/>
          </a:xfrm>
          <a:prstGeom prst="rect">
            <a:avLst/>
          </a:prstGeom>
        </p:spPr>
      </p:pic>
      <p:pic>
        <p:nvPicPr>
          <p:cNvPr id="53" name="Grafik 8">
            <a:extLst>
              <a:ext uri="{FF2B5EF4-FFF2-40B4-BE49-F238E27FC236}">
                <a16:creationId xmlns:a16="http://schemas.microsoft.com/office/drawing/2014/main" id="{D952A20E-0194-9244-A87D-4E17AFBFEBF0}"/>
              </a:ext>
            </a:extLst>
          </p:cNvPr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7417">
            <a:off x="2033181" y="2569326"/>
            <a:ext cx="3292561" cy="2303741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sp>
        <p:nvSpPr>
          <p:cNvPr id="54" name="Date Placeholder 53">
            <a:extLst>
              <a:ext uri="{FF2B5EF4-FFF2-40B4-BE49-F238E27FC236}">
                <a16:creationId xmlns:a16="http://schemas.microsoft.com/office/drawing/2014/main" id="{1D52A0FD-6468-724A-BA60-5FBFE674CF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19.04.2023</a:t>
            </a:r>
          </a:p>
        </p:txBody>
      </p:sp>
      <p:sp>
        <p:nvSpPr>
          <p:cNvPr id="55" name="Footer Placeholder 54">
            <a:extLst>
              <a:ext uri="{FF2B5EF4-FFF2-40B4-BE49-F238E27FC236}">
                <a16:creationId xmlns:a16="http://schemas.microsoft.com/office/drawing/2014/main" id="{FE19FB2C-7891-6843-BFE3-FE64DF3C3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 smtClean="0"/>
              <a:t>Technology Transfer at GSI/FAIR – Rebecca Lang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 rot="16367706">
            <a:off x="8161678" y="3825963"/>
            <a:ext cx="1488908" cy="2154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800" b="1" dirty="0" smtClean="0">
                <a:solidFill>
                  <a:schemeClr val="tx2"/>
                </a:solidFill>
              </a:rPr>
              <a:t>*2020-21 COVID-19 Break</a:t>
            </a:r>
          </a:p>
        </p:txBody>
      </p:sp>
      <p:pic>
        <p:nvPicPr>
          <p:cNvPr id="29" name="Grafik 128">
            <a:extLst>
              <a:ext uri="{FF2B5EF4-FFF2-40B4-BE49-F238E27FC236}">
                <a16:creationId xmlns:a16="http://schemas.microsoft.com/office/drawing/2014/main" id="{83B77C07-8468-8642-B8C4-618E7464FDCD}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392" y="2693785"/>
            <a:ext cx="973177" cy="2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2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40514" y="1242770"/>
            <a:ext cx="8420176" cy="3677689"/>
          </a:xfrm>
        </p:spPr>
        <p:txBody>
          <a:bodyPr/>
          <a:lstStyle/>
          <a:p>
            <a:r>
              <a:rPr lang="de-DE" sz="1600" dirty="0" err="1" smtClean="0"/>
              <a:t>Thursday</a:t>
            </a:r>
            <a:r>
              <a:rPr lang="de-DE" sz="1600" dirty="0" smtClean="0"/>
              <a:t>, 20th </a:t>
            </a:r>
            <a:r>
              <a:rPr lang="de-DE" sz="1600" b="1" dirty="0" err="1" smtClean="0"/>
              <a:t>July</a:t>
            </a:r>
            <a:r>
              <a:rPr lang="de-DE" sz="1600" dirty="0" smtClean="0"/>
              <a:t> </a:t>
            </a:r>
            <a:r>
              <a:rPr lang="de-DE" sz="1600" dirty="0" smtClean="0"/>
              <a:t>2023</a:t>
            </a:r>
            <a:endParaRPr lang="de-DE" sz="1600" dirty="0" smtClean="0"/>
          </a:p>
          <a:p>
            <a:r>
              <a:rPr lang="de-DE" sz="1600" dirty="0" err="1" smtClean="0"/>
              <a:t>Thursday</a:t>
            </a:r>
            <a:r>
              <a:rPr lang="de-DE" sz="1600" dirty="0" smtClean="0"/>
              <a:t>, 14th </a:t>
            </a:r>
            <a:r>
              <a:rPr lang="de-DE" sz="1600" b="1" dirty="0" smtClean="0"/>
              <a:t>September</a:t>
            </a:r>
            <a:r>
              <a:rPr lang="de-DE" sz="1600" dirty="0" smtClean="0"/>
              <a:t> </a:t>
            </a:r>
            <a:r>
              <a:rPr lang="de-DE" sz="1600" dirty="0" smtClean="0"/>
              <a:t>2023</a:t>
            </a:r>
            <a:endParaRPr lang="de-DE" sz="1600" dirty="0" smtClean="0"/>
          </a:p>
          <a:p>
            <a:r>
              <a:rPr lang="de-DE" sz="1600" dirty="0" err="1"/>
              <a:t>Thursday</a:t>
            </a:r>
            <a:r>
              <a:rPr lang="de-DE" sz="1600" dirty="0" smtClean="0"/>
              <a:t>, 16th </a:t>
            </a:r>
            <a:r>
              <a:rPr lang="de-DE" sz="1600" b="1" dirty="0" smtClean="0"/>
              <a:t>November </a:t>
            </a:r>
            <a:r>
              <a:rPr lang="de-DE" sz="1600" dirty="0" smtClean="0"/>
              <a:t>2023</a:t>
            </a:r>
            <a:endParaRPr lang="de-DE" sz="1600" dirty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19.04.2023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 smtClean="0"/>
              <a:t>Technology Transfer at GSI/FAIR – Rebecca Lang</a:t>
            </a:r>
            <a:endParaRPr lang="de-DE" dirty="0"/>
          </a:p>
        </p:txBody>
      </p:sp>
      <p:sp>
        <p:nvSpPr>
          <p:cNvPr id="7" name="Textfeld 2">
            <a:extLst>
              <a:ext uri="{FF2B5EF4-FFF2-40B4-BE49-F238E27FC236}">
                <a16:creationId xmlns:a16="http://schemas.microsoft.com/office/drawing/2014/main" id="{36A5C155-14F1-1C49-BBB6-A2097649FE45}"/>
              </a:ext>
            </a:extLst>
          </p:cNvPr>
          <p:cNvSpPr txBox="1"/>
          <p:nvPr/>
        </p:nvSpPr>
        <p:spPr>
          <a:xfrm>
            <a:off x="111144" y="4276888"/>
            <a:ext cx="8833158" cy="52322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400" b="1" dirty="0">
                <a:solidFill>
                  <a:srgbClr val="FDBB63"/>
                </a:solidFill>
              </a:rPr>
              <a:t>Info:</a:t>
            </a:r>
            <a:r>
              <a:rPr lang="de-DE" sz="1400" dirty="0">
                <a:solidFill>
                  <a:srgbClr val="FDBB63"/>
                </a:solidFill>
              </a:rPr>
              <a:t> 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https://www.gsi.de/work/administration/stabsabteilungen_stellen/technologietransfer/roadshow</a:t>
            </a:r>
          </a:p>
          <a:p>
            <a:r>
              <a:rPr lang="de-DE" sz="1400" b="1" dirty="0" smtClean="0">
                <a:solidFill>
                  <a:srgbClr val="FDBB63"/>
                </a:solidFill>
              </a:rPr>
              <a:t>Contact</a:t>
            </a:r>
            <a:r>
              <a:rPr lang="de-DE" sz="1400" b="1" dirty="0">
                <a:solidFill>
                  <a:srgbClr val="FDBB63"/>
                </a:solidFill>
              </a:rPr>
              <a:t>: </a:t>
            </a:r>
            <a:r>
              <a:rPr lang="de-DE" sz="1400" dirty="0">
                <a:solidFill>
                  <a:schemeClr val="accent1"/>
                </a:solidFill>
                <a:hlinkClick r:id="rId2"/>
              </a:rPr>
              <a:t>roadshow@gsi.de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2F34842-8281-664B-8102-E3E21BDE21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sz="1800" dirty="0"/>
              <a:t>GSI/FAIR Roadshow</a:t>
            </a:r>
          </a:p>
          <a:p>
            <a:pPr>
              <a:spcBef>
                <a:spcPts val="0"/>
              </a:spcBef>
            </a:pPr>
            <a:r>
              <a:rPr lang="de-DE" sz="1800" dirty="0">
                <a:solidFill>
                  <a:srgbClr val="FDBB63"/>
                </a:solidFill>
              </a:rPr>
              <a:t>Industrial Exhibition &amp;</a:t>
            </a:r>
            <a:r>
              <a:rPr lang="de-DE" sz="1800" dirty="0" smtClean="0">
                <a:solidFill>
                  <a:srgbClr val="FDBB63"/>
                </a:solidFill>
              </a:rPr>
              <a:t> </a:t>
            </a:r>
            <a:r>
              <a:rPr lang="de-DE" sz="1800" dirty="0">
                <a:solidFill>
                  <a:srgbClr val="FDBB63"/>
                </a:solidFill>
              </a:rPr>
              <a:t>Networking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06" y="2165426"/>
            <a:ext cx="5938683" cy="192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0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/>
          <a:srcRect l="6050" t="6969" r="1347" b="12379"/>
          <a:stretch/>
        </p:blipFill>
        <p:spPr>
          <a:xfrm>
            <a:off x="-28135" y="943638"/>
            <a:ext cx="9172135" cy="399412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Talking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industry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finding</a:t>
            </a:r>
            <a:r>
              <a:rPr lang="de-DE" dirty="0" smtClean="0"/>
              <a:t> </a:t>
            </a:r>
            <a:r>
              <a:rPr lang="de-DE" dirty="0" err="1" smtClean="0"/>
              <a:t>partners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>
                <a:solidFill>
                  <a:srgbClr val="FDBB63"/>
                </a:solidFill>
              </a:rPr>
              <a:t>Industrial </a:t>
            </a:r>
            <a:r>
              <a:rPr lang="de-DE" dirty="0" err="1" smtClean="0">
                <a:solidFill>
                  <a:srgbClr val="FDBB63"/>
                </a:solidFill>
              </a:rPr>
              <a:t>Exhibitions</a:t>
            </a:r>
            <a:r>
              <a:rPr lang="de-DE" dirty="0" smtClean="0">
                <a:solidFill>
                  <a:srgbClr val="FDBB63"/>
                </a:solidFill>
              </a:rPr>
              <a:t>, AIMEs, Networks &amp; </a:t>
            </a:r>
            <a:r>
              <a:rPr lang="de-DE" dirty="0" err="1" smtClean="0">
                <a:solidFill>
                  <a:srgbClr val="FDBB63"/>
                </a:solidFill>
              </a:rPr>
              <a:t>Ecosystems</a:t>
            </a:r>
            <a:endParaRPr lang="de-DE" dirty="0">
              <a:solidFill>
                <a:srgbClr val="FDBB63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19.04.2023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 smtClean="0"/>
              <a:t>Technology Transfer at GSI/FAIR – Rebecca Lang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38" y="1490436"/>
            <a:ext cx="2929382" cy="223742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96" y="1564874"/>
            <a:ext cx="2164645" cy="144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256" y="3061764"/>
            <a:ext cx="1918997" cy="1440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878" y="1738135"/>
            <a:ext cx="1825508" cy="52913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505" y="3968431"/>
            <a:ext cx="1075556" cy="53333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9769" y="4173797"/>
            <a:ext cx="921905" cy="45714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9000" y="3320415"/>
            <a:ext cx="1588571" cy="60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/>
              <a:t>19.04</a:t>
            </a:r>
            <a:r>
              <a:rPr lang="de-DE" dirty="0" smtClean="0"/>
              <a:t>.2023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 smtClean="0"/>
              <a:t>Technology Transfer at GSI/FAIR – Rebecca Lang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b="14793"/>
          <a:stretch/>
        </p:blipFill>
        <p:spPr>
          <a:xfrm>
            <a:off x="127819" y="127819"/>
            <a:ext cx="4434348" cy="292018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58" y="1420761"/>
            <a:ext cx="4339304" cy="325447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06" y="3153403"/>
            <a:ext cx="2192595" cy="164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16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Industrial </a:t>
            </a:r>
            <a:r>
              <a:rPr lang="de-DE" dirty="0" err="1" smtClean="0"/>
              <a:t>Cooperations</a:t>
            </a:r>
            <a:r>
              <a:rPr lang="de-DE" dirty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/>
              <a:t>I</a:t>
            </a:r>
            <a:r>
              <a:rPr lang="de-DE" dirty="0" err="1" smtClean="0"/>
              <a:t>ndustry</a:t>
            </a:r>
            <a:r>
              <a:rPr lang="de-DE" dirty="0" smtClean="0"/>
              <a:t> &amp; Start-ups</a:t>
            </a:r>
            <a:br>
              <a:rPr lang="de-DE" dirty="0" smtClean="0"/>
            </a:br>
            <a:r>
              <a:rPr lang="en-US" dirty="0" smtClean="0">
                <a:solidFill>
                  <a:srgbClr val="FDBB63"/>
                </a:solidFill>
              </a:rPr>
              <a:t>Exploring </a:t>
            </a:r>
            <a:r>
              <a:rPr lang="en-US" dirty="0">
                <a:solidFill>
                  <a:srgbClr val="FDBB63"/>
                </a:solidFill>
              </a:rPr>
              <a:t>new </a:t>
            </a:r>
            <a:r>
              <a:rPr lang="en-US" dirty="0" smtClean="0">
                <a:solidFill>
                  <a:srgbClr val="FDBB63"/>
                </a:solidFill>
              </a:rPr>
              <a:t>technology </a:t>
            </a:r>
            <a:r>
              <a:rPr lang="en-US" dirty="0">
                <a:solidFill>
                  <a:srgbClr val="FDBB63"/>
                </a:solidFill>
              </a:rPr>
              <a:t>topics and </a:t>
            </a:r>
            <a:r>
              <a:rPr lang="en-US" dirty="0" smtClean="0">
                <a:solidFill>
                  <a:srgbClr val="FDBB63"/>
                </a:solidFill>
              </a:rPr>
              <a:t>trends</a:t>
            </a:r>
            <a:endParaRPr lang="de-DE" dirty="0">
              <a:solidFill>
                <a:srgbClr val="FDBB6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4656" y="1143879"/>
            <a:ext cx="4038600" cy="3394472"/>
          </a:xfrm>
        </p:spPr>
        <p:txBody>
          <a:bodyPr/>
          <a:lstStyle/>
          <a:p>
            <a:r>
              <a:rPr lang="en-US" b="1" dirty="0"/>
              <a:t>GSI-Varian cooperation on range modulators for </a:t>
            </a:r>
            <a:r>
              <a:rPr lang="en-US" b="1" dirty="0" err="1" smtClean="0"/>
              <a:t>pFLASH</a:t>
            </a:r>
            <a:endParaRPr lang="en-US" b="1" dirty="0" smtClean="0"/>
          </a:p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43879"/>
            <a:ext cx="4298852" cy="3394472"/>
          </a:xfrm>
        </p:spPr>
        <p:txBody>
          <a:bodyPr/>
          <a:lstStyle/>
          <a:p>
            <a:r>
              <a:rPr lang="en-US" b="1" dirty="0" smtClean="0"/>
              <a:t>GSI/ Focused Energy cooperation -</a:t>
            </a:r>
          </a:p>
          <a:p>
            <a:pPr marL="266700" indent="-266700">
              <a:buNone/>
            </a:pPr>
            <a:r>
              <a:rPr lang="en-US" sz="1400" b="1" dirty="0"/>
              <a:t>	</a:t>
            </a:r>
            <a:r>
              <a:rPr lang="en-US" sz="1400" b="1" dirty="0" smtClean="0"/>
              <a:t>Mapping </a:t>
            </a:r>
            <a:r>
              <a:rPr lang="en-US" sz="1400" b="1" dirty="0"/>
              <a:t>out the parameters for inertial confinement fusion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19.04.2023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 smtClean="0"/>
              <a:t>Technology Transfer at GSI/FAIR – Rebecca Lang</a:t>
            </a:r>
            <a:endParaRPr lang="de-DE" dirty="0"/>
          </a:p>
        </p:txBody>
      </p:sp>
      <p:pic>
        <p:nvPicPr>
          <p:cNvPr id="9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4919D28-A83B-C83B-91D9-F4BB8D15C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2" y="2039250"/>
            <a:ext cx="1907148" cy="1428584"/>
          </a:xfrm>
          <a:prstGeom prst="rect">
            <a:avLst/>
          </a:prstGeom>
        </p:spPr>
      </p:pic>
      <p:pic>
        <p:nvPicPr>
          <p:cNvPr id="10" name="Picture 5" descr="A picture containing indoor, wall, cluttered&#10;&#10;Description automatically generated">
            <a:extLst>
              <a:ext uri="{FF2B5EF4-FFF2-40B4-BE49-F238E27FC236}">
                <a16:creationId xmlns:a16="http://schemas.microsoft.com/office/drawing/2014/main" id="{C2224087-B140-7191-2BBF-570415255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506" y="3467837"/>
            <a:ext cx="1887828" cy="12600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AB730D5-3CEF-1EC1-60DC-6101ADB73F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74" b="6283"/>
          <a:stretch/>
        </p:blipFill>
        <p:spPr>
          <a:xfrm>
            <a:off x="505278" y="3467834"/>
            <a:ext cx="1021364" cy="1260000"/>
          </a:xfrm>
          <a:prstGeom prst="rect">
            <a:avLst/>
          </a:prstGeom>
        </p:spPr>
      </p:pic>
      <p:pic>
        <p:nvPicPr>
          <p:cNvPr id="12" name="Picture 2" descr="varian+logo | eHealth Magazine">
            <a:extLst>
              <a:ext uri="{FF2B5EF4-FFF2-40B4-BE49-F238E27FC236}">
                <a16:creationId xmlns:a16="http://schemas.microsoft.com/office/drawing/2014/main" id="{D16E6E57-0C82-7A38-58C4-E5C359C62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505" y="2255698"/>
            <a:ext cx="1739657" cy="80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ieren 12"/>
          <p:cNvGrpSpPr>
            <a:grpSpLocks noChangeAspect="1"/>
          </p:cNvGrpSpPr>
          <p:nvPr/>
        </p:nvGrpSpPr>
        <p:grpSpPr>
          <a:xfrm>
            <a:off x="4727912" y="3865651"/>
            <a:ext cx="3777901" cy="934666"/>
            <a:chOff x="3038478" y="3418525"/>
            <a:chExt cx="5812155" cy="1437944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7"/>
            <a:srcRect b="8856"/>
            <a:stretch/>
          </p:blipFill>
          <p:spPr>
            <a:xfrm>
              <a:off x="3038478" y="3418525"/>
              <a:ext cx="5812155" cy="1375145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6815827" y="4641025"/>
              <a:ext cx="189507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800" dirty="0"/>
                <a:t>Source</a:t>
              </a:r>
              <a:r>
                <a:rPr lang="de-DE" sz="800" dirty="0" smtClean="0"/>
                <a:t>: https</a:t>
              </a:r>
              <a:r>
                <a:rPr lang="de-DE" sz="800" dirty="0"/>
                <a:t>://focused-energy.world/</a:t>
              </a:r>
            </a:p>
          </p:txBody>
        </p:sp>
      </p:grpSp>
      <p:pic>
        <p:nvPicPr>
          <p:cNvPr id="16" name="Inhaltsplatzhalter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4812" y="2181634"/>
            <a:ext cx="2314575" cy="158162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7903" y="2745274"/>
            <a:ext cx="1553337" cy="5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9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fair-gsi-folienmaster_2017_onering</Template>
  <TotalTime>0</TotalTime>
  <Words>491</Words>
  <Application>Microsoft Office PowerPoint</Application>
  <PresentationFormat>Bildschirmpräsentation (16:9)</PresentationFormat>
  <Paragraphs>129</Paragraphs>
  <Slides>12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ＭＳ Ｐゴシック</vt:lpstr>
      <vt:lpstr>Arial</vt:lpstr>
      <vt:lpstr>Calibri</vt:lpstr>
      <vt:lpstr>Wingdings</vt:lpstr>
      <vt:lpstr>fair-gsi-folienmaster_2017_onering</vt:lpstr>
      <vt:lpstr> </vt:lpstr>
      <vt:lpstr>Transfer of Science to Society</vt:lpstr>
      <vt:lpstr>GSI/FAIR Technology Transfer Areas of Activities</vt:lpstr>
      <vt:lpstr>High-Tech for FAIR Offer of Technologies, Know-how and Competencies</vt:lpstr>
      <vt:lpstr>PowerPoint-Präsentation</vt:lpstr>
      <vt:lpstr>PowerPoint-Präsentation</vt:lpstr>
      <vt:lpstr>Talking to industry and finding partners Industrial Exhibitions, AIMEs, Networks &amp; Ecosystems</vt:lpstr>
      <vt:lpstr>PowerPoint-Präsentation</vt:lpstr>
      <vt:lpstr>Industrial Cooperations with Industry &amp; Start-ups Exploring new technology topics and trends</vt:lpstr>
      <vt:lpstr>GSI/FAIR Green IT-Cube &amp; Real-Lab “Digital Open Lab” Open Innovation &amp; Co-Innovation Strategy</vt:lpstr>
      <vt:lpstr>Contact details - Team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subject/>
  <dc:creator>Microsoft Office User</dc:creator>
  <cp:keywords/>
  <dc:description/>
  <cp:lastModifiedBy>Lang, Rebecca</cp:lastModifiedBy>
  <cp:revision>331</cp:revision>
  <cp:lastPrinted>2021-12-01T09:12:05Z</cp:lastPrinted>
  <dcterms:created xsi:type="dcterms:W3CDTF">2019-12-04T14:42:24Z</dcterms:created>
  <dcterms:modified xsi:type="dcterms:W3CDTF">2023-04-18T19:04:01Z</dcterms:modified>
  <cp:category/>
</cp:coreProperties>
</file>