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  <p:sldMasterId id="2147483688" r:id="rId6"/>
    <p:sldMasterId id="2147483693" r:id="rId7"/>
    <p:sldMasterId id="2147483707" r:id="rId8"/>
  </p:sldMasterIdLst>
  <p:notesMasterIdLst>
    <p:notesMasterId r:id="rId21"/>
  </p:notesMasterIdLst>
  <p:handoutMasterIdLst>
    <p:handoutMasterId r:id="rId22"/>
  </p:handoutMasterIdLst>
  <p:sldIdLst>
    <p:sldId id="256" r:id="rId9"/>
    <p:sldId id="319" r:id="rId10"/>
    <p:sldId id="311" r:id="rId11"/>
    <p:sldId id="308" r:id="rId12"/>
    <p:sldId id="291" r:id="rId13"/>
    <p:sldId id="279" r:id="rId14"/>
    <p:sldId id="276" r:id="rId15"/>
    <p:sldId id="274" r:id="rId16"/>
    <p:sldId id="316" r:id="rId17"/>
    <p:sldId id="320" r:id="rId18"/>
    <p:sldId id="321" r:id="rId19"/>
    <p:sldId id="271" r:id="rId2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32E"/>
    <a:srgbClr val="173C6C"/>
    <a:srgbClr val="C4C4C4"/>
    <a:srgbClr val="445C80"/>
    <a:srgbClr val="667994"/>
    <a:srgbClr val="8A97AA"/>
    <a:srgbClr val="B0B8C3"/>
    <a:srgbClr val="14325B"/>
    <a:srgbClr val="072249"/>
    <a:srgbClr val="051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364" autoAdjust="0"/>
  </p:normalViewPr>
  <p:slideViewPr>
    <p:cSldViewPr snapToGrid="0" snapToObjects="1">
      <p:cViewPr varScale="1">
        <p:scale>
          <a:sx n="66" d="100"/>
          <a:sy n="66" d="100"/>
        </p:scale>
        <p:origin x="12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7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213" d="100"/>
          <a:sy n="213" d="100"/>
        </p:scale>
        <p:origin x="291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364066970004363E-2"/>
          <c:y val="0.19381746810598624"/>
          <c:w val="0.82694735019995502"/>
          <c:h val="0.7992035900301585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8580-42E2-B2DF-AEDEC95FDA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580-42E2-B2DF-AEDEC95FDA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580-42E2-B2DF-AEDEC95FDA0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580-42E2-B2DF-AEDEC95FDA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580-42E2-B2DF-AEDEC95FDA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580-42E2-B2DF-AEDEC95FDA0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580-42E2-B2DF-AEDEC95FDA0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580-42E2-B2DF-AEDEC95FDA0A}"/>
              </c:ext>
            </c:extLst>
          </c:dPt>
          <c:dLbls>
            <c:dLbl>
              <c:idx val="0"/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580-42E2-B2DF-AEDEC95FDA0A}"/>
                </c:ext>
              </c:extLst>
            </c:dLbl>
            <c:dLbl>
              <c:idx val="1"/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580-42E2-B2DF-AEDEC95FDA0A}"/>
                </c:ext>
              </c:extLst>
            </c:dLbl>
            <c:dLbl>
              <c:idx val="2"/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580-42E2-B2DF-AEDEC95FDA0A}"/>
                </c:ext>
              </c:extLst>
            </c:dLbl>
            <c:dLbl>
              <c:idx val="3"/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8580-42E2-B2DF-AEDEC95FDA0A}"/>
                </c:ext>
              </c:extLst>
            </c:dLbl>
            <c:dLbl>
              <c:idx val="4"/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8580-42E2-B2DF-AEDEC95FDA0A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1F3B7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Feuil1!$A$2:$A$6</c:f>
              <c:strCache>
                <c:ptCount val="5"/>
                <c:pt idx="0">
                  <c:v>Life sciences</c:v>
                </c:pt>
                <c:pt idx="1">
                  <c:v>Electrical embedded actuator</c:v>
                </c:pt>
                <c:pt idx="2">
                  <c:v>Precision machines - robotics</c:v>
                </c:pt>
                <c:pt idx="3">
                  <c:v>Opto-mechanics</c:v>
                </c:pt>
                <c:pt idx="4">
                  <c:v>Micro- and nanopositioning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7.1999999999999995E-2</c:v>
                </c:pt>
                <c:pt idx="1">
                  <c:v>0.161</c:v>
                </c:pt>
                <c:pt idx="2">
                  <c:v>0.27400000000000002</c:v>
                </c:pt>
                <c:pt idx="3">
                  <c:v>0.11</c:v>
                </c:pt>
                <c:pt idx="4">
                  <c:v>0.38300000000000001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80-42E2-B2DF-AEDEC95FD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364015837127649E-2"/>
          <c:y val="0.19920806417999329"/>
          <c:w val="0.82694735019995502"/>
          <c:h val="0.79920359003015851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DAC-40C0-B350-3ACF1D8EC4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DAC-40C0-B350-3ACF1D8EC4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DAC-40C0-B350-3ACF1D8EC4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DAC-40C0-B350-3ACF1D8EC4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DAC-40C0-B350-3ACF1D8EC4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DAC-40C0-B350-3ACF1D8EC46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DAC-40C0-B350-3ACF1D8EC46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DAC-40C0-B350-3ACF1D8EC46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7DAC-40C0-B350-3ACF1D8EC46F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AERONAUTIC</a:t>
                    </a:r>
                    <a:r>
                      <a:rPr lang="en-US" sz="1200" baseline="0" dirty="0"/>
                      <a:t>
</a:t>
                    </a:r>
                    <a:fld id="{EF4F636B-4BBE-4297-9B68-BAAFC88DCA27}" type="PERCENTAGE">
                      <a:rPr lang="en-US" sz="1200" baseline="0"/>
                      <a:pPr>
                        <a:defRPr sz="1200"/>
                      </a:pPr>
                      <a:t>[POURCENTAGE]</a:t>
                    </a:fld>
                    <a:endParaRPr lang="en-US" sz="1200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AC-40C0-B350-3ACF1D8EC46F}"/>
                </c:ext>
              </c:extLst>
            </c:dLbl>
            <c:dLbl>
              <c:idx val="1"/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7DAC-40C0-B350-3ACF1D8EC46F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 smtClean="0"/>
                      <a:t>RAILWAYS</a:t>
                    </a:r>
                    <a:r>
                      <a:rPr lang="en-US" sz="1200" baseline="0" dirty="0"/>
                      <a:t>
</a:t>
                    </a:r>
                    <a:fld id="{6735935B-4E12-4AD8-981A-FF63CF009D41}" type="PERCENTAGE">
                      <a:rPr lang="en-US" sz="1200" baseline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AC-40C0-B350-3ACF1D8EC46F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PHOTONICS - RESEARCH</a:t>
                    </a:r>
                    <a:r>
                      <a:rPr lang="en-US" sz="1200" baseline="0" dirty="0"/>
                      <a:t>
</a:t>
                    </a:r>
                    <a:fld id="{F1303673-68E9-4891-8EF0-99E45A16299E}" type="PERCENTAGE">
                      <a:rPr lang="en-US" sz="1200" baseline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DAC-40C0-B350-3ACF1D8EC46F}"/>
                </c:ext>
              </c:extLst>
            </c:dLbl>
            <c:dLbl>
              <c:idx val="4"/>
              <c:layout>
                <c:manualLayout>
                  <c:x val="-0.10899580776866703"/>
                  <c:y val="-5.227107532714706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7DAC-40C0-B350-3ACF1D8EC46F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 smtClean="0"/>
                      <a:t>NUCLEAR</a:t>
                    </a:r>
                    <a:r>
                      <a:rPr lang="en-US" sz="1200" baseline="0" dirty="0"/>
                      <a:t>
</a:t>
                    </a:r>
                    <a:fld id="{EBF18980-9C94-4068-95B0-90A2A8663C08}" type="PERCENTAGE">
                      <a:rPr lang="en-US" sz="1200" baseline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925443529514712"/>
                      <c:h val="0.124304299917828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DAC-40C0-B350-3ACF1D8EC46F}"/>
                </c:ext>
              </c:extLst>
            </c:dLbl>
            <c:dLbl>
              <c:idx val="6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PRINTING</a:t>
                    </a:r>
                    <a:r>
                      <a:rPr lang="en-US" sz="1200" baseline="0" dirty="0"/>
                      <a:t>
</a:t>
                    </a:r>
                    <a:fld id="{203EBA41-1C9C-4DBB-9BF9-8FABA3D4AC2E}" type="PERCENTAGE">
                      <a:rPr lang="en-US" sz="1200" baseline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DAC-40C0-B350-3ACF1D8EC46F}"/>
                </c:ext>
              </c:extLst>
            </c:dLbl>
            <c:dLbl>
              <c:idx val="7"/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7DAC-40C0-B350-3ACF1D8EC46F}"/>
                </c:ext>
              </c:extLst>
            </c:dLbl>
            <c:dLbl>
              <c:idx val="8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AUTOMOTIVE</a:t>
                    </a:r>
                    <a:r>
                      <a:rPr lang="en-US" sz="1200" baseline="0" dirty="0"/>
                      <a:t>
</a:t>
                    </a:r>
                    <a:fld id="{C85A6B06-55EE-4221-A8AE-7E6B5C4DEA84}" type="PERCENTAGE">
                      <a:rPr lang="en-US" sz="1200" baseline="0"/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1F3B7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DAC-40C0-B350-3ACF1D8EC46F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1F3B7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Feuil1!$A$2:$A$10</c:f>
              <c:strCache>
                <c:ptCount val="9"/>
                <c:pt idx="0">
                  <c:v>AERONAUTIQUE</c:v>
                </c:pt>
                <c:pt idx="1">
                  <c:v>SPATIAL</c:v>
                </c:pt>
                <c:pt idx="2">
                  <c:v>FERROVIAIRE</c:v>
                </c:pt>
                <c:pt idx="3">
                  <c:v>PHOTONIQUE / SCIENCE</c:v>
                </c:pt>
                <c:pt idx="4">
                  <c:v>MEDICAL - BIOTECH</c:v>
                </c:pt>
                <c:pt idx="5">
                  <c:v>NUCLEAIRE</c:v>
                </c:pt>
                <c:pt idx="6">
                  <c:v>IMPRESSION NUMERIQUE</c:v>
                </c:pt>
                <c:pt idx="7">
                  <c:v>DEFENSE</c:v>
                </c:pt>
                <c:pt idx="8">
                  <c:v>AUTOMOBILE</c:v>
                </c:pt>
              </c:strCache>
            </c:strRef>
          </c:cat>
          <c:val>
            <c:numRef>
              <c:f>Feuil1!$B$2:$B$10</c:f>
              <c:numCache>
                <c:formatCode>0.0%</c:formatCode>
                <c:ptCount val="9"/>
                <c:pt idx="0">
                  <c:v>0.10306122448979592</c:v>
                </c:pt>
                <c:pt idx="1">
                  <c:v>7.1428571428571438E-2</c:v>
                </c:pt>
                <c:pt idx="2">
                  <c:v>6.3265306122448975E-2</c:v>
                </c:pt>
                <c:pt idx="3">
                  <c:v>0.2530612244897959</c:v>
                </c:pt>
                <c:pt idx="4">
                  <c:v>7.6530612244897961E-2</c:v>
                </c:pt>
                <c:pt idx="5">
                  <c:v>0.25612244897959185</c:v>
                </c:pt>
                <c:pt idx="6">
                  <c:v>1.5306122448979591E-2</c:v>
                </c:pt>
                <c:pt idx="7">
                  <c:v>0.12448979591836734</c:v>
                </c:pt>
                <c:pt idx="8">
                  <c:v>3.5714285714285719E-2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DAC-40C0-B350-3ACF1D8EC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4DB0F-E7D6-EC4A-B216-0DFB733F193D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— ISP SYSTEM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EF27F-1F98-FB4C-9595-77FB915EB49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4738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13E1B-C044-B145-996A-51C8C2C524B0}" type="datetimeFigureOut">
              <a:rPr lang="fr-FR" smtClean="0"/>
              <a:pPr/>
              <a:t>17/03/2023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— ISP SYSTEM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953ED-CD9E-184E-99D0-9C80AA774A6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4466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ISP SYSTEM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953ED-CD9E-184E-99D0-9C80AA774A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77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— ISP SYSTEM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953ED-CD9E-184E-99D0-9C80AA774A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93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— ISP SYSTEM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953ED-CD9E-184E-99D0-9C80AA774A6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85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628650" y="4358347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fr-FR" dirty="0"/>
              <a:t>TITRE DU POWERPOINT</a:t>
            </a:r>
            <a:br>
              <a:rPr lang="fr-FR" dirty="0"/>
            </a:br>
            <a:r>
              <a:rPr lang="fr-FR" dirty="0"/>
              <a:t>LOREM ISPUM DOLOR SIT AMET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578143" y="1741774"/>
            <a:ext cx="7987714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 b="0" i="0">
                <a:solidFill>
                  <a:schemeClr val="bg1"/>
                </a:solidFill>
                <a:latin typeface="Noway Medium" charset="0"/>
                <a:ea typeface="Noway Medium" charset="0"/>
                <a:cs typeface="Noway Medium" charset="0"/>
              </a:defRPr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ispum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490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7987714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slide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776942" y="1362635"/>
            <a:ext cx="7882964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672192" y="937759"/>
            <a:ext cx="7987714" cy="24646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E3032E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312988"/>
            <a:ext cx="3631359" cy="23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Titre paragraphe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9" y="2850776"/>
            <a:ext cx="3631359" cy="315632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89592" y="6514353"/>
            <a:ext cx="8045984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283" y="6051763"/>
            <a:ext cx="729246" cy="700850"/>
          </a:xfrm>
          <a:prstGeom prst="rect">
            <a:avLst/>
          </a:prstGeom>
        </p:spPr>
      </p:pic>
      <p:sp>
        <p:nvSpPr>
          <p:cNvPr id="16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1307344" y="6598581"/>
            <a:ext cx="3598582" cy="77134"/>
          </a:xfrm>
          <a:prstGeom prst="rect">
            <a:avLst/>
          </a:prstGeom>
        </p:spPr>
        <p:txBody>
          <a:bodyPr anchor="ctr"/>
          <a:lstStyle>
            <a:lvl1pPr>
              <a:defRPr sz="800" b="0" i="0" baseline="0">
                <a:solidFill>
                  <a:schemeClr val="accent2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smtClean="0"/>
              <a:t>ISP GROUP - 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03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7987714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slide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776942" y="1036064"/>
            <a:ext cx="7882964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312988"/>
            <a:ext cx="7988207" cy="23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Titre paragraphe</a:t>
            </a:r>
          </a:p>
        </p:txBody>
      </p:sp>
      <p:sp>
        <p:nvSpPr>
          <p:cNvPr id="8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8" y="2850776"/>
            <a:ext cx="7988207" cy="242516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89592" y="6514353"/>
            <a:ext cx="8045984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283" y="6051763"/>
            <a:ext cx="729246" cy="700850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1307344" y="6598581"/>
            <a:ext cx="3598582" cy="77134"/>
          </a:xfrm>
          <a:prstGeom prst="rect">
            <a:avLst/>
          </a:prstGeom>
        </p:spPr>
        <p:txBody>
          <a:bodyPr anchor="ctr"/>
          <a:lstStyle>
            <a:lvl1pPr>
              <a:defRPr sz="800" b="0" i="0" baseline="0">
                <a:solidFill>
                  <a:schemeClr val="accent2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smtClean="0"/>
              <a:t>ISP GROUP - 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64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 (titre sur 2 lig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465738"/>
            <a:ext cx="7987714" cy="1021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/>
              <a:t>deux lignes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776942" y="1556018"/>
            <a:ext cx="7882964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312988"/>
            <a:ext cx="7988207" cy="23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Titre paragraphe</a:t>
            </a:r>
          </a:p>
        </p:txBody>
      </p:sp>
      <p:sp>
        <p:nvSpPr>
          <p:cNvPr id="7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8" y="2850776"/>
            <a:ext cx="7988207" cy="242516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89592" y="6514353"/>
            <a:ext cx="8045984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283" y="6051763"/>
            <a:ext cx="729246" cy="700850"/>
          </a:xfrm>
          <a:prstGeom prst="rect">
            <a:avLst/>
          </a:prstGeom>
        </p:spPr>
      </p:pic>
      <p:sp>
        <p:nvSpPr>
          <p:cNvPr id="12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1307344" y="6598581"/>
            <a:ext cx="3598582" cy="77134"/>
          </a:xfrm>
          <a:prstGeom prst="rect">
            <a:avLst/>
          </a:prstGeom>
        </p:spPr>
        <p:txBody>
          <a:bodyPr anchor="ctr"/>
          <a:lstStyle>
            <a:lvl1pPr>
              <a:defRPr sz="800" b="0" i="0" baseline="0">
                <a:solidFill>
                  <a:schemeClr val="accent2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smtClean="0"/>
              <a:t>ISP GROUP - 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637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7987714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slide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20" name="Connecteur droit 19"/>
          <p:cNvCxnSpPr/>
          <p:nvPr userDrawn="1"/>
        </p:nvCxnSpPr>
        <p:spPr>
          <a:xfrm>
            <a:off x="776942" y="1362635"/>
            <a:ext cx="7882964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672192" y="937759"/>
            <a:ext cx="7987714" cy="24646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E3032E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cxnSp>
        <p:nvCxnSpPr>
          <p:cNvPr id="25" name="Connecteur droit 24"/>
          <p:cNvCxnSpPr/>
          <p:nvPr userDrawn="1"/>
        </p:nvCxnSpPr>
        <p:spPr>
          <a:xfrm>
            <a:off x="189592" y="6514353"/>
            <a:ext cx="8045984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ableau 6"/>
          <p:cNvSpPr>
            <a:spLocks noGrp="1"/>
          </p:cNvSpPr>
          <p:nvPr>
            <p:ph type="tbl" sz="quarter" idx="18"/>
          </p:nvPr>
        </p:nvSpPr>
        <p:spPr>
          <a:xfrm>
            <a:off x="466725" y="2396564"/>
            <a:ext cx="8193088" cy="315557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283" y="6051763"/>
            <a:ext cx="729246" cy="700850"/>
          </a:xfrm>
          <a:prstGeom prst="rect">
            <a:avLst/>
          </a:prstGeom>
        </p:spPr>
      </p:pic>
      <p:sp>
        <p:nvSpPr>
          <p:cNvPr id="12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1307344" y="6598581"/>
            <a:ext cx="3598582" cy="77134"/>
          </a:xfrm>
          <a:prstGeom prst="rect">
            <a:avLst/>
          </a:prstGeom>
        </p:spPr>
        <p:txBody>
          <a:bodyPr anchor="ctr"/>
          <a:lstStyle>
            <a:lvl1pPr>
              <a:defRPr sz="800" b="0" i="0" baseline="0">
                <a:solidFill>
                  <a:schemeClr val="accent2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smtClean="0"/>
              <a:t>ISP GROUP - 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8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sz="quarter" idx="18"/>
          </p:nvPr>
        </p:nvSpPr>
        <p:spPr>
          <a:xfrm>
            <a:off x="4524187" y="0"/>
            <a:ext cx="4619813" cy="6858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3630866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500" b="0" i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776942" y="1368614"/>
            <a:ext cx="3526116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025559"/>
            <a:ext cx="3631359" cy="239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defRPr>
            </a:lvl1pPr>
          </a:lstStyle>
          <a:p>
            <a:pPr lvl="0"/>
            <a:r>
              <a:rPr lang="fr-FR" dirty="0"/>
              <a:t>Titre paragraphe</a:t>
            </a:r>
          </a:p>
        </p:txBody>
      </p:sp>
      <p:sp>
        <p:nvSpPr>
          <p:cNvPr id="8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9" y="2568529"/>
            <a:ext cx="3631359" cy="31563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23371"/>
          </a:xfrm>
          <a:prstGeom prst="rect">
            <a:avLst/>
          </a:prstGeom>
          <a:solidFill>
            <a:srgbClr val="1F3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672192" y="937759"/>
            <a:ext cx="3630866" cy="246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E3032E"/>
                </a:solidFill>
                <a:latin typeface="Noway Medium" charset="0"/>
                <a:ea typeface="Noway Medium" charset="0"/>
                <a:cs typeface="Noway Medium" charset="0"/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754" y="6157150"/>
            <a:ext cx="729246" cy="700850"/>
          </a:xfrm>
          <a:prstGeom prst="rect">
            <a:avLst/>
          </a:prstGeom>
        </p:spPr>
      </p:pic>
      <p:sp>
        <p:nvSpPr>
          <p:cNvPr id="17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1307344" y="6598581"/>
            <a:ext cx="3598582" cy="77134"/>
          </a:xfrm>
          <a:prstGeom prst="rect">
            <a:avLst/>
          </a:prstGeom>
        </p:spPr>
        <p:txBody>
          <a:bodyPr anchor="ctr"/>
          <a:lstStyle>
            <a:lvl1pPr>
              <a:defRPr sz="800" b="0" i="0" baseline="0">
                <a:solidFill>
                  <a:schemeClr val="accent2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smtClean="0"/>
              <a:t>ISP GROUP - CONFIDENTIAL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02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7987714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slide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776942" y="1362635"/>
            <a:ext cx="7882964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672192" y="937759"/>
            <a:ext cx="7987714" cy="24646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E3032E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312988"/>
            <a:ext cx="3631359" cy="23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Titre paragraphe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9" y="2850776"/>
            <a:ext cx="3631359" cy="315632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925605" y="6598581"/>
            <a:ext cx="3598582" cy="77134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rgbClr val="999999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89592" y="6514353"/>
            <a:ext cx="8045984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897" y="6135446"/>
            <a:ext cx="645146" cy="6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7987714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slide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776942" y="1036064"/>
            <a:ext cx="7882964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312988"/>
            <a:ext cx="7988207" cy="23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Titre paragraphe</a:t>
            </a:r>
          </a:p>
        </p:txBody>
      </p:sp>
      <p:sp>
        <p:nvSpPr>
          <p:cNvPr id="8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8" y="2850776"/>
            <a:ext cx="7988207" cy="242516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925605" y="6598581"/>
            <a:ext cx="3598582" cy="77134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rgbClr val="999999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89592" y="6514353"/>
            <a:ext cx="8045984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897" y="6135446"/>
            <a:ext cx="645146" cy="6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 (titre sur 2 lig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465738"/>
            <a:ext cx="7987714" cy="1021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/>
              <a:t>deux lignes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776942" y="1556018"/>
            <a:ext cx="7882964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312988"/>
            <a:ext cx="7988207" cy="23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Titre paragraphe</a:t>
            </a:r>
          </a:p>
        </p:txBody>
      </p:sp>
      <p:sp>
        <p:nvSpPr>
          <p:cNvPr id="7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8" y="2850776"/>
            <a:ext cx="7988207" cy="242516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89592" y="6514353"/>
            <a:ext cx="8045984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897" y="6135446"/>
            <a:ext cx="645146" cy="6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2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7987714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slide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20" name="Connecteur droit 19"/>
          <p:cNvCxnSpPr/>
          <p:nvPr userDrawn="1"/>
        </p:nvCxnSpPr>
        <p:spPr>
          <a:xfrm>
            <a:off x="776942" y="1362635"/>
            <a:ext cx="7882964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672192" y="937759"/>
            <a:ext cx="7987714" cy="24646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E3032E"/>
                </a:solidFill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  <p:cxnSp>
        <p:nvCxnSpPr>
          <p:cNvPr id="25" name="Connecteur droit 24"/>
          <p:cNvCxnSpPr/>
          <p:nvPr userDrawn="1"/>
        </p:nvCxnSpPr>
        <p:spPr>
          <a:xfrm>
            <a:off x="189592" y="6514353"/>
            <a:ext cx="8045984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897" y="6135446"/>
            <a:ext cx="645146" cy="616473"/>
          </a:xfrm>
          <a:prstGeom prst="rect">
            <a:avLst/>
          </a:prstGeom>
        </p:spPr>
      </p:pic>
      <p:sp>
        <p:nvSpPr>
          <p:cNvPr id="7" name="Espace réservé du tableau 6"/>
          <p:cNvSpPr>
            <a:spLocks noGrp="1"/>
          </p:cNvSpPr>
          <p:nvPr>
            <p:ph type="tbl" sz="quarter" idx="18"/>
          </p:nvPr>
        </p:nvSpPr>
        <p:spPr>
          <a:xfrm>
            <a:off x="466725" y="2396564"/>
            <a:ext cx="8193088" cy="315557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86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ext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7987714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slide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776942" y="1036064"/>
            <a:ext cx="7882964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312988"/>
            <a:ext cx="7988207" cy="23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Titre paragraphe</a:t>
            </a:r>
          </a:p>
        </p:txBody>
      </p:sp>
      <p:sp>
        <p:nvSpPr>
          <p:cNvPr id="8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8" y="2850776"/>
            <a:ext cx="7988207" cy="242516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89592" y="6514353"/>
            <a:ext cx="8045984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897" y="6135446"/>
            <a:ext cx="645146" cy="6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ext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7987714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de la slide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776942" y="1036064"/>
            <a:ext cx="7882964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312988"/>
            <a:ext cx="7988207" cy="23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Titre paragraphe</a:t>
            </a:r>
          </a:p>
        </p:txBody>
      </p:sp>
      <p:sp>
        <p:nvSpPr>
          <p:cNvPr id="8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8" y="2850776"/>
            <a:ext cx="7988207" cy="242516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89592" y="6514353"/>
            <a:ext cx="8045984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897" y="6135446"/>
            <a:ext cx="645146" cy="6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5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 (sans sous-ti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sz="quarter" idx="18"/>
          </p:nvPr>
        </p:nvSpPr>
        <p:spPr>
          <a:xfrm>
            <a:off x="4524187" y="0"/>
            <a:ext cx="4619813" cy="6858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3630866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500" b="0" i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17" name="Connecteur droit 16"/>
          <p:cNvCxnSpPr/>
          <p:nvPr userDrawn="1"/>
        </p:nvCxnSpPr>
        <p:spPr>
          <a:xfrm>
            <a:off x="776942" y="1039908"/>
            <a:ext cx="3526116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025559"/>
            <a:ext cx="3631359" cy="239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defRPr>
            </a:lvl1pPr>
          </a:lstStyle>
          <a:p>
            <a:pPr lvl="0"/>
            <a:r>
              <a:rPr lang="fr-FR" dirty="0"/>
              <a:t>Titre paragraphe</a:t>
            </a:r>
          </a:p>
        </p:txBody>
      </p:sp>
      <p:sp>
        <p:nvSpPr>
          <p:cNvPr id="19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9" y="2568529"/>
            <a:ext cx="3631359" cy="31563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0"/>
            <a:ext cx="9144000" cy="123371"/>
          </a:xfrm>
          <a:prstGeom prst="rect">
            <a:avLst/>
          </a:prstGeom>
          <a:solidFill>
            <a:srgbClr val="1F3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412" y="6024559"/>
            <a:ext cx="866588" cy="8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9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sz="quarter" idx="18"/>
          </p:nvPr>
        </p:nvSpPr>
        <p:spPr>
          <a:xfrm>
            <a:off x="4524187" y="0"/>
            <a:ext cx="4619813" cy="6858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672192" y="538616"/>
            <a:ext cx="3630866" cy="399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500" b="0" i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defRPr>
            </a:lvl1pPr>
          </a:lstStyle>
          <a:p>
            <a:r>
              <a:rPr lang="fr-FR" dirty="0"/>
              <a:t>Titre de la slide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2" y="471714"/>
            <a:ext cx="369937" cy="399143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776942" y="1368614"/>
            <a:ext cx="3526116" cy="0"/>
          </a:xfrm>
          <a:prstGeom prst="line">
            <a:avLst/>
          </a:prstGeom>
          <a:ln>
            <a:solidFill>
              <a:srgbClr val="1F3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6"/>
          <p:cNvSpPr>
            <a:spLocks noGrp="1"/>
          </p:cNvSpPr>
          <p:nvPr>
            <p:ph type="body" sz="quarter" idx="15" hasCustomPrompt="1"/>
          </p:nvPr>
        </p:nvSpPr>
        <p:spPr>
          <a:xfrm>
            <a:off x="671699" y="2025559"/>
            <a:ext cx="3631359" cy="239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defRPr>
            </a:lvl1pPr>
          </a:lstStyle>
          <a:p>
            <a:pPr lvl="0"/>
            <a:r>
              <a:rPr lang="fr-FR" dirty="0"/>
              <a:t>Titre paragraphe</a:t>
            </a:r>
          </a:p>
        </p:txBody>
      </p:sp>
      <p:sp>
        <p:nvSpPr>
          <p:cNvPr id="8" name="Espace réservé du texte 28"/>
          <p:cNvSpPr>
            <a:spLocks noGrp="1"/>
          </p:cNvSpPr>
          <p:nvPr>
            <p:ph type="body" sz="quarter" idx="16" hasCustomPrompt="1"/>
          </p:nvPr>
        </p:nvSpPr>
        <p:spPr>
          <a:xfrm>
            <a:off x="671699" y="2568529"/>
            <a:ext cx="3631359" cy="31563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300" b="0" i="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efficitur</a:t>
            </a:r>
            <a:r>
              <a:rPr lang="fr-FR" dirty="0"/>
              <a:t>,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pretium </a:t>
            </a:r>
            <a:r>
              <a:rPr lang="fr-FR" dirty="0" err="1"/>
              <a:t>nulla</a:t>
            </a:r>
            <a:r>
              <a:rPr lang="fr-FR" dirty="0"/>
              <a:t>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rhoncus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non </a:t>
            </a:r>
            <a:r>
              <a:rPr lang="fr-FR" dirty="0" err="1"/>
              <a:t>neque</a:t>
            </a:r>
            <a:r>
              <a:rPr lang="fr-FR" dirty="0"/>
              <a:t>. </a:t>
            </a:r>
          </a:p>
          <a:p>
            <a:pPr lvl="0"/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et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, </a:t>
            </a:r>
            <a:r>
              <a:rPr lang="fr-FR" dirty="0" err="1"/>
              <a:t>leo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est, eu </a:t>
            </a:r>
            <a:r>
              <a:rPr lang="fr-FR" dirty="0" err="1"/>
              <a:t>ullamcorper</a:t>
            </a:r>
            <a:r>
              <a:rPr lang="fr-FR" dirty="0"/>
              <a:t> est </a:t>
            </a:r>
            <a:r>
              <a:rPr lang="fr-FR" dirty="0" err="1"/>
              <a:t>urna</a:t>
            </a:r>
            <a:r>
              <a:rPr lang="fr-FR" dirty="0"/>
              <a:t> ut </a:t>
            </a:r>
            <a:r>
              <a:rPr lang="fr-FR" dirty="0" err="1"/>
              <a:t>tellus</a:t>
            </a:r>
            <a:r>
              <a:rPr lang="fr-FR" dirty="0"/>
              <a:t>. </a:t>
            </a: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placerat</a:t>
            </a:r>
            <a:r>
              <a:rPr lang="fr-FR" dirty="0"/>
              <a:t>, </a:t>
            </a:r>
            <a:r>
              <a:rPr lang="fr-FR" dirty="0" err="1"/>
              <a:t>dui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gravida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, magna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ligula</a:t>
            </a:r>
            <a:r>
              <a:rPr lang="fr-FR" dirty="0"/>
              <a:t>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sem</a:t>
            </a:r>
            <a:r>
              <a:rPr lang="fr-FR" dirty="0"/>
              <a:t> et </a:t>
            </a:r>
            <a:r>
              <a:rPr lang="fr-FR" dirty="0" err="1"/>
              <a:t>enim</a:t>
            </a:r>
            <a:r>
              <a:rPr lang="fr-FR" dirty="0"/>
              <a:t>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23371"/>
          </a:xfrm>
          <a:prstGeom prst="rect">
            <a:avLst/>
          </a:prstGeom>
          <a:solidFill>
            <a:srgbClr val="1F3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412" y="6024559"/>
            <a:ext cx="866588" cy="833441"/>
          </a:xfrm>
          <a:prstGeom prst="rect">
            <a:avLst/>
          </a:prstGeom>
        </p:spPr>
      </p:pic>
      <p:sp>
        <p:nvSpPr>
          <p:cNvPr id="13" name="Espace réservé du texte 19"/>
          <p:cNvSpPr>
            <a:spLocks noGrp="1"/>
          </p:cNvSpPr>
          <p:nvPr>
            <p:ph type="body" sz="quarter" idx="13" hasCustomPrompt="1"/>
          </p:nvPr>
        </p:nvSpPr>
        <p:spPr>
          <a:xfrm>
            <a:off x="672192" y="937759"/>
            <a:ext cx="3630866" cy="246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 baseline="0">
                <a:solidFill>
                  <a:srgbClr val="E3032E"/>
                </a:solidFill>
                <a:latin typeface="Noway Medium" charset="0"/>
                <a:ea typeface="Noway Medium" charset="0"/>
                <a:cs typeface="Noway Medium" charset="0"/>
              </a:defRPr>
            </a:lvl1pPr>
          </a:lstStyle>
          <a:p>
            <a:pPr lvl="0"/>
            <a:r>
              <a:rPr lang="fr-FR" dirty="0"/>
              <a:t>Sous-titre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5505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533" y="244359"/>
            <a:ext cx="3075264" cy="2951684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 userDrawn="1"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1F3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500" b="0" i="0" kern="1200" spc="300" baseline="0">
          <a:solidFill>
            <a:schemeClr val="bg1"/>
          </a:solidFill>
          <a:latin typeface="Noway Medium" charset="0"/>
          <a:ea typeface="Noway Medium" charset="0"/>
          <a:cs typeface="Noway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3371"/>
          </a:xfrm>
          <a:prstGeom prst="rect">
            <a:avLst/>
          </a:prstGeom>
          <a:solidFill>
            <a:srgbClr val="1F3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>
            <a:off x="101600" y="6617408"/>
            <a:ext cx="1488303" cy="717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fld id="{F2E087BA-55E4-E144-B6CB-F5DEA17352E7}" type="slidenum">
              <a:rPr lang="fr-FR" sz="800" b="0" i="0" smtClean="0">
                <a:solidFill>
                  <a:srgbClr val="999999"/>
                </a:solidFill>
                <a:latin typeface="Noway Medium" charset="0"/>
                <a:ea typeface="Noway Medium" charset="0"/>
                <a:cs typeface="Noway Medium" charset="0"/>
              </a:rPr>
              <a:pPr algn="l"/>
              <a:t>‹N°›</a:t>
            </a:fld>
            <a:r>
              <a:rPr lang="fr-FR" sz="800" b="0" i="0" dirty="0">
                <a:solidFill>
                  <a:srgbClr val="999999"/>
                </a:solidFill>
                <a:latin typeface="Noway Medium" charset="0"/>
                <a:ea typeface="Noway Medium" charset="0"/>
                <a:cs typeface="Noway Medium" charset="0"/>
              </a:rPr>
              <a:t> </a:t>
            </a:r>
            <a:r>
              <a:rPr lang="en-US" sz="800" b="0" i="0" dirty="0">
                <a:solidFill>
                  <a:srgbClr val="999999"/>
                </a:solidFill>
                <a:latin typeface="Noway Medium" charset="0"/>
                <a:ea typeface="Noway Medium" charset="0"/>
                <a:cs typeface="Noway Medium" charset="0"/>
              </a:rPr>
              <a:t>—</a:t>
            </a:r>
            <a:r>
              <a:rPr lang="fr-FR" sz="800" b="0" i="0" dirty="0">
                <a:solidFill>
                  <a:srgbClr val="999999"/>
                </a:solidFill>
                <a:latin typeface="Noway Medium" charset="0"/>
                <a:ea typeface="Noway Medium" charset="0"/>
                <a:cs typeface="Noway Medium" charset="0"/>
              </a:rPr>
              <a:t> ISP SYSTEM</a:t>
            </a:r>
          </a:p>
        </p:txBody>
      </p:sp>
    </p:spTree>
    <p:extLst>
      <p:ext uri="{BB962C8B-B14F-4D97-AF65-F5344CB8AC3E}">
        <p14:creationId xmlns:p14="http://schemas.microsoft.com/office/powerpoint/2010/main" val="84394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692" r:id="rId3"/>
    <p:sldLayoutId id="2147483687" r:id="rId4"/>
    <p:sldLayoutId id="2147483698" r:id="rId5"/>
    <p:sldLayoutId id="2147483701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>
          <a:solidFill>
            <a:srgbClr val="1F3B72"/>
          </a:solidFill>
          <a:latin typeface="Noway Medium" charset="0"/>
          <a:ea typeface="Noway Medium" charset="0"/>
          <a:cs typeface="Noway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0" i="0" kern="1200" spc="0">
          <a:solidFill>
            <a:srgbClr val="1F3B72"/>
          </a:solidFill>
          <a:latin typeface="Noway Medium" charset="0"/>
          <a:ea typeface="Noway Medium" charset="0"/>
          <a:cs typeface="Noway Medium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Noway" charset="0"/>
          <a:ea typeface="Noway" charset="0"/>
          <a:cs typeface="Noway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 userDrawn="1"/>
        </p:nvSpPr>
        <p:spPr>
          <a:xfrm>
            <a:off x="101600" y="6633883"/>
            <a:ext cx="1620108" cy="717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fld id="{F2E087BA-55E4-E144-B6CB-F5DEA17352E7}" type="slidenum">
              <a:rPr lang="fr-FR" sz="800" b="0" i="0" smtClean="0">
                <a:solidFill>
                  <a:srgbClr val="999999"/>
                </a:solidFill>
                <a:latin typeface="Noway Medium" charset="0"/>
                <a:ea typeface="Noway Medium" charset="0"/>
                <a:cs typeface="Noway Medium" charset="0"/>
              </a:rPr>
              <a:pPr algn="l"/>
              <a:t>‹N°›</a:t>
            </a:fld>
            <a:r>
              <a:rPr lang="fr-FR" sz="800" b="0" i="0" dirty="0">
                <a:solidFill>
                  <a:srgbClr val="999999"/>
                </a:solidFill>
                <a:latin typeface="Noway Medium" charset="0"/>
                <a:ea typeface="Noway Medium" charset="0"/>
                <a:cs typeface="Noway Medium" charset="0"/>
              </a:rPr>
              <a:t> </a:t>
            </a:r>
            <a:r>
              <a:rPr lang="en-US" sz="800" b="0" i="0" dirty="0">
                <a:solidFill>
                  <a:srgbClr val="999999"/>
                </a:solidFill>
                <a:latin typeface="Noway Medium" charset="0"/>
                <a:ea typeface="Noway Medium" charset="0"/>
                <a:cs typeface="Noway Medium" charset="0"/>
              </a:rPr>
              <a:t>—</a:t>
            </a:r>
            <a:r>
              <a:rPr lang="fr-FR" sz="800" b="0" i="0" dirty="0">
                <a:solidFill>
                  <a:srgbClr val="999999"/>
                </a:solidFill>
                <a:latin typeface="Noway Medium" charset="0"/>
                <a:ea typeface="Noway Medium" charset="0"/>
                <a:cs typeface="Noway Medium" charset="0"/>
              </a:rPr>
              <a:t> ISP SYSTEM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189592" y="6514353"/>
            <a:ext cx="4113466" cy="0"/>
          </a:xfrm>
          <a:prstGeom prst="line">
            <a:avLst/>
          </a:prstGeom>
          <a:ln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85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3C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321" y="3305664"/>
            <a:ext cx="1273342" cy="12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5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3371"/>
          </a:xfrm>
          <a:prstGeom prst="rect">
            <a:avLst/>
          </a:prstGeom>
          <a:solidFill>
            <a:srgbClr val="1F3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101600" y="6598025"/>
            <a:ext cx="1194540" cy="717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087BA-55E4-E144-B6CB-F5DEA17352E7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Noway Medium" charset="0"/>
                <a:ea typeface="Noway Medium" charset="0"/>
                <a:cs typeface="Noway Medium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Noway Medium" charset="0"/>
                <a:ea typeface="Noway Medium" charset="0"/>
                <a:cs typeface="Noway Medium" charset="0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Noway Medium" charset="0"/>
                <a:ea typeface="Noway Medium" charset="0"/>
                <a:cs typeface="Noway Medium" charset="0"/>
              </a:rPr>
              <a:t>—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Noway Medium" charset="0"/>
                <a:ea typeface="Noway Medium" charset="0"/>
                <a:cs typeface="Noway Medium" charset="0"/>
              </a:rPr>
              <a:t> </a:t>
            </a: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Noway Medium" charset="0"/>
                <a:ea typeface="Noway Medium" charset="0"/>
                <a:cs typeface="Noway Medium" charset="0"/>
              </a:rPr>
              <a:t>ISP GROUP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Noway Medium" charset="0"/>
              <a:ea typeface="Noway Medium" charset="0"/>
              <a:cs typeface="No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>
          <a:solidFill>
            <a:srgbClr val="1F3B72"/>
          </a:solidFill>
          <a:latin typeface="Noway Medium" charset="0"/>
          <a:ea typeface="Noway Medium" charset="0"/>
          <a:cs typeface="Noway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0" i="0" kern="1200" spc="0">
          <a:solidFill>
            <a:srgbClr val="1F3B72"/>
          </a:solidFill>
          <a:latin typeface="Noway Medium" charset="0"/>
          <a:ea typeface="Noway Medium" charset="0"/>
          <a:cs typeface="Noway Medium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Noway" charset="0"/>
          <a:ea typeface="Noway" charset="0"/>
          <a:cs typeface="Noway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103418"/>
            <a:ext cx="7886700" cy="3754581"/>
          </a:xfrm>
        </p:spPr>
        <p:txBody>
          <a:bodyPr/>
          <a:lstStyle/>
          <a:p>
            <a:r>
              <a:rPr lang="en-US" noProof="0" dirty="0" smtClean="0"/>
              <a:t>DESIGN &amp; INNOVATION </a:t>
            </a:r>
            <a:br>
              <a:rPr lang="en-US" noProof="0" dirty="0" smtClean="0"/>
            </a:br>
            <a:r>
              <a:rPr lang="en-US" noProof="0" dirty="0" smtClean="0"/>
              <a:t>HIGH PRECISION PRODUCTS</a:t>
            </a:r>
            <a:br>
              <a:rPr lang="en-US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Optomechanics and Micropositionning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98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73E88-5549-4336-A380-63C48E03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92" y="538616"/>
            <a:ext cx="7987714" cy="195675"/>
          </a:xfrm>
        </p:spPr>
        <p:txBody>
          <a:bodyPr/>
          <a:lstStyle/>
          <a:p>
            <a:r>
              <a:rPr lang="en-US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>Inserting devices in hostile environment</a:t>
            </a:r>
            <a:endParaRPr lang="en-US" noProof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45F4F2-0386-4833-93DC-EC94A8EA10DC}"/>
              </a:ext>
            </a:extLst>
          </p:cNvPr>
          <p:cNvSpPr txBox="1"/>
          <p:nvPr/>
        </p:nvSpPr>
        <p:spPr>
          <a:xfrm>
            <a:off x="672192" y="5288340"/>
            <a:ext cx="63831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oway"/>
              </a:rPr>
              <a:t>Insertion, </a:t>
            </a:r>
            <a:r>
              <a:rPr lang="en-US" sz="2000" dirty="0" err="1">
                <a:latin typeface="Noway"/>
              </a:rPr>
              <a:t>positionning</a:t>
            </a:r>
            <a:r>
              <a:rPr lang="en-US" sz="2000" dirty="0">
                <a:latin typeface="Noway"/>
              </a:rPr>
              <a:t> and orientation  (6 degree)</a:t>
            </a:r>
          </a:p>
          <a:p>
            <a:r>
              <a:rPr lang="en-US" sz="2000" dirty="0">
                <a:latin typeface="Noway"/>
              </a:rPr>
              <a:t>For Optics M &lt; 2,5kg, vacuum enclosure, </a:t>
            </a:r>
          </a:p>
          <a:p>
            <a:r>
              <a:rPr lang="en-US" sz="2000" dirty="0">
                <a:latin typeface="Noway"/>
              </a:rPr>
              <a:t>Electromagnetic and nuclear compatible hardening</a:t>
            </a:r>
          </a:p>
          <a:p>
            <a:pPr>
              <a:buFontTx/>
              <a:buChar char="-"/>
            </a:pPr>
            <a:endParaRPr lang="en-US" dirty="0">
              <a:latin typeface="Noway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8655" y="1773244"/>
            <a:ext cx="3717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Noway"/>
              </a:rPr>
              <a:t>Insertion in hostile environment</a:t>
            </a:r>
          </a:p>
          <a:p>
            <a:r>
              <a:rPr lang="en-US" dirty="0" smtClean="0">
                <a:solidFill>
                  <a:srgbClr val="000000"/>
                </a:solidFill>
                <a:latin typeface="Noway"/>
              </a:rPr>
              <a:t>High stroke &gt; 3m with </a:t>
            </a:r>
          </a:p>
          <a:p>
            <a:r>
              <a:rPr lang="en-US" dirty="0" smtClean="0">
                <a:solidFill>
                  <a:srgbClr val="000000"/>
                </a:solidFill>
                <a:latin typeface="Noway"/>
              </a:rPr>
              <a:t>high precision &lt;20µm</a:t>
            </a:r>
            <a:endParaRPr lang="fr-FR" dirty="0">
              <a:latin typeface="Noway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56" y="1249367"/>
            <a:ext cx="4787617" cy="2169327"/>
          </a:xfrm>
          <a:prstGeom prst="rect">
            <a:avLst/>
          </a:prstGeom>
        </p:spPr>
      </p:pic>
      <p:pic>
        <p:nvPicPr>
          <p:cNvPr id="9" name="Image 8" descr="Y:\Documents Commerciaux\Banque de photos, vidéos et logos\Banque PHOTOS\Machines spéciale_ robotique_ligne fabrication\Robotique\Positionneur PCNC Porte-Cible No Cryo\Inserteur_ISP SYSTEM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34"/>
          <a:stretch/>
        </p:blipFill>
        <p:spPr bwMode="auto">
          <a:xfrm>
            <a:off x="3128212" y="3060834"/>
            <a:ext cx="3201966" cy="2137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Y:\Documents Commerciaux\Banque de photos, vidéos et logos\Banque PHOTOS\Machines spéciale_ robotique_ligne fabrication\Robotique\Positionneur PCNC Porte-Cible No Cryo\Inserteur_sortie_ISP SYSTEM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909" y="4129238"/>
            <a:ext cx="3170217" cy="198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73E88-5549-4336-A380-63C48E03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92" y="538616"/>
            <a:ext cx="7987714" cy="195675"/>
          </a:xfrm>
        </p:spPr>
        <p:txBody>
          <a:bodyPr/>
          <a:lstStyle/>
          <a:p>
            <a:r>
              <a:rPr lang="en-US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>Conclusion</a:t>
            </a:r>
            <a:endParaRPr lang="en-US" noProof="0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39015" y="1401191"/>
            <a:ext cx="7661709" cy="472047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F"/>
            </a:pPr>
            <a:r>
              <a:rPr lang="en-US" sz="1800" noProof="0" dirty="0" smtClean="0"/>
              <a:t>ISP System is a French company with 25 years experience in high precision products</a:t>
            </a:r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F"/>
            </a:pPr>
            <a:r>
              <a:rPr lang="en-US" sz="1800" dirty="0" smtClean="0"/>
              <a:t>We have multidisciplinary </a:t>
            </a:r>
            <a:r>
              <a:rPr lang="en-US" sz="1800" dirty="0"/>
              <a:t>skilled teams, specialists in their fields, for a high precision engineering knowledge.</a:t>
            </a:r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F"/>
            </a:pPr>
            <a:r>
              <a:rPr lang="en-US" sz="1800" dirty="0" smtClean="0"/>
              <a:t>Our </a:t>
            </a:r>
            <a:r>
              <a:rPr lang="en-US" sz="1800" dirty="0"/>
              <a:t>expertise in precision engineering </a:t>
            </a:r>
            <a:r>
              <a:rPr lang="en-US" sz="1800" dirty="0" smtClean="0"/>
              <a:t>is at your disposal to deliver you solutions </a:t>
            </a:r>
            <a:r>
              <a:rPr lang="en-US" sz="1800" dirty="0"/>
              <a:t>fitting customer’s challenging application needs.</a:t>
            </a:r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F"/>
            </a:pPr>
            <a:r>
              <a:rPr lang="en-US" sz="1800" dirty="0"/>
              <a:t>Customized products can be offered to fully dedicated </a:t>
            </a:r>
            <a:r>
              <a:rPr lang="en-US" sz="1800" dirty="0" smtClean="0"/>
              <a:t>turnkey solutions</a:t>
            </a:r>
            <a:r>
              <a:rPr lang="en-US" sz="1800" dirty="0"/>
              <a:t>, including design, testing and manufacturing. </a:t>
            </a:r>
            <a:endParaRPr lang="en-US" sz="1800" dirty="0" smtClean="0"/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F"/>
            </a:pPr>
            <a:endParaRPr lang="en-US" sz="1800" noProof="0" dirty="0" smtClean="0"/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F"/>
            </a:pPr>
            <a:r>
              <a:rPr lang="en-US" sz="1800" dirty="0"/>
              <a:t>ISP SYSTEM provides a spectrum of services including: </a:t>
            </a:r>
            <a:r>
              <a:rPr lang="en-US" sz="1800" dirty="0" smtClean="0"/>
              <a:t>R&amp;D, Design</a:t>
            </a:r>
            <a:r>
              <a:rPr lang="en-US" sz="1800" dirty="0"/>
              <a:t>, Prototype Manufacturing, Industrialization, </a:t>
            </a:r>
            <a:r>
              <a:rPr lang="en-US" sz="1800" dirty="0" err="1" smtClean="0"/>
              <a:t>Massproduction</a:t>
            </a:r>
            <a:r>
              <a:rPr lang="en-US" sz="1800" dirty="0"/>
              <a:t>, Commissioning, After Sales </a:t>
            </a:r>
            <a:r>
              <a:rPr lang="en-US" sz="1800" dirty="0" smtClean="0"/>
              <a:t>……</a:t>
            </a:r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F"/>
            </a:pPr>
            <a:endParaRPr lang="en-US" sz="1800" noProof="0" dirty="0"/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F"/>
            </a:pPr>
            <a:r>
              <a:rPr lang="en-US" sz="1800" dirty="0" smtClean="0"/>
              <a:t>Do not hesitate to contact us.</a:t>
            </a:r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17439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Thank you for your attention</a:t>
            </a:r>
            <a:endParaRPr lang="en-US" noProof="0" dirty="0"/>
          </a:p>
        </p:txBody>
      </p:sp>
      <p:sp>
        <p:nvSpPr>
          <p:cNvPr id="3" name="ZoneTexte 2"/>
          <p:cNvSpPr txBox="1"/>
          <p:nvPr/>
        </p:nvSpPr>
        <p:spPr>
          <a:xfrm>
            <a:off x="2582778" y="5069305"/>
            <a:ext cx="397844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50"/>
              </a:spcAft>
            </a:pPr>
            <a:r>
              <a:rPr lang="fr-FR" sz="1500" b="0" i="0" dirty="0" err="1" smtClean="0">
                <a:solidFill>
                  <a:schemeClr val="bg1"/>
                </a:solidFill>
                <a:latin typeface="Noway" charset="0"/>
                <a:ea typeface="Noway" charset="0"/>
                <a:cs typeface="Noway" charset="0"/>
              </a:rPr>
              <a:t>Dr.Valérie</a:t>
            </a:r>
            <a:r>
              <a:rPr lang="fr-FR" sz="1500" b="0" i="0" dirty="0" smtClean="0">
                <a:solidFill>
                  <a:schemeClr val="bg1"/>
                </a:solidFill>
                <a:latin typeface="Noway" charset="0"/>
                <a:ea typeface="Noway" charset="0"/>
                <a:cs typeface="Noway" charset="0"/>
              </a:rPr>
              <a:t> PARET</a:t>
            </a:r>
            <a:endParaRPr lang="fr-FR" sz="1500" b="0" i="0" dirty="0">
              <a:solidFill>
                <a:schemeClr val="bg1"/>
              </a:solidFill>
              <a:latin typeface="Noway" charset="0"/>
              <a:ea typeface="Noway" charset="0"/>
              <a:cs typeface="Noway" charset="0"/>
            </a:endParaRPr>
          </a:p>
          <a:p>
            <a:pPr algn="ctr">
              <a:spcAft>
                <a:spcPts val="250"/>
              </a:spcAft>
            </a:pPr>
            <a:r>
              <a:rPr lang="fr-FR" sz="1500" b="0" i="0" dirty="0">
                <a:solidFill>
                  <a:schemeClr val="bg1"/>
                </a:solidFill>
                <a:latin typeface="Noway Medium" charset="0"/>
                <a:ea typeface="Noway Medium" charset="0"/>
                <a:cs typeface="Noway Medium" charset="0"/>
              </a:rPr>
              <a:t>Phone:</a:t>
            </a:r>
            <a:r>
              <a:rPr lang="fr-FR" sz="1500" b="0" i="0" baseline="0" dirty="0">
                <a:solidFill>
                  <a:schemeClr val="bg1"/>
                </a:solidFill>
                <a:latin typeface="Noway Medium" charset="0"/>
                <a:ea typeface="Noway Medium" charset="0"/>
                <a:cs typeface="Noway Medium" charset="0"/>
              </a:rPr>
              <a:t> </a:t>
            </a:r>
            <a:r>
              <a:rPr lang="fr-FR" sz="1500" b="0" i="0" baseline="0" dirty="0">
                <a:solidFill>
                  <a:schemeClr val="bg1"/>
                </a:solidFill>
                <a:latin typeface="Noway" charset="0"/>
                <a:ea typeface="Noway" charset="0"/>
                <a:cs typeface="Noway" charset="0"/>
              </a:rPr>
              <a:t>+33 (0)5 62 33 44 44</a:t>
            </a:r>
          </a:p>
          <a:p>
            <a:pPr algn="ctr">
              <a:spcAft>
                <a:spcPts val="250"/>
              </a:spcAft>
            </a:pPr>
            <a:r>
              <a:rPr lang="fr-FR" sz="1500" b="0" i="0" baseline="0" dirty="0">
                <a:solidFill>
                  <a:schemeClr val="bg1"/>
                </a:solidFill>
                <a:latin typeface="Noway Medium" charset="0"/>
                <a:ea typeface="Noway Medium" charset="0"/>
                <a:cs typeface="Noway Medium" charset="0"/>
              </a:rPr>
              <a:t>Email : </a:t>
            </a:r>
            <a:r>
              <a:rPr lang="fr-FR" sz="1500" b="0" i="0" baseline="0" dirty="0" smtClean="0">
                <a:solidFill>
                  <a:schemeClr val="bg1"/>
                </a:solidFill>
                <a:latin typeface="Noway" charset="0"/>
                <a:ea typeface="Noway" charset="0"/>
                <a:cs typeface="Noway" charset="0"/>
              </a:rPr>
              <a:t>valerie.paret@fr-ispgroup.com</a:t>
            </a:r>
            <a:endParaRPr lang="fr-FR" sz="1500" b="0" i="0" baseline="0" dirty="0">
              <a:solidFill>
                <a:schemeClr val="bg1"/>
              </a:solidFill>
              <a:latin typeface="Noway" charset="0"/>
              <a:ea typeface="Noway" charset="0"/>
              <a:cs typeface="Noway" charset="0"/>
            </a:endParaRPr>
          </a:p>
          <a:p>
            <a:pPr algn="ctr">
              <a:spcAft>
                <a:spcPts val="250"/>
              </a:spcAft>
            </a:pPr>
            <a:r>
              <a:rPr lang="fr-FR" sz="1500" b="1" i="0" baseline="0" dirty="0" err="1">
                <a:solidFill>
                  <a:srgbClr val="E3032E"/>
                </a:solidFill>
                <a:latin typeface="Noway" charset="0"/>
                <a:ea typeface="Noway" charset="0"/>
                <a:cs typeface="Noway" charset="0"/>
              </a:rPr>
              <a:t>www.isp-system.com</a:t>
            </a:r>
            <a:endParaRPr lang="fr-FR" sz="1500" b="1" i="0" dirty="0">
              <a:solidFill>
                <a:srgbClr val="E3032E"/>
              </a:solidFill>
              <a:latin typeface="Noway" charset="0"/>
              <a:ea typeface="Noway" charset="0"/>
              <a:cs typeface="No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 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5117" y="0"/>
            <a:ext cx="4619625" cy="6858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ISP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72192" y="1463508"/>
            <a:ext cx="3631359" cy="239712"/>
          </a:xfrm>
        </p:spPr>
        <p:txBody>
          <a:bodyPr/>
          <a:lstStyle/>
          <a:p>
            <a:r>
              <a:rPr lang="en-US" noProof="0" dirty="0" smtClean="0"/>
              <a:t>ISP GROUP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243590" y="1815077"/>
            <a:ext cx="4328410" cy="1969039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Clr>
                <a:srgbClr val="1F3B72"/>
              </a:buClr>
              <a:buFont typeface="Arial" charset="0"/>
              <a:buChar char="•"/>
            </a:pPr>
            <a:r>
              <a:rPr lang="en-US" noProof="0" dirty="0" smtClean="0"/>
              <a:t>Turnover 2021 : 11,1 M€ - </a:t>
            </a:r>
            <a:r>
              <a:rPr lang="en-US" dirty="0" smtClean="0"/>
              <a:t>90</a:t>
            </a:r>
            <a:r>
              <a:rPr lang="en-US" noProof="0" dirty="0" smtClean="0"/>
              <a:t> employees</a:t>
            </a:r>
          </a:p>
          <a:p>
            <a:pPr marL="285750" indent="-285750">
              <a:lnSpc>
                <a:spcPct val="100000"/>
              </a:lnSpc>
              <a:buClr>
                <a:srgbClr val="1F3B72"/>
              </a:buClr>
              <a:buFont typeface="Arial" charset="0"/>
              <a:buChar char="•"/>
            </a:pPr>
            <a:r>
              <a:rPr lang="en-US" noProof="0" dirty="0" smtClean="0"/>
              <a:t>25 years experience in high precision products</a:t>
            </a:r>
          </a:p>
          <a:p>
            <a:pPr marL="285750" indent="-285750">
              <a:lnSpc>
                <a:spcPct val="100000"/>
              </a:lnSpc>
              <a:buClr>
                <a:srgbClr val="1F3B72"/>
              </a:buClr>
              <a:buFont typeface="Arial" charset="0"/>
              <a:buChar char="•"/>
            </a:pPr>
            <a:r>
              <a:rPr lang="en-US" noProof="0" dirty="0" smtClean="0"/>
              <a:t>Precision engineering including product assembly - « fabless » model.</a:t>
            </a:r>
          </a:p>
          <a:p>
            <a:pPr marL="285750" indent="-285750">
              <a:lnSpc>
                <a:spcPct val="100000"/>
              </a:lnSpc>
              <a:buClr>
                <a:srgbClr val="1F3B72"/>
              </a:buClr>
              <a:buFont typeface="Arial" charset="0"/>
              <a:buChar char="•"/>
            </a:pPr>
            <a:r>
              <a:rPr lang="en-US" noProof="0" dirty="0" smtClean="0"/>
              <a:t>Markets : photonics, medical, defense, aerospace, nuclear, electronics, …</a:t>
            </a:r>
            <a:endParaRPr lang="en-US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 smtClean="0"/>
              <a:t>In a few words…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3371"/>
          </a:xfrm>
          <a:prstGeom prst="rect">
            <a:avLst/>
          </a:prstGeom>
          <a:solidFill>
            <a:srgbClr val="1F3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space réservé du texte 3"/>
          <p:cNvSpPr txBox="1">
            <a:spLocks/>
          </p:cNvSpPr>
          <p:nvPr/>
        </p:nvSpPr>
        <p:spPr>
          <a:xfrm>
            <a:off x="527486" y="3673332"/>
            <a:ext cx="3760617" cy="239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1F3B72"/>
                </a:solidFill>
                <a:effectLst/>
                <a:uLnTx/>
                <a:uFillTx/>
                <a:latin typeface="Noway Medium" charset="0"/>
              </a:rPr>
              <a:t>ISP System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3B72"/>
                </a:solidFill>
                <a:effectLst/>
                <a:uLnTx/>
                <a:uFillTx/>
                <a:latin typeface="Noway Medium" charset="0"/>
              </a:rPr>
              <a:t>: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3B72"/>
                </a:solidFill>
                <a:effectLst/>
                <a:uLnTx/>
                <a:uFillTx/>
                <a:latin typeface="Noway Medium" charset="0"/>
              </a:rPr>
              <a:t> Facility in Vic-en-Bigorre (65)</a:t>
            </a:r>
          </a:p>
        </p:txBody>
      </p:sp>
      <p:sp>
        <p:nvSpPr>
          <p:cNvPr id="13" name="Espace réservé du texte 4"/>
          <p:cNvSpPr txBox="1">
            <a:spLocks/>
          </p:cNvSpPr>
          <p:nvPr/>
        </p:nvSpPr>
        <p:spPr>
          <a:xfrm>
            <a:off x="243590" y="4018066"/>
            <a:ext cx="4281527" cy="9818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B7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Turnover 2021 : 9,2 M€, 25 % export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B7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70 employees,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B7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R&amp;D  with 10% turnover 70 projects/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B7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Quality : ISO 9001, EN 9100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way" charset="0"/>
            </a:endParaRPr>
          </a:p>
        </p:txBody>
      </p:sp>
      <p:sp>
        <p:nvSpPr>
          <p:cNvPr id="14" name="Espace réservé du texte 3"/>
          <p:cNvSpPr txBox="1">
            <a:spLocks/>
          </p:cNvSpPr>
          <p:nvPr/>
        </p:nvSpPr>
        <p:spPr>
          <a:xfrm>
            <a:off x="550021" y="5377005"/>
            <a:ext cx="3631359" cy="239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1F3B72"/>
                </a:solidFill>
                <a:effectLst/>
                <a:uLnTx/>
                <a:uFillTx/>
                <a:latin typeface="Noway Medium" charset="0"/>
              </a:rPr>
              <a:t>ISP Aquitaine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3B72"/>
                </a:solidFill>
                <a:effectLst/>
                <a:uLnTx/>
                <a:uFillTx/>
                <a:latin typeface="Noway Medium" charset="0"/>
              </a:rPr>
              <a:t> :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1F3B72"/>
                </a:solidFill>
                <a:effectLst/>
                <a:uLnTx/>
                <a:uFillTx/>
                <a:latin typeface="Noway Medium" charset="0"/>
              </a:rPr>
              <a:t> Facility in Pessac (33)</a:t>
            </a:r>
          </a:p>
        </p:txBody>
      </p:sp>
      <p:sp>
        <p:nvSpPr>
          <p:cNvPr id="15" name="Espace réservé du texte 4"/>
          <p:cNvSpPr txBox="1">
            <a:spLocks/>
          </p:cNvSpPr>
          <p:nvPr/>
        </p:nvSpPr>
        <p:spPr>
          <a:xfrm>
            <a:off x="302293" y="5686961"/>
            <a:ext cx="3631359" cy="9403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Tx/>
              <a:buNone/>
              <a:defRPr sz="1300" b="0" i="0" kern="1200">
                <a:solidFill>
                  <a:schemeClr val="tx1"/>
                </a:solidFill>
                <a:latin typeface="Noway" charset="0"/>
                <a:ea typeface="Noway" charset="0"/>
                <a:cs typeface="No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B72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Turnover</a:t>
            </a: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 </a:t>
            </a:r>
            <a:r>
              <a:rPr kumimoji="0" lang="de-DE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2021 </a:t>
            </a: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: </a:t>
            </a:r>
            <a:r>
              <a:rPr kumimoji="0" lang="de-DE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1,9 </a:t>
            </a: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M</a:t>
            </a:r>
            <a:r>
              <a:rPr kumimoji="0" lang="de-DE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€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B72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20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employees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F3B72"/>
              </a:buClr>
              <a:buSzTx/>
              <a:buFont typeface="Arial" charset="0"/>
              <a:buChar char="•"/>
              <a:tabLst/>
              <a:defRPr/>
            </a:pPr>
            <a:r>
              <a:rPr kumimoji="0" lang="de-DE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Quality </a:t>
            </a: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way" charset="0"/>
              </a:rPr>
              <a:t>: ISO 9001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way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6" y="3707582"/>
            <a:ext cx="175375" cy="2387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11" y="5387583"/>
            <a:ext cx="175375" cy="23870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754" y="6157150"/>
            <a:ext cx="729246" cy="700850"/>
          </a:xfrm>
          <a:prstGeom prst="rect">
            <a:avLst/>
          </a:prstGeom>
        </p:spPr>
      </p:pic>
      <p:sp>
        <p:nvSpPr>
          <p:cNvPr id="20" name="Espace réservé du texte 2"/>
          <p:cNvSpPr txBox="1">
            <a:spLocks/>
          </p:cNvSpPr>
          <p:nvPr/>
        </p:nvSpPr>
        <p:spPr>
          <a:xfrm>
            <a:off x="1307344" y="6598581"/>
            <a:ext cx="3598582" cy="7713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800" b="0" i="0" kern="1200" baseline="0">
                <a:solidFill>
                  <a:schemeClr val="accent2"/>
                </a:solidFill>
                <a:latin typeface="Noway" charset="0"/>
                <a:ea typeface="Noway" charset="0"/>
                <a:cs typeface="No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32E"/>
                </a:solidFill>
                <a:effectLst/>
                <a:uLnTx/>
                <a:uFillTx/>
                <a:latin typeface="Noway" charset="0"/>
              </a:rPr>
              <a:t>ISP GROUP - CONFIDENTIAL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E3032E"/>
              </a:solidFill>
              <a:effectLst/>
              <a:uLnTx/>
              <a:uFillTx/>
              <a:latin typeface="No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1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871161609"/>
              </p:ext>
            </p:extLst>
          </p:nvPr>
        </p:nvGraphicFramePr>
        <p:xfrm>
          <a:off x="105878" y="1057707"/>
          <a:ext cx="4899259" cy="325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6314" y="416044"/>
            <a:ext cx="7987714" cy="399143"/>
          </a:xfrm>
        </p:spPr>
        <p:txBody>
          <a:bodyPr/>
          <a:lstStyle/>
          <a:p>
            <a:r>
              <a:rPr lang="fr-FR" sz="3500" dirty="0" smtClean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rPr>
              <a:t>World </a:t>
            </a:r>
            <a:r>
              <a:rPr lang="fr-FR" sz="3500" dirty="0" err="1" smtClean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rPr>
              <a:t>wide</a:t>
            </a:r>
            <a:r>
              <a:rPr lang="fr-FR" sz="3500" dirty="0" smtClean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rPr>
              <a:t> Sales distribution </a:t>
            </a:r>
            <a:br>
              <a:rPr lang="fr-FR" sz="3500" dirty="0" smtClean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rPr>
            </a:br>
            <a:r>
              <a:rPr lang="fr-FR" sz="3500" dirty="0" smtClean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rPr>
              <a:t>/ </a:t>
            </a:r>
            <a:r>
              <a:rPr lang="fr-FR" sz="3500" dirty="0" err="1" smtClean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rPr>
              <a:t>product</a:t>
            </a:r>
            <a:r>
              <a:rPr lang="fr-FR" sz="3500" dirty="0" smtClean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rPr>
              <a:t> / </a:t>
            </a:r>
            <a:r>
              <a:rPr lang="fr-FR" sz="3500" dirty="0" err="1" smtClean="0">
                <a:solidFill>
                  <a:srgbClr val="1F3B72"/>
                </a:solidFill>
                <a:latin typeface="Noway Medium" charset="0"/>
                <a:ea typeface="Noway Medium" charset="0"/>
                <a:cs typeface="Noway Medium" charset="0"/>
              </a:rPr>
              <a:t>Market</a:t>
            </a:r>
            <a:endParaRPr lang="fr-FR" sz="3500" dirty="0">
              <a:solidFill>
                <a:srgbClr val="1F3B72"/>
              </a:solidFill>
              <a:latin typeface="Noway Medium" charset="0"/>
              <a:ea typeface="Noway Medium" charset="0"/>
              <a:cs typeface="Noway Medium" charset="0"/>
            </a:endParaRPr>
          </a:p>
        </p:txBody>
      </p:sp>
      <p:graphicFrame>
        <p:nvGraphicFramePr>
          <p:cNvPr id="4" name="Graphiqu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76404"/>
              </p:ext>
            </p:extLst>
          </p:nvPr>
        </p:nvGraphicFramePr>
        <p:xfrm>
          <a:off x="4303017" y="3378467"/>
          <a:ext cx="4982532" cy="345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746" y="1095298"/>
            <a:ext cx="3847939" cy="228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product portfolio</a:t>
            </a:r>
            <a:endParaRPr lang="en-US" sz="40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729371" y="1227867"/>
            <a:ext cx="3586371" cy="772966"/>
            <a:chOff x="651098" y="1670816"/>
            <a:chExt cx="3586371" cy="772966"/>
          </a:xfrm>
        </p:grpSpPr>
        <p:sp>
          <p:nvSpPr>
            <p:cNvPr id="7" name="Rectangle 6"/>
            <p:cNvSpPr/>
            <p:nvPr/>
          </p:nvSpPr>
          <p:spPr>
            <a:xfrm>
              <a:off x="672192" y="1697064"/>
              <a:ext cx="3543347" cy="728421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C4C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098" y="1670816"/>
              <a:ext cx="360000" cy="360000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672192" y="1697064"/>
              <a:ext cx="3543347" cy="72842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F3B72"/>
                  </a:solidFill>
                  <a:effectLst/>
                  <a:uLnTx/>
                  <a:uFillTx/>
                  <a:latin typeface="Noway" charset="0"/>
                  <a:ea typeface="Noway" charset="0"/>
                  <a:cs typeface="Noway" charset="0"/>
                </a:rPr>
                <a:t>MICRO </a:t>
              </a:r>
              <a:r>
                <a:rPr kumimoji="0" lang="fr-FR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3B72"/>
                  </a:solidFill>
                  <a:effectLst/>
                  <a:uLnTx/>
                  <a:uFillTx/>
                  <a:latin typeface="Noway" charset="0"/>
                  <a:ea typeface="Noway" charset="0"/>
                  <a:cs typeface="Noway" charset="0"/>
                </a:rPr>
                <a:t>POSITIONNING</a:t>
              </a:r>
              <a:r>
                <a:rPr kumimoji="0" lang="fr-FR" sz="1500" b="0" i="0" u="none" strike="noStrike" kern="1200" cap="none" spc="0" normalizeH="0" noProof="0" dirty="0" smtClean="0">
                  <a:ln>
                    <a:noFill/>
                  </a:ln>
                  <a:solidFill>
                    <a:srgbClr val="1F3B72"/>
                  </a:solidFill>
                  <a:effectLst/>
                  <a:uLnTx/>
                  <a:uFillTx/>
                  <a:latin typeface="Noway" charset="0"/>
                  <a:ea typeface="Noway" charset="0"/>
                  <a:cs typeface="Noway" charset="0"/>
                </a:rPr>
                <a:t> </a:t>
              </a:r>
              <a:r>
                <a:rPr kumimoji="0" lang="fr-FR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3B72"/>
                  </a:solidFill>
                  <a:effectLst/>
                  <a:uLnTx/>
                  <a:uFillTx/>
                  <a:latin typeface="Noway" charset="0"/>
                  <a:ea typeface="Noway" charset="0"/>
                  <a:cs typeface="Noway" charset="0"/>
                </a:rPr>
                <a:t>&amp; OPTICS</a:t>
              </a:r>
              <a:endPara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1F3B72"/>
                </a:solidFill>
                <a:effectLst/>
                <a:uLnTx/>
                <a:uFillTx/>
                <a:latin typeface="Noway" charset="0"/>
                <a:ea typeface="Noway" charset="0"/>
                <a:cs typeface="Noway" charset="0"/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7469" y="2083782"/>
              <a:ext cx="360000" cy="3600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D963CF3-7243-4D9E-8022-3A1485C61F8B}"/>
              </a:ext>
            </a:extLst>
          </p:cNvPr>
          <p:cNvGrpSpPr/>
          <p:nvPr/>
        </p:nvGrpSpPr>
        <p:grpSpPr>
          <a:xfrm>
            <a:off x="5856852" y="1217521"/>
            <a:ext cx="2801798" cy="765015"/>
            <a:chOff x="5687239" y="1678767"/>
            <a:chExt cx="2801798" cy="765015"/>
          </a:xfrm>
        </p:grpSpPr>
        <p:sp>
          <p:nvSpPr>
            <p:cNvPr id="10" name="Rectangle 9"/>
            <p:cNvSpPr/>
            <p:nvPr/>
          </p:nvSpPr>
          <p:spPr>
            <a:xfrm>
              <a:off x="5718207" y="1706212"/>
              <a:ext cx="2729686" cy="728421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C4C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740137" y="1697064"/>
              <a:ext cx="2729687" cy="72842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3B72"/>
                  </a:solidFill>
                  <a:effectLst/>
                  <a:uLnTx/>
                  <a:uFillTx/>
                  <a:latin typeface="Noway" charset="0"/>
                  <a:ea typeface="Noway" charset="0"/>
                  <a:cs typeface="Noway" charset="0"/>
                </a:rPr>
                <a:t>MACHINES </a:t>
              </a:r>
              <a:r>
                <a: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F3B72"/>
                  </a:solidFill>
                  <a:effectLst/>
                  <a:uLnTx/>
                  <a:uFillTx/>
                  <a:latin typeface="Noway" charset="0"/>
                  <a:ea typeface="Noway" charset="0"/>
                  <a:cs typeface="Noway" charset="0"/>
                </a:rPr>
                <a:t>&amp; </a:t>
              </a:r>
              <a:r>
                <a:rPr kumimoji="0" lang="fr-FR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3B72"/>
                  </a:solidFill>
                  <a:effectLst/>
                  <a:uLnTx/>
                  <a:uFillTx/>
                  <a:latin typeface="Noway" charset="0"/>
                  <a:ea typeface="Noway" charset="0"/>
                  <a:cs typeface="Noway" charset="0"/>
                </a:rPr>
                <a:t>ROBOTICS</a:t>
              </a:r>
              <a:endPara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1F3B72"/>
                </a:solidFill>
                <a:effectLst/>
                <a:uLnTx/>
                <a:uFillTx/>
                <a:latin typeface="Noway" charset="0"/>
                <a:ea typeface="Noway" charset="0"/>
                <a:cs typeface="Noway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7239" y="1678767"/>
              <a:ext cx="360000" cy="360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9037" y="2083782"/>
              <a:ext cx="360000" cy="360000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A5BBCE2-AFD6-416F-934A-81FB3E6300D2}"/>
              </a:ext>
            </a:extLst>
          </p:cNvPr>
          <p:cNvGrpSpPr/>
          <p:nvPr/>
        </p:nvGrpSpPr>
        <p:grpSpPr>
          <a:xfrm>
            <a:off x="5850643" y="3895507"/>
            <a:ext cx="2788794" cy="774931"/>
            <a:chOff x="5437575" y="4626931"/>
            <a:chExt cx="2788794" cy="774931"/>
          </a:xfrm>
        </p:grpSpPr>
        <p:sp>
          <p:nvSpPr>
            <p:cNvPr id="14" name="Rectangle 13"/>
            <p:cNvSpPr/>
            <p:nvPr/>
          </p:nvSpPr>
          <p:spPr>
            <a:xfrm>
              <a:off x="5458888" y="4645228"/>
              <a:ext cx="2729686" cy="728421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C4C4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458889" y="4686289"/>
              <a:ext cx="2722314" cy="67227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3B72"/>
                  </a:solidFill>
                  <a:effectLst/>
                  <a:uLnTx/>
                  <a:uFillTx/>
                  <a:latin typeface="Noway" charset="0"/>
                  <a:ea typeface="Noway" charset="0"/>
                  <a:cs typeface="Noway" charset="0"/>
                </a:rPr>
                <a:t>ELECTRICAL EMBEDDED ACTUATORS</a:t>
              </a:r>
              <a:endPara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1F3B72"/>
                </a:solidFill>
                <a:effectLst/>
                <a:uLnTx/>
                <a:uFillTx/>
                <a:latin typeface="Noway" charset="0"/>
                <a:ea typeface="Noway" charset="0"/>
                <a:cs typeface="Noway" charset="0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7575" y="4626931"/>
              <a:ext cx="360000" cy="360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6369" y="5041862"/>
              <a:ext cx="360000" cy="360000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254" y="5643401"/>
            <a:ext cx="835035" cy="84674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466" y="5674475"/>
            <a:ext cx="769984" cy="7699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627" y="5643401"/>
            <a:ext cx="699767" cy="756624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750465" y="3915399"/>
            <a:ext cx="2791053" cy="783246"/>
            <a:chOff x="1094002" y="4900275"/>
            <a:chExt cx="2791053" cy="783246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776C320-F05C-43AF-95BF-3A87E18ECC77}"/>
                </a:ext>
              </a:extLst>
            </p:cNvPr>
            <p:cNvGrpSpPr/>
            <p:nvPr/>
          </p:nvGrpSpPr>
          <p:grpSpPr>
            <a:xfrm>
              <a:off x="1129642" y="4938065"/>
              <a:ext cx="2755413" cy="745456"/>
              <a:chOff x="1102617" y="4698897"/>
              <a:chExt cx="2755413" cy="74545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77E44AF-1713-4D3B-8212-58FFEC75A11C}"/>
                  </a:ext>
                </a:extLst>
              </p:cNvPr>
              <p:cNvSpPr/>
              <p:nvPr/>
            </p:nvSpPr>
            <p:spPr>
              <a:xfrm>
                <a:off x="1102617" y="4698897"/>
                <a:ext cx="2729686" cy="728421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C4C4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8E3CEE04-A090-45A6-84EB-DF309F309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8030" y="5084353"/>
                <a:ext cx="360000" cy="360000"/>
              </a:xfrm>
              <a:prstGeom prst="rect">
                <a:avLst/>
              </a:prstGeom>
            </p:spPr>
          </p:pic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068DB5D6-BF4F-498F-B987-A19C0237F5E3}"/>
                  </a:ext>
                </a:extLst>
              </p:cNvPr>
              <p:cNvSpPr txBox="1"/>
              <p:nvPr/>
            </p:nvSpPr>
            <p:spPr>
              <a:xfrm>
                <a:off x="1102618" y="4717195"/>
                <a:ext cx="2719772" cy="71012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3B72"/>
                    </a:solidFill>
                    <a:effectLst/>
                    <a:uLnTx/>
                    <a:uFillTx/>
                    <a:latin typeface="Noway" charset="0"/>
                    <a:ea typeface="Noway" charset="0"/>
                    <a:cs typeface="Noway" charset="0"/>
                  </a:rPr>
                  <a:t>MECHATRONICS</a:t>
                </a:r>
                <a:r>
                  <a:rPr kumimoji="0" lang="fr-FR" sz="15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1F3B72"/>
                    </a:solidFill>
                    <a:effectLst/>
                    <a:uLnTx/>
                    <a:uFillTx/>
                    <a:latin typeface="Noway" charset="0"/>
                    <a:ea typeface="Noway" charset="0"/>
                    <a:cs typeface="Noway" charset="0"/>
                  </a:rPr>
                  <a:t> FOR</a:t>
                </a:r>
                <a:r>
                  <a:rPr kumimoji="0" lang="fr-FR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3B72"/>
                    </a:solidFill>
                    <a:effectLst/>
                    <a:uLnTx/>
                    <a:uFillTx/>
                    <a:latin typeface="Noway" charset="0"/>
                    <a:ea typeface="Noway" charset="0"/>
                    <a:cs typeface="Noway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3B72"/>
                    </a:solidFill>
                    <a:effectLst/>
                    <a:uLnTx/>
                    <a:uFillTx/>
                    <a:latin typeface="Noway" charset="0"/>
                    <a:ea typeface="Noway" charset="0"/>
                    <a:cs typeface="Noway" charset="0"/>
                  </a:rPr>
                  <a:t>LIFE SCIENCES</a:t>
                </a:r>
                <a:endPara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F3B72"/>
                  </a:solidFill>
                  <a:effectLst/>
                  <a:uLnTx/>
                  <a:uFillTx/>
                  <a:latin typeface="Noway" charset="0"/>
                  <a:ea typeface="Noway" charset="0"/>
                  <a:cs typeface="Noway" charset="0"/>
                </a:endParaRPr>
              </a:p>
            </p:txBody>
          </p:sp>
        </p:grp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002" y="4900275"/>
              <a:ext cx="360000" cy="360000"/>
            </a:xfrm>
            <a:prstGeom prst="rect">
              <a:avLst/>
            </a:prstGeom>
          </p:spPr>
        </p:pic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250" y="2017453"/>
            <a:ext cx="1986570" cy="184313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58" y="2202506"/>
            <a:ext cx="1096696" cy="1432100"/>
          </a:xfrm>
          <a:prstGeom prst="rect">
            <a:avLst/>
          </a:prstGeom>
        </p:spPr>
      </p:pic>
      <p:pic>
        <p:nvPicPr>
          <p:cNvPr id="33" name="Picture 7" descr="C:\Users\paul.BE\Desktop\Injecteur Radio Protégé détouré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73" y="4872726"/>
            <a:ext cx="2272859" cy="142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2088" y="5031327"/>
            <a:ext cx="1486894" cy="92899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415" y="2222970"/>
            <a:ext cx="1056914" cy="14321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067" y="1913729"/>
            <a:ext cx="1187511" cy="81851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72" y="2750537"/>
            <a:ext cx="1400285" cy="11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Micro-positioning / Optomechanics</a:t>
            </a:r>
            <a:endParaRPr lang="en-US" dirty="0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64847"/>
              </p:ext>
            </p:extLst>
          </p:nvPr>
        </p:nvGraphicFramePr>
        <p:xfrm>
          <a:off x="472140" y="2909650"/>
          <a:ext cx="7881638" cy="3534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896">
                <a:tc>
                  <a:txBody>
                    <a:bodyPr/>
                    <a:lstStyle/>
                    <a:p>
                      <a:pPr lvl="0"/>
                      <a:r>
                        <a:rPr lang="en-US" sz="14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RANGE</a:t>
                      </a:r>
                      <a:endParaRPr lang="en-US" sz="1400" b="0" i="0" noProof="0" dirty="0">
                        <a:latin typeface="Noway" charset="0"/>
                        <a:ea typeface="Noway" charset="0"/>
                        <a:cs typeface="Noway" charset="0"/>
                      </a:endParaRPr>
                    </a:p>
                  </a:txBody>
                  <a:tcPr marL="216000" marT="72000" marB="72000"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PRODUCTS</a:t>
                      </a:r>
                      <a:endParaRPr lang="en-US" sz="1400" b="0" i="0" noProof="0" dirty="0">
                        <a:latin typeface="Noway" charset="0"/>
                        <a:ea typeface="Noway" charset="0"/>
                        <a:cs typeface="Noway" charset="0"/>
                      </a:endParaRPr>
                    </a:p>
                  </a:txBody>
                  <a:tcPr marL="216000" marT="72000" marB="72000" anchor="ctr"/>
                </a:tc>
                <a:tc gridSpan="2">
                  <a:txBody>
                    <a:bodyPr/>
                    <a:lstStyle/>
                    <a:p>
                      <a:pPr lvl="0"/>
                      <a:r>
                        <a:rPr lang="en-US" sz="14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MARKETS</a:t>
                      </a:r>
                      <a:endParaRPr lang="en-US" sz="1400" b="0" i="0" noProof="0" dirty="0">
                        <a:latin typeface="Noway" charset="0"/>
                        <a:ea typeface="Noway" charset="0"/>
                        <a:cs typeface="Noway" charset="0"/>
                      </a:endParaRPr>
                    </a:p>
                  </a:txBody>
                  <a:tcPr marL="216000" marT="72000" marB="7200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 Medium" charset="0"/>
                          <a:ea typeface="Noway Medium" charset="0"/>
                          <a:cs typeface="Noway Medium" charset="0"/>
                        </a:rPr>
                        <a:t>OPTOMECHANICS</a:t>
                      </a:r>
                      <a:endParaRPr lang="en-US" sz="1200" b="0" i="0" noProof="0" dirty="0">
                        <a:latin typeface="Noway Medium" charset="0"/>
                        <a:ea typeface="Noway Medium" charset="0"/>
                        <a:cs typeface="Noway Medium" charset="0"/>
                      </a:endParaRPr>
                    </a:p>
                  </a:txBody>
                  <a:tcPr marL="216000" marT="144000" marB="1440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baseline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Adaptive optics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baseline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Fast Steering Mirror (FSM)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baseline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Gimbal mount, tip-tilt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baseline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Laser head</a:t>
                      </a:r>
                      <a:endParaRPr lang="en-US" sz="1200" b="0" i="0" noProof="0" dirty="0">
                        <a:latin typeface="Noway" charset="0"/>
                        <a:ea typeface="Noway" charset="0"/>
                        <a:cs typeface="Noway" charset="0"/>
                      </a:endParaRPr>
                    </a:p>
                  </a:txBody>
                  <a:tcPr marL="216000" marT="144000" marB="144000" anchor="ctr"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Photonics – Astronomy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Aerospace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Medical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Metrology</a:t>
                      </a:r>
                      <a:endParaRPr lang="en-US" sz="1200" b="0" i="0" noProof="0" dirty="0">
                        <a:latin typeface="Noway" charset="0"/>
                        <a:ea typeface="Noway" charset="0"/>
                        <a:cs typeface="Noway" charset="0"/>
                      </a:endParaRPr>
                    </a:p>
                  </a:txBody>
                  <a:tcPr marL="216000" marT="144000" marB="144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 Medium" charset="0"/>
                          <a:ea typeface="Noway Medium" charset="0"/>
                          <a:cs typeface="Noway Medium" charset="0"/>
                        </a:rPr>
                        <a:t>MICROPOSITIONING</a:t>
                      </a:r>
                      <a:endParaRPr lang="en-US" sz="1200" b="0" i="0" noProof="0" dirty="0">
                        <a:latin typeface="Noway Medium" charset="0"/>
                        <a:ea typeface="Noway Medium" charset="0"/>
                        <a:cs typeface="Noway Medium" charset="0"/>
                      </a:endParaRPr>
                    </a:p>
                  </a:txBody>
                  <a:tcPr marL="216000" marT="144000" marB="144000" anchor="ctr"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Actuators</a:t>
                      </a:r>
                      <a:endParaRPr lang="en-US" sz="1200" b="0" i="0" baseline="0" noProof="0" dirty="0" smtClean="0">
                        <a:latin typeface="Noway" charset="0"/>
                        <a:ea typeface="Noway" charset="0"/>
                        <a:cs typeface="Noway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baseline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Translation – rotation stages, Goniometer,…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Multi-axes</a:t>
                      </a:r>
                      <a:r>
                        <a:rPr lang="en-US" sz="1200" b="0" i="0" baseline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 stages</a:t>
                      </a:r>
                      <a:endParaRPr lang="en-US" sz="1200" b="0" i="0" noProof="0" dirty="0">
                        <a:latin typeface="Noway" charset="0"/>
                        <a:ea typeface="Noway" charset="0"/>
                        <a:cs typeface="Noway" charset="0"/>
                      </a:endParaRPr>
                    </a:p>
                  </a:txBody>
                  <a:tcPr marL="216000" marT="144000" marB="144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Photonics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Scientific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Space</a:t>
                      </a:r>
                      <a:endParaRPr lang="en-US" sz="1200" b="0" i="0" noProof="0" dirty="0">
                        <a:latin typeface="Noway" charset="0"/>
                        <a:ea typeface="Noway" charset="0"/>
                        <a:cs typeface="Noway" charset="0"/>
                      </a:endParaRPr>
                    </a:p>
                  </a:txBody>
                  <a:tcPr marL="216000" marT="144000" marB="144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4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Microscopy / Spectroscopy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Defense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Nuclear</a:t>
                      </a:r>
                      <a:endParaRPr lang="en-US" sz="1200" b="0" i="0" noProof="0" dirty="0">
                        <a:latin typeface="Noway" charset="0"/>
                        <a:ea typeface="Noway" charset="0"/>
                        <a:cs typeface="Noway" charset="0"/>
                      </a:endParaRPr>
                    </a:p>
                  </a:txBody>
                  <a:tcPr marL="108000" marT="144000" marB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C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 smtClean="0">
                          <a:latin typeface="Noway Medium" charset="0"/>
                          <a:ea typeface="Noway Medium" charset="0"/>
                          <a:cs typeface="Noway Medium" charset="0"/>
                        </a:rPr>
                        <a:t>LARGE</a:t>
                      </a:r>
                      <a:r>
                        <a:rPr lang="en-US" sz="1200" b="0" i="0" baseline="0" noProof="0" dirty="0" smtClean="0">
                          <a:latin typeface="Noway Medium" charset="0"/>
                          <a:ea typeface="Noway Medium" charset="0"/>
                          <a:cs typeface="Noway Medium" charset="0"/>
                        </a:rPr>
                        <a:t> POSITIONING</a:t>
                      </a:r>
                      <a:endParaRPr lang="en-US" sz="1200" b="0" i="0" noProof="0" dirty="0" smtClean="0">
                        <a:latin typeface="Noway Medium" charset="0"/>
                        <a:ea typeface="Noway Medium" charset="0"/>
                        <a:cs typeface="Noway Medium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noProof="0" dirty="0" smtClean="0">
                          <a:latin typeface="Noway Medium" charset="0"/>
                          <a:ea typeface="Noway Medium" charset="0"/>
                          <a:cs typeface="Noway Medium" charset="0"/>
                        </a:rPr>
                        <a:t>SYSTEMS</a:t>
                      </a:r>
                      <a:endParaRPr lang="en-US" sz="1200" b="0" i="0" noProof="0" dirty="0">
                        <a:latin typeface="Noway Medium" charset="0"/>
                        <a:ea typeface="Noway Medium" charset="0"/>
                        <a:cs typeface="Noway Medium" charset="0"/>
                      </a:endParaRPr>
                    </a:p>
                  </a:txBody>
                  <a:tcPr marL="216000" marT="144000" marB="14400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Large positioning stages</a:t>
                      </a:r>
                      <a:endParaRPr lang="en-US" sz="1200" b="0" i="0" baseline="0" noProof="0" dirty="0" smtClean="0">
                        <a:latin typeface="Noway" charset="0"/>
                        <a:ea typeface="Noway" charset="0"/>
                        <a:cs typeface="Noway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baseline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Large spectrometers</a:t>
                      </a:r>
                      <a:endParaRPr lang="en-US" sz="1200" b="0" i="0" noProof="0" dirty="0">
                        <a:latin typeface="Noway" charset="0"/>
                        <a:ea typeface="Noway" charset="0"/>
                        <a:cs typeface="Noway" charset="0"/>
                      </a:endParaRPr>
                    </a:p>
                  </a:txBody>
                  <a:tcPr marL="216000" marT="144000" marB="144000" anchor="ctr"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Scientific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Intense lasers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200" b="0" i="0" noProof="0" dirty="0" smtClean="0">
                          <a:latin typeface="Noway" charset="0"/>
                          <a:ea typeface="Noway" charset="0"/>
                          <a:cs typeface="Noway" charset="0"/>
                        </a:rPr>
                        <a:t>Nuclear</a:t>
                      </a:r>
                      <a:endParaRPr lang="en-US" sz="1200" b="0" i="0" noProof="0" dirty="0">
                        <a:latin typeface="Noway" charset="0"/>
                        <a:ea typeface="Noway" charset="0"/>
                        <a:cs typeface="Noway" charset="0"/>
                      </a:endParaRPr>
                    </a:p>
                  </a:txBody>
                  <a:tcPr marL="216000" marT="144000" marB="144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98" y="1525259"/>
            <a:ext cx="1022381" cy="10937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492" y="1529543"/>
            <a:ext cx="828487" cy="10721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767" y="1908399"/>
            <a:ext cx="1123950" cy="95588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949" y="1279050"/>
            <a:ext cx="1594397" cy="149131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371" y="1540171"/>
            <a:ext cx="726791" cy="105090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537" y="1645590"/>
            <a:ext cx="1813860" cy="988505"/>
          </a:xfrm>
          <a:prstGeom prst="rect">
            <a:avLst/>
          </a:prstGeom>
        </p:spPr>
      </p:pic>
      <p:pic>
        <p:nvPicPr>
          <p:cNvPr id="18" name="Picture 1" descr="Y:\Documents Commerciaux\Banque de photos, vidéos et logos\Banque PHOTOS\Optique_&amp;_opto-meca\monture et support optique\Monture Gimbal 600mm\Gimbal detoure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877" y="1279050"/>
            <a:ext cx="1037686" cy="1355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5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6CB61-FD60-4DF3-8652-5CE8285C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92" y="124692"/>
            <a:ext cx="7987714" cy="1288472"/>
          </a:xfrm>
        </p:spPr>
        <p:txBody>
          <a:bodyPr/>
          <a:lstStyle/>
          <a:p>
            <a:r>
              <a:rPr lang="en-US" sz="2800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>Electro-mechanical deformable mirror for </a:t>
            </a:r>
            <a:br>
              <a:rPr lang="en-US" sz="2800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</a:br>
            <a:r>
              <a:rPr lang="en-US" sz="280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>High power laser facility or for space </a:t>
            </a:r>
            <a:r>
              <a:rPr lang="en-US" sz="2800" b="1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/>
            </a:r>
            <a:br>
              <a:rPr lang="en-US" sz="2800" b="1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</a:br>
            <a:endParaRPr lang="en-US" sz="2800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EAD19F-9459-4571-BD00-736851BAA2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4207" y="1119051"/>
            <a:ext cx="4176413" cy="979256"/>
          </a:xfrm>
        </p:spPr>
        <p:txBody>
          <a:bodyPr/>
          <a:lstStyle/>
          <a:p>
            <a:r>
              <a:rPr lang="en-US" noProof="0" dirty="0" smtClean="0">
                <a:solidFill>
                  <a:schemeClr val="tx2"/>
                </a:solidFill>
              </a:rPr>
              <a:t>Complete range of DM developed to fulfill laser users requirements : </a:t>
            </a:r>
          </a:p>
          <a:p>
            <a:r>
              <a:rPr lang="en-US" noProof="0" dirty="0" smtClean="0">
                <a:solidFill>
                  <a:schemeClr val="tx2"/>
                </a:solidFill>
              </a:rPr>
              <a:t>MD-AME (using stepper motors)</a:t>
            </a:r>
          </a:p>
          <a:p>
            <a:endParaRPr lang="en-US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588BDE-D99D-4580-80B9-0A2E0E68C6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08829" y="4992450"/>
            <a:ext cx="4415070" cy="1629294"/>
          </a:xfrm>
        </p:spPr>
        <p:txBody>
          <a:bodyPr/>
          <a:lstStyle/>
          <a:p>
            <a:pPr lvl="1" indent="292100">
              <a:buFont typeface="Arial" pitchFamily="34" charset="0"/>
              <a:buChar char="•"/>
            </a:pPr>
            <a:r>
              <a:rPr lang="en-US" sz="1400" noProof="0" dirty="0"/>
              <a:t>Aperture from 22mm up to </a:t>
            </a:r>
            <a:r>
              <a:rPr lang="en-US" sz="1400" noProof="0" dirty="0" smtClean="0"/>
              <a:t>550m, AOI: 0-45°</a:t>
            </a:r>
          </a:p>
          <a:p>
            <a:pPr lvl="1" indent="292100">
              <a:buFont typeface="Arial" pitchFamily="34" charset="0"/>
              <a:buChar char="•"/>
            </a:pPr>
            <a:r>
              <a:rPr lang="en-US" sz="1400" noProof="0" dirty="0" smtClean="0"/>
              <a:t>Dielectric </a:t>
            </a:r>
            <a:r>
              <a:rPr lang="en-US" sz="1400" noProof="0" dirty="0"/>
              <a:t>, metallic or hybrid coating </a:t>
            </a:r>
            <a:endParaRPr lang="en-US" sz="1400" dirty="0"/>
          </a:p>
          <a:p>
            <a:pPr lvl="1" indent="292100">
              <a:buFont typeface="Arial" pitchFamily="34" charset="0"/>
              <a:buChar char="•"/>
            </a:pPr>
            <a:r>
              <a:rPr lang="en-US" sz="1400" noProof="0" dirty="0" smtClean="0"/>
              <a:t>HV </a:t>
            </a:r>
            <a:r>
              <a:rPr lang="en-US" sz="1400" noProof="0" dirty="0"/>
              <a:t>&amp; UHV compatible </a:t>
            </a:r>
            <a:endParaRPr lang="en-US" sz="1400" noProof="0" dirty="0" smtClean="0"/>
          </a:p>
          <a:p>
            <a:pPr lvl="1" indent="292100">
              <a:buFont typeface="Arial" pitchFamily="34" charset="0"/>
              <a:buChar char="•"/>
            </a:pPr>
            <a:r>
              <a:rPr lang="en-US" sz="1400" noProof="0" dirty="0" smtClean="0"/>
              <a:t>Tip-tilt </a:t>
            </a:r>
            <a:r>
              <a:rPr lang="en-US" sz="1400" noProof="0" dirty="0"/>
              <a:t>motorized </a:t>
            </a:r>
            <a:r>
              <a:rPr lang="en-US" sz="1400" noProof="0" dirty="0" smtClean="0"/>
              <a:t>mount</a:t>
            </a:r>
            <a:endParaRPr lang="en-US" sz="1400" noProof="0" dirty="0"/>
          </a:p>
          <a:p>
            <a:pPr lvl="1" indent="292100">
              <a:buFont typeface="Arial" pitchFamily="34" charset="0"/>
              <a:buChar char="•"/>
            </a:pPr>
            <a:r>
              <a:rPr lang="en-US" sz="1400" noProof="0" dirty="0"/>
              <a:t>Electronic control command </a:t>
            </a:r>
            <a:r>
              <a:rPr lang="en-US" sz="1400" noProof="0" dirty="0" smtClean="0"/>
              <a:t>interfaced</a:t>
            </a:r>
          </a:p>
          <a:p>
            <a:pPr lvl="1"/>
            <a:r>
              <a:rPr lang="en-US" sz="1400" noProof="0" dirty="0" smtClean="0"/>
              <a:t>      with </a:t>
            </a:r>
            <a:r>
              <a:rPr lang="en-US" sz="1400" noProof="0" dirty="0"/>
              <a:t>wave front sensor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AD31415-BC11-4244-B5C9-9A739BC432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92" y="2026691"/>
            <a:ext cx="2614479" cy="27989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778BE2-CD9D-4E01-BC18-3DA80A3D9C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368" y="1914674"/>
            <a:ext cx="2643310" cy="282035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DF81EB1-96BE-4800-B750-1DD739E3112F}"/>
              </a:ext>
            </a:extLst>
          </p:cNvPr>
          <p:cNvSpPr txBox="1">
            <a:spLocks/>
          </p:cNvSpPr>
          <p:nvPr/>
        </p:nvSpPr>
        <p:spPr>
          <a:xfrm>
            <a:off x="5302576" y="1084592"/>
            <a:ext cx="3725921" cy="767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defTabSz="457200">
              <a:spcBef>
                <a:spcPct val="0"/>
              </a:spcBef>
              <a:buNone/>
              <a:defRPr sz="2000">
                <a:solidFill>
                  <a:schemeClr val="tx2"/>
                </a:solidFill>
                <a:latin typeface="Noway Medium" charset="0"/>
                <a:ea typeface="+mj-ea"/>
                <a:cs typeface="+mj-cs"/>
              </a:defRPr>
            </a:lvl1pPr>
          </a:lstStyle>
          <a:p>
            <a:r>
              <a:rPr lang="it-IT" dirty="0"/>
              <a:t>Space Deformable mirror</a:t>
            </a:r>
          </a:p>
          <a:p>
            <a:r>
              <a:rPr lang="it-IT" dirty="0"/>
              <a:t>MD-Space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EAAD4C-6F66-4F54-BC6D-E88A9BF449C3}"/>
              </a:ext>
            </a:extLst>
          </p:cNvPr>
          <p:cNvSpPr txBox="1">
            <a:spLocks/>
          </p:cNvSpPr>
          <p:nvPr/>
        </p:nvSpPr>
        <p:spPr>
          <a:xfrm>
            <a:off x="4848928" y="4737720"/>
            <a:ext cx="4477951" cy="169336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defPPr>
              <a:defRPr lang="fr-FR"/>
            </a:defPPr>
            <a:lvl1pPr marL="285750" indent="-285750" defTabSz="457200">
              <a:spcBef>
                <a:spcPct val="0"/>
              </a:spcBef>
              <a:buFont typeface="Wingdings" charset="2"/>
              <a:buChar char="§"/>
              <a:defRPr sz="1300">
                <a:latin typeface="Noway"/>
                <a:ea typeface="+mj-ea"/>
                <a:cs typeface="+mj-cs"/>
              </a:defRPr>
            </a:lvl1pPr>
          </a:lstStyle>
          <a:p>
            <a:r>
              <a:rPr lang="it-IT" sz="1400" dirty="0"/>
              <a:t>Improves imaging quality of  space telescope</a:t>
            </a:r>
          </a:p>
          <a:p>
            <a:r>
              <a:rPr lang="it-IT" sz="1400" dirty="0"/>
              <a:t>Patented and original technology Wavefront correction with nanometric accuracy</a:t>
            </a:r>
          </a:p>
          <a:p>
            <a:r>
              <a:rPr lang="it-IT" sz="1400" dirty="0"/>
              <a:t>High linearity (&gt; 99</a:t>
            </a:r>
            <a:r>
              <a:rPr lang="it-IT" sz="1400" dirty="0" smtClean="0"/>
              <a:t>%), No </a:t>
            </a:r>
            <a:r>
              <a:rPr lang="it-IT" sz="1400" dirty="0"/>
              <a:t>hysteresis</a:t>
            </a:r>
          </a:p>
          <a:p>
            <a:r>
              <a:rPr lang="it-IT" sz="1400" dirty="0"/>
              <a:t>Large correction amplitude</a:t>
            </a:r>
          </a:p>
          <a:p>
            <a:r>
              <a:rPr lang="it-IT" sz="1400" dirty="0" smtClean="0"/>
              <a:t>Adaptable </a:t>
            </a:r>
            <a:r>
              <a:rPr lang="it-IT" sz="1400" dirty="0"/>
              <a:t>Aperture</a:t>
            </a:r>
          </a:p>
          <a:p>
            <a:r>
              <a:rPr lang="it-IT" sz="1400" dirty="0"/>
              <a:t>Space </a:t>
            </a:r>
            <a:r>
              <a:rPr lang="it-IT" sz="1400" dirty="0" smtClean="0"/>
              <a:t>compatible</a:t>
            </a:r>
          </a:p>
          <a:p>
            <a:r>
              <a:rPr lang="it-IT" sz="1400" dirty="0" smtClean="0"/>
              <a:t>Qualified TRL 6</a:t>
            </a:r>
            <a:endParaRPr lang="it-IT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3561347" y="3234088"/>
            <a:ext cx="1809550" cy="6063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it-IT" sz="2000" dirty="0"/>
              <a:t>Stability without power</a:t>
            </a:r>
          </a:p>
          <a:p>
            <a:pPr algn="ctr"/>
            <a:endParaRPr lang="fr-F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D92B2-1EAA-4327-A352-40DBD22F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>UHV multi-axis positioning device</a:t>
            </a:r>
            <a:endParaRPr lang="en-US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23ED77-6358-4DA5-98F1-EF643121F2A0}"/>
              </a:ext>
            </a:extLst>
          </p:cNvPr>
          <p:cNvSpPr txBox="1"/>
          <p:nvPr/>
        </p:nvSpPr>
        <p:spPr>
          <a:xfrm>
            <a:off x="4610500" y="4293096"/>
            <a:ext cx="41677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Noway"/>
              </a:rPr>
              <a:t>5 axis positioning </a:t>
            </a:r>
            <a:r>
              <a:rPr lang="en-US" sz="1500" b="1" dirty="0" smtClean="0">
                <a:latin typeface="Noway"/>
              </a:rPr>
              <a:t>Target Holder for intense laser</a:t>
            </a:r>
          </a:p>
          <a:p>
            <a:endParaRPr lang="en-US" sz="1500" dirty="0" smtClean="0">
              <a:latin typeface="Noway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fr-FR" dirty="0"/>
              <a:t>2 horizontal stages </a:t>
            </a:r>
            <a:r>
              <a:rPr lang="fr-FR" dirty="0" smtClean="0"/>
              <a:t>XY</a:t>
            </a:r>
            <a:r>
              <a:rPr lang="fr-FR" dirty="0"/>
              <a:t>(</a:t>
            </a:r>
            <a:r>
              <a:rPr lang="fr-FR" dirty="0" err="1"/>
              <a:t>Res</a:t>
            </a:r>
            <a:r>
              <a:rPr lang="fr-FR" dirty="0"/>
              <a:t>:</a:t>
            </a:r>
            <a:r>
              <a:rPr lang="en-US" dirty="0"/>
              <a:t>&lt; </a:t>
            </a:r>
            <a:r>
              <a:rPr lang="en-US" dirty="0" smtClean="0"/>
              <a:t>1µm)</a:t>
            </a:r>
            <a:endParaRPr lang="fr-FR" dirty="0"/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fr-FR" dirty="0"/>
              <a:t>1 vertical translation stage </a:t>
            </a:r>
            <a:r>
              <a:rPr lang="fr-FR" dirty="0" smtClean="0"/>
              <a:t>Z</a:t>
            </a:r>
            <a:r>
              <a:rPr lang="fr-FR" dirty="0"/>
              <a:t>(</a:t>
            </a:r>
            <a:r>
              <a:rPr lang="fr-FR" dirty="0" err="1"/>
              <a:t>Res</a:t>
            </a:r>
            <a:r>
              <a:rPr lang="fr-FR" dirty="0"/>
              <a:t>:</a:t>
            </a:r>
            <a:r>
              <a:rPr lang="en-US" dirty="0"/>
              <a:t>&lt; </a:t>
            </a:r>
            <a:r>
              <a:rPr lang="en-US" dirty="0" smtClean="0"/>
              <a:t>1µm</a:t>
            </a:r>
            <a:endParaRPr lang="fr-FR" dirty="0"/>
          </a:p>
          <a:p>
            <a:pPr marL="285750" lvl="0" indent="-285750">
              <a:buFont typeface="Calibri" panose="020F0502020204030204" pitchFamily="34" charset="0"/>
              <a:buChar char="•"/>
            </a:pPr>
            <a:r>
              <a:rPr lang="fr-FR" dirty="0"/>
              <a:t>1 rotation RZ </a:t>
            </a:r>
            <a:r>
              <a:rPr lang="fr-FR" dirty="0" smtClean="0"/>
              <a:t>stage (</a:t>
            </a:r>
            <a:r>
              <a:rPr lang="fr-FR" dirty="0" err="1" smtClean="0"/>
              <a:t>Res</a:t>
            </a:r>
            <a:r>
              <a:rPr lang="fr-FR" dirty="0" smtClean="0"/>
              <a:t>:</a:t>
            </a:r>
            <a:r>
              <a:rPr lang="en-US" dirty="0"/>
              <a:t>&lt; 0.001</a:t>
            </a:r>
            <a:r>
              <a:rPr lang="en-US" dirty="0" smtClean="0"/>
              <a:t>°)</a:t>
            </a:r>
            <a:endParaRPr lang="fr-FR" dirty="0"/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fr-FR" dirty="0"/>
              <a:t>1 </a:t>
            </a:r>
            <a:r>
              <a:rPr lang="fr-FR" dirty="0" err="1"/>
              <a:t>goniometer</a:t>
            </a:r>
            <a:r>
              <a:rPr lang="fr-FR" dirty="0"/>
              <a:t> RY </a:t>
            </a:r>
            <a:r>
              <a:rPr lang="fr-FR" dirty="0" smtClean="0"/>
              <a:t>stage</a:t>
            </a:r>
            <a:r>
              <a:rPr lang="fr-FR" dirty="0"/>
              <a:t>(</a:t>
            </a:r>
            <a:r>
              <a:rPr lang="fr-FR" dirty="0" err="1"/>
              <a:t>Res</a:t>
            </a:r>
            <a:r>
              <a:rPr lang="fr-FR" dirty="0"/>
              <a:t>:</a:t>
            </a:r>
            <a:r>
              <a:rPr lang="en-US" dirty="0"/>
              <a:t>&lt; 0.001</a:t>
            </a:r>
            <a:r>
              <a:rPr lang="en-US" dirty="0" smtClean="0"/>
              <a:t>°)</a:t>
            </a:r>
            <a:endParaRPr lang="fr-FR" dirty="0"/>
          </a:p>
          <a:p>
            <a:pPr algn="l"/>
            <a:r>
              <a:rPr lang="en-US" sz="1500" dirty="0" smtClean="0">
                <a:latin typeface="Noway"/>
              </a:rPr>
              <a:t>Use under UHV</a:t>
            </a:r>
            <a:endParaRPr lang="en-US" sz="1500" dirty="0">
              <a:latin typeface="Noway"/>
            </a:endParaRPr>
          </a:p>
        </p:txBody>
      </p:sp>
      <p:pic>
        <p:nvPicPr>
          <p:cNvPr id="7" name="Picture 2" descr="Y:\Documents Commerciaux\Banque de photos, vidéos et logos\Banque PHOTOS\Micro_&amp;_nano_positionnement\Positionneur_multi_axe\AXOC\AXOC.png">
            <a:extLst>
              <a:ext uri="{FF2B5EF4-FFF2-40B4-BE49-F238E27FC236}">
                <a16:creationId xmlns:a16="http://schemas.microsoft.com/office/drawing/2014/main" id="{90E6E7CF-A36B-41D1-BB8D-E3A8E9EC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249138"/>
            <a:ext cx="2558965" cy="2791397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4E0F960-4037-4494-B4E7-5A7EE984B780}"/>
              </a:ext>
            </a:extLst>
          </p:cNvPr>
          <p:cNvSpPr txBox="1"/>
          <p:nvPr/>
        </p:nvSpPr>
        <p:spPr>
          <a:xfrm>
            <a:off x="394636" y="4288331"/>
            <a:ext cx="3696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 smtClean="0">
                <a:effectLst/>
                <a:latin typeface="Noway"/>
              </a:rPr>
              <a:t>Micro focus station</a:t>
            </a:r>
          </a:p>
          <a:p>
            <a:pPr algn="l"/>
            <a:r>
              <a:rPr lang="en-US" sz="1500" dirty="0">
                <a:latin typeface="Noway"/>
              </a:rPr>
              <a:t>S</a:t>
            </a:r>
            <a:r>
              <a:rPr lang="en-US" sz="1500" dirty="0" smtClean="0">
                <a:effectLst/>
                <a:latin typeface="Noway"/>
              </a:rPr>
              <a:t>ynchrotron beamline</a:t>
            </a:r>
          </a:p>
          <a:p>
            <a:pPr algn="l"/>
            <a:endParaRPr lang="en-US" sz="1500" dirty="0" smtClean="0">
              <a:effectLst/>
              <a:latin typeface="Noway"/>
            </a:endParaRPr>
          </a:p>
          <a:p>
            <a:pPr algn="l"/>
            <a:r>
              <a:rPr lang="en-US" sz="1500" dirty="0" smtClean="0">
                <a:effectLst/>
                <a:latin typeface="Noway"/>
              </a:rPr>
              <a:t>5DOF on each of both KB mirrors:</a:t>
            </a:r>
          </a:p>
          <a:p>
            <a:pPr algn="l">
              <a:buFontTx/>
              <a:buChar char="-"/>
            </a:pPr>
            <a:r>
              <a:rPr lang="en-US" sz="1500" dirty="0" smtClean="0">
                <a:effectLst/>
                <a:latin typeface="Noway"/>
              </a:rPr>
              <a:t> 2 rotations, one of them with resolution: 0,15µrad</a:t>
            </a:r>
          </a:p>
          <a:p>
            <a:pPr algn="l">
              <a:buFontTx/>
              <a:buChar char="-"/>
            </a:pPr>
            <a:r>
              <a:rPr lang="en-US" sz="1500" dirty="0" smtClean="0">
                <a:effectLst/>
                <a:latin typeface="Noway"/>
              </a:rPr>
              <a:t> 3 translations, 1µm resolution </a:t>
            </a:r>
          </a:p>
          <a:p>
            <a:pPr algn="l"/>
            <a:r>
              <a:rPr lang="en-US" sz="1500" dirty="0" smtClean="0">
                <a:effectLst/>
                <a:latin typeface="Noway"/>
              </a:rPr>
              <a:t>Use under nitrogen</a:t>
            </a:r>
            <a:endParaRPr lang="en-US" sz="1500" dirty="0">
              <a:effectLst/>
              <a:latin typeface="Noway"/>
            </a:endParaRPr>
          </a:p>
        </p:txBody>
      </p:sp>
      <p:pic>
        <p:nvPicPr>
          <p:cNvPr id="10" name="Imag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500" y="1249138"/>
            <a:ext cx="4049406" cy="27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21777-1A7E-4ADB-9136-E2E0651F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>Motorized optical mounts</a:t>
            </a:r>
            <a:endParaRPr lang="en-US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11B35A-675C-46B0-B4AB-307F57B155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557" y="1288426"/>
            <a:ext cx="8208350" cy="239712"/>
          </a:xfrm>
        </p:spPr>
        <p:txBody>
          <a:bodyPr/>
          <a:lstStyle/>
          <a:p>
            <a:r>
              <a:rPr lang="en-US" noProof="0" dirty="0" smtClean="0">
                <a:solidFill>
                  <a:schemeClr val="tx2"/>
                </a:solidFill>
              </a:rPr>
              <a:t>Precision motorized mounts realized by ISP SYSTEM, thanks to TMP and VMP range. Control electronics is also proposed.</a:t>
            </a:r>
          </a:p>
          <a:p>
            <a:pPr>
              <a:spcBef>
                <a:spcPts val="600"/>
              </a:spcBef>
            </a:pPr>
            <a:r>
              <a:rPr lang="en-US" noProof="0" dirty="0" smtClean="0">
                <a:solidFill>
                  <a:schemeClr val="tx2"/>
                </a:solidFill>
              </a:rPr>
              <a:t>Definition is adapted to customer requirements to be interfaced with customer optics.</a:t>
            </a:r>
            <a:endParaRPr lang="en-US" sz="1600" noProof="0" dirty="0" smtClean="0">
              <a:solidFill>
                <a:schemeClr val="tx2"/>
              </a:solidFill>
            </a:endParaRPr>
          </a:p>
          <a:p>
            <a:endParaRPr lang="en-US" noProof="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F5EF74-B366-4F4B-A0CB-CDAEB35923EC}"/>
              </a:ext>
            </a:extLst>
          </p:cNvPr>
          <p:cNvSpPr txBox="1"/>
          <p:nvPr/>
        </p:nvSpPr>
        <p:spPr>
          <a:xfrm>
            <a:off x="301057" y="4615233"/>
            <a:ext cx="2662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oway"/>
              </a:rPr>
              <a:t>Mirror mounts LULI (APOLLON 10PW) </a:t>
            </a:r>
          </a:p>
          <a:p>
            <a:r>
              <a:rPr lang="en-US" sz="1400" dirty="0">
                <a:latin typeface="Noway"/>
              </a:rPr>
              <a:t>including 2 </a:t>
            </a:r>
            <a:r>
              <a:rPr lang="en-US" sz="1400" dirty="0" smtClean="0">
                <a:latin typeface="Noway"/>
              </a:rPr>
              <a:t>translations TMP</a:t>
            </a:r>
            <a:endParaRPr lang="en-US" sz="1400" dirty="0">
              <a:latin typeface="Noway"/>
            </a:endParaRPr>
          </a:p>
          <a:p>
            <a:r>
              <a:rPr lang="en-US" sz="1400" dirty="0">
                <a:latin typeface="Noway"/>
              </a:rPr>
              <a:t>Resolution &lt; 0.15 µ</a:t>
            </a:r>
            <a:r>
              <a:rPr lang="en-US" sz="1400" dirty="0" err="1">
                <a:latin typeface="Noway"/>
              </a:rPr>
              <a:t>rad</a:t>
            </a:r>
            <a:endParaRPr lang="en-US" sz="1400" dirty="0">
              <a:latin typeface="Noway"/>
            </a:endParaRPr>
          </a:p>
          <a:p>
            <a:r>
              <a:rPr lang="en-US" sz="1400" dirty="0">
                <a:latin typeface="Noway"/>
              </a:rPr>
              <a:t>High stiffness: first </a:t>
            </a:r>
            <a:r>
              <a:rPr lang="en-US" sz="1400" dirty="0" smtClean="0">
                <a:latin typeface="Noway"/>
              </a:rPr>
              <a:t>resonant </a:t>
            </a:r>
            <a:r>
              <a:rPr lang="en-US" sz="1400" dirty="0" err="1" smtClean="0">
                <a:latin typeface="Noway"/>
              </a:rPr>
              <a:t>requency</a:t>
            </a:r>
            <a:r>
              <a:rPr lang="en-US" sz="1400" dirty="0" smtClean="0">
                <a:latin typeface="Noway"/>
              </a:rPr>
              <a:t> </a:t>
            </a:r>
            <a:r>
              <a:rPr lang="en-US" sz="1400" dirty="0">
                <a:latin typeface="Noway"/>
              </a:rPr>
              <a:t>&gt; 60Hz</a:t>
            </a:r>
          </a:p>
          <a:p>
            <a:r>
              <a:rPr lang="en-US" sz="1400" dirty="0">
                <a:latin typeface="Noway"/>
              </a:rPr>
              <a:t>Frame </a:t>
            </a:r>
            <a:r>
              <a:rPr lang="en-US" sz="1400" dirty="0" smtClean="0">
                <a:latin typeface="Noway"/>
              </a:rPr>
              <a:t>600x800mm²</a:t>
            </a:r>
          </a:p>
          <a:p>
            <a:r>
              <a:rPr lang="en-US" sz="1400" dirty="0" smtClean="0">
                <a:latin typeface="Noway"/>
              </a:rPr>
              <a:t>HV Compatible</a:t>
            </a:r>
            <a:endParaRPr lang="en-US" sz="1400" dirty="0">
              <a:latin typeface="Noway"/>
            </a:endParaRPr>
          </a:p>
        </p:txBody>
      </p:sp>
      <p:pic>
        <p:nvPicPr>
          <p:cNvPr id="7" name="Picture 2" descr="ScreenShot002">
            <a:extLst>
              <a:ext uri="{FF2B5EF4-FFF2-40B4-BE49-F238E27FC236}">
                <a16:creationId xmlns:a16="http://schemas.microsoft.com/office/drawing/2014/main" id="{11721E2E-E023-49F0-80E4-67A01F4D4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008" y="2422233"/>
            <a:ext cx="2456857" cy="21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Gimbal detoure.png">
            <a:extLst>
              <a:ext uri="{FF2B5EF4-FFF2-40B4-BE49-F238E27FC236}">
                <a16:creationId xmlns:a16="http://schemas.microsoft.com/office/drawing/2014/main" id="{850C5B2A-0EE2-4CCB-96CC-B7BDE7DCC4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089" y="2259171"/>
            <a:ext cx="1943790" cy="25382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DAD6EB-E4A3-4A7E-A119-C84D152C6321}"/>
              </a:ext>
            </a:extLst>
          </p:cNvPr>
          <p:cNvSpPr txBox="1"/>
          <p:nvPr/>
        </p:nvSpPr>
        <p:spPr>
          <a:xfrm>
            <a:off x="3025286" y="4951582"/>
            <a:ext cx="2652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oway"/>
              </a:rPr>
              <a:t>Large optics Gimbal </a:t>
            </a:r>
            <a:r>
              <a:rPr lang="en-US" sz="1400" dirty="0" smtClean="0">
                <a:latin typeface="Noway"/>
              </a:rPr>
              <a:t>mount</a:t>
            </a:r>
          </a:p>
          <a:p>
            <a:r>
              <a:rPr lang="en-US" sz="1400" dirty="0" smtClean="0">
                <a:latin typeface="Noway"/>
              </a:rPr>
              <a:t>(</a:t>
            </a:r>
            <a:r>
              <a:rPr lang="en-US" sz="1400" dirty="0">
                <a:latin typeface="Noway"/>
              </a:rPr>
              <a:t>Ø600mm)</a:t>
            </a:r>
          </a:p>
          <a:p>
            <a:r>
              <a:rPr lang="en-US" sz="1400" dirty="0" smtClean="0">
                <a:latin typeface="Noway"/>
              </a:rPr>
              <a:t>Control </a:t>
            </a:r>
            <a:r>
              <a:rPr lang="en-US" sz="1400" dirty="0">
                <a:latin typeface="Noway"/>
              </a:rPr>
              <a:t>electronics </a:t>
            </a:r>
            <a:r>
              <a:rPr lang="en-US" sz="1400" dirty="0" smtClean="0">
                <a:latin typeface="Noway"/>
              </a:rPr>
              <a:t>available</a:t>
            </a:r>
          </a:p>
          <a:p>
            <a:r>
              <a:rPr lang="en-US" sz="1400" dirty="0" err="1" smtClean="0">
                <a:latin typeface="Noway"/>
              </a:rPr>
              <a:t>azimuth&amp;elevation</a:t>
            </a:r>
            <a:r>
              <a:rPr lang="en-US" sz="1400" dirty="0" smtClean="0">
                <a:latin typeface="Noway"/>
              </a:rPr>
              <a:t> res: </a:t>
            </a:r>
            <a:r>
              <a:rPr lang="en-US" sz="1400" dirty="0">
                <a:latin typeface="Noway"/>
              </a:rPr>
              <a:t>0.2µrad</a:t>
            </a:r>
          </a:p>
          <a:p>
            <a:r>
              <a:rPr lang="en-US" sz="1400" dirty="0" smtClean="0">
                <a:latin typeface="Noway"/>
              </a:rPr>
              <a:t>Total </a:t>
            </a:r>
            <a:r>
              <a:rPr lang="en-US" sz="1400" dirty="0">
                <a:latin typeface="Noway"/>
              </a:rPr>
              <a:t>stroke for azimuth and elevation: +/-2</a:t>
            </a:r>
            <a:r>
              <a:rPr lang="en-US" sz="1400" dirty="0" smtClean="0">
                <a:latin typeface="Noway"/>
              </a:rPr>
              <a:t>°</a:t>
            </a:r>
          </a:p>
          <a:p>
            <a:r>
              <a:rPr lang="en-US" sz="1400" dirty="0" smtClean="0">
                <a:latin typeface="Noway"/>
              </a:rPr>
              <a:t>HV Compatible</a:t>
            </a:r>
            <a:endParaRPr lang="en-US" sz="1400" dirty="0">
              <a:latin typeface="Noway"/>
            </a:endParaRPr>
          </a:p>
        </p:txBody>
      </p:sp>
      <p:pic>
        <p:nvPicPr>
          <p:cNvPr id="10" name="Image 9" descr="monture tip tilt grande dimension.png">
            <a:extLst>
              <a:ext uri="{FF2B5EF4-FFF2-40B4-BE49-F238E27FC236}">
                <a16:creationId xmlns:a16="http://schemas.microsoft.com/office/drawing/2014/main" id="{258D0DD8-0F9A-4F5A-932E-A6B9A7564B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190" y="2236113"/>
            <a:ext cx="2370487" cy="2451719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CB537B4-3B43-4878-A994-C8FC95D26D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3659" y="4687833"/>
            <a:ext cx="3330341" cy="336658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Large optics Gimbal </a:t>
            </a:r>
            <a:r>
              <a:rPr lang="en-US" sz="1600" noProof="0" dirty="0" smtClean="0">
                <a:solidFill>
                  <a:schemeClr val="tx2"/>
                </a:solidFill>
              </a:rPr>
              <a:t>mirror mount</a:t>
            </a:r>
          </a:p>
          <a:p>
            <a:endParaRPr lang="en-US" sz="1600" noProof="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845F4F2-0386-4833-93DC-EC94A8EA10DC}"/>
              </a:ext>
            </a:extLst>
          </p:cNvPr>
          <p:cNvSpPr txBox="1"/>
          <p:nvPr/>
        </p:nvSpPr>
        <p:spPr>
          <a:xfrm>
            <a:off x="5882298" y="5024490"/>
            <a:ext cx="2777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oway"/>
              </a:rPr>
              <a:t>- </a:t>
            </a:r>
            <a:r>
              <a:rPr lang="en-US" sz="1400" dirty="0" smtClean="0">
                <a:latin typeface="Noway"/>
              </a:rPr>
              <a:t>(</a:t>
            </a:r>
            <a:r>
              <a:rPr lang="en-US" sz="1400" dirty="0">
                <a:latin typeface="Noway"/>
              </a:rPr>
              <a:t>Ø1500mm, 550kg)</a:t>
            </a:r>
          </a:p>
          <a:p>
            <a:pPr>
              <a:buFontTx/>
              <a:buChar char="-"/>
            </a:pPr>
            <a:r>
              <a:rPr lang="en-US" sz="1400" dirty="0">
                <a:latin typeface="Noway"/>
              </a:rPr>
              <a:t> Control electronics available</a:t>
            </a:r>
          </a:p>
          <a:p>
            <a:pPr>
              <a:buFontTx/>
              <a:buChar char="-"/>
            </a:pPr>
            <a:r>
              <a:rPr lang="en-US" sz="1400" dirty="0">
                <a:latin typeface="Noway"/>
              </a:rPr>
              <a:t> </a:t>
            </a:r>
            <a:r>
              <a:rPr lang="en-US" sz="1400" dirty="0" err="1" smtClean="0">
                <a:latin typeface="Noway"/>
              </a:rPr>
              <a:t>Azimuth&amp;elevation</a:t>
            </a:r>
            <a:r>
              <a:rPr lang="en-US" sz="1400" dirty="0" smtClean="0">
                <a:latin typeface="Noway"/>
              </a:rPr>
              <a:t> res: </a:t>
            </a:r>
            <a:r>
              <a:rPr lang="en-US" sz="1400" dirty="0">
                <a:latin typeface="Noway"/>
              </a:rPr>
              <a:t>10µrad</a:t>
            </a:r>
          </a:p>
          <a:p>
            <a:pPr>
              <a:buFontTx/>
              <a:buChar char="-"/>
            </a:pPr>
            <a:r>
              <a:rPr lang="en-US" sz="1400" dirty="0">
                <a:latin typeface="Noway"/>
              </a:rPr>
              <a:t> Total stroke for azimuth and elevation: +/-5°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Noway"/>
              </a:rPr>
              <a:t>ISO7 </a:t>
            </a:r>
            <a:r>
              <a:rPr lang="en-US" sz="1400" dirty="0">
                <a:latin typeface="Noway"/>
              </a:rPr>
              <a:t>clean room and </a:t>
            </a:r>
            <a:r>
              <a:rPr lang="en-US" sz="1400" dirty="0" smtClean="0">
                <a:latin typeface="Noway"/>
              </a:rPr>
              <a:t>HV</a:t>
            </a:r>
            <a:endParaRPr lang="en-US" sz="1400" dirty="0">
              <a:latin typeface="Noway"/>
            </a:endParaRPr>
          </a:p>
        </p:txBody>
      </p:sp>
    </p:spTree>
    <p:extLst>
      <p:ext uri="{BB962C8B-B14F-4D97-AF65-F5344CB8AC3E}">
        <p14:creationId xmlns:p14="http://schemas.microsoft.com/office/powerpoint/2010/main" val="2321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73E88-5549-4336-A380-63C48E03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92" y="538616"/>
            <a:ext cx="7987714" cy="195675"/>
          </a:xfrm>
        </p:spPr>
        <p:txBody>
          <a:bodyPr/>
          <a:lstStyle/>
          <a:p>
            <a:r>
              <a:rPr lang="en-US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>Large positioner and mount </a:t>
            </a:r>
            <a:br>
              <a:rPr lang="en-US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</a:br>
            <a:r>
              <a:rPr lang="en-US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>I</a:t>
            </a:r>
            <a:r>
              <a:rPr lang="en-US" noProof="0" dirty="0" err="1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>nterferometry</a:t>
            </a:r>
            <a:r>
              <a:rPr lang="en-US" noProof="0" dirty="0" smtClean="0">
                <a:solidFill>
                  <a:schemeClr val="tx2"/>
                </a:solidFill>
                <a:ea typeface="Helvetica Neue Light" charset="0"/>
                <a:cs typeface="Helvetica Neue Light" charset="0"/>
              </a:rPr>
              <a:t> test bench</a:t>
            </a:r>
            <a:endParaRPr lang="en-US" noProof="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45F4F2-0386-4833-93DC-EC94A8EA10DC}"/>
              </a:ext>
            </a:extLst>
          </p:cNvPr>
          <p:cNvSpPr txBox="1"/>
          <p:nvPr/>
        </p:nvSpPr>
        <p:spPr>
          <a:xfrm>
            <a:off x="126830" y="1249716"/>
            <a:ext cx="31566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oway"/>
              </a:rPr>
              <a:t>- Large optics (</a:t>
            </a:r>
            <a:r>
              <a:rPr lang="en-US" sz="1400" dirty="0" smtClean="0">
                <a:latin typeface="Noway"/>
              </a:rPr>
              <a:t>Ø2300mm</a:t>
            </a:r>
            <a:r>
              <a:rPr lang="en-US" sz="1400" dirty="0">
                <a:latin typeface="Noway"/>
              </a:rPr>
              <a:t>, </a:t>
            </a:r>
            <a:r>
              <a:rPr lang="en-US" sz="1400" dirty="0" smtClean="0">
                <a:latin typeface="Noway"/>
              </a:rPr>
              <a:t>650kg</a:t>
            </a:r>
            <a:r>
              <a:rPr lang="en-US" sz="1400" dirty="0">
                <a:latin typeface="Noway"/>
              </a:rPr>
              <a:t>)</a:t>
            </a:r>
          </a:p>
          <a:p>
            <a:pPr>
              <a:buFontTx/>
              <a:buChar char="-"/>
            </a:pPr>
            <a:r>
              <a:rPr lang="en-US" sz="1400" dirty="0">
                <a:latin typeface="Noway"/>
              </a:rPr>
              <a:t> </a:t>
            </a:r>
            <a:r>
              <a:rPr lang="en-US" sz="1400" dirty="0" smtClean="0">
                <a:latin typeface="Noway"/>
              </a:rPr>
              <a:t>Travel XY of +-1250 mm</a:t>
            </a:r>
          </a:p>
          <a:p>
            <a:pPr>
              <a:buFontTx/>
              <a:buChar char="-"/>
            </a:pPr>
            <a:r>
              <a:rPr lang="en-US" sz="1400" dirty="0">
                <a:latin typeface="Noway"/>
              </a:rPr>
              <a:t> </a:t>
            </a:r>
            <a:r>
              <a:rPr lang="en-US" sz="1400" dirty="0" smtClean="0">
                <a:latin typeface="Noway"/>
              </a:rPr>
              <a:t>X axis on air bearing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Noway"/>
              </a:rPr>
              <a:t>Y axis with rigid chain technology</a:t>
            </a:r>
            <a:endParaRPr lang="en-US" sz="1400" dirty="0">
              <a:latin typeface="Noway"/>
            </a:endParaRPr>
          </a:p>
          <a:p>
            <a:pPr>
              <a:buFontTx/>
              <a:buChar char="-"/>
            </a:pPr>
            <a:r>
              <a:rPr lang="en-US" sz="1400" dirty="0">
                <a:latin typeface="Noway"/>
              </a:rPr>
              <a:t> A</a:t>
            </a:r>
            <a:r>
              <a:rPr lang="en-US" sz="1400" dirty="0" smtClean="0">
                <a:latin typeface="Noway"/>
              </a:rPr>
              <a:t>zimuth and Elevation +/-5° /10µrad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Noway"/>
              </a:rPr>
              <a:t> In plane rotation at 360°</a:t>
            </a:r>
            <a:endParaRPr lang="en-US" sz="1400" dirty="0">
              <a:latin typeface="Noway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Noway"/>
              </a:rPr>
              <a:t> High stability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Noway"/>
              </a:rPr>
              <a:t>Vertical and horizontal optical axis</a:t>
            </a:r>
          </a:p>
          <a:p>
            <a:pPr>
              <a:buFontTx/>
              <a:buChar char="-"/>
            </a:pPr>
            <a:endParaRPr lang="en-US" sz="1400" dirty="0">
              <a:latin typeface="Noway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3526" y="1414161"/>
            <a:ext cx="5833133" cy="49498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62" y="3117239"/>
            <a:ext cx="2886032" cy="32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-System- Optomecanics-2022_EN.potx" id="{222597CD-0689-4C6E-87CC-CAA7D45CC2CF}" vid="{23951B7D-706D-4047-ABE6-7777B5970FB1}"/>
    </a:ext>
  </a:extLst>
</a:theme>
</file>

<file path=ppt/theme/theme2.xml><?xml version="1.0" encoding="utf-8"?>
<a:theme xmlns:a="http://schemas.openxmlformats.org/drawingml/2006/main" name="Diapositives de contenu texte">
  <a:themeElements>
    <a:clrScheme name="ISP SYSTEM">
      <a:dk1>
        <a:srgbClr val="000000"/>
      </a:dk1>
      <a:lt1>
        <a:srgbClr val="FFFFFF"/>
      </a:lt1>
      <a:dk2>
        <a:srgbClr val="1F3B71"/>
      </a:dk2>
      <a:lt2>
        <a:srgbClr val="E7E6E6"/>
      </a:lt2>
      <a:accent1>
        <a:srgbClr val="1F3B71"/>
      </a:accent1>
      <a:accent2>
        <a:srgbClr val="E3032E"/>
      </a:accent2>
      <a:accent3>
        <a:srgbClr val="999999"/>
      </a:accent3>
      <a:accent4>
        <a:srgbClr val="F39200"/>
      </a:accent4>
      <a:accent5>
        <a:srgbClr val="EA590C"/>
      </a:accent5>
      <a:accent6>
        <a:srgbClr val="AF0D20"/>
      </a:accent6>
      <a:hlink>
        <a:srgbClr val="1F3B71"/>
      </a:hlink>
      <a:folHlink>
        <a:srgbClr val="1F3B71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2000" dirty="0" smtClean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SP-System- Optomecanics-2022_EN.potx" id="{222597CD-0689-4C6E-87CC-CAA7D45CC2CF}" vid="{FFE39EF4-6105-4A77-B0D8-55E65C1DD9A0}"/>
    </a:ext>
  </a:extLst>
</a:theme>
</file>

<file path=ppt/theme/theme3.xml><?xml version="1.0" encoding="utf-8"?>
<a:theme xmlns:a="http://schemas.openxmlformats.org/drawingml/2006/main" name="Diapositives de contenu texte et imag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-System- Optomecanics-2022_EN.potx" id="{222597CD-0689-4C6E-87CC-CAA7D45CC2CF}" vid="{5CEF3A44-A968-4513-B5C7-EB8D7519071F}"/>
    </a:ext>
  </a:extLst>
</a:theme>
</file>

<file path=ppt/theme/theme4.xml><?xml version="1.0" encoding="utf-8"?>
<a:theme xmlns:a="http://schemas.openxmlformats.org/drawingml/2006/main" name="Diapositive de fin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-System- Optomecanics-2022_EN.potx" id="{222597CD-0689-4C6E-87CC-CAA7D45CC2CF}" vid="{FA5E5FA5-0477-4620-AA8A-B3001A8927D7}"/>
    </a:ext>
  </a:extLst>
</a:theme>
</file>

<file path=ppt/theme/theme5.xml><?xml version="1.0" encoding="utf-8"?>
<a:theme xmlns:a="http://schemas.openxmlformats.org/drawingml/2006/main" name="1_Diapositives de contenu texte">
  <a:themeElements>
    <a:clrScheme name="ISP SYSTEM">
      <a:dk1>
        <a:srgbClr val="000000"/>
      </a:dk1>
      <a:lt1>
        <a:srgbClr val="FFFFFF"/>
      </a:lt1>
      <a:dk2>
        <a:srgbClr val="1F3B71"/>
      </a:dk2>
      <a:lt2>
        <a:srgbClr val="E7E6E6"/>
      </a:lt2>
      <a:accent1>
        <a:srgbClr val="1F3B71"/>
      </a:accent1>
      <a:accent2>
        <a:srgbClr val="E3032E"/>
      </a:accent2>
      <a:accent3>
        <a:srgbClr val="999999"/>
      </a:accent3>
      <a:accent4>
        <a:srgbClr val="F39200"/>
      </a:accent4>
      <a:accent5>
        <a:srgbClr val="EA590C"/>
      </a:accent5>
      <a:accent6>
        <a:srgbClr val="AF0D20"/>
      </a:accent6>
      <a:hlink>
        <a:srgbClr val="1F3B71"/>
      </a:hlink>
      <a:folHlink>
        <a:srgbClr val="1F3B71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2000" dirty="0" smtClean="0">
            <a:solidFill>
              <a:srgbClr val="FF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FA898D7A16B44A99538F4269691C3" ma:contentTypeVersion="2" ma:contentTypeDescription="Crée un document." ma:contentTypeScope="" ma:versionID="ded3f02f3d94b13da223231c915d4f2d">
  <xsd:schema xmlns:xsd="http://www.w3.org/2001/XMLSchema" xmlns:xs="http://www.w3.org/2001/XMLSchema" xmlns:p="http://schemas.microsoft.com/office/2006/metadata/properties" xmlns:ns2="55266b67-8fae-4739-8f02-1ac80eeeeb8a" targetNamespace="http://schemas.microsoft.com/office/2006/metadata/properties" ma:root="true" ma:fieldsID="1f2faa333a85383e72081155c8bd6a6b" ns2:_="">
    <xsd:import namespace="55266b67-8fae-4739-8f02-1ac80eeeeb8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66b67-8fae-4739-8f02-1ac80eeeeb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87CEDA-27AA-4EF6-8962-D66FB6AB27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36D429-EA52-4072-BC1C-8F0C443C71FD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55266b67-8fae-4739-8f02-1ac80eeeeb8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646C9F-8434-4362-8481-C627E509C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66b67-8fae-4739-8f02-1ac80eeeeb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ISP-System- Optomecanics-2022_EN</Template>
  <TotalTime>212</TotalTime>
  <Words>714</Words>
  <Application>Microsoft Office PowerPoint</Application>
  <PresentationFormat>Affichage à l'écran (4:3)</PresentationFormat>
  <Paragraphs>152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Helvetica Neue Light</vt:lpstr>
      <vt:lpstr>Noway</vt:lpstr>
      <vt:lpstr>Noway Medium</vt:lpstr>
      <vt:lpstr>Wingdings</vt:lpstr>
      <vt:lpstr>Thème Office</vt:lpstr>
      <vt:lpstr>Diapositives de contenu texte</vt:lpstr>
      <vt:lpstr>Diapositives de contenu texte et image</vt:lpstr>
      <vt:lpstr>Diapositive de fin</vt:lpstr>
      <vt:lpstr>1_Diapositives de contenu texte</vt:lpstr>
      <vt:lpstr>DESIGN &amp; INNOVATION  HIGH PRECISION PRODUCTS  Optomechanics and Micropositionning</vt:lpstr>
      <vt:lpstr>ISP</vt:lpstr>
      <vt:lpstr>World wide Sales distribution  / product / Market</vt:lpstr>
      <vt:lpstr>Our product portfolio</vt:lpstr>
      <vt:lpstr>Micro-positioning / Optomechanics</vt:lpstr>
      <vt:lpstr>Electro-mechanical deformable mirror for  High power laser facility or for space  </vt:lpstr>
      <vt:lpstr>UHV multi-axis positioning device</vt:lpstr>
      <vt:lpstr>Motorized optical mounts</vt:lpstr>
      <vt:lpstr>Large positioner and mount  Interferometry test bench</vt:lpstr>
      <vt:lpstr>Inserting devices in hostile environment</vt:lpstr>
      <vt:lpstr>Conclusion</vt:lpstr>
      <vt:lpstr>Thank you for your attention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&amp; INNOVATION  HIGH PRECISION PRODUCTS  Optomechanics and Micropositionning</dc:title>
  <dc:creator>Gilles DUPLESSY</dc:creator>
  <cp:lastModifiedBy>Valérie PARET</cp:lastModifiedBy>
  <cp:revision>13</cp:revision>
  <dcterms:created xsi:type="dcterms:W3CDTF">2022-01-21T09:39:38Z</dcterms:created>
  <dcterms:modified xsi:type="dcterms:W3CDTF">2023-03-17T11:23:59Z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0x010100269FA898D7A16B44A99538F4269691C3</vt:lpwstr>
  </property>
</Properties>
</file>