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309" r:id="rId7"/>
    <p:sldId id="314" r:id="rId8"/>
    <p:sldId id="327" r:id="rId9"/>
    <p:sldId id="271" r:id="rId10"/>
    <p:sldId id="257" r:id="rId11"/>
    <p:sldId id="322" r:id="rId12"/>
    <p:sldId id="324" r:id="rId13"/>
    <p:sldId id="325" r:id="rId14"/>
    <p:sldId id="326" r:id="rId15"/>
    <p:sldId id="28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Yann Peron" initials="YP" lastIdx="3" clrIdx="2">
    <p:extLst>
      <p:ext uri="{19B8F6BF-5375-455C-9EA6-DF929625EA0E}">
        <p15:presenceInfo xmlns:p15="http://schemas.microsoft.com/office/powerpoint/2012/main" userId="S-1-5-21-3267386365-3783310629-1541098089-2154" providerId="AD"/>
      </p:ext>
    </p:extLst>
  </p:cmAuthor>
  <p:cmAuthor id="4" name="Faure, Benoit" initials="FB" lastIdx="1" clrIdx="3">
    <p:extLst>
      <p:ext uri="{19B8F6BF-5375-455C-9EA6-DF929625EA0E}">
        <p15:presenceInfo xmlns:p15="http://schemas.microsoft.com/office/powerpoint/2012/main" userId="S::b.faure@cryodiffusion.fr::9fcb7174-3c43-4708-b349-a74e8c1d87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3DD"/>
    <a:srgbClr val="9933FF"/>
    <a:srgbClr val="9DC335"/>
    <a:srgbClr val="33A3DE"/>
    <a:srgbClr val="F9A63F"/>
    <a:srgbClr val="565656"/>
    <a:srgbClr val="203F6E"/>
    <a:srgbClr val="404040"/>
    <a:srgbClr val="2E75B6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792" autoAdjust="0"/>
  </p:normalViewPr>
  <p:slideViewPr>
    <p:cSldViewPr snapToGrid="0" snapToObjects="1">
      <p:cViewPr varScale="1">
        <p:scale>
          <a:sx n="62" d="100"/>
          <a:sy n="62" d="100"/>
        </p:scale>
        <p:origin x="48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56"/>
    </p:cViewPr>
  </p:outlin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" d="1"/>
        <a:sy n="1" d="1"/>
      </p:scale>
      <p:origin x="0" y="-5676"/>
    </p:cViewPr>
  </p:sorterViewPr>
  <p:notesViewPr>
    <p:cSldViewPr snapToGrid="0" snapToObjects="1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46B79D-8BD5-9941-9C2C-85B52772995A}" type="datetimeFigureOut">
              <a:rPr lang="en-US" smtClean="0">
                <a:latin typeface="Arial" charset="0"/>
              </a:rPr>
              <a:t>3/17/2023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37FD0C-02C3-C949-9366-3E883267EC5B}" type="slidenum">
              <a:rPr lang="en-US" smtClean="0">
                <a:latin typeface="Arial" charset="0"/>
              </a:rPr>
              <a:t>‹N°›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fld id="{F3180A63-BF38-6F4D-9683-BBC6FC602ACD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fld id="{5D2A902C-6815-8C40-89B6-CED0B67F4B8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19D82-B675-43E9-B5C9-3D48FBEF59AB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48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7092" y="-48671"/>
            <a:ext cx="12209092" cy="6906671"/>
          </a:xfrm>
          <a:prstGeom prst="rect">
            <a:avLst/>
          </a:prstGeom>
          <a:solidFill>
            <a:srgbClr val="20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7089" y="2937374"/>
            <a:ext cx="12209088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25343" y="6118011"/>
            <a:ext cx="5109876" cy="46379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18541" y="6280548"/>
            <a:ext cx="4092612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© 2021 Chart Industries, Inc. Confidential and Proprietary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41" y="3172158"/>
            <a:ext cx="3284417" cy="7943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2481" y="3279710"/>
            <a:ext cx="7984527" cy="51856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1D4DC380-6AEA-436D-AA87-8713089CE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92" y="-48671"/>
            <a:ext cx="12209092" cy="29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3A40-D549-47A4-AAEC-EB6A0D25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89" y="-6806"/>
            <a:ext cx="9560278" cy="94883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A259B-ADEC-4484-80CE-D2F2993FD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1A94FD-9821-4EEA-83B3-D3043363FE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152525"/>
            <a:ext cx="11644312" cy="51069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61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5670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567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2667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4727B-EEEB-4A59-8108-729F592465BE}"/>
              </a:ext>
            </a:extLst>
          </p:cNvPr>
          <p:cNvSpPr txBox="1">
            <a:spLocks/>
          </p:cNvSpPr>
          <p:nvPr userDrawn="1"/>
        </p:nvSpPr>
        <p:spPr>
          <a:xfrm>
            <a:off x="277989" y="-6806"/>
            <a:ext cx="10515600" cy="94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1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89" y="-6806"/>
            <a:ext cx="9568744" cy="94883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015" y="911"/>
            <a:ext cx="12211589" cy="6789391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8018" y="2286000"/>
            <a:ext cx="12295526" cy="1698489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6921" y="6790825"/>
            <a:ext cx="12250495" cy="75110"/>
            <a:chOff x="-46921" y="5917105"/>
            <a:chExt cx="3493723" cy="948830"/>
          </a:xfrm>
        </p:grpSpPr>
        <p:sp>
          <p:nvSpPr>
            <p:cNvPr id="15" name="Rectangle 14"/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116" y="2618112"/>
            <a:ext cx="9144000" cy="603925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116" y="3292635"/>
            <a:ext cx="9144000" cy="46656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8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AC6A8DF0-7136-417E-BB85-54E9B7CF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3B195C7-39E4-4F16-84CC-4B581154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038ECF2-5903-432C-B34D-37C386CE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1CD2326F-796A-4C91-A1A5-165D66BC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924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9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50" y="44624"/>
            <a:ext cx="1056117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 userDrawn="1"/>
        </p:nvCxnSpPr>
        <p:spPr>
          <a:xfrm>
            <a:off x="335360" y="980728"/>
            <a:ext cx="11617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1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989" y="1232873"/>
            <a:ext cx="11075811" cy="49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876" y="6402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fld id="{C36C1ED7-2E5D-B144-A3E9-8CEF08534DB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8015" y="912"/>
            <a:ext cx="12211589" cy="941112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51277" y="-6806"/>
            <a:ext cx="2352297" cy="948829"/>
          </a:xfrm>
          <a:prstGeom prst="rect">
            <a:avLst/>
          </a:prstGeom>
          <a:solidFill>
            <a:srgbClr val="33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918" y="6559587"/>
            <a:ext cx="3160524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2021 Chart Industries, Inc. Confidential and Proprietary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6921" y="6790825"/>
            <a:ext cx="12250495" cy="75110"/>
            <a:chOff x="-46921" y="5917105"/>
            <a:chExt cx="3493723" cy="948830"/>
          </a:xfrm>
        </p:grpSpPr>
        <p:sp>
          <p:nvSpPr>
            <p:cNvPr id="16" name="Rectangle 15"/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989" y="-6806"/>
            <a:ext cx="10515600" cy="94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134740" y="161093"/>
            <a:ext cx="1779065" cy="6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6" r:id="rId3"/>
    <p:sldLayoutId id="2147483652" r:id="rId4"/>
    <p:sldLayoutId id="2147483663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EB1CEC-38A2-44A6-A27B-58BB657E6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481" y="3148492"/>
            <a:ext cx="7984527" cy="95549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CRYODIFFUSION:</a:t>
            </a:r>
          </a:p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specialist</a:t>
            </a:r>
            <a:r>
              <a:rPr lang="fr-FR" dirty="0"/>
              <a:t> in </a:t>
            </a:r>
            <a:r>
              <a:rPr lang="fr-FR" dirty="0" err="1"/>
              <a:t>Cryogenic</a:t>
            </a:r>
            <a:r>
              <a:rPr lang="fr-FR" dirty="0"/>
              <a:t> Equipement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316F51-C92F-4F39-918F-1EF1994505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73" y="-41095"/>
            <a:ext cx="1571946" cy="15719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E926FF-7E45-43F7-A560-898718072319}"/>
              </a:ext>
            </a:extLst>
          </p:cNvPr>
          <p:cNvSpPr txBox="1"/>
          <p:nvPr/>
        </p:nvSpPr>
        <p:spPr>
          <a:xfrm>
            <a:off x="10968555" y="6462628"/>
            <a:ext cx="107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Nov</a:t>
            </a:r>
            <a:r>
              <a:rPr lang="fr-FR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73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Cryogenic test bench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3C46B-4631-4868-A575-27E0FE538FD8}"/>
              </a:ext>
            </a:extLst>
          </p:cNvPr>
          <p:cNvSpPr txBox="1">
            <a:spLocks noChangeArrowheads="1"/>
          </p:cNvSpPr>
          <p:nvPr/>
        </p:nvSpPr>
        <p:spPr>
          <a:xfrm>
            <a:off x="6225894" y="942025"/>
            <a:ext cx="5940472" cy="591597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 dirty="0" err="1">
                <a:latin typeface="Arial" pitchFamily="34" charset="0"/>
                <a:cs typeface="Arial" pitchFamily="34" charset="0"/>
              </a:rPr>
              <a:t>Gersemi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Project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Customer Uppsala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University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 err="1">
                <a:latin typeface="Arial" pitchFamily="34" charset="0"/>
                <a:cs typeface="Arial" pitchFamily="34" charset="0"/>
              </a:rPr>
              <a:t>September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2015 – April 2018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Topic: Complete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Cryogenic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Test Bench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Scope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Design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Installation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Inputs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Mechanical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&amp; Thermal Pre-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study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by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customer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Outputs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Detailed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PID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Thermal &amp;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Mechanical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Instrumentation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Complete test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bench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Merging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vacuum,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cryogenics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, automation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know-how in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Cryogenic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design &amp;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fr-FR" sz="1200" baseline="30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largest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cryostat « Bain Claudet » in the world,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Stainless Steel Lambda plate 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Welding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machining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accuracy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far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beyond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industrial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norms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FA9D54-FE2B-40DA-A06C-9963D8AE8493}"/>
              </a:ext>
            </a:extLst>
          </p:cNvPr>
          <p:cNvSpPr txBox="1"/>
          <p:nvPr/>
        </p:nvSpPr>
        <p:spPr>
          <a:xfrm>
            <a:off x="3140160" y="1480062"/>
            <a:ext cx="17481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September</a:t>
            </a:r>
            <a:r>
              <a:rPr lang="fr-FR" dirty="0"/>
              <a:t> 2015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A09163-C876-436A-9A7C-095B4E86C91B}"/>
              </a:ext>
            </a:extLst>
          </p:cNvPr>
          <p:cNvSpPr txBox="1"/>
          <p:nvPr/>
        </p:nvSpPr>
        <p:spPr>
          <a:xfrm>
            <a:off x="3000661" y="3299835"/>
            <a:ext cx="134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July 2017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6F25F2-D3E0-4CAA-9F0B-366FE4D348FB}"/>
              </a:ext>
            </a:extLst>
          </p:cNvPr>
          <p:cNvSpPr txBox="1"/>
          <p:nvPr/>
        </p:nvSpPr>
        <p:spPr>
          <a:xfrm>
            <a:off x="1464448" y="3738403"/>
            <a:ext cx="1481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April 2018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3F2059-4358-44F4-96EF-1324DC776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" y="1016973"/>
            <a:ext cx="2736802" cy="22786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F45AC7-8D43-4659-AA38-4C44DD110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371" y="1943100"/>
            <a:ext cx="1160289" cy="2092706"/>
          </a:xfrm>
          <a:prstGeom prst="rect">
            <a:avLst/>
          </a:prstGeom>
        </p:spPr>
      </p:pic>
      <p:pic>
        <p:nvPicPr>
          <p:cNvPr id="16" name="Image 15" descr="Une image contenant intérieur, compteur, sale, encombré&#10;&#10;Description générée automatiquement">
            <a:extLst>
              <a:ext uri="{FF2B5EF4-FFF2-40B4-BE49-F238E27FC236}">
                <a16:creationId xmlns:a16="http://schemas.microsoft.com/office/drawing/2014/main" id="{DD0CF9D3-4007-4487-A279-0AD16C1B4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2" y="4035806"/>
            <a:ext cx="4772025" cy="2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8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C186CE-3AFA-4104-9387-76214B28D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22" y="1183581"/>
            <a:ext cx="3860843" cy="27089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Transfer 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3C46B-4631-4868-A575-27E0FE538FD8}"/>
              </a:ext>
            </a:extLst>
          </p:cNvPr>
          <p:cNvSpPr txBox="1">
            <a:spLocks noChangeArrowheads="1"/>
          </p:cNvSpPr>
          <p:nvPr/>
        </p:nvSpPr>
        <p:spPr>
          <a:xfrm>
            <a:off x="6225894" y="942025"/>
            <a:ext cx="5940472" cy="591597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EBS Project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Customer ESRF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June 2017 – June 2018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Topic: Complete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Cryogenic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Distribution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lines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Scope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Design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Installation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Inputs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Pressure,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&amp;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Flowrate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at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utility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General PID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Building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ground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plane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Outputs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Thermal &amp;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Fluid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Full distribution system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700m installation in short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delivery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time 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Split in 4 installation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manufacturing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installation phase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Existing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building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activities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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Reduced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installation times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planning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led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by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customer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onsite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activity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FA9D54-FE2B-40DA-A06C-9963D8AE8493}"/>
              </a:ext>
            </a:extLst>
          </p:cNvPr>
          <p:cNvSpPr txBox="1"/>
          <p:nvPr/>
        </p:nvSpPr>
        <p:spPr>
          <a:xfrm>
            <a:off x="3442450" y="1441171"/>
            <a:ext cx="17481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June 2017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A09163-C876-436A-9A7C-095B4E86C91B}"/>
              </a:ext>
            </a:extLst>
          </p:cNvPr>
          <p:cNvSpPr txBox="1"/>
          <p:nvPr/>
        </p:nvSpPr>
        <p:spPr>
          <a:xfrm>
            <a:off x="4440077" y="2335005"/>
            <a:ext cx="1606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February</a:t>
            </a:r>
            <a:r>
              <a:rPr lang="fr-FR" dirty="0"/>
              <a:t> 2018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6F25F2-D3E0-4CAA-9F0B-366FE4D348FB}"/>
              </a:ext>
            </a:extLst>
          </p:cNvPr>
          <p:cNvSpPr txBox="1"/>
          <p:nvPr/>
        </p:nvSpPr>
        <p:spPr>
          <a:xfrm>
            <a:off x="1030005" y="4326431"/>
            <a:ext cx="1481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June 2018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39FDF1-A2F5-47E5-B7D5-51A7F2A1D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780" y="2678982"/>
            <a:ext cx="3434391" cy="2427020"/>
          </a:xfrm>
          <a:prstGeom prst="rect">
            <a:avLst/>
          </a:prstGeom>
        </p:spPr>
      </p:pic>
      <p:pic>
        <p:nvPicPr>
          <p:cNvPr id="10" name="Image 9" descr="Une image contenant intérieur, usine, métal&#10;&#10;Description générée automatiquement">
            <a:extLst>
              <a:ext uri="{FF2B5EF4-FFF2-40B4-BE49-F238E27FC236}">
                <a16:creationId xmlns:a16="http://schemas.microsoft.com/office/drawing/2014/main" id="{6B280DCD-44EE-4773-AA35-018FA146E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95" y="4652318"/>
            <a:ext cx="3384516" cy="1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Ground support equipment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3C46B-4631-4868-A575-27E0FE538FD8}"/>
              </a:ext>
            </a:extLst>
          </p:cNvPr>
          <p:cNvSpPr txBox="1">
            <a:spLocks noChangeArrowheads="1"/>
          </p:cNvSpPr>
          <p:nvPr/>
        </p:nvSpPr>
        <p:spPr>
          <a:xfrm>
            <a:off x="6225894" y="942025"/>
            <a:ext cx="5940472" cy="591597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THEMIS Project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Customer Ariane Group</a:t>
            </a:r>
          </a:p>
          <a:p>
            <a:pPr>
              <a:lnSpc>
                <a:spcPct val="90000"/>
              </a:lnSpc>
            </a:pPr>
            <a:r>
              <a:rPr lang="fr-FR" sz="1600" dirty="0" err="1">
                <a:latin typeface="Arial" pitchFamily="34" charset="0"/>
                <a:cs typeface="Arial" pitchFamily="34" charset="0"/>
              </a:rPr>
              <a:t>December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2020 – July 2021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Topic: LNG+LOX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storage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and distribution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Scope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Design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Installation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Start-up assistance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Inputs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General PID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Output pressures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Output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flowrates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Outputs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Detailed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PID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analysis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Storage tanks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Pressurisation tanks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Transfer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lines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Instrumentation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Flare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Delivery time of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piping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components (Valves,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safety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valves…) in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limited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time frame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during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covid-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disturbance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sourcing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configuration management and agile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project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management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5F89E0-A42F-4DE9-A551-D3E4C28BD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9" y="1276630"/>
            <a:ext cx="2262680" cy="15562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C92E7-386D-406C-80B3-A23CB90CFC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766" y="2832847"/>
            <a:ext cx="3202352" cy="1619351"/>
          </a:xfrm>
          <a:prstGeom prst="rect">
            <a:avLst/>
          </a:prstGeom>
        </p:spPr>
      </p:pic>
      <p:pic>
        <p:nvPicPr>
          <p:cNvPr id="11" name="Image 10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9695978C-7CDF-4B12-9CD0-BF646F9A1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463" y="3900012"/>
            <a:ext cx="1836644" cy="24488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EFA9D54-FE2B-40DA-A06C-9963D8AE8493}"/>
              </a:ext>
            </a:extLst>
          </p:cNvPr>
          <p:cNvSpPr txBox="1"/>
          <p:nvPr/>
        </p:nvSpPr>
        <p:spPr>
          <a:xfrm>
            <a:off x="2662518" y="1633403"/>
            <a:ext cx="17481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December</a:t>
            </a:r>
            <a:r>
              <a:rPr lang="fr-FR" dirty="0"/>
              <a:t> 2020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A09163-C876-436A-9A7C-095B4E86C91B}"/>
              </a:ext>
            </a:extLst>
          </p:cNvPr>
          <p:cNvSpPr txBox="1"/>
          <p:nvPr/>
        </p:nvSpPr>
        <p:spPr>
          <a:xfrm>
            <a:off x="302794" y="3555651"/>
            <a:ext cx="134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March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6F25F2-D3E0-4CAA-9F0B-366FE4D348FB}"/>
              </a:ext>
            </a:extLst>
          </p:cNvPr>
          <p:cNvSpPr txBox="1"/>
          <p:nvPr/>
        </p:nvSpPr>
        <p:spPr>
          <a:xfrm>
            <a:off x="3128681" y="5224597"/>
            <a:ext cx="10757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July 2021</a:t>
            </a:r>
          </a:p>
        </p:txBody>
      </p:sp>
    </p:spTree>
    <p:extLst>
      <p:ext uri="{BB962C8B-B14F-4D97-AF65-F5344CB8AC3E}">
        <p14:creationId xmlns:p14="http://schemas.microsoft.com/office/powerpoint/2010/main" val="3649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809720" y="2428868"/>
            <a:ext cx="5072098" cy="360045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Founded in 1965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90 km West of Paris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Facilities </a:t>
            </a:r>
          </a:p>
          <a:p>
            <a:pPr marL="742950" lvl="1" indent="-285750"/>
            <a:r>
              <a:rPr lang="en-GB" dirty="0">
                <a:latin typeface="Arial" pitchFamily="34" charset="0"/>
                <a:cs typeface="Arial" pitchFamily="34" charset="0"/>
              </a:rPr>
              <a:t>Production 8,000 m²</a:t>
            </a:r>
          </a:p>
          <a:p>
            <a:pPr marL="742950" lvl="1" indent="-285750"/>
            <a:r>
              <a:rPr lang="en-GB" dirty="0">
                <a:latin typeface="Arial" pitchFamily="34" charset="0"/>
                <a:cs typeface="Arial" pitchFamily="34" charset="0"/>
              </a:rPr>
              <a:t>Total space 15,000 m²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60 Employees 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Member of Chart Industries</a:t>
            </a:r>
          </a:p>
          <a:p>
            <a:pPr>
              <a:lnSpc>
                <a:spcPct val="90000"/>
              </a:lnSpc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              since 2018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5BC9552-4E0C-43C3-8B3F-00AB5FEBC45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524001" y="2834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grpSp>
        <p:nvGrpSpPr>
          <p:cNvPr id="2" name="Groupe 15"/>
          <p:cNvGrpSpPr/>
          <p:nvPr/>
        </p:nvGrpSpPr>
        <p:grpSpPr>
          <a:xfrm>
            <a:off x="6383339" y="2924175"/>
            <a:ext cx="4098925" cy="3214688"/>
            <a:chOff x="4859338" y="2924175"/>
            <a:chExt cx="4098925" cy="3214688"/>
          </a:xfrm>
        </p:grpSpPr>
        <p:pic>
          <p:nvPicPr>
            <p:cNvPr id="215045" name="Picture 5" descr="MVC-833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9338" y="2924175"/>
              <a:ext cx="4098925" cy="321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46" name="Picture 6" descr="Logo CD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9738" y="4700588"/>
              <a:ext cx="276225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5591176" y="1196976"/>
          <a:ext cx="396081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7438095" imgH="5125165" progId="PBrush">
                  <p:embed/>
                </p:oleObj>
              </mc:Choice>
              <mc:Fallback>
                <p:oleObj name="Bitmap Image" r:id="rId5" imgW="7438095" imgH="5125165" progId="PBrush">
                  <p:embed/>
                  <p:pic>
                    <p:nvPicPr>
                      <p:cNvPr id="215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1196976"/>
                        <a:ext cx="3960813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38348" y="142853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Cryo Diffusion -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572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L'atelier"/>
          <p:cNvPicPr>
            <a:picLocks noChangeAspect="1" noChangeArrowheads="1"/>
          </p:cNvPicPr>
          <p:nvPr/>
        </p:nvPicPr>
        <p:blipFill rotWithShape="1">
          <a:blip r:embed="rId2" cstate="print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262" y="3162057"/>
            <a:ext cx="3034680" cy="26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2026742" y="6077450"/>
            <a:ext cx="8239125" cy="38100"/>
          </a:xfrm>
          <a:prstGeom prst="line">
            <a:avLst/>
          </a:prstGeom>
          <a:ln w="76200">
            <a:solidFill>
              <a:srgbClr val="312A8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EB88FE5-B265-2232-D15D-63B2523C0ACC}"/>
              </a:ext>
            </a:extLst>
          </p:cNvPr>
          <p:cNvSpPr/>
          <p:nvPr/>
        </p:nvSpPr>
        <p:spPr>
          <a:xfrm>
            <a:off x="2238348" y="142853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Cryo Diffusion - workshop</a:t>
            </a:r>
          </a:p>
        </p:txBody>
      </p:sp>
      <p:pic>
        <p:nvPicPr>
          <p:cNvPr id="3" name="Image 2" descr="Une image contenant intérieur, plafond, bâtiment, train&#10;&#10;Description générée automatiquement">
            <a:extLst>
              <a:ext uri="{FF2B5EF4-FFF2-40B4-BE49-F238E27FC236}">
                <a16:creationId xmlns:a16="http://schemas.microsoft.com/office/drawing/2014/main" id="{4027C78A-750B-A5B6-D44C-285F4749B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62" y="1234166"/>
            <a:ext cx="3034680" cy="1707008"/>
          </a:xfrm>
          <a:prstGeom prst="rect">
            <a:avLst/>
          </a:prstGeom>
        </p:spPr>
      </p:pic>
      <p:pic>
        <p:nvPicPr>
          <p:cNvPr id="4" name="Image 3" descr="Une image contenant intérieur, table, coupant, gâteau&#10;&#10;Description générée automatiquement">
            <a:extLst>
              <a:ext uri="{FF2B5EF4-FFF2-40B4-BE49-F238E27FC236}">
                <a16:creationId xmlns:a16="http://schemas.microsoft.com/office/drawing/2014/main" id="{513DA8DD-D621-29B4-C21D-0A2E03F365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96357" y="2602815"/>
            <a:ext cx="4593281" cy="18559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E7D88F1-7973-FFE7-C456-3D6F938B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990" y="1234166"/>
            <a:ext cx="6123310" cy="4593281"/>
          </a:xfrm>
          <a:noFill/>
          <a:ln/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Dedicated to cryogenics (austenitic stainless steels)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35+ qualified welder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2 tanks + 2 Lines = 4 insulation machines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4 testing and vacuuming benches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Pressure (pneumatic &amp; hydraulic) test benches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Up to 10tons crane / 8m lifting height (in 3m pit)</a:t>
            </a:r>
          </a:p>
        </p:txBody>
      </p:sp>
    </p:spTree>
    <p:extLst>
      <p:ext uri="{BB962C8B-B14F-4D97-AF65-F5344CB8AC3E}">
        <p14:creationId xmlns:p14="http://schemas.microsoft.com/office/powerpoint/2010/main" val="130975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2650" y="1309447"/>
            <a:ext cx="7886703" cy="4711338"/>
          </a:xfrm>
          <a:noFill/>
          <a:ln/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Mechanical design according to international Codes </a:t>
            </a:r>
          </a:p>
          <a:p>
            <a:pPr lvl="2">
              <a:lnSpc>
                <a:spcPct val="150000"/>
              </a:lnSpc>
              <a:spcBef>
                <a:spcPts val="18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EN13458, EN1251,EN 13530, EN13480</a:t>
            </a:r>
          </a:p>
          <a:p>
            <a:pPr lvl="2">
              <a:lnSpc>
                <a:spcPct val="150000"/>
              </a:lnSpc>
              <a:spcBef>
                <a:spcPts val="18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ASME VIII.1 / VIII.2</a:t>
            </a:r>
            <a:r>
              <a:rPr lang="en-US" sz="1400" dirty="0"/>
              <a:t> /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B31.3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Thermal and mechanical analysis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FE Analysis: mechanical and thermo-mechanical Computation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General Arrangements &amp; Manufacturing drawings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Softwares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SolidEdge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ISOCAD,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Triflex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3" y="2175628"/>
            <a:ext cx="1989689" cy="14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919867" y="6077450"/>
            <a:ext cx="8239125" cy="38100"/>
          </a:xfrm>
          <a:prstGeom prst="line">
            <a:avLst/>
          </a:prstGeom>
          <a:ln w="76200">
            <a:solidFill>
              <a:srgbClr val="312A8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D1C3727-F4B6-6298-56C0-AAB644E4CA33}"/>
              </a:ext>
            </a:extLst>
          </p:cNvPr>
          <p:cNvSpPr/>
          <p:nvPr/>
        </p:nvSpPr>
        <p:spPr>
          <a:xfrm>
            <a:off x="2238348" y="142853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Cryo Diffusion – design dpt</a:t>
            </a:r>
          </a:p>
        </p:txBody>
      </p:sp>
    </p:spTree>
    <p:extLst>
      <p:ext uri="{BB962C8B-B14F-4D97-AF65-F5344CB8AC3E}">
        <p14:creationId xmlns:p14="http://schemas.microsoft.com/office/powerpoint/2010/main" val="27050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fournitures de bureau, métro&#10;&#10;Description générée automatiquement">
            <a:extLst>
              <a:ext uri="{FF2B5EF4-FFF2-40B4-BE49-F238E27FC236}">
                <a16:creationId xmlns:a16="http://schemas.microsoft.com/office/drawing/2014/main" id="{EB4BC185-E1EC-BF9B-1E90-6332EF5DE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278" y="1233489"/>
            <a:ext cx="1702524" cy="240356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8DF546-B045-5A0C-5EA0-5C960D76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DEC4E-6815-D9E6-F003-C1FC86C975BB}"/>
              </a:ext>
            </a:extLst>
          </p:cNvPr>
          <p:cNvSpPr/>
          <p:nvPr/>
        </p:nvSpPr>
        <p:spPr>
          <a:xfrm>
            <a:off x="2238348" y="142853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Cryo Diffusion – onsite works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age 7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A9477365-D23C-8BCC-3C2B-6A4564EDD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18" y="1233489"/>
            <a:ext cx="1802673" cy="2403564"/>
          </a:xfrm>
          <a:prstGeom prst="rect">
            <a:avLst/>
          </a:prstGeom>
        </p:spPr>
      </p:pic>
      <p:pic>
        <p:nvPicPr>
          <p:cNvPr id="9" name="Espace réservé du contenu 4" descr="Une image contenant intérieur, bâtiment, bateau, grand&#10;&#10;Description générée automatiquement">
            <a:extLst>
              <a:ext uri="{FF2B5EF4-FFF2-40B4-BE49-F238E27FC236}">
                <a16:creationId xmlns:a16="http://schemas.microsoft.com/office/drawing/2014/main" id="{104ABCB7-DEBD-DC19-BE6C-E364C9588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45" y="3896692"/>
            <a:ext cx="3394334" cy="2268252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289F165-06BC-E1CD-574D-F789CE762B53}"/>
              </a:ext>
            </a:extLst>
          </p:cNvPr>
          <p:cNvSpPr txBox="1">
            <a:spLocks/>
          </p:cNvSpPr>
          <p:nvPr/>
        </p:nvSpPr>
        <p:spPr>
          <a:xfrm>
            <a:off x="5780586" y="1470471"/>
            <a:ext cx="6123310" cy="459328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4+ qualified welder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1 electrician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1 site works manager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1 LT technician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ATEX trained and certified</a:t>
            </a:r>
          </a:p>
        </p:txBody>
      </p:sp>
    </p:spTree>
    <p:extLst>
      <p:ext uri="{BB962C8B-B14F-4D97-AF65-F5344CB8AC3E}">
        <p14:creationId xmlns:p14="http://schemas.microsoft.com/office/powerpoint/2010/main" val="283143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8485" y="1113677"/>
            <a:ext cx="5261565" cy="4804319"/>
          </a:xfr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Since 2002 CRYO DIFFUSION holds the PED certification for qualified manufacturers exporting pressure static vessels according to 2014/68/UE Directive authorized by Lloyd’s Register.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Since 2009 CRYO DIFFUSION holds the TPED certification for qualified manufacturers exporting  pressure transportable vessel according to 2010/35/UE Directive, authorized by Lloyd’s Register.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Furthermore CRYO DIFFUSION holds an ISO 9001 certified Quality System since 1994; authorized certifying body VERITAS Register Quality Assurance.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Over fifty years of experience combined with a dedicated and professional staff of high level in all departments has produced the favorable results outlined in this site.</a:t>
            </a:r>
          </a:p>
          <a:p>
            <a:pPr>
              <a:lnSpc>
                <a:spcPct val="90000"/>
              </a:lnSpc>
            </a:pP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931742" y="6065575"/>
            <a:ext cx="8239125" cy="38100"/>
          </a:xfrm>
          <a:prstGeom prst="line">
            <a:avLst/>
          </a:prstGeom>
          <a:ln w="76200">
            <a:solidFill>
              <a:srgbClr val="312A8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CC1A27-C817-4E1A-94D9-D33AD73EC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22" y="3270974"/>
            <a:ext cx="2625852" cy="12161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441F1E-BEC3-410A-8032-1AE9B59F7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217" y="2428951"/>
            <a:ext cx="2016224" cy="6788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25404A-B468-44B1-A11E-E53C68078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23" y="1368061"/>
            <a:ext cx="2459203" cy="9240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4C8BA4-D3C9-C41D-437D-95BF720C7D9A}"/>
              </a:ext>
            </a:extLst>
          </p:cNvPr>
          <p:cNvSpPr/>
          <p:nvPr/>
        </p:nvSpPr>
        <p:spPr>
          <a:xfrm>
            <a:off x="2238348" y="142853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Cryo Diffusion - </a:t>
            </a:r>
            <a:r>
              <a:rPr lang="fr-FR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quality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92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063552" y="1268761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6000" dirty="0" err="1">
                <a:solidFill>
                  <a:schemeClr val="accent1"/>
                </a:solidFill>
              </a:rPr>
              <a:t>Projects</a:t>
            </a:r>
            <a:r>
              <a:rPr lang="nl-BE" sz="6000" dirty="0">
                <a:solidFill>
                  <a:schemeClr val="accent1"/>
                </a:solidFill>
              </a:rPr>
              <a:t> </a:t>
            </a:r>
            <a:r>
              <a:rPr lang="nl-BE" sz="6000" dirty="0" err="1">
                <a:solidFill>
                  <a:schemeClr val="accent1"/>
                </a:solidFill>
              </a:rPr>
              <a:t>References</a:t>
            </a:r>
            <a:endParaRPr lang="en-GB" sz="6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5BC9552-4E0C-43C3-8B3F-00AB5FEBC45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074" name="Picture 2" descr="C:\CRYO DIFFUSION-nov2012\Commercial\Marketing\Picture website home page\8 - TRANSFER 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658" y="2729709"/>
            <a:ext cx="3830358" cy="28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7A5C965-CDAC-4290-9AE0-7E5FD02C379C}"/>
              </a:ext>
            </a:extLst>
          </p:cNvPr>
          <p:cNvSpPr txBox="1">
            <a:spLocks noChangeArrowheads="1"/>
          </p:cNvSpPr>
          <p:nvPr/>
        </p:nvSpPr>
        <p:spPr>
          <a:xfrm>
            <a:off x="6271262" y="3190875"/>
            <a:ext cx="4294171" cy="1752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Valves boxes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Cryostats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Cryogenic test benches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Transfer lines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Ground support equipment</a:t>
            </a:r>
          </a:p>
        </p:txBody>
      </p:sp>
    </p:spTree>
    <p:extLst>
      <p:ext uri="{BB962C8B-B14F-4D97-AF65-F5344CB8AC3E}">
        <p14:creationId xmlns:p14="http://schemas.microsoft.com/office/powerpoint/2010/main" val="2944701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Valves box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3C46B-4631-4868-A575-27E0FE538FD8}"/>
              </a:ext>
            </a:extLst>
          </p:cNvPr>
          <p:cNvSpPr txBox="1">
            <a:spLocks noChangeArrowheads="1"/>
          </p:cNvSpPr>
          <p:nvPr/>
        </p:nvSpPr>
        <p:spPr>
          <a:xfrm>
            <a:off x="6225894" y="942025"/>
            <a:ext cx="5940472" cy="591597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SM18 Project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Customer CERN</a:t>
            </a:r>
          </a:p>
          <a:p>
            <a:pPr>
              <a:lnSpc>
                <a:spcPct val="90000"/>
              </a:lnSpc>
            </a:pPr>
            <a:r>
              <a:rPr lang="fr-FR" sz="1600" dirty="0" err="1">
                <a:latin typeface="Arial" pitchFamily="34" charset="0"/>
                <a:cs typeface="Arial" pitchFamily="34" charset="0"/>
              </a:rPr>
              <a:t>December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2016 –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December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2017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Topic: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LHe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distribution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Scope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Design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Inputs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Detailed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PID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Output pressures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Output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flowrates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Outputs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Flow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Thermal &amp;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Mechanical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Instrumentation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Valves Box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Complex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Valves box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superfluid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helium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management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know-how in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Cryogenic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design &amp;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FA9D54-FE2B-40DA-A06C-9963D8AE8493}"/>
              </a:ext>
            </a:extLst>
          </p:cNvPr>
          <p:cNvSpPr txBox="1"/>
          <p:nvPr/>
        </p:nvSpPr>
        <p:spPr>
          <a:xfrm>
            <a:off x="2662518" y="1633403"/>
            <a:ext cx="17481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December</a:t>
            </a:r>
            <a:r>
              <a:rPr lang="fr-FR" dirty="0"/>
              <a:t> 2016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A09163-C876-436A-9A7C-095B4E86C91B}"/>
              </a:ext>
            </a:extLst>
          </p:cNvPr>
          <p:cNvSpPr txBox="1"/>
          <p:nvPr/>
        </p:nvSpPr>
        <p:spPr>
          <a:xfrm>
            <a:off x="302794" y="3555651"/>
            <a:ext cx="134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May 2017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6F25F2-D3E0-4CAA-9F0B-366FE4D348FB}"/>
              </a:ext>
            </a:extLst>
          </p:cNvPr>
          <p:cNvSpPr txBox="1"/>
          <p:nvPr/>
        </p:nvSpPr>
        <p:spPr>
          <a:xfrm>
            <a:off x="1823884" y="5282984"/>
            <a:ext cx="12729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December</a:t>
            </a:r>
            <a:r>
              <a:rPr lang="fr-FR" dirty="0"/>
              <a:t> 2017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ABA285-368C-4FCA-A811-E7369298D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65" y="1023198"/>
            <a:ext cx="1881354" cy="2405802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97C534EE-8EB6-406B-B553-7BF6890BF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31" y="2513254"/>
            <a:ext cx="2772032" cy="2084794"/>
          </a:xfrm>
          <a:prstGeom prst="rect">
            <a:avLst/>
          </a:prstGeom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6DB5070F-CD70-4C84-891E-93495FA43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677" y="2308051"/>
            <a:ext cx="1518898" cy="1247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368C0FF-8B01-4CC7-9B1B-71E41D516B4C}"/>
              </a:ext>
            </a:extLst>
          </p:cNvPr>
          <p:cNvSpPr/>
          <p:nvPr/>
        </p:nvSpPr>
        <p:spPr>
          <a:xfrm>
            <a:off x="2130665" y="3739201"/>
            <a:ext cx="574738" cy="736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DD3E521-A6FD-4824-BEB2-A233F04FC970}"/>
              </a:ext>
            </a:extLst>
          </p:cNvPr>
          <p:cNvCxnSpPr>
            <a:endCxn id="12" idx="1"/>
          </p:cNvCxnSpPr>
          <p:nvPr/>
        </p:nvCxnSpPr>
        <p:spPr>
          <a:xfrm flipV="1">
            <a:off x="2705403" y="2931851"/>
            <a:ext cx="1340274" cy="1175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Une image contenant personne, intérieur, debout, groupe&#10;&#10;Description générée automatiquement">
            <a:extLst>
              <a:ext uri="{FF2B5EF4-FFF2-40B4-BE49-F238E27FC236}">
                <a16:creationId xmlns:a16="http://schemas.microsoft.com/office/drawing/2014/main" id="{F34B44B6-DB45-412B-85FA-9E0E988B86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06" y="4449599"/>
            <a:ext cx="3022601" cy="20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Cryostats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3C46B-4631-4868-A575-27E0FE538FD8}"/>
              </a:ext>
            </a:extLst>
          </p:cNvPr>
          <p:cNvSpPr txBox="1">
            <a:spLocks noChangeArrowheads="1"/>
          </p:cNvSpPr>
          <p:nvPr/>
        </p:nvSpPr>
        <p:spPr>
          <a:xfrm>
            <a:off x="6225894" y="942025"/>
            <a:ext cx="5940472" cy="591597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QDI Project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Customer ITER</a:t>
            </a:r>
          </a:p>
          <a:p>
            <a:pPr>
              <a:lnSpc>
                <a:spcPct val="90000"/>
              </a:lnSpc>
            </a:pPr>
            <a:r>
              <a:rPr lang="fr-FR" sz="1600" dirty="0" err="1">
                <a:latin typeface="Arial" pitchFamily="34" charset="0"/>
                <a:cs typeface="Arial" pitchFamily="34" charset="0"/>
              </a:rPr>
              <a:t>Januray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2019 –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October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2020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Topic: Vacuum +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Cryogenic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test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chamber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Scope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Design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Installation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Start-up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Inputs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requirement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: volume, vacuum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level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level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Outputs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Detailed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PID</a:t>
            </a: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Thermal &amp;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Mechanical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Instrumentation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Analysis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Cryostat, Vacuum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pump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, Control system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HMI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fr-FR" sz="1200" dirty="0" err="1">
                <a:latin typeface="Arial" pitchFamily="34" charset="0"/>
                <a:cs typeface="Arial" pitchFamily="34" charset="0"/>
              </a:rPr>
              <a:t>Merging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vacuum, 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cryogenics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, automation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know-how in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Cryogenic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design &amp;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manufacturing</a:t>
            </a:r>
            <a:endParaRPr lang="fr-FR" sz="12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Covid-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measures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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Factory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Acceptance Test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organized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remote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control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from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Customer to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Factory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embedded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camera and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dedicated</a:t>
            </a:r>
            <a:r>
              <a:rPr lang="fr-FR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VPN network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FA9D54-FE2B-40DA-A06C-9963D8AE8493}"/>
              </a:ext>
            </a:extLst>
          </p:cNvPr>
          <p:cNvSpPr txBox="1"/>
          <p:nvPr/>
        </p:nvSpPr>
        <p:spPr>
          <a:xfrm>
            <a:off x="3140160" y="1480062"/>
            <a:ext cx="17481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January</a:t>
            </a:r>
            <a:r>
              <a:rPr lang="fr-FR" dirty="0"/>
              <a:t> 2019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A09163-C876-436A-9A7C-095B4E86C91B}"/>
              </a:ext>
            </a:extLst>
          </p:cNvPr>
          <p:cNvSpPr txBox="1"/>
          <p:nvPr/>
        </p:nvSpPr>
        <p:spPr>
          <a:xfrm>
            <a:off x="2326675" y="3211439"/>
            <a:ext cx="13479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May 2019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6F25F2-D3E0-4CAA-9F0B-366FE4D348FB}"/>
              </a:ext>
            </a:extLst>
          </p:cNvPr>
          <p:cNvSpPr txBox="1"/>
          <p:nvPr/>
        </p:nvSpPr>
        <p:spPr>
          <a:xfrm>
            <a:off x="1464448" y="3738403"/>
            <a:ext cx="1481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October</a:t>
            </a:r>
            <a:r>
              <a:rPr lang="fr-FR" dirty="0"/>
              <a:t> 2020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57953C-25EC-4E3C-BE94-D9E1FE5D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4" y="1063990"/>
            <a:ext cx="2451266" cy="20548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A006D2-45A5-490F-86DA-A2C19E527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246" y="2510525"/>
            <a:ext cx="2210073" cy="2493507"/>
          </a:xfrm>
          <a:prstGeom prst="rect">
            <a:avLst/>
          </a:prstGeom>
        </p:spPr>
      </p:pic>
      <p:pic>
        <p:nvPicPr>
          <p:cNvPr id="17" name="Image 16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5FB5E9D3-9FB0-42EA-B1E5-1C72EB02C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8341" y="4354433"/>
            <a:ext cx="2493507" cy="18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6787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Oct 2018 16x9 ver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ct 2018 16x9 version" id="{4442C2E9-7414-495A-98C3-F5DADB620556}" vid="{725627E4-28F9-49D5-8ABA-2572A7724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F4FEA2B5D2340807733CAFC0D51B6" ma:contentTypeVersion="1" ma:contentTypeDescription="Vytvoří nový dokument" ma:contentTypeScope="" ma:versionID="74a38c1faf326d569161e3646de70703">
  <xsd:schema xmlns:xsd="http://www.w3.org/2001/XMLSchema" xmlns:xs="http://www.w3.org/2001/XMLSchema" xmlns:p="http://schemas.microsoft.com/office/2006/metadata/properties" xmlns:ns2="15cc8d67-0c62-49ad-bdff-92af0436ccea" targetNamespace="http://schemas.microsoft.com/office/2006/metadata/properties" ma:root="true" ma:fieldsID="818fa90ce24afd9c87bcbb9262f9f232" ns2:_="">
    <xsd:import namespace="15cc8d67-0c62-49ad-bdff-92af0436cce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c8d67-0c62-49ad-bdff-92af0436cc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AB3489-56CE-4DDA-ABC2-E75BE5FD4376}">
  <ds:schemaRefs>
    <ds:schemaRef ds:uri="15cc8d67-0c62-49ad-bdff-92af0436ccea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40868D-8EA2-48CC-95F3-86D9BE541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c8d67-0c62-49ad-bdff-92af0436c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6805A5-A13F-43CB-A22D-5F46D8E405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Oct 2018 16x9 version.potx</Template>
  <TotalTime>0</TotalTime>
  <Words>681</Words>
  <Application>Microsoft Office PowerPoint</Application>
  <PresentationFormat>Grand écran</PresentationFormat>
  <Paragraphs>168</Paragraphs>
  <Slides>12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PowerPoint template Oct 2018 16x9 version</vt:lpstr>
      <vt:lpstr>Bitmap 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Valves box</vt:lpstr>
      <vt:lpstr>Cryostats</vt:lpstr>
      <vt:lpstr>Cryogenic test bench</vt:lpstr>
      <vt:lpstr>Transfer lines</vt:lpstr>
      <vt:lpstr>Ground support equipment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Adrien Striebig</cp:lastModifiedBy>
  <cp:revision>629</cp:revision>
  <cp:lastPrinted>2022-04-05T09:36:42Z</cp:lastPrinted>
  <dcterms:created xsi:type="dcterms:W3CDTF">2018-05-22T16:48:37Z</dcterms:created>
  <dcterms:modified xsi:type="dcterms:W3CDTF">2023-03-17T10:27:40Z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0x010100477F4FEA2B5D2340807733CAFC0D51B6</vt:lpwstr>
  </property>
</Properties>
</file>