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  <p:sldMasterId id="2147484157" r:id="rId2"/>
  </p:sldMasterIdLst>
  <p:notesMasterIdLst>
    <p:notesMasterId r:id="rId14"/>
  </p:notesMasterIdLst>
  <p:handoutMasterIdLst>
    <p:handoutMasterId r:id="rId15"/>
  </p:handoutMasterIdLst>
  <p:sldIdLst>
    <p:sldId id="275" r:id="rId3"/>
    <p:sldId id="276" r:id="rId4"/>
    <p:sldId id="288" r:id="rId5"/>
    <p:sldId id="289" r:id="rId6"/>
    <p:sldId id="290" r:id="rId7"/>
    <p:sldId id="291" r:id="rId8"/>
    <p:sldId id="297" r:id="rId9"/>
    <p:sldId id="295" r:id="rId10"/>
    <p:sldId id="296" r:id="rId11"/>
    <p:sldId id="292" r:id="rId12"/>
    <p:sldId id="294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er, Michael" initials="MG" lastIdx="5" clrIdx="0"/>
  <p:cmAuthor id="1" name="Spatar, Michele" initials="SM" lastIdx="3" clrIdx="1">
    <p:extLst>
      <p:ext uri="{19B8F6BF-5375-455C-9EA6-DF929625EA0E}">
        <p15:presenceInfo xmlns:p15="http://schemas.microsoft.com/office/powerpoint/2012/main" userId="S-1-5-21-839522115-515967899-725345543-18289" providerId="AD"/>
      </p:ext>
    </p:extLst>
  </p:cmAuthor>
  <p:cmAuthor id="2" name="Maigatter, Stefanie" initials="MS" lastIdx="3" clrIdx="2">
    <p:extLst>
      <p:ext uri="{19B8F6BF-5375-455C-9EA6-DF929625EA0E}">
        <p15:presenceInfo xmlns:p15="http://schemas.microsoft.com/office/powerpoint/2012/main" userId="Maigatter, Stef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B05B5"/>
    <a:srgbClr val="00599D"/>
    <a:srgbClr val="0000CC"/>
    <a:srgbClr val="FFFFFF"/>
    <a:srgbClr val="CCECFF"/>
    <a:srgbClr val="CCFF33"/>
    <a:srgbClr val="9AF927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8805" autoAdjust="0"/>
  </p:normalViewPr>
  <p:slideViewPr>
    <p:cSldViewPr>
      <p:cViewPr varScale="1">
        <p:scale>
          <a:sx n="88" d="100"/>
          <a:sy n="88" d="100"/>
        </p:scale>
        <p:origin x="13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180" y="-108"/>
      </p:cViewPr>
      <p:guideLst>
        <p:guide orient="horz" pos="3128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4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30224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127CCA-640B-45E9-B580-CFFA475EE7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C811A84-EB42-4371-B542-0F3581C7F1E3}" type="datetimeFigureOut">
              <a:rPr lang="en-GB" smtClean="0"/>
              <a:pPr/>
              <a:t>18/04/2023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0" y="0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3B355A-11A6-4559-BE2F-D1FFB476E1CF}" type="datetimeFigureOut">
              <a:rPr lang="en-US"/>
              <a:pPr>
                <a:defRPr/>
              </a:pPr>
              <a:t>4/18/2023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224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0" y="9430224"/>
            <a:ext cx="2946189" cy="49641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31E49FD-723B-46FD-B982-E0D8DA5C05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5680">
              <a:defRPr/>
            </a:pPr>
            <a:fld id="{FCC2291F-4C54-45DC-A030-9A3A7C210412}" type="slidenum">
              <a:rPr lang="en-GB" altLang="en-US">
                <a:solidFill>
                  <a:srgbClr val="000000"/>
                </a:solidFill>
              </a:rPr>
              <a:pPr defTabSz="915680">
                <a:defRPr/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3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4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9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3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3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1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68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0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7421"/>
          <a:stretch/>
        </p:blipFill>
        <p:spPr>
          <a:xfrm>
            <a:off x="1" y="0"/>
            <a:ext cx="9144000" cy="60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8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88F4-4F4C-4410-94F9-EE322CBD4C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060B-D2C5-4F99-90A8-A37E9E9CED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2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58BB-7FEC-46B0-BA28-B118AE6985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04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1892-0917-4FA9-A029-51E69D6906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63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888B-7631-4159-B1F4-139B14A397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47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60D8-08D7-4F76-939A-F0427F6FD7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01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0052-AF00-4407-A716-B08DD19EC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11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38DB-EBCE-41DE-9756-B2491843B3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970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125538"/>
            <a:ext cx="4104457" cy="52562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72000" y="1125538"/>
            <a:ext cx="4104457" cy="52562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160F-B255-4B6D-8407-1BB7361543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7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7F9B92-8915-4E0F-A168-73306231B84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75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07174"/>
            <a:ext cx="4392613" cy="250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86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08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8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6056313" y="-1587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3090863" y="-15875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82"/>
          <p:cNvSpPr>
            <a:spLocks noChangeShapeType="1"/>
          </p:cNvSpPr>
          <p:nvPr/>
        </p:nvSpPr>
        <p:spPr bwMode="auto">
          <a:xfrm rot="16200000">
            <a:off x="4579938" y="-2649537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" name="Picture 87" descr="FAIR_farb_RGB_3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" name="Line 76"/>
          <p:cNvSpPr>
            <a:spLocks noChangeShapeType="1"/>
          </p:cNvSpPr>
          <p:nvPr userDrawn="1"/>
        </p:nvSpPr>
        <p:spPr bwMode="auto">
          <a:xfrm>
            <a:off x="604266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1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2" name="Line 82"/>
          <p:cNvSpPr>
            <a:spLocks noChangeShapeType="1"/>
          </p:cNvSpPr>
          <p:nvPr userDrawn="1"/>
        </p:nvSpPr>
        <p:spPr bwMode="auto">
          <a:xfrm rot="16200000" flipH="1">
            <a:off x="4569453" y="-2631444"/>
            <a:ext cx="5093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0" name="Line 76"/>
          <p:cNvSpPr>
            <a:spLocks noChangeShapeType="1"/>
          </p:cNvSpPr>
          <p:nvPr userDrawn="1"/>
        </p:nvSpPr>
        <p:spPr bwMode="auto">
          <a:xfrm>
            <a:off x="2907332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1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76"/>
          <p:cNvSpPr>
            <a:spLocks noChangeShapeType="1"/>
          </p:cNvSpPr>
          <p:nvPr userDrawn="1"/>
        </p:nvSpPr>
        <p:spPr bwMode="auto">
          <a:xfrm>
            <a:off x="6042660" y="4345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4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5" name="Line 82"/>
          <p:cNvSpPr>
            <a:spLocks noChangeShapeType="1"/>
          </p:cNvSpPr>
          <p:nvPr userDrawn="1"/>
        </p:nvSpPr>
        <p:spPr bwMode="auto">
          <a:xfrm rot="16200000">
            <a:off x="4572000" y="-2628898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97" name="Line 76"/>
          <p:cNvSpPr>
            <a:spLocks noChangeShapeType="1"/>
          </p:cNvSpPr>
          <p:nvPr userDrawn="1"/>
        </p:nvSpPr>
        <p:spPr bwMode="auto">
          <a:xfrm>
            <a:off x="2907332" y="20163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" r="7421"/>
          <a:stretch/>
        </p:blipFill>
        <p:spPr>
          <a:xfrm>
            <a:off x="0" y="1"/>
            <a:ext cx="9144000" cy="60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2B3B-74C1-441B-80CE-44B48EB6EC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79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7772400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7F23-E1F1-44E7-A59C-00055D8B06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34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Textmasterformate durch Klicken bearbeiten</a:t>
            </a:r>
          </a:p>
          <a:p>
            <a:pPr lvl="1"/>
            <a:r>
              <a:rPr lang="en-GB" altLang="ru-RU" smtClean="0"/>
              <a:t>Zweite Ebene</a:t>
            </a:r>
          </a:p>
          <a:p>
            <a:pPr lvl="2"/>
            <a:r>
              <a:rPr lang="en-GB" altLang="ru-RU" smtClean="0"/>
              <a:t>Dritte Ebene</a:t>
            </a:r>
          </a:p>
          <a:p>
            <a:pPr lvl="3"/>
            <a:r>
              <a:rPr lang="en-GB" altLang="ru-RU" smtClean="0"/>
              <a:t>Vierte Ebene</a:t>
            </a:r>
          </a:p>
          <a:p>
            <a:pPr lvl="4"/>
            <a:r>
              <a:rPr lang="en-GB" altLang="ru-RU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56" r:id="rId2"/>
    <p:sldLayoutId id="2147484141" r:id="rId3"/>
    <p:sldLayoutId id="2147484145" r:id="rId4"/>
    <p:sldLayoutId id="2147484146" r:id="rId5"/>
    <p:sldLayoutId id="214748415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Textmasterformate durch Klicken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PPQM – 27th January 2021 – Procurement Status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DC328BA1-0C2D-4FE3-917A-D9329015B3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3" descr="FAIR_Logo_rgb_fre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anose="05000000000000000000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fontAlgn="base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i.de/start/wirtschaft_industri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ted.europa.eu/TED/search/searchResult.d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8593" y="5724255"/>
            <a:ext cx="412851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anose="05000000000000000000" pitchFamily="2" charset="2"/>
              <a:defRPr sz="24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19100" indent="-2667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fontAlgn="base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altLang="en-US" sz="2800" b="1" dirty="0" smtClean="0">
                <a:solidFill>
                  <a:srgbClr val="0059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Conradi</a:t>
            </a:r>
            <a:endParaRPr kumimoji="0" lang="de-DE" alt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                                               </a:t>
            </a:r>
            <a:endParaRPr kumimoji="0" lang="en-GB" alt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419110"/>
            <a:ext cx="9140251" cy="1125125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505" y="4014065"/>
            <a:ext cx="8640762" cy="1545613"/>
          </a:xfrm>
        </p:spPr>
        <p:txBody>
          <a:bodyPr/>
          <a:lstStyle/>
          <a:p>
            <a:pPr algn="ctr" eaLnBrk="1" hangingPunct="1"/>
            <a:r>
              <a:rPr lang="en-GB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 smtClean="0">
                <a:solidFill>
                  <a:srgbClr val="0059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at FAIR/GSI Information package for ILO </a:t>
            </a:r>
            <a:br>
              <a:rPr lang="en-US" altLang="en-US" sz="2800" b="1" dirty="0" smtClean="0">
                <a:solidFill>
                  <a:srgbClr val="0059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ru-RU" sz="2800" b="1" dirty="0" smtClean="0">
                <a:solidFill>
                  <a:srgbClr val="0059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Department</a:t>
            </a:r>
            <a:endParaRPr lang="en-GB" altLang="en-US" sz="2800" b="1" i="1" dirty="0" smtClean="0">
              <a:solidFill>
                <a:srgbClr val="0059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386535" y="265019"/>
            <a:ext cx="8081331" cy="553692"/>
          </a:xfrm>
        </p:spPr>
        <p:txBody>
          <a:bodyPr>
            <a:noAutofit/>
          </a:bodyPr>
          <a:lstStyle/>
          <a:p>
            <a:pPr marL="152400" lvl="1" indent="0">
              <a:buNone/>
            </a:pPr>
            <a: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2. Public Tenders – complementary Remarks</a:t>
            </a:r>
            <a:b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</a:br>
            <a:r>
              <a:rPr lang="en-AU" sz="11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All tenders need to respect the requirements of public procurement law and its Public Tenders General Principles</a:t>
            </a:r>
            <a:endParaRPr lang="en-AU" sz="11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116505" y="1088740"/>
            <a:ext cx="8605837" cy="5175575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1600" b="1" dirty="0" smtClean="0"/>
              <a:t>Timing:</a:t>
            </a:r>
            <a:br>
              <a:rPr lang="de-DE" sz="1600" b="1" dirty="0" smtClean="0"/>
            </a:br>
            <a:r>
              <a:rPr lang="en-AU" sz="1400" dirty="0" smtClean="0"/>
              <a:t>	EU Tenders binding minimal deadlines are defined:</a:t>
            </a:r>
            <a:br>
              <a:rPr lang="en-AU" sz="1400" dirty="0" smtClean="0"/>
            </a:br>
            <a:r>
              <a:rPr lang="en-AU" sz="1400" dirty="0" smtClean="0"/>
              <a:t>	- Prequalification: 	30 days</a:t>
            </a:r>
            <a:br>
              <a:rPr lang="en-AU" sz="1400" dirty="0" smtClean="0"/>
            </a:br>
            <a:r>
              <a:rPr lang="en-AU" sz="1400" dirty="0" smtClean="0"/>
              <a:t>	- RFQ Submitting: 	30 days</a:t>
            </a:r>
            <a:br>
              <a:rPr lang="en-AU" sz="1400" dirty="0" smtClean="0"/>
            </a:br>
            <a:r>
              <a:rPr lang="en-AU" sz="1400" dirty="0" smtClean="0"/>
              <a:t>  	 (after Evaluation of Prequalification documents)</a:t>
            </a:r>
            <a:br>
              <a:rPr lang="en-AU" sz="1400" dirty="0" smtClean="0"/>
            </a:br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en-AU" sz="1400" dirty="0" smtClean="0"/>
              <a:t>	National Tenders: 	No binding Deadlines, but needs to be appropriate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600" b="1" dirty="0" smtClean="0"/>
              <a:t>Language:</a:t>
            </a:r>
            <a:br>
              <a:rPr lang="de-DE" sz="1600" b="1" dirty="0" smtClean="0"/>
            </a:br>
            <a:r>
              <a:rPr lang="de-DE" sz="2000" b="1" dirty="0"/>
              <a:t>	</a:t>
            </a:r>
            <a:r>
              <a:rPr lang="en-US" sz="1400" dirty="0" smtClean="0"/>
              <a:t>EU tender: 		2 languages (German &amp; English)</a:t>
            </a:r>
            <a:br>
              <a:rPr lang="en-US" sz="1400" dirty="0" smtClean="0"/>
            </a:br>
            <a:r>
              <a:rPr lang="en-US" sz="1400" dirty="0" smtClean="0"/>
              <a:t>			</a:t>
            </a:r>
            <a:r>
              <a:rPr lang="en-US" sz="1400" b="1" i="1" dirty="0"/>
              <a:t> </a:t>
            </a:r>
            <a:r>
              <a:rPr lang="en-US" sz="1400" b="1" i="1" dirty="0" smtClean="0">
                <a:solidFill>
                  <a:srgbClr val="0070C0"/>
                </a:solidFill>
              </a:rPr>
              <a:t>!!!For GSI German </a:t>
            </a:r>
            <a:r>
              <a:rPr lang="en-US" sz="1400" b="1" i="1" dirty="0">
                <a:solidFill>
                  <a:srgbClr val="0070C0"/>
                </a:solidFill>
              </a:rPr>
              <a:t>version is legally binding!!!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b="1" i="1" dirty="0" smtClean="0"/>
              <a:t/>
            </a:r>
            <a:br>
              <a:rPr lang="en-US" sz="1400" b="1" i="1" dirty="0" smtClean="0"/>
            </a:br>
            <a:r>
              <a:rPr lang="de-DE" sz="1600" dirty="0" smtClean="0"/>
              <a:t>	</a:t>
            </a:r>
            <a:r>
              <a:rPr lang="de-DE" sz="1400" dirty="0"/>
              <a:t>National </a:t>
            </a:r>
            <a:r>
              <a:rPr lang="de-DE" sz="1400" dirty="0" smtClean="0"/>
              <a:t>Tender:	</a:t>
            </a:r>
            <a:r>
              <a:rPr lang="en-AU" sz="1400" dirty="0" smtClean="0"/>
              <a:t>mostly</a:t>
            </a:r>
            <a:r>
              <a:rPr lang="de-DE" sz="1400" dirty="0" smtClean="0"/>
              <a:t> </a:t>
            </a:r>
            <a:r>
              <a:rPr lang="de-DE" sz="1400" dirty="0"/>
              <a:t>in </a:t>
            </a:r>
            <a:r>
              <a:rPr lang="de-DE" sz="1400" dirty="0" smtClean="0"/>
              <a:t>German			</a:t>
            </a:r>
            <a:br>
              <a:rPr lang="de-DE" sz="1400" dirty="0" smtClean="0"/>
            </a:br>
            <a:r>
              <a:rPr lang="de-DE" sz="1400" dirty="0" smtClean="0"/>
              <a:t>			</a:t>
            </a:r>
            <a:r>
              <a:rPr lang="en-US" sz="1400" b="1" i="1" dirty="0" smtClean="0">
                <a:solidFill>
                  <a:srgbClr val="0070C0"/>
                </a:solidFill>
              </a:rPr>
              <a:t>!!!For GSI German </a:t>
            </a:r>
            <a:r>
              <a:rPr lang="en-US" sz="1400" b="1" i="1" dirty="0">
                <a:solidFill>
                  <a:srgbClr val="0070C0"/>
                </a:solidFill>
              </a:rPr>
              <a:t>version is legally binding</a:t>
            </a:r>
            <a:r>
              <a:rPr lang="en-US" sz="1400" b="1" i="1" dirty="0" smtClean="0">
                <a:solidFill>
                  <a:srgbClr val="0070C0"/>
                </a:solidFill>
              </a:rPr>
              <a:t>!!!</a:t>
            </a:r>
            <a:endParaRPr lang="de-DE" sz="1400" dirty="0" smtClean="0"/>
          </a:p>
          <a:p>
            <a:pPr lvl="1">
              <a:spcBef>
                <a:spcPts val="0"/>
              </a:spcBef>
            </a:pPr>
            <a:r>
              <a:rPr lang="de-DE" sz="1600" b="1" dirty="0" smtClean="0"/>
              <a:t>Tender Management System at GSI/FAIR:</a:t>
            </a:r>
            <a:endParaRPr lang="de-DE" sz="1600" b="1" dirty="0"/>
          </a:p>
          <a:p>
            <a:pPr marL="152400" lvl="1" indent="0">
              <a:buNone/>
            </a:pPr>
            <a:r>
              <a:rPr lang="en-US" sz="1400" dirty="0"/>
              <a:t>	</a:t>
            </a:r>
            <a:r>
              <a:rPr lang="en-US" sz="1400" b="1" dirty="0" smtClean="0">
                <a:solidFill>
                  <a:srgbClr val="0070C0"/>
                </a:solidFill>
              </a:rPr>
              <a:t>DTVP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is mandatory for all bidders</a:t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400" dirty="0" smtClean="0">
                <a:sym typeface="Wingdings" panose="05000000000000000000" pitchFamily="2" charset="2"/>
              </a:rPr>
              <a:t> Registration needed (free of charge) to use communication tool and upload offer</a:t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	 NO registration needed for reviewing the publication and tendering documents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400" b="1" i="1" dirty="0" smtClean="0">
                <a:solidFill>
                  <a:srgbClr val="0070C0"/>
                </a:solidFill>
              </a:rPr>
              <a:t>!!!All communication and quotations need to be submitted via </a:t>
            </a:r>
            <a:r>
              <a:rPr lang="en-US" sz="1400" b="1" i="1" u="sng" dirty="0" smtClean="0">
                <a:solidFill>
                  <a:srgbClr val="0070C0"/>
                </a:solidFill>
              </a:rPr>
              <a:t>DTVP electronically</a:t>
            </a:r>
            <a:r>
              <a:rPr lang="en-US" sz="1400" b="1" i="1" dirty="0" smtClean="0">
                <a:solidFill>
                  <a:srgbClr val="0070C0"/>
                </a:solidFill>
              </a:rPr>
              <a:t>!!!</a:t>
            </a:r>
            <a:br>
              <a:rPr lang="en-US" sz="1400" b="1" i="1" dirty="0" smtClean="0">
                <a:solidFill>
                  <a:srgbClr val="0070C0"/>
                </a:solidFill>
              </a:rPr>
            </a:br>
            <a:endParaRPr lang="de-DE" sz="1400" b="1" i="1" dirty="0">
              <a:solidFill>
                <a:srgbClr val="0070C0"/>
              </a:solidFill>
            </a:endParaRPr>
          </a:p>
          <a:p>
            <a:pPr lvl="1"/>
            <a:r>
              <a:rPr lang="en-AU" sz="1600" b="1" dirty="0" smtClean="0"/>
              <a:t>Consistent equal communication:</a:t>
            </a:r>
          </a:p>
          <a:p>
            <a:pPr marL="152400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No upfront information to </a:t>
            </a:r>
            <a:r>
              <a:rPr lang="en-US" sz="1400" dirty="0"/>
              <a:t>potential bidders (</a:t>
            </a:r>
            <a:r>
              <a:rPr lang="en-US" sz="1400" dirty="0" smtClean="0"/>
              <a:t>especially budget/price) to secure </a:t>
            </a:r>
            <a:r>
              <a:rPr lang="en-US" sz="1400" b="1" i="1" dirty="0"/>
              <a:t>fair </a:t>
            </a:r>
            <a:r>
              <a:rPr lang="en-US" sz="1400" b="1" i="1" dirty="0" smtClean="0"/>
              <a:t>competition!</a:t>
            </a:r>
            <a:endParaRPr lang="en-US" sz="1400" dirty="0" smtClean="0"/>
          </a:p>
          <a:p>
            <a:pPr marL="152400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All statements in </a:t>
            </a:r>
            <a:r>
              <a:rPr lang="en-US" sz="1400" dirty="0"/>
              <a:t>publication </a:t>
            </a:r>
            <a:r>
              <a:rPr lang="en-US" sz="1400" dirty="0" smtClean="0"/>
              <a:t>&amp; further communication </a:t>
            </a:r>
            <a:r>
              <a:rPr lang="en-US" sz="1400" dirty="0"/>
              <a:t>equally binding for </a:t>
            </a:r>
            <a:r>
              <a:rPr lang="en-US" sz="1400" b="1" i="1" dirty="0"/>
              <a:t>ALL</a:t>
            </a:r>
            <a:r>
              <a:rPr lang="en-US" sz="1400" dirty="0"/>
              <a:t> bidders! </a:t>
            </a:r>
            <a:endParaRPr lang="en-US" sz="1400" dirty="0" smtClean="0"/>
          </a:p>
          <a:p>
            <a:pPr marL="152400" lvl="1" indent="0">
              <a:buNone/>
            </a:pPr>
            <a:endParaRPr lang="de-DE" sz="1400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3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315434" y="368660"/>
            <a:ext cx="8081331" cy="553692"/>
          </a:xfrm>
        </p:spPr>
        <p:txBody>
          <a:bodyPr>
            <a:noAutofit/>
          </a:bodyPr>
          <a:lstStyle/>
          <a:p>
            <a:r>
              <a:rPr lang="en-US" sz="20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4</a:t>
            </a:r>
            <a:r>
              <a:rPr lang="en-US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. </a:t>
            </a:r>
            <a: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Contact </a:t>
            </a:r>
            <a:r>
              <a:rPr lang="en-AU" sz="20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to procurement </a:t>
            </a:r>
            <a: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&amp; published Tenders Overview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20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251520" y="1178750"/>
            <a:ext cx="8605837" cy="4725525"/>
          </a:xfrm>
        </p:spPr>
        <p:txBody>
          <a:bodyPr/>
          <a:lstStyle/>
          <a:p>
            <a:pPr lvl="1"/>
            <a:endParaRPr lang="de-DE" sz="1400" dirty="0"/>
          </a:p>
          <a:p>
            <a:pPr marL="152400" lvl="1" indent="0">
              <a:buNone/>
            </a:pPr>
            <a:endParaRPr lang="de-DE" sz="14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03920" y="1331150"/>
            <a:ext cx="8605837" cy="50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•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CA" sz="1600" b="1" kern="0" dirty="0" smtClean="0"/>
              <a:t>Contact to Procurement:</a:t>
            </a:r>
          </a:p>
          <a:p>
            <a:pPr marL="152400" lvl="1" indent="0">
              <a:buNone/>
            </a:pPr>
            <a:r>
              <a:rPr lang="en-CA" sz="1600" b="1" kern="0" dirty="0" smtClean="0"/>
              <a:t>	</a:t>
            </a:r>
            <a:r>
              <a:rPr lang="en-CA" sz="1400" kern="0" dirty="0" smtClean="0"/>
              <a:t>Gabriele Harks (Group Leader Project Procurement)</a:t>
            </a:r>
            <a:br>
              <a:rPr lang="en-CA" sz="1400" kern="0" dirty="0" smtClean="0"/>
            </a:br>
            <a:r>
              <a:rPr lang="en-CA" sz="1400" kern="0" dirty="0" smtClean="0"/>
              <a:t>	Tel. 	+49 6159 71-3082</a:t>
            </a:r>
            <a:br>
              <a:rPr lang="en-CA" sz="1400" kern="0" dirty="0" smtClean="0"/>
            </a:br>
            <a:r>
              <a:rPr lang="en-CA" sz="1400" kern="0" dirty="0" smtClean="0"/>
              <a:t>	email: 	g.harks@gsi.de</a:t>
            </a:r>
          </a:p>
          <a:p>
            <a:pPr marL="152400" lvl="1" indent="0">
              <a:buNone/>
            </a:pPr>
            <a:endParaRPr lang="en-CA" sz="1400" kern="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600" b="1" kern="0" dirty="0" smtClean="0"/>
              <a:t>Where to find published Tenders:</a:t>
            </a:r>
            <a:br>
              <a:rPr lang="en-CA" sz="1600" b="1" kern="0" dirty="0" smtClean="0"/>
            </a:br>
            <a:r>
              <a:rPr lang="en-CA" sz="1400" dirty="0" smtClean="0"/>
              <a:t>Link to GSI/FAIR website with extract of recently published running tenders  </a:t>
            </a:r>
            <a:r>
              <a:rPr lang="en-CA" sz="1400" dirty="0" smtClean="0">
                <a:hlinkClick r:id="rId3"/>
              </a:rPr>
              <a:t>https://www.gsi.de/start/wirtschaft_industrie.htm</a:t>
            </a:r>
            <a:endParaRPr lang="en-CA" sz="1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DTVP</a:t>
            </a:r>
            <a:br>
              <a:rPr lang="en-CA" sz="1400" b="1" dirty="0" smtClean="0">
                <a:solidFill>
                  <a:schemeClr val="tx1"/>
                </a:solidFill>
              </a:rPr>
            </a:br>
            <a:r>
              <a:rPr lang="en-CA" sz="1400" dirty="0"/>
              <a:t>Link to </a:t>
            </a:r>
            <a:r>
              <a:rPr lang="en-CA" sz="1400" dirty="0" smtClean="0"/>
              <a:t>all GSI &amp; FAIR published tenders</a:t>
            </a:r>
            <a:r>
              <a:rPr lang="en-CA" sz="1400" dirty="0" smtClean="0">
                <a:solidFill>
                  <a:schemeClr val="tx1"/>
                </a:solidFill>
              </a:rPr>
              <a:t/>
            </a:r>
            <a:br>
              <a:rPr lang="en-CA" sz="1400" dirty="0" smtClean="0">
                <a:solidFill>
                  <a:schemeClr val="tx1"/>
                </a:solidFill>
              </a:rPr>
            </a:br>
            <a:r>
              <a:rPr lang="en-CA" sz="1400" dirty="0">
                <a:solidFill>
                  <a:srgbClr val="0070C0"/>
                </a:solidFill>
              </a:rPr>
              <a:t>https://www.dtvp.de/Center/company/welcome.do</a:t>
            </a:r>
            <a:r>
              <a:rPr lang="en-CA" sz="1400" dirty="0" smtClean="0">
                <a:solidFill>
                  <a:schemeClr val="tx1"/>
                </a:solidFill>
              </a:rPr>
              <a:t/>
            </a:r>
            <a:br>
              <a:rPr lang="en-CA" sz="1400" dirty="0" smtClean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CA" sz="1400" dirty="0" smtClean="0">
                <a:sym typeface="Wingdings" panose="05000000000000000000" pitchFamily="2" charset="2"/>
              </a:rPr>
              <a:t>use English version (up right button) and filter for GSI or FAIR</a:t>
            </a:r>
          </a:p>
          <a:p>
            <a:pPr lvl="1">
              <a:spcBef>
                <a:spcPts val="1200"/>
              </a:spcBef>
            </a:pPr>
            <a:r>
              <a:rPr lang="en-CA" sz="1400" b="1" dirty="0" smtClean="0">
                <a:solidFill>
                  <a:schemeClr val="tx1"/>
                </a:solidFill>
              </a:rPr>
              <a:t>TED</a:t>
            </a:r>
            <a:r>
              <a:rPr lang="en-CA" sz="1400" dirty="0" smtClean="0">
                <a:solidFill>
                  <a:schemeClr val="tx1"/>
                </a:solidFill>
              </a:rPr>
              <a:t> (ONLY EU call for tenders): </a:t>
            </a:r>
            <a:r>
              <a:rPr lang="en-CA" sz="1400" dirty="0" smtClean="0">
                <a:solidFill>
                  <a:srgbClr val="0070C0"/>
                </a:solidFill>
                <a:hlinkClick r:id="rId4"/>
              </a:rPr>
              <a:t>https://ted.europa.eu/TED/search/searchResult.do</a:t>
            </a:r>
            <a:endParaRPr lang="en-CA" sz="1400" dirty="0" smtClean="0">
              <a:solidFill>
                <a:srgbClr val="0070C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CA" sz="1400" b="1" dirty="0" smtClean="0"/>
              <a:t>English Instructions on DTVP</a:t>
            </a:r>
            <a:br>
              <a:rPr lang="en-CA" sz="1400" b="1" dirty="0" smtClean="0"/>
            </a:br>
            <a:r>
              <a:rPr lang="en-CA" sz="1400" dirty="0" smtClean="0"/>
              <a:t>https</a:t>
            </a:r>
            <a:r>
              <a:rPr lang="en-CA" sz="1400" dirty="0"/>
              <a:t>://support.cosinex.de/unternehmen/display/company/E-Vergabe+-+English+Instructions</a:t>
            </a:r>
            <a:endParaRPr lang="en-CA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 smtClean="0"/>
          </a:p>
          <a:p>
            <a:pPr marL="152400" lvl="1" indent="0">
              <a:buFont typeface="Wingdings" pitchFamily="2" charset="2"/>
              <a:buNone/>
            </a:pPr>
            <a:endParaRPr lang="en-CA" sz="14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195" y="1448780"/>
            <a:ext cx="1781175" cy="1162050"/>
          </a:xfrm>
          <a:prstGeom prst="rect">
            <a:avLst/>
          </a:prstGeom>
        </p:spPr>
      </p:pic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309691" y="323655"/>
            <a:ext cx="8081331" cy="607739"/>
          </a:xfrm>
        </p:spPr>
        <p:txBody>
          <a:bodyPr>
            <a:noAutofit/>
          </a:bodyPr>
          <a:lstStyle/>
          <a:p>
            <a: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Content </a:t>
            </a:r>
            <a:r>
              <a:rPr lang="de-DE" sz="2000" kern="1200" dirty="0" err="1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Overview</a:t>
            </a:r>
            <a: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/>
            </a:r>
            <a:b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</a:br>
            <a:r>
              <a:rPr lang="de-DE" sz="2000" kern="1200" dirty="0" smtClean="0">
                <a:latin typeface="Arial" pitchFamily="34" charset="0"/>
                <a:cs typeface="Arial" charset="0"/>
              </a:rPr>
              <a:t/>
            </a:r>
            <a:br>
              <a:rPr lang="de-DE" sz="2000" kern="1200" dirty="0" smtClean="0">
                <a:latin typeface="Arial" pitchFamily="34" charset="0"/>
                <a:cs typeface="Arial" charset="0"/>
              </a:rPr>
            </a:br>
            <a:endParaRPr lang="en-US" sz="2000" kern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41529" y="1268760"/>
            <a:ext cx="85059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Scope/ out of Scope for GSI/FAIR Procurement 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Tenders</a:t>
            </a:r>
          </a:p>
          <a:p>
            <a:pPr marL="742950" lvl="1" indent="-285750">
              <a:buFontTx/>
              <a:buChar char="-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Principles and Value Limits (National or European)</a:t>
            </a:r>
          </a:p>
          <a:p>
            <a:pPr marL="742950" lvl="1" indent="-285750">
              <a:buFontTx/>
              <a:buChar char="-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Kind of tender (with/wo prequalification, open for all bidders vs. restricted, with/wo negotiation)</a:t>
            </a:r>
          </a:p>
          <a:p>
            <a:pPr marL="742950" lvl="1" indent="-285750">
              <a:buFontTx/>
              <a:buChar char="-"/>
            </a:pPr>
            <a:r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Difference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between one-stage (open procedure) and </a:t>
            </a:r>
            <a:r>
              <a:rPr lang="en-AU" sz="1600">
                <a:latin typeface="Calibri" panose="020F0502020204030204" pitchFamily="34" charset="0"/>
                <a:cs typeface="Calibri" panose="020F0502020204030204" pitchFamily="34" charset="0"/>
              </a:rPr>
              <a:t>two-stage </a:t>
            </a:r>
            <a:r>
              <a:rPr lang="en-AU" sz="1600" smtClean="0">
                <a:latin typeface="Calibri" panose="020F0502020204030204" pitchFamily="34" charset="0"/>
                <a:cs typeface="Calibri" panose="020F0502020204030204" pitchFamily="34" charset="0"/>
              </a:rPr>
              <a:t>procedure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(negotiation procedure)</a:t>
            </a:r>
          </a:p>
          <a:p>
            <a:pPr marL="742950" lvl="1" indent="-285750">
              <a:buFontTx/>
              <a:buChar char="-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valuation of Companies</a:t>
            </a:r>
          </a:p>
          <a:p>
            <a:pPr marL="742950" lvl="1" indent="-285750">
              <a:buFontTx/>
              <a:buChar char="-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of Offers</a:t>
            </a:r>
          </a:p>
          <a:p>
            <a:pPr marL="742950" lvl="1" indent="-285750">
              <a:buFontTx/>
              <a:buChar char="-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Complementary Remarks: Timing, Language,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 to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rocurement &amp; Published Tenders Overview</a:t>
            </a:r>
          </a:p>
        </p:txBody>
      </p:sp>
    </p:spTree>
    <p:extLst>
      <p:ext uri="{BB962C8B-B14F-4D97-AF65-F5344CB8AC3E}">
        <p14:creationId xmlns:p14="http://schemas.microsoft.com/office/powerpoint/2010/main" val="17459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206515" y="368660"/>
            <a:ext cx="8081331" cy="360040"/>
          </a:xfrm>
        </p:spPr>
        <p:txBody>
          <a:bodyPr>
            <a:noAutofit/>
          </a:bodyPr>
          <a:lstStyle/>
          <a:p>
            <a: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1. In Scope/Out of Scope for GSI/FAIR Procurement Office</a:t>
            </a:r>
            <a:endParaRPr lang="en-AU" sz="2000" kern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11333" y="2123855"/>
            <a:ext cx="2696919" cy="298543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Scope:</a:t>
            </a:r>
          </a:p>
          <a:p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FAIR and GSI related</a:t>
            </a:r>
          </a:p>
          <a:p>
            <a:endParaRPr lang="en-A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Accelerator and Experiment</a:t>
            </a:r>
          </a:p>
          <a:p>
            <a:pPr marL="285750" indent="-285750">
              <a:buFontTx/>
              <a:buChar char="-"/>
            </a:pPr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</a:p>
          <a:p>
            <a:pPr marL="285750" indent="-285750">
              <a:buFontTx/>
              <a:buChar char="-"/>
            </a:pPr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  <a:p>
            <a:pPr marL="285750" indent="-285750">
              <a:buFontTx/>
              <a:buChar char="-"/>
            </a:pP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PSP Code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above 30.000 €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67055" y="2147666"/>
            <a:ext cx="2696919" cy="29854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Out of Scope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FAIR related</a:t>
            </a:r>
          </a:p>
          <a:p>
            <a:endParaRPr lang="en-A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Building Construction work</a:t>
            </a:r>
          </a:p>
          <a:p>
            <a:pPr marL="285750" indent="-285750">
              <a:buFontTx/>
              <a:buChar char="-"/>
            </a:pPr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construction work</a:t>
            </a:r>
          </a:p>
          <a:p>
            <a:pPr marL="285750" indent="-285750">
              <a:buFontTx/>
              <a:buChar char="-"/>
            </a:pPr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construction services</a:t>
            </a:r>
          </a:p>
          <a:p>
            <a:pPr marL="285750" indent="-285750">
              <a:buFontTx/>
              <a:buChar char="-"/>
            </a:pP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PSP Code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any value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5067055" y="2147666"/>
            <a:ext cx="2696919" cy="2985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V="1">
            <a:off x="5067055" y="2147666"/>
            <a:ext cx="2696919" cy="298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7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206515" y="278650"/>
            <a:ext cx="8081331" cy="478845"/>
          </a:xfrm>
        </p:spPr>
        <p:txBody>
          <a:bodyPr>
            <a:noAutofit/>
          </a:bodyPr>
          <a:lstStyle/>
          <a:p>
            <a:r>
              <a:rPr lang="de-DE" sz="20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</a:t>
            </a:r>
            <a: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. Public Tenders General </a:t>
            </a:r>
            <a:r>
              <a:rPr lang="de-DE" sz="2000" kern="1200" dirty="0" err="1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Principles</a:t>
            </a:r>
            <a:endParaRPr lang="en-US" sz="20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rot="18300782">
            <a:off x="8004092" y="1596836"/>
            <a:ext cx="166623" cy="550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656565" y="1522918"/>
            <a:ext cx="6973660" cy="34203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General Principles of the public procurement law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Transparency within the whole process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Nondiscrimination &amp; Equal treatment of all bidders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E</a:t>
            </a:r>
            <a:r>
              <a:rPr lang="en-US" sz="1800" dirty="0" smtClean="0"/>
              <a:t>ncouragement of medium-sized companies</a:t>
            </a:r>
            <a:endParaRPr lang="en-US" sz="1800" dirty="0"/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Verification of Suitability </a:t>
            </a:r>
            <a:br>
              <a:rPr lang="en-US" sz="1800" dirty="0" smtClean="0"/>
            </a:br>
            <a:r>
              <a:rPr lang="en-US" sz="1400" dirty="0" smtClean="0"/>
              <a:t>(e.g. prequalification process which refers to the award procedure)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E</a:t>
            </a:r>
            <a:r>
              <a:rPr lang="en-US" sz="1800" dirty="0" smtClean="0"/>
              <a:t>conomic Efficiency </a:t>
            </a:r>
            <a:br>
              <a:rPr lang="en-US" sz="1800" dirty="0" smtClean="0"/>
            </a:br>
            <a:r>
              <a:rPr lang="en-US" sz="1400" dirty="0" smtClean="0"/>
              <a:t>(award has to be placed to most economic bidder in  line with published criteria)</a:t>
            </a:r>
          </a:p>
          <a:p>
            <a:pPr>
              <a:lnSpc>
                <a:spcPct val="150000"/>
              </a:lnSpc>
            </a:pPr>
            <a:endParaRPr lang="en-US" sz="14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6375708" y="92275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0070C0"/>
                </a:solidFill>
              </a:rPr>
              <a:t>§§§</a:t>
            </a:r>
            <a:endParaRPr lang="de-DE" sz="7200" dirty="0">
              <a:solidFill>
                <a:srgbClr val="0070C0"/>
              </a:solidFill>
            </a:endParaRP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2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206515" y="355224"/>
            <a:ext cx="8081331" cy="439896"/>
          </a:xfrm>
        </p:spPr>
        <p:txBody>
          <a:bodyPr>
            <a:noAutofit/>
          </a:bodyPr>
          <a:lstStyle/>
          <a:p>
            <a:r>
              <a:rPr lang="de-DE" sz="20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</a:t>
            </a:r>
            <a: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. Public Tenders   -  Tender Value &amp; Value Limits</a:t>
            </a:r>
            <a:endParaRPr lang="en-US" sz="20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440363" y="4569789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87390" y="998729"/>
            <a:ext cx="8910990" cy="5608445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sz="1400" b="1" dirty="0"/>
              <a:t>government sponsored legal business entities </a:t>
            </a:r>
            <a:r>
              <a:rPr lang="en-US" sz="1400" dirty="0"/>
              <a:t>are obliged to follow the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</a:t>
            </a:r>
            <a:r>
              <a:rPr lang="en-US" sz="1400" dirty="0" smtClean="0">
                <a:sym typeface="Wingdings" panose="05000000000000000000" pitchFamily="2" charset="2"/>
              </a:rPr>
              <a:t>  </a:t>
            </a:r>
            <a:r>
              <a:rPr lang="en-US" sz="1400" dirty="0" smtClean="0"/>
              <a:t>Public National  &amp; European procurement laws</a:t>
            </a:r>
          </a:p>
          <a:p>
            <a:pPr lvl="1">
              <a:lnSpc>
                <a:spcPct val="200000"/>
              </a:lnSpc>
            </a:pPr>
            <a:r>
              <a:rPr lang="en-US" sz="1400" b="1" dirty="0" smtClean="0"/>
              <a:t>General rule: </a:t>
            </a:r>
            <a:r>
              <a:rPr lang="en-US" sz="1400" dirty="0" smtClean="0"/>
              <a:t>National &amp; European - All demands have to be tendered </a:t>
            </a:r>
          </a:p>
          <a:p>
            <a:pPr lvl="1">
              <a:spcBef>
                <a:spcPts val="1200"/>
              </a:spcBef>
            </a:pPr>
            <a:r>
              <a:rPr lang="en-US" sz="1400" b="1" dirty="0" smtClean="0"/>
              <a:t>Value of a Tender: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Total </a:t>
            </a:r>
            <a:r>
              <a:rPr lang="en-US" sz="1400" dirty="0"/>
              <a:t>estimated costs for the </a:t>
            </a:r>
            <a:r>
              <a:rPr lang="en-US" sz="1400" dirty="0" smtClean="0"/>
              <a:t>tendered subject </a:t>
            </a:r>
            <a:r>
              <a:rPr lang="en-US" sz="1400" dirty="0"/>
              <a:t>including all relevant </a:t>
            </a:r>
            <a:br>
              <a:rPr lang="en-US" sz="1400" dirty="0"/>
            </a:br>
            <a:r>
              <a:rPr lang="en-US" sz="1400" dirty="0" smtClean="0"/>
              <a:t>costs </a:t>
            </a:r>
            <a:r>
              <a:rPr lang="en-US" sz="1400" dirty="0"/>
              <a:t>as purchase </a:t>
            </a:r>
            <a:r>
              <a:rPr lang="en-US" sz="1400" dirty="0" smtClean="0"/>
              <a:t>value,  such as e.g. </a:t>
            </a:r>
            <a:br>
              <a:rPr lang="en-US" sz="1400" dirty="0" smtClean="0"/>
            </a:br>
            <a:r>
              <a:rPr lang="en-US" sz="1400" dirty="0" smtClean="0"/>
              <a:t>- options </a:t>
            </a:r>
            <a:r>
              <a:rPr lang="en-US" sz="1400" dirty="0"/>
              <a:t>for later calls,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maintenance,…</a:t>
            </a:r>
          </a:p>
          <a:p>
            <a:pPr marL="152400" lvl="1" indent="0">
              <a:buNone/>
            </a:pPr>
            <a:endParaRPr lang="en-US" sz="1400" dirty="0" smtClean="0"/>
          </a:p>
          <a:p>
            <a:pPr lvl="1"/>
            <a:r>
              <a:rPr lang="en-US" sz="1400" b="1" dirty="0" smtClean="0"/>
              <a:t>Value Limits for GSI: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national tender     &gt; 30.000 Euro</a:t>
            </a:r>
            <a:br>
              <a:rPr lang="en-US" sz="1400" dirty="0" smtClean="0"/>
            </a:br>
            <a:r>
              <a:rPr lang="en-US" sz="1400" dirty="0" smtClean="0"/>
              <a:t>European tender  &gt; 214.000 Euro (for deliveries and services)*</a:t>
            </a:r>
            <a:br>
              <a:rPr lang="en-US" sz="1400" dirty="0" smtClean="0"/>
            </a:br>
            <a:r>
              <a:rPr lang="en-US" sz="1400" dirty="0" smtClean="0"/>
              <a:t>		&gt; 5,35 Mio. Euro (for civil construction </a:t>
            </a:r>
            <a:br>
              <a:rPr lang="en-US" sz="1400" dirty="0" smtClean="0"/>
            </a:br>
            <a:r>
              <a:rPr lang="en-US" sz="1400" dirty="0" smtClean="0"/>
              <a:t>		   – </a:t>
            </a:r>
            <a:r>
              <a:rPr lang="en-US" sz="1400" i="1" dirty="0" smtClean="0"/>
              <a:t>out of scope, information only</a:t>
            </a:r>
            <a:r>
              <a:rPr lang="en-US" sz="1400" dirty="0" smtClean="0"/>
              <a:t>)*</a:t>
            </a:r>
          </a:p>
          <a:p>
            <a:pPr lvl="1"/>
            <a:r>
              <a:rPr lang="en-US" sz="1400" b="1" dirty="0"/>
              <a:t>Value Limits </a:t>
            </a:r>
            <a:r>
              <a:rPr lang="en-US" sz="1400" b="1" dirty="0" smtClean="0"/>
              <a:t>for FAIR</a:t>
            </a:r>
            <a:r>
              <a:rPr lang="en-US" sz="1400" b="1" dirty="0"/>
              <a:t>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European tender  &gt; </a:t>
            </a:r>
            <a:r>
              <a:rPr lang="en-US" sz="1400" dirty="0" smtClean="0"/>
              <a:t>30.000 </a:t>
            </a:r>
            <a:r>
              <a:rPr lang="en-US" sz="1400" dirty="0"/>
              <a:t>Euro (for deliveries and services)*</a:t>
            </a:r>
            <a:br>
              <a:rPr lang="en-US" sz="1400" dirty="0"/>
            </a:br>
            <a:r>
              <a:rPr lang="en-US" sz="1400" dirty="0"/>
              <a:t>		&gt; 5,35 Mio. Euro (for civil construction </a:t>
            </a:r>
            <a:br>
              <a:rPr lang="en-US" sz="1400" dirty="0"/>
            </a:br>
            <a:r>
              <a:rPr lang="en-US" sz="1400" dirty="0"/>
              <a:t>		   – </a:t>
            </a:r>
            <a:r>
              <a:rPr lang="en-US" sz="1400" i="1" dirty="0"/>
              <a:t>out of scope, information only</a:t>
            </a:r>
            <a:r>
              <a:rPr lang="en-US" sz="1400" dirty="0" smtClean="0"/>
              <a:t>)*</a:t>
            </a:r>
          </a:p>
          <a:p>
            <a:pPr marL="152400" lvl="1" indent="0">
              <a:buNone/>
            </a:pPr>
            <a:endParaRPr lang="en-US" sz="1400" dirty="0" smtClean="0"/>
          </a:p>
          <a:p>
            <a:pPr marL="152400" lvl="1" indent="0">
              <a:buNone/>
            </a:pPr>
            <a:r>
              <a:rPr lang="en-US" sz="900" dirty="0"/>
              <a:t>*</a:t>
            </a:r>
            <a:r>
              <a:rPr lang="en-US" sz="900" dirty="0" smtClean="0"/>
              <a:t>Value Limits get revised every 2 years by responsible European Authorities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5112056" y="143862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§§§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 rot="18300782">
            <a:off x="8094098" y="1231285"/>
            <a:ext cx="166623" cy="550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976" y="1271975"/>
            <a:ext cx="473922" cy="46166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519" y="1952934"/>
            <a:ext cx="473922" cy="46166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8264371" y="270272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+mn-lt"/>
              </a:rPr>
              <a:t>!</a:t>
            </a:r>
            <a:endParaRPr lang="de-DE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287783" y="3867770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+mn-lt"/>
              </a:rPr>
              <a:t>!</a:t>
            </a:r>
            <a:endParaRPr lang="de-DE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02680" y="5068880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+mn-lt"/>
              </a:rPr>
              <a:t>!</a:t>
            </a:r>
            <a:endParaRPr lang="de-DE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9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206515" y="278650"/>
            <a:ext cx="8081331" cy="478845"/>
          </a:xfrm>
        </p:spPr>
        <p:txBody>
          <a:bodyPr>
            <a:noAutofit/>
          </a:bodyPr>
          <a:lstStyle/>
          <a:p>
            <a:r>
              <a:rPr lang="de-DE" sz="20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</a:t>
            </a:r>
            <a: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. Public Tenders – Kind </a:t>
            </a:r>
            <a:r>
              <a:rPr lang="de-DE" sz="2000" kern="1200" dirty="0" err="1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of</a:t>
            </a:r>
            <a:r>
              <a:rPr lang="de-DE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 Tenders</a:t>
            </a:r>
            <a:endParaRPr lang="en-US" sz="20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95362" y="4512062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rot="18300782">
            <a:off x="8049097" y="1173558"/>
            <a:ext cx="166623" cy="550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2587193" y="1799273"/>
            <a:ext cx="6307261" cy="2470796"/>
            <a:chOff x="1507071" y="1888968"/>
            <a:chExt cx="6307261" cy="2470796"/>
          </a:xfrm>
        </p:grpSpPr>
        <p:sp>
          <p:nvSpPr>
            <p:cNvPr id="3" name="Rechteck 2"/>
            <p:cNvSpPr/>
            <p:nvPr/>
          </p:nvSpPr>
          <p:spPr>
            <a:xfrm>
              <a:off x="1511657" y="1888968"/>
              <a:ext cx="2385265" cy="63007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Without Negotiation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892335" y="1888968"/>
              <a:ext cx="3917407" cy="63007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With Negotiation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511658" y="2494296"/>
              <a:ext cx="2385265" cy="63007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Without </a:t>
              </a:r>
              <a:r>
                <a:rPr lang="en-US" sz="1400" dirty="0" smtClean="0">
                  <a:solidFill>
                    <a:srgbClr val="0070C0"/>
                  </a:solidFill>
                </a:rPr>
                <a:t>dedicated</a:t>
              </a:r>
              <a:r>
                <a:rPr lang="en-US" sz="1400" dirty="0" smtClean="0">
                  <a:solidFill>
                    <a:schemeClr val="tx1"/>
                  </a:solidFill>
                </a:rPr>
                <a:t> Pre-Qualification Phase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896923" y="2494296"/>
              <a:ext cx="3917409" cy="63007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i="1" dirty="0" smtClean="0">
                  <a:solidFill>
                    <a:srgbClr val="0070C0"/>
                  </a:solidFill>
                </a:rPr>
                <a:t>MOSTLY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With </a:t>
              </a:r>
              <a:r>
                <a:rPr lang="en-US" sz="1400" dirty="0">
                  <a:solidFill>
                    <a:srgbClr val="0070C0"/>
                  </a:solidFill>
                </a:rPr>
                <a:t>dedicated</a:t>
              </a:r>
              <a:r>
                <a:rPr lang="en-US" sz="1400" dirty="0">
                  <a:solidFill>
                    <a:schemeClr val="tx1"/>
                  </a:solidFill>
                </a:rPr>
                <a:t> Pre-Qualification Phase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1507071" y="3729694"/>
              <a:ext cx="6302671" cy="63007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Limited to invited bidders 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only</a:t>
              </a:r>
              <a:r>
                <a:rPr lang="en-US" sz="1400" dirty="0" smtClean="0">
                  <a:solidFill>
                    <a:schemeClr val="tx1"/>
                  </a:solidFill>
                </a:rPr>
                <a:t> in </a:t>
              </a:r>
              <a:r>
                <a:rPr lang="en-US" sz="1400" i="1" u="sng" dirty="0" smtClean="0">
                  <a:solidFill>
                    <a:schemeClr val="tx1"/>
                  </a:solidFill>
                </a:rPr>
                <a:t>proven monopolistic/oligopolistic markets</a:t>
              </a:r>
              <a:endParaRPr lang="en-US" sz="1400" i="1" u="sng" dirty="0">
                <a:solidFill>
                  <a:schemeClr val="tx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1511660" y="3099624"/>
              <a:ext cx="6302672" cy="63007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Invitation of Bidders  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&amp;</a:t>
              </a:r>
              <a:r>
                <a:rPr lang="en-US" sz="1400" dirty="0" smtClean="0">
                  <a:solidFill>
                    <a:schemeClr val="tx1"/>
                  </a:solidFill>
                </a:rPr>
                <a:t>  Open to other Bidders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863747" y="1144195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 smtClean="0">
                <a:solidFill>
                  <a:srgbClr val="0070C0"/>
                </a:solidFill>
                <a:latin typeface="+mn-lt"/>
              </a:rPr>
              <a:t>„All in in one shot“</a:t>
            </a:r>
            <a:endParaRPr lang="en-AU" sz="16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35483" y="1144195"/>
            <a:ext cx="234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i="1" dirty="0" smtClean="0">
                <a:solidFill>
                  <a:srgbClr val="0070C0"/>
                </a:solidFill>
                <a:latin typeface="+mn-lt"/>
              </a:rPr>
              <a:t>„Developing Process“</a:t>
            </a:r>
            <a:endParaRPr lang="en-AU" sz="16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" name="Richtungspfeil 21"/>
          <p:cNvSpPr/>
          <p:nvPr/>
        </p:nvSpPr>
        <p:spPr>
          <a:xfrm>
            <a:off x="251519" y="2449606"/>
            <a:ext cx="2205245" cy="54006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 or 2 step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process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Richtungspfeil 22"/>
          <p:cNvSpPr/>
          <p:nvPr/>
        </p:nvSpPr>
        <p:spPr>
          <a:xfrm>
            <a:off x="251518" y="1834737"/>
            <a:ext cx="2205245" cy="54006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Negotiation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or just paper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ichtungspfeil 23"/>
          <p:cNvSpPr/>
          <p:nvPr/>
        </p:nvSpPr>
        <p:spPr>
          <a:xfrm>
            <a:off x="251519" y="3680340"/>
            <a:ext cx="2205245" cy="54006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Exception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Limitation of bidders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Richtungspfeil 24"/>
          <p:cNvSpPr/>
          <p:nvPr/>
        </p:nvSpPr>
        <p:spPr>
          <a:xfrm>
            <a:off x="251519" y="3065318"/>
            <a:ext cx="2205245" cy="540060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rgbClr val="00B050"/>
                </a:solidFill>
              </a:rPr>
              <a:t>Standard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Open to all bidders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067055" y="5369836"/>
            <a:ext cx="333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b="1" dirty="0" smtClean="0">
                <a:latin typeface="+mn-lt"/>
                <a:sym typeface="Wingdings" panose="05000000000000000000" pitchFamily="2" charset="2"/>
              </a:rPr>
              <a:t>You cannot paint everything </a:t>
            </a:r>
          </a:p>
          <a:p>
            <a:r>
              <a:rPr lang="en-AU" sz="1800" b="1" dirty="0" smtClean="0">
                <a:latin typeface="+mn-lt"/>
                <a:sym typeface="Wingdings" panose="05000000000000000000" pitchFamily="2" charset="2"/>
              </a:rPr>
              <a:t>with the same brush!!!</a:t>
            </a:r>
            <a:endParaRPr lang="en-AU" sz="1800" b="1" dirty="0">
              <a:latin typeface="+mn-lt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06515" y="5040430"/>
            <a:ext cx="3870430" cy="1305145"/>
          </a:xfrm>
          <a:prstGeom prst="rect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/>
              <a:t>Decision, which procedure to choose depends e.g. on </a:t>
            </a:r>
            <a:br>
              <a:rPr lang="en-AU" sz="1400" dirty="0"/>
            </a:br>
            <a:r>
              <a:rPr lang="en-AU" sz="1400" dirty="0" smtClean="0"/>
              <a:t>-    product</a:t>
            </a:r>
            <a:r>
              <a:rPr lang="en-AU" sz="1400" dirty="0"/>
              <a:t>, </a:t>
            </a:r>
            <a:endParaRPr lang="en-AU" sz="1400" dirty="0" smtClean="0"/>
          </a:p>
          <a:p>
            <a:pPr marL="285750" indent="-285750">
              <a:buFontTx/>
              <a:buChar char="-"/>
            </a:pPr>
            <a:r>
              <a:rPr lang="en-AU" sz="1400" dirty="0" smtClean="0"/>
              <a:t>maturity </a:t>
            </a:r>
            <a:r>
              <a:rPr lang="en-AU" sz="1400" dirty="0"/>
              <a:t>of design, </a:t>
            </a:r>
            <a:endParaRPr lang="en-AU" sz="1400" dirty="0" smtClean="0"/>
          </a:p>
          <a:p>
            <a:pPr marL="285750" indent="-285750">
              <a:buFontTx/>
              <a:buChar char="-"/>
            </a:pPr>
            <a:r>
              <a:rPr lang="en-AU" sz="1400" dirty="0" smtClean="0"/>
              <a:t>market </a:t>
            </a:r>
            <a:r>
              <a:rPr lang="en-AU" sz="1400" dirty="0"/>
              <a:t>situation</a:t>
            </a:r>
          </a:p>
        </p:txBody>
      </p:sp>
      <p:sp>
        <p:nvSpPr>
          <p:cNvPr id="30" name="Chevron 29"/>
          <p:cNvSpPr/>
          <p:nvPr/>
        </p:nvSpPr>
        <p:spPr>
          <a:xfrm>
            <a:off x="4211960" y="5047835"/>
            <a:ext cx="720080" cy="1297740"/>
          </a:xfrm>
          <a:prstGeom prst="chevro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4977045" y="1144195"/>
            <a:ext cx="0" cy="348036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9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6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2. Public Tenders - Difference </a:t>
            </a:r>
            <a:r>
              <a:rPr lang="en-AU" sz="16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between one-stage (open procedure) and two-stage </a:t>
            </a:r>
            <a:br>
              <a:rPr lang="en-AU" sz="16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</a:br>
            <a:r>
              <a:rPr lang="en-AU" sz="1600" kern="1200" dirty="0">
                <a:solidFill>
                  <a:srgbClr val="FF9933"/>
                </a:solidFill>
                <a:latin typeface="Arial" pitchFamily="34" charset="0"/>
                <a:cs typeface="Arial" charset="0"/>
              </a:rPr>
              <a:t>    procedure (negotiation procedure)</a:t>
            </a:r>
            <a:endParaRPr lang="de-DE" sz="1600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" y="1133728"/>
            <a:ext cx="952341" cy="73946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" y="2833341"/>
            <a:ext cx="952341" cy="739465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 bwMode="auto">
          <a:xfrm>
            <a:off x="1058854" y="1449056"/>
            <a:ext cx="7920038" cy="173132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668159" y="1914357"/>
            <a:ext cx="889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Preparation of tendering documents &amp; publication of tender</a:t>
            </a:r>
          </a:p>
        </p:txBody>
      </p:sp>
      <p:sp>
        <p:nvSpPr>
          <p:cNvPr id="12" name="Textfeld 36"/>
          <p:cNvSpPr txBox="1">
            <a:spLocks noChangeArrowheads="1"/>
          </p:cNvSpPr>
          <p:nvPr/>
        </p:nvSpPr>
        <p:spPr bwMode="auto">
          <a:xfrm>
            <a:off x="1067296" y="1914357"/>
            <a:ext cx="769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/>
              <a:t>Kick </a:t>
            </a:r>
            <a:r>
              <a:rPr lang="en-US" altLang="de-DE" sz="800" b="1" dirty="0" smtClean="0"/>
              <a:t>Off</a:t>
            </a:r>
            <a:endParaRPr lang="en-US" altLang="de-DE" sz="800" i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dirty="0"/>
          </a:p>
        </p:txBody>
      </p:sp>
      <p:sp>
        <p:nvSpPr>
          <p:cNvPr id="13" name="Textfeld 37"/>
          <p:cNvSpPr txBox="1">
            <a:spLocks noChangeArrowheads="1"/>
          </p:cNvSpPr>
          <p:nvPr/>
        </p:nvSpPr>
        <p:spPr bwMode="auto">
          <a:xfrm>
            <a:off x="2497711" y="1914357"/>
            <a:ext cx="886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Period </a:t>
            </a:r>
            <a:r>
              <a:rPr lang="en-US" altLang="de-DE" sz="800" b="1" dirty="0"/>
              <a:t>for Candidates </a:t>
            </a:r>
            <a:r>
              <a:rPr lang="en-US" altLang="de-DE" sz="800" b="1" dirty="0" smtClean="0"/>
              <a:t>to provide Eligibility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documents</a:t>
            </a:r>
            <a:endParaRPr lang="en-US" altLang="de-DE" sz="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i="1" dirty="0" smtClean="0"/>
              <a:t>min</a:t>
            </a:r>
            <a:r>
              <a:rPr lang="en-US" altLang="de-DE" sz="800" i="1" dirty="0"/>
              <a:t>. 30 </a:t>
            </a:r>
            <a:r>
              <a:rPr lang="en-US" altLang="de-DE" sz="800" i="1" dirty="0" smtClean="0"/>
              <a:t>Days</a:t>
            </a:r>
            <a:endParaRPr lang="en-US" altLang="de-DE" sz="800" dirty="0"/>
          </a:p>
        </p:txBody>
      </p:sp>
      <p:sp>
        <p:nvSpPr>
          <p:cNvPr id="14" name="Textfeld 38"/>
          <p:cNvSpPr txBox="1">
            <a:spLocks noChangeArrowheads="1"/>
          </p:cNvSpPr>
          <p:nvPr/>
        </p:nvSpPr>
        <p:spPr bwMode="auto">
          <a:xfrm>
            <a:off x="3324058" y="1914357"/>
            <a:ext cx="947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Assessment </a:t>
            </a:r>
            <a:r>
              <a:rPr lang="en-US" altLang="de-DE" sz="800" b="1" dirty="0"/>
              <a:t>of </a:t>
            </a:r>
            <a:endParaRPr lang="en-US" altLang="de-DE" sz="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Eligibility of </a:t>
            </a:r>
            <a:br>
              <a:rPr lang="en-US" altLang="de-DE" sz="800" b="1" dirty="0" smtClean="0"/>
            </a:br>
            <a:r>
              <a:rPr lang="en-US" altLang="de-DE" sz="800" b="1" dirty="0" smtClean="0"/>
              <a:t>Candidates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dirty="0"/>
          </a:p>
        </p:txBody>
      </p:sp>
      <p:sp>
        <p:nvSpPr>
          <p:cNvPr id="15" name="Textfeld 40"/>
          <p:cNvSpPr txBox="1">
            <a:spLocks noChangeArrowheads="1"/>
          </p:cNvSpPr>
          <p:nvPr/>
        </p:nvSpPr>
        <p:spPr bwMode="auto">
          <a:xfrm>
            <a:off x="4200831" y="1914357"/>
            <a:ext cx="976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Period for Bidders to send quotation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800" i="1" dirty="0" smtClean="0"/>
              <a:t>min. 30 Days</a:t>
            </a:r>
            <a:endParaRPr lang="en-US" altLang="de-DE" sz="800" dirty="0"/>
          </a:p>
        </p:txBody>
      </p:sp>
      <p:sp>
        <p:nvSpPr>
          <p:cNvPr id="16" name="Textfeld 64"/>
          <p:cNvSpPr txBox="1">
            <a:spLocks noChangeArrowheads="1"/>
          </p:cNvSpPr>
          <p:nvPr/>
        </p:nvSpPr>
        <p:spPr bwMode="auto">
          <a:xfrm>
            <a:off x="5177421" y="1914357"/>
            <a:ext cx="826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Evaluation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Quotations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dirty="0"/>
          </a:p>
        </p:txBody>
      </p:sp>
      <p:sp>
        <p:nvSpPr>
          <p:cNvPr id="17" name="Textfeld 66"/>
          <p:cNvSpPr txBox="1">
            <a:spLocks noChangeArrowheads="1"/>
          </p:cNvSpPr>
          <p:nvPr/>
        </p:nvSpPr>
        <p:spPr bwMode="auto">
          <a:xfrm>
            <a:off x="6053300" y="1942761"/>
            <a:ext cx="864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Negotiations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i="1" dirty="0" smtClean="0"/>
              <a:t>could be more than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i="1" dirty="0" smtClean="0"/>
              <a:t>round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b="1" dirty="0" smtClean="0"/>
          </a:p>
        </p:txBody>
      </p:sp>
      <p:sp>
        <p:nvSpPr>
          <p:cNvPr id="18" name="Textfeld 68"/>
          <p:cNvSpPr txBox="1">
            <a:spLocks noChangeArrowheads="1"/>
          </p:cNvSpPr>
          <p:nvPr/>
        </p:nvSpPr>
        <p:spPr bwMode="auto">
          <a:xfrm>
            <a:off x="6897844" y="1914357"/>
            <a:ext cx="789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Decision and Finalization of Tender</a:t>
            </a:r>
          </a:p>
        </p:txBody>
      </p:sp>
      <p:sp>
        <p:nvSpPr>
          <p:cNvPr id="19" name="Textfeld 71"/>
          <p:cNvSpPr txBox="1">
            <a:spLocks noChangeArrowheads="1"/>
          </p:cNvSpPr>
          <p:nvPr/>
        </p:nvSpPr>
        <p:spPr bwMode="auto">
          <a:xfrm>
            <a:off x="7783074" y="2115688"/>
            <a:ext cx="9493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/>
              <a:t>Start of Project</a:t>
            </a:r>
            <a:endParaRPr lang="en-US" altLang="de-DE" sz="800" dirty="0"/>
          </a:p>
        </p:txBody>
      </p:sp>
      <p:sp>
        <p:nvSpPr>
          <p:cNvPr id="20" name="Pfeil nach rechts 19"/>
          <p:cNvSpPr/>
          <p:nvPr/>
        </p:nvSpPr>
        <p:spPr bwMode="auto">
          <a:xfrm>
            <a:off x="1058854" y="3152298"/>
            <a:ext cx="5652942" cy="173132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extfeld 4"/>
          <p:cNvSpPr txBox="1">
            <a:spLocks noChangeArrowheads="1"/>
          </p:cNvSpPr>
          <p:nvPr/>
        </p:nvSpPr>
        <p:spPr bwMode="auto">
          <a:xfrm>
            <a:off x="1671790" y="3617599"/>
            <a:ext cx="889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Preparation of tendering documents &amp; publication of tender</a:t>
            </a:r>
          </a:p>
        </p:txBody>
      </p:sp>
      <p:sp>
        <p:nvSpPr>
          <p:cNvPr id="22" name="Textfeld 36"/>
          <p:cNvSpPr txBox="1">
            <a:spLocks noChangeArrowheads="1"/>
          </p:cNvSpPr>
          <p:nvPr/>
        </p:nvSpPr>
        <p:spPr bwMode="auto">
          <a:xfrm>
            <a:off x="1070927" y="3617599"/>
            <a:ext cx="769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/>
              <a:t>Kick </a:t>
            </a:r>
            <a:r>
              <a:rPr lang="en-US" altLang="de-DE" sz="800" b="1" dirty="0" smtClean="0"/>
              <a:t>Off</a:t>
            </a:r>
            <a:endParaRPr lang="en-US" altLang="de-DE" sz="800" i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dirty="0"/>
          </a:p>
        </p:txBody>
      </p:sp>
      <p:sp>
        <p:nvSpPr>
          <p:cNvPr id="23" name="Textfeld 40"/>
          <p:cNvSpPr txBox="1">
            <a:spLocks noChangeArrowheads="1"/>
          </p:cNvSpPr>
          <p:nvPr/>
        </p:nvSpPr>
        <p:spPr bwMode="auto">
          <a:xfrm>
            <a:off x="2728551" y="3617599"/>
            <a:ext cx="9765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Period for Bidders to send quotation</a:t>
            </a:r>
          </a:p>
          <a:p>
            <a:pPr>
              <a:spcBef>
                <a:spcPct val="0"/>
              </a:spcBef>
              <a:buNone/>
            </a:pPr>
            <a:r>
              <a:rPr lang="en-US" altLang="de-DE" sz="800" i="1" dirty="0" smtClean="0"/>
              <a:t>min. 30 Days</a:t>
            </a:r>
            <a:endParaRPr lang="en-US" altLang="de-DE" sz="800" dirty="0"/>
          </a:p>
        </p:txBody>
      </p:sp>
      <p:sp>
        <p:nvSpPr>
          <p:cNvPr id="24" name="Textfeld 64"/>
          <p:cNvSpPr txBox="1">
            <a:spLocks noChangeArrowheads="1"/>
          </p:cNvSpPr>
          <p:nvPr/>
        </p:nvSpPr>
        <p:spPr bwMode="auto">
          <a:xfrm>
            <a:off x="3776320" y="3617599"/>
            <a:ext cx="1406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/>
              <a:t>Assessment </a:t>
            </a:r>
            <a:r>
              <a:rPr lang="en-US" altLang="de-DE" sz="800" b="1" dirty="0" smtClean="0"/>
              <a:t> </a:t>
            </a:r>
            <a:endParaRPr lang="en-US" altLang="de-DE" sz="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/>
              <a:t>Eligibility &amp;</a:t>
            </a:r>
            <a:br>
              <a:rPr lang="en-US" altLang="de-DE" sz="800" b="1" dirty="0"/>
            </a:br>
            <a:r>
              <a:rPr lang="en-US" altLang="de-DE" sz="800" b="1" dirty="0" smtClean="0"/>
              <a:t>Evaluation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Quotations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b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de-DE" sz="800" dirty="0"/>
          </a:p>
        </p:txBody>
      </p:sp>
      <p:sp>
        <p:nvSpPr>
          <p:cNvPr id="25" name="Textfeld 68"/>
          <p:cNvSpPr txBox="1">
            <a:spLocks noChangeArrowheads="1"/>
          </p:cNvSpPr>
          <p:nvPr/>
        </p:nvSpPr>
        <p:spPr bwMode="auto">
          <a:xfrm>
            <a:off x="4782919" y="3617599"/>
            <a:ext cx="789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 smtClean="0"/>
              <a:t>Decision and Finalization of Tender</a:t>
            </a:r>
          </a:p>
        </p:txBody>
      </p:sp>
      <p:sp>
        <p:nvSpPr>
          <p:cNvPr id="26" name="Textfeld 71"/>
          <p:cNvSpPr txBox="1">
            <a:spLocks noChangeArrowheads="1"/>
          </p:cNvSpPr>
          <p:nvPr/>
        </p:nvSpPr>
        <p:spPr bwMode="auto">
          <a:xfrm>
            <a:off x="5626022" y="3869530"/>
            <a:ext cx="9493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800" b="1" dirty="0"/>
              <a:t>Start of Project</a:t>
            </a:r>
            <a:endParaRPr lang="en-US" altLang="de-DE" sz="800" dirty="0"/>
          </a:p>
        </p:txBody>
      </p:sp>
      <p:sp>
        <p:nvSpPr>
          <p:cNvPr id="27" name="Textfeld 26"/>
          <p:cNvSpPr txBox="1"/>
          <p:nvPr/>
        </p:nvSpPr>
        <p:spPr>
          <a:xfrm>
            <a:off x="985440" y="1402959"/>
            <a:ext cx="492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0070C0"/>
                </a:solidFill>
                <a:latin typeface="+mn-lt"/>
              </a:rPr>
              <a:t>European</a:t>
            </a:r>
            <a:r>
              <a:rPr lang="en-AU" sz="1200" dirty="0" smtClean="0">
                <a:latin typeface="+mn-lt"/>
              </a:rPr>
              <a:t> </a:t>
            </a:r>
            <a:r>
              <a:rPr lang="en-AU" sz="1200" b="1" dirty="0" smtClean="0">
                <a:latin typeface="+mn-lt"/>
              </a:rPr>
              <a:t>negotiation procedure </a:t>
            </a:r>
            <a:r>
              <a:rPr lang="en-AU" sz="1200" dirty="0" smtClean="0">
                <a:latin typeface="+mn-lt"/>
              </a:rPr>
              <a:t>– </a:t>
            </a:r>
            <a:r>
              <a:rPr lang="en-AU" sz="1200" b="1" dirty="0">
                <a:solidFill>
                  <a:srgbClr val="0070C0"/>
                </a:solidFill>
                <a:latin typeface="+mn-lt"/>
              </a:rPr>
              <a:t>timeline </a:t>
            </a:r>
            <a:r>
              <a:rPr lang="en-US" sz="1200" b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de-DE" sz="1200" b="1" dirty="0" smtClean="0">
                <a:solidFill>
                  <a:srgbClr val="0070C0"/>
                </a:solidFill>
                <a:latin typeface="+mn-lt"/>
              </a:rPr>
              <a:t>etween </a:t>
            </a:r>
            <a:r>
              <a:rPr lang="en-US" altLang="de-DE" sz="1200" b="1" dirty="0">
                <a:solidFill>
                  <a:srgbClr val="0070C0"/>
                </a:solidFill>
                <a:latin typeface="+mn-lt"/>
              </a:rPr>
              <a:t>6-12 </a:t>
            </a:r>
            <a:r>
              <a:rPr lang="en-US" altLang="de-DE" sz="1200" b="1" dirty="0" smtClean="0">
                <a:solidFill>
                  <a:srgbClr val="0070C0"/>
                </a:solidFill>
                <a:latin typeface="+mn-lt"/>
              </a:rPr>
              <a:t>months</a:t>
            </a:r>
            <a:r>
              <a:rPr lang="en-US" altLang="de-DE" sz="1200" dirty="0" smtClean="0">
                <a:latin typeface="+mn-lt"/>
              </a:rPr>
              <a:t/>
            </a:r>
            <a:br>
              <a:rPr lang="en-US" altLang="de-DE" sz="1200" dirty="0" smtClean="0">
                <a:latin typeface="+mn-lt"/>
              </a:rPr>
            </a:br>
            <a:r>
              <a:rPr lang="en-US" altLang="de-DE" sz="1200" dirty="0" smtClean="0">
                <a:solidFill>
                  <a:srgbClr val="FF0000"/>
                </a:solidFill>
                <a:latin typeface="+mn-lt"/>
              </a:rPr>
              <a:t>Technical review &amp; negotiation possible </a:t>
            </a:r>
            <a:endParaRPr lang="en-AU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64412" y="3133048"/>
            <a:ext cx="450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>
                <a:solidFill>
                  <a:srgbClr val="0070C0"/>
                </a:solidFill>
                <a:latin typeface="+mn-lt"/>
              </a:rPr>
              <a:t>European</a:t>
            </a:r>
            <a:r>
              <a:rPr lang="en-AU" sz="1200" dirty="0" smtClean="0">
                <a:latin typeface="+mn-lt"/>
              </a:rPr>
              <a:t> </a:t>
            </a:r>
            <a:r>
              <a:rPr lang="en-AU" sz="1200" b="1" dirty="0" smtClean="0">
                <a:latin typeface="+mn-lt"/>
              </a:rPr>
              <a:t>open procedure </a:t>
            </a:r>
            <a:r>
              <a:rPr lang="en-AU" sz="1200" dirty="0" smtClean="0">
                <a:latin typeface="+mn-lt"/>
              </a:rPr>
              <a:t>– </a:t>
            </a:r>
            <a:r>
              <a:rPr lang="en-AU" sz="1200" b="1" dirty="0">
                <a:solidFill>
                  <a:srgbClr val="0070C0"/>
                </a:solidFill>
                <a:latin typeface="+mn-lt"/>
              </a:rPr>
              <a:t>timeline </a:t>
            </a:r>
            <a:r>
              <a:rPr lang="en-US" sz="1200" b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de-DE" sz="1200" b="1" dirty="0">
                <a:solidFill>
                  <a:srgbClr val="0070C0"/>
                </a:solidFill>
                <a:latin typeface="+mn-lt"/>
              </a:rPr>
              <a:t>etween </a:t>
            </a:r>
            <a:r>
              <a:rPr lang="en-US" altLang="de-DE" sz="1200" b="1" dirty="0" smtClean="0">
                <a:solidFill>
                  <a:srgbClr val="0070C0"/>
                </a:solidFill>
                <a:latin typeface="+mn-lt"/>
              </a:rPr>
              <a:t>4 </a:t>
            </a:r>
            <a:r>
              <a:rPr lang="en-US" altLang="de-DE" sz="1200" b="1" dirty="0">
                <a:solidFill>
                  <a:srgbClr val="0070C0"/>
                </a:solidFill>
                <a:latin typeface="+mn-lt"/>
              </a:rPr>
              <a:t>- </a:t>
            </a:r>
            <a:r>
              <a:rPr lang="en-US" altLang="de-DE" sz="1200" b="1" dirty="0" smtClean="0">
                <a:solidFill>
                  <a:srgbClr val="0070C0"/>
                </a:solidFill>
                <a:latin typeface="+mn-lt"/>
              </a:rPr>
              <a:t>6 </a:t>
            </a:r>
            <a:r>
              <a:rPr lang="en-US" altLang="de-DE" sz="1200" b="1" dirty="0">
                <a:solidFill>
                  <a:srgbClr val="0070C0"/>
                </a:solidFill>
                <a:latin typeface="+mn-lt"/>
              </a:rPr>
              <a:t>months </a:t>
            </a:r>
            <a:endParaRPr lang="en-AU" sz="1200" b="1" dirty="0">
              <a:solidFill>
                <a:srgbClr val="0070C0"/>
              </a:solidFill>
              <a:latin typeface="+mn-lt"/>
            </a:endParaRPr>
          </a:p>
          <a:p>
            <a:r>
              <a:rPr lang="en-AU" sz="1200" dirty="0" smtClean="0">
                <a:solidFill>
                  <a:srgbClr val="FF0000"/>
                </a:solidFill>
                <a:latin typeface="+mn-lt"/>
              </a:rPr>
              <a:t>negotiation forbidden, decision based on offers/written input</a:t>
            </a:r>
            <a:endParaRPr lang="en-AU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Richtungspfeil 28"/>
          <p:cNvSpPr/>
          <p:nvPr/>
        </p:nvSpPr>
        <p:spPr>
          <a:xfrm>
            <a:off x="251305" y="1877626"/>
            <a:ext cx="742678" cy="871533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dirty="0" smtClean="0">
                <a:solidFill>
                  <a:srgbClr val="FF0000"/>
                </a:solidFill>
              </a:rPr>
              <a:t>two-stage</a:t>
            </a:r>
            <a:r>
              <a:rPr lang="en-AU" sz="1000" b="1" dirty="0" smtClean="0">
                <a:solidFill>
                  <a:schemeClr val="tx1"/>
                </a:solidFill>
              </a:rPr>
              <a:t> </a:t>
            </a:r>
            <a:endParaRPr lang="en-AU" sz="1000" b="1" dirty="0">
              <a:solidFill>
                <a:schemeClr val="tx1"/>
              </a:solidFill>
            </a:endParaRPr>
          </a:p>
        </p:txBody>
      </p:sp>
      <p:sp>
        <p:nvSpPr>
          <p:cNvPr id="30" name="Richtungspfeil 29"/>
          <p:cNvSpPr/>
          <p:nvPr/>
        </p:nvSpPr>
        <p:spPr>
          <a:xfrm>
            <a:off x="251305" y="3586161"/>
            <a:ext cx="742678" cy="86236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dirty="0" smtClean="0">
                <a:solidFill>
                  <a:srgbClr val="FF0000"/>
                </a:solidFill>
              </a:rPr>
              <a:t>one-stage</a:t>
            </a:r>
            <a:r>
              <a:rPr lang="en-AU" sz="1000" b="1" dirty="0" smtClean="0">
                <a:solidFill>
                  <a:schemeClr val="tx1"/>
                </a:solidFill>
              </a:rPr>
              <a:t> </a:t>
            </a:r>
            <a:endParaRPr lang="en-AU" sz="1000" b="1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888594" y="4910262"/>
            <a:ext cx="684383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200" b="1" dirty="0" smtClean="0">
                <a:latin typeface="+mn-lt"/>
              </a:rPr>
              <a:t>Good to know:</a:t>
            </a:r>
          </a:p>
          <a:p>
            <a:pPr>
              <a:spcAft>
                <a:spcPts val="0"/>
              </a:spcAft>
            </a:pPr>
            <a:r>
              <a:rPr lang="en-US" sz="1200" b="1" dirty="0" smtClean="0">
                <a:latin typeface="+mn-lt"/>
              </a:rPr>
              <a:t>National Procedures one-stage and two-stage do not have </a:t>
            </a:r>
            <a:r>
              <a:rPr lang="en-US" sz="1200" b="1" dirty="0">
                <a:latin typeface="+mn-lt"/>
              </a:rPr>
              <a:t>mandatory minimum deadlines </a:t>
            </a:r>
            <a:r>
              <a:rPr lang="en-US" sz="1200" b="1" dirty="0" smtClean="0">
                <a:latin typeface="+mn-lt"/>
              </a:rPr>
              <a:t>of 30 days </a:t>
            </a:r>
            <a:r>
              <a:rPr lang="en-US" sz="1200" b="1" u="sng" dirty="0" smtClean="0">
                <a:latin typeface="+mn-lt"/>
              </a:rPr>
              <a:t>each</a:t>
            </a:r>
            <a:r>
              <a:rPr lang="en-US" sz="1200" b="1" dirty="0" smtClean="0">
                <a:latin typeface="+mn-lt"/>
              </a:rPr>
              <a:t> for providing </a:t>
            </a:r>
            <a:r>
              <a:rPr lang="en-US" altLang="de-DE" sz="1200" b="1" dirty="0" smtClean="0">
                <a:latin typeface="+mn-lt"/>
              </a:rPr>
              <a:t>Eligibility documents &amp; offers</a:t>
            </a:r>
            <a:br>
              <a:rPr lang="en-US" altLang="de-DE" sz="1200" b="1" dirty="0" smtClean="0">
                <a:latin typeface="+mn-lt"/>
              </a:rPr>
            </a:br>
            <a:endParaRPr lang="en-US" altLang="de-DE" sz="12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200" b="1" dirty="0" smtClean="0">
                <a:latin typeface="+mn-lt"/>
                <a:sym typeface="Wingdings" panose="05000000000000000000" pitchFamily="2" charset="2"/>
              </a:rPr>
              <a:t>national tenders shorten process for GSI Tenders by approximately 1,5 – 3,5 month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200" b="1" dirty="0" smtClean="0">
                <a:latin typeface="+mn-lt"/>
                <a:sym typeface="Wingdings" panose="05000000000000000000" pitchFamily="2" charset="2"/>
              </a:rPr>
              <a:t>Keep in mind, all FAIR Tenders above 30 k€ are handled European wide!!</a:t>
            </a:r>
            <a:br>
              <a:rPr lang="en-US" sz="1200" b="1" dirty="0" smtClean="0">
                <a:latin typeface="+mn-lt"/>
                <a:sym typeface="Wingdings" panose="05000000000000000000" pitchFamily="2" charset="2"/>
              </a:rPr>
            </a:br>
            <a:endParaRPr lang="en-US" sz="1200" b="1" dirty="0">
              <a:latin typeface="+mn-lt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1" y="4910471"/>
            <a:ext cx="1189910" cy="15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7" y="368660"/>
            <a:ext cx="8605837" cy="490538"/>
          </a:xfrm>
        </p:spPr>
        <p:txBody>
          <a:bodyPr/>
          <a:lstStyle/>
          <a:p>
            <a: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2. Evaluation of company – Prequalification Phase</a:t>
            </a:r>
            <a:endParaRPr lang="en-AU" sz="20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338" y="1125538"/>
            <a:ext cx="8605837" cy="464372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AU" b="1" dirty="0" smtClean="0">
                <a:solidFill>
                  <a:schemeClr val="tx1"/>
                </a:solidFill>
              </a:rPr>
              <a:t>Pre-Qualification process/phase </a:t>
            </a:r>
            <a:br>
              <a:rPr lang="en-AU" b="1" dirty="0" smtClean="0">
                <a:solidFill>
                  <a:schemeClr val="tx1"/>
                </a:solidFill>
              </a:rPr>
            </a:br>
            <a:r>
              <a:rPr lang="en-AU" sz="1600" b="1" dirty="0" smtClean="0">
                <a:solidFill>
                  <a:schemeClr val="tx1"/>
                </a:solidFill>
              </a:rPr>
              <a:t>Intention: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Evaluation of the company/potential bidder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Process</a:t>
            </a:r>
            <a:r>
              <a:rPr lang="en-AU" sz="1600" b="1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chemeClr val="tx1"/>
                </a:solidFill>
                <a:sym typeface="Wingdings" panose="05000000000000000000" pitchFamily="2" charset="2"/>
              </a:rPr>
              <a:t>GSI/FAIR provides mandatory forms that must to be filled in from interested bidder</a:t>
            </a:r>
            <a: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AU" sz="1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(!!For GSI German version legally binding!!)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AU" b="1" dirty="0" smtClean="0">
                <a:solidFill>
                  <a:schemeClr val="tx1"/>
                </a:solidFill>
              </a:rPr>
              <a:t>Requested Information in this Phase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 smtClean="0"/>
              <a:t>Most important </a:t>
            </a:r>
            <a:r>
              <a:rPr lang="en-AU" sz="1600" dirty="0"/>
              <a:t>3 </a:t>
            </a:r>
            <a:r>
              <a:rPr lang="en-AU" sz="1600" dirty="0" smtClean="0"/>
              <a:t>references </a:t>
            </a:r>
            <a:r>
              <a:rPr lang="en-AU" sz="1600" dirty="0"/>
              <a:t>that </a:t>
            </a:r>
            <a:r>
              <a:rPr lang="en-AU" sz="1600" dirty="0" smtClean="0"/>
              <a:t>relate </a:t>
            </a:r>
            <a:r>
              <a:rPr lang="en-AU" sz="1600" dirty="0"/>
              <a:t>to the component in the call for tender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/>
              <a:t>Company profile with </a:t>
            </a:r>
            <a:r>
              <a:rPr lang="en-AU" sz="1600" dirty="0" smtClean="0"/>
              <a:t>key information: </a:t>
            </a:r>
            <a:br>
              <a:rPr lang="en-AU" sz="1600" dirty="0" smtClean="0"/>
            </a:br>
            <a:r>
              <a:rPr lang="en-AU" sz="1600" dirty="0" smtClean="0"/>
              <a:t>e.g. number </a:t>
            </a:r>
            <a:r>
              <a:rPr lang="en-AU" sz="1600" dirty="0"/>
              <a:t>of </a:t>
            </a:r>
            <a:r>
              <a:rPr lang="en-AU" sz="1600" dirty="0" smtClean="0"/>
              <a:t>employees </a:t>
            </a:r>
            <a:r>
              <a:rPr lang="en-AU" sz="1600" dirty="0"/>
              <a:t>and turnover </a:t>
            </a:r>
            <a:r>
              <a:rPr lang="en-AU" sz="1600" dirty="0" smtClean="0"/>
              <a:t>for last </a:t>
            </a:r>
            <a:r>
              <a:rPr lang="en-AU" sz="1600" dirty="0"/>
              <a:t>3 years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/>
              <a:t>Self-declaration of Suitability under Sections 123, 124 ARC (paying tax, law abiding)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/>
              <a:t>Business and Professional Liability Declaration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AU" dirty="0" smtClean="0"/>
          </a:p>
          <a:p>
            <a:pPr marL="457200" indent="-457200">
              <a:buFont typeface="Wingdings" pitchFamily="2" charset="2"/>
              <a:buAutoNum type="arabicPeriod"/>
            </a:pPr>
            <a:endParaRPr lang="en-AU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948" y="635874"/>
            <a:ext cx="1747052" cy="1788790"/>
          </a:xfrm>
          <a:prstGeom prst="rect">
            <a:avLst/>
          </a:prstGeom>
        </p:spPr>
      </p:pic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58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b="1" dirty="0" smtClean="0">
                <a:solidFill>
                  <a:schemeClr val="tx1"/>
                </a:solidFill>
              </a:rPr>
              <a:t>Quotation phase </a:t>
            </a:r>
            <a:r>
              <a:rPr lang="en-A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Evaluation of the offer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b="1" dirty="0">
                <a:solidFill>
                  <a:schemeClr val="tx1"/>
                </a:solidFill>
              </a:rPr>
              <a:t>Intention</a:t>
            </a:r>
            <a:r>
              <a:rPr lang="en-AU" sz="16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Receipt </a:t>
            </a:r>
            <a:r>
              <a:rPr lang="en-AU" sz="1600" dirty="0">
                <a:solidFill>
                  <a:schemeClr val="tx1"/>
                </a:solidFill>
                <a:sym typeface="Wingdings" panose="05000000000000000000" pitchFamily="2" charset="2"/>
              </a:rPr>
              <a:t>and evaluation of the offers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b="1" dirty="0">
                <a:solidFill>
                  <a:schemeClr val="tx1"/>
                </a:solidFill>
                <a:sym typeface="Wingdings" panose="05000000000000000000" pitchFamily="2" charset="2"/>
              </a:rPr>
              <a:t>Process: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chemeClr val="tx1"/>
                </a:solidFill>
                <a:sym typeface="Wingdings" panose="05000000000000000000" pitchFamily="2" charset="2"/>
              </a:rPr>
              <a:t>GSI/FAIR provides mandatory forms that must to be filled in from </a:t>
            </a:r>
            <a: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A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interested </a:t>
            </a:r>
            <a:r>
              <a:rPr lang="en-AU" sz="1600" dirty="0">
                <a:solidFill>
                  <a:schemeClr val="tx1"/>
                </a:solidFill>
                <a:sym typeface="Wingdings" panose="05000000000000000000" pitchFamily="2" charset="2"/>
              </a:rPr>
              <a:t>bidder, technical offer can be submitted informally</a:t>
            </a:r>
            <a:br>
              <a:rPr lang="en-AU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AU" sz="11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(!!For GSI German </a:t>
            </a:r>
            <a:r>
              <a:rPr lang="en-AU" sz="1100" dirty="0">
                <a:solidFill>
                  <a:srgbClr val="0070C0"/>
                </a:solidFill>
                <a:sym typeface="Wingdings" panose="05000000000000000000" pitchFamily="2" charset="2"/>
              </a:rPr>
              <a:t>version legally binding!!)</a:t>
            </a:r>
          </a:p>
          <a:p>
            <a:pPr marL="0" indent="0">
              <a:buNone/>
            </a:pPr>
            <a:endParaRPr lang="en-AU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A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Important:</a:t>
            </a:r>
            <a:endParaRPr lang="en-AU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>
                <a:sym typeface="Wingdings" panose="05000000000000000000" pitchFamily="2" charset="2"/>
              </a:rPr>
              <a:t>O</a:t>
            </a:r>
            <a:r>
              <a:rPr lang="en-AU" sz="1600" dirty="0" smtClean="0">
                <a:sym typeface="Wingdings" panose="05000000000000000000" pitchFamily="2" charset="2"/>
              </a:rPr>
              <a:t>ffer </a:t>
            </a:r>
            <a:r>
              <a:rPr lang="en-AU" sz="1600" dirty="0">
                <a:sym typeface="Wingdings" panose="05000000000000000000" pitchFamily="2" charset="2"/>
              </a:rPr>
              <a:t>evaluation </a:t>
            </a:r>
            <a:r>
              <a:rPr lang="en-AU" sz="1600" dirty="0" smtClean="0">
                <a:sym typeface="Wingdings" panose="05000000000000000000" pitchFamily="2" charset="2"/>
              </a:rPr>
              <a:t>based on price </a:t>
            </a:r>
            <a:r>
              <a:rPr lang="en-AU" sz="1600" b="1" u="sng" dirty="0">
                <a:sym typeface="Wingdings" panose="05000000000000000000" pitchFamily="2" charset="2"/>
              </a:rPr>
              <a:t>and</a:t>
            </a:r>
            <a:r>
              <a:rPr lang="en-AU" sz="1600" dirty="0">
                <a:sym typeface="Wingdings" panose="05000000000000000000" pitchFamily="2" charset="2"/>
              </a:rPr>
              <a:t> technical </a:t>
            </a:r>
            <a:r>
              <a:rPr lang="en-AU" sz="1600" dirty="0" smtClean="0">
                <a:sym typeface="Wingdings" panose="05000000000000000000" pitchFamily="2" charset="2"/>
              </a:rPr>
              <a:t>criteria</a:t>
            </a:r>
            <a:endParaRPr lang="en-AU" sz="1600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 smtClean="0">
                <a:sym typeface="Wingdings" panose="05000000000000000000" pitchFamily="2" charset="2"/>
              </a:rPr>
              <a:t>Weight of price can vary but legally </a:t>
            </a:r>
            <a:r>
              <a:rPr lang="en-AU" sz="1600" b="1" dirty="0" smtClean="0">
                <a:sym typeface="Wingdings" panose="05000000000000000000" pitchFamily="2" charset="2"/>
              </a:rPr>
              <a:t>minimal 30</a:t>
            </a:r>
            <a:r>
              <a:rPr lang="en-AU" sz="1600" b="1" dirty="0">
                <a:sym typeface="Wingdings" panose="05000000000000000000" pitchFamily="2" charset="2"/>
              </a:rPr>
              <a:t>% </a:t>
            </a:r>
            <a:r>
              <a:rPr lang="en-AU" sz="1600" b="1" dirty="0" smtClean="0">
                <a:sym typeface="Wingdings" panose="05000000000000000000" pitchFamily="2" charset="2"/>
              </a:rPr>
              <a:t>are obligatory</a:t>
            </a:r>
            <a:endParaRPr lang="en-AU" sz="1600" b="1" dirty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AU" sz="1600" dirty="0" smtClean="0">
                <a:sym typeface="Wingdings" panose="05000000000000000000" pitchFamily="2" charset="2"/>
              </a:rPr>
              <a:t>Therefore technical criteria cannot exceed more than 70</a:t>
            </a:r>
            <a:r>
              <a:rPr lang="en-AU" sz="1600" dirty="0">
                <a:sym typeface="Wingdings" panose="05000000000000000000" pitchFamily="2" charset="2"/>
              </a:rPr>
              <a:t>%</a:t>
            </a:r>
          </a:p>
          <a:p>
            <a:pPr marL="1524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1600" dirty="0">
                <a:sym typeface="Wingdings" panose="05000000000000000000" pitchFamily="2" charset="2"/>
              </a:rPr>
              <a:t> GSI/FAIR </a:t>
            </a:r>
            <a:r>
              <a:rPr lang="en-AU" sz="1600" dirty="0" smtClean="0">
                <a:sym typeface="Wingdings" panose="05000000000000000000" pitchFamily="2" charset="2"/>
              </a:rPr>
              <a:t>focus on majority of tenders on technical </a:t>
            </a:r>
            <a:r>
              <a:rPr lang="en-AU" sz="1600" dirty="0">
                <a:sym typeface="Wingdings" panose="05000000000000000000" pitchFamily="2" charset="2"/>
              </a:rPr>
              <a:t>solution </a:t>
            </a:r>
            <a:r>
              <a:rPr lang="en-AU" sz="1600" dirty="0" smtClean="0">
                <a:sym typeface="Wingdings" panose="05000000000000000000" pitchFamily="2" charset="2"/>
              </a:rPr>
              <a:t>since the scope of</a:t>
            </a:r>
            <a:br>
              <a:rPr lang="en-AU" sz="1600" dirty="0" smtClean="0">
                <a:sym typeface="Wingdings" panose="05000000000000000000" pitchFamily="2" charset="2"/>
              </a:rPr>
            </a:br>
            <a:r>
              <a:rPr lang="en-AU" sz="1600" dirty="0" smtClean="0">
                <a:sym typeface="Wingdings" panose="05000000000000000000" pitchFamily="2" charset="2"/>
              </a:rPr>
              <a:t>delivery mostly includes design &amp; development, manufacturing </a:t>
            </a:r>
            <a:r>
              <a:rPr lang="en-AU" sz="1600" dirty="0">
                <a:sym typeface="Wingdings" panose="05000000000000000000" pitchFamily="2" charset="2"/>
              </a:rPr>
              <a:t>of </a:t>
            </a:r>
            <a:r>
              <a:rPr lang="en-AU" sz="1600" dirty="0" err="1">
                <a:sym typeface="Wingdings" panose="05000000000000000000" pitchFamily="2" charset="2"/>
              </a:rPr>
              <a:t>FoS</a:t>
            </a:r>
            <a:r>
              <a:rPr lang="en-AU" sz="1600" dirty="0">
                <a:sym typeface="Wingdings" panose="05000000000000000000" pitchFamily="2" charset="2"/>
              </a:rPr>
              <a:t> </a:t>
            </a:r>
            <a:r>
              <a:rPr lang="en-AU" sz="1600" b="1" u="sng" dirty="0" smtClean="0">
                <a:sym typeface="Wingdings" panose="05000000000000000000" pitchFamily="2" charset="2"/>
              </a:rPr>
              <a:t>and</a:t>
            </a:r>
            <a:r>
              <a:rPr lang="en-AU" sz="1600" dirty="0" smtClean="0">
                <a:sym typeface="Wingdings" panose="05000000000000000000" pitchFamily="2" charset="2"/>
              </a:rPr>
              <a:t> </a:t>
            </a:r>
            <a:r>
              <a:rPr lang="en-AU" sz="1600" dirty="0">
                <a:sym typeface="Wingdings" panose="05000000000000000000" pitchFamily="2" charset="2"/>
              </a:rPr>
              <a:t>series production </a:t>
            </a:r>
            <a:r>
              <a:rPr lang="en-AU" sz="1600" dirty="0" smtClean="0">
                <a:sym typeface="Wingdings" panose="05000000000000000000" pitchFamily="2" charset="2"/>
              </a:rPr>
              <a:t>all </a:t>
            </a:r>
            <a:r>
              <a:rPr lang="en-AU" sz="1600" dirty="0">
                <a:sym typeface="Wingdings" panose="05000000000000000000" pitchFamily="2" charset="2"/>
              </a:rPr>
              <a:t>in one call for tender</a:t>
            </a:r>
            <a:r>
              <a:rPr lang="en-AU" sz="1600" dirty="0" smtClean="0">
                <a:sym typeface="Wingdings" panose="05000000000000000000" pitchFamily="2" charset="2"/>
              </a:rPr>
              <a:t>!</a:t>
            </a:r>
            <a:endParaRPr lang="en-AU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AU" dirty="0">
              <a:sym typeface="Wingdings" panose="05000000000000000000" pitchFamily="2" charset="2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67759" y="409576"/>
            <a:ext cx="8605837" cy="490538"/>
          </a:xfrm>
        </p:spPr>
        <p:txBody>
          <a:bodyPr/>
          <a:lstStyle/>
          <a:p>
            <a:r>
              <a:rPr lang="en-AU" sz="2000" kern="1200" dirty="0" smtClean="0">
                <a:solidFill>
                  <a:srgbClr val="FF9933"/>
                </a:solidFill>
                <a:latin typeface="Arial" pitchFamily="34" charset="0"/>
                <a:cs typeface="Arial" charset="0"/>
              </a:rPr>
              <a:t>2. Evaluation of offer – Quotation Phase</a:t>
            </a:r>
            <a:endParaRPr lang="en-AU" sz="2000" kern="1200" dirty="0">
              <a:solidFill>
                <a:srgbClr val="FF9933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48" y="1268760"/>
            <a:ext cx="1885950" cy="1495425"/>
          </a:xfrm>
          <a:prstGeom prst="rect">
            <a:avLst/>
          </a:prstGeom>
        </p:spPr>
      </p:pic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France@FAIR</a:t>
            </a:r>
            <a:r>
              <a:rPr lang="en-US" dirty="0" smtClean="0"/>
              <a:t> – 19.04.2023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IR_Theme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IR_Presentation_Template_20190603.potx" id="{2DF794EE-2F32-4DDB-AC3B-A6FAFE574355}" vid="{68C01DD7-796F-43D8-B57A-EE616D03F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1287</Words>
  <Application>Microsoft Office PowerPoint</Application>
  <PresentationFormat>Bildschirmpräsentation (4:3)</PresentationFormat>
  <Paragraphs>168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Times New Roman</vt:lpstr>
      <vt:lpstr>Wingdings</vt:lpstr>
      <vt:lpstr>8_Benutzerdefiniertes Design</vt:lpstr>
      <vt:lpstr>FAIR_Theme</vt:lpstr>
      <vt:lpstr> Procurement at FAIR/GSI Information package for ILO  Procurement Department</vt:lpstr>
      <vt:lpstr>Content Overview  </vt:lpstr>
      <vt:lpstr>1. In Scope/Out of Scope for GSI/FAIR Procurement Office</vt:lpstr>
      <vt:lpstr>2. Public Tenders General Principles</vt:lpstr>
      <vt:lpstr>2. Public Tenders   -  Tender Value &amp; Value Limits</vt:lpstr>
      <vt:lpstr>2. Public Tenders – Kind of Tenders</vt:lpstr>
      <vt:lpstr>2. Public Tenders - Difference between one-stage (open procedure) and two-stage      procedure (negotiation procedure)</vt:lpstr>
      <vt:lpstr>2. Evaluation of company – Prequalification Phase</vt:lpstr>
      <vt:lpstr>2. Evaluation of offer – Quotation Phase</vt:lpstr>
      <vt:lpstr>2. Public Tenders – complementary Remarks All tenders need to respect the requirements of public procurement law and its Public Tenders General Principles</vt:lpstr>
      <vt:lpstr>4. Contact to procurement &amp; published Tenders Overview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Status</dc:title>
  <dc:subject>AFC 10</dc:subject>
  <dc:creator>Frank Becker</dc:creator>
  <cp:lastModifiedBy>Conradi, Daniel</cp:lastModifiedBy>
  <cp:revision>1737</cp:revision>
  <cp:lastPrinted>2021-02-26T12:02:43Z</cp:lastPrinted>
  <dcterms:created xsi:type="dcterms:W3CDTF">2006-03-05T18:10:42Z</dcterms:created>
  <dcterms:modified xsi:type="dcterms:W3CDTF">2023-04-18T12:41:27Z</dcterms:modified>
</cp:coreProperties>
</file>