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9" r:id="rId3"/>
    <p:sldId id="257" r:id="rId4"/>
    <p:sldId id="280" r:id="rId5"/>
    <p:sldId id="267" r:id="rId6"/>
    <p:sldId id="268" r:id="rId7"/>
    <p:sldId id="279" r:id="rId8"/>
    <p:sldId id="271" r:id="rId9"/>
    <p:sldId id="270" r:id="rId10"/>
    <p:sldId id="262" r:id="rId11"/>
    <p:sldId id="272" r:id="rId12"/>
    <p:sldId id="263" r:id="rId13"/>
    <p:sldId id="273" r:id="rId14"/>
    <p:sldId id="266" r:id="rId15"/>
    <p:sldId id="275" r:id="rId16"/>
    <p:sldId id="282" r:id="rId17"/>
    <p:sldId id="276" r:id="rId18"/>
  </p:sldIdLst>
  <p:sldSz cx="9144000" cy="6858000" type="screen4x3"/>
  <p:notesSz cx="7104063" cy="10234613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BB63"/>
    <a:srgbClr val="333333"/>
    <a:srgbClr val="FF7C80"/>
    <a:srgbClr val="666666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55" autoAdjust="0"/>
  </p:normalViewPr>
  <p:slideViewPr>
    <p:cSldViewPr snapToGrid="0" snapToObjects="1">
      <p:cViewPr varScale="1">
        <p:scale>
          <a:sx n="54" d="100"/>
          <a:sy n="54" d="100"/>
        </p:scale>
        <p:origin x="1190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0B851660-0934-124D-A4B3-496C7F320307}" type="datetimeFigureOut">
              <a:rPr lang="de-DE" smtClean="0"/>
              <a:t>19.04.2023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7F3A3EDE-7EBB-0F4A-80C2-34DB9D2E2E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98C828EF-C252-394A-93BF-1C478CFA0896}" type="datetimeFigureOut">
              <a:rPr lang="de-DE" smtClean="0"/>
              <a:t>19.04.2023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768350"/>
            <a:ext cx="5113337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DAE02386-BEE7-5D4D-B4E7-4BB579C478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50716A1C-18EB-1742-BCAC-8F37B2C6FF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6754" y="1212688"/>
            <a:ext cx="8427665" cy="535779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1563" y="3650764"/>
            <a:ext cx="6607516" cy="779866"/>
          </a:xfrm>
        </p:spPr>
        <p:txBody>
          <a:bodyPr anchor="b" anchorCtr="0">
            <a:noAutofit/>
          </a:bodyPr>
          <a:lstStyle>
            <a:lvl1pPr algn="ctr">
              <a:defRPr sz="3600">
                <a:solidFill>
                  <a:srgbClr val="333333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430630"/>
            <a:ext cx="6400800" cy="58466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1" y="6650182"/>
            <a:ext cx="3371273" cy="20781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5" y="271335"/>
            <a:ext cx="5584535" cy="78755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4" y="6552643"/>
            <a:ext cx="8252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dirty="0"/>
              <a:t>Name/Vortragstitel</a:t>
            </a:r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dirty="0"/>
              <a:t>Name/Vortragstitel</a:t>
            </a:r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6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60600" y="6560611"/>
            <a:ext cx="48383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dirty="0"/>
              <a:t>Name/Vortragstitel</a:t>
            </a:r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6612411"/>
            <a:ext cx="9144000" cy="2556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22565" y="1450685"/>
            <a:ext cx="8211834" cy="4903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64992" y="6552643"/>
            <a:ext cx="744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 descr="GSI_Logo_rgb.png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8399" y="583587"/>
            <a:ext cx="1129081" cy="376361"/>
          </a:xfrm>
          <a:prstGeom prst="rect">
            <a:avLst/>
          </a:prstGeom>
        </p:spPr>
      </p:pic>
      <p:cxnSp>
        <p:nvCxnSpPr>
          <p:cNvPr id="9" name="Gerade Verbindung 8"/>
          <p:cNvCxnSpPr/>
          <p:nvPr/>
        </p:nvCxnSpPr>
        <p:spPr>
          <a:xfrm>
            <a:off x="0" y="1068273"/>
            <a:ext cx="9144000" cy="0"/>
          </a:xfrm>
          <a:prstGeom prst="line">
            <a:avLst/>
          </a:prstGeom>
          <a:ln w="2540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435267" y="6616075"/>
            <a:ext cx="2028533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>
                <a:solidFill>
                  <a:srgbClr val="333333"/>
                </a:solidFill>
                <a:latin typeface="Arial"/>
                <a:cs typeface="Arial"/>
              </a:rPr>
              <a:t>FAIR GmbH | GSI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22565" y="270000"/>
            <a:ext cx="5584535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-1" y="939485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-1" y="6609871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00456" y="6552643"/>
            <a:ext cx="848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  <p:pic>
        <p:nvPicPr>
          <p:cNvPr id="13" name="Bild 12" descr="FAIR_Logo_rgb.png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3249" y="430944"/>
            <a:ext cx="775055" cy="64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400" kern="1200">
          <a:solidFill>
            <a:srgbClr val="333333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000" kern="1200">
          <a:solidFill>
            <a:srgbClr val="333333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600" kern="1200">
          <a:solidFill>
            <a:srgbClr val="333333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400" kern="1200">
          <a:solidFill>
            <a:srgbClr val="333333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193182" y="1217054"/>
            <a:ext cx="8834907" cy="53447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364" y="1273939"/>
            <a:ext cx="7573108" cy="5339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19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3/5: </a:t>
            </a:r>
            <a:r>
              <a:rPr lang="en-GB" dirty="0"/>
              <a:t>is it French or is it German?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530" y="1185566"/>
            <a:ext cx="3187750" cy="4786411"/>
          </a:xfrm>
          <a:prstGeom prst="rect">
            <a:avLst/>
          </a:prstGeom>
        </p:spPr>
      </p:pic>
      <p:sp>
        <p:nvSpPr>
          <p:cNvPr id="6" name="Abgerundete rechteckige Legende 5"/>
          <p:cNvSpPr/>
          <p:nvPr/>
        </p:nvSpPr>
        <p:spPr>
          <a:xfrm>
            <a:off x="624314" y="2844099"/>
            <a:ext cx="2081049" cy="693683"/>
          </a:xfrm>
          <a:prstGeom prst="wedgeRoundRectCallout">
            <a:avLst>
              <a:gd name="adj1" fmla="val 90308"/>
              <a:gd name="adj2" fmla="val 55920"/>
              <a:gd name="adj3" fmla="val 1666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dirty="0" smtClean="0"/>
              <a:t>Gewürztraminer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500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3/5: </a:t>
            </a:r>
            <a:r>
              <a:rPr lang="en-GB" dirty="0"/>
              <a:t>is it French or is it German?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530" y="1185566"/>
            <a:ext cx="3187750" cy="4786411"/>
          </a:xfrm>
          <a:prstGeom prst="rect">
            <a:avLst/>
          </a:prstGeom>
        </p:spPr>
      </p:pic>
      <p:sp>
        <p:nvSpPr>
          <p:cNvPr id="6" name="Abgerundete rechteckige Legende 5"/>
          <p:cNvSpPr/>
          <p:nvPr/>
        </p:nvSpPr>
        <p:spPr>
          <a:xfrm>
            <a:off x="624314" y="2844099"/>
            <a:ext cx="2081049" cy="693683"/>
          </a:xfrm>
          <a:prstGeom prst="wedgeRoundRectCallout">
            <a:avLst>
              <a:gd name="adj1" fmla="val 90308"/>
              <a:gd name="adj2" fmla="val 55920"/>
              <a:gd name="adj3" fmla="val 1666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dirty="0" smtClean="0"/>
              <a:t>Gewürztraminer</a:t>
            </a:r>
            <a:endParaRPr lang="en-GB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31083">
            <a:off x="5129422" y="1359144"/>
            <a:ext cx="1442758" cy="5478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87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4/5: </a:t>
            </a:r>
            <a:r>
              <a:rPr lang="en-GB" dirty="0"/>
              <a:t>is it French or is it German?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422" y="1189434"/>
            <a:ext cx="4168402" cy="5454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35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4/5: </a:t>
            </a:r>
            <a:r>
              <a:rPr lang="en-GB" dirty="0"/>
              <a:t>is it French or is it German?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422" y="1189434"/>
            <a:ext cx="4168402" cy="5454745"/>
          </a:xfrm>
          <a:prstGeom prst="rect">
            <a:avLst/>
          </a:prstGeom>
        </p:spPr>
      </p:pic>
      <p:sp>
        <p:nvSpPr>
          <p:cNvPr id="3" name="Rechteckige Legende 2"/>
          <p:cNvSpPr/>
          <p:nvPr/>
        </p:nvSpPr>
        <p:spPr>
          <a:xfrm>
            <a:off x="586477" y="2944998"/>
            <a:ext cx="2118886" cy="1406548"/>
          </a:xfrm>
          <a:prstGeom prst="wedgeRectCallout">
            <a:avLst>
              <a:gd name="adj1" fmla="val 84226"/>
              <a:gd name="adj2" fmla="val 23562"/>
            </a:avLst>
          </a:prstGeom>
          <a:solidFill>
            <a:schemeClr val="bg1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77" y="2944998"/>
            <a:ext cx="2109822" cy="1406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49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5/5: is it French or is it German?</a:t>
            </a:r>
            <a:endParaRPr lang="en-GB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3964" y="1187319"/>
            <a:ext cx="9437964" cy="5421586"/>
          </a:xfrm>
          <a:prstGeom prst="rect">
            <a:avLst/>
          </a:prstGeom>
        </p:spPr>
      </p:pic>
      <p:sp>
        <p:nvSpPr>
          <p:cNvPr id="3" name="Pfeil nach rechts 2"/>
          <p:cNvSpPr/>
          <p:nvPr/>
        </p:nvSpPr>
        <p:spPr>
          <a:xfrm rot="7708015">
            <a:off x="2333837" y="2182243"/>
            <a:ext cx="1623430" cy="1082178"/>
          </a:xfrm>
          <a:prstGeom prst="rightArrow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5" name="Textfeld 4"/>
          <p:cNvSpPr txBox="1"/>
          <p:nvPr/>
        </p:nvSpPr>
        <p:spPr>
          <a:xfrm rot="18421205">
            <a:off x="2418431" y="2475604"/>
            <a:ext cx="1454244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GB" dirty="0" err="1" smtClean="0"/>
              <a:t>vous</a:t>
            </a:r>
            <a:r>
              <a:rPr lang="en-GB" dirty="0" smtClean="0"/>
              <a:t> </a:t>
            </a:r>
            <a:r>
              <a:rPr lang="en-GB" dirty="0" err="1" smtClean="0"/>
              <a:t>êtes</a:t>
            </a:r>
            <a:r>
              <a:rPr lang="en-GB" dirty="0" smtClean="0"/>
              <a:t> </a:t>
            </a:r>
            <a:r>
              <a:rPr lang="en-GB" dirty="0" err="1" smtClean="0"/>
              <a:t>ici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5753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5/5: is it French or is it German?</a:t>
            </a:r>
            <a:endParaRPr lang="en-GB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3964" y="1187319"/>
            <a:ext cx="9437964" cy="5421586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39" y="4482049"/>
            <a:ext cx="2645192" cy="183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59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Today’s agenda</a:t>
            </a:r>
            <a:endParaRPr lang="en-GB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/>
          </p:nvPr>
        </p:nvGraphicFramePr>
        <p:xfrm>
          <a:off x="1305385" y="1223404"/>
          <a:ext cx="6457556" cy="50995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14033">
                  <a:extLst>
                    <a:ext uri="{9D8B030D-6E8A-4147-A177-3AD203B41FA5}">
                      <a16:colId xmlns:a16="http://schemas.microsoft.com/office/drawing/2014/main" val="33223725"/>
                    </a:ext>
                  </a:extLst>
                </a:gridCol>
                <a:gridCol w="4843523">
                  <a:extLst>
                    <a:ext uri="{9D8B030D-6E8A-4147-A177-3AD203B41FA5}">
                      <a16:colId xmlns:a16="http://schemas.microsoft.com/office/drawing/2014/main" val="2097373871"/>
                    </a:ext>
                  </a:extLst>
                </a:gridCol>
              </a:tblGrid>
              <a:tr h="1925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Time</a:t>
                      </a:r>
                      <a:endParaRPr lang="de-DE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DBB6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DBB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8195606"/>
                  </a:ext>
                </a:extLst>
              </a:tr>
              <a:tr h="2051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9:00 – 9:10</a:t>
                      </a:r>
                      <a:endParaRPr lang="de-DE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DBB6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Welcome address – A. Leservot and S. Utermann</a:t>
                      </a:r>
                      <a:endParaRPr lang="de-DE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DBB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9931112"/>
                  </a:ext>
                </a:extLst>
              </a:tr>
              <a:tr h="4103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9:10 – 9:40</a:t>
                      </a:r>
                      <a:endParaRPr lang="de-DE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DBB6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Presentation of the FAIR project by the Technical Managing Director – J. Blaurock</a:t>
                      </a:r>
                      <a:endParaRPr lang="de-DE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DBB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2381502"/>
                  </a:ext>
                </a:extLst>
              </a:tr>
              <a:tr h="2051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9:40 – 10:00</a:t>
                      </a:r>
                      <a:endParaRPr lang="de-DE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DBB6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A guide to procurement at FAIR and GSI – D. Conradi</a:t>
                      </a:r>
                      <a:endParaRPr lang="de-DE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DBB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9108189"/>
                  </a:ext>
                </a:extLst>
              </a:tr>
              <a:tr h="2492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10:00 – 10:09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DBB6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Company pitches, 3 minutes each  - Alsymex, Technetics and BERTIN</a:t>
                      </a:r>
                      <a:endParaRPr lang="de-DE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DBB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8159553"/>
                  </a:ext>
                </a:extLst>
              </a:tr>
              <a:tr h="2051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10:09 – 10:30</a:t>
                      </a:r>
                      <a:endParaRPr lang="de-DE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DBB6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Vacuum at FAIR – L. Urban</a:t>
                      </a:r>
                      <a:endParaRPr lang="de-DE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DBB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0137995"/>
                  </a:ext>
                </a:extLst>
              </a:tr>
              <a:tr h="2051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10:30 – 10:55</a:t>
                      </a:r>
                      <a:endParaRPr lang="de-DE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DBB6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Group photograph followed by morning coffee break</a:t>
                      </a:r>
                      <a:endParaRPr lang="de-DE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DBB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3575258"/>
                  </a:ext>
                </a:extLst>
              </a:tr>
              <a:tr h="2051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10:55 – 11:01</a:t>
                      </a:r>
                      <a:endParaRPr lang="de-DE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DBB6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Company pitches, 3 minutes each  - Omega Physics and Thales</a:t>
                      </a:r>
                      <a:endParaRPr lang="de-DE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DBB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9754643"/>
                  </a:ext>
                </a:extLst>
              </a:tr>
              <a:tr h="2051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11:01 – 11:20</a:t>
                      </a:r>
                      <a:endParaRPr lang="de-DE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DBB6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Ring-RF at FAIR – H. Klingbeil</a:t>
                      </a:r>
                      <a:endParaRPr lang="de-DE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DBB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9748866"/>
                  </a:ext>
                </a:extLst>
              </a:tr>
              <a:tr h="4103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11:20 – 11:29</a:t>
                      </a:r>
                      <a:endParaRPr lang="de-DE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DBB6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Company pitches, 3 minutes each  -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</a:rPr>
                        <a:t>Cryodiffusion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/Chart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  <a:effectLst/>
                        </a:rPr>
                        <a:t> Sigma Phi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Air Liquide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DBB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8987460"/>
                  </a:ext>
                </a:extLst>
              </a:tr>
              <a:tr h="2051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11:29 – 11:50</a:t>
                      </a:r>
                      <a:endParaRPr lang="de-DE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DBB6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Cryogenics at FAIR – M. Kauschke</a:t>
                      </a:r>
                      <a:endParaRPr lang="de-DE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DBB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7659528"/>
                  </a:ext>
                </a:extLst>
              </a:tr>
              <a:tr h="4103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11:50 – 12:30</a:t>
                      </a:r>
                      <a:endParaRPr lang="de-DE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DBB6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Pending FAIR procurements: technical discussions between French industry delegates and FAIR technical experts</a:t>
                      </a:r>
                      <a:endParaRPr lang="de-DE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DBB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7193159"/>
                  </a:ext>
                </a:extLst>
              </a:tr>
              <a:tr h="2051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12:30 – 13:30</a:t>
                      </a:r>
                      <a:endParaRPr lang="de-DE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DBB6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Lunch and discussions (Canteen side room)</a:t>
                      </a:r>
                      <a:endParaRPr lang="de-DE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DBB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6337158"/>
                  </a:ext>
                </a:extLst>
              </a:tr>
              <a:tr h="1945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13:30 – 13:40</a:t>
                      </a:r>
                      <a:endParaRPr lang="de-DE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DBB6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Technology transfer at FAIR – 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</a:rPr>
                        <a:t>R.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  <a:effectLst/>
                        </a:rPr>
                        <a:t> Lang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DBB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9894573"/>
                  </a:ext>
                </a:extLst>
              </a:tr>
              <a:tr h="4103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13:40 – 14:01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DBB6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Company pitches, 3 minutes each  - Robatel, ISP, CNIM, Framatome, Nexans, Nuvia, Cegelec CEM</a:t>
                      </a:r>
                      <a:endParaRPr lang="de-DE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DBB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4311938"/>
                  </a:ext>
                </a:extLst>
              </a:tr>
              <a:tr h="2051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14:01 – 14:20</a:t>
                      </a:r>
                      <a:endParaRPr lang="de-DE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DBB6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Super-FRS hot cell – H. Weick</a:t>
                      </a:r>
                      <a:endParaRPr lang="de-DE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DBB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1470729"/>
                  </a:ext>
                </a:extLst>
              </a:tr>
              <a:tr h="2051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14:20 – 14:40</a:t>
                      </a:r>
                      <a:endParaRPr lang="de-DE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DBB6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</a:rPr>
                        <a:t>NuStar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 at FAIR 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</a:rPr>
                        <a:t>–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</a:rPr>
                        <a:t>J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. Gerl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DBB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7727638"/>
                  </a:ext>
                </a:extLst>
              </a:tr>
              <a:tr h="2292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14:40 – 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</a:rPr>
                        <a:t>15:00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DBB6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Afternoon coffee break 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</a:rPr>
                        <a:t>and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  <a:effectLst/>
                        </a:rPr>
                        <a:t> meet in the foyer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for the site visit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DBB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9082031"/>
                  </a:ext>
                </a:extLst>
              </a:tr>
              <a:tr h="2051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</a:rPr>
                        <a:t>15:00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</a:rPr>
                        <a:t>– 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17:00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DBB6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Site tour: meet in 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</a:rPr>
                        <a:t>the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  <a:effectLst/>
                        </a:rPr>
                        <a:t> foyer; safety briefing and protective clothing; tour – H. Simon and P. Gasik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DBB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1623591"/>
                  </a:ext>
                </a:extLst>
              </a:tr>
              <a:tr h="2051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17:30 </a:t>
                      </a:r>
                      <a:endParaRPr lang="de-DE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DBB6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End of event; bus departs for the airport.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DBB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1121779"/>
                  </a:ext>
                </a:extLst>
              </a:tr>
            </a:tbl>
          </a:graphicData>
        </a:graphic>
      </p:graphicFrame>
      <p:sp>
        <p:nvSpPr>
          <p:cNvPr id="5" name="Pfeil nach rechts 4"/>
          <p:cNvSpPr/>
          <p:nvPr/>
        </p:nvSpPr>
        <p:spPr>
          <a:xfrm>
            <a:off x="567558" y="2817595"/>
            <a:ext cx="723719" cy="321617"/>
          </a:xfrm>
          <a:prstGeom prst="rightArrow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6" name="Pfeil nach rechts 5"/>
          <p:cNvSpPr/>
          <p:nvPr/>
        </p:nvSpPr>
        <p:spPr>
          <a:xfrm>
            <a:off x="567559" y="3949224"/>
            <a:ext cx="723719" cy="321617"/>
          </a:xfrm>
          <a:prstGeom prst="rightArrow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7" name="Pfeil nach rechts 6"/>
          <p:cNvSpPr/>
          <p:nvPr/>
        </p:nvSpPr>
        <p:spPr>
          <a:xfrm>
            <a:off x="581666" y="5779367"/>
            <a:ext cx="723719" cy="321617"/>
          </a:xfrm>
          <a:prstGeom prst="rightArrow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50266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193182" y="1217054"/>
            <a:ext cx="8834907" cy="53447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364" y="1217054"/>
            <a:ext cx="7573108" cy="5339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64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Organised by</a:t>
            </a:r>
            <a:endParaRPr lang="en-GB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2852" y="3979218"/>
            <a:ext cx="3035096" cy="2107948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205" y="4144303"/>
            <a:ext cx="1523809" cy="1269841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024" y="4525256"/>
            <a:ext cx="1523809" cy="507936"/>
          </a:xfrm>
          <a:prstGeom prst="rect">
            <a:avLst/>
          </a:prstGeom>
        </p:spPr>
      </p:pic>
      <p:sp>
        <p:nvSpPr>
          <p:cNvPr id="11" name="Inhaltsplatzhalter 2"/>
          <p:cNvSpPr>
            <a:spLocks noGrp="1"/>
          </p:cNvSpPr>
          <p:nvPr>
            <p:ph idx="1"/>
          </p:nvPr>
        </p:nvSpPr>
        <p:spPr>
          <a:xfrm>
            <a:off x="422565" y="1450686"/>
            <a:ext cx="5145816" cy="1752868"/>
          </a:xfrm>
        </p:spPr>
        <p:txBody>
          <a:bodyPr/>
          <a:lstStyle/>
          <a:p>
            <a:r>
              <a:rPr lang="en-GB" dirty="0" err="1" smtClean="0"/>
              <a:t>Arnauld</a:t>
            </a:r>
            <a:r>
              <a:rPr lang="en-GB" dirty="0" smtClean="0"/>
              <a:t> LESERVOT</a:t>
            </a:r>
          </a:p>
          <a:p>
            <a:r>
              <a:rPr lang="en-GB" dirty="0" smtClean="0"/>
              <a:t>Isabel DE CALUWÉ</a:t>
            </a:r>
          </a:p>
          <a:p>
            <a:r>
              <a:rPr lang="en-GB" dirty="0" smtClean="0"/>
              <a:t>Sonia UTERMAN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226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3664" y="3809134"/>
            <a:ext cx="1988623" cy="107808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 smtClean="0"/>
              <a:t>Huge</a:t>
            </a:r>
            <a:r>
              <a:rPr lang="de-DE" dirty="0" smtClean="0"/>
              <a:t> </a:t>
            </a:r>
            <a:r>
              <a:rPr lang="de-DE" dirty="0" err="1" smtClean="0"/>
              <a:t>thanks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our</a:t>
            </a:r>
            <a:r>
              <a:rPr lang="de-DE" dirty="0" smtClean="0"/>
              <a:t> </a:t>
            </a:r>
            <a:r>
              <a:rPr lang="de-DE" dirty="0" err="1" smtClean="0"/>
              <a:t>industry</a:t>
            </a:r>
            <a:r>
              <a:rPr lang="de-DE" dirty="0" smtClean="0"/>
              <a:t> </a:t>
            </a:r>
            <a:r>
              <a:rPr lang="de-DE" dirty="0" err="1" smtClean="0"/>
              <a:t>delegates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726" y="1578254"/>
            <a:ext cx="2950424" cy="639795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6569" y="2284679"/>
            <a:ext cx="1683100" cy="666078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6129" y="1557242"/>
            <a:ext cx="1432256" cy="164403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14518" y="3099803"/>
            <a:ext cx="1485151" cy="70252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66129" y="3243219"/>
            <a:ext cx="2287239" cy="622378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0324" y="3921814"/>
            <a:ext cx="1775721" cy="818279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58971" y="5044691"/>
            <a:ext cx="1246571" cy="1173617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98385" y="2407430"/>
            <a:ext cx="1717584" cy="903587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58571" y="5353582"/>
            <a:ext cx="2292512" cy="663243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50324" y="4874806"/>
            <a:ext cx="2507826" cy="620273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098385" y="1701590"/>
            <a:ext cx="3226856" cy="480380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69906" y="4308276"/>
            <a:ext cx="2560499" cy="543668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119828" y="3451063"/>
            <a:ext cx="2354496" cy="672713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244" y="5383646"/>
            <a:ext cx="2477485" cy="86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4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Today’s agenda</a:t>
            </a:r>
            <a:endParaRPr lang="en-GB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5225947"/>
              </p:ext>
            </p:extLst>
          </p:nvPr>
        </p:nvGraphicFramePr>
        <p:xfrm>
          <a:off x="1305385" y="1223404"/>
          <a:ext cx="6457556" cy="50995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14033">
                  <a:extLst>
                    <a:ext uri="{9D8B030D-6E8A-4147-A177-3AD203B41FA5}">
                      <a16:colId xmlns:a16="http://schemas.microsoft.com/office/drawing/2014/main" val="33223725"/>
                    </a:ext>
                  </a:extLst>
                </a:gridCol>
                <a:gridCol w="4843523">
                  <a:extLst>
                    <a:ext uri="{9D8B030D-6E8A-4147-A177-3AD203B41FA5}">
                      <a16:colId xmlns:a16="http://schemas.microsoft.com/office/drawing/2014/main" val="2097373871"/>
                    </a:ext>
                  </a:extLst>
                </a:gridCol>
              </a:tblGrid>
              <a:tr h="1925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Time</a:t>
                      </a:r>
                      <a:endParaRPr lang="de-DE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DBB6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DBB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8195606"/>
                  </a:ext>
                </a:extLst>
              </a:tr>
              <a:tr h="2051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9:00 – 9:10</a:t>
                      </a:r>
                      <a:endParaRPr lang="de-DE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DBB6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Welcome address – A. Leservot and S. Utermann</a:t>
                      </a:r>
                      <a:endParaRPr lang="de-DE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DBB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9931112"/>
                  </a:ext>
                </a:extLst>
              </a:tr>
              <a:tr h="4103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9:10 – 9:40</a:t>
                      </a:r>
                      <a:endParaRPr lang="de-DE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DBB6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Presentation of the FAIR project by the Technical Managing Director – J. Blaurock</a:t>
                      </a:r>
                      <a:endParaRPr lang="de-DE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DBB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2381502"/>
                  </a:ext>
                </a:extLst>
              </a:tr>
              <a:tr h="2051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9:40 – 10:00</a:t>
                      </a:r>
                      <a:endParaRPr lang="de-DE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DBB6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A guide to procurement at FAIR and GSI – D. Conradi</a:t>
                      </a:r>
                      <a:endParaRPr lang="de-DE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DBB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9108189"/>
                  </a:ext>
                </a:extLst>
              </a:tr>
              <a:tr h="2492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10:00 – 10:09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DBB6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Company pitches, 3 minutes each  - Alsymex, Technetics and BERTIN</a:t>
                      </a:r>
                      <a:endParaRPr lang="de-DE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DBB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8159553"/>
                  </a:ext>
                </a:extLst>
              </a:tr>
              <a:tr h="2051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10:09 – 10:30</a:t>
                      </a:r>
                      <a:endParaRPr lang="de-DE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DBB6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Vacuum at FAIR – L. Urban</a:t>
                      </a:r>
                      <a:endParaRPr lang="de-DE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DBB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0137995"/>
                  </a:ext>
                </a:extLst>
              </a:tr>
              <a:tr h="2051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10:30 – 10:55</a:t>
                      </a:r>
                      <a:endParaRPr lang="de-DE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DBB6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Group photograph followed by morning coffee break</a:t>
                      </a:r>
                      <a:endParaRPr lang="de-DE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DBB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3575258"/>
                  </a:ext>
                </a:extLst>
              </a:tr>
              <a:tr h="2051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10:55 – 11:01</a:t>
                      </a:r>
                      <a:endParaRPr lang="de-DE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DBB6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Company pitches, 3 minutes each  - Omega Physics and Thales</a:t>
                      </a:r>
                      <a:endParaRPr lang="de-DE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DBB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9754643"/>
                  </a:ext>
                </a:extLst>
              </a:tr>
              <a:tr h="2051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11:01 – 11:20</a:t>
                      </a:r>
                      <a:endParaRPr lang="de-DE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DBB6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Ring-RF at FAIR – H. Klingbeil</a:t>
                      </a:r>
                      <a:endParaRPr lang="de-DE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DBB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9748866"/>
                  </a:ext>
                </a:extLst>
              </a:tr>
              <a:tr h="4103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11:20 – 11:29</a:t>
                      </a:r>
                      <a:endParaRPr lang="de-DE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DBB6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Company pitches, 3 minutes each  -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</a:rPr>
                        <a:t>Cryodiffusion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/Chart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  <a:effectLst/>
                        </a:rPr>
                        <a:t> Sigma Phi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Air Liquide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DBB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8987460"/>
                  </a:ext>
                </a:extLst>
              </a:tr>
              <a:tr h="2051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11:29 – 11:50</a:t>
                      </a:r>
                      <a:endParaRPr lang="de-DE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DBB6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Cryogenics at FAIR – M. Kauschke</a:t>
                      </a:r>
                      <a:endParaRPr lang="de-DE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DBB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7659528"/>
                  </a:ext>
                </a:extLst>
              </a:tr>
              <a:tr h="4103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11:50 – 12:30</a:t>
                      </a:r>
                      <a:endParaRPr lang="de-DE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DBB6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Pending FAIR procurements: technical discussions between French industry delegates and FAIR technical experts</a:t>
                      </a:r>
                      <a:endParaRPr lang="de-DE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DBB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7193159"/>
                  </a:ext>
                </a:extLst>
              </a:tr>
              <a:tr h="2051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12:30 – 13:30</a:t>
                      </a:r>
                      <a:endParaRPr lang="de-DE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DBB6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Lunch and discussions (Canteen side room)</a:t>
                      </a:r>
                      <a:endParaRPr lang="de-DE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DBB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6337158"/>
                  </a:ext>
                </a:extLst>
              </a:tr>
              <a:tr h="1945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13:30 – 13:40</a:t>
                      </a:r>
                      <a:endParaRPr lang="de-DE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DBB6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Technology transfer at FAIR – 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</a:rPr>
                        <a:t>R.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  <a:effectLst/>
                        </a:rPr>
                        <a:t> Lang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DBB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9894573"/>
                  </a:ext>
                </a:extLst>
              </a:tr>
              <a:tr h="4103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13:40 – 14:01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DBB6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Company pitches, 3 minutes each  - Robatel, ISP, CNIM, Framatome, Nexans, Nuvia, Cegelec CEM</a:t>
                      </a:r>
                      <a:endParaRPr lang="de-DE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DBB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4311938"/>
                  </a:ext>
                </a:extLst>
              </a:tr>
              <a:tr h="2051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14:01 – 14:20</a:t>
                      </a:r>
                      <a:endParaRPr lang="de-DE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DBB6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Super-FRS hot cell – H. Weick</a:t>
                      </a:r>
                      <a:endParaRPr lang="de-DE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DBB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1470729"/>
                  </a:ext>
                </a:extLst>
              </a:tr>
              <a:tr h="2051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14:20 – 14:40</a:t>
                      </a:r>
                      <a:endParaRPr lang="de-DE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DBB6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</a:rPr>
                        <a:t>NuStar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 at FAIR 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</a:rPr>
                        <a:t>–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</a:rPr>
                        <a:t>J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. Gerl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DBB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7727638"/>
                  </a:ext>
                </a:extLst>
              </a:tr>
              <a:tr h="2292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14:40 – 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</a:rPr>
                        <a:t>15:00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DBB6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Afternoon coffee break 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</a:rPr>
                        <a:t>and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  <a:effectLst/>
                        </a:rPr>
                        <a:t> meet in the foyer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for the site visit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DBB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9082031"/>
                  </a:ext>
                </a:extLst>
              </a:tr>
              <a:tr h="2051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</a:rPr>
                        <a:t>15:00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</a:rPr>
                        <a:t>– 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17:00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DBB6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Site tour: meet in 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</a:rPr>
                        <a:t>the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  <a:effectLst/>
                        </a:rPr>
                        <a:t> foyer; safety briefing and protective clothing; tour – H. Simon and P. Gasik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DBB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1623591"/>
                  </a:ext>
                </a:extLst>
              </a:tr>
              <a:tr h="2051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17:30 </a:t>
                      </a:r>
                      <a:endParaRPr lang="de-DE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DBB6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End of event; bus departs for the airport.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DBB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1121779"/>
                  </a:ext>
                </a:extLst>
              </a:tr>
            </a:tbl>
          </a:graphicData>
        </a:graphic>
      </p:graphicFrame>
      <p:sp>
        <p:nvSpPr>
          <p:cNvPr id="5" name="Pfeil nach rechts 4"/>
          <p:cNvSpPr/>
          <p:nvPr/>
        </p:nvSpPr>
        <p:spPr>
          <a:xfrm>
            <a:off x="567558" y="2817595"/>
            <a:ext cx="723719" cy="321617"/>
          </a:xfrm>
          <a:prstGeom prst="rightArrow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6" name="Pfeil nach rechts 5"/>
          <p:cNvSpPr/>
          <p:nvPr/>
        </p:nvSpPr>
        <p:spPr>
          <a:xfrm>
            <a:off x="567559" y="3949224"/>
            <a:ext cx="723719" cy="321617"/>
          </a:xfrm>
          <a:prstGeom prst="rightArrow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7" name="Pfeil nach rechts 6"/>
          <p:cNvSpPr/>
          <p:nvPr/>
        </p:nvSpPr>
        <p:spPr>
          <a:xfrm>
            <a:off x="581666" y="5779367"/>
            <a:ext cx="723719" cy="321617"/>
          </a:xfrm>
          <a:prstGeom prst="rightArrow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8268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 smtClean="0">
                <a:latin typeface="72 Black" panose="020B0A04030603020204" pitchFamily="34" charset="0"/>
                <a:cs typeface="72 Black" panose="020B0A04030603020204" pitchFamily="34" charset="0"/>
              </a:rPr>
              <a:t>Quick quiz: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sz="3200" dirty="0" smtClean="0">
                <a:latin typeface="72 Black" panose="020B0A04030603020204" pitchFamily="34" charset="0"/>
                <a:cs typeface="72 Black" panose="020B0A04030603020204" pitchFamily="34" charset="0"/>
              </a:rPr>
              <a:t>Is it French or is it German?</a:t>
            </a:r>
            <a:endParaRPr lang="en-GB" sz="3200" dirty="0">
              <a:latin typeface="72 Black" panose="020B0A04030603020204" pitchFamily="34" charset="0"/>
              <a:cs typeface="72 Black" panose="020B0A04030603020204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695" y="2976529"/>
            <a:ext cx="3035410" cy="2112448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245" y="2976529"/>
            <a:ext cx="3050161" cy="2122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48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1/5: is it French or is it German?</a:t>
            </a:r>
            <a:endParaRPr lang="en-GB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65" y="1199765"/>
            <a:ext cx="8128701" cy="541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28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1/5: is it French or is it German?</a:t>
            </a:r>
            <a:endParaRPr lang="en-GB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65" y="1199765"/>
            <a:ext cx="8128701" cy="5417017"/>
          </a:xfrm>
          <a:prstGeom prst="rect">
            <a:avLst/>
          </a:prstGeom>
        </p:spPr>
      </p:pic>
      <p:sp>
        <p:nvSpPr>
          <p:cNvPr id="5" name="Abgerundete rechteckige Legende 4"/>
          <p:cNvSpPr/>
          <p:nvPr/>
        </p:nvSpPr>
        <p:spPr>
          <a:xfrm>
            <a:off x="643233" y="1860331"/>
            <a:ext cx="2131548" cy="1336916"/>
          </a:xfrm>
          <a:prstGeom prst="wedgeRoundRectCallout">
            <a:avLst>
              <a:gd name="adj1" fmla="val 77058"/>
              <a:gd name="adj2" fmla="val 94369"/>
              <a:gd name="adj3" fmla="val 1666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dirty="0" smtClean="0"/>
              <a:t>Correct! </a:t>
            </a:r>
            <a:r>
              <a:rPr lang="en-GB" dirty="0"/>
              <a:t>Je </a:t>
            </a:r>
            <a:r>
              <a:rPr lang="en-GB" dirty="0" err="1"/>
              <a:t>suis</a:t>
            </a:r>
            <a:r>
              <a:rPr lang="en-GB" dirty="0"/>
              <a:t> </a:t>
            </a:r>
            <a:r>
              <a:rPr lang="en-GB" dirty="0" err="1" smtClean="0"/>
              <a:t>français</a:t>
            </a:r>
            <a:r>
              <a:rPr lang="en-GB" dirty="0" smtClean="0"/>
              <a:t>. </a:t>
            </a:r>
            <a:endParaRPr lang="en-GB" dirty="0"/>
          </a:p>
        </p:txBody>
      </p:sp>
      <p:sp>
        <p:nvSpPr>
          <p:cNvPr id="6" name="Ellipse 5"/>
          <p:cNvSpPr/>
          <p:nvPr/>
        </p:nvSpPr>
        <p:spPr>
          <a:xfrm>
            <a:off x="4616142" y="4322905"/>
            <a:ext cx="195493" cy="195492"/>
          </a:xfrm>
          <a:prstGeom prst="ellipse">
            <a:avLst/>
          </a:prstGeom>
          <a:solidFill>
            <a:srgbClr val="333333"/>
          </a:solidFill>
          <a:ln>
            <a:solidFill>
              <a:srgbClr val="3333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7" name="Ellipse 6"/>
          <p:cNvSpPr/>
          <p:nvPr/>
        </p:nvSpPr>
        <p:spPr>
          <a:xfrm>
            <a:off x="5626186" y="4420651"/>
            <a:ext cx="195493" cy="195492"/>
          </a:xfrm>
          <a:prstGeom prst="ellipse">
            <a:avLst/>
          </a:prstGeom>
          <a:solidFill>
            <a:srgbClr val="333333"/>
          </a:solidFill>
          <a:ln>
            <a:solidFill>
              <a:srgbClr val="3333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8" name="Ellipse 7"/>
          <p:cNvSpPr/>
          <p:nvPr/>
        </p:nvSpPr>
        <p:spPr>
          <a:xfrm>
            <a:off x="4289270" y="4440621"/>
            <a:ext cx="326872" cy="333178"/>
          </a:xfrm>
          <a:prstGeom prst="ellipse">
            <a:avLst/>
          </a:prstGeom>
          <a:solidFill>
            <a:srgbClr val="FF7C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9" name="Ellipse 8"/>
          <p:cNvSpPr/>
          <p:nvPr/>
        </p:nvSpPr>
        <p:spPr>
          <a:xfrm>
            <a:off x="5723932" y="4616143"/>
            <a:ext cx="326872" cy="333178"/>
          </a:xfrm>
          <a:prstGeom prst="ellipse">
            <a:avLst/>
          </a:prstGeom>
          <a:solidFill>
            <a:srgbClr val="FF7C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1" name="Textfeld 10"/>
          <p:cNvSpPr txBox="1"/>
          <p:nvPr/>
        </p:nvSpPr>
        <p:spPr>
          <a:xfrm rot="5753258">
            <a:off x="4786271" y="4402200"/>
            <a:ext cx="914400" cy="120032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GB" sz="7200" dirty="0" smtClean="0">
                <a:latin typeface="Bodoni MT Black" panose="02070A03080606020203" pitchFamily="18" charset="0"/>
              </a:rPr>
              <a:t>{</a:t>
            </a:r>
          </a:p>
        </p:txBody>
      </p:sp>
      <p:sp>
        <p:nvSpPr>
          <p:cNvPr id="12" name="Sehne 11"/>
          <p:cNvSpPr/>
          <p:nvPr/>
        </p:nvSpPr>
        <p:spPr>
          <a:xfrm rot="16726748">
            <a:off x="4963632" y="4770395"/>
            <a:ext cx="396241" cy="357852"/>
          </a:xfrm>
          <a:prstGeom prst="chord">
            <a:avLst>
              <a:gd name="adj1" fmla="val 5339990"/>
              <a:gd name="adj2" fmla="val 16200000"/>
            </a:avLst>
          </a:prstGeom>
          <a:solidFill>
            <a:srgbClr val="333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4626">
            <a:off x="4537315" y="2585815"/>
            <a:ext cx="1889455" cy="188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28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2/5: is it French or is it German?</a:t>
            </a:r>
            <a:endParaRPr lang="en-GB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563" y="4361370"/>
            <a:ext cx="8523758" cy="2225298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5441" y="1184386"/>
            <a:ext cx="4325783" cy="309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3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2/5: is it French or is it German?</a:t>
            </a:r>
            <a:endParaRPr lang="en-GB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563" y="4361370"/>
            <a:ext cx="8523758" cy="2225298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5441" y="1184386"/>
            <a:ext cx="4325783" cy="3099518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442" y="4235876"/>
            <a:ext cx="4325783" cy="2379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02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ir-gsi-folienmaster_2016_onering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3" id="{2187FC39-6E23-A544-8598-51FCED494874}" vid="{08B53125-47F3-1D4E-B45D-09522840DC96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fair-gsi-folienmaster_2019_4zu3</Template>
  <TotalTime>0</TotalTime>
  <Words>678</Words>
  <Application>Microsoft Office PowerPoint</Application>
  <PresentationFormat>Bildschirmpräsentation (4:3)</PresentationFormat>
  <Paragraphs>105</Paragraphs>
  <Slides>17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4" baseType="lpstr">
      <vt:lpstr>72 Black</vt:lpstr>
      <vt:lpstr>Arial</vt:lpstr>
      <vt:lpstr>Bodoni MT Black</vt:lpstr>
      <vt:lpstr>Calibri</vt:lpstr>
      <vt:lpstr>Times New Roman</vt:lpstr>
      <vt:lpstr>Wingdings</vt:lpstr>
      <vt:lpstr>fair-gsi-folienmaster_2016_onering</vt:lpstr>
      <vt:lpstr>PowerPoint-Präsentation</vt:lpstr>
      <vt:lpstr>Organised by</vt:lpstr>
      <vt:lpstr>Huge thanks to our industry delegates</vt:lpstr>
      <vt:lpstr>Today’s agenda</vt:lpstr>
      <vt:lpstr>PowerPoint-Präsentation</vt:lpstr>
      <vt:lpstr>1/5: is it French or is it German?</vt:lpstr>
      <vt:lpstr>1/5: is it French or is it German?</vt:lpstr>
      <vt:lpstr>2/5: is it French or is it German?</vt:lpstr>
      <vt:lpstr>2/5: is it French or is it German?</vt:lpstr>
      <vt:lpstr>3/5: is it French or is it German?</vt:lpstr>
      <vt:lpstr>3/5: is it French or is it German?</vt:lpstr>
      <vt:lpstr>4/5: is it French or is it German?</vt:lpstr>
      <vt:lpstr>4/5: is it French or is it German?</vt:lpstr>
      <vt:lpstr>5/5: is it French or is it German?</vt:lpstr>
      <vt:lpstr>5/5: is it French or is it German?</vt:lpstr>
      <vt:lpstr>Today’s agenda</vt:lpstr>
      <vt:lpstr>PowerPoint-Präsentation</vt:lpstr>
    </vt:vector>
  </TitlesOfParts>
  <Company>GSI Helmholtzzentrum für Schwerionenforschung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Utermann, Sonia Dr.</dc:creator>
  <cp:lastModifiedBy>Utermann, Sonia Dr.</cp:lastModifiedBy>
  <cp:revision>21</cp:revision>
  <dcterms:created xsi:type="dcterms:W3CDTF">2023-03-22T13:35:21Z</dcterms:created>
  <dcterms:modified xsi:type="dcterms:W3CDTF">2023-04-19T04:46:04Z</dcterms:modified>
</cp:coreProperties>
</file>