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2"/>
  </p:notesMasterIdLst>
  <p:handoutMasterIdLst>
    <p:handoutMasterId r:id="rId23"/>
  </p:handoutMasterIdLst>
  <p:sldIdLst>
    <p:sldId id="1313" r:id="rId2"/>
    <p:sldId id="1379" r:id="rId3"/>
    <p:sldId id="1392" r:id="rId4"/>
    <p:sldId id="1406" r:id="rId5"/>
    <p:sldId id="1394" r:id="rId6"/>
    <p:sldId id="1407" r:id="rId7"/>
    <p:sldId id="1376" r:id="rId8"/>
    <p:sldId id="1382" r:id="rId9"/>
    <p:sldId id="1383" r:id="rId10"/>
    <p:sldId id="1384" r:id="rId11"/>
    <p:sldId id="1381" r:id="rId12"/>
    <p:sldId id="1385" r:id="rId13"/>
    <p:sldId id="1386" r:id="rId14"/>
    <p:sldId id="1387" r:id="rId15"/>
    <p:sldId id="1388" r:id="rId16"/>
    <p:sldId id="1389" r:id="rId17"/>
    <p:sldId id="1390" r:id="rId18"/>
    <p:sldId id="1396" r:id="rId19"/>
    <p:sldId id="1391" r:id="rId20"/>
    <p:sldId id="260" r:id="rId21"/>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a:srgbClr val="666666"/>
    <a:srgbClr val="FDBB63"/>
    <a:srgbClr val="33333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8" autoAdjust="0"/>
    <p:restoredTop sz="97523" autoAdjust="0"/>
  </p:normalViewPr>
  <p:slideViewPr>
    <p:cSldViewPr snapToGrid="0" snapToObjects="1">
      <p:cViewPr varScale="1">
        <p:scale>
          <a:sx n="64" d="100"/>
          <a:sy n="64" d="100"/>
        </p:scale>
        <p:origin x="72" y="509"/>
      </p:cViewPr>
      <p:guideLst>
        <p:guide orient="horz" pos="935"/>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20"/>
    </p:cViewPr>
  </p:sorter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B851660-0934-124D-A4B3-496C7F320307}" type="datetimeFigureOut">
              <a:rPr lang="de-DE" smtClean="0"/>
              <a:t>11.02.2023</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8C828EF-C252-394A-93BF-1C478CFA0896}" type="datetimeFigureOut">
              <a:rPr lang="de-DE" smtClean="0"/>
              <a:t>11.02.2023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Exploiting MNT reactions, the pulsed</a:t>
            </a:r>
            <a:r>
              <a:rPr lang="en-US" baseline="0" dirty="0" smtClean="0"/>
              <a:t> and unique beams the LINAC of GSI/FAIR by new and </a:t>
            </a:r>
            <a:r>
              <a:rPr lang="en-US" baseline="0" dirty="0" err="1" smtClean="0"/>
              <a:t>exisiting</a:t>
            </a:r>
            <a:r>
              <a:rPr lang="en-US" baseline="0" dirty="0" smtClean="0"/>
              <a:t> instrumentation. The goal is to reach parts of the nuclear chart not accessible otherwise at FAIR, e.g. </a:t>
            </a:r>
            <a:r>
              <a:rPr lang="en-US" baseline="0" smtClean="0"/>
              <a:t>neutron-rich with A&gt;238.</a:t>
            </a:r>
            <a:endParaRPr lang="en-US" dirty="0"/>
          </a:p>
        </p:txBody>
      </p:sp>
      <p:sp>
        <p:nvSpPr>
          <p:cNvPr id="4" name="Foliennummernplatzhalter 3"/>
          <p:cNvSpPr>
            <a:spLocks noGrp="1"/>
          </p:cNvSpPr>
          <p:nvPr>
            <p:ph type="sldNum" sz="quarter" idx="10"/>
          </p:nvPr>
        </p:nvSpPr>
        <p:spPr/>
        <p:txBody>
          <a:bodyPr/>
          <a:lstStyle/>
          <a:p>
            <a:fld id="{DAE02386-BEE7-5D4D-B4E7-4BB579C47884}" type="slidenum">
              <a:rPr lang="de-DE" smtClean="0"/>
              <a:pPr/>
              <a:t>5</a:t>
            </a:fld>
            <a:endParaRPr lang="de-DE"/>
          </a:p>
        </p:txBody>
      </p:sp>
    </p:spTree>
    <p:extLst>
      <p:ext uri="{BB962C8B-B14F-4D97-AF65-F5344CB8AC3E}">
        <p14:creationId xmlns:p14="http://schemas.microsoft.com/office/powerpoint/2010/main" val="1254711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0716A1C-18EB-1742-BCAC-8F37B2C6FF1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en-US"/>
              <a:t>Click to edit Master title style</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13" name="Rechteck 12"/>
          <p:cNvSpPr/>
          <p:nvPr userDrawn="1"/>
        </p:nvSpPr>
        <p:spPr>
          <a:xfrm>
            <a:off x="404091" y="6650182"/>
            <a:ext cx="8402105"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3932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21308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418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pPr/>
              <a:t>‹#›</a:t>
            </a:fld>
            <a:endParaRPr lang="de-DE"/>
          </a:p>
        </p:txBody>
      </p:sp>
      <p:sp>
        <p:nvSpPr>
          <p:cNvPr id="4" name="Datumsplatzhalter 4"/>
          <p:cNvSpPr>
            <a:spLocks noGrp="1"/>
          </p:cNvSpPr>
          <p:nvPr>
            <p:ph type="dt" sz="half" idx="2"/>
          </p:nvPr>
        </p:nvSpPr>
        <p:spPr>
          <a:xfrm>
            <a:off x="7098998" y="6552645"/>
            <a:ext cx="849831" cy="365125"/>
          </a:xfrm>
          <a:prstGeom prst="rect">
            <a:avLst/>
          </a:prstGeom>
        </p:spPr>
        <p:txBody>
          <a:bodyPr vert="horz" lIns="91440" tIns="45720" rIns="91440" bIns="45720" rtlCol="0" anchor="ctr"/>
          <a:lstStyle>
            <a:lvl1pPr algn="r">
              <a:defRPr sz="750">
                <a:solidFill>
                  <a:schemeClr val="tx1"/>
                </a:solidFill>
              </a:defRPr>
            </a:lvl1pPr>
          </a:lstStyle>
          <a:p>
            <a:fld id="{CC8E3B3E-C800-4C88-819E-7CF14DFF3FA6}" type="datetime1">
              <a:rPr lang="de-DE" smtClean="0"/>
              <a:t>13.02.2023</a:t>
            </a:fld>
            <a:endParaRPr lang="de-DE" dirty="0"/>
          </a:p>
        </p:txBody>
      </p:sp>
      <p:sp>
        <p:nvSpPr>
          <p:cNvPr id="6" name="Fußzeilenplatzhalter 7"/>
          <p:cNvSpPr>
            <a:spLocks noGrp="1"/>
          </p:cNvSpPr>
          <p:nvPr>
            <p:ph type="ftr" sz="quarter" idx="3"/>
          </p:nvPr>
        </p:nvSpPr>
        <p:spPr>
          <a:xfrm>
            <a:off x="4203399" y="6560613"/>
            <a:ext cx="2895600" cy="357157"/>
          </a:xfrm>
          <a:prstGeom prst="rect">
            <a:avLst/>
          </a:prstGeom>
        </p:spPr>
        <p:txBody>
          <a:bodyPr vert="horz" lIns="91440" tIns="45720" rIns="91440" bIns="45720" rtlCol="0" anchor="ctr"/>
          <a:lstStyle>
            <a:lvl1pPr algn="ctr">
              <a:defRPr sz="750">
                <a:solidFill>
                  <a:schemeClr val="tx1"/>
                </a:solidFill>
              </a:defRPr>
            </a:lvl1pPr>
          </a:lstStyle>
          <a:p>
            <a:pPr algn="l"/>
            <a:endParaRPr lang="de-DE" dirty="0"/>
          </a:p>
        </p:txBody>
      </p:sp>
    </p:spTree>
    <p:extLst>
      <p:ext uri="{BB962C8B-B14F-4D97-AF65-F5344CB8AC3E}">
        <p14:creationId xmlns:p14="http://schemas.microsoft.com/office/powerpoint/2010/main" val="29646062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Bild 6" descr="GSI_Logo_rgb.png"/>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Bild 12" descr="FAIR_Logo_rgb.png"/>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533249" y="430944"/>
            <a:ext cx="775055" cy="645879"/>
          </a:xfrm>
          <a:prstGeom prst="rect">
            <a:avLst/>
          </a:prstGeom>
        </p:spPr>
      </p:pic>
    </p:spTree>
    <p:extLst>
      <p:ext uri="{BB962C8B-B14F-4D97-AF65-F5344CB8AC3E}">
        <p14:creationId xmlns:p14="http://schemas.microsoft.com/office/powerpoint/2010/main" val="37105624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1" r:id="rId3"/>
    <p:sldLayoutId id="2147483692" r:id="rId4"/>
  </p:sldLayoutIdLst>
  <p:hf sldNum="0" hdr="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tiff"/><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51563" y="3265714"/>
            <a:ext cx="6607516" cy="1164916"/>
          </a:xfrm>
        </p:spPr>
        <p:txBody>
          <a:bodyPr/>
          <a:lstStyle/>
          <a:p>
            <a:r>
              <a:rPr lang="de-DE" dirty="0"/>
              <a:t/>
            </a:r>
            <a:br>
              <a:rPr lang="de-DE" dirty="0"/>
            </a:br>
            <a:endParaRPr lang="de-DE" dirty="0"/>
          </a:p>
        </p:txBody>
      </p:sp>
      <p:sp>
        <p:nvSpPr>
          <p:cNvPr id="3" name="Untertitel 2"/>
          <p:cNvSpPr>
            <a:spLocks noGrp="1"/>
          </p:cNvSpPr>
          <p:nvPr>
            <p:ph type="subTitle" idx="1"/>
          </p:nvPr>
        </p:nvSpPr>
        <p:spPr>
          <a:xfrm>
            <a:off x="1354921" y="3734601"/>
            <a:ext cx="6400800" cy="1667363"/>
          </a:xfrm>
        </p:spPr>
        <p:txBody>
          <a:bodyPr>
            <a:normAutofit/>
          </a:bodyPr>
          <a:lstStyle/>
          <a:p>
            <a:r>
              <a:rPr lang="de-DE" sz="3000" b="1" dirty="0" err="1" smtClean="0">
                <a:solidFill>
                  <a:schemeClr val="tx1"/>
                </a:solidFill>
              </a:rPr>
              <a:t>Ideas</a:t>
            </a:r>
            <a:r>
              <a:rPr lang="de-DE" sz="3000" b="1" dirty="0" smtClean="0">
                <a:solidFill>
                  <a:schemeClr val="tx1"/>
                </a:solidFill>
              </a:rPr>
              <a:t> </a:t>
            </a:r>
            <a:r>
              <a:rPr lang="de-DE" sz="3000" b="1" dirty="0" err="1" smtClean="0">
                <a:solidFill>
                  <a:schemeClr val="tx1"/>
                </a:solidFill>
              </a:rPr>
              <a:t>beyon</a:t>
            </a:r>
            <a:r>
              <a:rPr lang="de-DE" sz="3000" b="1" dirty="0" err="1" smtClean="0">
                <a:solidFill>
                  <a:schemeClr val="tx1"/>
                </a:solidFill>
              </a:rPr>
              <a:t>d</a:t>
            </a:r>
            <a:r>
              <a:rPr lang="de-DE" sz="3000" b="1" dirty="0" smtClean="0">
                <a:solidFill>
                  <a:schemeClr val="tx1"/>
                </a:solidFill>
              </a:rPr>
              <a:t> MSV </a:t>
            </a:r>
            <a:r>
              <a:rPr lang="de-DE" sz="3000" b="1" dirty="0" err="1" smtClean="0">
                <a:solidFill>
                  <a:schemeClr val="tx1"/>
                </a:solidFill>
              </a:rPr>
              <a:t>and</a:t>
            </a:r>
            <a:r>
              <a:rPr lang="de-DE" sz="3000" b="1" dirty="0" smtClean="0">
                <a:solidFill>
                  <a:schemeClr val="tx1"/>
                </a:solidFill>
              </a:rPr>
              <a:t> </a:t>
            </a:r>
            <a:r>
              <a:rPr lang="de-DE" sz="3000" b="1" dirty="0" err="1" smtClean="0">
                <a:solidFill>
                  <a:schemeClr val="tx1"/>
                </a:solidFill>
              </a:rPr>
              <a:t>with</a:t>
            </a:r>
            <a:r>
              <a:rPr lang="de-DE" sz="3000" b="1" dirty="0" smtClean="0">
                <a:solidFill>
                  <a:schemeClr val="tx1"/>
                </a:solidFill>
              </a:rPr>
              <a:t> FAIR</a:t>
            </a:r>
            <a:endParaRPr lang="de-DE" sz="2500" b="1" dirty="0">
              <a:solidFill>
                <a:schemeClr val="tx1"/>
              </a:solidFill>
            </a:endParaRPr>
          </a:p>
          <a:p>
            <a:r>
              <a:rPr lang="de-DE" sz="2500" b="1" dirty="0">
                <a:solidFill>
                  <a:schemeClr val="tx1"/>
                </a:solidFill>
              </a:rPr>
              <a:t> </a:t>
            </a:r>
            <a:r>
              <a:rPr lang="de-DE" b="1" dirty="0" smtClean="0">
                <a:solidFill>
                  <a:schemeClr val="tx1"/>
                </a:solidFill>
              </a:rPr>
              <a:t>A </a:t>
            </a:r>
            <a:r>
              <a:rPr lang="de-DE" b="1" dirty="0" err="1" smtClean="0">
                <a:solidFill>
                  <a:schemeClr val="tx1"/>
                </a:solidFill>
              </a:rPr>
              <a:t>perhaps</a:t>
            </a:r>
            <a:r>
              <a:rPr lang="de-DE" b="1" dirty="0" smtClean="0">
                <a:solidFill>
                  <a:schemeClr val="tx1"/>
                </a:solidFill>
              </a:rPr>
              <a:t> not </a:t>
            </a:r>
            <a:r>
              <a:rPr lang="de-DE" b="1" dirty="0" err="1" smtClean="0">
                <a:solidFill>
                  <a:schemeClr val="tx1"/>
                </a:solidFill>
              </a:rPr>
              <a:t>complete</a:t>
            </a:r>
            <a:r>
              <a:rPr lang="de-DE" b="1" dirty="0" smtClean="0">
                <a:solidFill>
                  <a:schemeClr val="tx1"/>
                </a:solidFill>
              </a:rPr>
              <a:t> </a:t>
            </a:r>
            <a:r>
              <a:rPr lang="de-DE" b="1" dirty="0" err="1" smtClean="0">
                <a:solidFill>
                  <a:schemeClr val="tx1"/>
                </a:solidFill>
              </a:rPr>
              <a:t>collection</a:t>
            </a:r>
            <a:endParaRPr lang="de-DE" b="1" dirty="0" smtClean="0">
              <a:solidFill>
                <a:schemeClr val="tx1"/>
              </a:solidFill>
            </a:endParaRPr>
          </a:p>
          <a:p>
            <a:r>
              <a:rPr lang="de-DE" b="1" dirty="0" smtClean="0">
                <a:solidFill>
                  <a:schemeClr val="tx1"/>
                </a:solidFill>
              </a:rPr>
              <a:t>Yvonne Leifels </a:t>
            </a:r>
            <a:endParaRPr lang="de-DE" b="1" dirty="0">
              <a:solidFill>
                <a:schemeClr val="tx1"/>
              </a:solidFill>
            </a:endParaRPr>
          </a:p>
        </p:txBody>
      </p:sp>
      <p:sp>
        <p:nvSpPr>
          <p:cNvPr id="4" name="TextBox 3"/>
          <p:cNvSpPr txBox="1"/>
          <p:nvPr/>
        </p:nvSpPr>
        <p:spPr>
          <a:xfrm>
            <a:off x="336887" y="6622184"/>
            <a:ext cx="8479854" cy="261610"/>
          </a:xfrm>
          <a:prstGeom prst="rect">
            <a:avLst/>
          </a:prstGeom>
        </p:spPr>
        <p:txBody>
          <a:bodyPr vert="horz" wrap="square" lIns="91440" tIns="45720" rIns="91440" bIns="45720" rtlCol="0" anchor="t">
            <a:spAutoFit/>
          </a:bodyPr>
          <a:lstStyle/>
          <a:p>
            <a:pPr algn="ctr"/>
            <a:r>
              <a:rPr lang="de-DE" sz="1100" dirty="0" err="1"/>
              <a:t>Tobbaccon</a:t>
            </a:r>
            <a:r>
              <a:rPr lang="de-DE" sz="1100" dirty="0"/>
              <a:t> </a:t>
            </a:r>
            <a:r>
              <a:rPr lang="de-DE" sz="1100" dirty="0" err="1"/>
              <a:t>conference</a:t>
            </a:r>
            <a:r>
              <a:rPr lang="de-DE" sz="1100" dirty="0"/>
              <a:t> </a:t>
            </a:r>
            <a:r>
              <a:rPr lang="de-DE" sz="1100" dirty="0" err="1"/>
              <a:t>hotel</a:t>
            </a:r>
            <a:r>
              <a:rPr lang="de-DE" sz="1100" dirty="0"/>
              <a:t> </a:t>
            </a:r>
            <a:r>
              <a:rPr lang="de-DE" sz="1100" dirty="0" smtClean="0"/>
              <a:t>Bensheim Feb 13 2023</a:t>
            </a:r>
          </a:p>
        </p:txBody>
      </p:sp>
    </p:spTree>
    <p:extLst>
      <p:ext uri="{BB962C8B-B14F-4D97-AF65-F5344CB8AC3E}">
        <p14:creationId xmlns:p14="http://schemas.microsoft.com/office/powerpoint/2010/main" val="417159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Different </a:t>
            </a:r>
            <a:r>
              <a:rPr lang="de-DE" dirty="0" err="1" smtClean="0"/>
              <a:t>scenarios</a:t>
            </a:r>
            <a:r>
              <a:rPr lang="de-DE" dirty="0" smtClean="0"/>
              <a:t> </a:t>
            </a:r>
            <a:r>
              <a:rPr lang="de-DE" dirty="0" err="1" smtClean="0"/>
              <a:t>evaluated</a:t>
            </a:r>
            <a:r>
              <a:rPr lang="de-DE" dirty="0" smtClean="0"/>
              <a:t> </a:t>
            </a:r>
            <a:r>
              <a:rPr lang="de-DE" dirty="0" err="1" smtClean="0"/>
              <a:t>by</a:t>
            </a:r>
            <a:r>
              <a:rPr lang="de-DE" dirty="0" smtClean="0"/>
              <a:t> Daniel </a:t>
            </a:r>
            <a:r>
              <a:rPr lang="de-DE" dirty="0" err="1" smtClean="0"/>
              <a:t>and</a:t>
            </a:r>
            <a:r>
              <a:rPr lang="de-DE" dirty="0" smtClean="0"/>
              <a:t> </a:t>
            </a:r>
            <a:r>
              <a:rPr lang="de-DE" dirty="0" err="1" smtClean="0"/>
              <a:t>the</a:t>
            </a:r>
            <a:r>
              <a:rPr lang="de-DE" dirty="0" smtClean="0"/>
              <a:t> </a:t>
            </a:r>
            <a:r>
              <a:rPr lang="de-DE" dirty="0" err="1" smtClean="0"/>
              <a:t>accelerator</a:t>
            </a:r>
            <a:r>
              <a:rPr lang="de-DE" dirty="0" smtClean="0"/>
              <a:t> </a:t>
            </a:r>
            <a:r>
              <a:rPr lang="de-DE" dirty="0" err="1" smtClean="0"/>
              <a:t>departments</a:t>
            </a:r>
            <a:endParaRPr lang="de-DE" dirty="0"/>
          </a:p>
        </p:txBody>
      </p:sp>
      <p:sp>
        <p:nvSpPr>
          <p:cNvPr id="4" name="Textfeld 5">
            <a:extLst>
              <a:ext uri="{FF2B5EF4-FFF2-40B4-BE49-F238E27FC236}">
                <a16:creationId xmlns:a16="http://schemas.microsoft.com/office/drawing/2014/main" id="{86A6F405-3FDA-3E7D-8036-131681C7736B}"/>
              </a:ext>
            </a:extLst>
          </p:cNvPr>
          <p:cNvSpPr txBox="1"/>
          <p:nvPr/>
        </p:nvSpPr>
        <p:spPr>
          <a:xfrm>
            <a:off x="610253" y="1371976"/>
            <a:ext cx="1505540" cy="646331"/>
          </a:xfrm>
          <a:prstGeom prst="rect">
            <a:avLst/>
          </a:prstGeom>
        </p:spPr>
        <p:txBody>
          <a:bodyPr vert="horz" wrap="none" lIns="91440" tIns="45720" rIns="91440" bIns="45720" rtlCol="0" anchor="t">
            <a:spAutoFit/>
          </a:bodyPr>
          <a:lstStyle/>
          <a:p>
            <a:pPr algn="ctr"/>
            <a:r>
              <a:rPr lang="en-US" dirty="0"/>
              <a:t>OPTION C</a:t>
            </a:r>
          </a:p>
          <a:p>
            <a:pPr algn="ctr"/>
            <a:r>
              <a:rPr lang="en-US" dirty="0"/>
              <a:t>ESR (SIS18)</a:t>
            </a:r>
          </a:p>
        </p:txBody>
      </p:sp>
      <p:sp>
        <p:nvSpPr>
          <p:cNvPr id="5" name="Textfeld 6">
            <a:extLst>
              <a:ext uri="{FF2B5EF4-FFF2-40B4-BE49-F238E27FC236}">
                <a16:creationId xmlns:a16="http://schemas.microsoft.com/office/drawing/2014/main" id="{A29D3547-C264-151A-BFAC-8C5DE0C3E4D3}"/>
              </a:ext>
            </a:extLst>
          </p:cNvPr>
          <p:cNvSpPr txBox="1"/>
          <p:nvPr/>
        </p:nvSpPr>
        <p:spPr>
          <a:xfrm>
            <a:off x="6417957" y="1371975"/>
            <a:ext cx="2499197" cy="646331"/>
          </a:xfrm>
          <a:prstGeom prst="rect">
            <a:avLst/>
          </a:prstGeom>
        </p:spPr>
        <p:txBody>
          <a:bodyPr vert="horz" wrap="square" lIns="91440" tIns="45720" rIns="91440" bIns="45720" rtlCol="0" anchor="t">
            <a:spAutoFit/>
          </a:bodyPr>
          <a:lstStyle/>
          <a:p>
            <a:pPr algn="ctr"/>
            <a:r>
              <a:rPr lang="en-US" dirty="0"/>
              <a:t>OPTION D</a:t>
            </a:r>
          </a:p>
          <a:p>
            <a:pPr algn="ctr"/>
            <a:r>
              <a:rPr lang="en-US" dirty="0"/>
              <a:t>HESR (SIS100)</a:t>
            </a:r>
          </a:p>
        </p:txBody>
      </p:sp>
      <p:pic>
        <p:nvPicPr>
          <p:cNvPr id="6" name="Picture 4">
            <a:extLst>
              <a:ext uri="{FF2B5EF4-FFF2-40B4-BE49-F238E27FC236}">
                <a16:creationId xmlns:a16="http://schemas.microsoft.com/office/drawing/2014/main" id="{23BE0A51-C47E-A43C-056E-1FE162176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044" y="2243385"/>
            <a:ext cx="3691913" cy="312236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7">
            <a:extLst>
              <a:ext uri="{FF2B5EF4-FFF2-40B4-BE49-F238E27FC236}">
                <a16:creationId xmlns:a16="http://schemas.microsoft.com/office/drawing/2014/main" id="{397A60B4-7D99-0FAD-9DB6-2A39FC1FABEB}"/>
              </a:ext>
            </a:extLst>
          </p:cNvPr>
          <p:cNvSpPr txBox="1"/>
          <p:nvPr/>
        </p:nvSpPr>
        <p:spPr>
          <a:xfrm>
            <a:off x="1" y="2346902"/>
            <a:ext cx="2726043" cy="3108543"/>
          </a:xfrm>
          <a:prstGeom prst="rect">
            <a:avLst/>
          </a:prstGeom>
        </p:spPr>
        <p:txBody>
          <a:bodyPr vert="horz" wrap="square" lIns="91440" tIns="45720" rIns="91440" bIns="45720" rtlCol="0" anchor="t">
            <a:spAutoFit/>
          </a:bodyPr>
          <a:lstStyle/>
          <a:p>
            <a:pPr marL="285750" indent="-285750">
              <a:buFont typeface="Arial" panose="020B0604020202020204" pitchFamily="34" charset="0"/>
              <a:buChar char="•"/>
            </a:pPr>
            <a:r>
              <a:rPr lang="en-US" sz="1400" dirty="0"/>
              <a:t>ESR</a:t>
            </a:r>
          </a:p>
          <a:p>
            <a:pPr marL="285750" indent="-285750">
              <a:buFont typeface="Arial" panose="020B0604020202020204" pitchFamily="34" charset="0"/>
              <a:buChar char="•"/>
            </a:pPr>
            <a:r>
              <a:rPr lang="en-US" sz="1400" dirty="0"/>
              <a:t>1e6 p/injection (1-2 MHz revolution rate)</a:t>
            </a:r>
          </a:p>
          <a:p>
            <a:pPr marL="285750" indent="-285750">
              <a:buFont typeface="Arial" panose="020B0604020202020204" pitchFamily="34" charset="0"/>
              <a:buChar char="•"/>
            </a:pPr>
            <a:r>
              <a:rPr lang="en-US" sz="1400" dirty="0"/>
              <a:t>Full beam usage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92D050"/>
                </a:solidFill>
              </a:rPr>
              <a:t>Lower intensity</a:t>
            </a:r>
          </a:p>
          <a:p>
            <a:pPr marL="285750" indent="-285750">
              <a:buFont typeface="Arial" panose="020B0604020202020204" pitchFamily="34" charset="0"/>
              <a:buChar char="•"/>
            </a:pPr>
            <a:r>
              <a:rPr lang="en-US" sz="1400" dirty="0">
                <a:solidFill>
                  <a:srgbClr val="92D050"/>
                </a:solidFill>
              </a:rPr>
              <a:t>Parallel operation of UNILAC and SIS18 exp. possible</a:t>
            </a:r>
          </a:p>
          <a:p>
            <a:pPr marL="285750" indent="-285750">
              <a:buFont typeface="Arial" panose="020B0604020202020204" pitchFamily="34" charset="0"/>
              <a:buChar char="•"/>
            </a:pPr>
            <a:r>
              <a:rPr lang="en-US" sz="1400" dirty="0">
                <a:solidFill>
                  <a:srgbClr val="C00000"/>
                </a:solidFill>
              </a:rPr>
              <a:t>Standard ESR exp. area needs to be dismounted</a:t>
            </a:r>
          </a:p>
          <a:p>
            <a:pPr marL="285750" indent="-285750">
              <a:buFont typeface="Arial" panose="020B0604020202020204" pitchFamily="34" charset="0"/>
              <a:buChar char="•"/>
            </a:pPr>
            <a:r>
              <a:rPr lang="en-US" sz="1400" dirty="0">
                <a:solidFill>
                  <a:srgbClr val="C00000"/>
                </a:solidFill>
              </a:rPr>
              <a:t>Major disruption for the already approved program</a:t>
            </a:r>
          </a:p>
          <a:p>
            <a:pPr marL="285750" indent="-285750">
              <a:buFont typeface="Arial" panose="020B0604020202020204" pitchFamily="34" charset="0"/>
              <a:buChar char="•"/>
            </a:pPr>
            <a:endParaRPr lang="en-US" sz="1400" dirty="0"/>
          </a:p>
        </p:txBody>
      </p:sp>
      <p:sp>
        <p:nvSpPr>
          <p:cNvPr id="8" name="Textfeld 8">
            <a:extLst>
              <a:ext uri="{FF2B5EF4-FFF2-40B4-BE49-F238E27FC236}">
                <a16:creationId xmlns:a16="http://schemas.microsoft.com/office/drawing/2014/main" id="{F7C69969-D69F-45BE-CDB3-F08618DCF4F6}"/>
              </a:ext>
            </a:extLst>
          </p:cNvPr>
          <p:cNvSpPr txBox="1"/>
          <p:nvPr/>
        </p:nvSpPr>
        <p:spPr>
          <a:xfrm>
            <a:off x="6518496" y="2344225"/>
            <a:ext cx="2726043" cy="2462213"/>
          </a:xfrm>
          <a:prstGeom prst="rect">
            <a:avLst/>
          </a:prstGeom>
        </p:spPr>
        <p:txBody>
          <a:bodyPr vert="horz" wrap="square" lIns="91440" tIns="45720" rIns="91440" bIns="45720" rtlCol="0" anchor="t">
            <a:spAutoFit/>
          </a:bodyPr>
          <a:lstStyle/>
          <a:p>
            <a:pPr marL="285750" indent="-285750">
              <a:buFont typeface="Arial" panose="020B0604020202020204" pitchFamily="34" charset="0"/>
              <a:buChar char="•"/>
            </a:pPr>
            <a:r>
              <a:rPr lang="en-US" sz="1400" dirty="0"/>
              <a:t>HESR or CR</a:t>
            </a:r>
          </a:p>
          <a:p>
            <a:pPr marL="285750" indent="-285750">
              <a:buFont typeface="Arial" panose="020B0604020202020204" pitchFamily="34" charset="0"/>
              <a:buChar char="•"/>
            </a:pPr>
            <a:r>
              <a:rPr lang="en-US" sz="1400" dirty="0"/>
              <a:t>Intensity fully flexible</a:t>
            </a:r>
          </a:p>
          <a:p>
            <a:pPr marL="285750" indent="-285750">
              <a:buFont typeface="Arial" panose="020B0604020202020204" pitchFamily="34" charset="0"/>
              <a:buChar char="•"/>
            </a:pPr>
            <a:r>
              <a:rPr lang="en-US" sz="1400" dirty="0"/>
              <a:t>Full beam usage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92D050"/>
                </a:solidFill>
              </a:rPr>
              <a:t>Parallel operation possible due to p-LINAC</a:t>
            </a:r>
          </a:p>
          <a:p>
            <a:pPr marL="285750" indent="-285750">
              <a:buFont typeface="Arial" panose="020B0604020202020204" pitchFamily="34" charset="0"/>
              <a:buChar char="•"/>
            </a:pPr>
            <a:r>
              <a:rPr lang="en-US" sz="1400" dirty="0">
                <a:solidFill>
                  <a:srgbClr val="FFC000"/>
                </a:solidFill>
              </a:rPr>
              <a:t>Standard installation needs to be discussed</a:t>
            </a:r>
          </a:p>
          <a:p>
            <a:pPr marL="285750" indent="-285750">
              <a:buFont typeface="Arial" panose="020B0604020202020204" pitchFamily="34" charset="0"/>
              <a:buChar char="•"/>
            </a:pPr>
            <a:r>
              <a:rPr lang="en-US" sz="1400" dirty="0">
                <a:solidFill>
                  <a:srgbClr val="C00000"/>
                </a:solidFill>
              </a:rPr>
              <a:t>Actual timeline beyond 2030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cxnSp>
        <p:nvCxnSpPr>
          <p:cNvPr id="9" name="Gerade Verbindung mit Pfeil 10">
            <a:extLst>
              <a:ext uri="{FF2B5EF4-FFF2-40B4-BE49-F238E27FC236}">
                <a16:creationId xmlns:a16="http://schemas.microsoft.com/office/drawing/2014/main" id="{0BC5A320-CD0D-FE2F-F031-6C10EB7171CA}"/>
              </a:ext>
            </a:extLst>
          </p:cNvPr>
          <p:cNvCxnSpPr>
            <a:cxnSpLocks/>
          </p:cNvCxnSpPr>
          <p:nvPr/>
        </p:nvCxnSpPr>
        <p:spPr>
          <a:xfrm>
            <a:off x="2299581" y="1631684"/>
            <a:ext cx="1855961" cy="194649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Gerade Verbindung mit Pfeil 12">
            <a:extLst>
              <a:ext uri="{FF2B5EF4-FFF2-40B4-BE49-F238E27FC236}">
                <a16:creationId xmlns:a16="http://schemas.microsoft.com/office/drawing/2014/main" id="{DDC5EB8E-2C9D-2CA3-5105-4CD1EB358E38}"/>
              </a:ext>
            </a:extLst>
          </p:cNvPr>
          <p:cNvCxnSpPr>
            <a:cxnSpLocks/>
          </p:cNvCxnSpPr>
          <p:nvPr/>
        </p:nvCxnSpPr>
        <p:spPr>
          <a:xfrm flipH="1">
            <a:off x="4572001" y="1631684"/>
            <a:ext cx="2181885" cy="222715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idx="1"/>
          </p:nvPr>
        </p:nvSpPr>
        <p:spPr>
          <a:xfrm>
            <a:off x="547437" y="5558962"/>
            <a:ext cx="8049125" cy="924134"/>
          </a:xfrm>
          <a:ln>
            <a:solidFill>
              <a:schemeClr val="tx1"/>
            </a:solidFill>
          </a:ln>
        </p:spPr>
        <p:txBody>
          <a:bodyPr>
            <a:normAutofit fontScale="62500" lnSpcReduction="20000"/>
          </a:bodyPr>
          <a:lstStyle/>
          <a:p>
            <a:pPr>
              <a:lnSpc>
                <a:spcPct val="120000"/>
              </a:lnSpc>
            </a:pPr>
            <a:r>
              <a:rPr lang="en-US" dirty="0" smtClean="0"/>
              <a:t>Verify the feasibility at GSI </a:t>
            </a:r>
          </a:p>
          <a:p>
            <a:pPr>
              <a:lnSpc>
                <a:spcPct val="120000"/>
              </a:lnSpc>
            </a:pPr>
            <a:r>
              <a:rPr lang="en-US" dirty="0" smtClean="0"/>
              <a:t>Invitation of C. </a:t>
            </a:r>
            <a:r>
              <a:rPr lang="en-US" dirty="0" err="1" smtClean="0"/>
              <a:t>Gatto</a:t>
            </a:r>
            <a:r>
              <a:rPr lang="en-US" dirty="0" smtClean="0"/>
              <a:t> to GSI to present the REDTOP proposal in a seminar/colloquium</a:t>
            </a:r>
          </a:p>
          <a:p>
            <a:pPr>
              <a:lnSpc>
                <a:spcPct val="120000"/>
              </a:lnSpc>
            </a:pPr>
            <a:r>
              <a:rPr lang="en-US" dirty="0" smtClean="0"/>
              <a:t>Evaluation of the proposal by the JSC </a:t>
            </a:r>
          </a:p>
        </p:txBody>
      </p:sp>
    </p:spTree>
    <p:extLst>
      <p:ext uri="{BB962C8B-B14F-4D97-AF65-F5344CB8AC3E}">
        <p14:creationId xmlns:p14="http://schemas.microsoft.com/office/powerpoint/2010/main" val="3453197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Pseudoscalar</a:t>
            </a:r>
            <a:r>
              <a:rPr lang="de-DE" dirty="0" smtClean="0"/>
              <a:t> </a:t>
            </a:r>
            <a:r>
              <a:rPr lang="de-DE" dirty="0" err="1" smtClean="0"/>
              <a:t>mesons</a:t>
            </a:r>
            <a:endParaRPr lang="de-DE" dirty="0"/>
          </a:p>
        </p:txBody>
      </p:sp>
      <p:pic>
        <p:nvPicPr>
          <p:cNvPr id="4" name="Picture 3"/>
          <p:cNvPicPr>
            <a:picLocks noChangeAspect="1"/>
          </p:cNvPicPr>
          <p:nvPr/>
        </p:nvPicPr>
        <p:blipFill rotWithShape="1">
          <a:blip r:embed="rId2"/>
          <a:srcRect l="39678" t="25125" b="10094"/>
          <a:stretch/>
        </p:blipFill>
        <p:spPr>
          <a:xfrm>
            <a:off x="4078224" y="2221992"/>
            <a:ext cx="4381650" cy="3429000"/>
          </a:xfrm>
          <a:prstGeom prst="rect">
            <a:avLst/>
          </a:prstGeom>
        </p:spPr>
      </p:pic>
      <p:sp>
        <p:nvSpPr>
          <p:cNvPr id="6" name="Right Triangle 5"/>
          <p:cNvSpPr/>
          <p:nvPr/>
        </p:nvSpPr>
        <p:spPr>
          <a:xfrm>
            <a:off x="3813048" y="3264408"/>
            <a:ext cx="1536192" cy="211226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mc:AlternateContent xmlns:mc="http://schemas.openxmlformats.org/markup-compatibility/2006">
        <mc:Choice xmlns:a14="http://schemas.microsoft.com/office/drawing/2010/main" Requires="a14">
          <p:sp>
            <p:nvSpPr>
              <p:cNvPr id="8" name="TextBox 7"/>
              <p:cNvSpPr txBox="1"/>
              <p:nvPr/>
            </p:nvSpPr>
            <p:spPr>
              <a:xfrm>
                <a:off x="422565" y="1408176"/>
                <a:ext cx="7624155" cy="5643853"/>
              </a:xfrm>
              <a:prstGeom prst="rect">
                <a:avLst/>
              </a:prstGeom>
            </p:spPr>
            <p:txBody>
              <a:bodyPr vert="horz" wrap="square" lIns="91440" tIns="45720" rIns="91440" bIns="45720" rtlCol="0" anchor="t">
                <a:spAutoFit/>
              </a:bodyPr>
              <a:lstStyle/>
              <a:p>
                <a:pPr algn="l"/>
                <a:r>
                  <a:rPr lang="de-DE" sz="1400" dirty="0" smtClean="0"/>
                  <a:t>With (</a:t>
                </a:r>
                <a:r>
                  <a:rPr lang="de-DE" sz="1400" dirty="0" err="1" smtClean="0"/>
                  <a:t>u,d,s</a:t>
                </a:r>
                <a:r>
                  <a:rPr lang="de-DE" sz="1400" dirty="0" smtClean="0"/>
                  <a:t>) </a:t>
                </a:r>
                <a:r>
                  <a:rPr lang="de-DE" sz="1400" dirty="0" err="1" smtClean="0"/>
                  <a:t>quarks</a:t>
                </a:r>
                <a:r>
                  <a:rPr lang="de-DE" sz="1400" dirty="0" smtClean="0"/>
                  <a:t> 9 pseudo </a:t>
                </a:r>
                <a:r>
                  <a:rPr lang="de-DE" sz="1400" dirty="0" err="1" smtClean="0"/>
                  <a:t>scalar</a:t>
                </a:r>
                <a:r>
                  <a:rPr lang="de-DE" sz="1400" dirty="0" smtClean="0"/>
                  <a:t> </a:t>
                </a:r>
                <a:r>
                  <a:rPr lang="de-DE" sz="1400" dirty="0" err="1" smtClean="0"/>
                  <a:t>mesons</a:t>
                </a:r>
                <a:r>
                  <a:rPr lang="de-DE" sz="1400" dirty="0" smtClean="0"/>
                  <a:t> </a:t>
                </a:r>
                <a:r>
                  <a:rPr lang="de-DE" sz="1400" dirty="0" err="1" smtClean="0"/>
                  <a:t>can</a:t>
                </a:r>
                <a:r>
                  <a:rPr lang="de-DE" sz="1400" dirty="0" smtClean="0"/>
                  <a:t> </a:t>
                </a:r>
                <a:r>
                  <a:rPr lang="de-DE" sz="1400" dirty="0" err="1" smtClean="0"/>
                  <a:t>be</a:t>
                </a:r>
                <a:r>
                  <a:rPr lang="de-DE" sz="1400" dirty="0" smtClean="0"/>
                  <a:t> </a:t>
                </a:r>
                <a:r>
                  <a:rPr lang="de-DE" sz="1400" dirty="0" err="1" smtClean="0"/>
                  <a:t>constructed</a:t>
                </a:r>
                <a:r>
                  <a:rPr lang="de-DE" sz="1400" dirty="0" smtClean="0"/>
                  <a:t>:</a:t>
                </a:r>
              </a:p>
              <a:p>
                <a:pPr algn="l"/>
                <a:endParaRPr lang="de-DE" sz="1400" dirty="0"/>
              </a:p>
              <a:p>
                <a:pPr lvl="2"/>
                <a:r>
                  <a:rPr lang="de-DE" sz="1400" dirty="0" smtClean="0"/>
                  <a:t>9 (</a:t>
                </a:r>
                <a:r>
                  <a:rPr lang="de-DE" sz="1400" dirty="0" err="1" smtClean="0"/>
                  <a:t>nonet</a:t>
                </a:r>
                <a:r>
                  <a:rPr lang="de-DE" sz="1400" dirty="0" smtClean="0"/>
                  <a:t>) = 8 (</a:t>
                </a:r>
                <a:r>
                  <a:rPr lang="de-DE" sz="1400" dirty="0" err="1" smtClean="0"/>
                  <a:t>octet</a:t>
                </a:r>
                <a:r>
                  <a:rPr lang="de-DE" sz="1400" dirty="0" smtClean="0"/>
                  <a:t>) + 1 (</a:t>
                </a:r>
                <a:r>
                  <a:rPr lang="de-DE" sz="1400" dirty="0" err="1" smtClean="0"/>
                  <a:t>singlet</a:t>
                </a:r>
                <a:r>
                  <a:rPr lang="de-DE" sz="1400" dirty="0" smtClean="0"/>
                  <a:t>)</a:t>
                </a:r>
              </a:p>
              <a:p>
                <a:endParaRPr lang="de-DE" sz="1400" dirty="0"/>
              </a:p>
              <a:p>
                <a:r>
                  <a:rPr lang="de-DE" sz="1400" dirty="0" smtClean="0"/>
                  <a:t>Members </a:t>
                </a:r>
                <a:r>
                  <a:rPr lang="de-DE" sz="1400" dirty="0" err="1" smtClean="0"/>
                  <a:t>of</a:t>
                </a:r>
                <a:r>
                  <a:rPr lang="de-DE" sz="1400" dirty="0" smtClean="0"/>
                  <a:t> </a:t>
                </a:r>
                <a:r>
                  <a:rPr lang="de-DE" sz="1400" dirty="0" err="1" smtClean="0"/>
                  <a:t>the</a:t>
                </a:r>
                <a:r>
                  <a:rPr lang="de-DE" sz="1400" dirty="0" smtClean="0"/>
                  <a:t> </a:t>
                </a:r>
                <a:r>
                  <a:rPr lang="de-DE" sz="1400" dirty="0" err="1" smtClean="0"/>
                  <a:t>octet</a:t>
                </a:r>
                <a:r>
                  <a:rPr lang="de-DE" sz="1400" dirty="0" smtClean="0"/>
                  <a:t> </a:t>
                </a:r>
                <a:r>
                  <a:rPr lang="de-DE" sz="1400" dirty="0" err="1" smtClean="0"/>
                  <a:t>transform</a:t>
                </a:r>
                <a:r>
                  <a:rPr lang="de-DE" sz="1400" dirty="0" smtClean="0"/>
                  <a:t> </a:t>
                </a:r>
                <a:r>
                  <a:rPr lang="de-DE" sz="1400" dirty="0" err="1" smtClean="0"/>
                  <a:t>into</a:t>
                </a:r>
                <a:r>
                  <a:rPr lang="de-DE" sz="1400" dirty="0" smtClean="0"/>
                  <a:t> </a:t>
                </a:r>
                <a:r>
                  <a:rPr lang="de-DE" sz="1400" dirty="0" err="1" smtClean="0"/>
                  <a:t>each</a:t>
                </a:r>
                <a:r>
                  <a:rPr lang="de-DE" sz="1400" dirty="0" smtClean="0"/>
                  <a:t> </a:t>
                </a:r>
                <a:r>
                  <a:rPr lang="de-DE" sz="1400" dirty="0" err="1" smtClean="0"/>
                  <a:t>other</a:t>
                </a:r>
                <a:r>
                  <a:rPr lang="de-DE" sz="1400" dirty="0" smtClean="0"/>
                  <a:t> </a:t>
                </a:r>
              </a:p>
              <a:p>
                <a:r>
                  <a:rPr lang="de-DE" sz="1400" dirty="0" err="1" smtClean="0"/>
                  <a:t>by</a:t>
                </a:r>
                <a:r>
                  <a:rPr lang="de-DE" sz="1400" dirty="0" smtClean="0"/>
                  <a:t> </a:t>
                </a:r>
                <a:r>
                  <a:rPr lang="de-DE" sz="1400" dirty="0" err="1" smtClean="0"/>
                  <a:t>rotation</a:t>
                </a:r>
                <a:r>
                  <a:rPr lang="de-DE" sz="1400" dirty="0" smtClean="0"/>
                  <a:t> in </a:t>
                </a:r>
                <a:r>
                  <a:rPr lang="de-DE" sz="1400" dirty="0" err="1" smtClean="0"/>
                  <a:t>flavour</a:t>
                </a:r>
                <a:r>
                  <a:rPr lang="de-DE" sz="1400" dirty="0" smtClean="0"/>
                  <a:t> </a:t>
                </a:r>
                <a:r>
                  <a:rPr lang="de-DE" sz="1400" dirty="0" err="1" smtClean="0"/>
                  <a:t>space</a:t>
                </a:r>
                <a:r>
                  <a:rPr lang="de-DE" sz="1400" dirty="0" smtClean="0"/>
                  <a:t> (SU3). </a:t>
                </a:r>
              </a:p>
              <a:p>
                <a:endParaRPr lang="de-DE" sz="1400" dirty="0"/>
              </a:p>
              <a:p>
                <a:pPr/>
                <a14:m>
                  <m:oMathPara xmlns:m="http://schemas.openxmlformats.org/officeDocument/2006/math">
                    <m:oMathParaPr>
                      <m:jc m:val="left"/>
                    </m:oMathParaPr>
                    <m:oMath xmlns:m="http://schemas.openxmlformats.org/officeDocument/2006/math">
                      <m:d>
                        <m:dPr>
                          <m:begChr m:val="|"/>
                          <m:endChr m:val="⟩"/>
                          <m:ctrlPr>
                            <a:rPr lang="de-DE" sz="1400" b="0" i="1" smtClean="0">
                              <a:latin typeface="Cambria Math" panose="02040503050406030204" pitchFamily="18" charset="0"/>
                            </a:rPr>
                          </m:ctrlPr>
                        </m:dPr>
                        <m:e>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𝜋</m:t>
                              </m:r>
                            </m:e>
                            <m:sup>
                              <m:r>
                                <a:rPr lang="de-DE" sz="1400" b="0" i="1" smtClean="0">
                                  <a:latin typeface="Cambria Math" panose="02040503050406030204" pitchFamily="18" charset="0"/>
                                </a:rPr>
                                <m:t>0</m:t>
                              </m:r>
                            </m:sup>
                          </m:sSup>
                        </m:e>
                      </m:d>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ad>
                            <m:radPr>
                              <m:degHide m:val="on"/>
                              <m:ctrlPr>
                                <a:rPr lang="de-DE" sz="1400" b="0" i="1" smtClean="0">
                                  <a:latin typeface="Cambria Math" panose="02040503050406030204" pitchFamily="18" charset="0"/>
                                </a:rPr>
                              </m:ctrlPr>
                            </m:radPr>
                            <m:deg/>
                            <m:e>
                              <m:r>
                                <a:rPr lang="de-DE" sz="1400" b="0" i="1" smtClean="0">
                                  <a:latin typeface="Cambria Math" panose="02040503050406030204" pitchFamily="18" charset="0"/>
                                </a:rPr>
                                <m:t>2</m:t>
                              </m:r>
                            </m:e>
                          </m:rad>
                        </m:den>
                      </m:f>
                      <m:d>
                        <m:dPr>
                          <m:ctrlPr>
                            <a:rPr lang="de-DE" sz="1400" b="0" i="1" smtClean="0">
                              <a:latin typeface="Cambria Math" panose="02040503050406030204" pitchFamily="18" charset="0"/>
                            </a:rPr>
                          </m:ctrlPr>
                        </m:dPr>
                        <m:e>
                          <m:r>
                            <a:rPr lang="de-DE" sz="1400" b="0" i="1" smtClean="0">
                              <a:latin typeface="Cambria Math" panose="02040503050406030204" pitchFamily="18" charset="0"/>
                            </a:rPr>
                            <m:t>.</m:t>
                          </m:r>
                        </m:e>
                        <m:e>
                          <m:r>
                            <a:rPr lang="de-DE" sz="1400" b="0" i="1" smtClean="0">
                              <a:latin typeface="Cambria Math" panose="02040503050406030204" pitchFamily="18" charset="0"/>
                            </a:rPr>
                            <m:t>𝑢</m:t>
                          </m:r>
                          <m:bar>
                            <m:barPr>
                              <m:pos m:val="top"/>
                              <m:ctrlPr>
                                <a:rPr lang="de-DE" sz="1400" b="0" i="1" smtClean="0">
                                  <a:latin typeface="Cambria Math" panose="02040503050406030204" pitchFamily="18" charset="0"/>
                                </a:rPr>
                              </m:ctrlPr>
                            </m:barPr>
                            <m:e>
                              <m:r>
                                <a:rPr lang="de-DE" sz="1400" b="0" i="1" smtClean="0">
                                  <a:latin typeface="Cambria Math" panose="02040503050406030204" pitchFamily="18" charset="0"/>
                                </a:rPr>
                                <m:t>𝑢</m:t>
                              </m:r>
                            </m:e>
                          </m:bar>
                          <m:r>
                            <a:rPr lang="de-DE" sz="1400" b="0" i="1" smtClean="0">
                              <a:latin typeface="Cambria Math" panose="02040503050406030204" pitchFamily="18" charset="0"/>
                            </a:rPr>
                            <m:t>⟩+|</m:t>
                          </m:r>
                          <m:r>
                            <a:rPr lang="de-DE" sz="1400" b="0" i="1" smtClean="0">
                              <a:latin typeface="Cambria Math" panose="02040503050406030204" pitchFamily="18" charset="0"/>
                            </a:rPr>
                            <m:t>𝑑</m:t>
                          </m:r>
                          <m:bar>
                            <m:barPr>
                              <m:pos m:val="top"/>
                              <m:ctrlPr>
                                <a:rPr lang="de-DE" sz="1400" b="0" i="1" smtClean="0">
                                  <a:latin typeface="Cambria Math" panose="02040503050406030204" pitchFamily="18" charset="0"/>
                                </a:rPr>
                              </m:ctrlPr>
                            </m:barPr>
                            <m:e>
                              <m:r>
                                <a:rPr lang="de-DE" sz="1400" b="0" i="1" smtClean="0">
                                  <a:latin typeface="Cambria Math" panose="02040503050406030204" pitchFamily="18" charset="0"/>
                                </a:rPr>
                                <m:t>𝑑</m:t>
                              </m:r>
                            </m:e>
                          </m:bar>
                          <m:r>
                            <a:rPr lang="de-DE" sz="1400" b="0" i="1" smtClean="0">
                              <a:latin typeface="Cambria Math" panose="02040503050406030204" pitchFamily="18" charset="0"/>
                            </a:rPr>
                            <m:t>⟩</m:t>
                          </m:r>
                        </m:e>
                      </m:d>
                    </m:oMath>
                  </m:oMathPara>
                </a14:m>
                <a:endParaRPr lang="de-DE" sz="1400" dirty="0" smtClean="0"/>
              </a:p>
              <a:p>
                <a:pPr/>
                <a14:m>
                  <m:oMathPara xmlns:m="http://schemas.openxmlformats.org/officeDocument/2006/math">
                    <m:oMathParaPr>
                      <m:jc m:val="left"/>
                    </m:oMathParaPr>
                    <m:oMath xmlns:m="http://schemas.openxmlformats.org/officeDocument/2006/math">
                      <m:d>
                        <m:dPr>
                          <m:begChr m:val="|"/>
                          <m:endChr m:val="⟩"/>
                          <m:ctrlPr>
                            <a:rPr lang="de-DE" sz="1400" b="0" i="1" smtClean="0">
                              <a:latin typeface="Cambria Math" panose="02040503050406030204" pitchFamily="18" charset="0"/>
                            </a:rPr>
                          </m:ctrlPr>
                        </m:dPr>
                        <m:e>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𝜂</m:t>
                              </m:r>
                            </m:e>
                            <m:sub>
                              <m:r>
                                <a:rPr lang="de-DE" sz="1400" b="0" i="1" smtClean="0">
                                  <a:latin typeface="Cambria Math" panose="02040503050406030204" pitchFamily="18" charset="0"/>
                                </a:rPr>
                                <m:t>8</m:t>
                              </m:r>
                            </m:sub>
                          </m:sSub>
                        </m:e>
                      </m:d>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ad>
                            <m:radPr>
                              <m:degHide m:val="on"/>
                              <m:ctrlPr>
                                <a:rPr lang="de-DE" sz="1400" b="0" i="1" smtClean="0">
                                  <a:latin typeface="Cambria Math" panose="02040503050406030204" pitchFamily="18" charset="0"/>
                                </a:rPr>
                              </m:ctrlPr>
                            </m:radPr>
                            <m:deg/>
                            <m:e>
                              <m:r>
                                <a:rPr lang="de-DE" sz="1400" b="0" i="1" smtClean="0">
                                  <a:latin typeface="Cambria Math" panose="02040503050406030204" pitchFamily="18" charset="0"/>
                                </a:rPr>
                                <m:t>6</m:t>
                              </m:r>
                            </m:e>
                          </m:rad>
                        </m:den>
                      </m:f>
                      <m:d>
                        <m:dPr>
                          <m:endChr m:val="⟩"/>
                          <m:ctrlPr>
                            <a:rPr lang="de-DE" sz="1400" b="0" i="1" smtClean="0">
                              <a:latin typeface="Cambria Math" panose="02040503050406030204" pitchFamily="18" charset="0"/>
                            </a:rPr>
                          </m:ctrlPr>
                        </m:dPr>
                        <m:e>
                          <m:r>
                            <a:rPr lang="de-DE" sz="1400" b="0" i="1" smtClean="0">
                              <a:latin typeface="Cambria Math" panose="02040503050406030204" pitchFamily="18" charset="0"/>
                            </a:rPr>
                            <m:t>.</m:t>
                          </m:r>
                        </m:e>
                        <m:e>
                          <m:r>
                            <a:rPr lang="de-DE" sz="1400" b="0" i="1" smtClean="0">
                              <a:latin typeface="Cambria Math" panose="02040503050406030204" pitchFamily="18" charset="0"/>
                            </a:rPr>
                            <m:t>𝑢</m:t>
                          </m:r>
                          <m:bar>
                            <m:barPr>
                              <m:pos m:val="top"/>
                              <m:ctrlPr>
                                <a:rPr lang="de-DE" sz="1400" b="0" i="1" smtClean="0">
                                  <a:latin typeface="Cambria Math" panose="02040503050406030204" pitchFamily="18" charset="0"/>
                                </a:rPr>
                              </m:ctrlPr>
                            </m:barPr>
                            <m:e>
                              <m:r>
                                <a:rPr lang="de-DE" sz="1400" b="0" i="1" smtClean="0">
                                  <a:latin typeface="Cambria Math" panose="02040503050406030204" pitchFamily="18" charset="0"/>
                                </a:rPr>
                                <m:t>𝑢</m:t>
                              </m:r>
                            </m:e>
                          </m:bar>
                        </m:e>
                      </m:d>
                      <m:r>
                        <a:rPr lang="de-DE" sz="1400" b="0" i="1" smtClean="0">
                          <a:latin typeface="Cambria Math" panose="02040503050406030204" pitchFamily="18" charset="0"/>
                        </a:rPr>
                        <m:t>+</m:t>
                      </m:r>
                      <m:d>
                        <m:dPr>
                          <m:begChr m:val="|"/>
                          <m:endChr m:val="⟩"/>
                          <m:ctrlPr>
                            <a:rPr lang="de-DE" sz="1400" b="0" i="1" smtClean="0">
                              <a:latin typeface="Cambria Math" panose="02040503050406030204" pitchFamily="18" charset="0"/>
                            </a:rPr>
                          </m:ctrlPr>
                        </m:dPr>
                        <m:e>
                          <m:r>
                            <a:rPr lang="de-DE" sz="1400" b="0" i="1" smtClean="0">
                              <a:latin typeface="Cambria Math" panose="02040503050406030204" pitchFamily="18" charset="0"/>
                            </a:rPr>
                            <m:t>𝑑</m:t>
                          </m:r>
                          <m:bar>
                            <m:barPr>
                              <m:pos m:val="top"/>
                              <m:ctrlPr>
                                <a:rPr lang="de-DE" sz="1400" b="0" i="1" smtClean="0">
                                  <a:latin typeface="Cambria Math" panose="02040503050406030204" pitchFamily="18" charset="0"/>
                                </a:rPr>
                              </m:ctrlPr>
                            </m:barPr>
                            <m:e>
                              <m:r>
                                <a:rPr lang="de-DE" sz="1400" b="0" i="1" smtClean="0">
                                  <a:latin typeface="Cambria Math" panose="02040503050406030204" pitchFamily="18" charset="0"/>
                                </a:rPr>
                                <m:t>𝑑</m:t>
                              </m:r>
                            </m:e>
                          </m:bar>
                        </m:e>
                      </m:d>
                      <m:r>
                        <a:rPr lang="de-DE" sz="1400" b="0" i="1" smtClean="0">
                          <a:latin typeface="Cambria Math" panose="02040503050406030204" pitchFamily="18" charset="0"/>
                        </a:rPr>
                        <m:t>−2|</m:t>
                      </m:r>
                      <m:r>
                        <a:rPr lang="de-DE" sz="1400" b="0" i="1" smtClean="0">
                          <a:latin typeface="Cambria Math" panose="02040503050406030204" pitchFamily="18" charset="0"/>
                        </a:rPr>
                        <m:t>𝑠</m:t>
                      </m:r>
                      <m:bar>
                        <m:barPr>
                          <m:pos m:val="top"/>
                          <m:ctrlPr>
                            <a:rPr lang="de-DE" sz="1400" b="0" i="1" smtClean="0">
                              <a:latin typeface="Cambria Math" panose="02040503050406030204" pitchFamily="18" charset="0"/>
                            </a:rPr>
                          </m:ctrlPr>
                        </m:barPr>
                        <m:e>
                          <m:r>
                            <a:rPr lang="de-DE" sz="1400" b="0" i="1" smtClean="0">
                              <a:latin typeface="Cambria Math" panose="02040503050406030204" pitchFamily="18" charset="0"/>
                            </a:rPr>
                            <m:t>𝑠</m:t>
                          </m:r>
                        </m:e>
                      </m:bar>
                      <m:r>
                        <a:rPr lang="de-DE" sz="1400" b="0" i="1" smtClean="0">
                          <a:latin typeface="Cambria Math" panose="02040503050406030204" pitchFamily="18" charset="0"/>
                        </a:rPr>
                        <m:t>⟩)</m:t>
                      </m:r>
                    </m:oMath>
                  </m:oMathPara>
                </a14:m>
                <a:endParaRPr lang="de-DE" sz="1400" b="0" dirty="0" smtClean="0"/>
              </a:p>
              <a:p>
                <a:pPr/>
                <a14:m>
                  <m:oMathPara xmlns:m="http://schemas.openxmlformats.org/officeDocument/2006/math">
                    <m:oMathParaPr>
                      <m:jc m:val="left"/>
                    </m:oMathParaPr>
                    <m:oMath xmlns:m="http://schemas.openxmlformats.org/officeDocument/2006/math">
                      <m:d>
                        <m:dPr>
                          <m:begChr m:val="|"/>
                          <m:endChr m:val="⟩"/>
                          <m:ctrlPr>
                            <a:rPr lang="de-DE" sz="1400" i="1">
                              <a:latin typeface="Cambria Math" panose="02040503050406030204" pitchFamily="18" charset="0"/>
                            </a:rPr>
                          </m:ctrlPr>
                        </m:dPr>
                        <m:e>
                          <m:sSub>
                            <m:sSubPr>
                              <m:ctrlPr>
                                <a:rPr lang="de-DE" sz="1400" i="1">
                                  <a:latin typeface="Cambria Math" panose="02040503050406030204" pitchFamily="18" charset="0"/>
                                </a:rPr>
                              </m:ctrlPr>
                            </m:sSubPr>
                            <m:e>
                              <m:r>
                                <a:rPr lang="de-DE" sz="1400" i="1">
                                  <a:latin typeface="Cambria Math" panose="02040503050406030204" pitchFamily="18" charset="0"/>
                                </a:rPr>
                                <m:t>𝜂</m:t>
                              </m:r>
                            </m:e>
                            <m:sub>
                              <m:r>
                                <a:rPr lang="de-DE" sz="1400" b="0" i="1" smtClean="0">
                                  <a:latin typeface="Cambria Math" panose="02040503050406030204" pitchFamily="18" charset="0"/>
                                </a:rPr>
                                <m:t>0</m:t>
                              </m:r>
                            </m:sub>
                          </m:sSub>
                        </m:e>
                      </m:d>
                      <m:r>
                        <a:rPr lang="de-DE" sz="1400" i="1">
                          <a:latin typeface="Cambria Math" panose="02040503050406030204" pitchFamily="18" charset="0"/>
                        </a:rPr>
                        <m:t>=</m:t>
                      </m:r>
                      <m:f>
                        <m:fPr>
                          <m:ctrlPr>
                            <a:rPr lang="de-DE" sz="1400" i="1">
                              <a:latin typeface="Cambria Math" panose="02040503050406030204" pitchFamily="18" charset="0"/>
                            </a:rPr>
                          </m:ctrlPr>
                        </m:fPr>
                        <m:num>
                          <m:r>
                            <a:rPr lang="de-DE" sz="1400" i="1">
                              <a:latin typeface="Cambria Math" panose="02040503050406030204" pitchFamily="18" charset="0"/>
                            </a:rPr>
                            <m:t>1</m:t>
                          </m:r>
                        </m:num>
                        <m:den>
                          <m:rad>
                            <m:radPr>
                              <m:degHide m:val="on"/>
                              <m:ctrlPr>
                                <a:rPr lang="de-DE" sz="1400" i="1">
                                  <a:latin typeface="Cambria Math" panose="02040503050406030204" pitchFamily="18" charset="0"/>
                                </a:rPr>
                              </m:ctrlPr>
                            </m:radPr>
                            <m:deg/>
                            <m:e>
                              <m:r>
                                <a:rPr lang="de-DE" sz="1400" b="0" i="1" smtClean="0">
                                  <a:latin typeface="Cambria Math" panose="02040503050406030204" pitchFamily="18" charset="0"/>
                                </a:rPr>
                                <m:t>3</m:t>
                              </m:r>
                            </m:e>
                          </m:rad>
                        </m:den>
                      </m:f>
                      <m:d>
                        <m:dPr>
                          <m:endChr m:val="⟩"/>
                          <m:ctrlPr>
                            <a:rPr lang="de-DE" sz="1400" i="1">
                              <a:latin typeface="Cambria Math" panose="02040503050406030204" pitchFamily="18" charset="0"/>
                            </a:rPr>
                          </m:ctrlPr>
                        </m:dPr>
                        <m:e>
                          <m:r>
                            <a:rPr lang="de-DE" sz="1400" i="1">
                              <a:latin typeface="Cambria Math" panose="02040503050406030204" pitchFamily="18" charset="0"/>
                            </a:rPr>
                            <m:t>.</m:t>
                          </m:r>
                        </m:e>
                        <m:e>
                          <m:r>
                            <a:rPr lang="de-DE" sz="1400" i="1">
                              <a:latin typeface="Cambria Math" panose="02040503050406030204" pitchFamily="18" charset="0"/>
                            </a:rPr>
                            <m:t>𝑢</m:t>
                          </m:r>
                          <m:bar>
                            <m:barPr>
                              <m:pos m:val="top"/>
                              <m:ctrlPr>
                                <a:rPr lang="de-DE" sz="1400" i="1">
                                  <a:latin typeface="Cambria Math" panose="02040503050406030204" pitchFamily="18" charset="0"/>
                                </a:rPr>
                              </m:ctrlPr>
                            </m:barPr>
                            <m:e>
                              <m:r>
                                <a:rPr lang="de-DE" sz="1400" i="1">
                                  <a:latin typeface="Cambria Math" panose="02040503050406030204" pitchFamily="18" charset="0"/>
                                </a:rPr>
                                <m:t>𝑢</m:t>
                              </m:r>
                            </m:e>
                          </m:bar>
                        </m:e>
                      </m:d>
                      <m:r>
                        <a:rPr lang="de-DE" sz="1400" i="1">
                          <a:latin typeface="Cambria Math" panose="02040503050406030204" pitchFamily="18" charset="0"/>
                        </a:rPr>
                        <m:t>+</m:t>
                      </m:r>
                      <m:d>
                        <m:dPr>
                          <m:begChr m:val="|"/>
                          <m:endChr m:val="⟩"/>
                          <m:ctrlPr>
                            <a:rPr lang="de-DE" sz="1400" i="1">
                              <a:latin typeface="Cambria Math" panose="02040503050406030204" pitchFamily="18" charset="0"/>
                            </a:rPr>
                          </m:ctrlPr>
                        </m:dPr>
                        <m:e>
                          <m:r>
                            <a:rPr lang="de-DE" sz="1400" i="1">
                              <a:latin typeface="Cambria Math" panose="02040503050406030204" pitchFamily="18" charset="0"/>
                            </a:rPr>
                            <m:t>𝑑</m:t>
                          </m:r>
                          <m:bar>
                            <m:barPr>
                              <m:pos m:val="top"/>
                              <m:ctrlPr>
                                <a:rPr lang="de-DE" sz="1400" i="1">
                                  <a:latin typeface="Cambria Math" panose="02040503050406030204" pitchFamily="18" charset="0"/>
                                </a:rPr>
                              </m:ctrlPr>
                            </m:barPr>
                            <m:e>
                              <m:r>
                                <a:rPr lang="de-DE" sz="1400" i="1">
                                  <a:latin typeface="Cambria Math" panose="02040503050406030204" pitchFamily="18" charset="0"/>
                                </a:rPr>
                                <m:t>𝑑</m:t>
                              </m:r>
                            </m:e>
                          </m:bar>
                        </m:e>
                      </m:d>
                      <m:r>
                        <a:rPr lang="de-DE" sz="1400" b="0" i="1" smtClean="0">
                          <a:latin typeface="Cambria Math" panose="02040503050406030204" pitchFamily="18" charset="0"/>
                        </a:rPr>
                        <m:t>+</m:t>
                      </m:r>
                      <m:r>
                        <a:rPr lang="de-DE" sz="1400" i="1">
                          <a:latin typeface="Cambria Math" panose="02040503050406030204" pitchFamily="18" charset="0"/>
                        </a:rPr>
                        <m:t>|</m:t>
                      </m:r>
                      <m:r>
                        <a:rPr lang="de-DE" sz="1400" i="1">
                          <a:latin typeface="Cambria Math" panose="02040503050406030204" pitchFamily="18" charset="0"/>
                        </a:rPr>
                        <m:t>𝑠</m:t>
                      </m:r>
                      <m:bar>
                        <m:barPr>
                          <m:pos m:val="top"/>
                          <m:ctrlPr>
                            <a:rPr lang="de-DE" sz="1400" i="1">
                              <a:latin typeface="Cambria Math" panose="02040503050406030204" pitchFamily="18" charset="0"/>
                            </a:rPr>
                          </m:ctrlPr>
                        </m:barPr>
                        <m:e>
                          <m:r>
                            <a:rPr lang="de-DE" sz="1400" i="1">
                              <a:latin typeface="Cambria Math" panose="02040503050406030204" pitchFamily="18" charset="0"/>
                            </a:rPr>
                            <m:t>𝑠</m:t>
                          </m:r>
                        </m:e>
                      </m:bar>
                      <m:r>
                        <a:rPr lang="de-DE" sz="1400" i="1">
                          <a:latin typeface="Cambria Math" panose="02040503050406030204" pitchFamily="18" charset="0"/>
                        </a:rPr>
                        <m:t>⟩)</m:t>
                      </m:r>
                    </m:oMath>
                  </m:oMathPara>
                </a14:m>
                <a:endParaRPr lang="de-DE" sz="1400" dirty="0"/>
              </a:p>
              <a:p>
                <a:endParaRPr lang="de-DE" sz="1400" dirty="0" smtClean="0"/>
              </a:p>
              <a:p>
                <a:r>
                  <a:rPr lang="de-DE" sz="1400" dirty="0" smtClean="0"/>
                  <a:t>In </a:t>
                </a:r>
                <a:r>
                  <a:rPr lang="de-DE" sz="1400" dirty="0" err="1" smtClean="0"/>
                  <a:t>reality</a:t>
                </a:r>
                <a:r>
                  <a:rPr lang="de-DE" sz="1400" dirty="0" smtClean="0"/>
                  <a:t>, </a:t>
                </a:r>
                <a:r>
                  <a:rPr lang="de-DE" sz="1400" dirty="0" err="1" smtClean="0"/>
                  <a:t>since</a:t>
                </a:r>
                <a:r>
                  <a:rPr lang="de-DE" sz="1400" dirty="0" smtClean="0"/>
                  <a:t> SU(3) </a:t>
                </a:r>
                <a:r>
                  <a:rPr lang="de-DE" sz="1400" dirty="0" err="1" smtClean="0"/>
                  <a:t>is</a:t>
                </a:r>
                <a:r>
                  <a:rPr lang="de-DE" sz="1400" dirty="0" smtClean="0"/>
                  <a:t> not an </a:t>
                </a:r>
                <a:r>
                  <a:rPr lang="de-DE" sz="1400" dirty="0" err="1" smtClean="0"/>
                  <a:t>exact</a:t>
                </a:r>
                <a:r>
                  <a:rPr lang="de-DE" sz="1400" dirty="0" smtClean="0"/>
                  <a:t> </a:t>
                </a:r>
                <a:r>
                  <a:rPr lang="de-DE" sz="1400" dirty="0" err="1" smtClean="0"/>
                  <a:t>symmetry</a:t>
                </a:r>
                <a:r>
                  <a:rPr lang="de-DE" sz="1400" dirty="0" smtClean="0"/>
                  <a:t>,  </a:t>
                </a:r>
              </a:p>
              <a:p>
                <a:r>
                  <a:rPr lang="de-DE" sz="1400" dirty="0" err="1" smtClean="0"/>
                  <a:t>the</a:t>
                </a:r>
                <a:r>
                  <a:rPr lang="de-DE" sz="1400" dirty="0" smtClean="0"/>
                  <a:t> </a:t>
                </a:r>
                <a:r>
                  <a:rPr lang="de-DE" sz="1400" dirty="0" err="1" smtClean="0"/>
                  <a:t>observed</a:t>
                </a:r>
                <a:r>
                  <a:rPr lang="de-DE" sz="1400" dirty="0" smtClean="0"/>
                  <a:t> </a:t>
                </a:r>
                <a:r>
                  <a:rPr lang="de-DE" sz="1400" dirty="0" err="1" smtClean="0"/>
                  <a:t>mesons</a:t>
                </a:r>
                <a:r>
                  <a:rPr lang="de-DE" sz="1400" dirty="0" smtClean="0"/>
                  <a:t> </a:t>
                </a:r>
                <a:r>
                  <a:rPr lang="de-DE" sz="1400" dirty="0" err="1" smtClean="0"/>
                  <a:t>are</a:t>
                </a:r>
                <a:r>
                  <a:rPr lang="de-DE" sz="1400" dirty="0" smtClean="0"/>
                  <a:t>:</a:t>
                </a:r>
              </a:p>
              <a:p>
                <a:endParaRPr lang="de-DE" sz="1400" dirty="0"/>
              </a:p>
              <a:p>
                <a:pPr/>
                <a14:m>
                  <m:oMathPara xmlns:m="http://schemas.openxmlformats.org/officeDocument/2006/math">
                    <m:oMathParaPr>
                      <m:jc m:val="left"/>
                    </m:oMathParaPr>
                    <m:oMath xmlns:m="http://schemas.openxmlformats.org/officeDocument/2006/math">
                      <m:r>
                        <a:rPr lang="de-DE" sz="1400" b="0" i="1" smtClean="0">
                          <a:latin typeface="Cambria Math" panose="02040503050406030204" pitchFamily="18" charset="0"/>
                        </a:rPr>
                        <m:t>𝜂</m:t>
                      </m:r>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𝜂</m:t>
                          </m:r>
                        </m:e>
                        <m:sub>
                          <m:r>
                            <a:rPr lang="de-DE" sz="1400" b="0" i="1" smtClean="0">
                              <a:latin typeface="Cambria Math" panose="02040503050406030204" pitchFamily="18" charset="0"/>
                            </a:rPr>
                            <m:t>8</m:t>
                          </m:r>
                        </m:sub>
                      </m:sSub>
                      <m:r>
                        <m:rPr>
                          <m:sty m:val="p"/>
                        </m:rPr>
                        <a:rPr lang="de-DE" sz="1400" b="0" i="0" smtClean="0">
                          <a:latin typeface="Cambria Math" panose="02040503050406030204" pitchFamily="18" charset="0"/>
                        </a:rPr>
                        <m:t>cos</m:t>
                      </m:r>
                      <m:r>
                        <a:rPr lang="de-DE" sz="1400" b="0" i="1" smtClean="0">
                          <a:latin typeface="Cambria Math" panose="02040503050406030204" pitchFamily="18" charset="0"/>
                        </a:rPr>
                        <m:t>𝜗</m:t>
                      </m:r>
                      <m:r>
                        <a:rPr lang="de-DE" sz="1400" b="0" i="0"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𝜂</m:t>
                          </m:r>
                        </m:e>
                        <m:sub>
                          <m:r>
                            <a:rPr lang="de-DE" sz="1400" b="0" i="1" smtClean="0">
                              <a:latin typeface="Cambria Math" panose="02040503050406030204" pitchFamily="18" charset="0"/>
                            </a:rPr>
                            <m:t>0</m:t>
                          </m:r>
                        </m:sub>
                      </m:sSub>
                      <m:r>
                        <a:rPr lang="de-DE" sz="1400" b="0" i="1" smtClean="0">
                          <a:latin typeface="Cambria Math" panose="02040503050406030204" pitchFamily="18" charset="0"/>
                        </a:rPr>
                        <m:t>𝑠𝑖𝑛</m:t>
                      </m:r>
                      <m:r>
                        <a:rPr lang="de-DE" sz="1400" b="0" i="1" smtClean="0">
                          <a:latin typeface="Cambria Math" panose="02040503050406030204" pitchFamily="18" charset="0"/>
                        </a:rPr>
                        <m:t>𝜗</m:t>
                      </m:r>
                      <m:r>
                        <a:rPr lang="de-DE" sz="1400" b="0" i="1" smtClean="0">
                          <a:latin typeface="Cambria Math" panose="02040503050406030204" pitchFamily="18" charset="0"/>
                        </a:rPr>
                        <m:t>   </m:t>
                      </m:r>
                      <m:r>
                        <m:rPr>
                          <m:nor/>
                        </m:rPr>
                        <a:rPr lang="de-DE" sz="1400" b="0" i="0" smtClean="0">
                          <a:latin typeface="Cambria Math" panose="02040503050406030204" pitchFamily="18" charset="0"/>
                        </a:rPr>
                        <m:t>and</m:t>
                      </m:r>
                      <m:r>
                        <a:rPr lang="de-DE" sz="1400" b="0" i="1" smtClean="0">
                          <a:latin typeface="Cambria Math" panose="02040503050406030204" pitchFamily="18" charset="0"/>
                        </a:rPr>
                        <m:t>   </m:t>
                      </m:r>
                      <m:sSup>
                        <m:sSupPr>
                          <m:ctrlPr>
                            <a:rPr lang="de-DE" sz="1400" b="0" i="1" smtClean="0">
                              <a:latin typeface="Cambria Math" panose="02040503050406030204" pitchFamily="18" charset="0"/>
                            </a:rPr>
                          </m:ctrlPr>
                        </m:sSupPr>
                        <m:e>
                          <m:r>
                            <a:rPr lang="de-DE" sz="1400" b="0" i="1" smtClean="0">
                              <a:latin typeface="Cambria Math" panose="02040503050406030204" pitchFamily="18" charset="0"/>
                            </a:rPr>
                            <m:t>𝜂</m:t>
                          </m:r>
                        </m:e>
                        <m:sup>
                          <m:r>
                            <a:rPr lang="de-DE" sz="1400" b="0" i="1" smtClean="0">
                              <a:latin typeface="Cambria Math" panose="02040503050406030204" pitchFamily="18" charset="0"/>
                            </a:rPr>
                            <m:t>′</m:t>
                          </m:r>
                        </m:sup>
                      </m:sSup>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𝜂</m:t>
                          </m:r>
                        </m:e>
                        <m:sub>
                          <m:r>
                            <a:rPr lang="de-DE" sz="1400" b="0" i="1" smtClean="0">
                              <a:latin typeface="Cambria Math" panose="02040503050406030204" pitchFamily="18" charset="0"/>
                            </a:rPr>
                            <m:t>8</m:t>
                          </m:r>
                        </m:sub>
                      </m:sSub>
                      <m:r>
                        <a:rPr lang="de-DE" sz="1400" b="0" i="1" smtClean="0">
                          <a:latin typeface="Cambria Math" panose="02040503050406030204" pitchFamily="18" charset="0"/>
                        </a:rPr>
                        <m:t>𝑠𝑖𝑛</m:t>
                      </m:r>
                      <m:r>
                        <a:rPr lang="de-DE" sz="1400" b="0" i="1" smtClean="0">
                          <a:latin typeface="Cambria Math" panose="02040503050406030204" pitchFamily="18" charset="0"/>
                        </a:rPr>
                        <m:t>𝜗</m:t>
                      </m:r>
                      <m:r>
                        <a:rPr lang="de-DE" sz="1400" b="0" i="1" smtClean="0">
                          <a:latin typeface="Cambria Math" panose="02040503050406030204" pitchFamily="18" charset="0"/>
                        </a:rPr>
                        <m:t>+</m:t>
                      </m:r>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𝜂</m:t>
                          </m:r>
                        </m:e>
                        <m:sub>
                          <m:r>
                            <a:rPr lang="de-DE" sz="1400" b="0" i="1" smtClean="0">
                              <a:latin typeface="Cambria Math" panose="02040503050406030204" pitchFamily="18" charset="0"/>
                            </a:rPr>
                            <m:t>0</m:t>
                          </m:r>
                        </m:sub>
                      </m:sSub>
                      <m:r>
                        <a:rPr lang="de-DE" sz="1400" b="0" i="1" smtClean="0">
                          <a:latin typeface="Cambria Math" panose="02040503050406030204" pitchFamily="18" charset="0"/>
                        </a:rPr>
                        <m:t>𝑐𝑜𝑠</m:t>
                      </m:r>
                      <m:r>
                        <a:rPr lang="de-DE" sz="1400" b="0" i="1" smtClean="0">
                          <a:latin typeface="Cambria Math" panose="02040503050406030204" pitchFamily="18" charset="0"/>
                        </a:rPr>
                        <m:t>𝜗</m:t>
                      </m:r>
                    </m:oMath>
                  </m:oMathPara>
                </a14:m>
                <a:endParaRPr lang="de-DE" sz="1400" dirty="0" smtClean="0"/>
              </a:p>
              <a:p>
                <a:pPr/>
                <a:endParaRPr lang="de-DE" sz="1400" dirty="0" smtClean="0"/>
              </a:p>
              <a:p>
                <a:pPr/>
                <a:r>
                  <a:rPr lang="de-DE" sz="1400" dirty="0" err="1" smtClean="0">
                    <a:solidFill>
                      <a:srgbClr val="00B050"/>
                    </a:solidFill>
                  </a:rPr>
                  <a:t>where</a:t>
                </a:r>
                <a:r>
                  <a:rPr lang="de-DE" sz="1400" dirty="0" smtClean="0">
                    <a:solidFill>
                      <a:srgbClr val="00B050"/>
                    </a:solidFill>
                  </a:rPr>
                  <a:t> </a:t>
                </a:r>
                <a:r>
                  <a:rPr lang="el-GR" sz="1400" dirty="0" smtClean="0">
                    <a:solidFill>
                      <a:srgbClr val="00B050"/>
                    </a:solidFill>
                  </a:rPr>
                  <a:t>ϑ</a:t>
                </a:r>
                <a:r>
                  <a:rPr lang="de-DE" sz="1400" dirty="0" smtClean="0">
                    <a:solidFill>
                      <a:srgbClr val="00B050"/>
                    </a:solidFill>
                  </a:rPr>
                  <a:t> </a:t>
                </a:r>
                <a:r>
                  <a:rPr lang="de-DE" sz="1400" dirty="0" err="1" smtClean="0">
                    <a:solidFill>
                      <a:srgbClr val="00B050"/>
                    </a:solidFill>
                  </a:rPr>
                  <a:t>is</a:t>
                </a:r>
                <a:r>
                  <a:rPr lang="de-DE" sz="1400" dirty="0" smtClean="0">
                    <a:solidFill>
                      <a:srgbClr val="00B050"/>
                    </a:solidFill>
                  </a:rPr>
                  <a:t> </a:t>
                </a:r>
                <a:r>
                  <a:rPr lang="de-DE" sz="1400" dirty="0" err="1" smtClean="0">
                    <a:solidFill>
                      <a:srgbClr val="00B050"/>
                    </a:solidFill>
                  </a:rPr>
                  <a:t>the</a:t>
                </a:r>
                <a:r>
                  <a:rPr lang="de-DE" sz="1400" dirty="0" smtClean="0">
                    <a:solidFill>
                      <a:srgbClr val="00B050"/>
                    </a:solidFill>
                  </a:rPr>
                  <a:t> </a:t>
                </a:r>
                <a:r>
                  <a:rPr lang="de-DE" sz="1400" dirty="0" err="1" smtClean="0">
                    <a:solidFill>
                      <a:srgbClr val="00B050"/>
                    </a:solidFill>
                  </a:rPr>
                  <a:t>Cabibbo</a:t>
                </a:r>
                <a:r>
                  <a:rPr lang="de-DE" sz="1400" dirty="0" smtClean="0">
                    <a:solidFill>
                      <a:srgbClr val="00B050"/>
                    </a:solidFill>
                  </a:rPr>
                  <a:t> angle, ~ 11° </a:t>
                </a:r>
                <a:r>
                  <a:rPr lang="de-DE" sz="1400" dirty="0" err="1" smtClean="0">
                    <a:solidFill>
                      <a:srgbClr val="00B050"/>
                    </a:solidFill>
                  </a:rPr>
                  <a:t>degrees</a:t>
                </a:r>
                <a:r>
                  <a:rPr lang="de-DE" sz="1400" dirty="0" smtClean="0">
                    <a:solidFill>
                      <a:srgbClr val="00B050"/>
                    </a:solidFill>
                  </a:rPr>
                  <a:t> </a:t>
                </a:r>
                <a:r>
                  <a:rPr lang="de-DE" sz="1400" dirty="0" err="1" smtClean="0">
                    <a:solidFill>
                      <a:srgbClr val="00B050"/>
                    </a:solidFill>
                  </a:rPr>
                  <a:t>for</a:t>
                </a:r>
                <a:r>
                  <a:rPr lang="de-DE" sz="1400" dirty="0" smtClean="0">
                    <a:solidFill>
                      <a:srgbClr val="00B050"/>
                    </a:solidFill>
                  </a:rPr>
                  <a:t> pseudo </a:t>
                </a:r>
                <a:r>
                  <a:rPr lang="de-DE" sz="1400" dirty="0" err="1" smtClean="0">
                    <a:solidFill>
                      <a:srgbClr val="00B050"/>
                    </a:solidFill>
                  </a:rPr>
                  <a:t>scalar</a:t>
                </a:r>
                <a:r>
                  <a:rPr lang="de-DE" sz="1400" dirty="0" smtClean="0">
                    <a:solidFill>
                      <a:srgbClr val="00B050"/>
                    </a:solidFill>
                  </a:rPr>
                  <a:t> </a:t>
                </a:r>
                <a:r>
                  <a:rPr lang="de-DE" sz="1400" dirty="0" err="1" smtClean="0">
                    <a:solidFill>
                      <a:srgbClr val="00B050"/>
                    </a:solidFill>
                  </a:rPr>
                  <a:t>mesons</a:t>
                </a:r>
                <a:endParaRPr lang="de-DE" sz="1400" dirty="0" smtClean="0">
                  <a:solidFill>
                    <a:srgbClr val="00B050"/>
                  </a:solidFill>
                </a:endParaRPr>
              </a:p>
              <a:p>
                <a:pPr/>
                <a:endParaRPr lang="de-DE" sz="1400" dirty="0">
                  <a:solidFill>
                    <a:srgbClr val="00B050"/>
                  </a:solidFill>
                </a:endParaRPr>
              </a:p>
              <a:p>
                <a:pPr/>
                <a:endParaRPr lang="de-DE" sz="1400" dirty="0" smtClean="0"/>
              </a:p>
              <a:p>
                <a:pPr/>
                <a:r>
                  <a:rPr lang="de-DE" sz="1200" dirty="0" smtClean="0"/>
                  <a:t>η was </a:t>
                </a:r>
                <a:r>
                  <a:rPr lang="de-DE" sz="1200" dirty="0" err="1" smtClean="0"/>
                  <a:t>discovered</a:t>
                </a:r>
                <a:r>
                  <a:rPr lang="de-DE" sz="1200" dirty="0" smtClean="0"/>
                  <a:t> 1961 in </a:t>
                </a:r>
                <a:r>
                  <a:rPr lang="de-DE" sz="1200" dirty="0" err="1" smtClean="0"/>
                  <a:t>pion-nucleus</a:t>
                </a:r>
                <a:r>
                  <a:rPr lang="de-DE" sz="1200" dirty="0" smtClean="0"/>
                  <a:t> </a:t>
                </a:r>
                <a:r>
                  <a:rPr lang="de-DE" sz="1200" dirty="0" err="1" smtClean="0"/>
                  <a:t>collisions</a:t>
                </a:r>
                <a:r>
                  <a:rPr lang="de-DE" sz="1200" dirty="0" smtClean="0"/>
                  <a:t> at </a:t>
                </a:r>
                <a:r>
                  <a:rPr lang="de-DE" sz="1200" dirty="0" err="1" smtClean="0"/>
                  <a:t>the</a:t>
                </a:r>
                <a:r>
                  <a:rPr lang="de-DE" sz="1200" dirty="0" smtClean="0"/>
                  <a:t> </a:t>
                </a:r>
                <a:r>
                  <a:rPr lang="de-DE" sz="1200" dirty="0" err="1" smtClean="0"/>
                  <a:t>Bevatron</a:t>
                </a:r>
                <a:r>
                  <a:rPr lang="de-DE" sz="1200" dirty="0" smtClean="0"/>
                  <a:t> at a time </a:t>
                </a:r>
                <a:r>
                  <a:rPr lang="de-DE" sz="1200" dirty="0" err="1" smtClean="0"/>
                  <a:t>where</a:t>
                </a:r>
                <a:r>
                  <a:rPr lang="de-DE" sz="1200" dirty="0" smtClean="0"/>
                  <a:t> </a:t>
                </a:r>
                <a:r>
                  <a:rPr lang="de-DE" sz="1200" dirty="0" err="1" smtClean="0"/>
                  <a:t>the</a:t>
                </a:r>
                <a:r>
                  <a:rPr lang="de-DE" sz="1200" dirty="0" smtClean="0"/>
                  <a:t> </a:t>
                </a:r>
                <a:r>
                  <a:rPr lang="de-DE" sz="1200" dirty="0" err="1" smtClean="0"/>
                  <a:t>proposal</a:t>
                </a:r>
                <a:r>
                  <a:rPr lang="de-DE" sz="1200" dirty="0" smtClean="0"/>
                  <a:t> </a:t>
                </a:r>
                <a:r>
                  <a:rPr lang="de-DE" sz="1200" dirty="0" err="1" smtClean="0"/>
                  <a:t>of</a:t>
                </a:r>
                <a:r>
                  <a:rPr lang="de-DE" sz="1200" dirty="0" smtClean="0"/>
                  <a:t> </a:t>
                </a:r>
                <a:r>
                  <a:rPr lang="de-DE" sz="1200" dirty="0" err="1" smtClean="0"/>
                  <a:t>the</a:t>
                </a:r>
                <a:r>
                  <a:rPr lang="de-DE" sz="1200" dirty="0" smtClean="0"/>
                  <a:t> „</a:t>
                </a:r>
                <a:r>
                  <a:rPr lang="de-DE" sz="1200" dirty="0" err="1" smtClean="0"/>
                  <a:t>Eight</a:t>
                </a:r>
                <a:r>
                  <a:rPr lang="de-DE" sz="1200" dirty="0" smtClean="0"/>
                  <a:t> </a:t>
                </a:r>
                <a:r>
                  <a:rPr lang="de-DE" sz="1200" dirty="0" err="1" smtClean="0"/>
                  <a:t>Fold</a:t>
                </a:r>
                <a:r>
                  <a:rPr lang="de-DE" sz="1200" dirty="0" smtClean="0"/>
                  <a:t> Way“ was </a:t>
                </a:r>
                <a:r>
                  <a:rPr lang="de-DE" sz="1200" dirty="0" err="1" smtClean="0"/>
                  <a:t>leading</a:t>
                </a:r>
                <a:r>
                  <a:rPr lang="de-DE" sz="1200" dirty="0" smtClean="0"/>
                  <a:t> </a:t>
                </a:r>
                <a:r>
                  <a:rPr lang="de-DE" sz="1200" dirty="0" err="1" smtClean="0"/>
                  <a:t>to</a:t>
                </a:r>
                <a:r>
                  <a:rPr lang="de-DE" sz="1200" dirty="0" smtClean="0"/>
                  <a:t> </a:t>
                </a:r>
                <a:r>
                  <a:rPr lang="de-DE" sz="1200" dirty="0" err="1" smtClean="0"/>
                  <a:t>the</a:t>
                </a:r>
                <a:r>
                  <a:rPr lang="de-DE" sz="1200" dirty="0" smtClean="0"/>
                  <a:t> </a:t>
                </a:r>
                <a:r>
                  <a:rPr lang="de-DE" sz="1200" dirty="0" err="1" smtClean="0"/>
                  <a:t>discovery</a:t>
                </a:r>
                <a:r>
                  <a:rPr lang="de-DE" sz="1200" dirty="0" smtClean="0"/>
                  <a:t> </a:t>
                </a:r>
                <a:r>
                  <a:rPr lang="de-DE" sz="1200" dirty="0" err="1" smtClean="0"/>
                  <a:t>of</a:t>
                </a:r>
                <a:r>
                  <a:rPr lang="de-DE" sz="1200" dirty="0" smtClean="0"/>
                  <a:t> </a:t>
                </a:r>
                <a:r>
                  <a:rPr lang="de-DE" sz="1200" dirty="0" err="1" smtClean="0"/>
                  <a:t>new</a:t>
                </a:r>
                <a:r>
                  <a:rPr lang="de-DE" sz="1200" dirty="0" smtClean="0"/>
                  <a:t> </a:t>
                </a:r>
                <a:r>
                  <a:rPr lang="de-DE" sz="1200" dirty="0" err="1" smtClean="0"/>
                  <a:t>particles</a:t>
                </a:r>
                <a:r>
                  <a:rPr lang="de-DE" sz="1200" dirty="0" smtClean="0"/>
                  <a:t> </a:t>
                </a:r>
                <a:endParaRPr lang="de-DE" sz="1200" dirty="0"/>
              </a:p>
              <a:p>
                <a:pPr/>
                <a:endParaRPr lang="de-DE" sz="1400" dirty="0" smtClean="0">
                  <a:solidFill>
                    <a:srgbClr val="00B050"/>
                  </a:solidFill>
                </a:endParaRPr>
              </a:p>
              <a:p>
                <a:pPr algn="l"/>
                <a:r>
                  <a:rPr lang="de-DE" sz="1200" dirty="0" smtClean="0"/>
                  <a:t> </a:t>
                </a:r>
                <a:endParaRPr lang="de-DE" sz="1200" dirty="0" smtClean="0"/>
              </a:p>
            </p:txBody>
          </p:sp>
        </mc:Choice>
        <mc:Fallback>
          <p:sp>
            <p:nvSpPr>
              <p:cNvPr id="8" name="TextBox 7"/>
              <p:cNvSpPr txBox="1">
                <a:spLocks noRot="1" noChangeAspect="1" noMove="1" noResize="1" noEditPoints="1" noAdjustHandles="1" noChangeArrowheads="1" noChangeShapeType="1" noTextEdit="1"/>
              </p:cNvSpPr>
              <p:nvPr/>
            </p:nvSpPr>
            <p:spPr>
              <a:xfrm>
                <a:off x="422565" y="1408176"/>
                <a:ext cx="7624155" cy="5643853"/>
              </a:xfrm>
              <a:prstGeom prst="rect">
                <a:avLst/>
              </a:prstGeom>
              <a:blipFill>
                <a:blip r:embed="rId3"/>
                <a:stretch>
                  <a:fillRect l="-240" t="-216"/>
                </a:stretch>
              </a:blipFill>
            </p:spPr>
            <p:txBody>
              <a:bodyPr/>
              <a:lstStyle/>
              <a:p>
                <a:r>
                  <a:rPr lang="de-DE">
                    <a:noFill/>
                  </a:rPr>
                  <a:t> </a:t>
                </a:r>
              </a:p>
            </p:txBody>
          </p:sp>
        </mc:Fallback>
      </mc:AlternateContent>
    </p:spTree>
    <p:extLst>
      <p:ext uri="{BB962C8B-B14F-4D97-AF65-F5344CB8AC3E}">
        <p14:creationId xmlns:p14="http://schemas.microsoft.com/office/powerpoint/2010/main" val="2706941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Comparison</a:t>
            </a:r>
            <a:r>
              <a:rPr lang="de-DE" dirty="0" smtClean="0"/>
              <a:t> </a:t>
            </a:r>
            <a:r>
              <a:rPr lang="de-DE" dirty="0" err="1" smtClean="0"/>
              <a:t>to</a:t>
            </a:r>
            <a:r>
              <a:rPr lang="de-DE" dirty="0" smtClean="0"/>
              <a:t> </a:t>
            </a:r>
            <a:r>
              <a:rPr lang="de-DE" dirty="0" err="1" smtClean="0"/>
              <a:t>other</a:t>
            </a:r>
            <a:r>
              <a:rPr lang="de-DE" dirty="0" smtClean="0"/>
              <a:t> </a:t>
            </a:r>
            <a:r>
              <a:rPr lang="de-DE" dirty="0" err="1" smtClean="0"/>
              <a:t>experiments</a:t>
            </a:r>
            <a:endParaRPr lang="de-D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97" y="1197864"/>
            <a:ext cx="7844159" cy="5353812"/>
          </a:xfrm>
          <a:prstGeom prst="rect">
            <a:avLst/>
          </a:prstGeom>
        </p:spPr>
      </p:pic>
    </p:spTree>
    <p:extLst>
      <p:ext uri="{BB962C8B-B14F-4D97-AF65-F5344CB8AC3E}">
        <p14:creationId xmlns:p14="http://schemas.microsoft.com/office/powerpoint/2010/main" val="2214434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Neutron </a:t>
            </a:r>
            <a:r>
              <a:rPr lang="de-DE" dirty="0" err="1" smtClean="0"/>
              <a:t>target</a:t>
            </a:r>
            <a:r>
              <a:rPr lang="de-DE" dirty="0" smtClean="0"/>
              <a:t> (R. </a:t>
            </a:r>
            <a:r>
              <a:rPr lang="de-DE" dirty="0" err="1" smtClean="0"/>
              <a:t>Reifarth</a:t>
            </a:r>
            <a:r>
              <a:rPr lang="de-DE" smtClean="0"/>
              <a:t>)</a:t>
            </a:r>
            <a:endParaRPr lang="de-DE" dirty="0"/>
          </a:p>
        </p:txBody>
      </p:sp>
      <p:sp>
        <p:nvSpPr>
          <p:cNvPr id="3" name="Content Placeholder 2"/>
          <p:cNvSpPr>
            <a:spLocks noGrp="1"/>
          </p:cNvSpPr>
          <p:nvPr>
            <p:ph idx="1"/>
          </p:nvPr>
        </p:nvSpPr>
        <p:spPr>
          <a:xfrm>
            <a:off x="422565" y="1313525"/>
            <a:ext cx="8211834" cy="4903585"/>
          </a:xfrm>
        </p:spPr>
        <p:txBody>
          <a:bodyPr>
            <a:normAutofit fontScale="85000" lnSpcReduction="10000"/>
          </a:bodyPr>
          <a:lstStyle/>
          <a:p>
            <a:pPr>
              <a:lnSpc>
                <a:spcPct val="120000"/>
              </a:lnSpc>
            </a:pPr>
            <a:r>
              <a:rPr lang="en-US" dirty="0" smtClean="0"/>
              <a:t>Goal: Investigate astrophysical relevant neutron capture reactions in inverse kinematics using a neutron target</a:t>
            </a:r>
          </a:p>
          <a:p>
            <a:pPr>
              <a:lnSpc>
                <a:spcPct val="120000"/>
              </a:lnSpc>
            </a:pPr>
            <a:r>
              <a:rPr lang="en-US" dirty="0" smtClean="0"/>
              <a:t>Current </a:t>
            </a:r>
            <a:r>
              <a:rPr lang="en-US" dirty="0"/>
              <a:t>methods to investigate neutron-capture reactions use a beam of neutrons hitting a target of heavier elements. Experiments with neutrons in the astrophysical energy range are limited to isotopes with half-lives of at least a few years, completely excluding all r-process and most key s-process nuclei. </a:t>
            </a:r>
            <a:endParaRPr lang="de-DE" dirty="0"/>
          </a:p>
          <a:p>
            <a:pPr>
              <a:lnSpc>
                <a:spcPct val="120000"/>
              </a:lnSpc>
            </a:pPr>
            <a:r>
              <a:rPr lang="en-US" dirty="0" smtClean="0"/>
              <a:t>As </a:t>
            </a:r>
            <a:r>
              <a:rPr lang="en-US" dirty="0"/>
              <a:t>neutrons are unstable, </a:t>
            </a:r>
            <a:r>
              <a:rPr lang="en-US" dirty="0" smtClean="0"/>
              <a:t>hence need </a:t>
            </a:r>
            <a:r>
              <a:rPr lang="en-US" dirty="0"/>
              <a:t>to be constantly produced with a small spallation source. This source will be surrounded by a large moderator, which slows down the very fast spallation neutrons to room temperature. These slow neutrons will be trapped in the moderator, ready to interact with ions of well-defined beam energies </a:t>
            </a:r>
            <a:endParaRPr lang="en-US" dirty="0" smtClean="0"/>
          </a:p>
          <a:p>
            <a:endParaRPr lang="en-US" dirty="0"/>
          </a:p>
        </p:txBody>
      </p:sp>
    </p:spTree>
    <p:extLst>
      <p:ext uri="{BB962C8B-B14F-4D97-AF65-F5344CB8AC3E}">
        <p14:creationId xmlns:p14="http://schemas.microsoft.com/office/powerpoint/2010/main" val="2433683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Concept</a:t>
            </a:r>
            <a:r>
              <a:rPr lang="de-DE" dirty="0" smtClean="0"/>
              <a:t> </a:t>
            </a:r>
            <a:r>
              <a:rPr lang="de-DE" dirty="0" err="1" smtClean="0"/>
              <a:t>of</a:t>
            </a:r>
            <a:r>
              <a:rPr lang="de-DE" dirty="0" smtClean="0"/>
              <a:t> </a:t>
            </a:r>
            <a:r>
              <a:rPr lang="de-DE" dirty="0" err="1" smtClean="0"/>
              <a:t>the</a:t>
            </a:r>
            <a:r>
              <a:rPr lang="de-DE" dirty="0" smtClean="0"/>
              <a:t> </a:t>
            </a:r>
            <a:r>
              <a:rPr lang="de-DE" dirty="0" err="1" smtClean="0"/>
              <a:t>neutron</a:t>
            </a:r>
            <a:r>
              <a:rPr lang="de-DE" dirty="0" smtClean="0"/>
              <a:t> </a:t>
            </a:r>
            <a:r>
              <a:rPr lang="de-DE" dirty="0" err="1" smtClean="0"/>
              <a:t>target</a:t>
            </a:r>
            <a:endParaRPr lang="de-DE" dirty="0"/>
          </a:p>
        </p:txBody>
      </p:sp>
      <p:pic>
        <p:nvPicPr>
          <p:cNvPr id="5" name="Picture 4"/>
          <p:cNvPicPr>
            <a:picLocks noChangeAspect="1"/>
          </p:cNvPicPr>
          <p:nvPr/>
        </p:nvPicPr>
        <p:blipFill>
          <a:blip r:embed="rId2"/>
          <a:stretch>
            <a:fillRect/>
          </a:stretch>
        </p:blipFill>
        <p:spPr>
          <a:xfrm>
            <a:off x="4520474" y="1303166"/>
            <a:ext cx="4320000" cy="4733087"/>
          </a:xfrm>
          <a:prstGeom prst="rect">
            <a:avLst/>
          </a:prstGeom>
        </p:spPr>
      </p:pic>
      <p:sp>
        <p:nvSpPr>
          <p:cNvPr id="6" name="Content Placeholder 2"/>
          <p:cNvSpPr>
            <a:spLocks noGrp="1"/>
          </p:cNvSpPr>
          <p:nvPr>
            <p:ph idx="1"/>
          </p:nvPr>
        </p:nvSpPr>
        <p:spPr>
          <a:xfrm>
            <a:off x="284803" y="1303166"/>
            <a:ext cx="4167723" cy="4712371"/>
          </a:xfrm>
        </p:spPr>
        <p:txBody>
          <a:bodyPr>
            <a:normAutofit fontScale="70000" lnSpcReduction="20000"/>
          </a:bodyPr>
          <a:lstStyle/>
          <a:p>
            <a:pPr>
              <a:lnSpc>
                <a:spcPct val="130000"/>
              </a:lnSpc>
            </a:pPr>
            <a:r>
              <a:rPr lang="en-US" dirty="0" smtClean="0"/>
              <a:t>Protons (</a:t>
            </a:r>
            <a:r>
              <a:rPr lang="en-US" dirty="0" err="1" smtClean="0"/>
              <a:t>upto</a:t>
            </a:r>
            <a:r>
              <a:rPr lang="en-US" dirty="0" smtClean="0"/>
              <a:t> 10</a:t>
            </a:r>
            <a:r>
              <a:rPr lang="en-US" baseline="30000" dirty="0" smtClean="0"/>
              <a:t>11</a:t>
            </a:r>
            <a:r>
              <a:rPr lang="en-US" dirty="0" smtClean="0"/>
              <a:t>/s are hitting a heavy metal target and produce neutrons</a:t>
            </a:r>
          </a:p>
          <a:p>
            <a:pPr>
              <a:lnSpc>
                <a:spcPct val="130000"/>
              </a:lnSpc>
            </a:pPr>
            <a:r>
              <a:rPr lang="en-US" dirty="0" smtClean="0"/>
              <a:t>a beam of exotic heavy nuclei is oriented perpendicular to the proton beam pipe</a:t>
            </a:r>
          </a:p>
          <a:p>
            <a:pPr lvl="1">
              <a:lnSpc>
                <a:spcPct val="130000"/>
              </a:lnSpc>
            </a:pPr>
            <a:r>
              <a:rPr lang="en-US" dirty="0" smtClean="0"/>
              <a:t>beam pipes do not intersect</a:t>
            </a:r>
          </a:p>
          <a:p>
            <a:pPr>
              <a:lnSpc>
                <a:spcPct val="130000"/>
              </a:lnSpc>
            </a:pPr>
            <a:r>
              <a:rPr lang="en-US" dirty="0" smtClean="0"/>
              <a:t>neutrons produced in the spallation process are slowed down by the surrounding moderator consisting out of Poly-ethylene, Beryllium or Carbon</a:t>
            </a:r>
          </a:p>
          <a:p>
            <a:pPr>
              <a:lnSpc>
                <a:spcPct val="130000"/>
              </a:lnSpc>
            </a:pPr>
            <a:r>
              <a:rPr lang="en-US" dirty="0" smtClean="0"/>
              <a:t>they penetrate the ion beam and act as targets for the ion beam </a:t>
            </a:r>
          </a:p>
          <a:p>
            <a:pPr>
              <a:lnSpc>
                <a:spcPct val="130000"/>
              </a:lnSpc>
            </a:pPr>
            <a:r>
              <a:rPr lang="en-US" dirty="0" smtClean="0"/>
              <a:t>usage at the rings and in the R3B cave</a:t>
            </a:r>
          </a:p>
          <a:p>
            <a:pPr lvl="1">
              <a:lnSpc>
                <a:spcPct val="120000"/>
              </a:lnSpc>
            </a:pPr>
            <a:endParaRPr lang="en-US" dirty="0"/>
          </a:p>
        </p:txBody>
      </p:sp>
      <p:sp>
        <p:nvSpPr>
          <p:cNvPr id="7" name="Content Placeholder 2"/>
          <p:cNvSpPr txBox="1">
            <a:spLocks/>
          </p:cNvSpPr>
          <p:nvPr/>
        </p:nvSpPr>
        <p:spPr>
          <a:xfrm>
            <a:off x="663707" y="5832690"/>
            <a:ext cx="5453629" cy="675845"/>
          </a:xfrm>
          <a:prstGeom prst="rect">
            <a:avLst/>
          </a:prstGeom>
          <a:ln>
            <a:solidFill>
              <a:schemeClr val="tx1"/>
            </a:solidFill>
          </a:ln>
        </p:spPr>
        <p:txBody>
          <a:bodyPr vert="horz" lIns="91440" tIns="45720" rIns="91440" bIns="45720" rtlCol="0">
            <a:normAutofit fontScale="70000" lnSpcReduction="20000"/>
          </a:bodyPr>
          <a:lst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smtClean="0"/>
              <a:t>Budget foreseen in the ELEMENTS proposal </a:t>
            </a:r>
          </a:p>
          <a:p>
            <a:pPr>
              <a:lnSpc>
                <a:spcPct val="120000"/>
              </a:lnSpc>
            </a:pPr>
            <a:r>
              <a:rPr lang="en-US" dirty="0" smtClean="0"/>
              <a:t>Evaluation of the proposal by the JSC </a:t>
            </a:r>
            <a:endParaRPr lang="en-US" dirty="0" smtClean="0"/>
          </a:p>
        </p:txBody>
      </p:sp>
    </p:spTree>
    <p:extLst>
      <p:ext uri="{BB962C8B-B14F-4D97-AF65-F5344CB8AC3E}">
        <p14:creationId xmlns:p14="http://schemas.microsoft.com/office/powerpoint/2010/main" val="179175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Electron</a:t>
            </a:r>
            <a:r>
              <a:rPr lang="de-DE" dirty="0" smtClean="0"/>
              <a:t> </a:t>
            </a:r>
            <a:r>
              <a:rPr lang="de-DE" dirty="0" err="1" smtClean="0"/>
              <a:t>acceleration</a:t>
            </a:r>
            <a:r>
              <a:rPr lang="de-DE" dirty="0" smtClean="0"/>
              <a:t> at GSI/FAIR (Darmstadt)</a:t>
            </a:r>
            <a:endParaRPr lang="de-DE" dirty="0"/>
          </a:p>
        </p:txBody>
      </p:sp>
      <p:sp>
        <p:nvSpPr>
          <p:cNvPr id="4" name="Content Placeholder 2"/>
          <p:cNvSpPr>
            <a:spLocks noGrp="1"/>
          </p:cNvSpPr>
          <p:nvPr>
            <p:ph idx="1"/>
          </p:nvPr>
        </p:nvSpPr>
        <p:spPr>
          <a:xfrm>
            <a:off x="284803" y="1303166"/>
            <a:ext cx="8594021" cy="4712371"/>
          </a:xfrm>
        </p:spPr>
        <p:txBody>
          <a:bodyPr>
            <a:normAutofit/>
          </a:bodyPr>
          <a:lstStyle/>
          <a:p>
            <a:pPr>
              <a:lnSpc>
                <a:spcPct val="110000"/>
              </a:lnSpc>
            </a:pPr>
            <a:r>
              <a:rPr lang="en-US" dirty="0"/>
              <a:t>Establishment of a state-of-the-art electron accelerator at </a:t>
            </a:r>
            <a:r>
              <a:rPr lang="en-US" dirty="0" smtClean="0"/>
              <a:t>the GSI/FAIR </a:t>
            </a:r>
            <a:r>
              <a:rPr lang="en-US" dirty="0"/>
              <a:t>campus is the largest infrastructure project of </a:t>
            </a:r>
            <a:r>
              <a:rPr lang="en-US" dirty="0" smtClean="0"/>
              <a:t>ELEMENTS</a:t>
            </a:r>
            <a:endParaRPr lang="de-DE" dirty="0" smtClean="0"/>
          </a:p>
          <a:p>
            <a:pPr lvl="1"/>
            <a:r>
              <a:rPr lang="en-US" dirty="0" smtClean="0"/>
              <a:t>511-MeV </a:t>
            </a:r>
            <a:r>
              <a:rPr lang="en-US" dirty="0"/>
              <a:t>superconducting multi-turn energy-recovery </a:t>
            </a:r>
            <a:r>
              <a:rPr lang="en-US" dirty="0" smtClean="0"/>
              <a:t>electron </a:t>
            </a:r>
            <a:r>
              <a:rPr lang="de-DE" dirty="0" smtClean="0"/>
              <a:t>linear </a:t>
            </a:r>
            <a:r>
              <a:rPr lang="de-DE" dirty="0" err="1"/>
              <a:t>accelerator</a:t>
            </a:r>
            <a:endParaRPr lang="en-US" dirty="0" smtClean="0"/>
          </a:p>
          <a:p>
            <a:pPr>
              <a:lnSpc>
                <a:spcPct val="110000"/>
              </a:lnSpc>
            </a:pPr>
            <a:r>
              <a:rPr lang="en-US" dirty="0" smtClean="0"/>
              <a:t>It </a:t>
            </a:r>
            <a:r>
              <a:rPr lang="en-US" dirty="0"/>
              <a:t>will provide </a:t>
            </a:r>
            <a:r>
              <a:rPr lang="en-US" dirty="0" smtClean="0"/>
              <a:t>the infrastructure </a:t>
            </a:r>
            <a:r>
              <a:rPr lang="en-US" dirty="0"/>
              <a:t>for studying </a:t>
            </a:r>
            <a:endParaRPr lang="en-US" dirty="0" smtClean="0"/>
          </a:p>
          <a:p>
            <a:pPr lvl="1">
              <a:lnSpc>
                <a:spcPct val="110000"/>
              </a:lnSpc>
            </a:pPr>
            <a:r>
              <a:rPr lang="en-US" dirty="0" smtClean="0"/>
              <a:t>electron </a:t>
            </a:r>
            <a:r>
              <a:rPr lang="en-US" dirty="0"/>
              <a:t>scattering on radioactive ion beams in the </a:t>
            </a:r>
            <a:r>
              <a:rPr lang="en-US" dirty="0" smtClean="0"/>
              <a:t>GSI/FAIR storage </a:t>
            </a:r>
            <a:r>
              <a:rPr lang="en-US" dirty="0"/>
              <a:t>rings </a:t>
            </a:r>
            <a:r>
              <a:rPr lang="en-US" dirty="0" smtClean="0"/>
              <a:t>(similar to ELISE at FAIR)</a:t>
            </a:r>
          </a:p>
          <a:p>
            <a:pPr lvl="1">
              <a:lnSpc>
                <a:spcPct val="110000"/>
              </a:lnSpc>
            </a:pPr>
            <a:r>
              <a:rPr lang="en-US" dirty="0" smtClean="0"/>
              <a:t>photonuclear reactions, </a:t>
            </a:r>
            <a:endParaRPr lang="en-US" dirty="0"/>
          </a:p>
          <a:p>
            <a:pPr lvl="1">
              <a:lnSpc>
                <a:spcPct val="110000"/>
              </a:lnSpc>
            </a:pPr>
            <a:r>
              <a:rPr lang="en-US" dirty="0" err="1" smtClean="0"/>
              <a:t>electrofission</a:t>
            </a:r>
            <a:r>
              <a:rPr lang="en-US" dirty="0" smtClean="0"/>
              <a:t> reactions</a:t>
            </a:r>
            <a:endParaRPr lang="en-US" dirty="0"/>
          </a:p>
          <a:p>
            <a:pPr lvl="1">
              <a:lnSpc>
                <a:spcPct val="110000"/>
              </a:lnSpc>
            </a:pPr>
            <a:r>
              <a:rPr lang="en-US" dirty="0" smtClean="0"/>
              <a:t>forward-looking </a:t>
            </a:r>
            <a:r>
              <a:rPr lang="en-US" dirty="0"/>
              <a:t>design of </a:t>
            </a:r>
            <a:r>
              <a:rPr lang="en-US" dirty="0" smtClean="0"/>
              <a:t>a sustainable </a:t>
            </a:r>
            <a:r>
              <a:rPr lang="en-US" dirty="0"/>
              <a:t>particle accelerator using energy recycling.</a:t>
            </a:r>
          </a:p>
        </p:txBody>
      </p:sp>
    </p:spTree>
    <p:extLst>
      <p:ext uri="{BB962C8B-B14F-4D97-AF65-F5344CB8AC3E}">
        <p14:creationId xmlns:p14="http://schemas.microsoft.com/office/powerpoint/2010/main" val="2357461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Energy</a:t>
            </a:r>
            <a:r>
              <a:rPr lang="de-DE" dirty="0" smtClean="0"/>
              <a:t> </a:t>
            </a:r>
            <a:r>
              <a:rPr lang="de-DE" dirty="0" err="1" smtClean="0"/>
              <a:t>recovering</a:t>
            </a:r>
            <a:r>
              <a:rPr lang="de-DE" dirty="0" smtClean="0"/>
              <a:t> </a:t>
            </a:r>
            <a:r>
              <a:rPr lang="de-DE" dirty="0" err="1" smtClean="0"/>
              <a:t>linacs</a:t>
            </a:r>
            <a:r>
              <a:rPr lang="de-DE" dirty="0" smtClean="0"/>
              <a:t> (Darmstadt)</a:t>
            </a:r>
            <a:endParaRPr lang="de-DE" dirty="0"/>
          </a:p>
        </p:txBody>
      </p:sp>
      <p:pic>
        <p:nvPicPr>
          <p:cNvPr id="4" name="Picture 3"/>
          <p:cNvPicPr>
            <a:picLocks noChangeAspect="1"/>
          </p:cNvPicPr>
          <p:nvPr/>
        </p:nvPicPr>
        <p:blipFill>
          <a:blip r:embed="rId2"/>
          <a:stretch>
            <a:fillRect/>
          </a:stretch>
        </p:blipFill>
        <p:spPr>
          <a:xfrm>
            <a:off x="783513" y="1203159"/>
            <a:ext cx="6016534" cy="3104148"/>
          </a:xfrm>
          <a:prstGeom prst="rect">
            <a:avLst/>
          </a:prstGeom>
        </p:spPr>
      </p:pic>
      <p:sp>
        <p:nvSpPr>
          <p:cNvPr id="6" name="Content Placeholder 2"/>
          <p:cNvSpPr>
            <a:spLocks noGrp="1"/>
          </p:cNvSpPr>
          <p:nvPr>
            <p:ph idx="1"/>
          </p:nvPr>
        </p:nvSpPr>
        <p:spPr>
          <a:xfrm>
            <a:off x="362405" y="4222976"/>
            <a:ext cx="8594021" cy="2274080"/>
          </a:xfrm>
        </p:spPr>
        <p:txBody>
          <a:bodyPr>
            <a:normAutofit fontScale="70000" lnSpcReduction="20000"/>
          </a:bodyPr>
          <a:lstStyle/>
          <a:p>
            <a:pPr>
              <a:lnSpc>
                <a:spcPct val="130000"/>
              </a:lnSpc>
            </a:pPr>
            <a:r>
              <a:rPr lang="en-US" dirty="0" smtClean="0"/>
              <a:t>Recovery of particles’ kinetic energy before disposing of the beam at low energy in a beam dump</a:t>
            </a:r>
          </a:p>
          <a:p>
            <a:pPr>
              <a:lnSpc>
                <a:spcPct val="130000"/>
              </a:lnSpc>
            </a:pPr>
            <a:r>
              <a:rPr lang="en-US" dirty="0"/>
              <a:t>Recirculating </a:t>
            </a:r>
            <a:r>
              <a:rPr lang="en-US" dirty="0" smtClean="0"/>
              <a:t>the beam </a:t>
            </a:r>
            <a:r>
              <a:rPr lang="en-US" dirty="0"/>
              <a:t>on a decelerating phase within the </a:t>
            </a:r>
            <a:r>
              <a:rPr lang="en-US" dirty="0" err="1"/>
              <a:t>linac</a:t>
            </a:r>
            <a:r>
              <a:rPr lang="en-US" dirty="0"/>
              <a:t> </a:t>
            </a:r>
            <a:r>
              <a:rPr lang="en-US" dirty="0" smtClean="0"/>
              <a:t>transfers kinetic </a:t>
            </a:r>
            <a:r>
              <a:rPr lang="en-US" dirty="0"/>
              <a:t>energy back to the cavity electromagnetic field.</a:t>
            </a:r>
          </a:p>
          <a:p>
            <a:pPr>
              <a:lnSpc>
                <a:spcPct val="130000"/>
              </a:lnSpc>
            </a:pPr>
            <a:r>
              <a:rPr lang="en-US" dirty="0"/>
              <a:t>Consequently, less radio-frequency (</a:t>
            </a:r>
            <a:r>
              <a:rPr lang="en-US" dirty="0" err="1"/>
              <a:t>rf</a:t>
            </a:r>
            <a:r>
              <a:rPr lang="en-US" dirty="0"/>
              <a:t>) power must </a:t>
            </a:r>
            <a:r>
              <a:rPr lang="en-US" dirty="0" smtClean="0"/>
              <a:t>be provided </a:t>
            </a:r>
            <a:r>
              <a:rPr lang="en-US" dirty="0"/>
              <a:t>externally to maintain the acceleration </a:t>
            </a:r>
            <a:r>
              <a:rPr lang="en-US" dirty="0" smtClean="0"/>
              <a:t>process for </a:t>
            </a:r>
            <a:r>
              <a:rPr lang="en-US" dirty="0"/>
              <a:t>freshly injected </a:t>
            </a:r>
            <a:r>
              <a:rPr lang="en-US" dirty="0" smtClean="0"/>
              <a:t>beam </a:t>
            </a:r>
          </a:p>
          <a:p>
            <a:pPr>
              <a:lnSpc>
                <a:spcPct val="130000"/>
              </a:lnSpc>
            </a:pPr>
            <a:r>
              <a:rPr lang="en-US" dirty="0"/>
              <a:t>T</a:t>
            </a:r>
            <a:r>
              <a:rPr lang="en-US" dirty="0" smtClean="0"/>
              <a:t>echnology </a:t>
            </a:r>
            <a:r>
              <a:rPr lang="en-US" dirty="0"/>
              <a:t>was first proposed in 1965 by M. </a:t>
            </a:r>
            <a:r>
              <a:rPr lang="en-US" dirty="0" err="1"/>
              <a:t>Tigner</a:t>
            </a:r>
            <a:r>
              <a:rPr lang="en-US" dirty="0"/>
              <a:t> </a:t>
            </a:r>
            <a:endParaRPr lang="de-DE" dirty="0"/>
          </a:p>
          <a:p>
            <a:endParaRPr lang="en-US" dirty="0" smtClean="0"/>
          </a:p>
        </p:txBody>
      </p:sp>
      <p:sp>
        <p:nvSpPr>
          <p:cNvPr id="7" name="TextBox 6"/>
          <p:cNvSpPr txBox="1"/>
          <p:nvPr/>
        </p:nvSpPr>
        <p:spPr>
          <a:xfrm>
            <a:off x="6985452" y="3080084"/>
            <a:ext cx="1970974" cy="923330"/>
          </a:xfrm>
          <a:prstGeom prst="rect">
            <a:avLst/>
          </a:prstGeom>
        </p:spPr>
        <p:txBody>
          <a:bodyPr vert="horz" wrap="square" lIns="91440" tIns="45720" rIns="91440" bIns="45720" rtlCol="0" anchor="t">
            <a:spAutoFit/>
          </a:bodyPr>
          <a:lstStyle/>
          <a:p>
            <a:pPr algn="l"/>
            <a:r>
              <a:rPr lang="de-DE" dirty="0" smtClean="0">
                <a:solidFill>
                  <a:srgbClr val="0000FE"/>
                </a:solidFill>
              </a:rPr>
              <a:t>Floor plan </a:t>
            </a:r>
            <a:r>
              <a:rPr lang="de-DE" dirty="0" err="1" smtClean="0">
                <a:solidFill>
                  <a:srgbClr val="0000FE"/>
                </a:solidFill>
              </a:rPr>
              <a:t>of</a:t>
            </a:r>
            <a:r>
              <a:rPr lang="de-DE" dirty="0" smtClean="0">
                <a:solidFill>
                  <a:srgbClr val="0000FE"/>
                </a:solidFill>
              </a:rPr>
              <a:t> </a:t>
            </a:r>
            <a:r>
              <a:rPr lang="de-DE" dirty="0" err="1" smtClean="0">
                <a:solidFill>
                  <a:srgbClr val="0000FE"/>
                </a:solidFill>
              </a:rPr>
              <a:t>the</a:t>
            </a:r>
            <a:r>
              <a:rPr lang="de-DE" dirty="0" smtClean="0">
                <a:solidFill>
                  <a:srgbClr val="0000FE"/>
                </a:solidFill>
              </a:rPr>
              <a:t> S-</a:t>
            </a:r>
            <a:r>
              <a:rPr lang="de-DE" dirty="0" err="1" smtClean="0">
                <a:solidFill>
                  <a:srgbClr val="0000FE"/>
                </a:solidFill>
              </a:rPr>
              <a:t>Danilac</a:t>
            </a:r>
            <a:r>
              <a:rPr lang="de-DE" dirty="0" smtClean="0">
                <a:solidFill>
                  <a:srgbClr val="0000FE"/>
                </a:solidFill>
              </a:rPr>
              <a:t> </a:t>
            </a:r>
            <a:r>
              <a:rPr lang="de-DE" dirty="0" smtClean="0">
                <a:solidFill>
                  <a:srgbClr val="0000FE"/>
                </a:solidFill>
              </a:rPr>
              <a:t>at TU </a:t>
            </a:r>
            <a:r>
              <a:rPr lang="de-DE" dirty="0" smtClean="0">
                <a:solidFill>
                  <a:srgbClr val="0000FE"/>
                </a:solidFill>
              </a:rPr>
              <a:t>Darmstadt</a:t>
            </a:r>
            <a:endParaRPr lang="de-DE" dirty="0" smtClean="0">
              <a:solidFill>
                <a:srgbClr val="0000FE"/>
              </a:solidFill>
            </a:endParaRPr>
          </a:p>
        </p:txBody>
      </p:sp>
    </p:spTree>
    <p:extLst>
      <p:ext uri="{BB962C8B-B14F-4D97-AF65-F5344CB8AC3E}">
        <p14:creationId xmlns:p14="http://schemas.microsoft.com/office/powerpoint/2010/main" val="287373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Project </a:t>
            </a:r>
            <a:r>
              <a:rPr lang="de-DE" dirty="0" err="1" smtClean="0"/>
              <a:t>status</a:t>
            </a:r>
            <a:endParaRPr lang="de-DE" dirty="0"/>
          </a:p>
        </p:txBody>
      </p:sp>
      <p:sp>
        <p:nvSpPr>
          <p:cNvPr id="3" name="Content Placeholder 2"/>
          <p:cNvSpPr>
            <a:spLocks noGrp="1"/>
          </p:cNvSpPr>
          <p:nvPr>
            <p:ph idx="1"/>
          </p:nvPr>
        </p:nvSpPr>
        <p:spPr/>
        <p:txBody>
          <a:bodyPr/>
          <a:lstStyle/>
          <a:p>
            <a:r>
              <a:rPr lang="en-US" dirty="0" smtClean="0"/>
              <a:t>Application to DFG is being prepared</a:t>
            </a:r>
          </a:p>
          <a:p>
            <a:r>
              <a:rPr lang="en-US" dirty="0" smtClean="0"/>
              <a:t>Several options on the GSI / FAIR campus are being evaluated</a:t>
            </a:r>
          </a:p>
          <a:p>
            <a:pPr lvl="1"/>
            <a:r>
              <a:rPr lang="en-US" dirty="0" smtClean="0"/>
              <a:t>ESR</a:t>
            </a:r>
          </a:p>
          <a:p>
            <a:pPr lvl="2"/>
            <a:r>
              <a:rPr lang="en-US" dirty="0" smtClean="0"/>
              <a:t>essentially using the space of the existing R3B cave</a:t>
            </a:r>
          </a:p>
          <a:p>
            <a:pPr lvl="2"/>
            <a:r>
              <a:rPr lang="en-US" dirty="0" smtClean="0"/>
              <a:t>discussion on feasibility has just started</a:t>
            </a:r>
          </a:p>
          <a:p>
            <a:pPr lvl="1"/>
            <a:r>
              <a:rPr lang="en-US" dirty="0" smtClean="0"/>
              <a:t>CR</a:t>
            </a:r>
          </a:p>
          <a:p>
            <a:pPr lvl="2"/>
            <a:r>
              <a:rPr lang="en-US" dirty="0" smtClean="0"/>
              <a:t>time schedule of the project – once approved – does allow for an installation at the CR if the building will be available in 2030</a:t>
            </a:r>
          </a:p>
          <a:p>
            <a:pPr lvl="2"/>
            <a:r>
              <a:rPr lang="en-US" dirty="0" smtClean="0"/>
              <a:t>discussion on feasibility not started</a:t>
            </a:r>
          </a:p>
        </p:txBody>
      </p:sp>
    </p:spTree>
    <p:extLst>
      <p:ext uri="{BB962C8B-B14F-4D97-AF65-F5344CB8AC3E}">
        <p14:creationId xmlns:p14="http://schemas.microsoft.com/office/powerpoint/2010/main" val="2572430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New </a:t>
            </a:r>
            <a:r>
              <a:rPr lang="de-DE" dirty="0" err="1" smtClean="0"/>
              <a:t>projects</a:t>
            </a:r>
            <a:endParaRPr lang="de-DE" dirty="0"/>
          </a:p>
        </p:txBody>
      </p:sp>
      <p:sp>
        <p:nvSpPr>
          <p:cNvPr id="3" name="Content Placeholder 2"/>
          <p:cNvSpPr>
            <a:spLocks noGrp="1"/>
          </p:cNvSpPr>
          <p:nvPr>
            <p:ph idx="1"/>
          </p:nvPr>
        </p:nvSpPr>
        <p:spPr>
          <a:xfrm>
            <a:off x="422565" y="1450685"/>
            <a:ext cx="8211834" cy="5407315"/>
          </a:xfrm>
        </p:spPr>
        <p:txBody>
          <a:bodyPr>
            <a:normAutofit fontScale="92500" lnSpcReduction="20000"/>
          </a:bodyPr>
          <a:lstStyle/>
          <a:p>
            <a:pPr>
              <a:lnSpc>
                <a:spcPct val="120000"/>
              </a:lnSpc>
            </a:pPr>
            <a:r>
              <a:rPr lang="en-US" dirty="0" smtClean="0"/>
              <a:t>start with an idea, which is discussed in the community</a:t>
            </a:r>
          </a:p>
          <a:p>
            <a:pPr>
              <a:lnSpc>
                <a:spcPct val="120000"/>
              </a:lnSpc>
            </a:pPr>
            <a:r>
              <a:rPr lang="en-US" dirty="0" smtClean="0"/>
              <a:t>need to be written down </a:t>
            </a:r>
          </a:p>
          <a:p>
            <a:pPr>
              <a:lnSpc>
                <a:spcPct val="120000"/>
              </a:lnSpc>
            </a:pPr>
            <a:r>
              <a:rPr lang="en-US" dirty="0" smtClean="0"/>
              <a:t>presented to the GSI/FAIR scientific management</a:t>
            </a:r>
          </a:p>
          <a:p>
            <a:pPr lvl="1">
              <a:lnSpc>
                <a:spcPct val="120000"/>
              </a:lnSpc>
            </a:pPr>
            <a:r>
              <a:rPr lang="en-US" dirty="0" smtClean="0"/>
              <a:t>scientific and technical case</a:t>
            </a:r>
          </a:p>
          <a:p>
            <a:pPr lvl="1">
              <a:lnSpc>
                <a:spcPct val="120000"/>
              </a:lnSpc>
            </a:pPr>
            <a:r>
              <a:rPr lang="en-US" dirty="0" smtClean="0"/>
              <a:t>has to fit into the strategic goals of GSI/FAIR</a:t>
            </a:r>
          </a:p>
          <a:p>
            <a:pPr>
              <a:lnSpc>
                <a:spcPct val="120000"/>
              </a:lnSpc>
            </a:pPr>
            <a:r>
              <a:rPr lang="en-US" dirty="0" smtClean="0"/>
              <a:t>and to either the JSC or the G-PAC</a:t>
            </a:r>
          </a:p>
          <a:p>
            <a:pPr lvl="1">
              <a:lnSpc>
                <a:spcPct val="120000"/>
              </a:lnSpc>
            </a:pPr>
            <a:r>
              <a:rPr lang="en-US" dirty="0" smtClean="0"/>
              <a:t>JSC: huge projects involving a lot of man power and resources</a:t>
            </a:r>
          </a:p>
          <a:p>
            <a:pPr lvl="1">
              <a:lnSpc>
                <a:spcPct val="120000"/>
              </a:lnSpc>
            </a:pPr>
            <a:r>
              <a:rPr lang="en-US" dirty="0" smtClean="0"/>
              <a:t>G-PAC: ideas connected with existing infrastructure</a:t>
            </a:r>
          </a:p>
          <a:p>
            <a:pPr lvl="2">
              <a:lnSpc>
                <a:spcPct val="120000"/>
              </a:lnSpc>
            </a:pPr>
            <a:r>
              <a:rPr lang="en-US" dirty="0" smtClean="0"/>
              <a:t>allocation finally decided by the management</a:t>
            </a:r>
          </a:p>
          <a:p>
            <a:pPr lvl="2">
              <a:lnSpc>
                <a:spcPct val="120000"/>
              </a:lnSpc>
            </a:pPr>
            <a:r>
              <a:rPr lang="en-US" dirty="0" smtClean="0"/>
              <a:t>AND the final decision is with management</a:t>
            </a:r>
          </a:p>
          <a:p>
            <a:pPr lvl="1">
              <a:lnSpc>
                <a:spcPct val="120000"/>
              </a:lnSpc>
            </a:pPr>
            <a:r>
              <a:rPr lang="en-US" dirty="0" smtClean="0"/>
              <a:t>at this point a project plan including involved man power, budget, financing and operation costs is requested</a:t>
            </a:r>
          </a:p>
          <a:p>
            <a:pPr>
              <a:lnSpc>
                <a:spcPct val="120000"/>
              </a:lnSpc>
            </a:pPr>
            <a:r>
              <a:rPr lang="en-US" dirty="0" smtClean="0"/>
              <a:t>and NO means NO: either revise the scientific case or the financing or whatever was criticized </a:t>
            </a:r>
          </a:p>
          <a:p>
            <a:pPr lvl="1"/>
            <a:endParaRPr lang="de-DE" dirty="0" smtClean="0"/>
          </a:p>
          <a:p>
            <a:pPr lvl="1"/>
            <a:endParaRPr lang="de-DE" dirty="0"/>
          </a:p>
        </p:txBody>
      </p:sp>
    </p:spTree>
    <p:extLst>
      <p:ext uri="{BB962C8B-B14F-4D97-AF65-F5344CB8AC3E}">
        <p14:creationId xmlns:p14="http://schemas.microsoft.com/office/powerpoint/2010/main" val="1892789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GSI </a:t>
            </a:r>
            <a:r>
              <a:rPr lang="de-DE" dirty="0" err="1" smtClean="0"/>
              <a:t>computing</a:t>
            </a:r>
            <a:r>
              <a:rPr lang="de-DE" dirty="0" smtClean="0"/>
              <a:t> </a:t>
            </a:r>
            <a:r>
              <a:rPr lang="de-DE" dirty="0" err="1" smtClean="0"/>
              <a:t>facilities</a:t>
            </a:r>
            <a:endParaRPr lang="de-DE" dirty="0"/>
          </a:p>
        </p:txBody>
      </p:sp>
      <p:pic>
        <p:nvPicPr>
          <p:cNvPr id="5" name="Picture 4">
            <a:extLst>
              <a:ext uri="{FF2B5EF4-FFF2-40B4-BE49-F238E27FC236}">
                <a16:creationId xmlns:a16="http://schemas.microsoft.com/office/drawing/2014/main" id="{1FEF1FD9-8651-29B7-7C05-7FDD07C643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941" y="3826042"/>
            <a:ext cx="3921186" cy="2610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1597877-D84C-545E-0403-4AA57749F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260" y="1624095"/>
            <a:ext cx="4069330" cy="27433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404" y="1794717"/>
            <a:ext cx="4423856" cy="4755148"/>
          </a:xfrm>
          <a:prstGeom prst="rect">
            <a:avLst/>
          </a:prstGeom>
        </p:spPr>
        <p:txBody>
          <a:bodyPr wrap="square">
            <a:spAutoFit/>
          </a:bodyPr>
          <a:lstStyle/>
          <a:p>
            <a:pPr marL="215995" indent="-215995">
              <a:lnSpc>
                <a:spcPct val="100000"/>
              </a:lnSpc>
              <a:spcBef>
                <a:spcPts val="600"/>
              </a:spcBef>
            </a:pPr>
            <a:r>
              <a:rPr lang="en-US" b="1" dirty="0" smtClean="0"/>
              <a:t>Leading ”Green” Data Center Technology</a:t>
            </a:r>
            <a:r>
              <a:rPr lang="en-US" dirty="0" smtClean="0"/>
              <a:t/>
            </a:r>
            <a:br>
              <a:rPr lang="en-US" dirty="0" smtClean="0"/>
            </a:br>
            <a:r>
              <a:rPr lang="en-US" dirty="0" smtClean="0"/>
              <a:t>5.5 M€ EU grant in 2022 to expand the Green-IT cube installation. Goal: further strengthen research and collaboration with industry within the FAIR Digital Open Lab (“</a:t>
            </a:r>
            <a:r>
              <a:rPr lang="en-US" dirty="0" err="1" smtClean="0"/>
              <a:t>Reallabor</a:t>
            </a:r>
            <a:r>
              <a:rPr lang="en-US" dirty="0" smtClean="0"/>
              <a:t>”)</a:t>
            </a:r>
          </a:p>
          <a:p>
            <a:pPr marL="215995" indent="-215995">
              <a:spcBef>
                <a:spcPts val="600"/>
              </a:spcBef>
            </a:pPr>
            <a:r>
              <a:rPr lang="en-US" dirty="0" smtClean="0"/>
              <a:t>Project started beginning of January 2022,  on level 4 and a limited extent on level 3</a:t>
            </a:r>
          </a:p>
          <a:p>
            <a:pPr marL="215995" indent="-215995">
              <a:spcBef>
                <a:spcPts val="600"/>
              </a:spcBef>
            </a:pPr>
            <a:r>
              <a:rPr lang="en-US" dirty="0" smtClean="0"/>
              <a:t>Financing secured by the EU from the REACT-EU program and managed by the HMWK. </a:t>
            </a:r>
          </a:p>
          <a:p>
            <a:pPr marL="215995" indent="-215995">
              <a:spcBef>
                <a:spcPts val="600"/>
              </a:spcBef>
            </a:pPr>
            <a:r>
              <a:rPr lang="en-US" dirty="0" smtClean="0"/>
              <a:t>About 330 k€ had to be financed by GSI for necessary construction measures, that are not approved by the funds</a:t>
            </a:r>
            <a:endParaRPr lang="en-US" dirty="0"/>
          </a:p>
        </p:txBody>
      </p:sp>
    </p:spTree>
    <p:extLst>
      <p:ext uri="{BB962C8B-B14F-4D97-AF65-F5344CB8AC3E}">
        <p14:creationId xmlns:p14="http://schemas.microsoft.com/office/powerpoint/2010/main" val="2898414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Outline</a:t>
            </a:r>
            <a:endParaRPr lang="de-DE"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de-DE" dirty="0" smtClean="0"/>
              <a:t>Plans </a:t>
            </a:r>
            <a:r>
              <a:rPr lang="de-DE" dirty="0" err="1" smtClean="0"/>
              <a:t>and</a:t>
            </a:r>
            <a:r>
              <a:rPr lang="de-DE" dirty="0" smtClean="0"/>
              <a:t> </a:t>
            </a:r>
            <a:r>
              <a:rPr lang="de-DE" dirty="0" err="1" smtClean="0"/>
              <a:t>ideas</a:t>
            </a:r>
            <a:r>
              <a:rPr lang="de-DE" dirty="0" smtClean="0"/>
              <a:t> </a:t>
            </a:r>
            <a:r>
              <a:rPr lang="de-DE" dirty="0" err="1" smtClean="0"/>
              <a:t>how</a:t>
            </a:r>
            <a:r>
              <a:rPr lang="de-DE" dirty="0" smtClean="0"/>
              <a:t> </a:t>
            </a:r>
            <a:r>
              <a:rPr lang="de-DE" dirty="0" err="1" smtClean="0"/>
              <a:t>to</a:t>
            </a:r>
            <a:r>
              <a:rPr lang="de-DE" dirty="0" smtClean="0"/>
              <a:t> </a:t>
            </a:r>
            <a:r>
              <a:rPr lang="de-DE" dirty="0" err="1" smtClean="0"/>
              <a:t>continue</a:t>
            </a:r>
            <a:r>
              <a:rPr lang="de-DE" dirty="0" smtClean="0"/>
              <a:t> </a:t>
            </a:r>
            <a:r>
              <a:rPr lang="de-DE" dirty="0" err="1" smtClean="0"/>
              <a:t>with</a:t>
            </a:r>
            <a:r>
              <a:rPr lang="de-DE" dirty="0" smtClean="0"/>
              <a:t> FAIR Phase-0 </a:t>
            </a:r>
            <a:r>
              <a:rPr lang="de-DE" dirty="0" err="1" smtClean="0"/>
              <a:t>and</a:t>
            </a:r>
            <a:r>
              <a:rPr lang="de-DE" dirty="0" smtClean="0"/>
              <a:t> </a:t>
            </a:r>
            <a:r>
              <a:rPr lang="de-DE" dirty="0" err="1" smtClean="0"/>
              <a:t>start-up</a:t>
            </a:r>
            <a:r>
              <a:rPr lang="de-DE" dirty="0" smtClean="0"/>
              <a:t> </a:t>
            </a:r>
            <a:r>
              <a:rPr lang="de-DE" dirty="0" err="1" smtClean="0"/>
              <a:t>of</a:t>
            </a:r>
            <a:r>
              <a:rPr lang="de-DE" dirty="0" smtClean="0"/>
              <a:t> FAIR </a:t>
            </a:r>
            <a:r>
              <a:rPr lang="de-DE" dirty="0" err="1" smtClean="0"/>
              <a:t>have</a:t>
            </a:r>
            <a:r>
              <a:rPr lang="de-DE" dirty="0" smtClean="0"/>
              <a:t> </a:t>
            </a:r>
            <a:r>
              <a:rPr lang="de-DE" dirty="0" err="1" smtClean="0"/>
              <a:t>been</a:t>
            </a:r>
            <a:r>
              <a:rPr lang="de-DE" dirty="0" smtClean="0"/>
              <a:t> </a:t>
            </a:r>
            <a:r>
              <a:rPr lang="de-DE" dirty="0" err="1" smtClean="0"/>
              <a:t>presented</a:t>
            </a:r>
            <a:r>
              <a:rPr lang="de-DE" dirty="0" smtClean="0"/>
              <a:t> </a:t>
            </a:r>
            <a:r>
              <a:rPr lang="de-DE" dirty="0" err="1" smtClean="0"/>
              <a:t>by</a:t>
            </a:r>
            <a:r>
              <a:rPr lang="de-DE" dirty="0" smtClean="0"/>
              <a:t> </a:t>
            </a:r>
            <a:r>
              <a:rPr lang="de-DE" dirty="0" err="1" smtClean="0"/>
              <a:t>the</a:t>
            </a:r>
            <a:r>
              <a:rPr lang="de-DE" dirty="0" smtClean="0"/>
              <a:t> </a:t>
            </a:r>
            <a:r>
              <a:rPr lang="de-DE" dirty="0" err="1" smtClean="0"/>
              <a:t>collaborations</a:t>
            </a:r>
            <a:r>
              <a:rPr lang="de-DE" dirty="0" smtClean="0"/>
              <a:t> </a:t>
            </a:r>
            <a:r>
              <a:rPr lang="de-DE" dirty="0" err="1" smtClean="0"/>
              <a:t>during</a:t>
            </a:r>
            <a:r>
              <a:rPr lang="de-DE" dirty="0" smtClean="0"/>
              <a:t> </a:t>
            </a:r>
            <a:r>
              <a:rPr lang="de-DE" dirty="0" err="1" smtClean="0"/>
              <a:t>the</a:t>
            </a:r>
            <a:r>
              <a:rPr lang="de-DE" dirty="0" smtClean="0"/>
              <a:t> </a:t>
            </a:r>
            <a:r>
              <a:rPr lang="de-DE" dirty="0" err="1" smtClean="0"/>
              <a:t>meeting</a:t>
            </a:r>
            <a:endParaRPr lang="de-DE" dirty="0" smtClean="0"/>
          </a:p>
          <a:p>
            <a:pPr>
              <a:lnSpc>
                <a:spcPct val="110000"/>
              </a:lnSpc>
            </a:pPr>
            <a:r>
              <a:rPr lang="de-DE" dirty="0" err="1" smtClean="0"/>
              <a:t>However</a:t>
            </a:r>
            <a:r>
              <a:rPr lang="de-DE" dirty="0" smtClean="0"/>
              <a:t>, </a:t>
            </a:r>
            <a:r>
              <a:rPr lang="de-DE" dirty="0" err="1" smtClean="0"/>
              <a:t>there</a:t>
            </a:r>
            <a:r>
              <a:rPr lang="de-DE" dirty="0" smtClean="0"/>
              <a:t> </a:t>
            </a:r>
            <a:r>
              <a:rPr lang="de-DE" dirty="0" err="1" smtClean="0"/>
              <a:t>have</a:t>
            </a:r>
            <a:r>
              <a:rPr lang="de-DE" dirty="0" smtClean="0"/>
              <a:t> </a:t>
            </a:r>
            <a:r>
              <a:rPr lang="de-DE" dirty="0" err="1" smtClean="0"/>
              <a:t>been</a:t>
            </a:r>
            <a:r>
              <a:rPr lang="de-DE" dirty="0" smtClean="0"/>
              <a:t> </a:t>
            </a:r>
            <a:r>
              <a:rPr lang="de-DE" dirty="0" err="1" smtClean="0"/>
              <a:t>some</a:t>
            </a:r>
            <a:r>
              <a:rPr lang="de-DE" dirty="0" smtClean="0"/>
              <a:t> </a:t>
            </a:r>
            <a:r>
              <a:rPr lang="de-DE" dirty="0" err="1" smtClean="0"/>
              <a:t>other</a:t>
            </a:r>
            <a:r>
              <a:rPr lang="de-DE" dirty="0" smtClean="0"/>
              <a:t> </a:t>
            </a:r>
            <a:r>
              <a:rPr lang="de-DE" dirty="0" err="1" smtClean="0"/>
              <a:t>ideas</a:t>
            </a:r>
            <a:r>
              <a:rPr lang="de-DE" dirty="0" smtClean="0"/>
              <a:t> </a:t>
            </a:r>
            <a:r>
              <a:rPr lang="de-DE" dirty="0" err="1" smtClean="0"/>
              <a:t>which</a:t>
            </a:r>
            <a:r>
              <a:rPr lang="de-DE" dirty="0" smtClean="0"/>
              <a:t> </a:t>
            </a:r>
            <a:r>
              <a:rPr lang="de-DE" dirty="0" err="1" smtClean="0"/>
              <a:t>have</a:t>
            </a:r>
            <a:r>
              <a:rPr lang="de-DE" dirty="0" smtClean="0"/>
              <a:t> </a:t>
            </a:r>
            <a:r>
              <a:rPr lang="de-DE" dirty="0" err="1" smtClean="0"/>
              <a:t>been</a:t>
            </a:r>
            <a:r>
              <a:rPr lang="de-DE" dirty="0" smtClean="0"/>
              <a:t> </a:t>
            </a:r>
            <a:r>
              <a:rPr lang="de-DE" dirty="0" err="1" smtClean="0"/>
              <a:t>brought</a:t>
            </a:r>
            <a:r>
              <a:rPr lang="de-DE" dirty="0" smtClean="0"/>
              <a:t> </a:t>
            </a:r>
            <a:r>
              <a:rPr lang="de-DE" dirty="0" err="1" smtClean="0"/>
              <a:t>up</a:t>
            </a:r>
            <a:r>
              <a:rPr lang="de-DE" dirty="0"/>
              <a:t> </a:t>
            </a:r>
            <a:r>
              <a:rPr lang="de-DE" dirty="0" smtClean="0"/>
              <a:t>apart </a:t>
            </a:r>
            <a:r>
              <a:rPr lang="de-DE" dirty="0" err="1" smtClean="0"/>
              <a:t>from</a:t>
            </a:r>
            <a:r>
              <a:rPr lang="de-DE" dirty="0" smtClean="0"/>
              <a:t> fundamental </a:t>
            </a:r>
            <a:r>
              <a:rPr lang="de-DE" dirty="0" err="1" smtClean="0"/>
              <a:t>research</a:t>
            </a:r>
            <a:r>
              <a:rPr lang="de-DE" dirty="0" smtClean="0"/>
              <a:t> on </a:t>
            </a:r>
            <a:r>
              <a:rPr lang="de-DE" dirty="0" err="1" smtClean="0"/>
              <a:t>fusion</a:t>
            </a:r>
            <a:r>
              <a:rPr lang="de-DE" dirty="0" smtClean="0"/>
              <a:t> </a:t>
            </a:r>
            <a:r>
              <a:rPr lang="de-DE" dirty="0" err="1" smtClean="0"/>
              <a:t>and</a:t>
            </a:r>
            <a:r>
              <a:rPr lang="de-DE" dirty="0" smtClean="0"/>
              <a:t> </a:t>
            </a:r>
            <a:r>
              <a:rPr lang="de-DE" dirty="0" err="1" smtClean="0"/>
              <a:t>polarized</a:t>
            </a:r>
            <a:r>
              <a:rPr lang="de-DE" dirty="0" smtClean="0"/>
              <a:t> </a:t>
            </a:r>
            <a:r>
              <a:rPr lang="de-DE" dirty="0" err="1" smtClean="0"/>
              <a:t>beams</a:t>
            </a:r>
            <a:r>
              <a:rPr lang="de-DE" dirty="0" smtClean="0"/>
              <a:t> </a:t>
            </a:r>
            <a:r>
              <a:rPr lang="de-DE" dirty="0" err="1" smtClean="0"/>
              <a:t>and</a:t>
            </a:r>
            <a:r>
              <a:rPr lang="de-DE" dirty="0" smtClean="0"/>
              <a:t> </a:t>
            </a:r>
            <a:r>
              <a:rPr lang="de-DE" dirty="0" err="1" smtClean="0"/>
              <a:t>targets</a:t>
            </a:r>
            <a:endParaRPr lang="de-DE" dirty="0" smtClean="0"/>
          </a:p>
          <a:p>
            <a:pPr lvl="1">
              <a:lnSpc>
                <a:spcPct val="110000"/>
              </a:lnSpc>
            </a:pPr>
            <a:r>
              <a:rPr lang="de-DE" dirty="0" err="1" smtClean="0"/>
              <a:t>cw</a:t>
            </a:r>
            <a:r>
              <a:rPr lang="de-DE" dirty="0" smtClean="0"/>
              <a:t> </a:t>
            </a:r>
            <a:r>
              <a:rPr lang="de-DE" dirty="0" err="1" smtClean="0"/>
              <a:t>Linac</a:t>
            </a:r>
            <a:endParaRPr lang="de-DE" dirty="0" smtClean="0"/>
          </a:p>
          <a:p>
            <a:pPr lvl="1">
              <a:lnSpc>
                <a:spcPct val="110000"/>
              </a:lnSpc>
            </a:pPr>
            <a:r>
              <a:rPr lang="de-DE" dirty="0" smtClean="0"/>
              <a:t>WASA@FRS</a:t>
            </a:r>
          </a:p>
          <a:p>
            <a:pPr lvl="1">
              <a:lnSpc>
                <a:spcPct val="110000"/>
              </a:lnSpc>
            </a:pPr>
            <a:r>
              <a:rPr lang="de-DE" dirty="0" smtClean="0"/>
              <a:t>REDTOP </a:t>
            </a:r>
            <a:r>
              <a:rPr lang="de-DE" dirty="0" err="1" smtClean="0"/>
              <a:t>experiment</a:t>
            </a:r>
            <a:r>
              <a:rPr lang="de-DE" dirty="0" smtClean="0"/>
              <a:t> </a:t>
            </a:r>
            <a:r>
              <a:rPr lang="de-DE" dirty="0" err="1" smtClean="0"/>
              <a:t>to</a:t>
            </a:r>
            <a:r>
              <a:rPr lang="de-DE" dirty="0" smtClean="0"/>
              <a:t> </a:t>
            </a:r>
            <a:r>
              <a:rPr lang="de-DE" dirty="0" err="1" smtClean="0"/>
              <a:t>study</a:t>
            </a:r>
            <a:r>
              <a:rPr lang="de-DE" dirty="0" smtClean="0"/>
              <a:t> rare </a:t>
            </a:r>
            <a:r>
              <a:rPr lang="el-GR" dirty="0" smtClean="0"/>
              <a:t>η</a:t>
            </a:r>
            <a:r>
              <a:rPr lang="de-DE" dirty="0" smtClean="0"/>
              <a:t> </a:t>
            </a:r>
            <a:r>
              <a:rPr lang="de-DE" dirty="0" err="1" smtClean="0"/>
              <a:t>and</a:t>
            </a:r>
            <a:r>
              <a:rPr lang="de-DE" dirty="0" smtClean="0"/>
              <a:t> </a:t>
            </a:r>
            <a:r>
              <a:rPr lang="el-GR" dirty="0" smtClean="0"/>
              <a:t>η</a:t>
            </a:r>
            <a:r>
              <a:rPr lang="de-DE" dirty="0" smtClean="0"/>
              <a:t>‘ </a:t>
            </a:r>
            <a:r>
              <a:rPr lang="de-DE" dirty="0" err="1" smtClean="0"/>
              <a:t>decays</a:t>
            </a:r>
            <a:endParaRPr lang="de-DE" dirty="0" smtClean="0"/>
          </a:p>
          <a:p>
            <a:pPr lvl="1">
              <a:lnSpc>
                <a:spcPct val="110000"/>
              </a:lnSpc>
            </a:pPr>
            <a:r>
              <a:rPr lang="de-DE" dirty="0" smtClean="0"/>
              <a:t>Neutron </a:t>
            </a:r>
            <a:r>
              <a:rPr lang="de-DE" dirty="0" err="1" smtClean="0"/>
              <a:t>target</a:t>
            </a:r>
            <a:r>
              <a:rPr lang="de-DE" dirty="0" smtClean="0"/>
              <a:t> </a:t>
            </a:r>
            <a:r>
              <a:rPr lang="de-DE" dirty="0" err="1" smtClean="0"/>
              <a:t>for</a:t>
            </a:r>
            <a:r>
              <a:rPr lang="de-DE" dirty="0" smtClean="0"/>
              <a:t> </a:t>
            </a:r>
            <a:r>
              <a:rPr lang="de-DE" dirty="0" err="1" smtClean="0"/>
              <a:t>reaction</a:t>
            </a:r>
            <a:r>
              <a:rPr lang="de-DE" dirty="0" smtClean="0"/>
              <a:t> </a:t>
            </a:r>
            <a:r>
              <a:rPr lang="de-DE" dirty="0" err="1" smtClean="0"/>
              <a:t>studies</a:t>
            </a:r>
            <a:endParaRPr lang="de-DE" dirty="0" smtClean="0"/>
          </a:p>
          <a:p>
            <a:pPr lvl="1">
              <a:lnSpc>
                <a:spcPct val="110000"/>
              </a:lnSpc>
            </a:pPr>
            <a:r>
              <a:rPr lang="de-DE" dirty="0" err="1" smtClean="0"/>
              <a:t>Electron</a:t>
            </a:r>
            <a:r>
              <a:rPr lang="de-DE" dirty="0" smtClean="0"/>
              <a:t> </a:t>
            </a:r>
            <a:r>
              <a:rPr lang="de-DE" dirty="0" err="1" smtClean="0"/>
              <a:t>accelerator</a:t>
            </a:r>
            <a:r>
              <a:rPr lang="de-DE" dirty="0"/>
              <a:t> </a:t>
            </a:r>
            <a:r>
              <a:rPr lang="de-DE" dirty="0" smtClean="0"/>
              <a:t>at GSI</a:t>
            </a:r>
          </a:p>
          <a:p>
            <a:pPr marL="0" indent="0">
              <a:lnSpc>
                <a:spcPct val="110000"/>
              </a:lnSpc>
              <a:buNone/>
            </a:pPr>
            <a:endParaRPr lang="de-DE" dirty="0"/>
          </a:p>
          <a:p>
            <a:pPr>
              <a:lnSpc>
                <a:spcPct val="110000"/>
              </a:lnSpc>
            </a:pPr>
            <a:r>
              <a:rPr lang="de-DE" dirty="0" err="1" smtClean="0"/>
              <a:t>There</a:t>
            </a:r>
            <a:r>
              <a:rPr lang="de-DE" dirty="0" smtClean="0"/>
              <a:t> </a:t>
            </a:r>
            <a:r>
              <a:rPr lang="de-DE" dirty="0" err="1" smtClean="0"/>
              <a:t>is</a:t>
            </a:r>
            <a:r>
              <a:rPr lang="de-DE" dirty="0"/>
              <a:t> </a:t>
            </a:r>
            <a:r>
              <a:rPr lang="de-DE" dirty="0" err="1" smtClean="0"/>
              <a:t>no</a:t>
            </a:r>
            <a:r>
              <a:rPr lang="de-DE" dirty="0" smtClean="0"/>
              <a:t> </a:t>
            </a:r>
            <a:r>
              <a:rPr lang="de-DE" dirty="0" err="1" smtClean="0"/>
              <a:t>claim</a:t>
            </a:r>
            <a:r>
              <a:rPr lang="de-DE" dirty="0" smtClean="0"/>
              <a:t> </a:t>
            </a:r>
            <a:r>
              <a:rPr lang="de-DE" dirty="0" err="1" smtClean="0"/>
              <a:t>to</a:t>
            </a:r>
            <a:r>
              <a:rPr lang="de-DE" dirty="0" smtClean="0"/>
              <a:t> </a:t>
            </a:r>
            <a:r>
              <a:rPr lang="de-DE" dirty="0" err="1" smtClean="0"/>
              <a:t>completeness</a:t>
            </a:r>
            <a:endParaRPr lang="de-DE" dirty="0" smtClean="0"/>
          </a:p>
          <a:p>
            <a:pPr lvl="1"/>
            <a:endParaRPr lang="de-DE" dirty="0"/>
          </a:p>
        </p:txBody>
      </p:sp>
    </p:spTree>
    <p:extLst>
      <p:ext uri="{BB962C8B-B14F-4D97-AF65-F5344CB8AC3E}">
        <p14:creationId xmlns:p14="http://schemas.microsoft.com/office/powerpoint/2010/main" val="3291164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E0979-955E-3B4E-23D2-4F3ADB71E611}"/>
              </a:ext>
            </a:extLst>
          </p:cNvPr>
          <p:cNvPicPr>
            <a:picLocks noChangeAspect="1"/>
          </p:cNvPicPr>
          <p:nvPr/>
        </p:nvPicPr>
        <p:blipFill>
          <a:blip r:embed="rId2"/>
          <a:stretch>
            <a:fillRect/>
          </a:stretch>
        </p:blipFill>
        <p:spPr>
          <a:xfrm>
            <a:off x="0" y="0"/>
            <a:ext cx="9144000" cy="6858000"/>
          </a:xfrm>
          <a:prstGeom prst="rect">
            <a:avLst/>
          </a:prstGeom>
        </p:spPr>
      </p:pic>
      <p:sp>
        <p:nvSpPr>
          <p:cNvPr id="26626" name="Slide Number Placeholder 4"/>
          <p:cNvSpPr>
            <a:spLocks noGrp="1"/>
          </p:cNvSpPr>
          <p:nvPr>
            <p:ph type="sldNum" sz="quarter" idx="11"/>
          </p:nvPr>
        </p:nvSpPr>
        <p:spPr bwMode="auto">
          <a:xfrm>
            <a:off x="8316913" y="6607175"/>
            <a:ext cx="728662" cy="2508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defPPr>
              <a:defRPr lang="de-DE"/>
            </a:defPPr>
            <a:lvl1pPr algn="r" rtl="0" eaLnBrk="1" fontAlgn="base" hangingPunct="1">
              <a:spcBef>
                <a:spcPct val="0"/>
              </a:spcBef>
              <a:spcAft>
                <a:spcPct val="0"/>
              </a:spcAft>
              <a:defRPr sz="1200" kern="1200">
                <a:solidFill>
                  <a:srgbClr val="00599D"/>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2EC4A1C5-5E12-42BD-A131-A585AA548F26}" type="slidenum">
              <a:rPr lang="de-DE" smtClean="0"/>
              <a:pPr>
                <a:defRPr/>
              </a:pPr>
              <a:t>20</a:t>
            </a:fld>
            <a:endParaRPr lang="de-DE" altLang="de-DE">
              <a:solidFill>
                <a:srgbClr val="00599D"/>
              </a:solidFill>
            </a:endParaRPr>
          </a:p>
        </p:txBody>
      </p:sp>
      <p:sp>
        <p:nvSpPr>
          <p:cNvPr id="26628" name="Textfeld 11"/>
          <p:cNvSpPr txBox="1">
            <a:spLocks noChangeArrowheads="1"/>
          </p:cNvSpPr>
          <p:nvPr/>
        </p:nvSpPr>
        <p:spPr bwMode="auto">
          <a:xfrm>
            <a:off x="6026150" y="5476875"/>
            <a:ext cx="2981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de-DE" sz="2800" b="1" dirty="0">
                <a:solidFill>
                  <a:schemeClr val="bg1"/>
                </a:solidFill>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Helmholtz Linear </a:t>
            </a:r>
            <a:r>
              <a:rPr lang="de-DE" dirty="0" err="1" smtClean="0"/>
              <a:t>Accelerator</a:t>
            </a:r>
            <a:endParaRPr lang="de-DE" dirty="0"/>
          </a:p>
        </p:txBody>
      </p:sp>
      <p:pic>
        <p:nvPicPr>
          <p:cNvPr id="4" name="Grafik 20"/>
          <p:cNvPicPr>
            <a:picLocks noChangeAspect="1"/>
          </p:cNvPicPr>
          <p:nvPr/>
        </p:nvPicPr>
        <p:blipFill>
          <a:blip r:embed="rId2"/>
          <a:stretch/>
        </p:blipFill>
        <p:spPr bwMode="auto">
          <a:xfrm>
            <a:off x="140774" y="1356382"/>
            <a:ext cx="8842107" cy="1728119"/>
          </a:xfrm>
          <a:prstGeom prst="rect">
            <a:avLst/>
          </a:prstGeom>
        </p:spPr>
      </p:pic>
      <p:sp>
        <p:nvSpPr>
          <p:cNvPr id="5" name="Rectangle 4"/>
          <p:cNvSpPr/>
          <p:nvPr/>
        </p:nvSpPr>
        <p:spPr>
          <a:xfrm>
            <a:off x="253765" y="3207038"/>
            <a:ext cx="8842107" cy="3693319"/>
          </a:xfrm>
          <a:prstGeom prst="rect">
            <a:avLst/>
          </a:prstGeom>
        </p:spPr>
        <p:txBody>
          <a:bodyPr wrap="square">
            <a:spAutoFit/>
          </a:bodyPr>
          <a:lstStyle/>
          <a:p>
            <a:pPr algn="just">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M</a:t>
            </a:r>
            <a:r>
              <a:rPr lang="en-GB" dirty="0" smtClean="0">
                <a:latin typeface="Calibri" panose="020F0502020204030204" pitchFamily="34" charset="0"/>
                <a:ea typeface="Calibri" panose="020F0502020204030204" pitchFamily="34" charset="0"/>
                <a:cs typeface="Times New Roman" panose="02020603050405020304" pitchFamily="18" charset="0"/>
              </a:rPr>
              <a:t>inimal </a:t>
            </a:r>
            <a:r>
              <a:rPr lang="en-GB" dirty="0">
                <a:latin typeface="Calibri" panose="020F0502020204030204" pitchFamily="34" charset="0"/>
                <a:ea typeface="Calibri" panose="020F0502020204030204" pitchFamily="34" charset="0"/>
                <a:cs typeface="Times New Roman" panose="02020603050405020304" pitchFamily="18" charset="0"/>
              </a:rPr>
              <a:t>configuration of a </a:t>
            </a:r>
            <a:r>
              <a:rPr lang="en-GB" dirty="0" err="1">
                <a:latin typeface="Calibri" panose="020F0502020204030204" pitchFamily="34" charset="0"/>
                <a:ea typeface="Calibri" panose="020F0502020204030204" pitchFamily="34" charset="0"/>
                <a:cs typeface="Times New Roman" panose="02020603050405020304" pitchFamily="18" charset="0"/>
              </a:rPr>
              <a:t>cw-linac</a:t>
            </a:r>
            <a:r>
              <a:rPr lang="en-GB" dirty="0">
                <a:latin typeface="Calibri" panose="020F0502020204030204" pitchFamily="34" charset="0"/>
                <a:ea typeface="Calibri" panose="020F0502020204030204" pitchFamily="34" charset="0"/>
                <a:cs typeface="Times New Roman" panose="02020603050405020304" pitchFamily="18" charset="0"/>
              </a:rPr>
              <a:t> (HELIAC) delivering long-duty cycle beams </a:t>
            </a:r>
            <a:r>
              <a:rPr lang="en-GB" dirty="0" smtClean="0">
                <a:latin typeface="Calibri" panose="020F0502020204030204" pitchFamily="34" charset="0"/>
                <a:ea typeface="Calibri" panose="020F0502020204030204" pitchFamily="34" charset="0"/>
                <a:cs typeface="Times New Roman" panose="02020603050405020304" pitchFamily="18" charset="0"/>
              </a:rPr>
              <a:t>consists of</a:t>
            </a:r>
          </a:p>
          <a:p>
            <a:pPr algn="just">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new (18 GHz) ECR ion </a:t>
            </a:r>
            <a:r>
              <a:rPr lang="en-GB" dirty="0" smtClean="0">
                <a:latin typeface="Calibri" panose="020F0502020204030204" pitchFamily="34" charset="0"/>
                <a:ea typeface="Calibri" panose="020F0502020204030204" pitchFamily="34" charset="0"/>
                <a:cs typeface="Times New Roman" panose="02020603050405020304" pitchFamily="18" charset="0"/>
              </a:rPr>
              <a:t>source</a:t>
            </a:r>
          </a:p>
          <a:p>
            <a:pPr algn="just">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Low </a:t>
            </a:r>
            <a:r>
              <a:rPr lang="en-GB" dirty="0">
                <a:latin typeface="Calibri" panose="020F0502020204030204" pitchFamily="34" charset="0"/>
                <a:ea typeface="Calibri" panose="020F0502020204030204" pitchFamily="34" charset="0"/>
                <a:cs typeface="Times New Roman" panose="02020603050405020304" pitchFamily="18" charset="0"/>
              </a:rPr>
              <a:t>Energy Beam Transport </a:t>
            </a:r>
            <a:r>
              <a:rPr lang="en-GB" dirty="0" smtClean="0">
                <a:latin typeface="Calibri" panose="020F0502020204030204" pitchFamily="34" charset="0"/>
                <a:ea typeface="Calibri" panose="020F0502020204030204" pitchFamily="34" charset="0"/>
                <a:cs typeface="Times New Roman" panose="02020603050405020304" pitchFamily="18" charset="0"/>
              </a:rPr>
              <a:t>Line</a:t>
            </a:r>
          </a:p>
          <a:p>
            <a:pPr algn="just">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existing 25%-duty-cycle </a:t>
            </a:r>
            <a:r>
              <a:rPr lang="en-GB" dirty="0" smtClean="0">
                <a:latin typeface="Calibri" panose="020F0502020204030204" pitchFamily="34" charset="0"/>
                <a:ea typeface="Calibri" panose="020F0502020204030204" pitchFamily="34" charset="0"/>
                <a:cs typeface="Times New Roman" panose="02020603050405020304" pitchFamily="18" charset="0"/>
              </a:rPr>
              <a:t>injector</a:t>
            </a:r>
          </a:p>
          <a:p>
            <a:pPr algn="just">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three </a:t>
            </a:r>
            <a:r>
              <a:rPr lang="en-GB" dirty="0">
                <a:latin typeface="Calibri" panose="020F0502020204030204" pitchFamily="34" charset="0"/>
                <a:ea typeface="Calibri" panose="020F0502020204030204" pitchFamily="34" charset="0"/>
                <a:cs typeface="Times New Roman" panose="02020603050405020304" pitchFamily="18" charset="0"/>
              </a:rPr>
              <a:t>accelerator </a:t>
            </a:r>
            <a:r>
              <a:rPr lang="en-GB" dirty="0" err="1" smtClean="0">
                <a:latin typeface="Calibri" panose="020F0502020204030204" pitchFamily="34" charset="0"/>
                <a:ea typeface="Calibri" panose="020F0502020204030204" pitchFamily="34" charset="0"/>
                <a:cs typeface="Times New Roman" panose="02020603050405020304" pitchFamily="18" charset="0"/>
              </a:rPr>
              <a:t>cryomodules</a:t>
            </a:r>
            <a:r>
              <a:rPr lang="en-GB" dirty="0" smtClean="0">
                <a:latin typeface="Calibri" panose="020F0502020204030204" pitchFamily="34" charset="0"/>
                <a:ea typeface="Calibri" panose="020F0502020204030204" pitchFamily="34" charset="0"/>
                <a:cs typeface="Times New Roman" panose="02020603050405020304" pitchFamily="18" charset="0"/>
              </a:rPr>
              <a:t> l</a:t>
            </a:r>
          </a:p>
          <a:p>
            <a:pPr algn="just">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link </a:t>
            </a:r>
            <a:r>
              <a:rPr lang="en-GB" dirty="0">
                <a:latin typeface="Calibri" panose="020F0502020204030204" pitchFamily="34" charset="0"/>
                <a:ea typeface="Calibri" panose="020F0502020204030204" pitchFamily="34" charset="0"/>
                <a:cs typeface="Times New Roman" panose="02020603050405020304" pitchFamily="18" charset="0"/>
              </a:rPr>
              <a:t>to the existing beam transport system behind UNILAC.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dirty="0" smtClean="0">
                <a:latin typeface="Calibri" panose="020F0502020204030204" pitchFamily="34" charset="0"/>
                <a:ea typeface="Calibri" panose="020F0502020204030204" pitchFamily="34" charset="0"/>
                <a:cs typeface="Times New Roman" panose="02020603050405020304" pitchFamily="18" charset="0"/>
              </a:rPr>
              <a:t>This </a:t>
            </a:r>
            <a:r>
              <a:rPr lang="en-GB" dirty="0">
                <a:latin typeface="Calibri" panose="020F0502020204030204" pitchFamily="34" charset="0"/>
                <a:ea typeface="Calibri" panose="020F0502020204030204" pitchFamily="34" charset="0"/>
                <a:cs typeface="Times New Roman" panose="02020603050405020304" pitchFamily="18" charset="0"/>
              </a:rPr>
              <a:t>configuration will provide heavy ion beams of sufficient energy and duty cycle that can be injected into SIS18 and serve a compelling science program in </a:t>
            </a:r>
            <a:r>
              <a:rPr lang="en-GB" dirty="0" err="1">
                <a:latin typeface="Calibri" panose="020F0502020204030204" pitchFamily="34" charset="0"/>
                <a:ea typeface="Calibri" panose="020F0502020204030204" pitchFamily="34" charset="0"/>
                <a:cs typeface="Times New Roman" panose="02020603050405020304" pitchFamily="18" charset="0"/>
              </a:rPr>
              <a:t>superheavy</a:t>
            </a:r>
            <a:r>
              <a:rPr lang="en-GB" dirty="0">
                <a:latin typeface="Calibri" panose="020F0502020204030204" pitchFamily="34" charset="0"/>
                <a:ea typeface="Calibri" panose="020F0502020204030204" pitchFamily="34" charset="0"/>
                <a:cs typeface="Times New Roman" panose="02020603050405020304" pitchFamily="18" charset="0"/>
              </a:rPr>
              <a:t> element research, except for new element search, and a significant part of the materials research program. A </a:t>
            </a:r>
            <a:r>
              <a:rPr lang="en-GB" dirty="0" err="1">
                <a:latin typeface="Calibri" panose="020F0502020204030204" pitchFamily="34" charset="0"/>
                <a:ea typeface="Calibri" panose="020F0502020204030204" pitchFamily="34" charset="0"/>
                <a:cs typeface="Times New Roman" panose="02020603050405020304" pitchFamily="18" charset="0"/>
              </a:rPr>
              <a:t>cw-linac</a:t>
            </a:r>
            <a:r>
              <a:rPr lang="en-GB" dirty="0">
                <a:latin typeface="Calibri" panose="020F0502020204030204" pitchFamily="34" charset="0"/>
                <a:ea typeface="Calibri" panose="020F0502020204030204" pitchFamily="34" charset="0"/>
                <a:cs typeface="Times New Roman" panose="02020603050405020304" pitchFamily="18" charset="0"/>
              </a:rPr>
              <a:t> configuration with two </a:t>
            </a:r>
            <a:r>
              <a:rPr lang="en-GB" dirty="0" err="1">
                <a:latin typeface="Calibri" panose="020F0502020204030204" pitchFamily="34" charset="0"/>
                <a:ea typeface="Calibri" panose="020F0502020204030204" pitchFamily="34" charset="0"/>
                <a:cs typeface="Times New Roman" panose="02020603050405020304" pitchFamily="18" charset="0"/>
              </a:rPr>
              <a:t>cryomodules</a:t>
            </a:r>
            <a:r>
              <a:rPr lang="en-GB" dirty="0">
                <a:latin typeface="Calibri" panose="020F0502020204030204" pitchFamily="34" charset="0"/>
                <a:ea typeface="Calibri" panose="020F0502020204030204" pitchFamily="34" charset="0"/>
                <a:cs typeface="Times New Roman" panose="02020603050405020304" pitchFamily="18" charset="0"/>
              </a:rPr>
              <a:t> is not a viable option as the resulting beam energy is too low.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4377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Helmholtz Linear </a:t>
            </a:r>
            <a:r>
              <a:rPr lang="de-DE" dirty="0" err="1" smtClean="0"/>
              <a:t>Accelerator</a:t>
            </a:r>
            <a:endParaRPr lang="de-DE" dirty="0"/>
          </a:p>
        </p:txBody>
      </p:sp>
      <p:pic>
        <p:nvPicPr>
          <p:cNvPr id="5" name="Picture 4"/>
          <p:cNvPicPr>
            <a:picLocks noChangeAspect="1"/>
          </p:cNvPicPr>
          <p:nvPr/>
        </p:nvPicPr>
        <p:blipFill>
          <a:blip r:embed="rId2"/>
          <a:stretch>
            <a:fillRect/>
          </a:stretch>
        </p:blipFill>
        <p:spPr>
          <a:xfrm>
            <a:off x="1" y="1883769"/>
            <a:ext cx="9144000" cy="3554505"/>
          </a:xfrm>
          <a:prstGeom prst="rect">
            <a:avLst/>
          </a:prstGeom>
        </p:spPr>
      </p:pic>
    </p:spTree>
    <p:extLst>
      <p:ext uri="{BB962C8B-B14F-4D97-AF65-F5344CB8AC3E}">
        <p14:creationId xmlns:p14="http://schemas.microsoft.com/office/powerpoint/2010/main" val="1374715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469" y="-201502"/>
            <a:ext cx="8669534" cy="1249344"/>
          </a:xfrm>
        </p:spPr>
        <p:txBody>
          <a:bodyPr>
            <a:normAutofit/>
          </a:bodyPr>
          <a:lstStyle/>
          <a:p>
            <a:r>
              <a:rPr lang="en-US" dirty="0">
                <a:latin typeface="Calibri" panose="020F0502020204030204" pitchFamily="34" charset="0"/>
                <a:cs typeface="Calibri" panose="020F0502020204030204" pitchFamily="34" charset="0"/>
              </a:rPr>
              <a:t>New avenues of the NUSTAR program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at </a:t>
            </a:r>
            <a:r>
              <a:rPr lang="en-US" dirty="0">
                <a:latin typeface="Calibri" panose="020F0502020204030204" pitchFamily="34" charset="0"/>
                <a:cs typeface="Calibri" panose="020F0502020204030204" pitchFamily="34" charset="0"/>
              </a:rPr>
              <a:t>UNILAC/HELIAC</a:t>
            </a:r>
            <a:endParaRPr lang="en-US" dirty="0">
              <a:latin typeface="Calibri" panose="020F0502020204030204" pitchFamily="34" charset="0"/>
              <a:cs typeface="Calibri" panose="020F0502020204030204" pitchFamily="34" charset="0"/>
            </a:endParaRPr>
          </a:p>
        </p:txBody>
      </p:sp>
      <p:pic>
        <p:nvPicPr>
          <p:cNvPr id="18" name="Grafik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374" y="2292482"/>
            <a:ext cx="2357170" cy="1543210"/>
          </a:xfrm>
          <a:prstGeom prst="rect">
            <a:avLst/>
          </a:prstGeom>
        </p:spPr>
      </p:pic>
      <p:pic>
        <p:nvPicPr>
          <p:cNvPr id="23"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6156" y="4105850"/>
            <a:ext cx="2426807" cy="172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fik 2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95125" y="4174667"/>
            <a:ext cx="2072427" cy="1554321"/>
          </a:xfrm>
          <a:prstGeom prst="rect">
            <a:avLst/>
          </a:prstGeom>
        </p:spPr>
      </p:pic>
      <p:sp>
        <p:nvSpPr>
          <p:cNvPr id="28" name="Textfeld 27"/>
          <p:cNvSpPr txBox="1"/>
          <p:nvPr/>
        </p:nvSpPr>
        <p:spPr>
          <a:xfrm>
            <a:off x="822265" y="2006719"/>
            <a:ext cx="1761316" cy="300082"/>
          </a:xfrm>
          <a:prstGeom prst="rect">
            <a:avLst/>
          </a:prstGeom>
        </p:spPr>
        <p:txBody>
          <a:bodyPr vert="horz" wrap="none" lIns="68580" tIns="34290" rIns="68580" bIns="34290" rtlCol="0" anchor="t">
            <a:spAutoFit/>
          </a:bodyPr>
          <a:lstStyle/>
          <a:p>
            <a:pPr algn="l"/>
            <a:r>
              <a:rPr lang="en-US" sz="1500" dirty="0">
                <a:latin typeface="Calibri" panose="020F0502020204030204" pitchFamily="34" charset="0"/>
                <a:cs typeface="Calibri" panose="020F0502020204030204" pitchFamily="34" charset="0"/>
              </a:rPr>
              <a:t>Nuclear Astrophysics</a:t>
            </a:r>
          </a:p>
        </p:txBody>
      </p:sp>
      <p:sp>
        <p:nvSpPr>
          <p:cNvPr id="29" name="Textfeld 28"/>
          <p:cNvSpPr txBox="1"/>
          <p:nvPr/>
        </p:nvSpPr>
        <p:spPr>
          <a:xfrm>
            <a:off x="402274" y="3854581"/>
            <a:ext cx="2508849" cy="300082"/>
          </a:xfrm>
          <a:prstGeom prst="rect">
            <a:avLst/>
          </a:prstGeom>
          <a:noFill/>
        </p:spPr>
        <p:txBody>
          <a:bodyPr vert="horz" wrap="square" lIns="68580" tIns="34290" rIns="68580" bIns="34290" rtlCol="0" anchor="t">
            <a:spAutoFit/>
          </a:bodyPr>
          <a:lstStyle/>
          <a:p>
            <a:pPr algn="ctr"/>
            <a:r>
              <a:rPr lang="en-US" sz="1500" dirty="0">
                <a:solidFill>
                  <a:srgbClr val="00B0F0"/>
                </a:solidFill>
                <a:latin typeface="Calibri" panose="020F0502020204030204" pitchFamily="34" charset="0"/>
                <a:cs typeface="Calibri" panose="020F0502020204030204" pitchFamily="34" charset="0"/>
              </a:rPr>
              <a:t>Decay Spectroscopy</a:t>
            </a:r>
          </a:p>
        </p:txBody>
      </p:sp>
      <p:sp>
        <p:nvSpPr>
          <p:cNvPr id="30" name="Textfeld 29"/>
          <p:cNvSpPr txBox="1"/>
          <p:nvPr/>
        </p:nvSpPr>
        <p:spPr>
          <a:xfrm>
            <a:off x="3665050" y="2059948"/>
            <a:ext cx="1653401" cy="300082"/>
          </a:xfrm>
          <a:prstGeom prst="rect">
            <a:avLst/>
          </a:prstGeom>
          <a:noFill/>
        </p:spPr>
        <p:txBody>
          <a:bodyPr vert="horz" wrap="none" lIns="68580" tIns="34290" rIns="68580" bIns="34290" rtlCol="0" anchor="t">
            <a:spAutoFit/>
          </a:bodyPr>
          <a:lstStyle/>
          <a:p>
            <a:pPr algn="l"/>
            <a:r>
              <a:rPr lang="en-US" sz="1500" dirty="0">
                <a:solidFill>
                  <a:srgbClr val="00B0F0"/>
                </a:solidFill>
                <a:latin typeface="Calibri" panose="020F0502020204030204" pitchFamily="34" charset="0"/>
                <a:cs typeface="Calibri" panose="020F0502020204030204" pitchFamily="34" charset="0"/>
              </a:rPr>
              <a:t>Mass </a:t>
            </a:r>
            <a:r>
              <a:rPr lang="en-US" sz="1500" dirty="0">
                <a:solidFill>
                  <a:srgbClr val="00B0F0"/>
                </a:solidFill>
                <a:latin typeface="Calibri" panose="020F0502020204030204" pitchFamily="34" charset="0"/>
                <a:cs typeface="Calibri" panose="020F0502020204030204" pitchFamily="34" charset="0"/>
              </a:rPr>
              <a:t>Spectrometry</a:t>
            </a:r>
            <a:endParaRPr lang="en-US" sz="1500" dirty="0">
              <a:solidFill>
                <a:srgbClr val="00B0F0"/>
              </a:solidFill>
              <a:latin typeface="Calibri" panose="020F0502020204030204" pitchFamily="34" charset="0"/>
              <a:cs typeface="Calibri" panose="020F0502020204030204" pitchFamily="34" charset="0"/>
            </a:endParaRPr>
          </a:p>
        </p:txBody>
      </p:sp>
      <p:sp>
        <p:nvSpPr>
          <p:cNvPr id="32" name="Textfeld 31"/>
          <p:cNvSpPr txBox="1"/>
          <p:nvPr/>
        </p:nvSpPr>
        <p:spPr>
          <a:xfrm>
            <a:off x="6659695" y="3900971"/>
            <a:ext cx="1304771" cy="300082"/>
          </a:xfrm>
          <a:prstGeom prst="rect">
            <a:avLst/>
          </a:prstGeom>
          <a:noFill/>
        </p:spPr>
        <p:txBody>
          <a:bodyPr vert="horz" wrap="square" lIns="68580" tIns="34290" rIns="68580" bIns="34290" rtlCol="0" anchor="t">
            <a:spAutoFit/>
          </a:bodyPr>
          <a:lstStyle/>
          <a:p>
            <a:pPr algn="r"/>
            <a:r>
              <a:rPr lang="en-US" sz="1500" dirty="0">
                <a:solidFill>
                  <a:srgbClr val="00B0F0"/>
                </a:solidFill>
                <a:latin typeface="Calibri" panose="020F0502020204030204" pitchFamily="34" charset="0"/>
                <a:cs typeface="Calibri" panose="020F0502020204030204" pitchFamily="34" charset="0"/>
              </a:rPr>
              <a:t>Laser </a:t>
            </a:r>
            <a:r>
              <a:rPr lang="en-US" sz="1500" dirty="0" err="1">
                <a:solidFill>
                  <a:srgbClr val="00B0F0"/>
                </a:solidFill>
                <a:latin typeface="Calibri" panose="020F0502020204030204" pitchFamily="34" charset="0"/>
                <a:cs typeface="Calibri" panose="020F0502020204030204" pitchFamily="34" charset="0"/>
              </a:rPr>
              <a:t>Spectro</a:t>
            </a:r>
            <a:r>
              <a:rPr lang="en-US" sz="1500" dirty="0">
                <a:solidFill>
                  <a:srgbClr val="00B0F0"/>
                </a:solidFill>
                <a:latin typeface="Calibri" panose="020F0502020204030204" pitchFamily="34" charset="0"/>
                <a:cs typeface="Calibri" panose="020F0502020204030204" pitchFamily="34" charset="0"/>
              </a:rPr>
              <a:t>.</a:t>
            </a:r>
            <a:endParaRPr lang="en-US" sz="1500" dirty="0">
              <a:solidFill>
                <a:srgbClr val="00B0F0"/>
              </a:solidFill>
              <a:latin typeface="Calibri" panose="020F0502020204030204" pitchFamily="34" charset="0"/>
              <a:cs typeface="Calibri" panose="020F0502020204030204" pitchFamily="34" charset="0"/>
            </a:endParaRPr>
          </a:p>
        </p:txBody>
      </p:sp>
      <p:pic>
        <p:nvPicPr>
          <p:cNvPr id="37" name="Picture 7">
            <a:extLst>
              <a:ext uri="{FF2B5EF4-FFF2-40B4-BE49-F238E27FC236}">
                <a16:creationId xmlns:a16="http://schemas.microsoft.com/office/drawing/2014/main" id="{00362C7A-6E4C-9F46-887F-C180DAAF51B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665050" y="4363598"/>
            <a:ext cx="1807152" cy="1432373"/>
          </a:xfrm>
          <a:prstGeom prst="rect">
            <a:avLst/>
          </a:prstGeom>
        </p:spPr>
      </p:pic>
      <p:sp>
        <p:nvSpPr>
          <p:cNvPr id="38" name="Textfeld 37"/>
          <p:cNvSpPr txBox="1"/>
          <p:nvPr/>
        </p:nvSpPr>
        <p:spPr>
          <a:xfrm>
            <a:off x="3622159" y="3854818"/>
            <a:ext cx="1879745" cy="530915"/>
          </a:xfrm>
          <a:prstGeom prst="rect">
            <a:avLst/>
          </a:prstGeom>
        </p:spPr>
        <p:txBody>
          <a:bodyPr vert="horz" wrap="none" lIns="68580" tIns="34290" rIns="68580" bIns="34290" rtlCol="0" anchor="t">
            <a:spAutoFit/>
          </a:bodyPr>
          <a:lstStyle/>
          <a:p>
            <a:pPr algn="l"/>
            <a:r>
              <a:rPr lang="en-US" sz="1500" dirty="0">
                <a:latin typeface="Calibri" panose="020F0502020204030204" pitchFamily="34" charset="0"/>
                <a:cs typeface="Calibri" panose="020F0502020204030204" pitchFamily="34" charset="0"/>
              </a:rPr>
              <a:t>Expand BSM searches </a:t>
            </a:r>
          </a:p>
          <a:p>
            <a:pPr algn="ctr"/>
            <a:r>
              <a:rPr lang="en-US" sz="1500" dirty="0">
                <a:latin typeface="Calibri" panose="020F0502020204030204" pitchFamily="34" charset="0"/>
                <a:cs typeface="Calibri" panose="020F0502020204030204" pitchFamily="34" charset="0"/>
              </a:rPr>
              <a:t>to other actinides</a:t>
            </a:r>
          </a:p>
        </p:txBody>
      </p:sp>
      <p:sp>
        <p:nvSpPr>
          <p:cNvPr id="5" name="Textfeld 4"/>
          <p:cNvSpPr txBox="1"/>
          <p:nvPr/>
        </p:nvSpPr>
        <p:spPr>
          <a:xfrm>
            <a:off x="526374" y="2274104"/>
            <a:ext cx="1500988" cy="692497"/>
          </a:xfrm>
          <a:prstGeom prst="rect">
            <a:avLst/>
          </a:prstGeom>
        </p:spPr>
        <p:txBody>
          <a:bodyPr vert="horz" wrap="none" lIns="68580" tIns="34290" rIns="68580" bIns="34290" rtlCol="0" anchor="t">
            <a:spAutoFit/>
          </a:bodyPr>
          <a:lstStyle/>
          <a:p>
            <a:pPr algn="l"/>
            <a:r>
              <a:rPr lang="en-US" sz="1350" dirty="0">
                <a:solidFill>
                  <a:schemeClr val="bg1"/>
                </a:solidFill>
                <a:latin typeface="Calibri" panose="020F0502020204030204" pitchFamily="34" charset="0"/>
                <a:cs typeface="Calibri" panose="020F0502020204030204" pitchFamily="34" charset="0"/>
              </a:rPr>
              <a:t>long-lived actinides</a:t>
            </a:r>
          </a:p>
          <a:p>
            <a:pPr algn="l"/>
            <a:r>
              <a:rPr lang="en-US" sz="1350" dirty="0">
                <a:solidFill>
                  <a:schemeClr val="bg1"/>
                </a:solidFill>
                <a:latin typeface="Calibri" panose="020F0502020204030204" pitchFamily="34" charset="0"/>
                <a:cs typeface="Calibri" panose="020F0502020204030204" pitchFamily="34" charset="0"/>
              </a:rPr>
              <a:t>rare-earth peak</a:t>
            </a:r>
          </a:p>
          <a:p>
            <a:pPr algn="l"/>
            <a:r>
              <a:rPr lang="en-US" sz="1350" dirty="0">
                <a:solidFill>
                  <a:schemeClr val="bg1"/>
                </a:solidFill>
                <a:latin typeface="Calibri" panose="020F0502020204030204" pitchFamily="34" charset="0"/>
                <a:cs typeface="Calibri" panose="020F0502020204030204" pitchFamily="34" charset="0"/>
              </a:rPr>
              <a:t>3</a:t>
            </a:r>
            <a:r>
              <a:rPr lang="en-US" sz="1350" baseline="30000" dirty="0">
                <a:solidFill>
                  <a:schemeClr val="bg1"/>
                </a:solidFill>
                <a:latin typeface="Calibri" panose="020F0502020204030204" pitchFamily="34" charset="0"/>
                <a:cs typeface="Calibri" panose="020F0502020204030204" pitchFamily="34" charset="0"/>
              </a:rPr>
              <a:t>rd</a:t>
            </a:r>
            <a:r>
              <a:rPr lang="en-US" sz="1350" dirty="0">
                <a:solidFill>
                  <a:schemeClr val="bg1"/>
                </a:solidFill>
                <a:latin typeface="Calibri" panose="020F0502020204030204" pitchFamily="34" charset="0"/>
                <a:cs typeface="Calibri" panose="020F0502020204030204" pitchFamily="34" charset="0"/>
              </a:rPr>
              <a:t> peak</a:t>
            </a:r>
          </a:p>
        </p:txBody>
      </p:sp>
      <p:sp>
        <p:nvSpPr>
          <p:cNvPr id="6" name="Textfeld 5"/>
          <p:cNvSpPr txBox="1"/>
          <p:nvPr/>
        </p:nvSpPr>
        <p:spPr>
          <a:xfrm>
            <a:off x="530669" y="5311223"/>
            <a:ext cx="1283618" cy="484748"/>
          </a:xfrm>
          <a:prstGeom prst="rect">
            <a:avLst/>
          </a:prstGeom>
        </p:spPr>
        <p:txBody>
          <a:bodyPr vert="horz" wrap="square" lIns="68580" tIns="34290" rIns="68580" bIns="34290" rtlCol="0" anchor="t">
            <a:spAutoFit/>
          </a:bodyPr>
          <a:lstStyle/>
          <a:p>
            <a:pPr algn="l"/>
            <a:r>
              <a:rPr lang="en-US" sz="1350" dirty="0">
                <a:solidFill>
                  <a:schemeClr val="bg1"/>
                </a:solidFill>
                <a:latin typeface="Calibri" panose="020F0502020204030204" pitchFamily="34" charset="0"/>
                <a:cs typeface="Calibri" panose="020F0502020204030204" pitchFamily="34" charset="0"/>
              </a:rPr>
              <a:t>beta-delayed fission studies</a:t>
            </a:r>
          </a:p>
        </p:txBody>
      </p:sp>
      <p:sp>
        <p:nvSpPr>
          <p:cNvPr id="33" name="Textfeld 32"/>
          <p:cNvSpPr txBox="1"/>
          <p:nvPr/>
        </p:nvSpPr>
        <p:spPr>
          <a:xfrm>
            <a:off x="6363951" y="5257232"/>
            <a:ext cx="1657385" cy="484748"/>
          </a:xfrm>
          <a:prstGeom prst="rect">
            <a:avLst/>
          </a:prstGeom>
        </p:spPr>
        <p:txBody>
          <a:bodyPr vert="horz" wrap="square" lIns="68580" tIns="34290" rIns="68580" bIns="34290" rtlCol="0" anchor="t">
            <a:spAutoFit/>
          </a:bodyPr>
          <a:lstStyle/>
          <a:p>
            <a:pPr algn="l"/>
            <a:r>
              <a:rPr lang="en-US" sz="1350" dirty="0">
                <a:solidFill>
                  <a:schemeClr val="bg1"/>
                </a:solidFill>
                <a:latin typeface="Calibri" panose="020F0502020204030204" pitchFamily="34" charset="0"/>
                <a:cs typeface="Calibri" panose="020F0502020204030204" pitchFamily="34" charset="0"/>
              </a:rPr>
              <a:t>isomeric states in refractory elements</a:t>
            </a:r>
          </a:p>
        </p:txBody>
      </p:sp>
      <p:pic>
        <p:nvPicPr>
          <p:cNvPr id="27" name="Bild 1" descr="20K_001_000_00_A_ZSB_MassMNT_3D_00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3622159" y="2359249"/>
            <a:ext cx="1845000" cy="1522117"/>
          </a:xfrm>
          <a:prstGeom prst="rect">
            <a:avLst/>
          </a:prstGeom>
          <a:noFill/>
          <a:ln>
            <a:noFill/>
          </a:ln>
          <a:extLst>
            <a:ext uri="{53640926-AAD7-44D8-BBD7-CCE9431645EC}">
              <a14:shadowObscured xmlns:a14="http://schemas.microsoft.com/office/drawing/2010/main"/>
            </a:ext>
          </a:extLst>
        </p:spPr>
      </p:pic>
      <p:grpSp>
        <p:nvGrpSpPr>
          <p:cNvPr id="11" name="Gruppieren 10"/>
          <p:cNvGrpSpPr/>
          <p:nvPr/>
        </p:nvGrpSpPr>
        <p:grpSpPr>
          <a:xfrm>
            <a:off x="6031657" y="2056414"/>
            <a:ext cx="2955631" cy="1959011"/>
            <a:chOff x="8176296" y="1298278"/>
            <a:chExt cx="3940841" cy="2612014"/>
          </a:xfrm>
        </p:grpSpPr>
        <p:sp>
          <p:nvSpPr>
            <p:cNvPr id="31" name="Textfeld 30"/>
            <p:cNvSpPr txBox="1"/>
            <p:nvPr/>
          </p:nvSpPr>
          <p:spPr>
            <a:xfrm>
              <a:off x="9189315" y="1298278"/>
              <a:ext cx="2021494" cy="400109"/>
            </a:xfrm>
            <a:prstGeom prst="rect">
              <a:avLst/>
            </a:prstGeom>
          </p:spPr>
          <p:txBody>
            <a:bodyPr vert="horz" wrap="none" lIns="68580" tIns="34290" rIns="68580" bIns="34290" rtlCol="0" anchor="t">
              <a:spAutoFit/>
            </a:bodyPr>
            <a:lstStyle/>
            <a:p>
              <a:pPr algn="l"/>
              <a:r>
                <a:rPr lang="en-US" sz="1500" dirty="0">
                  <a:latin typeface="Calibri" panose="020F0502020204030204" pitchFamily="34" charset="0"/>
                  <a:cs typeface="Calibri" panose="020F0502020204030204" pitchFamily="34" charset="0"/>
                </a:rPr>
                <a:t>Nuclear Structure</a:t>
              </a:r>
            </a:p>
          </p:txBody>
        </p:sp>
        <p:grpSp>
          <p:nvGrpSpPr>
            <p:cNvPr id="36" name="Gruppieren 35"/>
            <p:cNvGrpSpPr>
              <a:grpSpLocks noChangeAspect="1"/>
            </p:cNvGrpSpPr>
            <p:nvPr/>
          </p:nvGrpSpPr>
          <p:grpSpPr>
            <a:xfrm>
              <a:off x="8176296" y="1642131"/>
              <a:ext cx="3870924" cy="2186380"/>
              <a:chOff x="8210969" y="1950477"/>
              <a:chExt cx="8203970" cy="4367798"/>
            </a:xfrm>
          </p:grpSpPr>
          <p:pic>
            <p:nvPicPr>
              <p:cNvPr id="39" name="Grafik 38"/>
              <p:cNvPicPr>
                <a:picLocks noChangeAspect="1"/>
              </p:cNvPicPr>
              <p:nvPr/>
            </p:nvPicPr>
            <p:blipFill>
              <a:blip r:embed="rId8"/>
              <a:stretch>
                <a:fillRect/>
              </a:stretch>
            </p:blipFill>
            <p:spPr>
              <a:xfrm>
                <a:off x="8210969" y="1950477"/>
                <a:ext cx="8203970" cy="4367798"/>
              </a:xfrm>
              <a:prstGeom prst="rect">
                <a:avLst/>
              </a:prstGeom>
            </p:spPr>
          </p:pic>
          <p:sp>
            <p:nvSpPr>
              <p:cNvPr id="43" name="Ellipse 42"/>
              <p:cNvSpPr/>
              <p:nvPr/>
            </p:nvSpPr>
            <p:spPr>
              <a:xfrm rot="19133616">
                <a:off x="11946305" y="2587761"/>
                <a:ext cx="1614222" cy="583573"/>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de-DE" sz="1350">
                  <a:latin typeface="Calibri" panose="020F0502020204030204" pitchFamily="34" charset="0"/>
                  <a:cs typeface="Calibri" panose="020F0502020204030204" pitchFamily="34" charset="0"/>
                </a:endParaRPr>
              </a:p>
            </p:txBody>
          </p:sp>
        </p:grpSp>
        <p:sp>
          <p:nvSpPr>
            <p:cNvPr id="10" name="Rechteck 9"/>
            <p:cNvSpPr/>
            <p:nvPr/>
          </p:nvSpPr>
          <p:spPr>
            <a:xfrm>
              <a:off x="11940674" y="3705104"/>
              <a:ext cx="176463" cy="2051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2" name="Textfeld 11"/>
          <p:cNvSpPr txBox="1"/>
          <p:nvPr/>
        </p:nvSpPr>
        <p:spPr>
          <a:xfrm>
            <a:off x="1470881" y="5873553"/>
            <a:ext cx="6675545" cy="276999"/>
          </a:xfrm>
          <a:prstGeom prst="rect">
            <a:avLst/>
          </a:prstGeom>
        </p:spPr>
        <p:txBody>
          <a:bodyPr vert="horz" wrap="none" lIns="68580" tIns="34290" rIns="68580" bIns="34290" rtlCol="0" anchor="t">
            <a:spAutoFit/>
          </a:bodyPr>
          <a:lstStyle/>
          <a:p>
            <a:pPr algn="l"/>
            <a:r>
              <a:rPr lang="en-US" sz="1350" b="1" dirty="0">
                <a:solidFill>
                  <a:srgbClr val="FF0000"/>
                </a:solidFill>
              </a:rPr>
              <a:t>Discussed at dedicated workshop in `21 and presented to the sup. G-PAC in ´21</a:t>
            </a:r>
          </a:p>
        </p:txBody>
      </p:sp>
      <p:sp>
        <p:nvSpPr>
          <p:cNvPr id="3" name="TextBox 2"/>
          <p:cNvSpPr txBox="1"/>
          <p:nvPr/>
        </p:nvSpPr>
        <p:spPr>
          <a:xfrm>
            <a:off x="1491736" y="1440605"/>
            <a:ext cx="8734381" cy="369332"/>
          </a:xfrm>
          <a:prstGeom prst="rect">
            <a:avLst/>
          </a:prstGeom>
        </p:spPr>
        <p:txBody>
          <a:bodyPr vert="horz" wrap="square" lIns="91440" tIns="45720" rIns="91440" bIns="45720" rtlCol="0" anchor="t">
            <a:spAutoFit/>
          </a:bodyPr>
          <a:lstStyle/>
          <a:p>
            <a:pPr algn="l"/>
            <a:r>
              <a:rPr lang="de-DE" dirty="0" smtClean="0"/>
              <a:t>Multi </a:t>
            </a:r>
            <a:r>
              <a:rPr lang="de-DE" dirty="0" err="1" smtClean="0"/>
              <a:t>nucleo</a:t>
            </a:r>
            <a:r>
              <a:rPr lang="de-DE" dirty="0" err="1" smtClean="0"/>
              <a:t>n</a:t>
            </a:r>
            <a:r>
              <a:rPr lang="de-DE" dirty="0" smtClean="0"/>
              <a:t> </a:t>
            </a:r>
            <a:r>
              <a:rPr lang="de-DE" dirty="0" err="1" smtClean="0"/>
              <a:t>transfer</a:t>
            </a:r>
            <a:r>
              <a:rPr lang="de-DE" dirty="0" smtClean="0"/>
              <a:t> </a:t>
            </a:r>
            <a:r>
              <a:rPr lang="de-DE" dirty="0" err="1" smtClean="0"/>
              <a:t>reactions</a:t>
            </a:r>
            <a:r>
              <a:rPr lang="de-DE" dirty="0" smtClean="0"/>
              <a:t> at </a:t>
            </a:r>
            <a:r>
              <a:rPr lang="de-DE" dirty="0" err="1" smtClean="0"/>
              <a:t>the</a:t>
            </a:r>
            <a:r>
              <a:rPr lang="de-DE" dirty="0" smtClean="0"/>
              <a:t> UNILAC</a:t>
            </a:r>
            <a:endParaRPr lang="de-DE" dirty="0" smtClean="0"/>
          </a:p>
        </p:txBody>
      </p:sp>
    </p:spTree>
    <p:extLst>
      <p:ext uri="{BB962C8B-B14F-4D97-AF65-F5344CB8AC3E}">
        <p14:creationId xmlns:p14="http://schemas.microsoft.com/office/powerpoint/2010/main" val="526037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(Super) Wasa @ (Super) FRS</a:t>
            </a:r>
            <a:endParaRPr lang="de-DE" dirty="0"/>
          </a:p>
        </p:txBody>
      </p:sp>
      <p:sp>
        <p:nvSpPr>
          <p:cNvPr id="3" name="Date Placeholder 2"/>
          <p:cNvSpPr>
            <a:spLocks noGrp="1"/>
          </p:cNvSpPr>
          <p:nvPr>
            <p:ph type="dt" sz="half" idx="2"/>
          </p:nvPr>
        </p:nvSpPr>
        <p:spPr/>
        <p:txBody>
          <a:bodyPr/>
          <a:lstStyle/>
          <a:p>
            <a:fld id="{CC8E3B3E-C800-4C88-819E-7CF14DFF3FA6}" type="datetime1">
              <a:rPr lang="de-DE" smtClean="0"/>
              <a:t>14.02.2023</a:t>
            </a:fld>
            <a:endParaRPr lang="de-DE" dirty="0"/>
          </a:p>
        </p:txBody>
      </p:sp>
      <p:sp>
        <p:nvSpPr>
          <p:cNvPr id="4" name="Footer Placeholder 3"/>
          <p:cNvSpPr>
            <a:spLocks noGrp="1"/>
          </p:cNvSpPr>
          <p:nvPr>
            <p:ph type="ftr" sz="quarter" idx="3"/>
          </p:nvPr>
        </p:nvSpPr>
        <p:spPr/>
        <p:txBody>
          <a:bodyPr/>
          <a:lstStyle/>
          <a:p>
            <a:pPr algn="l"/>
            <a:endParaRPr lang="de-DE" dirty="0"/>
          </a:p>
        </p:txBody>
      </p:sp>
      <p:sp>
        <p:nvSpPr>
          <p:cNvPr id="5" name="Rechteck 34"/>
          <p:cNvSpPr/>
          <p:nvPr/>
        </p:nvSpPr>
        <p:spPr>
          <a:xfrm>
            <a:off x="4903791" y="2406503"/>
            <a:ext cx="4173927" cy="4111255"/>
          </a:xfrm>
          <a:prstGeom prst="rect">
            <a:avLst/>
          </a:prstGeom>
          <a:solidFill>
            <a:srgbClr val="FF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 name="Rechteck 33"/>
          <p:cNvSpPr/>
          <p:nvPr/>
        </p:nvSpPr>
        <p:spPr>
          <a:xfrm>
            <a:off x="84254" y="2413596"/>
            <a:ext cx="4619927" cy="4104162"/>
          </a:xfrm>
          <a:prstGeom prst="rect">
            <a:avLst/>
          </a:prstGeom>
          <a:solidFill>
            <a:srgbClr val="FF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 name="Title 1"/>
          <p:cNvSpPr txBox="1">
            <a:spLocks/>
          </p:cNvSpPr>
          <p:nvPr/>
        </p:nvSpPr>
        <p:spPr bwMode="auto">
          <a:xfrm>
            <a:off x="238971" y="1218902"/>
            <a:ext cx="80930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1200">
                <a:solidFill>
                  <a:schemeClr val="tx1"/>
                </a:solidFill>
                <a:latin typeface="Arial" charset="0"/>
                <a:ea typeface="ＭＳ Ｐゴシック" charset="-128"/>
              </a:defRPr>
            </a:lvl1pPr>
            <a:lvl2pPr marL="742950" indent="-285750" eaLnBrk="0" hangingPunct="0">
              <a:defRPr sz="1200">
                <a:solidFill>
                  <a:schemeClr val="tx1"/>
                </a:solidFill>
                <a:latin typeface="Arial" charset="0"/>
                <a:ea typeface="ＭＳ Ｐゴシック" charset="-128"/>
              </a:defRPr>
            </a:lvl2pPr>
            <a:lvl3pPr marL="1143000" indent="-228600" eaLnBrk="0" hangingPunct="0">
              <a:defRPr sz="1200">
                <a:solidFill>
                  <a:schemeClr val="tx1"/>
                </a:solidFill>
                <a:latin typeface="Arial" charset="0"/>
                <a:ea typeface="ＭＳ Ｐゴシック" charset="-128"/>
              </a:defRPr>
            </a:lvl3pPr>
            <a:lvl4pPr marL="1600200" indent="-228600" eaLnBrk="0" hangingPunct="0">
              <a:defRPr sz="1200">
                <a:solidFill>
                  <a:schemeClr val="tx1"/>
                </a:solidFill>
                <a:latin typeface="Arial" charset="0"/>
                <a:ea typeface="ＭＳ Ｐゴシック" charset="-128"/>
              </a:defRPr>
            </a:lvl4pPr>
            <a:lvl5pPr marL="2057400" indent="-228600" eaLnBrk="0" hangingPunct="0">
              <a:defRPr sz="1200">
                <a:solidFill>
                  <a:schemeClr val="tx1"/>
                </a:solidFill>
                <a:latin typeface="Arial" charset="0"/>
                <a:ea typeface="ＭＳ Ｐゴシック" charset="-128"/>
              </a:defRPr>
            </a:lvl5pPr>
            <a:lvl6pPr marL="2514600" indent="-228600" eaLnBrk="0" fontAlgn="base" hangingPunct="0">
              <a:spcBef>
                <a:spcPct val="0"/>
              </a:spcBef>
              <a:spcAft>
                <a:spcPct val="0"/>
              </a:spcAft>
              <a:defRPr sz="1200">
                <a:solidFill>
                  <a:schemeClr val="tx1"/>
                </a:solidFill>
                <a:latin typeface="Arial" charset="0"/>
                <a:ea typeface="ＭＳ Ｐゴシック" charset="-128"/>
              </a:defRPr>
            </a:lvl6pPr>
            <a:lvl7pPr marL="2971800" indent="-228600" eaLnBrk="0" fontAlgn="base" hangingPunct="0">
              <a:spcBef>
                <a:spcPct val="0"/>
              </a:spcBef>
              <a:spcAft>
                <a:spcPct val="0"/>
              </a:spcAft>
              <a:defRPr sz="1200">
                <a:solidFill>
                  <a:schemeClr val="tx1"/>
                </a:solidFill>
                <a:latin typeface="Arial" charset="0"/>
                <a:ea typeface="ＭＳ Ｐゴシック" charset="-128"/>
              </a:defRPr>
            </a:lvl7pPr>
            <a:lvl8pPr marL="3429000" indent="-228600" eaLnBrk="0" fontAlgn="base" hangingPunct="0">
              <a:spcBef>
                <a:spcPct val="0"/>
              </a:spcBef>
              <a:spcAft>
                <a:spcPct val="0"/>
              </a:spcAft>
              <a:defRPr sz="1200">
                <a:solidFill>
                  <a:schemeClr val="tx1"/>
                </a:solidFill>
                <a:latin typeface="Arial" charset="0"/>
                <a:ea typeface="ＭＳ Ｐゴシック" charset="-128"/>
              </a:defRPr>
            </a:lvl8pPr>
            <a:lvl9pPr marL="3886200" indent="-228600" eaLnBrk="0" fontAlgn="base" hangingPunct="0">
              <a:spcBef>
                <a:spcPct val="0"/>
              </a:spcBef>
              <a:spcAft>
                <a:spcPct val="0"/>
              </a:spcAft>
              <a:defRPr sz="1200">
                <a:solidFill>
                  <a:schemeClr val="tx1"/>
                </a:solidFill>
                <a:latin typeface="Arial" charset="0"/>
                <a:ea typeface="ＭＳ Ｐゴシック" charset="-128"/>
              </a:defRPr>
            </a:lvl9pPr>
          </a:lstStyle>
          <a:p>
            <a:pPr marL="457200" indent="-457200" eaLnBrk="1" hangingPunct="1">
              <a:lnSpc>
                <a:spcPct val="85000"/>
              </a:lnSpc>
              <a:buFont typeface="Wingdings" panose="05000000000000000000" pitchFamily="2" charset="2"/>
              <a:buChar char="Ø"/>
            </a:pPr>
            <a:r>
              <a:rPr lang="en-US" altLang="x-none" sz="2000" b="1" dirty="0" smtClean="0">
                <a:latin typeface="Calibri Light" charset="0"/>
              </a:rPr>
              <a:t>Production </a:t>
            </a:r>
            <a:r>
              <a:rPr lang="en-US" altLang="x-none" sz="2000" b="1" dirty="0">
                <a:latin typeface="Calibri Light" charset="0"/>
              </a:rPr>
              <a:t>and study of (exotic) </a:t>
            </a:r>
            <a:r>
              <a:rPr lang="en-US" altLang="x-none" sz="2000" b="1" dirty="0" err="1">
                <a:latin typeface="Calibri Light" charset="0"/>
              </a:rPr>
              <a:t>hypernuclei</a:t>
            </a:r>
            <a:r>
              <a:rPr lang="en-US" altLang="x-none" sz="2000" b="1" dirty="0">
                <a:latin typeface="Calibri Light" charset="0"/>
              </a:rPr>
              <a:t> </a:t>
            </a:r>
            <a:r>
              <a:rPr lang="en-US" altLang="x-none" sz="2000" b="1" dirty="0" smtClean="0">
                <a:latin typeface="Calibri Light" charset="0"/>
              </a:rPr>
              <a:t>up to A≈20</a:t>
            </a:r>
          </a:p>
          <a:p>
            <a:pPr marL="457200" indent="-457200" eaLnBrk="1" hangingPunct="1">
              <a:lnSpc>
                <a:spcPct val="85000"/>
              </a:lnSpc>
              <a:buFont typeface="Wingdings" panose="05000000000000000000" pitchFamily="2" charset="2"/>
              <a:buChar char="Ø"/>
            </a:pPr>
            <a:r>
              <a:rPr lang="en-US" altLang="x-none" sz="2000" b="1" dirty="0" smtClean="0">
                <a:latin typeface="Calibri Light" charset="0"/>
              </a:rPr>
              <a:t>Exotic </a:t>
            </a:r>
            <a:r>
              <a:rPr lang="en-US" altLang="x-none" sz="2000" b="1" dirty="0">
                <a:latin typeface="Calibri Light" charset="0"/>
              </a:rPr>
              <a:t>atoms, e.g. </a:t>
            </a:r>
            <a:r>
              <a:rPr lang="en-US" altLang="x-none" sz="2000" b="1" dirty="0">
                <a:latin typeface="Symbol" charset="2"/>
              </a:rPr>
              <a:t>h</a:t>
            </a:r>
            <a:r>
              <a:rPr lang="en-US" altLang="en-US" sz="2000" b="1" dirty="0">
                <a:latin typeface="Calibri Light" charset="0"/>
              </a:rPr>
              <a:t>’</a:t>
            </a:r>
            <a:r>
              <a:rPr lang="en-US" altLang="x-none" sz="2000" b="1" dirty="0">
                <a:latin typeface="Calibri Light" charset="0"/>
              </a:rPr>
              <a:t>-mesic </a:t>
            </a:r>
            <a:r>
              <a:rPr lang="en-US" altLang="x-none" sz="2000" b="1" dirty="0" smtClean="0">
                <a:latin typeface="Calibri Light" charset="0"/>
              </a:rPr>
              <a:t>nuclei</a:t>
            </a:r>
            <a:endParaRPr lang="en-US" altLang="x-none" sz="2000" dirty="0">
              <a:latin typeface="Calibri Light" charset="0"/>
            </a:endParaRPr>
          </a:p>
          <a:p>
            <a:pPr marL="457200" indent="-457200" eaLnBrk="1" hangingPunct="1">
              <a:lnSpc>
                <a:spcPct val="85000"/>
              </a:lnSpc>
              <a:buFont typeface="Wingdings" panose="05000000000000000000" pitchFamily="2" charset="2"/>
              <a:buChar char="Ø"/>
            </a:pPr>
            <a:r>
              <a:rPr lang="en-US" altLang="x-none" sz="2000" b="1" dirty="0" smtClean="0">
                <a:latin typeface="Calibri Light" charset="0"/>
              </a:rPr>
              <a:t>Baryon </a:t>
            </a:r>
            <a:r>
              <a:rPr lang="en-US" altLang="x-none" sz="2000" b="1" dirty="0">
                <a:latin typeface="Calibri Light" charset="0"/>
              </a:rPr>
              <a:t>resonances in asymmetric nuclear </a:t>
            </a:r>
            <a:r>
              <a:rPr lang="en-US" altLang="x-none" sz="2000" b="1" dirty="0" smtClean="0">
                <a:latin typeface="Calibri Light" charset="0"/>
              </a:rPr>
              <a:t>matter</a:t>
            </a:r>
          </a:p>
          <a:p>
            <a:pPr marL="457200" indent="-457200" eaLnBrk="1" hangingPunct="1">
              <a:lnSpc>
                <a:spcPct val="85000"/>
              </a:lnSpc>
              <a:buFont typeface="Wingdings" panose="05000000000000000000" pitchFamily="2" charset="2"/>
              <a:buChar char="Ø"/>
            </a:pPr>
            <a:r>
              <a:rPr lang="en-US" altLang="x-none" sz="2000" b="1" dirty="0" smtClean="0">
                <a:latin typeface="Calibri Light" charset="0"/>
              </a:rPr>
              <a:t>…more ideas for hadron and nuclear physics</a:t>
            </a:r>
          </a:p>
          <a:p>
            <a:pPr eaLnBrk="1" hangingPunct="1">
              <a:lnSpc>
                <a:spcPct val="85000"/>
              </a:lnSpc>
            </a:pPr>
            <a:endParaRPr lang="en-US" altLang="x-none" sz="2000" b="1" dirty="0">
              <a:latin typeface="Calibri Light" charset="0"/>
            </a:endParaRPr>
          </a:p>
          <a:p>
            <a:pPr eaLnBrk="1" hangingPunct="1">
              <a:lnSpc>
                <a:spcPct val="85000"/>
              </a:lnSpc>
            </a:pPr>
            <a:endParaRPr lang="en-US" altLang="x-none" sz="2000" b="1" dirty="0">
              <a:latin typeface="Calibri Light" charset="0"/>
            </a:endParaRPr>
          </a:p>
        </p:txBody>
      </p:sp>
      <p:pic>
        <p:nvPicPr>
          <p:cNvPr id="8" name="pasted-image.tiff"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964" y="3838546"/>
            <a:ext cx="2220317" cy="110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Rechteck 26"/>
          <p:cNvSpPr/>
          <p:nvPr/>
        </p:nvSpPr>
        <p:spPr>
          <a:xfrm>
            <a:off x="4903791" y="2411501"/>
            <a:ext cx="4335912" cy="1269578"/>
          </a:xfrm>
          <a:prstGeom prst="rect">
            <a:avLst/>
          </a:prstGeom>
        </p:spPr>
        <p:txBody>
          <a:bodyPr wrap="square">
            <a:spAutoFit/>
          </a:bodyPr>
          <a:lstStyle/>
          <a:p>
            <a:pPr>
              <a:lnSpc>
                <a:spcPct val="85000"/>
              </a:lnSpc>
            </a:pPr>
            <a:r>
              <a:rPr lang="en-US" altLang="x-none" b="1" dirty="0" err="1" smtClean="0">
                <a:solidFill>
                  <a:schemeClr val="accent1">
                    <a:lumMod val="75000"/>
                  </a:schemeClr>
                </a:solidFill>
                <a:latin typeface="Calibri" panose="020F0502020204030204" pitchFamily="34" charset="0"/>
                <a:cs typeface="Calibri" panose="020F0502020204030204" pitchFamily="34" charset="0"/>
              </a:rPr>
              <a:t>Super-WASA@Super-FRS</a:t>
            </a:r>
            <a:r>
              <a:rPr lang="en-US" altLang="x-none" b="1" dirty="0" smtClean="0">
                <a:solidFill>
                  <a:schemeClr val="accent1">
                    <a:lumMod val="75000"/>
                  </a:schemeClr>
                </a:solidFill>
                <a:latin typeface="Calibri" panose="020F0502020204030204" pitchFamily="34" charset="0"/>
                <a:cs typeface="Calibri" panose="020F0502020204030204" pitchFamily="34" charset="0"/>
              </a:rPr>
              <a:t> </a:t>
            </a:r>
            <a:endParaRPr lang="en-US" altLang="x-none" b="1" dirty="0">
              <a:solidFill>
                <a:schemeClr val="accent1">
                  <a:lumMod val="75000"/>
                </a:schemeClr>
              </a:solidFill>
              <a:latin typeface="Calibri" panose="020F0502020204030204" pitchFamily="34" charset="0"/>
              <a:cs typeface="Calibri" panose="020F0502020204030204" pitchFamily="34" charset="0"/>
            </a:endParaRPr>
          </a:p>
          <a:p>
            <a:pPr marL="342900" indent="-342900">
              <a:lnSpc>
                <a:spcPct val="85000"/>
              </a:lnSpc>
              <a:buFont typeface="Arial" panose="020B0604020202020204" pitchFamily="34" charset="0"/>
              <a:buChar char="•"/>
            </a:pPr>
            <a:r>
              <a:rPr lang="en-US" altLang="x-none" dirty="0">
                <a:latin typeface="Calibri Light" charset="0"/>
              </a:rPr>
              <a:t>E</a:t>
            </a:r>
            <a:r>
              <a:rPr lang="en-US" altLang="x-none" dirty="0" smtClean="0">
                <a:latin typeface="Calibri Light" charset="0"/>
              </a:rPr>
              <a:t>xotic nuclei</a:t>
            </a:r>
          </a:p>
          <a:p>
            <a:pPr marL="342900" indent="-342900">
              <a:lnSpc>
                <a:spcPct val="85000"/>
              </a:lnSpc>
              <a:buFont typeface="Arial" panose="020B0604020202020204" pitchFamily="34" charset="0"/>
              <a:buChar char="•"/>
            </a:pPr>
            <a:r>
              <a:rPr lang="en-US" altLang="x-none" dirty="0">
                <a:latin typeface="Calibri Light" charset="0"/>
              </a:rPr>
              <a:t>H</a:t>
            </a:r>
            <a:r>
              <a:rPr lang="en-US" altLang="x-none" dirty="0" smtClean="0">
                <a:latin typeface="Calibri Light" charset="0"/>
              </a:rPr>
              <a:t>igh beam </a:t>
            </a:r>
            <a:r>
              <a:rPr lang="en-US" altLang="x-none" dirty="0">
                <a:latin typeface="Calibri Light" charset="0"/>
              </a:rPr>
              <a:t>intensity</a:t>
            </a:r>
          </a:p>
          <a:p>
            <a:pPr marL="342900" indent="-342900">
              <a:lnSpc>
                <a:spcPct val="85000"/>
              </a:lnSpc>
              <a:buFont typeface="Arial" panose="020B0604020202020204" pitchFamily="34" charset="0"/>
              <a:buChar char="•"/>
            </a:pPr>
            <a:r>
              <a:rPr lang="en-US" altLang="x-none" dirty="0">
                <a:latin typeface="Calibri Light" charset="0"/>
              </a:rPr>
              <a:t>M</a:t>
            </a:r>
            <a:r>
              <a:rPr lang="en-US" altLang="x-none" dirty="0" smtClean="0">
                <a:latin typeface="Calibri Light" charset="0"/>
              </a:rPr>
              <a:t>ulti-stage separator and </a:t>
            </a:r>
            <a:r>
              <a:rPr lang="en-US" altLang="x-none" dirty="0">
                <a:latin typeface="Calibri Light" charset="0"/>
              </a:rPr>
              <a:t>spectrometer</a:t>
            </a:r>
          </a:p>
          <a:p>
            <a:pPr marL="342900" indent="-342900">
              <a:lnSpc>
                <a:spcPct val="85000"/>
              </a:lnSpc>
              <a:buFont typeface="Arial" panose="020B0604020202020204" pitchFamily="34" charset="0"/>
              <a:buChar char="•"/>
            </a:pPr>
            <a:r>
              <a:rPr lang="en-US" altLang="x-none" dirty="0" smtClean="0">
                <a:latin typeface="Calibri Light" charset="0"/>
              </a:rPr>
              <a:t>New, large super-conducting solenoid</a:t>
            </a:r>
          </a:p>
        </p:txBody>
      </p:sp>
      <p:sp>
        <p:nvSpPr>
          <p:cNvPr id="10" name="Rechteck 27"/>
          <p:cNvSpPr/>
          <p:nvPr/>
        </p:nvSpPr>
        <p:spPr>
          <a:xfrm>
            <a:off x="744272" y="2411439"/>
            <a:ext cx="4572000" cy="1269578"/>
          </a:xfrm>
          <a:prstGeom prst="rect">
            <a:avLst/>
          </a:prstGeom>
        </p:spPr>
        <p:txBody>
          <a:bodyPr>
            <a:spAutoFit/>
          </a:bodyPr>
          <a:lstStyle/>
          <a:p>
            <a:pPr>
              <a:lnSpc>
                <a:spcPct val="85000"/>
              </a:lnSpc>
            </a:pPr>
            <a:r>
              <a:rPr lang="en-US" altLang="x-none" b="1" dirty="0">
                <a:solidFill>
                  <a:schemeClr val="accent1">
                    <a:lumMod val="75000"/>
                  </a:schemeClr>
                </a:solidFill>
                <a:latin typeface="Calibri" panose="020F0502020204030204" pitchFamily="34" charset="0"/>
                <a:cs typeface="Calibri" panose="020F0502020204030204" pitchFamily="34" charset="0"/>
              </a:rPr>
              <a:t>WASA@FRS </a:t>
            </a:r>
          </a:p>
          <a:p>
            <a:pPr marL="342900" indent="-342900">
              <a:lnSpc>
                <a:spcPct val="85000"/>
              </a:lnSpc>
              <a:buFont typeface="Arial" panose="020B0604020202020204" pitchFamily="34" charset="0"/>
              <a:buChar char="•"/>
            </a:pPr>
            <a:r>
              <a:rPr lang="en-US" altLang="x-none" dirty="0" smtClean="0">
                <a:latin typeface="Calibri Light" charset="0"/>
              </a:rPr>
              <a:t>Protons</a:t>
            </a:r>
            <a:r>
              <a:rPr lang="en-US" altLang="x-none" dirty="0">
                <a:latin typeface="Calibri Light" charset="0"/>
              </a:rPr>
              <a:t>, stable ions</a:t>
            </a:r>
          </a:p>
          <a:p>
            <a:pPr marL="342900" indent="-342900">
              <a:lnSpc>
                <a:spcPct val="85000"/>
              </a:lnSpc>
              <a:buFont typeface="Arial" panose="020B0604020202020204" pitchFamily="34" charset="0"/>
              <a:buChar char="•"/>
            </a:pPr>
            <a:r>
              <a:rPr lang="en-US" altLang="x-none" dirty="0" smtClean="0">
                <a:latin typeface="Calibri Light" charset="0"/>
              </a:rPr>
              <a:t>Moderate </a:t>
            </a:r>
            <a:r>
              <a:rPr lang="en-US" altLang="x-none" dirty="0">
                <a:latin typeface="Calibri Light" charset="0"/>
              </a:rPr>
              <a:t>beam intensity</a:t>
            </a:r>
          </a:p>
          <a:p>
            <a:pPr marL="342900" indent="-342900">
              <a:lnSpc>
                <a:spcPct val="85000"/>
              </a:lnSpc>
              <a:buFont typeface="Arial" panose="020B0604020202020204" pitchFamily="34" charset="0"/>
              <a:buChar char="•"/>
            </a:pPr>
            <a:r>
              <a:rPr lang="en-US" altLang="x-none" dirty="0" smtClean="0">
                <a:latin typeface="Calibri Light" charset="0"/>
              </a:rPr>
              <a:t>Single-stage </a:t>
            </a:r>
            <a:r>
              <a:rPr lang="en-US" altLang="x-none" dirty="0">
                <a:latin typeface="Calibri Light" charset="0"/>
              </a:rPr>
              <a:t>spectrometer</a:t>
            </a:r>
          </a:p>
          <a:p>
            <a:pPr marL="342900" indent="-342900">
              <a:lnSpc>
                <a:spcPct val="85000"/>
              </a:lnSpc>
              <a:buFont typeface="Arial" panose="020B0604020202020204" pitchFamily="34" charset="0"/>
              <a:buChar char="•"/>
            </a:pPr>
            <a:r>
              <a:rPr lang="en-US" altLang="x-none" dirty="0" smtClean="0">
                <a:latin typeface="Calibri Light" charset="0"/>
              </a:rPr>
              <a:t>Established </a:t>
            </a:r>
            <a:r>
              <a:rPr lang="en-US" altLang="x-none" dirty="0">
                <a:latin typeface="Calibri Light" charset="0"/>
              </a:rPr>
              <a:t>installation scheme</a:t>
            </a:r>
          </a:p>
        </p:txBody>
      </p:sp>
      <p:pic>
        <p:nvPicPr>
          <p:cNvPr id="11" name="Grafik 28"/>
          <p:cNvPicPr>
            <a:picLocks noChangeAspect="1"/>
          </p:cNvPicPr>
          <p:nvPr/>
        </p:nvPicPr>
        <p:blipFill>
          <a:blip r:embed="rId3"/>
          <a:stretch>
            <a:fillRect/>
          </a:stretch>
        </p:blipFill>
        <p:spPr>
          <a:xfrm>
            <a:off x="2527908" y="3838546"/>
            <a:ext cx="2103965" cy="1862653"/>
          </a:xfrm>
          <a:prstGeom prst="rect">
            <a:avLst/>
          </a:prstGeom>
        </p:spPr>
      </p:pic>
      <p:sp>
        <p:nvSpPr>
          <p:cNvPr id="12" name="Rechteck 29"/>
          <p:cNvSpPr/>
          <p:nvPr/>
        </p:nvSpPr>
        <p:spPr>
          <a:xfrm>
            <a:off x="119942" y="4999806"/>
            <a:ext cx="2084225" cy="1107996"/>
          </a:xfrm>
          <a:prstGeom prst="rect">
            <a:avLst/>
          </a:prstGeom>
        </p:spPr>
        <p:txBody>
          <a:bodyPr wrap="none">
            <a:spAutoFit/>
          </a:bodyPr>
          <a:lstStyle/>
          <a:p>
            <a:r>
              <a:rPr lang="en-US" altLang="x-none" b="1" dirty="0" smtClean="0">
                <a:solidFill>
                  <a:schemeClr val="accent1">
                    <a:lumMod val="75000"/>
                  </a:schemeClr>
                </a:solidFill>
                <a:latin typeface="Calibri" panose="020F0502020204030204" pitchFamily="34" charset="0"/>
                <a:cs typeface="Calibri" panose="020F0502020204030204" pitchFamily="34" charset="0"/>
              </a:rPr>
              <a:t>Upgrade plans:</a:t>
            </a:r>
          </a:p>
          <a:p>
            <a:pPr marL="285750" indent="-285750">
              <a:buFont typeface="Arial" panose="020B0604020202020204" pitchFamily="34" charset="0"/>
              <a:buChar char="•"/>
            </a:pPr>
            <a:r>
              <a:rPr lang="en-US" sz="1600" dirty="0" smtClean="0">
                <a:latin typeface="Calibri Light" charset="0"/>
              </a:rPr>
              <a:t>Inner drift chamber</a:t>
            </a:r>
          </a:p>
          <a:p>
            <a:pPr marL="285750" indent="-285750">
              <a:buFont typeface="Arial" panose="020B0604020202020204" pitchFamily="34" charset="0"/>
              <a:buChar char="•"/>
            </a:pPr>
            <a:r>
              <a:rPr lang="en-US" sz="1600" dirty="0" smtClean="0">
                <a:latin typeface="Calibri Light" charset="0"/>
              </a:rPr>
              <a:t>New solenoid (2T)</a:t>
            </a:r>
          </a:p>
          <a:p>
            <a:pPr marL="285750" indent="-285750">
              <a:buFont typeface="Arial" panose="020B0604020202020204" pitchFamily="34" charset="0"/>
              <a:buChar char="•"/>
            </a:pPr>
            <a:r>
              <a:rPr lang="en-US" sz="1600" dirty="0" smtClean="0">
                <a:latin typeface="Calibri Light" charset="0"/>
              </a:rPr>
              <a:t>Electric </a:t>
            </a:r>
            <a:r>
              <a:rPr lang="en-US" sz="1600" dirty="0" err="1" smtClean="0">
                <a:latin typeface="Calibri Light" charset="0"/>
              </a:rPr>
              <a:t>cryo</a:t>
            </a:r>
            <a:r>
              <a:rPr lang="en-US" sz="1600" dirty="0" smtClean="0">
                <a:latin typeface="Calibri Light" charset="0"/>
              </a:rPr>
              <a:t>-cooler</a:t>
            </a:r>
            <a:endParaRPr lang="de-DE" sz="1600" dirty="0"/>
          </a:p>
        </p:txBody>
      </p:sp>
      <p:sp>
        <p:nvSpPr>
          <p:cNvPr id="13" name="Rechteck 30"/>
          <p:cNvSpPr/>
          <p:nvPr/>
        </p:nvSpPr>
        <p:spPr>
          <a:xfrm>
            <a:off x="4955614" y="5655984"/>
            <a:ext cx="2869312" cy="861774"/>
          </a:xfrm>
          <a:prstGeom prst="rect">
            <a:avLst/>
          </a:prstGeom>
        </p:spPr>
        <p:txBody>
          <a:bodyPr wrap="none">
            <a:spAutoFit/>
          </a:bodyPr>
          <a:lstStyle/>
          <a:p>
            <a:r>
              <a:rPr lang="en-US" altLang="x-none" b="1" dirty="0" smtClean="0">
                <a:solidFill>
                  <a:schemeClr val="accent1">
                    <a:lumMod val="75000"/>
                  </a:schemeClr>
                </a:solidFill>
                <a:latin typeface="Calibri" panose="020F0502020204030204" pitchFamily="34" charset="0"/>
                <a:cs typeface="Calibri" panose="020F0502020204030204" pitchFamily="34" charset="0"/>
              </a:rPr>
              <a:t>New detector development:</a:t>
            </a:r>
          </a:p>
          <a:p>
            <a:pPr marL="285750" indent="-285750">
              <a:buFont typeface="Arial" panose="020B0604020202020204" pitchFamily="34" charset="0"/>
              <a:buChar char="•"/>
            </a:pPr>
            <a:r>
              <a:rPr lang="en-US" sz="1600" dirty="0" smtClean="0">
                <a:latin typeface="Calibri Light" charset="0"/>
              </a:rPr>
              <a:t>Large </a:t>
            </a:r>
            <a:r>
              <a:rPr lang="en-US" sz="1600" dirty="0" err="1" smtClean="0">
                <a:latin typeface="Calibri Light" charset="0"/>
              </a:rPr>
              <a:t>s.c.</a:t>
            </a:r>
            <a:r>
              <a:rPr lang="en-US" sz="1600" dirty="0" smtClean="0">
                <a:latin typeface="Calibri Light" charset="0"/>
              </a:rPr>
              <a:t> solenoid</a:t>
            </a:r>
          </a:p>
          <a:p>
            <a:pPr marL="285750" indent="-285750">
              <a:buFont typeface="Arial" panose="020B0604020202020204" pitchFamily="34" charset="0"/>
              <a:buChar char="•"/>
            </a:pPr>
            <a:r>
              <a:rPr lang="en-US" sz="1600" dirty="0" smtClean="0">
                <a:latin typeface="Calibri Light" charset="0"/>
              </a:rPr>
              <a:t>Inner and outer detectors</a:t>
            </a:r>
          </a:p>
        </p:txBody>
      </p:sp>
      <p:pic>
        <p:nvPicPr>
          <p:cNvPr id="14" name="Picture 4">
            <a:extLst>
              <a:ext uri="{FF2B5EF4-FFF2-40B4-BE49-F238E27FC236}">
                <a16:creationId xmlns:a16="http://schemas.microsoft.com/office/drawing/2014/main" id="{BDD0B6E4-C8B3-E447-AD8C-6C99BBFC07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1573" y="3644346"/>
            <a:ext cx="2952241" cy="1574528"/>
          </a:xfrm>
          <a:prstGeom prst="rect">
            <a:avLst/>
          </a:prstGeom>
        </p:spPr>
      </p:pic>
      <p:pic>
        <p:nvPicPr>
          <p:cNvPr id="15" name="Grafik 24"/>
          <p:cNvPicPr>
            <a:picLocks noChangeAspect="1"/>
          </p:cNvPicPr>
          <p:nvPr/>
        </p:nvPicPr>
        <p:blipFill>
          <a:blip r:embed="rId5"/>
          <a:stretch>
            <a:fillRect/>
          </a:stretch>
        </p:blipFill>
        <p:spPr>
          <a:xfrm>
            <a:off x="5039304" y="4601647"/>
            <a:ext cx="1886379" cy="1103144"/>
          </a:xfrm>
          <a:prstGeom prst="rect">
            <a:avLst/>
          </a:prstGeom>
        </p:spPr>
      </p:pic>
      <p:sp>
        <p:nvSpPr>
          <p:cNvPr id="16" name="Ellipse 32"/>
          <p:cNvSpPr/>
          <p:nvPr/>
        </p:nvSpPr>
        <p:spPr>
          <a:xfrm>
            <a:off x="6710035" y="4027573"/>
            <a:ext cx="307453" cy="32114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Tree>
    <p:extLst>
      <p:ext uri="{BB962C8B-B14F-4D97-AF65-F5344CB8AC3E}">
        <p14:creationId xmlns:p14="http://schemas.microsoft.com/office/powerpoint/2010/main" val="3854386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REDTOPExperiment</a:t>
            </a:r>
            <a:r>
              <a:rPr lang="de-DE" dirty="0" smtClean="0"/>
              <a:t> </a:t>
            </a:r>
            <a:r>
              <a:rPr lang="de-DE" dirty="0"/>
              <a:t>(https://redtop.fnal.gov</a:t>
            </a:r>
            <a:r>
              <a:rPr lang="de-DE" dirty="0" smtClean="0"/>
              <a:t>/)</a:t>
            </a:r>
            <a:endParaRPr lang="de-DE" dirty="0"/>
          </a:p>
        </p:txBody>
      </p:sp>
      <p:sp>
        <p:nvSpPr>
          <p:cNvPr id="3" name="Content Placeholder 2"/>
          <p:cNvSpPr>
            <a:spLocks noGrp="1"/>
          </p:cNvSpPr>
          <p:nvPr>
            <p:ph idx="1"/>
          </p:nvPr>
        </p:nvSpPr>
        <p:spPr>
          <a:xfrm>
            <a:off x="134754" y="1450685"/>
            <a:ext cx="8049125" cy="5065618"/>
          </a:xfrm>
        </p:spPr>
        <p:txBody>
          <a:bodyPr>
            <a:normAutofit fontScale="70000" lnSpcReduction="20000"/>
          </a:bodyPr>
          <a:lstStyle/>
          <a:p>
            <a:pPr>
              <a:lnSpc>
                <a:spcPct val="120000"/>
              </a:lnSpc>
            </a:pPr>
            <a:r>
              <a:rPr lang="en-US" dirty="0"/>
              <a:t>REDTOP </a:t>
            </a:r>
            <a:r>
              <a:rPr lang="en-US" dirty="0"/>
              <a:t>is a low-energy, fixed-target experiment in its proposal </a:t>
            </a:r>
            <a:r>
              <a:rPr lang="en-US" dirty="0"/>
              <a:t>stage</a:t>
            </a:r>
            <a:r>
              <a:rPr lang="en-US" dirty="0"/>
              <a:t> </a:t>
            </a:r>
            <a:r>
              <a:rPr lang="en-US" dirty="0"/>
              <a:t>which aims to investigate </a:t>
            </a:r>
            <a:r>
              <a:rPr lang="en-US" dirty="0"/>
              <a:t>rare decays of </a:t>
            </a:r>
            <a:r>
              <a:rPr lang="el-GR" dirty="0"/>
              <a:t>η</a:t>
            </a:r>
            <a:r>
              <a:rPr lang="de-DE" dirty="0"/>
              <a:t> </a:t>
            </a:r>
            <a:r>
              <a:rPr lang="de-DE" dirty="0" err="1"/>
              <a:t>and</a:t>
            </a:r>
            <a:r>
              <a:rPr lang="de-DE" dirty="0"/>
              <a:t> </a:t>
            </a:r>
            <a:r>
              <a:rPr lang="el-GR" dirty="0"/>
              <a:t>η</a:t>
            </a:r>
            <a:r>
              <a:rPr lang="de-DE" dirty="0"/>
              <a:t>‘ </a:t>
            </a:r>
            <a:endParaRPr lang="de-DE" dirty="0"/>
          </a:p>
          <a:p>
            <a:pPr>
              <a:lnSpc>
                <a:spcPct val="120000"/>
              </a:lnSpc>
            </a:pPr>
            <a:r>
              <a:rPr lang="en-US" dirty="0"/>
              <a:t>The REDTOP collaboration: 13 Countries, 56 Institutions, 125 </a:t>
            </a:r>
            <a:r>
              <a:rPr lang="en-US" dirty="0" smtClean="0"/>
              <a:t>Collaborators (Home institution: </a:t>
            </a:r>
            <a:r>
              <a:rPr lang="en-US" dirty="0" err="1" smtClean="0"/>
              <a:t>Fermilab</a:t>
            </a:r>
            <a:r>
              <a:rPr lang="en-US" dirty="0" smtClean="0"/>
              <a:t>)</a:t>
            </a:r>
            <a:endParaRPr lang="en-US" dirty="0"/>
          </a:p>
          <a:p>
            <a:pPr>
              <a:lnSpc>
                <a:spcPct val="120000"/>
              </a:lnSpc>
            </a:pPr>
            <a:r>
              <a:rPr lang="en-US" dirty="0"/>
              <a:t>Goal is measuring </a:t>
            </a:r>
            <a:r>
              <a:rPr lang="en-US" dirty="0"/>
              <a:t>small variations from the Standard Model by studying a large sample of events produced with an intense beam. </a:t>
            </a:r>
            <a:endParaRPr lang="en-US" dirty="0"/>
          </a:p>
          <a:p>
            <a:pPr>
              <a:lnSpc>
                <a:spcPct val="120000"/>
              </a:lnSpc>
            </a:pPr>
            <a:r>
              <a:rPr lang="en-US" dirty="0" smtClean="0"/>
              <a:t>Usage of 1.8 </a:t>
            </a:r>
            <a:r>
              <a:rPr lang="en-US" dirty="0"/>
              <a:t>GeV </a:t>
            </a:r>
            <a:r>
              <a:rPr lang="en-US" dirty="0" smtClean="0"/>
              <a:t>proton </a:t>
            </a:r>
            <a:r>
              <a:rPr lang="en-US" dirty="0"/>
              <a:t>beam impinging on a target made with 10 foils of a low-Z material (lithium or beryllium) to produce about 10</a:t>
            </a:r>
            <a:r>
              <a:rPr lang="en-US" baseline="30000" dirty="0"/>
              <a:t>14</a:t>
            </a:r>
            <a:r>
              <a:rPr lang="en-US" dirty="0"/>
              <a:t> η mesons in three years of </a:t>
            </a:r>
            <a:r>
              <a:rPr lang="en-US" dirty="0" smtClean="0"/>
              <a:t>running</a:t>
            </a:r>
            <a:r>
              <a:rPr lang="en-US" dirty="0"/>
              <a:t> </a:t>
            </a:r>
            <a:r>
              <a:rPr lang="en-US" dirty="0" smtClean="0"/>
              <a:t>(dedicated ring at </a:t>
            </a:r>
            <a:r>
              <a:rPr lang="en-US" dirty="0" err="1" smtClean="0"/>
              <a:t>Fermilab</a:t>
            </a:r>
            <a:r>
              <a:rPr lang="en-US" dirty="0" smtClean="0"/>
              <a:t>…)</a:t>
            </a:r>
          </a:p>
          <a:p>
            <a:pPr>
              <a:lnSpc>
                <a:spcPct val="120000"/>
              </a:lnSpc>
            </a:pPr>
            <a:r>
              <a:rPr lang="en-US" dirty="0" smtClean="0"/>
              <a:t>The </a:t>
            </a:r>
            <a:r>
              <a:rPr lang="en-US" dirty="0"/>
              <a:t>detector surrounding those targets will attempt to capture the decay products of the η mesons and, in particular, those that are either not expected or are suppressed up to the 10</a:t>
            </a:r>
            <a:r>
              <a:rPr lang="en-US" baseline="30000" dirty="0"/>
              <a:t>-11</a:t>
            </a:r>
            <a:r>
              <a:rPr lang="en-US" dirty="0"/>
              <a:t> level. </a:t>
            </a:r>
            <a:endParaRPr lang="en-US" dirty="0" smtClean="0"/>
          </a:p>
          <a:p>
            <a:pPr>
              <a:lnSpc>
                <a:spcPct val="120000"/>
              </a:lnSpc>
            </a:pPr>
            <a:r>
              <a:rPr lang="en-US" dirty="0" smtClean="0"/>
              <a:t>η</a:t>
            </a:r>
            <a:r>
              <a:rPr lang="en-US" dirty="0"/>
              <a:t>, η’ decays can produce light dark matter particles that the experiment can detect </a:t>
            </a:r>
            <a:endParaRPr lang="en-US" dirty="0" smtClean="0"/>
          </a:p>
          <a:p>
            <a:pPr lvl="1">
              <a:lnSpc>
                <a:spcPct val="120000"/>
              </a:lnSpc>
            </a:pPr>
            <a:r>
              <a:rPr lang="en-US" i="1" dirty="0" smtClean="0"/>
              <a:t>η</a:t>
            </a:r>
            <a:r>
              <a:rPr lang="en-US" dirty="0"/>
              <a:t> is a Goldstone boson, therefore symmetry constrains its QCD </a:t>
            </a:r>
            <a:r>
              <a:rPr lang="en-US" dirty="0" smtClean="0"/>
              <a:t>dynamics </a:t>
            </a:r>
          </a:p>
          <a:p>
            <a:pPr lvl="1">
              <a:lnSpc>
                <a:spcPct val="120000"/>
              </a:lnSpc>
            </a:pPr>
            <a:r>
              <a:rPr lang="en-US" dirty="0"/>
              <a:t>e</a:t>
            </a:r>
            <a:r>
              <a:rPr lang="en-US" dirty="0" smtClean="0"/>
              <a:t>igenstate</a:t>
            </a:r>
            <a:r>
              <a:rPr lang="en-US" dirty="0"/>
              <a:t> of the </a:t>
            </a:r>
            <a:r>
              <a:rPr lang="en-US" b="1" i="1" dirty="0"/>
              <a:t>C</a:t>
            </a:r>
            <a:r>
              <a:rPr lang="en-US" dirty="0"/>
              <a:t>, </a:t>
            </a:r>
            <a:r>
              <a:rPr lang="en-US" b="1" i="1" dirty="0"/>
              <a:t>P,</a:t>
            </a:r>
            <a:r>
              <a:rPr lang="en-US" dirty="0"/>
              <a:t> </a:t>
            </a:r>
            <a:r>
              <a:rPr lang="en-US" b="1" i="1" dirty="0"/>
              <a:t>CP</a:t>
            </a:r>
            <a:r>
              <a:rPr lang="en-US" dirty="0"/>
              <a:t> and </a:t>
            </a:r>
            <a:r>
              <a:rPr lang="en-US" b="1" i="1" dirty="0"/>
              <a:t>G</a:t>
            </a:r>
            <a:r>
              <a:rPr lang="en-US" dirty="0"/>
              <a:t> </a:t>
            </a:r>
            <a:r>
              <a:rPr lang="en-US" dirty="0" smtClean="0"/>
              <a:t>operators: </a:t>
            </a:r>
            <a:r>
              <a:rPr lang="en-US" i="1" dirty="0"/>
              <a:t>I</a:t>
            </a:r>
            <a:r>
              <a:rPr lang="en-US" i="1" baseline="30000" dirty="0"/>
              <a:t>G</a:t>
            </a:r>
            <a:r>
              <a:rPr lang="en-US" i="1" dirty="0"/>
              <a:t>J</a:t>
            </a:r>
            <a:r>
              <a:rPr lang="en-US" i="1" baseline="30000" dirty="0"/>
              <a:t>PC</a:t>
            </a:r>
            <a:r>
              <a:rPr lang="en-US" dirty="0"/>
              <a:t>=0</a:t>
            </a:r>
            <a:r>
              <a:rPr lang="en-US" baseline="30000" dirty="0"/>
              <a:t>+</a:t>
            </a:r>
            <a:r>
              <a:rPr lang="en-US" dirty="0"/>
              <a:t>0</a:t>
            </a:r>
            <a:r>
              <a:rPr lang="en-US" baseline="30000" dirty="0"/>
              <a:t>-+</a:t>
            </a:r>
            <a:r>
              <a:rPr lang="en-US" dirty="0"/>
              <a:t>. </a:t>
            </a:r>
            <a:endParaRPr lang="en-US" dirty="0" smtClean="0"/>
          </a:p>
          <a:p>
            <a:pPr lvl="2">
              <a:lnSpc>
                <a:spcPct val="120000"/>
              </a:lnSpc>
            </a:pPr>
            <a:r>
              <a:rPr lang="en-US" dirty="0" smtClean="0"/>
              <a:t>can</a:t>
            </a:r>
            <a:r>
              <a:rPr lang="en-US" dirty="0"/>
              <a:t> be used to test </a:t>
            </a:r>
            <a:r>
              <a:rPr lang="en-US" b="1" i="1" dirty="0"/>
              <a:t>C</a:t>
            </a:r>
            <a:r>
              <a:rPr lang="en-US" dirty="0"/>
              <a:t> and </a:t>
            </a:r>
            <a:r>
              <a:rPr lang="en-US" b="1" i="1" dirty="0"/>
              <a:t>CP</a:t>
            </a:r>
            <a:r>
              <a:rPr lang="en-US" dirty="0"/>
              <a:t> invariance.</a:t>
            </a:r>
            <a:r>
              <a:rPr lang="de-DE" dirty="0" smtClean="0"/>
              <a:t> </a:t>
            </a:r>
          </a:p>
          <a:p>
            <a:pPr marL="0" indent="0">
              <a:lnSpc>
                <a:spcPct val="120000"/>
              </a:lnSpc>
              <a:buNone/>
            </a:pPr>
            <a:endParaRPr lang="de-DE" sz="2400" dirty="0" smtClean="0"/>
          </a:p>
          <a:p>
            <a:endParaRPr lang="de-DE" sz="2400" dirty="0" smtClean="0"/>
          </a:p>
        </p:txBody>
      </p:sp>
    </p:spTree>
    <p:extLst>
      <p:ext uri="{BB962C8B-B14F-4D97-AF65-F5344CB8AC3E}">
        <p14:creationId xmlns:p14="http://schemas.microsoft.com/office/powerpoint/2010/main" val="323701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Physics</a:t>
            </a:r>
            <a:r>
              <a:rPr lang="de-DE" dirty="0" smtClean="0"/>
              <a:t> </a:t>
            </a:r>
            <a:r>
              <a:rPr lang="de-DE" dirty="0" err="1" smtClean="0"/>
              <a:t>processes</a:t>
            </a:r>
            <a:r>
              <a:rPr lang="de-DE" dirty="0" smtClean="0"/>
              <a:t> </a:t>
            </a:r>
            <a:r>
              <a:rPr lang="de-DE" dirty="0" err="1" smtClean="0"/>
              <a:t>explored</a:t>
            </a:r>
            <a:r>
              <a:rPr lang="de-DE" dirty="0" smtClean="0"/>
              <a:t> at REDTOP</a:t>
            </a:r>
            <a:endParaRPr lang="de-D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6" y="1187590"/>
            <a:ext cx="8604504" cy="5348520"/>
          </a:xfrm>
          <a:prstGeom prst="rect">
            <a:avLst/>
          </a:prstGeom>
        </p:spPr>
      </p:pic>
    </p:spTree>
    <p:extLst>
      <p:ext uri="{BB962C8B-B14F-4D97-AF65-F5344CB8AC3E}">
        <p14:creationId xmlns:p14="http://schemas.microsoft.com/office/powerpoint/2010/main" val="2808572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REDTOP </a:t>
            </a:r>
            <a:r>
              <a:rPr lang="de-DE" dirty="0" err="1"/>
              <a:t>d</a:t>
            </a:r>
            <a:r>
              <a:rPr lang="de-DE" dirty="0" err="1" smtClean="0"/>
              <a:t>etector</a:t>
            </a:r>
            <a:endParaRPr lang="de-DE"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23" r="11918"/>
          <a:stretch/>
        </p:blipFill>
        <p:spPr>
          <a:xfrm>
            <a:off x="4599431" y="3730752"/>
            <a:ext cx="4297681" cy="2755878"/>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80" y="1242154"/>
            <a:ext cx="4481080" cy="2957513"/>
          </a:xfrm>
          <a:prstGeom prst="rect">
            <a:avLst/>
          </a:prstGeom>
        </p:spPr>
      </p:pic>
      <p:sp>
        <p:nvSpPr>
          <p:cNvPr id="6" name="Rectangle 5"/>
          <p:cNvSpPr/>
          <p:nvPr/>
        </p:nvSpPr>
        <p:spPr>
          <a:xfrm>
            <a:off x="4512824" y="1344597"/>
            <a:ext cx="4384288" cy="2462213"/>
          </a:xfrm>
          <a:prstGeom prst="rect">
            <a:avLst/>
          </a:prstGeom>
        </p:spPr>
        <p:txBody>
          <a:bodyPr wrap="square">
            <a:spAutoFit/>
          </a:bodyPr>
          <a:lstStyle/>
          <a:p>
            <a:pPr marL="285750" indent="-285750">
              <a:buClr>
                <a:srgbClr val="FFC000"/>
              </a:buClr>
              <a:buSzPct val="120000"/>
              <a:buFont typeface="Wingdings" panose="05000000000000000000" pitchFamily="2" charset="2"/>
              <a:buChar char="§"/>
            </a:pPr>
            <a:r>
              <a:rPr lang="en-US" sz="1400" dirty="0"/>
              <a:t>T</a:t>
            </a:r>
            <a:r>
              <a:rPr lang="en-US" sz="1400" dirty="0" smtClean="0"/>
              <a:t>arget </a:t>
            </a:r>
            <a:r>
              <a:rPr lang="en-US" sz="1400" dirty="0"/>
              <a:t>is </a:t>
            </a:r>
            <a:r>
              <a:rPr lang="en-US" sz="1400" dirty="0" err="1"/>
              <a:t>sparsified</a:t>
            </a:r>
            <a:r>
              <a:rPr lang="en-US" sz="1400" dirty="0"/>
              <a:t>, with multiple elements along the beam </a:t>
            </a:r>
            <a:r>
              <a:rPr lang="en-US" sz="1400" dirty="0" smtClean="0"/>
              <a:t>axis, to </a:t>
            </a:r>
            <a:r>
              <a:rPr lang="en-US" sz="1400" dirty="0"/>
              <a:t>reduce the pile-up since the signal event and the background event will likely occur in different elements</a:t>
            </a:r>
          </a:p>
          <a:p>
            <a:pPr marL="285750" indent="-285750">
              <a:buClr>
                <a:srgbClr val="FFC000"/>
              </a:buClr>
              <a:buSzPct val="120000"/>
              <a:buFont typeface="Wingdings" panose="05000000000000000000" pitchFamily="2" charset="2"/>
              <a:buChar char="§"/>
            </a:pPr>
            <a:r>
              <a:rPr lang="en-US" sz="1400" dirty="0"/>
              <a:t>Since the final events of interest in general contain fast leptons, the apparatus will use the Cerenkov process to detect those particles. By tuning appropriately the refractive index of the radiators, the background </a:t>
            </a:r>
            <a:r>
              <a:rPr lang="en-US" sz="1400" dirty="0" smtClean="0"/>
              <a:t>events</a:t>
            </a:r>
            <a:r>
              <a:rPr lang="en-US" sz="1400" dirty="0"/>
              <a:t> with only hadrons in the final </a:t>
            </a:r>
            <a:r>
              <a:rPr lang="en-US" sz="1400" dirty="0" smtClean="0"/>
              <a:t>states </a:t>
            </a:r>
            <a:r>
              <a:rPr lang="en-US" sz="1400" dirty="0"/>
              <a:t>will be mostly invisible to the experiment.</a:t>
            </a:r>
          </a:p>
        </p:txBody>
      </p:sp>
      <p:sp>
        <p:nvSpPr>
          <p:cNvPr id="7" name="TextBox 6"/>
          <p:cNvSpPr txBox="1"/>
          <p:nvPr/>
        </p:nvSpPr>
        <p:spPr>
          <a:xfrm>
            <a:off x="315468" y="4201175"/>
            <a:ext cx="4151376" cy="1508105"/>
          </a:xfrm>
          <a:prstGeom prst="rect">
            <a:avLst/>
          </a:prstGeom>
        </p:spPr>
        <p:txBody>
          <a:bodyPr vert="horz" wrap="square" lIns="91440" tIns="45720" rIns="91440" bIns="45720" rtlCol="0" anchor="t">
            <a:spAutoFit/>
          </a:bodyPr>
          <a:lstStyle/>
          <a:p>
            <a:pPr algn="l"/>
            <a:r>
              <a:rPr lang="de-DE" dirty="0" smtClean="0"/>
              <a:t>Vertex </a:t>
            </a:r>
            <a:r>
              <a:rPr lang="de-DE" dirty="0" err="1" smtClean="0"/>
              <a:t>detector</a:t>
            </a:r>
            <a:endParaRPr lang="de-DE" dirty="0" smtClean="0"/>
          </a:p>
          <a:p>
            <a:pPr marL="285750" indent="-285750" algn="l">
              <a:buClr>
                <a:srgbClr val="FFC000"/>
              </a:buClr>
              <a:buFont typeface="Wingdings" panose="05000000000000000000" pitchFamily="2" charset="2"/>
              <a:buChar char="§"/>
            </a:pPr>
            <a:r>
              <a:rPr lang="de-DE" sz="1400" dirty="0" smtClean="0"/>
              <a:t>Wafer </a:t>
            </a:r>
            <a:r>
              <a:rPr lang="de-DE" sz="1400" dirty="0" err="1" smtClean="0"/>
              <a:t>scale</a:t>
            </a:r>
            <a:r>
              <a:rPr lang="de-DE" sz="1400" dirty="0" smtClean="0"/>
              <a:t> </a:t>
            </a:r>
            <a:r>
              <a:rPr lang="de-DE" sz="1400" dirty="0" err="1" smtClean="0"/>
              <a:t>silicon</a:t>
            </a:r>
            <a:r>
              <a:rPr lang="de-DE" sz="1400" dirty="0" smtClean="0"/>
              <a:t> </a:t>
            </a:r>
            <a:r>
              <a:rPr lang="de-DE" sz="1400" dirty="0" err="1" smtClean="0"/>
              <a:t>detector</a:t>
            </a:r>
            <a:r>
              <a:rPr lang="de-DE" sz="1400" dirty="0" smtClean="0"/>
              <a:t> (ALICE 3 ITS)</a:t>
            </a:r>
          </a:p>
          <a:p>
            <a:pPr marL="285750" indent="-285750" algn="l">
              <a:buClr>
                <a:srgbClr val="FFC000"/>
              </a:buClr>
              <a:buFont typeface="Wingdings" panose="05000000000000000000" pitchFamily="2" charset="2"/>
              <a:buChar char="§"/>
            </a:pPr>
            <a:r>
              <a:rPr lang="de-DE" sz="1400" dirty="0" smtClean="0"/>
              <a:t>Mats </a:t>
            </a:r>
            <a:r>
              <a:rPr lang="de-DE" sz="1400" dirty="0" err="1" smtClean="0"/>
              <a:t>of</a:t>
            </a:r>
            <a:r>
              <a:rPr lang="de-DE" sz="1400" dirty="0" smtClean="0"/>
              <a:t> </a:t>
            </a:r>
            <a:r>
              <a:rPr lang="de-DE" sz="1400" dirty="0" err="1" smtClean="0"/>
              <a:t>scintillating</a:t>
            </a:r>
            <a:r>
              <a:rPr lang="de-DE" sz="1400" dirty="0" smtClean="0"/>
              <a:t> </a:t>
            </a:r>
            <a:r>
              <a:rPr lang="de-DE" sz="1400" dirty="0" err="1" smtClean="0"/>
              <a:t>fibers</a:t>
            </a:r>
            <a:endParaRPr lang="de-DE" sz="1400" dirty="0" smtClean="0"/>
          </a:p>
          <a:p>
            <a:pPr algn="l"/>
            <a:r>
              <a:rPr lang="de-DE" dirty="0" smtClean="0"/>
              <a:t>Central </a:t>
            </a:r>
            <a:r>
              <a:rPr lang="de-DE" dirty="0" err="1" smtClean="0"/>
              <a:t>tracker</a:t>
            </a:r>
            <a:endParaRPr lang="de-DE" dirty="0" smtClean="0"/>
          </a:p>
          <a:p>
            <a:pPr marL="285750" indent="-285750">
              <a:buClr>
                <a:srgbClr val="FFC000"/>
              </a:buClr>
              <a:buFont typeface="Wingdings" panose="05000000000000000000" pitchFamily="2" charset="2"/>
              <a:buChar char="§"/>
            </a:pPr>
            <a:r>
              <a:rPr lang="de-DE" sz="1400" dirty="0"/>
              <a:t>Tracking </a:t>
            </a:r>
            <a:r>
              <a:rPr lang="de-DE" sz="1400" dirty="0" err="1"/>
              <a:t>based</a:t>
            </a:r>
            <a:r>
              <a:rPr lang="de-DE" sz="1400" dirty="0"/>
              <a:t> on </a:t>
            </a:r>
            <a:r>
              <a:rPr lang="de-DE" sz="1400" dirty="0" err="1"/>
              <a:t>LGAD‘s</a:t>
            </a:r>
            <a:endParaRPr lang="de-DE" sz="1400" dirty="0"/>
          </a:p>
          <a:p>
            <a:pPr marL="285750" indent="-285750">
              <a:buClr>
                <a:srgbClr val="FFC000"/>
              </a:buClr>
              <a:buFont typeface="Wingdings" panose="05000000000000000000" pitchFamily="2" charset="2"/>
              <a:buChar char="§"/>
            </a:pPr>
            <a:r>
              <a:rPr lang="de-DE" sz="1400" dirty="0"/>
              <a:t>Optical TPC</a:t>
            </a:r>
          </a:p>
        </p:txBody>
      </p:sp>
      <p:sp>
        <p:nvSpPr>
          <p:cNvPr id="8" name="Content Placeholder 2"/>
          <p:cNvSpPr>
            <a:spLocks noGrp="1"/>
          </p:cNvSpPr>
          <p:nvPr>
            <p:ph idx="1"/>
          </p:nvPr>
        </p:nvSpPr>
        <p:spPr>
          <a:xfrm>
            <a:off x="339297" y="5709816"/>
            <a:ext cx="8544098" cy="924134"/>
          </a:xfrm>
          <a:solidFill>
            <a:schemeClr val="bg1">
              <a:lumMod val="95000"/>
            </a:schemeClr>
          </a:solidFill>
          <a:ln>
            <a:solidFill>
              <a:schemeClr val="tx1"/>
            </a:solidFill>
          </a:ln>
        </p:spPr>
        <p:txBody>
          <a:bodyPr>
            <a:normAutofit fontScale="62500" lnSpcReduction="20000"/>
          </a:bodyPr>
          <a:lstStyle/>
          <a:p>
            <a:pPr>
              <a:lnSpc>
                <a:spcPct val="120000"/>
              </a:lnSpc>
            </a:pPr>
            <a:r>
              <a:rPr lang="en-US" dirty="0" smtClean="0"/>
              <a:t>Verify the feasibility at GSI </a:t>
            </a:r>
          </a:p>
          <a:p>
            <a:pPr>
              <a:lnSpc>
                <a:spcPct val="120000"/>
              </a:lnSpc>
            </a:pPr>
            <a:r>
              <a:rPr lang="en-US" dirty="0" smtClean="0"/>
              <a:t>Invitation of C. </a:t>
            </a:r>
            <a:r>
              <a:rPr lang="en-US" dirty="0" err="1" smtClean="0"/>
              <a:t>Gatto</a:t>
            </a:r>
            <a:r>
              <a:rPr lang="en-US" dirty="0" smtClean="0"/>
              <a:t> to GSI to present the REDTOP proposal in a seminar/colloquium</a:t>
            </a:r>
          </a:p>
          <a:p>
            <a:pPr>
              <a:lnSpc>
                <a:spcPct val="120000"/>
              </a:lnSpc>
            </a:pPr>
            <a:r>
              <a:rPr lang="en-US" dirty="0" smtClean="0"/>
              <a:t>Evaluation of the proposal by the JSC </a:t>
            </a:r>
          </a:p>
        </p:txBody>
      </p:sp>
    </p:spTree>
    <p:extLst>
      <p:ext uri="{BB962C8B-B14F-4D97-AF65-F5344CB8AC3E}">
        <p14:creationId xmlns:p14="http://schemas.microsoft.com/office/powerpoint/2010/main" val="31203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5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5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2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theme/theme1.xml><?xml version="1.0" encoding="utf-8"?>
<a:theme xmlns:a="http://schemas.openxmlformats.org/drawingml/2006/main" name="fair-gsi-folienmaster_2016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3" id="{2187FC39-6E23-A544-8598-51FCED494874}" vid="{08B53125-47F3-1D4E-B45D-09522840DC9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1805</Words>
  <Application>Microsoft Office PowerPoint</Application>
  <PresentationFormat>On-screen Show (4:3)</PresentationFormat>
  <Paragraphs>192</Paragraphs>
  <Slides>20</Slides>
  <Notes>1</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Calibri Light</vt:lpstr>
      <vt:lpstr>Cambria Math</vt:lpstr>
      <vt:lpstr>Symbol</vt:lpstr>
      <vt:lpstr>Times New Roman</vt:lpstr>
      <vt:lpstr>Wingdings</vt:lpstr>
      <vt:lpstr>fair-gsi-folienmaster_2016_onering</vt:lpstr>
      <vt:lpstr> </vt:lpstr>
      <vt:lpstr>Outline</vt:lpstr>
      <vt:lpstr>Helmholtz Linear Accelerator</vt:lpstr>
      <vt:lpstr>Helmholtz Linear Accelerator</vt:lpstr>
      <vt:lpstr>New avenues of the NUSTAR program  at UNILAC/HELIAC</vt:lpstr>
      <vt:lpstr>(Super) Wasa @ (Super) FRS</vt:lpstr>
      <vt:lpstr>REDTOPExperiment (https://redtop.fnal.gov/)</vt:lpstr>
      <vt:lpstr>Physics processes explored at REDTOP</vt:lpstr>
      <vt:lpstr>REDTOP detector</vt:lpstr>
      <vt:lpstr>Different scenarios evaluated by Daniel and the accelerator departments</vt:lpstr>
      <vt:lpstr>Pseudoscalar mesons</vt:lpstr>
      <vt:lpstr>Comparison to other experiments</vt:lpstr>
      <vt:lpstr>Neutron target (R. Reifarth)</vt:lpstr>
      <vt:lpstr>Concept of the neutron target</vt:lpstr>
      <vt:lpstr>Electron acceleration at GSI/FAIR (Darmstadt)</vt:lpstr>
      <vt:lpstr>Energy recovering linacs (Darmstadt)</vt:lpstr>
      <vt:lpstr>Project status</vt:lpstr>
      <vt:lpstr>New projects</vt:lpstr>
      <vt:lpstr>GSI computing facilities</vt:lpstr>
      <vt:lpstr>PowerPoint Presentation</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Personnel Planning</dc:title>
  <dc:creator>Constantinescu, Anna Dr.</dc:creator>
  <cp:lastModifiedBy>Leifels, Yvonne Dr.</cp:lastModifiedBy>
  <cp:revision>644</cp:revision>
  <cp:lastPrinted>2021-11-03T08:48:02Z</cp:lastPrinted>
  <dcterms:created xsi:type="dcterms:W3CDTF">2019-10-01T11:48:50Z</dcterms:created>
  <dcterms:modified xsi:type="dcterms:W3CDTF">2023-02-14T13:54:51Z</dcterms:modified>
</cp:coreProperties>
</file>