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72" r:id="rId2"/>
    <p:sldId id="256" r:id="rId3"/>
    <p:sldId id="274" r:id="rId4"/>
    <p:sldId id="275" r:id="rId5"/>
    <p:sldId id="276" r:id="rId6"/>
    <p:sldId id="277" r:id="rId7"/>
    <p:sldId id="278" r:id="rId8"/>
    <p:sldId id="273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3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16083-F77F-47D4-850F-39BDCC8D762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A4A34-76B5-4BDF-80D5-0FB72D8063C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16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say 1 or 2 sentence about mission of NIF  -- stockpile stewardship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DF800-FE0E-A944-8AC1-D57C07B352F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210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say 1 or 2 sentence about mission of NIF  -- stockpile stewardship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DF800-FE0E-A944-8AC1-D57C07B352F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542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say 1 or 2 sentence about mission of NIF  -- stockpile stewardship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DF800-FE0E-A944-8AC1-D57C07B352F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832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say 1 or 2 sentence about mission of NIF  -- stockpile stewardship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DF800-FE0E-A944-8AC1-D57C07B352F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396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/>
        </p:nvGrpSpPr>
        <p:grpSpPr>
          <a:xfrm>
            <a:off x="2003438" y="1301599"/>
            <a:ext cx="9901692" cy="5170248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400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8706" y="3650765"/>
            <a:ext cx="5737412" cy="779867"/>
          </a:xfrm>
        </p:spPr>
        <p:txBody>
          <a:bodyPr anchor="b" anchorCtr="0">
            <a:noAutofit/>
          </a:bodyPr>
          <a:lstStyle>
            <a:lvl1pPr algn="ctr">
              <a:defRPr sz="32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8706" y="4430631"/>
            <a:ext cx="5737413" cy="7091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CEAA-912D-48E9-B897-B68AD0380EAF}" type="slidenum">
              <a:rPr lang="en-US" smtClean="0"/>
              <a:t>‹Nr.›</a:t>
            </a:fld>
            <a:endParaRPr lang="en-US"/>
          </a:p>
        </p:txBody>
      </p:sp>
      <p:sp>
        <p:nvSpPr>
          <p:cNvPr id="16" name="Datumsplatzhalter 4">
            <a:extLst>
              <a:ext uri="{FF2B5EF4-FFF2-40B4-BE49-F238E27FC236}">
                <a16:creationId xmlns:a16="http://schemas.microsoft.com/office/drawing/2014/main" id="{B630AE3F-E908-46EB-9697-D837959D4F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8063" y="6552644"/>
            <a:ext cx="1100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ußzeilenplatzhalter 7">
            <a:extLst>
              <a:ext uri="{FF2B5EF4-FFF2-40B4-BE49-F238E27FC236}">
                <a16:creationId xmlns:a16="http://schemas.microsoft.com/office/drawing/2014/main" id="{EA59E297-BFE7-4CA0-84CD-C352A1484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en-US" smtClean="0"/>
              <a:t>V. Bagnoud | GSI/FAIR Research Retreat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3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3425" y="70576"/>
            <a:ext cx="9216489" cy="78755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CEAA-912D-48E9-B897-B68AD0380EAF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498063" y="6552644"/>
            <a:ext cx="1100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en-US" smtClean="0"/>
              <a:t>V. Bagnoud | GSI/FAIR Research Retreat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6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CEAA-912D-48E9-B897-B68AD0380EAF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9465335" y="6552644"/>
            <a:ext cx="1133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en-US" smtClean="0"/>
              <a:t>V. Bagnoud | GSI/FAIR Research Retreat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CEAA-912D-48E9-B897-B68AD0380EAF}" type="slidenum">
              <a:rPr lang="en-US" smtClean="0"/>
              <a:t>‹Nr.›</a:t>
            </a:fld>
            <a:endParaRPr lang="en-US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9465335" y="6552644"/>
            <a:ext cx="1133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en-US" smtClean="0"/>
              <a:t>V. Bagnoud | GSI/FAIR Research Retreat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6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BF80593-284C-244D-84D3-4D7255E83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513" y="174172"/>
            <a:ext cx="8095055" cy="935045"/>
          </a:xfrm>
        </p:spPr>
        <p:txBody>
          <a:bodyPr anchor="b"/>
          <a:lstStyle>
            <a:lvl1pPr marL="0" indent="0" algn="l">
              <a:buNone/>
              <a:defRPr sz="2667" b="1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329633" y="6489472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B5E8419-F1C2-4FB6-8672-11C58932133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5696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BF80593-284C-244D-84D3-4D7255E83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513" y="174172"/>
            <a:ext cx="8095055" cy="935045"/>
          </a:xfrm>
        </p:spPr>
        <p:txBody>
          <a:bodyPr anchor="b"/>
          <a:lstStyle>
            <a:lvl1pPr marL="0" indent="0" algn="l">
              <a:buNone/>
              <a:defRPr sz="2667" b="1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329633" y="6489472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B5E8419-F1C2-4FB6-8672-11C58932133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257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6949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>
            <a:cxnSpLocks/>
          </p:cNvCxnSpPr>
          <p:nvPr/>
        </p:nvCxnSpPr>
        <p:spPr>
          <a:xfrm>
            <a:off x="0" y="6744730"/>
            <a:ext cx="12194235" cy="0"/>
          </a:xfrm>
          <a:prstGeom prst="line">
            <a:avLst/>
          </a:prstGeom>
          <a:ln w="2540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544" y="244724"/>
            <a:ext cx="1505441" cy="501815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/>
        </p:nvCxnSpPr>
        <p:spPr>
          <a:xfrm>
            <a:off x="0" y="1101632"/>
            <a:ext cx="12192000" cy="0"/>
          </a:xfrm>
          <a:prstGeom prst="line">
            <a:avLst/>
          </a:prstGeom>
          <a:ln w="2540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/>
        </p:nvSpPr>
        <p:spPr>
          <a:xfrm>
            <a:off x="-385" y="974661"/>
            <a:ext cx="268800" cy="254146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/>
        </p:nvSpPr>
        <p:spPr>
          <a:xfrm>
            <a:off x="-1" y="6619875"/>
            <a:ext cx="271036" cy="257814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47492" y="1480601"/>
            <a:ext cx="11226901" cy="4903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87723" y="6552643"/>
            <a:ext cx="993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A6E4CEAA-912D-48E9-B897-B68AD0380EAF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Textfeld 10"/>
          <p:cNvSpPr txBox="1"/>
          <p:nvPr/>
        </p:nvSpPr>
        <p:spPr>
          <a:xfrm>
            <a:off x="580361" y="6616079"/>
            <a:ext cx="470284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0608" y="67658"/>
            <a:ext cx="9109549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4" name="Datumsplatzhalter 4">
            <a:extLst>
              <a:ext uri="{FF2B5EF4-FFF2-40B4-BE49-F238E27FC236}">
                <a16:creationId xmlns:a16="http://schemas.microsoft.com/office/drawing/2014/main" id="{386E2D55-5429-4BE8-A922-128D484348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8063" y="6552644"/>
            <a:ext cx="1100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Fußzeilenplatzhalter 7">
            <a:extLst>
              <a:ext uri="{FF2B5EF4-FFF2-40B4-BE49-F238E27FC236}">
                <a16:creationId xmlns:a16="http://schemas.microsoft.com/office/drawing/2014/main" id="{1C04FDFB-03D9-47F5-8EAA-54DC688977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en-US" smtClean="0"/>
              <a:t>V. Bagnoud | GSI/FAIR Research Retreat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7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457189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1pPr>
      <a:lvl2pPr marL="742932" indent="-28574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2pPr>
      <a:lvl3pPr marL="1142971" indent="-22859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08" b="10554"/>
          <a:stretch/>
        </p:blipFill>
        <p:spPr>
          <a:xfrm>
            <a:off x="0" y="1222872"/>
            <a:ext cx="12192000" cy="540164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995712" y="5927074"/>
            <a:ext cx="5081648" cy="58477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FAIR/GSI Research retreat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183634" y="2760387"/>
            <a:ext cx="4783681" cy="193899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Prospects on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Inertial Confinement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Fusion </a:t>
            </a:r>
            <a:r>
              <a:rPr lang="en-US" sz="3200" b="1" dirty="0" smtClean="0">
                <a:solidFill>
                  <a:schemeClr val="bg1"/>
                </a:solidFill>
              </a:rPr>
              <a:t>Research at GSI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V. Bagnoud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172" y="131786"/>
            <a:ext cx="1005840" cy="83820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-73152" y="6062472"/>
            <a:ext cx="2981907" cy="58477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dirty="0" smtClean="0">
                <a:solidFill>
                  <a:schemeClr val="bg1"/>
                </a:solidFill>
              </a:rPr>
              <a:t>material for presentation: </a:t>
            </a:r>
          </a:p>
          <a:p>
            <a:pPr algn="l"/>
            <a:r>
              <a:rPr lang="en-US" sz="1600" dirty="0" smtClean="0">
                <a:solidFill>
                  <a:schemeClr val="bg1"/>
                </a:solidFill>
              </a:rPr>
              <a:t>O. Hurricane, L. </a:t>
            </a:r>
            <a:r>
              <a:rPr lang="en-US" sz="1600" dirty="0" err="1" smtClean="0">
                <a:solidFill>
                  <a:schemeClr val="bg1"/>
                </a:solidFill>
              </a:rPr>
              <a:t>Divol</a:t>
            </a:r>
            <a:r>
              <a:rPr lang="en-US" sz="1600" dirty="0" smtClean="0">
                <a:solidFill>
                  <a:schemeClr val="bg1"/>
                </a:solidFill>
              </a:rPr>
              <a:t>, M. Roth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2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26" name="Inhaltsplatzhalter 25"/>
          <p:cNvSpPr>
            <a:spLocks noGrp="1"/>
          </p:cNvSpPr>
          <p:nvPr>
            <p:ph idx="1"/>
          </p:nvPr>
        </p:nvSpPr>
        <p:spPr>
          <a:xfrm>
            <a:off x="447493" y="1480601"/>
            <a:ext cx="6053892" cy="4903585"/>
          </a:xfrm>
        </p:spPr>
        <p:txBody>
          <a:bodyPr/>
          <a:lstStyle/>
          <a:p>
            <a:r>
              <a:rPr lang="en-US" dirty="0" smtClean="0"/>
              <a:t>a 25% burn/10 MJ shot would demonstrate full ICF realization</a:t>
            </a:r>
          </a:p>
          <a:p>
            <a:endParaRPr lang="en-US" dirty="0" smtClean="0"/>
          </a:p>
          <a:p>
            <a:r>
              <a:rPr lang="en-US" dirty="0" smtClean="0"/>
              <a:t>NIF is only starting to understand how difficult ICF might be</a:t>
            </a:r>
          </a:p>
          <a:p>
            <a:pPr lvl="1"/>
            <a:r>
              <a:rPr lang="en-US" dirty="0" smtClean="0"/>
              <a:t>extreme sensitivity to inhomogeneity</a:t>
            </a:r>
          </a:p>
          <a:p>
            <a:pPr lvl="2"/>
            <a:r>
              <a:rPr lang="en-US" dirty="0" smtClean="0"/>
              <a:t>target mix</a:t>
            </a:r>
          </a:p>
          <a:p>
            <a:pPr lvl="2"/>
            <a:r>
              <a:rPr lang="en-US" dirty="0" smtClean="0"/>
              <a:t>asymmetries</a:t>
            </a:r>
          </a:p>
          <a:p>
            <a:pPr lvl="2"/>
            <a:r>
              <a:rPr lang="en-US" dirty="0" err="1" smtClean="0"/>
              <a:t>hydrodynamical</a:t>
            </a:r>
            <a:r>
              <a:rPr lang="en-US" dirty="0" smtClean="0"/>
              <a:t> instabilities 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CEAA-912D-48E9-B897-B68AD0380EAF}" type="slidenum">
              <a:rPr lang="en-US" smtClean="0"/>
              <a:t>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V. Bagnoud | GSI/FAIR Research Retreat</a:t>
            </a:r>
            <a:endParaRPr lang="en-US"/>
          </a:p>
        </p:txBody>
      </p:sp>
      <p:grpSp>
        <p:nvGrpSpPr>
          <p:cNvPr id="8" name="Gruppieren 7"/>
          <p:cNvGrpSpPr/>
          <p:nvPr/>
        </p:nvGrpSpPr>
        <p:grpSpPr>
          <a:xfrm>
            <a:off x="6757416" y="1353312"/>
            <a:ext cx="5050700" cy="5162584"/>
            <a:chOff x="6838700" y="1542484"/>
            <a:chExt cx="4055016" cy="4177884"/>
          </a:xfrm>
        </p:grpSpPr>
        <p:pic>
          <p:nvPicPr>
            <p:cNvPr id="9" name="Picture 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7DC3CC0-ACA0-A3B5-89B7-6AA4A6A29B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4000"/>
                      </a14:imgEffect>
                      <a14:imgEffect>
                        <a14:brightnessContrast bright="2000" contrast="6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405345" y="2742421"/>
              <a:ext cx="3212907" cy="1695884"/>
            </a:xfrm>
            <a:prstGeom prst="rect">
              <a:avLst/>
            </a:prstGeom>
          </p:spPr>
        </p:pic>
        <p:sp>
          <p:nvSpPr>
            <p:cNvPr id="10" name="Right Arrow 22">
              <a:extLst>
                <a:ext uri="{FF2B5EF4-FFF2-40B4-BE49-F238E27FC236}">
                  <a16:creationId xmlns:a16="http://schemas.microsoft.com/office/drawing/2014/main" id="{5659BB09-2718-243B-A8FF-148904EDB9A6}"/>
                </a:ext>
              </a:extLst>
            </p:cNvPr>
            <p:cNvSpPr/>
            <p:nvPr/>
          </p:nvSpPr>
          <p:spPr bwMode="auto">
            <a:xfrm>
              <a:off x="8597705" y="3341799"/>
              <a:ext cx="503275" cy="344569"/>
            </a:xfrm>
            <a:prstGeom prst="rightArrow">
              <a:avLst>
                <a:gd name="adj1" fmla="val 50000"/>
                <a:gd name="adj2" fmla="val 79529"/>
              </a:avLst>
            </a:prstGeom>
            <a:solidFill>
              <a:schemeClr val="tx2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TextBox 21">
              <a:extLst>
                <a:ext uri="{FF2B5EF4-FFF2-40B4-BE49-F238E27FC236}">
                  <a16:creationId xmlns:a16="http://schemas.microsoft.com/office/drawing/2014/main" id="{25F2C215-0BC6-C7EF-9063-1F457468B1EF}"/>
                </a:ext>
              </a:extLst>
            </p:cNvPr>
            <p:cNvSpPr txBox="1"/>
            <p:nvPr/>
          </p:nvSpPr>
          <p:spPr>
            <a:xfrm>
              <a:off x="9158861" y="1964432"/>
              <a:ext cx="955768" cy="338554"/>
            </a:xfrm>
            <a:prstGeom prst="rect">
              <a:avLst/>
            </a:prstGeom>
            <a:noFill/>
            <a:effectLst>
              <a:outerShdw blurRad="127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2021</a:t>
              </a:r>
            </a:p>
          </p:txBody>
        </p:sp>
        <p:grpSp>
          <p:nvGrpSpPr>
            <p:cNvPr id="12" name="Group 22">
              <a:extLst>
                <a:ext uri="{FF2B5EF4-FFF2-40B4-BE49-F238E27FC236}">
                  <a16:creationId xmlns:a16="http://schemas.microsoft.com/office/drawing/2014/main" id="{6CAE6560-E2C5-F994-DF5F-52B70FE172D1}"/>
                </a:ext>
              </a:extLst>
            </p:cNvPr>
            <p:cNvGrpSpPr/>
            <p:nvPr/>
          </p:nvGrpSpPr>
          <p:grpSpPr>
            <a:xfrm>
              <a:off x="6838700" y="1946145"/>
              <a:ext cx="1696128" cy="3241929"/>
              <a:chOff x="3199560" y="1650276"/>
              <a:chExt cx="1414808" cy="2530627"/>
            </a:xfrm>
          </p:grpSpPr>
          <p:pic>
            <p:nvPicPr>
              <p:cNvPr id="18" name="Content Placeholder 5">
                <a:extLst>
                  <a:ext uri="{FF2B5EF4-FFF2-40B4-BE49-F238E27FC236}">
                    <a16:creationId xmlns:a16="http://schemas.microsoft.com/office/drawing/2014/main" id="{42F34E72-C0BE-BB60-8A9E-85E6945113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2652977" y="2219512"/>
                <a:ext cx="2507974" cy="1414808"/>
              </a:xfrm>
              <a:prstGeom prst="rect">
                <a:avLst/>
              </a:prstGeom>
            </p:spPr>
          </p:pic>
          <p:sp>
            <p:nvSpPr>
              <p:cNvPr id="19" name="Oval 24">
                <a:extLst>
                  <a:ext uri="{FF2B5EF4-FFF2-40B4-BE49-F238E27FC236}">
                    <a16:creationId xmlns:a16="http://schemas.microsoft.com/office/drawing/2014/main" id="{4BB19DF7-42DA-7786-EA11-F9648451003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871550" y="1963551"/>
                <a:ext cx="166786" cy="166786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133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Oval 25">
                <a:extLst>
                  <a:ext uri="{FF2B5EF4-FFF2-40B4-BE49-F238E27FC236}">
                    <a16:creationId xmlns:a16="http://schemas.microsoft.com/office/drawing/2014/main" id="{BF1321E1-E33E-44C7-2977-4385319481F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50432" y="2549888"/>
                <a:ext cx="166786" cy="166786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133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Oval 26">
                <a:extLst>
                  <a:ext uri="{FF2B5EF4-FFF2-40B4-BE49-F238E27FC236}">
                    <a16:creationId xmlns:a16="http://schemas.microsoft.com/office/drawing/2014/main" id="{36775CA5-8939-EB8C-6DEB-A94224E4174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023952" y="3282660"/>
                <a:ext cx="166786" cy="166786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133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Oval 27">
                <a:extLst>
                  <a:ext uri="{FF2B5EF4-FFF2-40B4-BE49-F238E27FC236}">
                    <a16:creationId xmlns:a16="http://schemas.microsoft.com/office/drawing/2014/main" id="{596443D5-E9FF-D4DE-F402-D3262807898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023952" y="3780609"/>
                <a:ext cx="166786" cy="166786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133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Oval 28">
                <a:extLst>
                  <a:ext uri="{FF2B5EF4-FFF2-40B4-BE49-F238E27FC236}">
                    <a16:creationId xmlns:a16="http://schemas.microsoft.com/office/drawing/2014/main" id="{9A4288C6-06D1-F80E-DC74-BC23E84EFBF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032442" y="4010478"/>
                <a:ext cx="166786" cy="166786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133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Oval 29">
                <a:extLst>
                  <a:ext uri="{FF2B5EF4-FFF2-40B4-BE49-F238E27FC236}">
                    <a16:creationId xmlns:a16="http://schemas.microsoft.com/office/drawing/2014/main" id="{5B2E927E-9132-9C58-D90E-EA098ECAC97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27404" y="3564380"/>
                <a:ext cx="166786" cy="166786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133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TextBox 30">
                <a:extLst>
                  <a:ext uri="{FF2B5EF4-FFF2-40B4-BE49-F238E27FC236}">
                    <a16:creationId xmlns:a16="http://schemas.microsoft.com/office/drawing/2014/main" id="{C6581B8F-D17F-AB09-94E5-392C5258421E}"/>
                  </a:ext>
                </a:extLst>
              </p:cNvPr>
              <p:cNvSpPr txBox="1"/>
              <p:nvPr/>
            </p:nvSpPr>
            <p:spPr>
              <a:xfrm>
                <a:off x="3226708" y="1650276"/>
                <a:ext cx="797244" cy="264273"/>
              </a:xfrm>
              <a:prstGeom prst="rect">
                <a:avLst/>
              </a:prstGeom>
              <a:noFill/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2019</a:t>
                </a:r>
              </a:p>
            </p:txBody>
          </p:sp>
        </p:grp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647B1523-CBF3-B3CA-B5DC-85F77D586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6521" y="4977184"/>
              <a:ext cx="1367195" cy="743184"/>
            </a:xfrm>
            <a:prstGeom prst="rect">
              <a:avLst/>
            </a:prstGeom>
          </p:spPr>
        </p:pic>
        <p:sp>
          <p:nvSpPr>
            <p:cNvPr id="14" name="TextBox 32">
              <a:extLst>
                <a:ext uri="{FF2B5EF4-FFF2-40B4-BE49-F238E27FC236}">
                  <a16:creationId xmlns:a16="http://schemas.microsoft.com/office/drawing/2014/main" id="{61FCDF57-B8E4-E092-C1C5-D9C1954246D5}"/>
                </a:ext>
              </a:extLst>
            </p:cNvPr>
            <p:cNvSpPr txBox="1"/>
            <p:nvPr/>
          </p:nvSpPr>
          <p:spPr>
            <a:xfrm>
              <a:off x="7285836" y="5264860"/>
              <a:ext cx="12041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75 µm</a:t>
              </a:r>
            </a:p>
          </p:txBody>
        </p:sp>
        <p:cxnSp>
          <p:nvCxnSpPr>
            <p:cNvPr id="15" name="Straight Arrow Connector 33">
              <a:extLst>
                <a:ext uri="{FF2B5EF4-FFF2-40B4-BE49-F238E27FC236}">
                  <a16:creationId xmlns:a16="http://schemas.microsoft.com/office/drawing/2014/main" id="{77783397-BDC5-932E-F45A-B9B44E41076E}"/>
                </a:ext>
              </a:extLst>
            </p:cNvPr>
            <p:cNvCxnSpPr/>
            <p:nvPr/>
          </p:nvCxnSpPr>
          <p:spPr>
            <a:xfrm>
              <a:off x="7285836" y="5304406"/>
              <a:ext cx="801856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34">
              <a:extLst>
                <a:ext uri="{FF2B5EF4-FFF2-40B4-BE49-F238E27FC236}">
                  <a16:creationId xmlns:a16="http://schemas.microsoft.com/office/drawing/2014/main" id="{87546284-D57F-C987-08C6-7FDF55E49C9B}"/>
                </a:ext>
              </a:extLst>
            </p:cNvPr>
            <p:cNvSpPr txBox="1"/>
            <p:nvPr/>
          </p:nvSpPr>
          <p:spPr>
            <a:xfrm>
              <a:off x="6974581" y="1550977"/>
              <a:ext cx="1486731" cy="373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600"/>
                </a:spcBef>
              </a:pPr>
              <a:r>
                <a:rPr lang="en-US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Yield 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~ 100 kJ</a:t>
              </a:r>
            </a:p>
          </p:txBody>
        </p:sp>
        <p:sp>
          <p:nvSpPr>
            <p:cNvPr id="17" name="TextBox 35">
              <a:extLst>
                <a:ext uri="{FF2B5EF4-FFF2-40B4-BE49-F238E27FC236}">
                  <a16:creationId xmlns:a16="http://schemas.microsoft.com/office/drawing/2014/main" id="{71826717-D226-8754-9139-B8AAB39347D7}"/>
                </a:ext>
              </a:extLst>
            </p:cNvPr>
            <p:cNvSpPr txBox="1"/>
            <p:nvPr/>
          </p:nvSpPr>
          <p:spPr>
            <a:xfrm>
              <a:off x="9341858" y="1542484"/>
              <a:ext cx="1336154" cy="373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600"/>
                </a:spcBef>
              </a:pPr>
              <a:r>
                <a:rPr lang="en-US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Yield ~ 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 MJ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378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to transition from ICF to IFE research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Demonstrate efficient  ICF with direct drive with 200 – 500 kJ laser energy</a:t>
            </a:r>
          </a:p>
          <a:p>
            <a:r>
              <a:rPr lang="en-US" dirty="0"/>
              <a:t>E</a:t>
            </a:r>
            <a:r>
              <a:rPr lang="en-US" dirty="0" smtClean="0"/>
              <a:t>xplore best direct drive scenario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hot spot ignition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shock ignition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fast ignition</a:t>
            </a:r>
          </a:p>
          <a:p>
            <a:pPr lvl="1"/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emonstrate wall-plug efficient laser driver – increase by x20 compared to NIF</a:t>
            </a:r>
          </a:p>
          <a:p>
            <a:r>
              <a:rPr lang="en-US" dirty="0" smtClean="0"/>
              <a:t>Join MCF in reactor studies:</a:t>
            </a:r>
          </a:p>
          <a:p>
            <a:pPr lvl="1"/>
            <a:r>
              <a:rPr lang="en-US" dirty="0" smtClean="0"/>
              <a:t>100 MW = 1e17 neutron/sec/m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added complication of laser windows</a:t>
            </a:r>
          </a:p>
          <a:p>
            <a:pPr lvl="1"/>
            <a:r>
              <a:rPr lang="en-US" dirty="0" err="1" smtClean="0"/>
              <a:t>targetry</a:t>
            </a:r>
            <a:r>
              <a:rPr lang="en-US" dirty="0" smtClean="0"/>
              <a:t> at 10 Hz 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CEAA-912D-48E9-B897-B68AD0380EAF}" type="slidenum">
              <a:rPr lang="en-US" smtClean="0"/>
              <a:t>11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V. Bagnoud | GSI/FAIR Research Retreat</a:t>
            </a:r>
            <a:endParaRPr lang="en-US"/>
          </a:p>
        </p:txBody>
      </p:sp>
      <p:pic>
        <p:nvPicPr>
          <p:cNvPr id="6" name="Picture 21">
            <a:extLst>
              <a:ext uri="{FF2B5EF4-FFF2-40B4-BE49-F238E27FC236}">
                <a16:creationId xmlns:a16="http://schemas.microsoft.com/office/drawing/2014/main" id="{31AA0AE4-B796-830A-26BB-697023D477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5676" y="2264682"/>
            <a:ext cx="1086556" cy="102727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84" y="2842369"/>
            <a:ext cx="1095259" cy="97068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206" y="3685032"/>
            <a:ext cx="1553586" cy="8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6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Start-up companies are surfing the fusion wave… </a:t>
            </a:r>
            <a:br>
              <a:rPr lang="en-US" dirty="0" smtClean="0"/>
            </a:br>
            <a:r>
              <a:rPr lang="en-US" dirty="0" smtClean="0"/>
              <a:t>with an aggressive schedule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CEAA-912D-48E9-B897-B68AD0380EAF}" type="slidenum">
              <a:rPr lang="en-US" smtClean="0"/>
              <a:t>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V. Bagnoud | GSI/FAIR Research Retreat</a:t>
            </a:r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28774" t="34302" r="7313" b="10890"/>
          <a:stretch/>
        </p:blipFill>
        <p:spPr>
          <a:xfrm>
            <a:off x="539496" y="1290914"/>
            <a:ext cx="11375136" cy="527874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9144000" y="6172200"/>
            <a:ext cx="2723823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Focused Energy timeline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9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of possible interests for GSI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IFE-relevant basic Plasma </a:t>
            </a:r>
            <a:r>
              <a:rPr lang="en-US" dirty="0"/>
              <a:t>P</a:t>
            </a:r>
            <a:r>
              <a:rPr lang="en-US" dirty="0" smtClean="0"/>
              <a:t>hysics studies</a:t>
            </a:r>
          </a:p>
          <a:p>
            <a:pPr lvl="1"/>
            <a:r>
              <a:rPr lang="en-US" dirty="0" smtClean="0"/>
              <a:t>Improve the control over laser-plasma instabilities (LPI) </a:t>
            </a:r>
          </a:p>
          <a:p>
            <a:pPr lvl="1"/>
            <a:r>
              <a:rPr lang="en-US" dirty="0" smtClean="0"/>
              <a:t>Refine energy-loss measurements in plasma for parameters relevant to 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-heating and proton fast ignition – also spatially resolved</a:t>
            </a:r>
          </a:p>
          <a:p>
            <a:r>
              <a:rPr lang="en-US" dirty="0"/>
              <a:t>H</a:t>
            </a:r>
            <a:r>
              <a:rPr lang="en-US" dirty="0" smtClean="0"/>
              <a:t>igh-neutron-flux studies</a:t>
            </a:r>
          </a:p>
          <a:p>
            <a:pPr lvl="1"/>
            <a:r>
              <a:rPr lang="en-US" dirty="0" smtClean="0"/>
              <a:t>materials hardness</a:t>
            </a:r>
          </a:p>
          <a:p>
            <a:pPr lvl="1"/>
            <a:r>
              <a:rPr lang="en-US" dirty="0" smtClean="0"/>
              <a:t>shielding</a:t>
            </a:r>
          </a:p>
          <a:p>
            <a:pPr lvl="1"/>
            <a:r>
              <a:rPr lang="en-US" dirty="0" smtClean="0"/>
              <a:t>biophysics</a:t>
            </a:r>
          </a:p>
          <a:p>
            <a:r>
              <a:rPr lang="en-US" dirty="0" smtClean="0"/>
              <a:t>TT and common development on laser technology</a:t>
            </a:r>
          </a:p>
          <a:p>
            <a:pPr lvl="1"/>
            <a:r>
              <a:rPr lang="en-US" dirty="0" smtClean="0"/>
              <a:t>EU Project THRILL, </a:t>
            </a:r>
          </a:p>
          <a:p>
            <a:r>
              <a:rPr lang="en-US" dirty="0" smtClean="0"/>
              <a:t>Topics connected to ICF that could receive funding at GSI</a:t>
            </a:r>
          </a:p>
          <a:p>
            <a:pPr lvl="1"/>
            <a:r>
              <a:rPr lang="en-US" dirty="0" smtClean="0"/>
              <a:t>Revival of the HIBALL concept / heavy-ion fusion</a:t>
            </a:r>
          </a:p>
          <a:p>
            <a:pPr lvl="1"/>
            <a:r>
              <a:rPr lang="en-US" dirty="0" smtClean="0"/>
              <a:t>Fundamental studies on nuclear transmutations with accelerators</a:t>
            </a:r>
          </a:p>
          <a:p>
            <a:pPr lvl="1"/>
            <a:r>
              <a:rPr lang="en-US" dirty="0" err="1"/>
              <a:t>HiPER</a:t>
            </a:r>
            <a:r>
              <a:rPr lang="en-US" dirty="0"/>
              <a:t>+ </a:t>
            </a:r>
            <a:r>
              <a:rPr lang="en-US" dirty="0" smtClean="0"/>
              <a:t>initiative (EU)</a:t>
            </a:r>
          </a:p>
          <a:p>
            <a:pPr lvl="1"/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CEAA-912D-48E9-B897-B68AD0380EAF}" type="slidenum">
              <a:rPr lang="en-US" smtClean="0"/>
              <a:t>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V. Bagnoud | GSI/FAIR Research Retreat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7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3425" y="70576"/>
            <a:ext cx="8041079" cy="787557"/>
          </a:xfrm>
        </p:spPr>
        <p:txBody>
          <a:bodyPr/>
          <a:lstStyle/>
          <a:p>
            <a:r>
              <a:rPr lang="en-US" dirty="0" smtClean="0"/>
              <a:t>Funding opportunities: discussion </a:t>
            </a:r>
            <a:r>
              <a:rPr lang="en-US" dirty="0"/>
              <a:t>of a joint-venture with Focused </a:t>
            </a:r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7492" y="1480601"/>
            <a:ext cx="6593387" cy="4903585"/>
          </a:xfrm>
        </p:spPr>
        <p:txBody>
          <a:bodyPr/>
          <a:lstStyle/>
          <a:p>
            <a:r>
              <a:rPr lang="en-US" dirty="0" smtClean="0"/>
              <a:t>Use of APPA cave for T-Star laser until funding for heavy-on beamline is secured</a:t>
            </a:r>
          </a:p>
          <a:p>
            <a:pPr lvl="1"/>
            <a:r>
              <a:rPr lang="en-US" dirty="0" smtClean="0"/>
              <a:t>25 kJ (ns) / 5 kJ (</a:t>
            </a:r>
            <a:r>
              <a:rPr lang="en-US" dirty="0" err="1"/>
              <a:t>p</a:t>
            </a:r>
            <a:r>
              <a:rPr lang="en-US" dirty="0" err="1" smtClean="0"/>
              <a:t>s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Private/academic 50/50 use of the facility – 5 years</a:t>
            </a:r>
          </a:p>
          <a:p>
            <a:pPr lvl="1"/>
            <a:r>
              <a:rPr lang="en-US" dirty="0" smtClean="0"/>
              <a:t>joint operation GSI/FE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Laser transmitted to FAIR/GSI at the end of the period and continues IFE research as academic facility</a:t>
            </a:r>
          </a:p>
          <a:p>
            <a:pPr lvl="1"/>
            <a:r>
              <a:rPr lang="en-US" dirty="0" smtClean="0"/>
              <a:t>Equation </a:t>
            </a:r>
            <a:r>
              <a:rPr lang="en-US" dirty="0"/>
              <a:t>of states of fusion-relevant materials in the 1-10 eV range using FAIR as a driver,</a:t>
            </a:r>
          </a:p>
          <a:p>
            <a:pPr lvl="1"/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CEAA-912D-48E9-B897-B68AD0380EAF}" type="slidenum">
              <a:rPr lang="en-US" smtClean="0"/>
              <a:t>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V. Bagnoud | GSI/FAIR Research Retreat</a:t>
            </a:r>
            <a:endParaRPr lang="en-US"/>
          </a:p>
        </p:txBody>
      </p:sp>
      <p:pic>
        <p:nvPicPr>
          <p:cNvPr id="6" name="Picture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6A97ABA3-B181-1625-7C25-936A9C8B68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984" y="3621023"/>
            <a:ext cx="3499103" cy="270385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52" y="1325880"/>
            <a:ext cx="3971544" cy="223399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498080" y="1307592"/>
            <a:ext cx="132177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APPA cave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845552" y="3630168"/>
            <a:ext cx="1377365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T-Star laser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16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7492" y="1480601"/>
            <a:ext cx="11226901" cy="3283423"/>
          </a:xfrm>
        </p:spPr>
        <p:txBody>
          <a:bodyPr/>
          <a:lstStyle/>
          <a:p>
            <a:r>
              <a:rPr lang="en-US" dirty="0" smtClean="0"/>
              <a:t>ICF has become a reality</a:t>
            </a:r>
          </a:p>
          <a:p>
            <a:endParaRPr lang="en-US" dirty="0" smtClean="0"/>
          </a:p>
          <a:p>
            <a:r>
              <a:rPr lang="en-US" dirty="0" smtClean="0"/>
              <a:t>In the coming years, ICF research will transitions to IFE research </a:t>
            </a:r>
          </a:p>
          <a:p>
            <a:endParaRPr lang="en-US" dirty="0" smtClean="0"/>
          </a:p>
          <a:p>
            <a:r>
              <a:rPr lang="en-US" dirty="0" smtClean="0"/>
              <a:t>GSI’s expertise in laser, plasma, nuclear and radiation physics lays the basis for impactful contribution to IFE research</a:t>
            </a:r>
          </a:p>
          <a:p>
            <a:endParaRPr lang="en-US" dirty="0" smtClean="0"/>
          </a:p>
          <a:p>
            <a:r>
              <a:rPr lang="en-US" dirty="0" smtClean="0"/>
              <a:t>Possible synergies with the startup company Focused Energy are being discussed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CEAA-912D-48E9-B897-B68AD0380EAF}" type="slidenum">
              <a:rPr lang="en-US" smtClean="0"/>
              <a:t>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V. Bagnoud | GSI/FAIR Research Retreat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CEAA-912D-48E9-B897-B68AD0380EAF}" type="slidenum">
              <a:rPr lang="en-US" smtClean="0"/>
              <a:t>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V. Bagnoud | GSI/FAIR Research Retreat</a:t>
            </a:r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0" y="6263640"/>
            <a:ext cx="594265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material for presentation: O. Hurricane, L. </a:t>
            </a:r>
            <a:r>
              <a:rPr lang="en-US" dirty="0" err="1" smtClean="0"/>
              <a:t>Divol</a:t>
            </a:r>
            <a:r>
              <a:rPr lang="en-US" dirty="0" smtClean="0"/>
              <a:t>, M. Roth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80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13361" y="1480601"/>
            <a:ext cx="11308080" cy="3941791"/>
          </a:xfrm>
        </p:spPr>
        <p:txBody>
          <a:bodyPr/>
          <a:lstStyle/>
          <a:p>
            <a:r>
              <a:rPr lang="en-US" dirty="0" smtClean="0"/>
              <a:t>After 10 years of fusion research the National Ignition Facility produces &gt; 1 MJ of inertial fusion energy (IFE) per shot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CEAA-912D-48E9-B897-B68AD0380EAF}" type="slidenum">
              <a:rPr lang="en-US" smtClean="0"/>
              <a:t>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V. Bagnoud | GSI/FAIR Research Retreat</a:t>
            </a:r>
            <a:endParaRPr lang="en-US"/>
          </a:p>
        </p:txBody>
      </p:sp>
      <p:pic>
        <p:nvPicPr>
          <p:cNvPr id="362" name="Picture 16">
            <a:extLst>
              <a:ext uri="{FF2B5EF4-FFF2-40B4-BE49-F238E27FC236}">
                <a16:creationId xmlns:a16="http://schemas.microsoft.com/office/drawing/2014/main" id="{EE28F5DF-56B8-1CF7-B9DA-87FF315E2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595" y="2027432"/>
            <a:ext cx="5167171" cy="12369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l="17228" t="27201" r="45606" b="14452"/>
          <a:stretch/>
        </p:blipFill>
        <p:spPr>
          <a:xfrm>
            <a:off x="6729984" y="3483623"/>
            <a:ext cx="3291840" cy="277238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387096" y="3456867"/>
            <a:ext cx="6096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891" lvl="0" indent="-342891" defTabSz="457189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r>
              <a:rPr lang="en-US" sz="2000" dirty="0">
                <a:solidFill>
                  <a:srgbClr val="333333"/>
                </a:solidFill>
                <a:cs typeface="Arial"/>
              </a:rPr>
              <a:t>In Germany, some political incentive to support inertial fusion energy is being discussed in coordination with the industry and European partners</a:t>
            </a:r>
          </a:p>
          <a:p>
            <a:pPr marL="342891" lvl="0" indent="-342891" defTabSz="457189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endParaRPr lang="en-US" sz="2000" dirty="0">
              <a:solidFill>
                <a:srgbClr val="333333"/>
              </a:solidFill>
              <a:cs typeface="Arial"/>
            </a:endParaRPr>
          </a:p>
          <a:p>
            <a:pPr marL="342891" lvl="0" indent="-342891" defTabSz="457189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endParaRPr lang="en-US" sz="2000" dirty="0">
              <a:solidFill>
                <a:srgbClr val="333333"/>
              </a:solidFill>
              <a:cs typeface="Arial"/>
            </a:endParaRPr>
          </a:p>
          <a:p>
            <a:pPr marL="342891" lvl="0" indent="-342891" defTabSz="457189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r>
              <a:rPr lang="en-US" sz="2000" dirty="0">
                <a:solidFill>
                  <a:srgbClr val="333333"/>
                </a:solidFill>
                <a:cs typeface="Arial"/>
              </a:rPr>
              <a:t>Possible development directions for GSI</a:t>
            </a:r>
          </a:p>
        </p:txBody>
      </p:sp>
      <p:sp>
        <p:nvSpPr>
          <p:cNvPr id="11" name="Rechteck 10"/>
          <p:cNvSpPr/>
          <p:nvPr/>
        </p:nvSpPr>
        <p:spPr>
          <a:xfrm>
            <a:off x="6915912" y="5062651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"Ja, heute ist </a:t>
            </a:r>
          </a:p>
          <a:p>
            <a:r>
              <a:rPr lang="de-DE" dirty="0">
                <a:solidFill>
                  <a:schemeClr val="bg1"/>
                </a:solidFill>
              </a:rPr>
              <a:t>ein historischer Tag"</a:t>
            </a:r>
          </a:p>
        </p:txBody>
      </p:sp>
    </p:spTree>
    <p:extLst>
      <p:ext uri="{BB962C8B-B14F-4D97-AF65-F5344CB8AC3E}">
        <p14:creationId xmlns:p14="http://schemas.microsoft.com/office/powerpoint/2010/main" val="394569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NIF’s ICF principle in a nutshell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CEAA-912D-48E9-B897-B68AD0380EAF}" type="slidenum">
              <a:rPr lang="en-US" smtClean="0"/>
              <a:t>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V. Bagnoud | GSI/FAIR Research Retreat</a:t>
            </a:r>
            <a:endParaRPr lang="en-US"/>
          </a:p>
        </p:txBody>
      </p:sp>
      <p:grpSp>
        <p:nvGrpSpPr>
          <p:cNvPr id="72" name="Gruppieren 71"/>
          <p:cNvGrpSpPr/>
          <p:nvPr/>
        </p:nvGrpSpPr>
        <p:grpSpPr>
          <a:xfrm>
            <a:off x="8084914" y="2341916"/>
            <a:ext cx="3979306" cy="4377542"/>
            <a:chOff x="8084914" y="2341916"/>
            <a:chExt cx="3979306" cy="4377542"/>
          </a:xfrm>
        </p:grpSpPr>
        <p:pic>
          <p:nvPicPr>
            <p:cNvPr id="12" name="Picture 12">
              <a:extLst>
                <a:ext uri="{FF2B5EF4-FFF2-40B4-BE49-F238E27FC236}">
                  <a16:creationId xmlns:a16="http://schemas.microsoft.com/office/drawing/2014/main" id="{13B83D08-3258-57BA-96D0-9E112B4313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6932" y="2341916"/>
              <a:ext cx="1830495" cy="1677865"/>
            </a:xfrm>
            <a:prstGeom prst="rect">
              <a:avLst/>
            </a:prstGeom>
          </p:spPr>
        </p:pic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571B5717-D7BC-9070-5582-2D0D40A2CE83}"/>
                </a:ext>
              </a:extLst>
            </p:cNvPr>
            <p:cNvSpPr txBox="1"/>
            <p:nvPr/>
          </p:nvSpPr>
          <p:spPr>
            <a:xfrm>
              <a:off x="8084914" y="4472689"/>
              <a:ext cx="397930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Bef>
                  <a:spcPts val="600"/>
                </a:spcBef>
              </a:pPr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Burn propagation during expansion</a:t>
              </a:r>
            </a:p>
            <a:p>
              <a:pPr algn="l">
                <a:spcBef>
                  <a:spcPts val="600"/>
                </a:spcBef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Alpha deposition ~ 600 kJ mostly re-emitted as Xrays</a:t>
              </a:r>
            </a:p>
            <a:p>
              <a:pPr algn="l">
                <a:spcBef>
                  <a:spcPts val="600"/>
                </a:spcBef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14 MeV neutron ~ 2.4 MJ</a:t>
              </a:r>
            </a:p>
            <a:p>
              <a:pPr algn="l">
                <a:spcBef>
                  <a:spcPts val="600"/>
                </a:spcBef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8% burn up fraction</a:t>
              </a:r>
            </a:p>
            <a:p>
              <a:pPr algn="l">
                <a:spcBef>
                  <a:spcPts val="600"/>
                </a:spcBef>
              </a:pPr>
              <a:endParaRPr lang="en-US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4480487" y="2657874"/>
            <a:ext cx="3299728" cy="2907422"/>
            <a:chOff x="4480487" y="2657874"/>
            <a:chExt cx="3299728" cy="2907422"/>
          </a:xfrm>
        </p:grpSpPr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031C5BDD-E400-380F-C9C5-B2E16D84A087}"/>
                </a:ext>
              </a:extLst>
            </p:cNvPr>
            <p:cNvSpPr txBox="1"/>
            <p:nvPr/>
          </p:nvSpPr>
          <p:spPr>
            <a:xfrm>
              <a:off x="4480487" y="4472689"/>
              <a:ext cx="3299728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Bef>
                  <a:spcPts val="600"/>
                </a:spcBef>
              </a:pPr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Stagnation + hotspot ignition</a:t>
              </a:r>
            </a:p>
            <a:p>
              <a:pPr algn="l">
                <a:spcBef>
                  <a:spcPts val="600"/>
                </a:spcBef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PdV work done on hotspot ~ 20 kJ</a:t>
              </a:r>
            </a:p>
          </p:txBody>
        </p:sp>
        <p:pic>
          <p:nvPicPr>
            <p:cNvPr id="16" name="Picture 21">
              <a:extLst>
                <a:ext uri="{FF2B5EF4-FFF2-40B4-BE49-F238E27FC236}">
                  <a16:creationId xmlns:a16="http://schemas.microsoft.com/office/drawing/2014/main" id="{31AA0AE4-B796-830A-26BB-697023D477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42844" y="2657874"/>
              <a:ext cx="1106312" cy="1045948"/>
            </a:xfrm>
            <a:prstGeom prst="rect">
              <a:avLst/>
            </a:prstGeom>
          </p:spPr>
        </p:pic>
      </p:grpSp>
      <p:sp>
        <p:nvSpPr>
          <p:cNvPr id="18" name="TextBox 23">
            <a:extLst>
              <a:ext uri="{FF2B5EF4-FFF2-40B4-BE49-F238E27FC236}">
                <a16:creationId xmlns:a16="http://schemas.microsoft.com/office/drawing/2014/main" id="{21F91FC4-0420-B9D0-CEC7-9367EB653CC0}"/>
              </a:ext>
            </a:extLst>
          </p:cNvPr>
          <p:cNvSpPr txBox="1"/>
          <p:nvPr/>
        </p:nvSpPr>
        <p:spPr>
          <a:xfrm>
            <a:off x="5375198" y="1307195"/>
            <a:ext cx="5875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 + T  -&gt; 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 (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14 MeV)  +  </a:t>
            </a:r>
            <a:r>
              <a:rPr lang="en-US" sz="2800" b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He (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3.5 MeV) </a:t>
            </a: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D08A1C2B-2207-15DF-5CE0-6BD7D8E0D238}"/>
              </a:ext>
            </a:extLst>
          </p:cNvPr>
          <p:cNvSpPr txBox="1"/>
          <p:nvPr/>
        </p:nvSpPr>
        <p:spPr>
          <a:xfrm>
            <a:off x="6037072" y="1803328"/>
            <a:ext cx="2623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Carries 4/5 of fusion energy away</a:t>
            </a:r>
          </a:p>
        </p:txBody>
      </p:sp>
      <p:sp>
        <p:nvSpPr>
          <p:cNvPr id="20" name="TextBox 25">
            <a:extLst>
              <a:ext uri="{FF2B5EF4-FFF2-40B4-BE49-F238E27FC236}">
                <a16:creationId xmlns:a16="http://schemas.microsoft.com/office/drawing/2014/main" id="{4C0D1D46-6C43-D684-44F3-D8897DABC569}"/>
              </a:ext>
            </a:extLst>
          </p:cNvPr>
          <p:cNvSpPr txBox="1"/>
          <p:nvPr/>
        </p:nvSpPr>
        <p:spPr>
          <a:xfrm>
            <a:off x="8770430" y="1808595"/>
            <a:ext cx="2488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Propagates the fusion reactions</a:t>
            </a:r>
          </a:p>
        </p:txBody>
      </p:sp>
      <p:sp>
        <p:nvSpPr>
          <p:cNvPr id="21" name="TextBox 26">
            <a:extLst>
              <a:ext uri="{FF2B5EF4-FFF2-40B4-BE49-F238E27FC236}">
                <a16:creationId xmlns:a16="http://schemas.microsoft.com/office/drawing/2014/main" id="{C9618172-4F69-D853-3FFE-2D7020F71FE7}"/>
              </a:ext>
            </a:extLst>
          </p:cNvPr>
          <p:cNvSpPr txBox="1"/>
          <p:nvPr/>
        </p:nvSpPr>
        <p:spPr>
          <a:xfrm>
            <a:off x="68192" y="5819826"/>
            <a:ext cx="2446375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PRL </a:t>
            </a:r>
            <a:r>
              <a:rPr lang="en-US" sz="1400">
                <a:solidFill>
                  <a:srgbClr val="211E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H. Abu-Shawareb et al.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PRE A. Kritcher at al.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PRE A. Zylstra et al.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402336" y="1344727"/>
            <a:ext cx="3659233" cy="4220569"/>
            <a:chOff x="402336" y="1344727"/>
            <a:chExt cx="3659233" cy="4220569"/>
          </a:xfrm>
        </p:grpSpPr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C2ED74DA-2940-9BCD-B8F5-3727D8A7E848}"/>
                </a:ext>
              </a:extLst>
            </p:cNvPr>
            <p:cNvSpPr txBox="1"/>
            <p:nvPr/>
          </p:nvSpPr>
          <p:spPr>
            <a:xfrm>
              <a:off x="1636904" y="1878143"/>
              <a:ext cx="14863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600"/>
                </a:spcBef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D + T -&gt; n + alpha</a:t>
              </a: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8D82E0BF-AA79-719B-B9D8-F2A86AF97602}"/>
                </a:ext>
              </a:extLst>
            </p:cNvPr>
            <p:cNvSpPr txBox="1"/>
            <p:nvPr/>
          </p:nvSpPr>
          <p:spPr>
            <a:xfrm>
              <a:off x="2030305" y="2125668"/>
              <a:ext cx="14077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600"/>
                </a:spcBef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14 MeV 3.5 MeV</a:t>
              </a: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098DA0DE-6BC5-86B6-D52C-C94FBB803EA5}"/>
                </a:ext>
              </a:extLst>
            </p:cNvPr>
            <p:cNvSpPr txBox="1"/>
            <p:nvPr/>
          </p:nvSpPr>
          <p:spPr>
            <a:xfrm>
              <a:off x="2691303" y="2341916"/>
              <a:ext cx="9829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Bef>
                  <a:spcPts val="600"/>
                </a:spcBef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Deposited in fuel</a:t>
              </a:r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31A34D7B-F22B-1991-C69F-EEE253182CC2}"/>
                </a:ext>
              </a:extLst>
            </p:cNvPr>
            <p:cNvSpPr txBox="1"/>
            <p:nvPr/>
          </p:nvSpPr>
          <p:spPr>
            <a:xfrm>
              <a:off x="1904173" y="2303444"/>
              <a:ext cx="913263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600"/>
                </a:spcBef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Escape</a:t>
              </a:r>
            </a:p>
            <a:p>
              <a:pPr algn="l">
                <a:spcBef>
                  <a:spcPts val="600"/>
                </a:spcBef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measured</a:t>
              </a: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90BC1C57-4421-D357-F78E-49172F72B694}"/>
                </a:ext>
              </a:extLst>
            </p:cNvPr>
            <p:cNvSpPr txBox="1"/>
            <p:nvPr/>
          </p:nvSpPr>
          <p:spPr>
            <a:xfrm>
              <a:off x="614192" y="4472689"/>
              <a:ext cx="3236864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Bef>
                  <a:spcPts val="600"/>
                </a:spcBef>
              </a:pPr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Ablation + shell acceleration 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lang="en-US" sz="20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imp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~ 400 km/s</a:t>
              </a:r>
            </a:p>
            <a:p>
              <a:pPr>
                <a:spcBef>
                  <a:spcPts val="600"/>
                </a:spcBef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Capsule absorbs ~200 kJ</a:t>
              </a:r>
            </a:p>
          </p:txBody>
        </p:sp>
        <p:pic>
          <p:nvPicPr>
            <p:cNvPr id="17" name="Picture 22">
              <a:extLst>
                <a:ext uri="{FF2B5EF4-FFF2-40B4-BE49-F238E27FC236}">
                  <a16:creationId xmlns:a16="http://schemas.microsoft.com/office/drawing/2014/main" id="{82807AB6-DDD7-7F19-D498-69926CD953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1457" y="1620775"/>
              <a:ext cx="2918693" cy="2758333"/>
            </a:xfrm>
            <a:prstGeom prst="rect">
              <a:avLst/>
            </a:prstGeom>
          </p:spPr>
        </p:pic>
        <p:grpSp>
          <p:nvGrpSpPr>
            <p:cNvPr id="23" name="Group 91"/>
            <p:cNvGrpSpPr/>
            <p:nvPr/>
          </p:nvGrpSpPr>
          <p:grpSpPr>
            <a:xfrm rot="1947247">
              <a:off x="694470" y="2242600"/>
              <a:ext cx="724481" cy="312527"/>
              <a:chOff x="5724128" y="4903900"/>
              <a:chExt cx="871250" cy="289606"/>
            </a:xfrm>
          </p:grpSpPr>
          <p:sp>
            <p:nvSpPr>
              <p:cNvPr id="24" name="Freeform 75"/>
              <p:cNvSpPr>
                <a:spLocks/>
              </p:cNvSpPr>
              <p:nvPr/>
            </p:nvSpPr>
            <p:spPr bwMode="auto">
              <a:xfrm>
                <a:off x="5724128" y="4903900"/>
                <a:ext cx="647924" cy="289606"/>
              </a:xfrm>
              <a:custGeom>
                <a:avLst/>
                <a:gdLst>
                  <a:gd name="T0" fmla="*/ 16 w 1905"/>
                  <a:gd name="T1" fmla="*/ 90 h 1807"/>
                  <a:gd name="T2" fmla="*/ 53 w 1905"/>
                  <a:gd name="T3" fmla="*/ 21 h 1807"/>
                  <a:gd name="T4" fmla="*/ 95 w 1905"/>
                  <a:gd name="T5" fmla="*/ 0 h 1807"/>
                  <a:gd name="T6" fmla="*/ 133 w 1905"/>
                  <a:gd name="T7" fmla="*/ 26 h 1807"/>
                  <a:gd name="T8" fmla="*/ 170 w 1905"/>
                  <a:gd name="T9" fmla="*/ 100 h 1807"/>
                  <a:gd name="T10" fmla="*/ 207 w 1905"/>
                  <a:gd name="T11" fmla="*/ 217 h 1807"/>
                  <a:gd name="T12" fmla="*/ 250 w 1905"/>
                  <a:gd name="T13" fmla="*/ 376 h 1807"/>
                  <a:gd name="T14" fmla="*/ 287 w 1905"/>
                  <a:gd name="T15" fmla="*/ 561 h 1807"/>
                  <a:gd name="T16" fmla="*/ 324 w 1905"/>
                  <a:gd name="T17" fmla="*/ 763 h 1807"/>
                  <a:gd name="T18" fmla="*/ 362 w 1905"/>
                  <a:gd name="T19" fmla="*/ 975 h 1807"/>
                  <a:gd name="T20" fmla="*/ 404 w 1905"/>
                  <a:gd name="T21" fmla="*/ 1181 h 1807"/>
                  <a:gd name="T22" fmla="*/ 441 w 1905"/>
                  <a:gd name="T23" fmla="*/ 1372 h 1807"/>
                  <a:gd name="T24" fmla="*/ 479 w 1905"/>
                  <a:gd name="T25" fmla="*/ 1542 h 1807"/>
                  <a:gd name="T26" fmla="*/ 516 w 1905"/>
                  <a:gd name="T27" fmla="*/ 1674 h 1807"/>
                  <a:gd name="T28" fmla="*/ 559 w 1905"/>
                  <a:gd name="T29" fmla="*/ 1764 h 1807"/>
                  <a:gd name="T30" fmla="*/ 596 w 1905"/>
                  <a:gd name="T31" fmla="*/ 1807 h 1807"/>
                  <a:gd name="T32" fmla="*/ 633 w 1905"/>
                  <a:gd name="T33" fmla="*/ 1801 h 1807"/>
                  <a:gd name="T34" fmla="*/ 670 w 1905"/>
                  <a:gd name="T35" fmla="*/ 1748 h 1807"/>
                  <a:gd name="T36" fmla="*/ 713 w 1905"/>
                  <a:gd name="T37" fmla="*/ 1648 h 1807"/>
                  <a:gd name="T38" fmla="*/ 750 w 1905"/>
                  <a:gd name="T39" fmla="*/ 1505 h 1807"/>
                  <a:gd name="T40" fmla="*/ 787 w 1905"/>
                  <a:gd name="T41" fmla="*/ 1330 h 1807"/>
                  <a:gd name="T42" fmla="*/ 825 w 1905"/>
                  <a:gd name="T43" fmla="*/ 1134 h 1807"/>
                  <a:gd name="T44" fmla="*/ 862 w 1905"/>
                  <a:gd name="T45" fmla="*/ 927 h 1807"/>
                  <a:gd name="T46" fmla="*/ 905 w 1905"/>
                  <a:gd name="T47" fmla="*/ 715 h 1807"/>
                  <a:gd name="T48" fmla="*/ 942 w 1905"/>
                  <a:gd name="T49" fmla="*/ 514 h 1807"/>
                  <a:gd name="T50" fmla="*/ 979 w 1905"/>
                  <a:gd name="T51" fmla="*/ 339 h 1807"/>
                  <a:gd name="T52" fmla="*/ 1016 w 1905"/>
                  <a:gd name="T53" fmla="*/ 190 h 1807"/>
                  <a:gd name="T54" fmla="*/ 1059 w 1905"/>
                  <a:gd name="T55" fmla="*/ 79 h 1807"/>
                  <a:gd name="T56" fmla="*/ 1096 w 1905"/>
                  <a:gd name="T57" fmla="*/ 15 h 1807"/>
                  <a:gd name="T58" fmla="*/ 1133 w 1905"/>
                  <a:gd name="T59" fmla="*/ 0 h 1807"/>
                  <a:gd name="T60" fmla="*/ 1171 w 1905"/>
                  <a:gd name="T61" fmla="*/ 31 h 1807"/>
                  <a:gd name="T62" fmla="*/ 1213 w 1905"/>
                  <a:gd name="T63" fmla="*/ 111 h 1807"/>
                  <a:gd name="T64" fmla="*/ 1251 w 1905"/>
                  <a:gd name="T65" fmla="*/ 233 h 1807"/>
                  <a:gd name="T66" fmla="*/ 1288 w 1905"/>
                  <a:gd name="T67" fmla="*/ 392 h 1807"/>
                  <a:gd name="T68" fmla="*/ 1325 w 1905"/>
                  <a:gd name="T69" fmla="*/ 583 h 1807"/>
                  <a:gd name="T70" fmla="*/ 1368 w 1905"/>
                  <a:gd name="T71" fmla="*/ 784 h 1807"/>
                  <a:gd name="T72" fmla="*/ 1405 w 1905"/>
                  <a:gd name="T73" fmla="*/ 996 h 1807"/>
                  <a:gd name="T74" fmla="*/ 1442 w 1905"/>
                  <a:gd name="T75" fmla="*/ 1203 h 1807"/>
                  <a:gd name="T76" fmla="*/ 1479 w 1905"/>
                  <a:gd name="T77" fmla="*/ 1393 h 1807"/>
                  <a:gd name="T78" fmla="*/ 1522 w 1905"/>
                  <a:gd name="T79" fmla="*/ 1558 h 1807"/>
                  <a:gd name="T80" fmla="*/ 1559 w 1905"/>
                  <a:gd name="T81" fmla="*/ 1685 h 1807"/>
                  <a:gd name="T82" fmla="*/ 1597 w 1905"/>
                  <a:gd name="T83" fmla="*/ 1770 h 1807"/>
                  <a:gd name="T84" fmla="*/ 1634 w 1905"/>
                  <a:gd name="T85" fmla="*/ 1807 h 1807"/>
                  <a:gd name="T86" fmla="*/ 1676 w 1905"/>
                  <a:gd name="T87" fmla="*/ 1796 h 1807"/>
                  <a:gd name="T88" fmla="*/ 1714 w 1905"/>
                  <a:gd name="T89" fmla="*/ 1738 h 1807"/>
                  <a:gd name="T90" fmla="*/ 1751 w 1905"/>
                  <a:gd name="T91" fmla="*/ 1632 h 1807"/>
                  <a:gd name="T92" fmla="*/ 1788 w 1905"/>
                  <a:gd name="T93" fmla="*/ 1489 h 1807"/>
                  <a:gd name="T94" fmla="*/ 1831 w 1905"/>
                  <a:gd name="T95" fmla="*/ 1314 h 1807"/>
                  <a:gd name="T96" fmla="*/ 1868 w 1905"/>
                  <a:gd name="T97" fmla="*/ 1112 h 1807"/>
                  <a:gd name="T98" fmla="*/ 1905 w 1905"/>
                  <a:gd name="T99" fmla="*/ 906 h 1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05" h="1807">
                    <a:moveTo>
                      <a:pt x="0" y="143"/>
                    </a:moveTo>
                    <a:lnTo>
                      <a:pt x="16" y="90"/>
                    </a:lnTo>
                    <a:lnTo>
                      <a:pt x="37" y="47"/>
                    </a:lnTo>
                    <a:lnTo>
                      <a:pt x="53" y="21"/>
                    </a:lnTo>
                    <a:lnTo>
                      <a:pt x="74" y="0"/>
                    </a:lnTo>
                    <a:lnTo>
                      <a:pt x="95" y="0"/>
                    </a:lnTo>
                    <a:lnTo>
                      <a:pt x="111" y="5"/>
                    </a:lnTo>
                    <a:lnTo>
                      <a:pt x="133" y="26"/>
                    </a:lnTo>
                    <a:lnTo>
                      <a:pt x="149" y="58"/>
                    </a:lnTo>
                    <a:lnTo>
                      <a:pt x="170" y="100"/>
                    </a:lnTo>
                    <a:lnTo>
                      <a:pt x="191" y="153"/>
                    </a:lnTo>
                    <a:lnTo>
                      <a:pt x="207" y="217"/>
                    </a:lnTo>
                    <a:lnTo>
                      <a:pt x="228" y="291"/>
                    </a:lnTo>
                    <a:lnTo>
                      <a:pt x="250" y="376"/>
                    </a:lnTo>
                    <a:lnTo>
                      <a:pt x="266" y="466"/>
                    </a:lnTo>
                    <a:lnTo>
                      <a:pt x="287" y="561"/>
                    </a:lnTo>
                    <a:lnTo>
                      <a:pt x="303" y="662"/>
                    </a:lnTo>
                    <a:lnTo>
                      <a:pt x="324" y="763"/>
                    </a:lnTo>
                    <a:lnTo>
                      <a:pt x="346" y="869"/>
                    </a:lnTo>
                    <a:lnTo>
                      <a:pt x="362" y="975"/>
                    </a:lnTo>
                    <a:lnTo>
                      <a:pt x="383" y="1081"/>
                    </a:lnTo>
                    <a:lnTo>
                      <a:pt x="404" y="1181"/>
                    </a:lnTo>
                    <a:lnTo>
                      <a:pt x="420" y="1282"/>
                    </a:lnTo>
                    <a:lnTo>
                      <a:pt x="441" y="1372"/>
                    </a:lnTo>
                    <a:lnTo>
                      <a:pt x="457" y="1462"/>
                    </a:lnTo>
                    <a:lnTo>
                      <a:pt x="479" y="1542"/>
                    </a:lnTo>
                    <a:lnTo>
                      <a:pt x="500" y="1611"/>
                    </a:lnTo>
                    <a:lnTo>
                      <a:pt x="516" y="1674"/>
                    </a:lnTo>
                    <a:lnTo>
                      <a:pt x="537" y="1722"/>
                    </a:lnTo>
                    <a:lnTo>
                      <a:pt x="559" y="1764"/>
                    </a:lnTo>
                    <a:lnTo>
                      <a:pt x="574" y="1791"/>
                    </a:lnTo>
                    <a:lnTo>
                      <a:pt x="596" y="1807"/>
                    </a:lnTo>
                    <a:lnTo>
                      <a:pt x="612" y="1807"/>
                    </a:lnTo>
                    <a:lnTo>
                      <a:pt x="633" y="1801"/>
                    </a:lnTo>
                    <a:lnTo>
                      <a:pt x="654" y="1780"/>
                    </a:lnTo>
                    <a:lnTo>
                      <a:pt x="670" y="1748"/>
                    </a:lnTo>
                    <a:lnTo>
                      <a:pt x="692" y="1701"/>
                    </a:lnTo>
                    <a:lnTo>
                      <a:pt x="713" y="1648"/>
                    </a:lnTo>
                    <a:lnTo>
                      <a:pt x="729" y="1579"/>
                    </a:lnTo>
                    <a:lnTo>
                      <a:pt x="750" y="1505"/>
                    </a:lnTo>
                    <a:lnTo>
                      <a:pt x="766" y="1420"/>
                    </a:lnTo>
                    <a:lnTo>
                      <a:pt x="787" y="1330"/>
                    </a:lnTo>
                    <a:lnTo>
                      <a:pt x="809" y="1234"/>
                    </a:lnTo>
                    <a:lnTo>
                      <a:pt x="825" y="1134"/>
                    </a:lnTo>
                    <a:lnTo>
                      <a:pt x="846" y="1033"/>
                    </a:lnTo>
                    <a:lnTo>
                      <a:pt x="862" y="927"/>
                    </a:lnTo>
                    <a:lnTo>
                      <a:pt x="883" y="821"/>
                    </a:lnTo>
                    <a:lnTo>
                      <a:pt x="905" y="715"/>
                    </a:lnTo>
                    <a:lnTo>
                      <a:pt x="920" y="614"/>
                    </a:lnTo>
                    <a:lnTo>
                      <a:pt x="942" y="514"/>
                    </a:lnTo>
                    <a:lnTo>
                      <a:pt x="963" y="424"/>
                    </a:lnTo>
                    <a:lnTo>
                      <a:pt x="979" y="339"/>
                    </a:lnTo>
                    <a:lnTo>
                      <a:pt x="1000" y="259"/>
                    </a:lnTo>
                    <a:lnTo>
                      <a:pt x="1016" y="190"/>
                    </a:lnTo>
                    <a:lnTo>
                      <a:pt x="1038" y="127"/>
                    </a:lnTo>
                    <a:lnTo>
                      <a:pt x="1059" y="79"/>
                    </a:lnTo>
                    <a:lnTo>
                      <a:pt x="1075" y="42"/>
                    </a:lnTo>
                    <a:lnTo>
                      <a:pt x="1096" y="15"/>
                    </a:lnTo>
                    <a:lnTo>
                      <a:pt x="1117" y="0"/>
                    </a:lnTo>
                    <a:lnTo>
                      <a:pt x="1133" y="0"/>
                    </a:lnTo>
                    <a:lnTo>
                      <a:pt x="1155" y="10"/>
                    </a:lnTo>
                    <a:lnTo>
                      <a:pt x="1171" y="31"/>
                    </a:lnTo>
                    <a:lnTo>
                      <a:pt x="1192" y="63"/>
                    </a:lnTo>
                    <a:lnTo>
                      <a:pt x="1213" y="111"/>
                    </a:lnTo>
                    <a:lnTo>
                      <a:pt x="1229" y="169"/>
                    </a:lnTo>
                    <a:lnTo>
                      <a:pt x="1251" y="233"/>
                    </a:lnTo>
                    <a:lnTo>
                      <a:pt x="1272" y="312"/>
                    </a:lnTo>
                    <a:lnTo>
                      <a:pt x="1288" y="392"/>
                    </a:lnTo>
                    <a:lnTo>
                      <a:pt x="1309" y="487"/>
                    </a:lnTo>
                    <a:lnTo>
                      <a:pt x="1325" y="583"/>
                    </a:lnTo>
                    <a:lnTo>
                      <a:pt x="1346" y="683"/>
                    </a:lnTo>
                    <a:lnTo>
                      <a:pt x="1368" y="784"/>
                    </a:lnTo>
                    <a:lnTo>
                      <a:pt x="1384" y="890"/>
                    </a:lnTo>
                    <a:lnTo>
                      <a:pt x="1405" y="996"/>
                    </a:lnTo>
                    <a:lnTo>
                      <a:pt x="1426" y="1102"/>
                    </a:lnTo>
                    <a:lnTo>
                      <a:pt x="1442" y="1203"/>
                    </a:lnTo>
                    <a:lnTo>
                      <a:pt x="1463" y="1303"/>
                    </a:lnTo>
                    <a:lnTo>
                      <a:pt x="1479" y="1393"/>
                    </a:lnTo>
                    <a:lnTo>
                      <a:pt x="1501" y="1478"/>
                    </a:lnTo>
                    <a:lnTo>
                      <a:pt x="1522" y="1558"/>
                    </a:lnTo>
                    <a:lnTo>
                      <a:pt x="1538" y="1627"/>
                    </a:lnTo>
                    <a:lnTo>
                      <a:pt x="1559" y="1685"/>
                    </a:lnTo>
                    <a:lnTo>
                      <a:pt x="1575" y="1733"/>
                    </a:lnTo>
                    <a:lnTo>
                      <a:pt x="1597" y="1770"/>
                    </a:lnTo>
                    <a:lnTo>
                      <a:pt x="1618" y="1796"/>
                    </a:lnTo>
                    <a:lnTo>
                      <a:pt x="1634" y="1807"/>
                    </a:lnTo>
                    <a:lnTo>
                      <a:pt x="1655" y="1807"/>
                    </a:lnTo>
                    <a:lnTo>
                      <a:pt x="1676" y="1796"/>
                    </a:lnTo>
                    <a:lnTo>
                      <a:pt x="1692" y="1775"/>
                    </a:lnTo>
                    <a:lnTo>
                      <a:pt x="1714" y="1738"/>
                    </a:lnTo>
                    <a:lnTo>
                      <a:pt x="1730" y="1690"/>
                    </a:lnTo>
                    <a:lnTo>
                      <a:pt x="1751" y="1632"/>
                    </a:lnTo>
                    <a:lnTo>
                      <a:pt x="1772" y="1563"/>
                    </a:lnTo>
                    <a:lnTo>
                      <a:pt x="1788" y="1489"/>
                    </a:lnTo>
                    <a:lnTo>
                      <a:pt x="1809" y="1404"/>
                    </a:lnTo>
                    <a:lnTo>
                      <a:pt x="1831" y="1314"/>
                    </a:lnTo>
                    <a:lnTo>
                      <a:pt x="1847" y="1213"/>
                    </a:lnTo>
                    <a:lnTo>
                      <a:pt x="1868" y="1112"/>
                    </a:lnTo>
                    <a:lnTo>
                      <a:pt x="1884" y="1006"/>
                    </a:lnTo>
                    <a:lnTo>
                      <a:pt x="1905" y="906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cxnSp>
            <p:nvCxnSpPr>
              <p:cNvPr id="25" name="Straight Connector 93"/>
              <p:cNvCxnSpPr/>
              <p:nvPr/>
            </p:nvCxnSpPr>
            <p:spPr bwMode="auto">
              <a:xfrm>
                <a:off x="6418028" y="4910027"/>
                <a:ext cx="144016" cy="72008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Straight Connector 94"/>
              <p:cNvCxnSpPr/>
              <p:nvPr/>
            </p:nvCxnSpPr>
            <p:spPr bwMode="auto">
              <a:xfrm flipH="1">
                <a:off x="6418028" y="4982035"/>
                <a:ext cx="144016" cy="72008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7" name="Arc 95"/>
              <p:cNvSpPr/>
              <p:nvPr/>
            </p:nvSpPr>
            <p:spPr bwMode="auto">
              <a:xfrm>
                <a:off x="6366902" y="4980915"/>
                <a:ext cx="228476" cy="182962"/>
              </a:xfrm>
              <a:prstGeom prst="arc">
                <a:avLst>
                  <a:gd name="adj1" fmla="val 11410804"/>
                  <a:gd name="adj2" fmla="val 16198513"/>
                </a:avLst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8" name="Straight Connector 96"/>
              <p:cNvCxnSpPr>
                <a:stCxn id="27" idx="2"/>
              </p:cNvCxnSpPr>
              <p:nvPr/>
            </p:nvCxnSpPr>
            <p:spPr bwMode="auto">
              <a:xfrm>
                <a:off x="6481100" y="4980915"/>
                <a:ext cx="47043" cy="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9" name="Group 91"/>
            <p:cNvGrpSpPr/>
            <p:nvPr/>
          </p:nvGrpSpPr>
          <p:grpSpPr>
            <a:xfrm rot="4066520">
              <a:off x="1404654" y="1581184"/>
              <a:ext cx="724481" cy="312527"/>
              <a:chOff x="5724128" y="4903900"/>
              <a:chExt cx="871250" cy="289606"/>
            </a:xfrm>
          </p:grpSpPr>
          <p:sp>
            <p:nvSpPr>
              <p:cNvPr id="30" name="Freeform 75"/>
              <p:cNvSpPr>
                <a:spLocks/>
              </p:cNvSpPr>
              <p:nvPr/>
            </p:nvSpPr>
            <p:spPr bwMode="auto">
              <a:xfrm>
                <a:off x="5724128" y="4903900"/>
                <a:ext cx="647924" cy="289606"/>
              </a:xfrm>
              <a:custGeom>
                <a:avLst/>
                <a:gdLst>
                  <a:gd name="T0" fmla="*/ 16 w 1905"/>
                  <a:gd name="T1" fmla="*/ 90 h 1807"/>
                  <a:gd name="T2" fmla="*/ 53 w 1905"/>
                  <a:gd name="T3" fmla="*/ 21 h 1807"/>
                  <a:gd name="T4" fmla="*/ 95 w 1905"/>
                  <a:gd name="T5" fmla="*/ 0 h 1807"/>
                  <a:gd name="T6" fmla="*/ 133 w 1905"/>
                  <a:gd name="T7" fmla="*/ 26 h 1807"/>
                  <a:gd name="T8" fmla="*/ 170 w 1905"/>
                  <a:gd name="T9" fmla="*/ 100 h 1807"/>
                  <a:gd name="T10" fmla="*/ 207 w 1905"/>
                  <a:gd name="T11" fmla="*/ 217 h 1807"/>
                  <a:gd name="T12" fmla="*/ 250 w 1905"/>
                  <a:gd name="T13" fmla="*/ 376 h 1807"/>
                  <a:gd name="T14" fmla="*/ 287 w 1905"/>
                  <a:gd name="T15" fmla="*/ 561 h 1807"/>
                  <a:gd name="T16" fmla="*/ 324 w 1905"/>
                  <a:gd name="T17" fmla="*/ 763 h 1807"/>
                  <a:gd name="T18" fmla="*/ 362 w 1905"/>
                  <a:gd name="T19" fmla="*/ 975 h 1807"/>
                  <a:gd name="T20" fmla="*/ 404 w 1905"/>
                  <a:gd name="T21" fmla="*/ 1181 h 1807"/>
                  <a:gd name="T22" fmla="*/ 441 w 1905"/>
                  <a:gd name="T23" fmla="*/ 1372 h 1807"/>
                  <a:gd name="T24" fmla="*/ 479 w 1905"/>
                  <a:gd name="T25" fmla="*/ 1542 h 1807"/>
                  <a:gd name="T26" fmla="*/ 516 w 1905"/>
                  <a:gd name="T27" fmla="*/ 1674 h 1807"/>
                  <a:gd name="T28" fmla="*/ 559 w 1905"/>
                  <a:gd name="T29" fmla="*/ 1764 h 1807"/>
                  <a:gd name="T30" fmla="*/ 596 w 1905"/>
                  <a:gd name="T31" fmla="*/ 1807 h 1807"/>
                  <a:gd name="T32" fmla="*/ 633 w 1905"/>
                  <a:gd name="T33" fmla="*/ 1801 h 1807"/>
                  <a:gd name="T34" fmla="*/ 670 w 1905"/>
                  <a:gd name="T35" fmla="*/ 1748 h 1807"/>
                  <a:gd name="T36" fmla="*/ 713 w 1905"/>
                  <a:gd name="T37" fmla="*/ 1648 h 1807"/>
                  <a:gd name="T38" fmla="*/ 750 w 1905"/>
                  <a:gd name="T39" fmla="*/ 1505 h 1807"/>
                  <a:gd name="T40" fmla="*/ 787 w 1905"/>
                  <a:gd name="T41" fmla="*/ 1330 h 1807"/>
                  <a:gd name="T42" fmla="*/ 825 w 1905"/>
                  <a:gd name="T43" fmla="*/ 1134 h 1807"/>
                  <a:gd name="T44" fmla="*/ 862 w 1905"/>
                  <a:gd name="T45" fmla="*/ 927 h 1807"/>
                  <a:gd name="T46" fmla="*/ 905 w 1905"/>
                  <a:gd name="T47" fmla="*/ 715 h 1807"/>
                  <a:gd name="T48" fmla="*/ 942 w 1905"/>
                  <a:gd name="T49" fmla="*/ 514 h 1807"/>
                  <a:gd name="T50" fmla="*/ 979 w 1905"/>
                  <a:gd name="T51" fmla="*/ 339 h 1807"/>
                  <a:gd name="T52" fmla="*/ 1016 w 1905"/>
                  <a:gd name="T53" fmla="*/ 190 h 1807"/>
                  <a:gd name="T54" fmla="*/ 1059 w 1905"/>
                  <a:gd name="T55" fmla="*/ 79 h 1807"/>
                  <a:gd name="T56" fmla="*/ 1096 w 1905"/>
                  <a:gd name="T57" fmla="*/ 15 h 1807"/>
                  <a:gd name="T58" fmla="*/ 1133 w 1905"/>
                  <a:gd name="T59" fmla="*/ 0 h 1807"/>
                  <a:gd name="T60" fmla="*/ 1171 w 1905"/>
                  <a:gd name="T61" fmla="*/ 31 h 1807"/>
                  <a:gd name="T62" fmla="*/ 1213 w 1905"/>
                  <a:gd name="T63" fmla="*/ 111 h 1807"/>
                  <a:gd name="T64" fmla="*/ 1251 w 1905"/>
                  <a:gd name="T65" fmla="*/ 233 h 1807"/>
                  <a:gd name="T66" fmla="*/ 1288 w 1905"/>
                  <a:gd name="T67" fmla="*/ 392 h 1807"/>
                  <a:gd name="T68" fmla="*/ 1325 w 1905"/>
                  <a:gd name="T69" fmla="*/ 583 h 1807"/>
                  <a:gd name="T70" fmla="*/ 1368 w 1905"/>
                  <a:gd name="T71" fmla="*/ 784 h 1807"/>
                  <a:gd name="T72" fmla="*/ 1405 w 1905"/>
                  <a:gd name="T73" fmla="*/ 996 h 1807"/>
                  <a:gd name="T74" fmla="*/ 1442 w 1905"/>
                  <a:gd name="T75" fmla="*/ 1203 h 1807"/>
                  <a:gd name="T76" fmla="*/ 1479 w 1905"/>
                  <a:gd name="T77" fmla="*/ 1393 h 1807"/>
                  <a:gd name="T78" fmla="*/ 1522 w 1905"/>
                  <a:gd name="T79" fmla="*/ 1558 h 1807"/>
                  <a:gd name="T80" fmla="*/ 1559 w 1905"/>
                  <a:gd name="T81" fmla="*/ 1685 h 1807"/>
                  <a:gd name="T82" fmla="*/ 1597 w 1905"/>
                  <a:gd name="T83" fmla="*/ 1770 h 1807"/>
                  <a:gd name="T84" fmla="*/ 1634 w 1905"/>
                  <a:gd name="T85" fmla="*/ 1807 h 1807"/>
                  <a:gd name="T86" fmla="*/ 1676 w 1905"/>
                  <a:gd name="T87" fmla="*/ 1796 h 1807"/>
                  <a:gd name="T88" fmla="*/ 1714 w 1905"/>
                  <a:gd name="T89" fmla="*/ 1738 h 1807"/>
                  <a:gd name="T90" fmla="*/ 1751 w 1905"/>
                  <a:gd name="T91" fmla="*/ 1632 h 1807"/>
                  <a:gd name="T92" fmla="*/ 1788 w 1905"/>
                  <a:gd name="T93" fmla="*/ 1489 h 1807"/>
                  <a:gd name="T94" fmla="*/ 1831 w 1905"/>
                  <a:gd name="T95" fmla="*/ 1314 h 1807"/>
                  <a:gd name="T96" fmla="*/ 1868 w 1905"/>
                  <a:gd name="T97" fmla="*/ 1112 h 1807"/>
                  <a:gd name="T98" fmla="*/ 1905 w 1905"/>
                  <a:gd name="T99" fmla="*/ 906 h 1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05" h="1807">
                    <a:moveTo>
                      <a:pt x="0" y="143"/>
                    </a:moveTo>
                    <a:lnTo>
                      <a:pt x="16" y="90"/>
                    </a:lnTo>
                    <a:lnTo>
                      <a:pt x="37" y="47"/>
                    </a:lnTo>
                    <a:lnTo>
                      <a:pt x="53" y="21"/>
                    </a:lnTo>
                    <a:lnTo>
                      <a:pt x="74" y="0"/>
                    </a:lnTo>
                    <a:lnTo>
                      <a:pt x="95" y="0"/>
                    </a:lnTo>
                    <a:lnTo>
                      <a:pt x="111" y="5"/>
                    </a:lnTo>
                    <a:lnTo>
                      <a:pt x="133" y="26"/>
                    </a:lnTo>
                    <a:lnTo>
                      <a:pt x="149" y="58"/>
                    </a:lnTo>
                    <a:lnTo>
                      <a:pt x="170" y="100"/>
                    </a:lnTo>
                    <a:lnTo>
                      <a:pt x="191" y="153"/>
                    </a:lnTo>
                    <a:lnTo>
                      <a:pt x="207" y="217"/>
                    </a:lnTo>
                    <a:lnTo>
                      <a:pt x="228" y="291"/>
                    </a:lnTo>
                    <a:lnTo>
                      <a:pt x="250" y="376"/>
                    </a:lnTo>
                    <a:lnTo>
                      <a:pt x="266" y="466"/>
                    </a:lnTo>
                    <a:lnTo>
                      <a:pt x="287" y="561"/>
                    </a:lnTo>
                    <a:lnTo>
                      <a:pt x="303" y="662"/>
                    </a:lnTo>
                    <a:lnTo>
                      <a:pt x="324" y="763"/>
                    </a:lnTo>
                    <a:lnTo>
                      <a:pt x="346" y="869"/>
                    </a:lnTo>
                    <a:lnTo>
                      <a:pt x="362" y="975"/>
                    </a:lnTo>
                    <a:lnTo>
                      <a:pt x="383" y="1081"/>
                    </a:lnTo>
                    <a:lnTo>
                      <a:pt x="404" y="1181"/>
                    </a:lnTo>
                    <a:lnTo>
                      <a:pt x="420" y="1282"/>
                    </a:lnTo>
                    <a:lnTo>
                      <a:pt x="441" y="1372"/>
                    </a:lnTo>
                    <a:lnTo>
                      <a:pt x="457" y="1462"/>
                    </a:lnTo>
                    <a:lnTo>
                      <a:pt x="479" y="1542"/>
                    </a:lnTo>
                    <a:lnTo>
                      <a:pt x="500" y="1611"/>
                    </a:lnTo>
                    <a:lnTo>
                      <a:pt x="516" y="1674"/>
                    </a:lnTo>
                    <a:lnTo>
                      <a:pt x="537" y="1722"/>
                    </a:lnTo>
                    <a:lnTo>
                      <a:pt x="559" y="1764"/>
                    </a:lnTo>
                    <a:lnTo>
                      <a:pt x="574" y="1791"/>
                    </a:lnTo>
                    <a:lnTo>
                      <a:pt x="596" y="1807"/>
                    </a:lnTo>
                    <a:lnTo>
                      <a:pt x="612" y="1807"/>
                    </a:lnTo>
                    <a:lnTo>
                      <a:pt x="633" y="1801"/>
                    </a:lnTo>
                    <a:lnTo>
                      <a:pt x="654" y="1780"/>
                    </a:lnTo>
                    <a:lnTo>
                      <a:pt x="670" y="1748"/>
                    </a:lnTo>
                    <a:lnTo>
                      <a:pt x="692" y="1701"/>
                    </a:lnTo>
                    <a:lnTo>
                      <a:pt x="713" y="1648"/>
                    </a:lnTo>
                    <a:lnTo>
                      <a:pt x="729" y="1579"/>
                    </a:lnTo>
                    <a:lnTo>
                      <a:pt x="750" y="1505"/>
                    </a:lnTo>
                    <a:lnTo>
                      <a:pt x="766" y="1420"/>
                    </a:lnTo>
                    <a:lnTo>
                      <a:pt x="787" y="1330"/>
                    </a:lnTo>
                    <a:lnTo>
                      <a:pt x="809" y="1234"/>
                    </a:lnTo>
                    <a:lnTo>
                      <a:pt x="825" y="1134"/>
                    </a:lnTo>
                    <a:lnTo>
                      <a:pt x="846" y="1033"/>
                    </a:lnTo>
                    <a:lnTo>
                      <a:pt x="862" y="927"/>
                    </a:lnTo>
                    <a:lnTo>
                      <a:pt x="883" y="821"/>
                    </a:lnTo>
                    <a:lnTo>
                      <a:pt x="905" y="715"/>
                    </a:lnTo>
                    <a:lnTo>
                      <a:pt x="920" y="614"/>
                    </a:lnTo>
                    <a:lnTo>
                      <a:pt x="942" y="514"/>
                    </a:lnTo>
                    <a:lnTo>
                      <a:pt x="963" y="424"/>
                    </a:lnTo>
                    <a:lnTo>
                      <a:pt x="979" y="339"/>
                    </a:lnTo>
                    <a:lnTo>
                      <a:pt x="1000" y="259"/>
                    </a:lnTo>
                    <a:lnTo>
                      <a:pt x="1016" y="190"/>
                    </a:lnTo>
                    <a:lnTo>
                      <a:pt x="1038" y="127"/>
                    </a:lnTo>
                    <a:lnTo>
                      <a:pt x="1059" y="79"/>
                    </a:lnTo>
                    <a:lnTo>
                      <a:pt x="1075" y="42"/>
                    </a:lnTo>
                    <a:lnTo>
                      <a:pt x="1096" y="15"/>
                    </a:lnTo>
                    <a:lnTo>
                      <a:pt x="1117" y="0"/>
                    </a:lnTo>
                    <a:lnTo>
                      <a:pt x="1133" y="0"/>
                    </a:lnTo>
                    <a:lnTo>
                      <a:pt x="1155" y="10"/>
                    </a:lnTo>
                    <a:lnTo>
                      <a:pt x="1171" y="31"/>
                    </a:lnTo>
                    <a:lnTo>
                      <a:pt x="1192" y="63"/>
                    </a:lnTo>
                    <a:lnTo>
                      <a:pt x="1213" y="111"/>
                    </a:lnTo>
                    <a:lnTo>
                      <a:pt x="1229" y="169"/>
                    </a:lnTo>
                    <a:lnTo>
                      <a:pt x="1251" y="233"/>
                    </a:lnTo>
                    <a:lnTo>
                      <a:pt x="1272" y="312"/>
                    </a:lnTo>
                    <a:lnTo>
                      <a:pt x="1288" y="392"/>
                    </a:lnTo>
                    <a:lnTo>
                      <a:pt x="1309" y="487"/>
                    </a:lnTo>
                    <a:lnTo>
                      <a:pt x="1325" y="583"/>
                    </a:lnTo>
                    <a:lnTo>
                      <a:pt x="1346" y="683"/>
                    </a:lnTo>
                    <a:lnTo>
                      <a:pt x="1368" y="784"/>
                    </a:lnTo>
                    <a:lnTo>
                      <a:pt x="1384" y="890"/>
                    </a:lnTo>
                    <a:lnTo>
                      <a:pt x="1405" y="996"/>
                    </a:lnTo>
                    <a:lnTo>
                      <a:pt x="1426" y="1102"/>
                    </a:lnTo>
                    <a:lnTo>
                      <a:pt x="1442" y="1203"/>
                    </a:lnTo>
                    <a:lnTo>
                      <a:pt x="1463" y="1303"/>
                    </a:lnTo>
                    <a:lnTo>
                      <a:pt x="1479" y="1393"/>
                    </a:lnTo>
                    <a:lnTo>
                      <a:pt x="1501" y="1478"/>
                    </a:lnTo>
                    <a:lnTo>
                      <a:pt x="1522" y="1558"/>
                    </a:lnTo>
                    <a:lnTo>
                      <a:pt x="1538" y="1627"/>
                    </a:lnTo>
                    <a:lnTo>
                      <a:pt x="1559" y="1685"/>
                    </a:lnTo>
                    <a:lnTo>
                      <a:pt x="1575" y="1733"/>
                    </a:lnTo>
                    <a:lnTo>
                      <a:pt x="1597" y="1770"/>
                    </a:lnTo>
                    <a:lnTo>
                      <a:pt x="1618" y="1796"/>
                    </a:lnTo>
                    <a:lnTo>
                      <a:pt x="1634" y="1807"/>
                    </a:lnTo>
                    <a:lnTo>
                      <a:pt x="1655" y="1807"/>
                    </a:lnTo>
                    <a:lnTo>
                      <a:pt x="1676" y="1796"/>
                    </a:lnTo>
                    <a:lnTo>
                      <a:pt x="1692" y="1775"/>
                    </a:lnTo>
                    <a:lnTo>
                      <a:pt x="1714" y="1738"/>
                    </a:lnTo>
                    <a:lnTo>
                      <a:pt x="1730" y="1690"/>
                    </a:lnTo>
                    <a:lnTo>
                      <a:pt x="1751" y="1632"/>
                    </a:lnTo>
                    <a:lnTo>
                      <a:pt x="1772" y="1563"/>
                    </a:lnTo>
                    <a:lnTo>
                      <a:pt x="1788" y="1489"/>
                    </a:lnTo>
                    <a:lnTo>
                      <a:pt x="1809" y="1404"/>
                    </a:lnTo>
                    <a:lnTo>
                      <a:pt x="1831" y="1314"/>
                    </a:lnTo>
                    <a:lnTo>
                      <a:pt x="1847" y="1213"/>
                    </a:lnTo>
                    <a:lnTo>
                      <a:pt x="1868" y="1112"/>
                    </a:lnTo>
                    <a:lnTo>
                      <a:pt x="1884" y="1006"/>
                    </a:lnTo>
                    <a:lnTo>
                      <a:pt x="1905" y="906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cxnSp>
            <p:nvCxnSpPr>
              <p:cNvPr id="31" name="Straight Connector 93"/>
              <p:cNvCxnSpPr/>
              <p:nvPr/>
            </p:nvCxnSpPr>
            <p:spPr bwMode="auto">
              <a:xfrm>
                <a:off x="6418028" y="4910027"/>
                <a:ext cx="144016" cy="72008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Straight Connector 94"/>
              <p:cNvCxnSpPr/>
              <p:nvPr/>
            </p:nvCxnSpPr>
            <p:spPr bwMode="auto">
              <a:xfrm flipH="1">
                <a:off x="6418028" y="4982035"/>
                <a:ext cx="144016" cy="72008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3" name="Arc 95"/>
              <p:cNvSpPr/>
              <p:nvPr/>
            </p:nvSpPr>
            <p:spPr bwMode="auto">
              <a:xfrm>
                <a:off x="6366902" y="4980915"/>
                <a:ext cx="228476" cy="182962"/>
              </a:xfrm>
              <a:prstGeom prst="arc">
                <a:avLst>
                  <a:gd name="adj1" fmla="val 11410804"/>
                  <a:gd name="adj2" fmla="val 16198513"/>
                </a:avLst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4" name="Straight Connector 96"/>
              <p:cNvCxnSpPr>
                <a:stCxn id="33" idx="2"/>
              </p:cNvCxnSpPr>
              <p:nvPr/>
            </p:nvCxnSpPr>
            <p:spPr bwMode="auto">
              <a:xfrm>
                <a:off x="6481100" y="4980915"/>
                <a:ext cx="47043" cy="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5" name="Group 91"/>
            <p:cNvGrpSpPr/>
            <p:nvPr/>
          </p:nvGrpSpPr>
          <p:grpSpPr>
            <a:xfrm rot="7451406">
              <a:off x="2517174" y="1550704"/>
              <a:ext cx="724481" cy="312527"/>
              <a:chOff x="5724128" y="4903900"/>
              <a:chExt cx="871250" cy="289606"/>
            </a:xfrm>
          </p:grpSpPr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5724128" y="4903900"/>
                <a:ext cx="647924" cy="289606"/>
              </a:xfrm>
              <a:custGeom>
                <a:avLst/>
                <a:gdLst>
                  <a:gd name="T0" fmla="*/ 16 w 1905"/>
                  <a:gd name="T1" fmla="*/ 90 h 1807"/>
                  <a:gd name="T2" fmla="*/ 53 w 1905"/>
                  <a:gd name="T3" fmla="*/ 21 h 1807"/>
                  <a:gd name="T4" fmla="*/ 95 w 1905"/>
                  <a:gd name="T5" fmla="*/ 0 h 1807"/>
                  <a:gd name="T6" fmla="*/ 133 w 1905"/>
                  <a:gd name="T7" fmla="*/ 26 h 1807"/>
                  <a:gd name="T8" fmla="*/ 170 w 1905"/>
                  <a:gd name="T9" fmla="*/ 100 h 1807"/>
                  <a:gd name="T10" fmla="*/ 207 w 1905"/>
                  <a:gd name="T11" fmla="*/ 217 h 1807"/>
                  <a:gd name="T12" fmla="*/ 250 w 1905"/>
                  <a:gd name="T13" fmla="*/ 376 h 1807"/>
                  <a:gd name="T14" fmla="*/ 287 w 1905"/>
                  <a:gd name="T15" fmla="*/ 561 h 1807"/>
                  <a:gd name="T16" fmla="*/ 324 w 1905"/>
                  <a:gd name="T17" fmla="*/ 763 h 1807"/>
                  <a:gd name="T18" fmla="*/ 362 w 1905"/>
                  <a:gd name="T19" fmla="*/ 975 h 1807"/>
                  <a:gd name="T20" fmla="*/ 404 w 1905"/>
                  <a:gd name="T21" fmla="*/ 1181 h 1807"/>
                  <a:gd name="T22" fmla="*/ 441 w 1905"/>
                  <a:gd name="T23" fmla="*/ 1372 h 1807"/>
                  <a:gd name="T24" fmla="*/ 479 w 1905"/>
                  <a:gd name="T25" fmla="*/ 1542 h 1807"/>
                  <a:gd name="T26" fmla="*/ 516 w 1905"/>
                  <a:gd name="T27" fmla="*/ 1674 h 1807"/>
                  <a:gd name="T28" fmla="*/ 559 w 1905"/>
                  <a:gd name="T29" fmla="*/ 1764 h 1807"/>
                  <a:gd name="T30" fmla="*/ 596 w 1905"/>
                  <a:gd name="T31" fmla="*/ 1807 h 1807"/>
                  <a:gd name="T32" fmla="*/ 633 w 1905"/>
                  <a:gd name="T33" fmla="*/ 1801 h 1807"/>
                  <a:gd name="T34" fmla="*/ 670 w 1905"/>
                  <a:gd name="T35" fmla="*/ 1748 h 1807"/>
                  <a:gd name="T36" fmla="*/ 713 w 1905"/>
                  <a:gd name="T37" fmla="*/ 1648 h 1807"/>
                  <a:gd name="T38" fmla="*/ 750 w 1905"/>
                  <a:gd name="T39" fmla="*/ 1505 h 1807"/>
                  <a:gd name="T40" fmla="*/ 787 w 1905"/>
                  <a:gd name="T41" fmla="*/ 1330 h 1807"/>
                  <a:gd name="T42" fmla="*/ 825 w 1905"/>
                  <a:gd name="T43" fmla="*/ 1134 h 1807"/>
                  <a:gd name="T44" fmla="*/ 862 w 1905"/>
                  <a:gd name="T45" fmla="*/ 927 h 1807"/>
                  <a:gd name="T46" fmla="*/ 905 w 1905"/>
                  <a:gd name="T47" fmla="*/ 715 h 1807"/>
                  <a:gd name="T48" fmla="*/ 942 w 1905"/>
                  <a:gd name="T49" fmla="*/ 514 h 1807"/>
                  <a:gd name="T50" fmla="*/ 979 w 1905"/>
                  <a:gd name="T51" fmla="*/ 339 h 1807"/>
                  <a:gd name="T52" fmla="*/ 1016 w 1905"/>
                  <a:gd name="T53" fmla="*/ 190 h 1807"/>
                  <a:gd name="T54" fmla="*/ 1059 w 1905"/>
                  <a:gd name="T55" fmla="*/ 79 h 1807"/>
                  <a:gd name="T56" fmla="*/ 1096 w 1905"/>
                  <a:gd name="T57" fmla="*/ 15 h 1807"/>
                  <a:gd name="T58" fmla="*/ 1133 w 1905"/>
                  <a:gd name="T59" fmla="*/ 0 h 1807"/>
                  <a:gd name="T60" fmla="*/ 1171 w 1905"/>
                  <a:gd name="T61" fmla="*/ 31 h 1807"/>
                  <a:gd name="T62" fmla="*/ 1213 w 1905"/>
                  <a:gd name="T63" fmla="*/ 111 h 1807"/>
                  <a:gd name="T64" fmla="*/ 1251 w 1905"/>
                  <a:gd name="T65" fmla="*/ 233 h 1807"/>
                  <a:gd name="T66" fmla="*/ 1288 w 1905"/>
                  <a:gd name="T67" fmla="*/ 392 h 1807"/>
                  <a:gd name="T68" fmla="*/ 1325 w 1905"/>
                  <a:gd name="T69" fmla="*/ 583 h 1807"/>
                  <a:gd name="T70" fmla="*/ 1368 w 1905"/>
                  <a:gd name="T71" fmla="*/ 784 h 1807"/>
                  <a:gd name="T72" fmla="*/ 1405 w 1905"/>
                  <a:gd name="T73" fmla="*/ 996 h 1807"/>
                  <a:gd name="T74" fmla="*/ 1442 w 1905"/>
                  <a:gd name="T75" fmla="*/ 1203 h 1807"/>
                  <a:gd name="T76" fmla="*/ 1479 w 1905"/>
                  <a:gd name="T77" fmla="*/ 1393 h 1807"/>
                  <a:gd name="T78" fmla="*/ 1522 w 1905"/>
                  <a:gd name="T79" fmla="*/ 1558 h 1807"/>
                  <a:gd name="T80" fmla="*/ 1559 w 1905"/>
                  <a:gd name="T81" fmla="*/ 1685 h 1807"/>
                  <a:gd name="T82" fmla="*/ 1597 w 1905"/>
                  <a:gd name="T83" fmla="*/ 1770 h 1807"/>
                  <a:gd name="T84" fmla="*/ 1634 w 1905"/>
                  <a:gd name="T85" fmla="*/ 1807 h 1807"/>
                  <a:gd name="T86" fmla="*/ 1676 w 1905"/>
                  <a:gd name="T87" fmla="*/ 1796 h 1807"/>
                  <a:gd name="T88" fmla="*/ 1714 w 1905"/>
                  <a:gd name="T89" fmla="*/ 1738 h 1807"/>
                  <a:gd name="T90" fmla="*/ 1751 w 1905"/>
                  <a:gd name="T91" fmla="*/ 1632 h 1807"/>
                  <a:gd name="T92" fmla="*/ 1788 w 1905"/>
                  <a:gd name="T93" fmla="*/ 1489 h 1807"/>
                  <a:gd name="T94" fmla="*/ 1831 w 1905"/>
                  <a:gd name="T95" fmla="*/ 1314 h 1807"/>
                  <a:gd name="T96" fmla="*/ 1868 w 1905"/>
                  <a:gd name="T97" fmla="*/ 1112 h 1807"/>
                  <a:gd name="T98" fmla="*/ 1905 w 1905"/>
                  <a:gd name="T99" fmla="*/ 906 h 1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05" h="1807">
                    <a:moveTo>
                      <a:pt x="0" y="143"/>
                    </a:moveTo>
                    <a:lnTo>
                      <a:pt x="16" y="90"/>
                    </a:lnTo>
                    <a:lnTo>
                      <a:pt x="37" y="47"/>
                    </a:lnTo>
                    <a:lnTo>
                      <a:pt x="53" y="21"/>
                    </a:lnTo>
                    <a:lnTo>
                      <a:pt x="74" y="0"/>
                    </a:lnTo>
                    <a:lnTo>
                      <a:pt x="95" y="0"/>
                    </a:lnTo>
                    <a:lnTo>
                      <a:pt x="111" y="5"/>
                    </a:lnTo>
                    <a:lnTo>
                      <a:pt x="133" y="26"/>
                    </a:lnTo>
                    <a:lnTo>
                      <a:pt x="149" y="58"/>
                    </a:lnTo>
                    <a:lnTo>
                      <a:pt x="170" y="100"/>
                    </a:lnTo>
                    <a:lnTo>
                      <a:pt x="191" y="153"/>
                    </a:lnTo>
                    <a:lnTo>
                      <a:pt x="207" y="217"/>
                    </a:lnTo>
                    <a:lnTo>
                      <a:pt x="228" y="291"/>
                    </a:lnTo>
                    <a:lnTo>
                      <a:pt x="250" y="376"/>
                    </a:lnTo>
                    <a:lnTo>
                      <a:pt x="266" y="466"/>
                    </a:lnTo>
                    <a:lnTo>
                      <a:pt x="287" y="561"/>
                    </a:lnTo>
                    <a:lnTo>
                      <a:pt x="303" y="662"/>
                    </a:lnTo>
                    <a:lnTo>
                      <a:pt x="324" y="763"/>
                    </a:lnTo>
                    <a:lnTo>
                      <a:pt x="346" y="869"/>
                    </a:lnTo>
                    <a:lnTo>
                      <a:pt x="362" y="975"/>
                    </a:lnTo>
                    <a:lnTo>
                      <a:pt x="383" y="1081"/>
                    </a:lnTo>
                    <a:lnTo>
                      <a:pt x="404" y="1181"/>
                    </a:lnTo>
                    <a:lnTo>
                      <a:pt x="420" y="1282"/>
                    </a:lnTo>
                    <a:lnTo>
                      <a:pt x="441" y="1372"/>
                    </a:lnTo>
                    <a:lnTo>
                      <a:pt x="457" y="1462"/>
                    </a:lnTo>
                    <a:lnTo>
                      <a:pt x="479" y="1542"/>
                    </a:lnTo>
                    <a:lnTo>
                      <a:pt x="500" y="1611"/>
                    </a:lnTo>
                    <a:lnTo>
                      <a:pt x="516" y="1674"/>
                    </a:lnTo>
                    <a:lnTo>
                      <a:pt x="537" y="1722"/>
                    </a:lnTo>
                    <a:lnTo>
                      <a:pt x="559" y="1764"/>
                    </a:lnTo>
                    <a:lnTo>
                      <a:pt x="574" y="1791"/>
                    </a:lnTo>
                    <a:lnTo>
                      <a:pt x="596" y="1807"/>
                    </a:lnTo>
                    <a:lnTo>
                      <a:pt x="612" y="1807"/>
                    </a:lnTo>
                    <a:lnTo>
                      <a:pt x="633" y="1801"/>
                    </a:lnTo>
                    <a:lnTo>
                      <a:pt x="654" y="1780"/>
                    </a:lnTo>
                    <a:lnTo>
                      <a:pt x="670" y="1748"/>
                    </a:lnTo>
                    <a:lnTo>
                      <a:pt x="692" y="1701"/>
                    </a:lnTo>
                    <a:lnTo>
                      <a:pt x="713" y="1648"/>
                    </a:lnTo>
                    <a:lnTo>
                      <a:pt x="729" y="1579"/>
                    </a:lnTo>
                    <a:lnTo>
                      <a:pt x="750" y="1505"/>
                    </a:lnTo>
                    <a:lnTo>
                      <a:pt x="766" y="1420"/>
                    </a:lnTo>
                    <a:lnTo>
                      <a:pt x="787" y="1330"/>
                    </a:lnTo>
                    <a:lnTo>
                      <a:pt x="809" y="1234"/>
                    </a:lnTo>
                    <a:lnTo>
                      <a:pt x="825" y="1134"/>
                    </a:lnTo>
                    <a:lnTo>
                      <a:pt x="846" y="1033"/>
                    </a:lnTo>
                    <a:lnTo>
                      <a:pt x="862" y="927"/>
                    </a:lnTo>
                    <a:lnTo>
                      <a:pt x="883" y="821"/>
                    </a:lnTo>
                    <a:lnTo>
                      <a:pt x="905" y="715"/>
                    </a:lnTo>
                    <a:lnTo>
                      <a:pt x="920" y="614"/>
                    </a:lnTo>
                    <a:lnTo>
                      <a:pt x="942" y="514"/>
                    </a:lnTo>
                    <a:lnTo>
                      <a:pt x="963" y="424"/>
                    </a:lnTo>
                    <a:lnTo>
                      <a:pt x="979" y="339"/>
                    </a:lnTo>
                    <a:lnTo>
                      <a:pt x="1000" y="259"/>
                    </a:lnTo>
                    <a:lnTo>
                      <a:pt x="1016" y="190"/>
                    </a:lnTo>
                    <a:lnTo>
                      <a:pt x="1038" y="127"/>
                    </a:lnTo>
                    <a:lnTo>
                      <a:pt x="1059" y="79"/>
                    </a:lnTo>
                    <a:lnTo>
                      <a:pt x="1075" y="42"/>
                    </a:lnTo>
                    <a:lnTo>
                      <a:pt x="1096" y="15"/>
                    </a:lnTo>
                    <a:lnTo>
                      <a:pt x="1117" y="0"/>
                    </a:lnTo>
                    <a:lnTo>
                      <a:pt x="1133" y="0"/>
                    </a:lnTo>
                    <a:lnTo>
                      <a:pt x="1155" y="10"/>
                    </a:lnTo>
                    <a:lnTo>
                      <a:pt x="1171" y="31"/>
                    </a:lnTo>
                    <a:lnTo>
                      <a:pt x="1192" y="63"/>
                    </a:lnTo>
                    <a:lnTo>
                      <a:pt x="1213" y="111"/>
                    </a:lnTo>
                    <a:lnTo>
                      <a:pt x="1229" y="169"/>
                    </a:lnTo>
                    <a:lnTo>
                      <a:pt x="1251" y="233"/>
                    </a:lnTo>
                    <a:lnTo>
                      <a:pt x="1272" y="312"/>
                    </a:lnTo>
                    <a:lnTo>
                      <a:pt x="1288" y="392"/>
                    </a:lnTo>
                    <a:lnTo>
                      <a:pt x="1309" y="487"/>
                    </a:lnTo>
                    <a:lnTo>
                      <a:pt x="1325" y="583"/>
                    </a:lnTo>
                    <a:lnTo>
                      <a:pt x="1346" y="683"/>
                    </a:lnTo>
                    <a:lnTo>
                      <a:pt x="1368" y="784"/>
                    </a:lnTo>
                    <a:lnTo>
                      <a:pt x="1384" y="890"/>
                    </a:lnTo>
                    <a:lnTo>
                      <a:pt x="1405" y="996"/>
                    </a:lnTo>
                    <a:lnTo>
                      <a:pt x="1426" y="1102"/>
                    </a:lnTo>
                    <a:lnTo>
                      <a:pt x="1442" y="1203"/>
                    </a:lnTo>
                    <a:lnTo>
                      <a:pt x="1463" y="1303"/>
                    </a:lnTo>
                    <a:lnTo>
                      <a:pt x="1479" y="1393"/>
                    </a:lnTo>
                    <a:lnTo>
                      <a:pt x="1501" y="1478"/>
                    </a:lnTo>
                    <a:lnTo>
                      <a:pt x="1522" y="1558"/>
                    </a:lnTo>
                    <a:lnTo>
                      <a:pt x="1538" y="1627"/>
                    </a:lnTo>
                    <a:lnTo>
                      <a:pt x="1559" y="1685"/>
                    </a:lnTo>
                    <a:lnTo>
                      <a:pt x="1575" y="1733"/>
                    </a:lnTo>
                    <a:lnTo>
                      <a:pt x="1597" y="1770"/>
                    </a:lnTo>
                    <a:lnTo>
                      <a:pt x="1618" y="1796"/>
                    </a:lnTo>
                    <a:lnTo>
                      <a:pt x="1634" y="1807"/>
                    </a:lnTo>
                    <a:lnTo>
                      <a:pt x="1655" y="1807"/>
                    </a:lnTo>
                    <a:lnTo>
                      <a:pt x="1676" y="1796"/>
                    </a:lnTo>
                    <a:lnTo>
                      <a:pt x="1692" y="1775"/>
                    </a:lnTo>
                    <a:lnTo>
                      <a:pt x="1714" y="1738"/>
                    </a:lnTo>
                    <a:lnTo>
                      <a:pt x="1730" y="1690"/>
                    </a:lnTo>
                    <a:lnTo>
                      <a:pt x="1751" y="1632"/>
                    </a:lnTo>
                    <a:lnTo>
                      <a:pt x="1772" y="1563"/>
                    </a:lnTo>
                    <a:lnTo>
                      <a:pt x="1788" y="1489"/>
                    </a:lnTo>
                    <a:lnTo>
                      <a:pt x="1809" y="1404"/>
                    </a:lnTo>
                    <a:lnTo>
                      <a:pt x="1831" y="1314"/>
                    </a:lnTo>
                    <a:lnTo>
                      <a:pt x="1847" y="1213"/>
                    </a:lnTo>
                    <a:lnTo>
                      <a:pt x="1868" y="1112"/>
                    </a:lnTo>
                    <a:lnTo>
                      <a:pt x="1884" y="1006"/>
                    </a:lnTo>
                    <a:lnTo>
                      <a:pt x="1905" y="906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cxnSp>
            <p:nvCxnSpPr>
              <p:cNvPr id="37" name="Straight Connector 93"/>
              <p:cNvCxnSpPr/>
              <p:nvPr/>
            </p:nvCxnSpPr>
            <p:spPr bwMode="auto">
              <a:xfrm>
                <a:off x="6418028" y="4910027"/>
                <a:ext cx="144016" cy="72008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Straight Connector 94"/>
              <p:cNvCxnSpPr/>
              <p:nvPr/>
            </p:nvCxnSpPr>
            <p:spPr bwMode="auto">
              <a:xfrm flipH="1">
                <a:off x="6418028" y="4982035"/>
                <a:ext cx="144016" cy="72008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" name="Arc 95"/>
              <p:cNvSpPr/>
              <p:nvPr/>
            </p:nvSpPr>
            <p:spPr bwMode="auto">
              <a:xfrm>
                <a:off x="6366902" y="4980915"/>
                <a:ext cx="228476" cy="182962"/>
              </a:xfrm>
              <a:prstGeom prst="arc">
                <a:avLst>
                  <a:gd name="adj1" fmla="val 11410804"/>
                  <a:gd name="adj2" fmla="val 16198513"/>
                </a:avLst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0" name="Straight Connector 96"/>
              <p:cNvCxnSpPr>
                <a:stCxn id="39" idx="2"/>
              </p:cNvCxnSpPr>
              <p:nvPr/>
            </p:nvCxnSpPr>
            <p:spPr bwMode="auto">
              <a:xfrm>
                <a:off x="6481100" y="4980915"/>
                <a:ext cx="47043" cy="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1" name="Group 91"/>
            <p:cNvGrpSpPr/>
            <p:nvPr/>
          </p:nvGrpSpPr>
          <p:grpSpPr>
            <a:xfrm rot="9568064">
              <a:off x="3257840" y="2337087"/>
              <a:ext cx="724481" cy="312527"/>
              <a:chOff x="5724128" y="4903900"/>
              <a:chExt cx="871250" cy="289606"/>
            </a:xfrm>
          </p:grpSpPr>
          <p:sp>
            <p:nvSpPr>
              <p:cNvPr id="42" name="Freeform 75"/>
              <p:cNvSpPr>
                <a:spLocks/>
              </p:cNvSpPr>
              <p:nvPr/>
            </p:nvSpPr>
            <p:spPr bwMode="auto">
              <a:xfrm>
                <a:off x="5724128" y="4903900"/>
                <a:ext cx="647924" cy="289606"/>
              </a:xfrm>
              <a:custGeom>
                <a:avLst/>
                <a:gdLst>
                  <a:gd name="T0" fmla="*/ 16 w 1905"/>
                  <a:gd name="T1" fmla="*/ 90 h 1807"/>
                  <a:gd name="T2" fmla="*/ 53 w 1905"/>
                  <a:gd name="T3" fmla="*/ 21 h 1807"/>
                  <a:gd name="T4" fmla="*/ 95 w 1905"/>
                  <a:gd name="T5" fmla="*/ 0 h 1807"/>
                  <a:gd name="T6" fmla="*/ 133 w 1905"/>
                  <a:gd name="T7" fmla="*/ 26 h 1807"/>
                  <a:gd name="T8" fmla="*/ 170 w 1905"/>
                  <a:gd name="T9" fmla="*/ 100 h 1807"/>
                  <a:gd name="T10" fmla="*/ 207 w 1905"/>
                  <a:gd name="T11" fmla="*/ 217 h 1807"/>
                  <a:gd name="T12" fmla="*/ 250 w 1905"/>
                  <a:gd name="T13" fmla="*/ 376 h 1807"/>
                  <a:gd name="T14" fmla="*/ 287 w 1905"/>
                  <a:gd name="T15" fmla="*/ 561 h 1807"/>
                  <a:gd name="T16" fmla="*/ 324 w 1905"/>
                  <a:gd name="T17" fmla="*/ 763 h 1807"/>
                  <a:gd name="T18" fmla="*/ 362 w 1905"/>
                  <a:gd name="T19" fmla="*/ 975 h 1807"/>
                  <a:gd name="T20" fmla="*/ 404 w 1905"/>
                  <a:gd name="T21" fmla="*/ 1181 h 1807"/>
                  <a:gd name="T22" fmla="*/ 441 w 1905"/>
                  <a:gd name="T23" fmla="*/ 1372 h 1807"/>
                  <a:gd name="T24" fmla="*/ 479 w 1905"/>
                  <a:gd name="T25" fmla="*/ 1542 h 1807"/>
                  <a:gd name="T26" fmla="*/ 516 w 1905"/>
                  <a:gd name="T27" fmla="*/ 1674 h 1807"/>
                  <a:gd name="T28" fmla="*/ 559 w 1905"/>
                  <a:gd name="T29" fmla="*/ 1764 h 1807"/>
                  <a:gd name="T30" fmla="*/ 596 w 1905"/>
                  <a:gd name="T31" fmla="*/ 1807 h 1807"/>
                  <a:gd name="T32" fmla="*/ 633 w 1905"/>
                  <a:gd name="T33" fmla="*/ 1801 h 1807"/>
                  <a:gd name="T34" fmla="*/ 670 w 1905"/>
                  <a:gd name="T35" fmla="*/ 1748 h 1807"/>
                  <a:gd name="T36" fmla="*/ 713 w 1905"/>
                  <a:gd name="T37" fmla="*/ 1648 h 1807"/>
                  <a:gd name="T38" fmla="*/ 750 w 1905"/>
                  <a:gd name="T39" fmla="*/ 1505 h 1807"/>
                  <a:gd name="T40" fmla="*/ 787 w 1905"/>
                  <a:gd name="T41" fmla="*/ 1330 h 1807"/>
                  <a:gd name="T42" fmla="*/ 825 w 1905"/>
                  <a:gd name="T43" fmla="*/ 1134 h 1807"/>
                  <a:gd name="T44" fmla="*/ 862 w 1905"/>
                  <a:gd name="T45" fmla="*/ 927 h 1807"/>
                  <a:gd name="T46" fmla="*/ 905 w 1905"/>
                  <a:gd name="T47" fmla="*/ 715 h 1807"/>
                  <a:gd name="T48" fmla="*/ 942 w 1905"/>
                  <a:gd name="T49" fmla="*/ 514 h 1807"/>
                  <a:gd name="T50" fmla="*/ 979 w 1905"/>
                  <a:gd name="T51" fmla="*/ 339 h 1807"/>
                  <a:gd name="T52" fmla="*/ 1016 w 1905"/>
                  <a:gd name="T53" fmla="*/ 190 h 1807"/>
                  <a:gd name="T54" fmla="*/ 1059 w 1905"/>
                  <a:gd name="T55" fmla="*/ 79 h 1807"/>
                  <a:gd name="T56" fmla="*/ 1096 w 1905"/>
                  <a:gd name="T57" fmla="*/ 15 h 1807"/>
                  <a:gd name="T58" fmla="*/ 1133 w 1905"/>
                  <a:gd name="T59" fmla="*/ 0 h 1807"/>
                  <a:gd name="T60" fmla="*/ 1171 w 1905"/>
                  <a:gd name="T61" fmla="*/ 31 h 1807"/>
                  <a:gd name="T62" fmla="*/ 1213 w 1905"/>
                  <a:gd name="T63" fmla="*/ 111 h 1807"/>
                  <a:gd name="T64" fmla="*/ 1251 w 1905"/>
                  <a:gd name="T65" fmla="*/ 233 h 1807"/>
                  <a:gd name="T66" fmla="*/ 1288 w 1905"/>
                  <a:gd name="T67" fmla="*/ 392 h 1807"/>
                  <a:gd name="T68" fmla="*/ 1325 w 1905"/>
                  <a:gd name="T69" fmla="*/ 583 h 1807"/>
                  <a:gd name="T70" fmla="*/ 1368 w 1905"/>
                  <a:gd name="T71" fmla="*/ 784 h 1807"/>
                  <a:gd name="T72" fmla="*/ 1405 w 1905"/>
                  <a:gd name="T73" fmla="*/ 996 h 1807"/>
                  <a:gd name="T74" fmla="*/ 1442 w 1905"/>
                  <a:gd name="T75" fmla="*/ 1203 h 1807"/>
                  <a:gd name="T76" fmla="*/ 1479 w 1905"/>
                  <a:gd name="T77" fmla="*/ 1393 h 1807"/>
                  <a:gd name="T78" fmla="*/ 1522 w 1905"/>
                  <a:gd name="T79" fmla="*/ 1558 h 1807"/>
                  <a:gd name="T80" fmla="*/ 1559 w 1905"/>
                  <a:gd name="T81" fmla="*/ 1685 h 1807"/>
                  <a:gd name="T82" fmla="*/ 1597 w 1905"/>
                  <a:gd name="T83" fmla="*/ 1770 h 1807"/>
                  <a:gd name="T84" fmla="*/ 1634 w 1905"/>
                  <a:gd name="T85" fmla="*/ 1807 h 1807"/>
                  <a:gd name="T86" fmla="*/ 1676 w 1905"/>
                  <a:gd name="T87" fmla="*/ 1796 h 1807"/>
                  <a:gd name="T88" fmla="*/ 1714 w 1905"/>
                  <a:gd name="T89" fmla="*/ 1738 h 1807"/>
                  <a:gd name="T90" fmla="*/ 1751 w 1905"/>
                  <a:gd name="T91" fmla="*/ 1632 h 1807"/>
                  <a:gd name="T92" fmla="*/ 1788 w 1905"/>
                  <a:gd name="T93" fmla="*/ 1489 h 1807"/>
                  <a:gd name="T94" fmla="*/ 1831 w 1905"/>
                  <a:gd name="T95" fmla="*/ 1314 h 1807"/>
                  <a:gd name="T96" fmla="*/ 1868 w 1905"/>
                  <a:gd name="T97" fmla="*/ 1112 h 1807"/>
                  <a:gd name="T98" fmla="*/ 1905 w 1905"/>
                  <a:gd name="T99" fmla="*/ 906 h 1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05" h="1807">
                    <a:moveTo>
                      <a:pt x="0" y="143"/>
                    </a:moveTo>
                    <a:lnTo>
                      <a:pt x="16" y="90"/>
                    </a:lnTo>
                    <a:lnTo>
                      <a:pt x="37" y="47"/>
                    </a:lnTo>
                    <a:lnTo>
                      <a:pt x="53" y="21"/>
                    </a:lnTo>
                    <a:lnTo>
                      <a:pt x="74" y="0"/>
                    </a:lnTo>
                    <a:lnTo>
                      <a:pt x="95" y="0"/>
                    </a:lnTo>
                    <a:lnTo>
                      <a:pt x="111" y="5"/>
                    </a:lnTo>
                    <a:lnTo>
                      <a:pt x="133" y="26"/>
                    </a:lnTo>
                    <a:lnTo>
                      <a:pt x="149" y="58"/>
                    </a:lnTo>
                    <a:lnTo>
                      <a:pt x="170" y="100"/>
                    </a:lnTo>
                    <a:lnTo>
                      <a:pt x="191" y="153"/>
                    </a:lnTo>
                    <a:lnTo>
                      <a:pt x="207" y="217"/>
                    </a:lnTo>
                    <a:lnTo>
                      <a:pt x="228" y="291"/>
                    </a:lnTo>
                    <a:lnTo>
                      <a:pt x="250" y="376"/>
                    </a:lnTo>
                    <a:lnTo>
                      <a:pt x="266" y="466"/>
                    </a:lnTo>
                    <a:lnTo>
                      <a:pt x="287" y="561"/>
                    </a:lnTo>
                    <a:lnTo>
                      <a:pt x="303" y="662"/>
                    </a:lnTo>
                    <a:lnTo>
                      <a:pt x="324" y="763"/>
                    </a:lnTo>
                    <a:lnTo>
                      <a:pt x="346" y="869"/>
                    </a:lnTo>
                    <a:lnTo>
                      <a:pt x="362" y="975"/>
                    </a:lnTo>
                    <a:lnTo>
                      <a:pt x="383" y="1081"/>
                    </a:lnTo>
                    <a:lnTo>
                      <a:pt x="404" y="1181"/>
                    </a:lnTo>
                    <a:lnTo>
                      <a:pt x="420" y="1282"/>
                    </a:lnTo>
                    <a:lnTo>
                      <a:pt x="441" y="1372"/>
                    </a:lnTo>
                    <a:lnTo>
                      <a:pt x="457" y="1462"/>
                    </a:lnTo>
                    <a:lnTo>
                      <a:pt x="479" y="1542"/>
                    </a:lnTo>
                    <a:lnTo>
                      <a:pt x="500" y="1611"/>
                    </a:lnTo>
                    <a:lnTo>
                      <a:pt x="516" y="1674"/>
                    </a:lnTo>
                    <a:lnTo>
                      <a:pt x="537" y="1722"/>
                    </a:lnTo>
                    <a:lnTo>
                      <a:pt x="559" y="1764"/>
                    </a:lnTo>
                    <a:lnTo>
                      <a:pt x="574" y="1791"/>
                    </a:lnTo>
                    <a:lnTo>
                      <a:pt x="596" y="1807"/>
                    </a:lnTo>
                    <a:lnTo>
                      <a:pt x="612" y="1807"/>
                    </a:lnTo>
                    <a:lnTo>
                      <a:pt x="633" y="1801"/>
                    </a:lnTo>
                    <a:lnTo>
                      <a:pt x="654" y="1780"/>
                    </a:lnTo>
                    <a:lnTo>
                      <a:pt x="670" y="1748"/>
                    </a:lnTo>
                    <a:lnTo>
                      <a:pt x="692" y="1701"/>
                    </a:lnTo>
                    <a:lnTo>
                      <a:pt x="713" y="1648"/>
                    </a:lnTo>
                    <a:lnTo>
                      <a:pt x="729" y="1579"/>
                    </a:lnTo>
                    <a:lnTo>
                      <a:pt x="750" y="1505"/>
                    </a:lnTo>
                    <a:lnTo>
                      <a:pt x="766" y="1420"/>
                    </a:lnTo>
                    <a:lnTo>
                      <a:pt x="787" y="1330"/>
                    </a:lnTo>
                    <a:lnTo>
                      <a:pt x="809" y="1234"/>
                    </a:lnTo>
                    <a:lnTo>
                      <a:pt x="825" y="1134"/>
                    </a:lnTo>
                    <a:lnTo>
                      <a:pt x="846" y="1033"/>
                    </a:lnTo>
                    <a:lnTo>
                      <a:pt x="862" y="927"/>
                    </a:lnTo>
                    <a:lnTo>
                      <a:pt x="883" y="821"/>
                    </a:lnTo>
                    <a:lnTo>
                      <a:pt x="905" y="715"/>
                    </a:lnTo>
                    <a:lnTo>
                      <a:pt x="920" y="614"/>
                    </a:lnTo>
                    <a:lnTo>
                      <a:pt x="942" y="514"/>
                    </a:lnTo>
                    <a:lnTo>
                      <a:pt x="963" y="424"/>
                    </a:lnTo>
                    <a:lnTo>
                      <a:pt x="979" y="339"/>
                    </a:lnTo>
                    <a:lnTo>
                      <a:pt x="1000" y="259"/>
                    </a:lnTo>
                    <a:lnTo>
                      <a:pt x="1016" y="190"/>
                    </a:lnTo>
                    <a:lnTo>
                      <a:pt x="1038" y="127"/>
                    </a:lnTo>
                    <a:lnTo>
                      <a:pt x="1059" y="79"/>
                    </a:lnTo>
                    <a:lnTo>
                      <a:pt x="1075" y="42"/>
                    </a:lnTo>
                    <a:lnTo>
                      <a:pt x="1096" y="15"/>
                    </a:lnTo>
                    <a:lnTo>
                      <a:pt x="1117" y="0"/>
                    </a:lnTo>
                    <a:lnTo>
                      <a:pt x="1133" y="0"/>
                    </a:lnTo>
                    <a:lnTo>
                      <a:pt x="1155" y="10"/>
                    </a:lnTo>
                    <a:lnTo>
                      <a:pt x="1171" y="31"/>
                    </a:lnTo>
                    <a:lnTo>
                      <a:pt x="1192" y="63"/>
                    </a:lnTo>
                    <a:lnTo>
                      <a:pt x="1213" y="111"/>
                    </a:lnTo>
                    <a:lnTo>
                      <a:pt x="1229" y="169"/>
                    </a:lnTo>
                    <a:lnTo>
                      <a:pt x="1251" y="233"/>
                    </a:lnTo>
                    <a:lnTo>
                      <a:pt x="1272" y="312"/>
                    </a:lnTo>
                    <a:lnTo>
                      <a:pt x="1288" y="392"/>
                    </a:lnTo>
                    <a:lnTo>
                      <a:pt x="1309" y="487"/>
                    </a:lnTo>
                    <a:lnTo>
                      <a:pt x="1325" y="583"/>
                    </a:lnTo>
                    <a:lnTo>
                      <a:pt x="1346" y="683"/>
                    </a:lnTo>
                    <a:lnTo>
                      <a:pt x="1368" y="784"/>
                    </a:lnTo>
                    <a:lnTo>
                      <a:pt x="1384" y="890"/>
                    </a:lnTo>
                    <a:lnTo>
                      <a:pt x="1405" y="996"/>
                    </a:lnTo>
                    <a:lnTo>
                      <a:pt x="1426" y="1102"/>
                    </a:lnTo>
                    <a:lnTo>
                      <a:pt x="1442" y="1203"/>
                    </a:lnTo>
                    <a:lnTo>
                      <a:pt x="1463" y="1303"/>
                    </a:lnTo>
                    <a:lnTo>
                      <a:pt x="1479" y="1393"/>
                    </a:lnTo>
                    <a:lnTo>
                      <a:pt x="1501" y="1478"/>
                    </a:lnTo>
                    <a:lnTo>
                      <a:pt x="1522" y="1558"/>
                    </a:lnTo>
                    <a:lnTo>
                      <a:pt x="1538" y="1627"/>
                    </a:lnTo>
                    <a:lnTo>
                      <a:pt x="1559" y="1685"/>
                    </a:lnTo>
                    <a:lnTo>
                      <a:pt x="1575" y="1733"/>
                    </a:lnTo>
                    <a:lnTo>
                      <a:pt x="1597" y="1770"/>
                    </a:lnTo>
                    <a:lnTo>
                      <a:pt x="1618" y="1796"/>
                    </a:lnTo>
                    <a:lnTo>
                      <a:pt x="1634" y="1807"/>
                    </a:lnTo>
                    <a:lnTo>
                      <a:pt x="1655" y="1807"/>
                    </a:lnTo>
                    <a:lnTo>
                      <a:pt x="1676" y="1796"/>
                    </a:lnTo>
                    <a:lnTo>
                      <a:pt x="1692" y="1775"/>
                    </a:lnTo>
                    <a:lnTo>
                      <a:pt x="1714" y="1738"/>
                    </a:lnTo>
                    <a:lnTo>
                      <a:pt x="1730" y="1690"/>
                    </a:lnTo>
                    <a:lnTo>
                      <a:pt x="1751" y="1632"/>
                    </a:lnTo>
                    <a:lnTo>
                      <a:pt x="1772" y="1563"/>
                    </a:lnTo>
                    <a:lnTo>
                      <a:pt x="1788" y="1489"/>
                    </a:lnTo>
                    <a:lnTo>
                      <a:pt x="1809" y="1404"/>
                    </a:lnTo>
                    <a:lnTo>
                      <a:pt x="1831" y="1314"/>
                    </a:lnTo>
                    <a:lnTo>
                      <a:pt x="1847" y="1213"/>
                    </a:lnTo>
                    <a:lnTo>
                      <a:pt x="1868" y="1112"/>
                    </a:lnTo>
                    <a:lnTo>
                      <a:pt x="1884" y="1006"/>
                    </a:lnTo>
                    <a:lnTo>
                      <a:pt x="1905" y="906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cxnSp>
            <p:nvCxnSpPr>
              <p:cNvPr id="43" name="Straight Connector 93"/>
              <p:cNvCxnSpPr/>
              <p:nvPr/>
            </p:nvCxnSpPr>
            <p:spPr bwMode="auto">
              <a:xfrm>
                <a:off x="6418028" y="4910027"/>
                <a:ext cx="144016" cy="72008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Connector 94"/>
              <p:cNvCxnSpPr/>
              <p:nvPr/>
            </p:nvCxnSpPr>
            <p:spPr bwMode="auto">
              <a:xfrm flipH="1">
                <a:off x="6418028" y="4982035"/>
                <a:ext cx="144016" cy="72008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5" name="Arc 95"/>
              <p:cNvSpPr/>
              <p:nvPr/>
            </p:nvSpPr>
            <p:spPr bwMode="auto">
              <a:xfrm>
                <a:off x="6366902" y="4980915"/>
                <a:ext cx="228476" cy="182962"/>
              </a:xfrm>
              <a:prstGeom prst="arc">
                <a:avLst>
                  <a:gd name="adj1" fmla="val 11410804"/>
                  <a:gd name="adj2" fmla="val 16198513"/>
                </a:avLst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6" name="Straight Connector 96"/>
              <p:cNvCxnSpPr>
                <a:stCxn id="45" idx="2"/>
              </p:cNvCxnSpPr>
              <p:nvPr/>
            </p:nvCxnSpPr>
            <p:spPr bwMode="auto">
              <a:xfrm>
                <a:off x="6481100" y="4980915"/>
                <a:ext cx="47043" cy="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7" name="Group 91"/>
            <p:cNvGrpSpPr/>
            <p:nvPr/>
          </p:nvGrpSpPr>
          <p:grpSpPr>
            <a:xfrm rot="12199294">
              <a:off x="3337088" y="3339879"/>
              <a:ext cx="724481" cy="312527"/>
              <a:chOff x="5724128" y="4903900"/>
              <a:chExt cx="871250" cy="289606"/>
            </a:xfrm>
          </p:grpSpPr>
          <p:sp>
            <p:nvSpPr>
              <p:cNvPr id="48" name="Freeform 75"/>
              <p:cNvSpPr>
                <a:spLocks/>
              </p:cNvSpPr>
              <p:nvPr/>
            </p:nvSpPr>
            <p:spPr bwMode="auto">
              <a:xfrm>
                <a:off x="5724128" y="4903900"/>
                <a:ext cx="647924" cy="289606"/>
              </a:xfrm>
              <a:custGeom>
                <a:avLst/>
                <a:gdLst>
                  <a:gd name="T0" fmla="*/ 16 w 1905"/>
                  <a:gd name="T1" fmla="*/ 90 h 1807"/>
                  <a:gd name="T2" fmla="*/ 53 w 1905"/>
                  <a:gd name="T3" fmla="*/ 21 h 1807"/>
                  <a:gd name="T4" fmla="*/ 95 w 1905"/>
                  <a:gd name="T5" fmla="*/ 0 h 1807"/>
                  <a:gd name="T6" fmla="*/ 133 w 1905"/>
                  <a:gd name="T7" fmla="*/ 26 h 1807"/>
                  <a:gd name="T8" fmla="*/ 170 w 1905"/>
                  <a:gd name="T9" fmla="*/ 100 h 1807"/>
                  <a:gd name="T10" fmla="*/ 207 w 1905"/>
                  <a:gd name="T11" fmla="*/ 217 h 1807"/>
                  <a:gd name="T12" fmla="*/ 250 w 1905"/>
                  <a:gd name="T13" fmla="*/ 376 h 1807"/>
                  <a:gd name="T14" fmla="*/ 287 w 1905"/>
                  <a:gd name="T15" fmla="*/ 561 h 1807"/>
                  <a:gd name="T16" fmla="*/ 324 w 1905"/>
                  <a:gd name="T17" fmla="*/ 763 h 1807"/>
                  <a:gd name="T18" fmla="*/ 362 w 1905"/>
                  <a:gd name="T19" fmla="*/ 975 h 1807"/>
                  <a:gd name="T20" fmla="*/ 404 w 1905"/>
                  <a:gd name="T21" fmla="*/ 1181 h 1807"/>
                  <a:gd name="T22" fmla="*/ 441 w 1905"/>
                  <a:gd name="T23" fmla="*/ 1372 h 1807"/>
                  <a:gd name="T24" fmla="*/ 479 w 1905"/>
                  <a:gd name="T25" fmla="*/ 1542 h 1807"/>
                  <a:gd name="T26" fmla="*/ 516 w 1905"/>
                  <a:gd name="T27" fmla="*/ 1674 h 1807"/>
                  <a:gd name="T28" fmla="*/ 559 w 1905"/>
                  <a:gd name="T29" fmla="*/ 1764 h 1807"/>
                  <a:gd name="T30" fmla="*/ 596 w 1905"/>
                  <a:gd name="T31" fmla="*/ 1807 h 1807"/>
                  <a:gd name="T32" fmla="*/ 633 w 1905"/>
                  <a:gd name="T33" fmla="*/ 1801 h 1807"/>
                  <a:gd name="T34" fmla="*/ 670 w 1905"/>
                  <a:gd name="T35" fmla="*/ 1748 h 1807"/>
                  <a:gd name="T36" fmla="*/ 713 w 1905"/>
                  <a:gd name="T37" fmla="*/ 1648 h 1807"/>
                  <a:gd name="T38" fmla="*/ 750 w 1905"/>
                  <a:gd name="T39" fmla="*/ 1505 h 1807"/>
                  <a:gd name="T40" fmla="*/ 787 w 1905"/>
                  <a:gd name="T41" fmla="*/ 1330 h 1807"/>
                  <a:gd name="T42" fmla="*/ 825 w 1905"/>
                  <a:gd name="T43" fmla="*/ 1134 h 1807"/>
                  <a:gd name="T44" fmla="*/ 862 w 1905"/>
                  <a:gd name="T45" fmla="*/ 927 h 1807"/>
                  <a:gd name="T46" fmla="*/ 905 w 1905"/>
                  <a:gd name="T47" fmla="*/ 715 h 1807"/>
                  <a:gd name="T48" fmla="*/ 942 w 1905"/>
                  <a:gd name="T49" fmla="*/ 514 h 1807"/>
                  <a:gd name="T50" fmla="*/ 979 w 1905"/>
                  <a:gd name="T51" fmla="*/ 339 h 1807"/>
                  <a:gd name="T52" fmla="*/ 1016 w 1905"/>
                  <a:gd name="T53" fmla="*/ 190 h 1807"/>
                  <a:gd name="T54" fmla="*/ 1059 w 1905"/>
                  <a:gd name="T55" fmla="*/ 79 h 1807"/>
                  <a:gd name="T56" fmla="*/ 1096 w 1905"/>
                  <a:gd name="T57" fmla="*/ 15 h 1807"/>
                  <a:gd name="T58" fmla="*/ 1133 w 1905"/>
                  <a:gd name="T59" fmla="*/ 0 h 1807"/>
                  <a:gd name="T60" fmla="*/ 1171 w 1905"/>
                  <a:gd name="T61" fmla="*/ 31 h 1807"/>
                  <a:gd name="T62" fmla="*/ 1213 w 1905"/>
                  <a:gd name="T63" fmla="*/ 111 h 1807"/>
                  <a:gd name="T64" fmla="*/ 1251 w 1905"/>
                  <a:gd name="T65" fmla="*/ 233 h 1807"/>
                  <a:gd name="T66" fmla="*/ 1288 w 1905"/>
                  <a:gd name="T67" fmla="*/ 392 h 1807"/>
                  <a:gd name="T68" fmla="*/ 1325 w 1905"/>
                  <a:gd name="T69" fmla="*/ 583 h 1807"/>
                  <a:gd name="T70" fmla="*/ 1368 w 1905"/>
                  <a:gd name="T71" fmla="*/ 784 h 1807"/>
                  <a:gd name="T72" fmla="*/ 1405 w 1905"/>
                  <a:gd name="T73" fmla="*/ 996 h 1807"/>
                  <a:gd name="T74" fmla="*/ 1442 w 1905"/>
                  <a:gd name="T75" fmla="*/ 1203 h 1807"/>
                  <a:gd name="T76" fmla="*/ 1479 w 1905"/>
                  <a:gd name="T77" fmla="*/ 1393 h 1807"/>
                  <a:gd name="T78" fmla="*/ 1522 w 1905"/>
                  <a:gd name="T79" fmla="*/ 1558 h 1807"/>
                  <a:gd name="T80" fmla="*/ 1559 w 1905"/>
                  <a:gd name="T81" fmla="*/ 1685 h 1807"/>
                  <a:gd name="T82" fmla="*/ 1597 w 1905"/>
                  <a:gd name="T83" fmla="*/ 1770 h 1807"/>
                  <a:gd name="T84" fmla="*/ 1634 w 1905"/>
                  <a:gd name="T85" fmla="*/ 1807 h 1807"/>
                  <a:gd name="T86" fmla="*/ 1676 w 1905"/>
                  <a:gd name="T87" fmla="*/ 1796 h 1807"/>
                  <a:gd name="T88" fmla="*/ 1714 w 1905"/>
                  <a:gd name="T89" fmla="*/ 1738 h 1807"/>
                  <a:gd name="T90" fmla="*/ 1751 w 1905"/>
                  <a:gd name="T91" fmla="*/ 1632 h 1807"/>
                  <a:gd name="T92" fmla="*/ 1788 w 1905"/>
                  <a:gd name="T93" fmla="*/ 1489 h 1807"/>
                  <a:gd name="T94" fmla="*/ 1831 w 1905"/>
                  <a:gd name="T95" fmla="*/ 1314 h 1807"/>
                  <a:gd name="T96" fmla="*/ 1868 w 1905"/>
                  <a:gd name="T97" fmla="*/ 1112 h 1807"/>
                  <a:gd name="T98" fmla="*/ 1905 w 1905"/>
                  <a:gd name="T99" fmla="*/ 906 h 1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05" h="1807">
                    <a:moveTo>
                      <a:pt x="0" y="143"/>
                    </a:moveTo>
                    <a:lnTo>
                      <a:pt x="16" y="90"/>
                    </a:lnTo>
                    <a:lnTo>
                      <a:pt x="37" y="47"/>
                    </a:lnTo>
                    <a:lnTo>
                      <a:pt x="53" y="21"/>
                    </a:lnTo>
                    <a:lnTo>
                      <a:pt x="74" y="0"/>
                    </a:lnTo>
                    <a:lnTo>
                      <a:pt x="95" y="0"/>
                    </a:lnTo>
                    <a:lnTo>
                      <a:pt x="111" y="5"/>
                    </a:lnTo>
                    <a:lnTo>
                      <a:pt x="133" y="26"/>
                    </a:lnTo>
                    <a:lnTo>
                      <a:pt x="149" y="58"/>
                    </a:lnTo>
                    <a:lnTo>
                      <a:pt x="170" y="100"/>
                    </a:lnTo>
                    <a:lnTo>
                      <a:pt x="191" y="153"/>
                    </a:lnTo>
                    <a:lnTo>
                      <a:pt x="207" y="217"/>
                    </a:lnTo>
                    <a:lnTo>
                      <a:pt x="228" y="291"/>
                    </a:lnTo>
                    <a:lnTo>
                      <a:pt x="250" y="376"/>
                    </a:lnTo>
                    <a:lnTo>
                      <a:pt x="266" y="466"/>
                    </a:lnTo>
                    <a:lnTo>
                      <a:pt x="287" y="561"/>
                    </a:lnTo>
                    <a:lnTo>
                      <a:pt x="303" y="662"/>
                    </a:lnTo>
                    <a:lnTo>
                      <a:pt x="324" y="763"/>
                    </a:lnTo>
                    <a:lnTo>
                      <a:pt x="346" y="869"/>
                    </a:lnTo>
                    <a:lnTo>
                      <a:pt x="362" y="975"/>
                    </a:lnTo>
                    <a:lnTo>
                      <a:pt x="383" y="1081"/>
                    </a:lnTo>
                    <a:lnTo>
                      <a:pt x="404" y="1181"/>
                    </a:lnTo>
                    <a:lnTo>
                      <a:pt x="420" y="1282"/>
                    </a:lnTo>
                    <a:lnTo>
                      <a:pt x="441" y="1372"/>
                    </a:lnTo>
                    <a:lnTo>
                      <a:pt x="457" y="1462"/>
                    </a:lnTo>
                    <a:lnTo>
                      <a:pt x="479" y="1542"/>
                    </a:lnTo>
                    <a:lnTo>
                      <a:pt x="500" y="1611"/>
                    </a:lnTo>
                    <a:lnTo>
                      <a:pt x="516" y="1674"/>
                    </a:lnTo>
                    <a:lnTo>
                      <a:pt x="537" y="1722"/>
                    </a:lnTo>
                    <a:lnTo>
                      <a:pt x="559" y="1764"/>
                    </a:lnTo>
                    <a:lnTo>
                      <a:pt x="574" y="1791"/>
                    </a:lnTo>
                    <a:lnTo>
                      <a:pt x="596" y="1807"/>
                    </a:lnTo>
                    <a:lnTo>
                      <a:pt x="612" y="1807"/>
                    </a:lnTo>
                    <a:lnTo>
                      <a:pt x="633" y="1801"/>
                    </a:lnTo>
                    <a:lnTo>
                      <a:pt x="654" y="1780"/>
                    </a:lnTo>
                    <a:lnTo>
                      <a:pt x="670" y="1748"/>
                    </a:lnTo>
                    <a:lnTo>
                      <a:pt x="692" y="1701"/>
                    </a:lnTo>
                    <a:lnTo>
                      <a:pt x="713" y="1648"/>
                    </a:lnTo>
                    <a:lnTo>
                      <a:pt x="729" y="1579"/>
                    </a:lnTo>
                    <a:lnTo>
                      <a:pt x="750" y="1505"/>
                    </a:lnTo>
                    <a:lnTo>
                      <a:pt x="766" y="1420"/>
                    </a:lnTo>
                    <a:lnTo>
                      <a:pt x="787" y="1330"/>
                    </a:lnTo>
                    <a:lnTo>
                      <a:pt x="809" y="1234"/>
                    </a:lnTo>
                    <a:lnTo>
                      <a:pt x="825" y="1134"/>
                    </a:lnTo>
                    <a:lnTo>
                      <a:pt x="846" y="1033"/>
                    </a:lnTo>
                    <a:lnTo>
                      <a:pt x="862" y="927"/>
                    </a:lnTo>
                    <a:lnTo>
                      <a:pt x="883" y="821"/>
                    </a:lnTo>
                    <a:lnTo>
                      <a:pt x="905" y="715"/>
                    </a:lnTo>
                    <a:lnTo>
                      <a:pt x="920" y="614"/>
                    </a:lnTo>
                    <a:lnTo>
                      <a:pt x="942" y="514"/>
                    </a:lnTo>
                    <a:lnTo>
                      <a:pt x="963" y="424"/>
                    </a:lnTo>
                    <a:lnTo>
                      <a:pt x="979" y="339"/>
                    </a:lnTo>
                    <a:lnTo>
                      <a:pt x="1000" y="259"/>
                    </a:lnTo>
                    <a:lnTo>
                      <a:pt x="1016" y="190"/>
                    </a:lnTo>
                    <a:lnTo>
                      <a:pt x="1038" y="127"/>
                    </a:lnTo>
                    <a:lnTo>
                      <a:pt x="1059" y="79"/>
                    </a:lnTo>
                    <a:lnTo>
                      <a:pt x="1075" y="42"/>
                    </a:lnTo>
                    <a:lnTo>
                      <a:pt x="1096" y="15"/>
                    </a:lnTo>
                    <a:lnTo>
                      <a:pt x="1117" y="0"/>
                    </a:lnTo>
                    <a:lnTo>
                      <a:pt x="1133" y="0"/>
                    </a:lnTo>
                    <a:lnTo>
                      <a:pt x="1155" y="10"/>
                    </a:lnTo>
                    <a:lnTo>
                      <a:pt x="1171" y="31"/>
                    </a:lnTo>
                    <a:lnTo>
                      <a:pt x="1192" y="63"/>
                    </a:lnTo>
                    <a:lnTo>
                      <a:pt x="1213" y="111"/>
                    </a:lnTo>
                    <a:lnTo>
                      <a:pt x="1229" y="169"/>
                    </a:lnTo>
                    <a:lnTo>
                      <a:pt x="1251" y="233"/>
                    </a:lnTo>
                    <a:lnTo>
                      <a:pt x="1272" y="312"/>
                    </a:lnTo>
                    <a:lnTo>
                      <a:pt x="1288" y="392"/>
                    </a:lnTo>
                    <a:lnTo>
                      <a:pt x="1309" y="487"/>
                    </a:lnTo>
                    <a:lnTo>
                      <a:pt x="1325" y="583"/>
                    </a:lnTo>
                    <a:lnTo>
                      <a:pt x="1346" y="683"/>
                    </a:lnTo>
                    <a:lnTo>
                      <a:pt x="1368" y="784"/>
                    </a:lnTo>
                    <a:lnTo>
                      <a:pt x="1384" y="890"/>
                    </a:lnTo>
                    <a:lnTo>
                      <a:pt x="1405" y="996"/>
                    </a:lnTo>
                    <a:lnTo>
                      <a:pt x="1426" y="1102"/>
                    </a:lnTo>
                    <a:lnTo>
                      <a:pt x="1442" y="1203"/>
                    </a:lnTo>
                    <a:lnTo>
                      <a:pt x="1463" y="1303"/>
                    </a:lnTo>
                    <a:lnTo>
                      <a:pt x="1479" y="1393"/>
                    </a:lnTo>
                    <a:lnTo>
                      <a:pt x="1501" y="1478"/>
                    </a:lnTo>
                    <a:lnTo>
                      <a:pt x="1522" y="1558"/>
                    </a:lnTo>
                    <a:lnTo>
                      <a:pt x="1538" y="1627"/>
                    </a:lnTo>
                    <a:lnTo>
                      <a:pt x="1559" y="1685"/>
                    </a:lnTo>
                    <a:lnTo>
                      <a:pt x="1575" y="1733"/>
                    </a:lnTo>
                    <a:lnTo>
                      <a:pt x="1597" y="1770"/>
                    </a:lnTo>
                    <a:lnTo>
                      <a:pt x="1618" y="1796"/>
                    </a:lnTo>
                    <a:lnTo>
                      <a:pt x="1634" y="1807"/>
                    </a:lnTo>
                    <a:lnTo>
                      <a:pt x="1655" y="1807"/>
                    </a:lnTo>
                    <a:lnTo>
                      <a:pt x="1676" y="1796"/>
                    </a:lnTo>
                    <a:lnTo>
                      <a:pt x="1692" y="1775"/>
                    </a:lnTo>
                    <a:lnTo>
                      <a:pt x="1714" y="1738"/>
                    </a:lnTo>
                    <a:lnTo>
                      <a:pt x="1730" y="1690"/>
                    </a:lnTo>
                    <a:lnTo>
                      <a:pt x="1751" y="1632"/>
                    </a:lnTo>
                    <a:lnTo>
                      <a:pt x="1772" y="1563"/>
                    </a:lnTo>
                    <a:lnTo>
                      <a:pt x="1788" y="1489"/>
                    </a:lnTo>
                    <a:lnTo>
                      <a:pt x="1809" y="1404"/>
                    </a:lnTo>
                    <a:lnTo>
                      <a:pt x="1831" y="1314"/>
                    </a:lnTo>
                    <a:lnTo>
                      <a:pt x="1847" y="1213"/>
                    </a:lnTo>
                    <a:lnTo>
                      <a:pt x="1868" y="1112"/>
                    </a:lnTo>
                    <a:lnTo>
                      <a:pt x="1884" y="1006"/>
                    </a:lnTo>
                    <a:lnTo>
                      <a:pt x="1905" y="906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cxnSp>
            <p:nvCxnSpPr>
              <p:cNvPr id="49" name="Straight Connector 93"/>
              <p:cNvCxnSpPr/>
              <p:nvPr/>
            </p:nvCxnSpPr>
            <p:spPr bwMode="auto">
              <a:xfrm>
                <a:off x="6418028" y="4910027"/>
                <a:ext cx="144016" cy="72008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Straight Connector 94"/>
              <p:cNvCxnSpPr/>
              <p:nvPr/>
            </p:nvCxnSpPr>
            <p:spPr bwMode="auto">
              <a:xfrm flipH="1">
                <a:off x="6418028" y="4982035"/>
                <a:ext cx="144016" cy="72008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1" name="Arc 95"/>
              <p:cNvSpPr/>
              <p:nvPr/>
            </p:nvSpPr>
            <p:spPr bwMode="auto">
              <a:xfrm>
                <a:off x="6366902" y="4980915"/>
                <a:ext cx="228476" cy="182962"/>
              </a:xfrm>
              <a:prstGeom prst="arc">
                <a:avLst>
                  <a:gd name="adj1" fmla="val 11410804"/>
                  <a:gd name="adj2" fmla="val 16198513"/>
                </a:avLst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52" name="Straight Connector 96"/>
              <p:cNvCxnSpPr>
                <a:stCxn id="51" idx="2"/>
              </p:cNvCxnSpPr>
              <p:nvPr/>
            </p:nvCxnSpPr>
            <p:spPr bwMode="auto">
              <a:xfrm>
                <a:off x="6481100" y="4980915"/>
                <a:ext cx="47043" cy="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3" name="Group 91"/>
            <p:cNvGrpSpPr/>
            <p:nvPr/>
          </p:nvGrpSpPr>
          <p:grpSpPr>
            <a:xfrm rot="14322024">
              <a:off x="2602520" y="4040920"/>
              <a:ext cx="724481" cy="312527"/>
              <a:chOff x="5724128" y="4903900"/>
              <a:chExt cx="871250" cy="289606"/>
            </a:xfrm>
          </p:grpSpPr>
          <p:sp>
            <p:nvSpPr>
              <p:cNvPr id="54" name="Freeform 75"/>
              <p:cNvSpPr>
                <a:spLocks/>
              </p:cNvSpPr>
              <p:nvPr/>
            </p:nvSpPr>
            <p:spPr bwMode="auto">
              <a:xfrm>
                <a:off x="5724128" y="4903900"/>
                <a:ext cx="647924" cy="289606"/>
              </a:xfrm>
              <a:custGeom>
                <a:avLst/>
                <a:gdLst>
                  <a:gd name="T0" fmla="*/ 16 w 1905"/>
                  <a:gd name="T1" fmla="*/ 90 h 1807"/>
                  <a:gd name="T2" fmla="*/ 53 w 1905"/>
                  <a:gd name="T3" fmla="*/ 21 h 1807"/>
                  <a:gd name="T4" fmla="*/ 95 w 1905"/>
                  <a:gd name="T5" fmla="*/ 0 h 1807"/>
                  <a:gd name="T6" fmla="*/ 133 w 1905"/>
                  <a:gd name="T7" fmla="*/ 26 h 1807"/>
                  <a:gd name="T8" fmla="*/ 170 w 1905"/>
                  <a:gd name="T9" fmla="*/ 100 h 1807"/>
                  <a:gd name="T10" fmla="*/ 207 w 1905"/>
                  <a:gd name="T11" fmla="*/ 217 h 1807"/>
                  <a:gd name="T12" fmla="*/ 250 w 1905"/>
                  <a:gd name="T13" fmla="*/ 376 h 1807"/>
                  <a:gd name="T14" fmla="*/ 287 w 1905"/>
                  <a:gd name="T15" fmla="*/ 561 h 1807"/>
                  <a:gd name="T16" fmla="*/ 324 w 1905"/>
                  <a:gd name="T17" fmla="*/ 763 h 1807"/>
                  <a:gd name="T18" fmla="*/ 362 w 1905"/>
                  <a:gd name="T19" fmla="*/ 975 h 1807"/>
                  <a:gd name="T20" fmla="*/ 404 w 1905"/>
                  <a:gd name="T21" fmla="*/ 1181 h 1807"/>
                  <a:gd name="T22" fmla="*/ 441 w 1905"/>
                  <a:gd name="T23" fmla="*/ 1372 h 1807"/>
                  <a:gd name="T24" fmla="*/ 479 w 1905"/>
                  <a:gd name="T25" fmla="*/ 1542 h 1807"/>
                  <a:gd name="T26" fmla="*/ 516 w 1905"/>
                  <a:gd name="T27" fmla="*/ 1674 h 1807"/>
                  <a:gd name="T28" fmla="*/ 559 w 1905"/>
                  <a:gd name="T29" fmla="*/ 1764 h 1807"/>
                  <a:gd name="T30" fmla="*/ 596 w 1905"/>
                  <a:gd name="T31" fmla="*/ 1807 h 1807"/>
                  <a:gd name="T32" fmla="*/ 633 w 1905"/>
                  <a:gd name="T33" fmla="*/ 1801 h 1807"/>
                  <a:gd name="T34" fmla="*/ 670 w 1905"/>
                  <a:gd name="T35" fmla="*/ 1748 h 1807"/>
                  <a:gd name="T36" fmla="*/ 713 w 1905"/>
                  <a:gd name="T37" fmla="*/ 1648 h 1807"/>
                  <a:gd name="T38" fmla="*/ 750 w 1905"/>
                  <a:gd name="T39" fmla="*/ 1505 h 1807"/>
                  <a:gd name="T40" fmla="*/ 787 w 1905"/>
                  <a:gd name="T41" fmla="*/ 1330 h 1807"/>
                  <a:gd name="T42" fmla="*/ 825 w 1905"/>
                  <a:gd name="T43" fmla="*/ 1134 h 1807"/>
                  <a:gd name="T44" fmla="*/ 862 w 1905"/>
                  <a:gd name="T45" fmla="*/ 927 h 1807"/>
                  <a:gd name="T46" fmla="*/ 905 w 1905"/>
                  <a:gd name="T47" fmla="*/ 715 h 1807"/>
                  <a:gd name="T48" fmla="*/ 942 w 1905"/>
                  <a:gd name="T49" fmla="*/ 514 h 1807"/>
                  <a:gd name="T50" fmla="*/ 979 w 1905"/>
                  <a:gd name="T51" fmla="*/ 339 h 1807"/>
                  <a:gd name="T52" fmla="*/ 1016 w 1905"/>
                  <a:gd name="T53" fmla="*/ 190 h 1807"/>
                  <a:gd name="T54" fmla="*/ 1059 w 1905"/>
                  <a:gd name="T55" fmla="*/ 79 h 1807"/>
                  <a:gd name="T56" fmla="*/ 1096 w 1905"/>
                  <a:gd name="T57" fmla="*/ 15 h 1807"/>
                  <a:gd name="T58" fmla="*/ 1133 w 1905"/>
                  <a:gd name="T59" fmla="*/ 0 h 1807"/>
                  <a:gd name="T60" fmla="*/ 1171 w 1905"/>
                  <a:gd name="T61" fmla="*/ 31 h 1807"/>
                  <a:gd name="T62" fmla="*/ 1213 w 1905"/>
                  <a:gd name="T63" fmla="*/ 111 h 1807"/>
                  <a:gd name="T64" fmla="*/ 1251 w 1905"/>
                  <a:gd name="T65" fmla="*/ 233 h 1807"/>
                  <a:gd name="T66" fmla="*/ 1288 w 1905"/>
                  <a:gd name="T67" fmla="*/ 392 h 1807"/>
                  <a:gd name="T68" fmla="*/ 1325 w 1905"/>
                  <a:gd name="T69" fmla="*/ 583 h 1807"/>
                  <a:gd name="T70" fmla="*/ 1368 w 1905"/>
                  <a:gd name="T71" fmla="*/ 784 h 1807"/>
                  <a:gd name="T72" fmla="*/ 1405 w 1905"/>
                  <a:gd name="T73" fmla="*/ 996 h 1807"/>
                  <a:gd name="T74" fmla="*/ 1442 w 1905"/>
                  <a:gd name="T75" fmla="*/ 1203 h 1807"/>
                  <a:gd name="T76" fmla="*/ 1479 w 1905"/>
                  <a:gd name="T77" fmla="*/ 1393 h 1807"/>
                  <a:gd name="T78" fmla="*/ 1522 w 1905"/>
                  <a:gd name="T79" fmla="*/ 1558 h 1807"/>
                  <a:gd name="T80" fmla="*/ 1559 w 1905"/>
                  <a:gd name="T81" fmla="*/ 1685 h 1807"/>
                  <a:gd name="T82" fmla="*/ 1597 w 1905"/>
                  <a:gd name="T83" fmla="*/ 1770 h 1807"/>
                  <a:gd name="T84" fmla="*/ 1634 w 1905"/>
                  <a:gd name="T85" fmla="*/ 1807 h 1807"/>
                  <a:gd name="T86" fmla="*/ 1676 w 1905"/>
                  <a:gd name="T87" fmla="*/ 1796 h 1807"/>
                  <a:gd name="T88" fmla="*/ 1714 w 1905"/>
                  <a:gd name="T89" fmla="*/ 1738 h 1807"/>
                  <a:gd name="T90" fmla="*/ 1751 w 1905"/>
                  <a:gd name="T91" fmla="*/ 1632 h 1807"/>
                  <a:gd name="T92" fmla="*/ 1788 w 1905"/>
                  <a:gd name="T93" fmla="*/ 1489 h 1807"/>
                  <a:gd name="T94" fmla="*/ 1831 w 1905"/>
                  <a:gd name="T95" fmla="*/ 1314 h 1807"/>
                  <a:gd name="T96" fmla="*/ 1868 w 1905"/>
                  <a:gd name="T97" fmla="*/ 1112 h 1807"/>
                  <a:gd name="T98" fmla="*/ 1905 w 1905"/>
                  <a:gd name="T99" fmla="*/ 906 h 1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05" h="1807">
                    <a:moveTo>
                      <a:pt x="0" y="143"/>
                    </a:moveTo>
                    <a:lnTo>
                      <a:pt x="16" y="90"/>
                    </a:lnTo>
                    <a:lnTo>
                      <a:pt x="37" y="47"/>
                    </a:lnTo>
                    <a:lnTo>
                      <a:pt x="53" y="21"/>
                    </a:lnTo>
                    <a:lnTo>
                      <a:pt x="74" y="0"/>
                    </a:lnTo>
                    <a:lnTo>
                      <a:pt x="95" y="0"/>
                    </a:lnTo>
                    <a:lnTo>
                      <a:pt x="111" y="5"/>
                    </a:lnTo>
                    <a:lnTo>
                      <a:pt x="133" y="26"/>
                    </a:lnTo>
                    <a:lnTo>
                      <a:pt x="149" y="58"/>
                    </a:lnTo>
                    <a:lnTo>
                      <a:pt x="170" y="100"/>
                    </a:lnTo>
                    <a:lnTo>
                      <a:pt x="191" y="153"/>
                    </a:lnTo>
                    <a:lnTo>
                      <a:pt x="207" y="217"/>
                    </a:lnTo>
                    <a:lnTo>
                      <a:pt x="228" y="291"/>
                    </a:lnTo>
                    <a:lnTo>
                      <a:pt x="250" y="376"/>
                    </a:lnTo>
                    <a:lnTo>
                      <a:pt x="266" y="466"/>
                    </a:lnTo>
                    <a:lnTo>
                      <a:pt x="287" y="561"/>
                    </a:lnTo>
                    <a:lnTo>
                      <a:pt x="303" y="662"/>
                    </a:lnTo>
                    <a:lnTo>
                      <a:pt x="324" y="763"/>
                    </a:lnTo>
                    <a:lnTo>
                      <a:pt x="346" y="869"/>
                    </a:lnTo>
                    <a:lnTo>
                      <a:pt x="362" y="975"/>
                    </a:lnTo>
                    <a:lnTo>
                      <a:pt x="383" y="1081"/>
                    </a:lnTo>
                    <a:lnTo>
                      <a:pt x="404" y="1181"/>
                    </a:lnTo>
                    <a:lnTo>
                      <a:pt x="420" y="1282"/>
                    </a:lnTo>
                    <a:lnTo>
                      <a:pt x="441" y="1372"/>
                    </a:lnTo>
                    <a:lnTo>
                      <a:pt x="457" y="1462"/>
                    </a:lnTo>
                    <a:lnTo>
                      <a:pt x="479" y="1542"/>
                    </a:lnTo>
                    <a:lnTo>
                      <a:pt x="500" y="1611"/>
                    </a:lnTo>
                    <a:lnTo>
                      <a:pt x="516" y="1674"/>
                    </a:lnTo>
                    <a:lnTo>
                      <a:pt x="537" y="1722"/>
                    </a:lnTo>
                    <a:lnTo>
                      <a:pt x="559" y="1764"/>
                    </a:lnTo>
                    <a:lnTo>
                      <a:pt x="574" y="1791"/>
                    </a:lnTo>
                    <a:lnTo>
                      <a:pt x="596" y="1807"/>
                    </a:lnTo>
                    <a:lnTo>
                      <a:pt x="612" y="1807"/>
                    </a:lnTo>
                    <a:lnTo>
                      <a:pt x="633" y="1801"/>
                    </a:lnTo>
                    <a:lnTo>
                      <a:pt x="654" y="1780"/>
                    </a:lnTo>
                    <a:lnTo>
                      <a:pt x="670" y="1748"/>
                    </a:lnTo>
                    <a:lnTo>
                      <a:pt x="692" y="1701"/>
                    </a:lnTo>
                    <a:lnTo>
                      <a:pt x="713" y="1648"/>
                    </a:lnTo>
                    <a:lnTo>
                      <a:pt x="729" y="1579"/>
                    </a:lnTo>
                    <a:lnTo>
                      <a:pt x="750" y="1505"/>
                    </a:lnTo>
                    <a:lnTo>
                      <a:pt x="766" y="1420"/>
                    </a:lnTo>
                    <a:lnTo>
                      <a:pt x="787" y="1330"/>
                    </a:lnTo>
                    <a:lnTo>
                      <a:pt x="809" y="1234"/>
                    </a:lnTo>
                    <a:lnTo>
                      <a:pt x="825" y="1134"/>
                    </a:lnTo>
                    <a:lnTo>
                      <a:pt x="846" y="1033"/>
                    </a:lnTo>
                    <a:lnTo>
                      <a:pt x="862" y="927"/>
                    </a:lnTo>
                    <a:lnTo>
                      <a:pt x="883" y="821"/>
                    </a:lnTo>
                    <a:lnTo>
                      <a:pt x="905" y="715"/>
                    </a:lnTo>
                    <a:lnTo>
                      <a:pt x="920" y="614"/>
                    </a:lnTo>
                    <a:lnTo>
                      <a:pt x="942" y="514"/>
                    </a:lnTo>
                    <a:lnTo>
                      <a:pt x="963" y="424"/>
                    </a:lnTo>
                    <a:lnTo>
                      <a:pt x="979" y="339"/>
                    </a:lnTo>
                    <a:lnTo>
                      <a:pt x="1000" y="259"/>
                    </a:lnTo>
                    <a:lnTo>
                      <a:pt x="1016" y="190"/>
                    </a:lnTo>
                    <a:lnTo>
                      <a:pt x="1038" y="127"/>
                    </a:lnTo>
                    <a:lnTo>
                      <a:pt x="1059" y="79"/>
                    </a:lnTo>
                    <a:lnTo>
                      <a:pt x="1075" y="42"/>
                    </a:lnTo>
                    <a:lnTo>
                      <a:pt x="1096" y="15"/>
                    </a:lnTo>
                    <a:lnTo>
                      <a:pt x="1117" y="0"/>
                    </a:lnTo>
                    <a:lnTo>
                      <a:pt x="1133" y="0"/>
                    </a:lnTo>
                    <a:lnTo>
                      <a:pt x="1155" y="10"/>
                    </a:lnTo>
                    <a:lnTo>
                      <a:pt x="1171" y="31"/>
                    </a:lnTo>
                    <a:lnTo>
                      <a:pt x="1192" y="63"/>
                    </a:lnTo>
                    <a:lnTo>
                      <a:pt x="1213" y="111"/>
                    </a:lnTo>
                    <a:lnTo>
                      <a:pt x="1229" y="169"/>
                    </a:lnTo>
                    <a:lnTo>
                      <a:pt x="1251" y="233"/>
                    </a:lnTo>
                    <a:lnTo>
                      <a:pt x="1272" y="312"/>
                    </a:lnTo>
                    <a:lnTo>
                      <a:pt x="1288" y="392"/>
                    </a:lnTo>
                    <a:lnTo>
                      <a:pt x="1309" y="487"/>
                    </a:lnTo>
                    <a:lnTo>
                      <a:pt x="1325" y="583"/>
                    </a:lnTo>
                    <a:lnTo>
                      <a:pt x="1346" y="683"/>
                    </a:lnTo>
                    <a:lnTo>
                      <a:pt x="1368" y="784"/>
                    </a:lnTo>
                    <a:lnTo>
                      <a:pt x="1384" y="890"/>
                    </a:lnTo>
                    <a:lnTo>
                      <a:pt x="1405" y="996"/>
                    </a:lnTo>
                    <a:lnTo>
                      <a:pt x="1426" y="1102"/>
                    </a:lnTo>
                    <a:lnTo>
                      <a:pt x="1442" y="1203"/>
                    </a:lnTo>
                    <a:lnTo>
                      <a:pt x="1463" y="1303"/>
                    </a:lnTo>
                    <a:lnTo>
                      <a:pt x="1479" y="1393"/>
                    </a:lnTo>
                    <a:lnTo>
                      <a:pt x="1501" y="1478"/>
                    </a:lnTo>
                    <a:lnTo>
                      <a:pt x="1522" y="1558"/>
                    </a:lnTo>
                    <a:lnTo>
                      <a:pt x="1538" y="1627"/>
                    </a:lnTo>
                    <a:lnTo>
                      <a:pt x="1559" y="1685"/>
                    </a:lnTo>
                    <a:lnTo>
                      <a:pt x="1575" y="1733"/>
                    </a:lnTo>
                    <a:lnTo>
                      <a:pt x="1597" y="1770"/>
                    </a:lnTo>
                    <a:lnTo>
                      <a:pt x="1618" y="1796"/>
                    </a:lnTo>
                    <a:lnTo>
                      <a:pt x="1634" y="1807"/>
                    </a:lnTo>
                    <a:lnTo>
                      <a:pt x="1655" y="1807"/>
                    </a:lnTo>
                    <a:lnTo>
                      <a:pt x="1676" y="1796"/>
                    </a:lnTo>
                    <a:lnTo>
                      <a:pt x="1692" y="1775"/>
                    </a:lnTo>
                    <a:lnTo>
                      <a:pt x="1714" y="1738"/>
                    </a:lnTo>
                    <a:lnTo>
                      <a:pt x="1730" y="1690"/>
                    </a:lnTo>
                    <a:lnTo>
                      <a:pt x="1751" y="1632"/>
                    </a:lnTo>
                    <a:lnTo>
                      <a:pt x="1772" y="1563"/>
                    </a:lnTo>
                    <a:lnTo>
                      <a:pt x="1788" y="1489"/>
                    </a:lnTo>
                    <a:lnTo>
                      <a:pt x="1809" y="1404"/>
                    </a:lnTo>
                    <a:lnTo>
                      <a:pt x="1831" y="1314"/>
                    </a:lnTo>
                    <a:lnTo>
                      <a:pt x="1847" y="1213"/>
                    </a:lnTo>
                    <a:lnTo>
                      <a:pt x="1868" y="1112"/>
                    </a:lnTo>
                    <a:lnTo>
                      <a:pt x="1884" y="1006"/>
                    </a:lnTo>
                    <a:lnTo>
                      <a:pt x="1905" y="906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cxnSp>
            <p:nvCxnSpPr>
              <p:cNvPr id="55" name="Straight Connector 93"/>
              <p:cNvCxnSpPr/>
              <p:nvPr/>
            </p:nvCxnSpPr>
            <p:spPr bwMode="auto">
              <a:xfrm>
                <a:off x="6418028" y="4910027"/>
                <a:ext cx="144016" cy="72008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Straight Connector 94"/>
              <p:cNvCxnSpPr/>
              <p:nvPr/>
            </p:nvCxnSpPr>
            <p:spPr bwMode="auto">
              <a:xfrm flipH="1">
                <a:off x="6418028" y="4982035"/>
                <a:ext cx="144016" cy="72008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7" name="Arc 95"/>
              <p:cNvSpPr/>
              <p:nvPr/>
            </p:nvSpPr>
            <p:spPr bwMode="auto">
              <a:xfrm>
                <a:off x="6366902" y="4980915"/>
                <a:ext cx="228476" cy="182962"/>
              </a:xfrm>
              <a:prstGeom prst="arc">
                <a:avLst>
                  <a:gd name="adj1" fmla="val 11410804"/>
                  <a:gd name="adj2" fmla="val 16198513"/>
                </a:avLst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58" name="Straight Connector 96"/>
              <p:cNvCxnSpPr>
                <a:stCxn id="57" idx="2"/>
              </p:cNvCxnSpPr>
              <p:nvPr/>
            </p:nvCxnSpPr>
            <p:spPr bwMode="auto">
              <a:xfrm>
                <a:off x="6481100" y="4980915"/>
                <a:ext cx="47043" cy="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9" name="Group 91"/>
            <p:cNvGrpSpPr/>
            <p:nvPr/>
          </p:nvGrpSpPr>
          <p:grpSpPr>
            <a:xfrm rot="20174814">
              <a:off x="587792" y="3379504"/>
              <a:ext cx="724481" cy="312527"/>
              <a:chOff x="5724128" y="4903900"/>
              <a:chExt cx="871250" cy="289606"/>
            </a:xfrm>
          </p:grpSpPr>
          <p:sp>
            <p:nvSpPr>
              <p:cNvPr id="60" name="Freeform 75"/>
              <p:cNvSpPr>
                <a:spLocks/>
              </p:cNvSpPr>
              <p:nvPr/>
            </p:nvSpPr>
            <p:spPr bwMode="auto">
              <a:xfrm>
                <a:off x="5724128" y="4903900"/>
                <a:ext cx="647924" cy="289606"/>
              </a:xfrm>
              <a:custGeom>
                <a:avLst/>
                <a:gdLst>
                  <a:gd name="T0" fmla="*/ 16 w 1905"/>
                  <a:gd name="T1" fmla="*/ 90 h 1807"/>
                  <a:gd name="T2" fmla="*/ 53 w 1905"/>
                  <a:gd name="T3" fmla="*/ 21 h 1807"/>
                  <a:gd name="T4" fmla="*/ 95 w 1905"/>
                  <a:gd name="T5" fmla="*/ 0 h 1807"/>
                  <a:gd name="T6" fmla="*/ 133 w 1905"/>
                  <a:gd name="T7" fmla="*/ 26 h 1807"/>
                  <a:gd name="T8" fmla="*/ 170 w 1905"/>
                  <a:gd name="T9" fmla="*/ 100 h 1807"/>
                  <a:gd name="T10" fmla="*/ 207 w 1905"/>
                  <a:gd name="T11" fmla="*/ 217 h 1807"/>
                  <a:gd name="T12" fmla="*/ 250 w 1905"/>
                  <a:gd name="T13" fmla="*/ 376 h 1807"/>
                  <a:gd name="T14" fmla="*/ 287 w 1905"/>
                  <a:gd name="T15" fmla="*/ 561 h 1807"/>
                  <a:gd name="T16" fmla="*/ 324 w 1905"/>
                  <a:gd name="T17" fmla="*/ 763 h 1807"/>
                  <a:gd name="T18" fmla="*/ 362 w 1905"/>
                  <a:gd name="T19" fmla="*/ 975 h 1807"/>
                  <a:gd name="T20" fmla="*/ 404 w 1905"/>
                  <a:gd name="T21" fmla="*/ 1181 h 1807"/>
                  <a:gd name="T22" fmla="*/ 441 w 1905"/>
                  <a:gd name="T23" fmla="*/ 1372 h 1807"/>
                  <a:gd name="T24" fmla="*/ 479 w 1905"/>
                  <a:gd name="T25" fmla="*/ 1542 h 1807"/>
                  <a:gd name="T26" fmla="*/ 516 w 1905"/>
                  <a:gd name="T27" fmla="*/ 1674 h 1807"/>
                  <a:gd name="T28" fmla="*/ 559 w 1905"/>
                  <a:gd name="T29" fmla="*/ 1764 h 1807"/>
                  <a:gd name="T30" fmla="*/ 596 w 1905"/>
                  <a:gd name="T31" fmla="*/ 1807 h 1807"/>
                  <a:gd name="T32" fmla="*/ 633 w 1905"/>
                  <a:gd name="T33" fmla="*/ 1801 h 1807"/>
                  <a:gd name="T34" fmla="*/ 670 w 1905"/>
                  <a:gd name="T35" fmla="*/ 1748 h 1807"/>
                  <a:gd name="T36" fmla="*/ 713 w 1905"/>
                  <a:gd name="T37" fmla="*/ 1648 h 1807"/>
                  <a:gd name="T38" fmla="*/ 750 w 1905"/>
                  <a:gd name="T39" fmla="*/ 1505 h 1807"/>
                  <a:gd name="T40" fmla="*/ 787 w 1905"/>
                  <a:gd name="T41" fmla="*/ 1330 h 1807"/>
                  <a:gd name="T42" fmla="*/ 825 w 1905"/>
                  <a:gd name="T43" fmla="*/ 1134 h 1807"/>
                  <a:gd name="T44" fmla="*/ 862 w 1905"/>
                  <a:gd name="T45" fmla="*/ 927 h 1807"/>
                  <a:gd name="T46" fmla="*/ 905 w 1905"/>
                  <a:gd name="T47" fmla="*/ 715 h 1807"/>
                  <a:gd name="T48" fmla="*/ 942 w 1905"/>
                  <a:gd name="T49" fmla="*/ 514 h 1807"/>
                  <a:gd name="T50" fmla="*/ 979 w 1905"/>
                  <a:gd name="T51" fmla="*/ 339 h 1807"/>
                  <a:gd name="T52" fmla="*/ 1016 w 1905"/>
                  <a:gd name="T53" fmla="*/ 190 h 1807"/>
                  <a:gd name="T54" fmla="*/ 1059 w 1905"/>
                  <a:gd name="T55" fmla="*/ 79 h 1807"/>
                  <a:gd name="T56" fmla="*/ 1096 w 1905"/>
                  <a:gd name="T57" fmla="*/ 15 h 1807"/>
                  <a:gd name="T58" fmla="*/ 1133 w 1905"/>
                  <a:gd name="T59" fmla="*/ 0 h 1807"/>
                  <a:gd name="T60" fmla="*/ 1171 w 1905"/>
                  <a:gd name="T61" fmla="*/ 31 h 1807"/>
                  <a:gd name="T62" fmla="*/ 1213 w 1905"/>
                  <a:gd name="T63" fmla="*/ 111 h 1807"/>
                  <a:gd name="T64" fmla="*/ 1251 w 1905"/>
                  <a:gd name="T65" fmla="*/ 233 h 1807"/>
                  <a:gd name="T66" fmla="*/ 1288 w 1905"/>
                  <a:gd name="T67" fmla="*/ 392 h 1807"/>
                  <a:gd name="T68" fmla="*/ 1325 w 1905"/>
                  <a:gd name="T69" fmla="*/ 583 h 1807"/>
                  <a:gd name="T70" fmla="*/ 1368 w 1905"/>
                  <a:gd name="T71" fmla="*/ 784 h 1807"/>
                  <a:gd name="T72" fmla="*/ 1405 w 1905"/>
                  <a:gd name="T73" fmla="*/ 996 h 1807"/>
                  <a:gd name="T74" fmla="*/ 1442 w 1905"/>
                  <a:gd name="T75" fmla="*/ 1203 h 1807"/>
                  <a:gd name="T76" fmla="*/ 1479 w 1905"/>
                  <a:gd name="T77" fmla="*/ 1393 h 1807"/>
                  <a:gd name="T78" fmla="*/ 1522 w 1905"/>
                  <a:gd name="T79" fmla="*/ 1558 h 1807"/>
                  <a:gd name="T80" fmla="*/ 1559 w 1905"/>
                  <a:gd name="T81" fmla="*/ 1685 h 1807"/>
                  <a:gd name="T82" fmla="*/ 1597 w 1905"/>
                  <a:gd name="T83" fmla="*/ 1770 h 1807"/>
                  <a:gd name="T84" fmla="*/ 1634 w 1905"/>
                  <a:gd name="T85" fmla="*/ 1807 h 1807"/>
                  <a:gd name="T86" fmla="*/ 1676 w 1905"/>
                  <a:gd name="T87" fmla="*/ 1796 h 1807"/>
                  <a:gd name="T88" fmla="*/ 1714 w 1905"/>
                  <a:gd name="T89" fmla="*/ 1738 h 1807"/>
                  <a:gd name="T90" fmla="*/ 1751 w 1905"/>
                  <a:gd name="T91" fmla="*/ 1632 h 1807"/>
                  <a:gd name="T92" fmla="*/ 1788 w 1905"/>
                  <a:gd name="T93" fmla="*/ 1489 h 1807"/>
                  <a:gd name="T94" fmla="*/ 1831 w 1905"/>
                  <a:gd name="T95" fmla="*/ 1314 h 1807"/>
                  <a:gd name="T96" fmla="*/ 1868 w 1905"/>
                  <a:gd name="T97" fmla="*/ 1112 h 1807"/>
                  <a:gd name="T98" fmla="*/ 1905 w 1905"/>
                  <a:gd name="T99" fmla="*/ 906 h 1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05" h="1807">
                    <a:moveTo>
                      <a:pt x="0" y="143"/>
                    </a:moveTo>
                    <a:lnTo>
                      <a:pt x="16" y="90"/>
                    </a:lnTo>
                    <a:lnTo>
                      <a:pt x="37" y="47"/>
                    </a:lnTo>
                    <a:lnTo>
                      <a:pt x="53" y="21"/>
                    </a:lnTo>
                    <a:lnTo>
                      <a:pt x="74" y="0"/>
                    </a:lnTo>
                    <a:lnTo>
                      <a:pt x="95" y="0"/>
                    </a:lnTo>
                    <a:lnTo>
                      <a:pt x="111" y="5"/>
                    </a:lnTo>
                    <a:lnTo>
                      <a:pt x="133" y="26"/>
                    </a:lnTo>
                    <a:lnTo>
                      <a:pt x="149" y="58"/>
                    </a:lnTo>
                    <a:lnTo>
                      <a:pt x="170" y="100"/>
                    </a:lnTo>
                    <a:lnTo>
                      <a:pt x="191" y="153"/>
                    </a:lnTo>
                    <a:lnTo>
                      <a:pt x="207" y="217"/>
                    </a:lnTo>
                    <a:lnTo>
                      <a:pt x="228" y="291"/>
                    </a:lnTo>
                    <a:lnTo>
                      <a:pt x="250" y="376"/>
                    </a:lnTo>
                    <a:lnTo>
                      <a:pt x="266" y="466"/>
                    </a:lnTo>
                    <a:lnTo>
                      <a:pt x="287" y="561"/>
                    </a:lnTo>
                    <a:lnTo>
                      <a:pt x="303" y="662"/>
                    </a:lnTo>
                    <a:lnTo>
                      <a:pt x="324" y="763"/>
                    </a:lnTo>
                    <a:lnTo>
                      <a:pt x="346" y="869"/>
                    </a:lnTo>
                    <a:lnTo>
                      <a:pt x="362" y="975"/>
                    </a:lnTo>
                    <a:lnTo>
                      <a:pt x="383" y="1081"/>
                    </a:lnTo>
                    <a:lnTo>
                      <a:pt x="404" y="1181"/>
                    </a:lnTo>
                    <a:lnTo>
                      <a:pt x="420" y="1282"/>
                    </a:lnTo>
                    <a:lnTo>
                      <a:pt x="441" y="1372"/>
                    </a:lnTo>
                    <a:lnTo>
                      <a:pt x="457" y="1462"/>
                    </a:lnTo>
                    <a:lnTo>
                      <a:pt x="479" y="1542"/>
                    </a:lnTo>
                    <a:lnTo>
                      <a:pt x="500" y="1611"/>
                    </a:lnTo>
                    <a:lnTo>
                      <a:pt x="516" y="1674"/>
                    </a:lnTo>
                    <a:lnTo>
                      <a:pt x="537" y="1722"/>
                    </a:lnTo>
                    <a:lnTo>
                      <a:pt x="559" y="1764"/>
                    </a:lnTo>
                    <a:lnTo>
                      <a:pt x="574" y="1791"/>
                    </a:lnTo>
                    <a:lnTo>
                      <a:pt x="596" y="1807"/>
                    </a:lnTo>
                    <a:lnTo>
                      <a:pt x="612" y="1807"/>
                    </a:lnTo>
                    <a:lnTo>
                      <a:pt x="633" y="1801"/>
                    </a:lnTo>
                    <a:lnTo>
                      <a:pt x="654" y="1780"/>
                    </a:lnTo>
                    <a:lnTo>
                      <a:pt x="670" y="1748"/>
                    </a:lnTo>
                    <a:lnTo>
                      <a:pt x="692" y="1701"/>
                    </a:lnTo>
                    <a:lnTo>
                      <a:pt x="713" y="1648"/>
                    </a:lnTo>
                    <a:lnTo>
                      <a:pt x="729" y="1579"/>
                    </a:lnTo>
                    <a:lnTo>
                      <a:pt x="750" y="1505"/>
                    </a:lnTo>
                    <a:lnTo>
                      <a:pt x="766" y="1420"/>
                    </a:lnTo>
                    <a:lnTo>
                      <a:pt x="787" y="1330"/>
                    </a:lnTo>
                    <a:lnTo>
                      <a:pt x="809" y="1234"/>
                    </a:lnTo>
                    <a:lnTo>
                      <a:pt x="825" y="1134"/>
                    </a:lnTo>
                    <a:lnTo>
                      <a:pt x="846" y="1033"/>
                    </a:lnTo>
                    <a:lnTo>
                      <a:pt x="862" y="927"/>
                    </a:lnTo>
                    <a:lnTo>
                      <a:pt x="883" y="821"/>
                    </a:lnTo>
                    <a:lnTo>
                      <a:pt x="905" y="715"/>
                    </a:lnTo>
                    <a:lnTo>
                      <a:pt x="920" y="614"/>
                    </a:lnTo>
                    <a:lnTo>
                      <a:pt x="942" y="514"/>
                    </a:lnTo>
                    <a:lnTo>
                      <a:pt x="963" y="424"/>
                    </a:lnTo>
                    <a:lnTo>
                      <a:pt x="979" y="339"/>
                    </a:lnTo>
                    <a:lnTo>
                      <a:pt x="1000" y="259"/>
                    </a:lnTo>
                    <a:lnTo>
                      <a:pt x="1016" y="190"/>
                    </a:lnTo>
                    <a:lnTo>
                      <a:pt x="1038" y="127"/>
                    </a:lnTo>
                    <a:lnTo>
                      <a:pt x="1059" y="79"/>
                    </a:lnTo>
                    <a:lnTo>
                      <a:pt x="1075" y="42"/>
                    </a:lnTo>
                    <a:lnTo>
                      <a:pt x="1096" y="15"/>
                    </a:lnTo>
                    <a:lnTo>
                      <a:pt x="1117" y="0"/>
                    </a:lnTo>
                    <a:lnTo>
                      <a:pt x="1133" y="0"/>
                    </a:lnTo>
                    <a:lnTo>
                      <a:pt x="1155" y="10"/>
                    </a:lnTo>
                    <a:lnTo>
                      <a:pt x="1171" y="31"/>
                    </a:lnTo>
                    <a:lnTo>
                      <a:pt x="1192" y="63"/>
                    </a:lnTo>
                    <a:lnTo>
                      <a:pt x="1213" y="111"/>
                    </a:lnTo>
                    <a:lnTo>
                      <a:pt x="1229" y="169"/>
                    </a:lnTo>
                    <a:lnTo>
                      <a:pt x="1251" y="233"/>
                    </a:lnTo>
                    <a:lnTo>
                      <a:pt x="1272" y="312"/>
                    </a:lnTo>
                    <a:lnTo>
                      <a:pt x="1288" y="392"/>
                    </a:lnTo>
                    <a:lnTo>
                      <a:pt x="1309" y="487"/>
                    </a:lnTo>
                    <a:lnTo>
                      <a:pt x="1325" y="583"/>
                    </a:lnTo>
                    <a:lnTo>
                      <a:pt x="1346" y="683"/>
                    </a:lnTo>
                    <a:lnTo>
                      <a:pt x="1368" y="784"/>
                    </a:lnTo>
                    <a:lnTo>
                      <a:pt x="1384" y="890"/>
                    </a:lnTo>
                    <a:lnTo>
                      <a:pt x="1405" y="996"/>
                    </a:lnTo>
                    <a:lnTo>
                      <a:pt x="1426" y="1102"/>
                    </a:lnTo>
                    <a:lnTo>
                      <a:pt x="1442" y="1203"/>
                    </a:lnTo>
                    <a:lnTo>
                      <a:pt x="1463" y="1303"/>
                    </a:lnTo>
                    <a:lnTo>
                      <a:pt x="1479" y="1393"/>
                    </a:lnTo>
                    <a:lnTo>
                      <a:pt x="1501" y="1478"/>
                    </a:lnTo>
                    <a:lnTo>
                      <a:pt x="1522" y="1558"/>
                    </a:lnTo>
                    <a:lnTo>
                      <a:pt x="1538" y="1627"/>
                    </a:lnTo>
                    <a:lnTo>
                      <a:pt x="1559" y="1685"/>
                    </a:lnTo>
                    <a:lnTo>
                      <a:pt x="1575" y="1733"/>
                    </a:lnTo>
                    <a:lnTo>
                      <a:pt x="1597" y="1770"/>
                    </a:lnTo>
                    <a:lnTo>
                      <a:pt x="1618" y="1796"/>
                    </a:lnTo>
                    <a:lnTo>
                      <a:pt x="1634" y="1807"/>
                    </a:lnTo>
                    <a:lnTo>
                      <a:pt x="1655" y="1807"/>
                    </a:lnTo>
                    <a:lnTo>
                      <a:pt x="1676" y="1796"/>
                    </a:lnTo>
                    <a:lnTo>
                      <a:pt x="1692" y="1775"/>
                    </a:lnTo>
                    <a:lnTo>
                      <a:pt x="1714" y="1738"/>
                    </a:lnTo>
                    <a:lnTo>
                      <a:pt x="1730" y="1690"/>
                    </a:lnTo>
                    <a:lnTo>
                      <a:pt x="1751" y="1632"/>
                    </a:lnTo>
                    <a:lnTo>
                      <a:pt x="1772" y="1563"/>
                    </a:lnTo>
                    <a:lnTo>
                      <a:pt x="1788" y="1489"/>
                    </a:lnTo>
                    <a:lnTo>
                      <a:pt x="1809" y="1404"/>
                    </a:lnTo>
                    <a:lnTo>
                      <a:pt x="1831" y="1314"/>
                    </a:lnTo>
                    <a:lnTo>
                      <a:pt x="1847" y="1213"/>
                    </a:lnTo>
                    <a:lnTo>
                      <a:pt x="1868" y="1112"/>
                    </a:lnTo>
                    <a:lnTo>
                      <a:pt x="1884" y="1006"/>
                    </a:lnTo>
                    <a:lnTo>
                      <a:pt x="1905" y="906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cxnSp>
            <p:nvCxnSpPr>
              <p:cNvPr id="61" name="Straight Connector 93"/>
              <p:cNvCxnSpPr/>
              <p:nvPr/>
            </p:nvCxnSpPr>
            <p:spPr bwMode="auto">
              <a:xfrm>
                <a:off x="6418028" y="4910027"/>
                <a:ext cx="144016" cy="72008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" name="Straight Connector 94"/>
              <p:cNvCxnSpPr/>
              <p:nvPr/>
            </p:nvCxnSpPr>
            <p:spPr bwMode="auto">
              <a:xfrm flipH="1">
                <a:off x="6418028" y="4982035"/>
                <a:ext cx="144016" cy="72008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3" name="Arc 95"/>
              <p:cNvSpPr/>
              <p:nvPr/>
            </p:nvSpPr>
            <p:spPr bwMode="auto">
              <a:xfrm>
                <a:off x="6366902" y="4980915"/>
                <a:ext cx="228476" cy="182962"/>
              </a:xfrm>
              <a:prstGeom prst="arc">
                <a:avLst>
                  <a:gd name="adj1" fmla="val 11410804"/>
                  <a:gd name="adj2" fmla="val 16198513"/>
                </a:avLst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4" name="Straight Connector 96"/>
              <p:cNvCxnSpPr>
                <a:stCxn id="63" idx="2"/>
              </p:cNvCxnSpPr>
              <p:nvPr/>
            </p:nvCxnSpPr>
            <p:spPr bwMode="auto">
              <a:xfrm>
                <a:off x="6481100" y="4980915"/>
                <a:ext cx="47043" cy="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5" name="Group 91"/>
            <p:cNvGrpSpPr/>
            <p:nvPr/>
          </p:nvGrpSpPr>
          <p:grpSpPr>
            <a:xfrm rot="18924541">
              <a:off x="1288832" y="4034824"/>
              <a:ext cx="724481" cy="312527"/>
              <a:chOff x="5724128" y="4903900"/>
              <a:chExt cx="871250" cy="289606"/>
            </a:xfrm>
          </p:grpSpPr>
          <p:sp>
            <p:nvSpPr>
              <p:cNvPr id="66" name="Freeform 75"/>
              <p:cNvSpPr>
                <a:spLocks/>
              </p:cNvSpPr>
              <p:nvPr/>
            </p:nvSpPr>
            <p:spPr bwMode="auto">
              <a:xfrm>
                <a:off x="5724128" y="4903900"/>
                <a:ext cx="647924" cy="289606"/>
              </a:xfrm>
              <a:custGeom>
                <a:avLst/>
                <a:gdLst>
                  <a:gd name="T0" fmla="*/ 16 w 1905"/>
                  <a:gd name="T1" fmla="*/ 90 h 1807"/>
                  <a:gd name="T2" fmla="*/ 53 w 1905"/>
                  <a:gd name="T3" fmla="*/ 21 h 1807"/>
                  <a:gd name="T4" fmla="*/ 95 w 1905"/>
                  <a:gd name="T5" fmla="*/ 0 h 1807"/>
                  <a:gd name="T6" fmla="*/ 133 w 1905"/>
                  <a:gd name="T7" fmla="*/ 26 h 1807"/>
                  <a:gd name="T8" fmla="*/ 170 w 1905"/>
                  <a:gd name="T9" fmla="*/ 100 h 1807"/>
                  <a:gd name="T10" fmla="*/ 207 w 1905"/>
                  <a:gd name="T11" fmla="*/ 217 h 1807"/>
                  <a:gd name="T12" fmla="*/ 250 w 1905"/>
                  <a:gd name="T13" fmla="*/ 376 h 1807"/>
                  <a:gd name="T14" fmla="*/ 287 w 1905"/>
                  <a:gd name="T15" fmla="*/ 561 h 1807"/>
                  <a:gd name="T16" fmla="*/ 324 w 1905"/>
                  <a:gd name="T17" fmla="*/ 763 h 1807"/>
                  <a:gd name="T18" fmla="*/ 362 w 1905"/>
                  <a:gd name="T19" fmla="*/ 975 h 1807"/>
                  <a:gd name="T20" fmla="*/ 404 w 1905"/>
                  <a:gd name="T21" fmla="*/ 1181 h 1807"/>
                  <a:gd name="T22" fmla="*/ 441 w 1905"/>
                  <a:gd name="T23" fmla="*/ 1372 h 1807"/>
                  <a:gd name="T24" fmla="*/ 479 w 1905"/>
                  <a:gd name="T25" fmla="*/ 1542 h 1807"/>
                  <a:gd name="T26" fmla="*/ 516 w 1905"/>
                  <a:gd name="T27" fmla="*/ 1674 h 1807"/>
                  <a:gd name="T28" fmla="*/ 559 w 1905"/>
                  <a:gd name="T29" fmla="*/ 1764 h 1807"/>
                  <a:gd name="T30" fmla="*/ 596 w 1905"/>
                  <a:gd name="T31" fmla="*/ 1807 h 1807"/>
                  <a:gd name="T32" fmla="*/ 633 w 1905"/>
                  <a:gd name="T33" fmla="*/ 1801 h 1807"/>
                  <a:gd name="T34" fmla="*/ 670 w 1905"/>
                  <a:gd name="T35" fmla="*/ 1748 h 1807"/>
                  <a:gd name="T36" fmla="*/ 713 w 1905"/>
                  <a:gd name="T37" fmla="*/ 1648 h 1807"/>
                  <a:gd name="T38" fmla="*/ 750 w 1905"/>
                  <a:gd name="T39" fmla="*/ 1505 h 1807"/>
                  <a:gd name="T40" fmla="*/ 787 w 1905"/>
                  <a:gd name="T41" fmla="*/ 1330 h 1807"/>
                  <a:gd name="T42" fmla="*/ 825 w 1905"/>
                  <a:gd name="T43" fmla="*/ 1134 h 1807"/>
                  <a:gd name="T44" fmla="*/ 862 w 1905"/>
                  <a:gd name="T45" fmla="*/ 927 h 1807"/>
                  <a:gd name="T46" fmla="*/ 905 w 1905"/>
                  <a:gd name="T47" fmla="*/ 715 h 1807"/>
                  <a:gd name="T48" fmla="*/ 942 w 1905"/>
                  <a:gd name="T49" fmla="*/ 514 h 1807"/>
                  <a:gd name="T50" fmla="*/ 979 w 1905"/>
                  <a:gd name="T51" fmla="*/ 339 h 1807"/>
                  <a:gd name="T52" fmla="*/ 1016 w 1905"/>
                  <a:gd name="T53" fmla="*/ 190 h 1807"/>
                  <a:gd name="T54" fmla="*/ 1059 w 1905"/>
                  <a:gd name="T55" fmla="*/ 79 h 1807"/>
                  <a:gd name="T56" fmla="*/ 1096 w 1905"/>
                  <a:gd name="T57" fmla="*/ 15 h 1807"/>
                  <a:gd name="T58" fmla="*/ 1133 w 1905"/>
                  <a:gd name="T59" fmla="*/ 0 h 1807"/>
                  <a:gd name="T60" fmla="*/ 1171 w 1905"/>
                  <a:gd name="T61" fmla="*/ 31 h 1807"/>
                  <a:gd name="T62" fmla="*/ 1213 w 1905"/>
                  <a:gd name="T63" fmla="*/ 111 h 1807"/>
                  <a:gd name="T64" fmla="*/ 1251 w 1905"/>
                  <a:gd name="T65" fmla="*/ 233 h 1807"/>
                  <a:gd name="T66" fmla="*/ 1288 w 1905"/>
                  <a:gd name="T67" fmla="*/ 392 h 1807"/>
                  <a:gd name="T68" fmla="*/ 1325 w 1905"/>
                  <a:gd name="T69" fmla="*/ 583 h 1807"/>
                  <a:gd name="T70" fmla="*/ 1368 w 1905"/>
                  <a:gd name="T71" fmla="*/ 784 h 1807"/>
                  <a:gd name="T72" fmla="*/ 1405 w 1905"/>
                  <a:gd name="T73" fmla="*/ 996 h 1807"/>
                  <a:gd name="T74" fmla="*/ 1442 w 1905"/>
                  <a:gd name="T75" fmla="*/ 1203 h 1807"/>
                  <a:gd name="T76" fmla="*/ 1479 w 1905"/>
                  <a:gd name="T77" fmla="*/ 1393 h 1807"/>
                  <a:gd name="T78" fmla="*/ 1522 w 1905"/>
                  <a:gd name="T79" fmla="*/ 1558 h 1807"/>
                  <a:gd name="T80" fmla="*/ 1559 w 1905"/>
                  <a:gd name="T81" fmla="*/ 1685 h 1807"/>
                  <a:gd name="T82" fmla="*/ 1597 w 1905"/>
                  <a:gd name="T83" fmla="*/ 1770 h 1807"/>
                  <a:gd name="T84" fmla="*/ 1634 w 1905"/>
                  <a:gd name="T85" fmla="*/ 1807 h 1807"/>
                  <a:gd name="T86" fmla="*/ 1676 w 1905"/>
                  <a:gd name="T87" fmla="*/ 1796 h 1807"/>
                  <a:gd name="T88" fmla="*/ 1714 w 1905"/>
                  <a:gd name="T89" fmla="*/ 1738 h 1807"/>
                  <a:gd name="T90" fmla="*/ 1751 w 1905"/>
                  <a:gd name="T91" fmla="*/ 1632 h 1807"/>
                  <a:gd name="T92" fmla="*/ 1788 w 1905"/>
                  <a:gd name="T93" fmla="*/ 1489 h 1807"/>
                  <a:gd name="T94" fmla="*/ 1831 w 1905"/>
                  <a:gd name="T95" fmla="*/ 1314 h 1807"/>
                  <a:gd name="T96" fmla="*/ 1868 w 1905"/>
                  <a:gd name="T97" fmla="*/ 1112 h 1807"/>
                  <a:gd name="T98" fmla="*/ 1905 w 1905"/>
                  <a:gd name="T99" fmla="*/ 906 h 1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05" h="1807">
                    <a:moveTo>
                      <a:pt x="0" y="143"/>
                    </a:moveTo>
                    <a:lnTo>
                      <a:pt x="16" y="90"/>
                    </a:lnTo>
                    <a:lnTo>
                      <a:pt x="37" y="47"/>
                    </a:lnTo>
                    <a:lnTo>
                      <a:pt x="53" y="21"/>
                    </a:lnTo>
                    <a:lnTo>
                      <a:pt x="74" y="0"/>
                    </a:lnTo>
                    <a:lnTo>
                      <a:pt x="95" y="0"/>
                    </a:lnTo>
                    <a:lnTo>
                      <a:pt x="111" y="5"/>
                    </a:lnTo>
                    <a:lnTo>
                      <a:pt x="133" y="26"/>
                    </a:lnTo>
                    <a:lnTo>
                      <a:pt x="149" y="58"/>
                    </a:lnTo>
                    <a:lnTo>
                      <a:pt x="170" y="100"/>
                    </a:lnTo>
                    <a:lnTo>
                      <a:pt x="191" y="153"/>
                    </a:lnTo>
                    <a:lnTo>
                      <a:pt x="207" y="217"/>
                    </a:lnTo>
                    <a:lnTo>
                      <a:pt x="228" y="291"/>
                    </a:lnTo>
                    <a:lnTo>
                      <a:pt x="250" y="376"/>
                    </a:lnTo>
                    <a:lnTo>
                      <a:pt x="266" y="466"/>
                    </a:lnTo>
                    <a:lnTo>
                      <a:pt x="287" y="561"/>
                    </a:lnTo>
                    <a:lnTo>
                      <a:pt x="303" y="662"/>
                    </a:lnTo>
                    <a:lnTo>
                      <a:pt x="324" y="763"/>
                    </a:lnTo>
                    <a:lnTo>
                      <a:pt x="346" y="869"/>
                    </a:lnTo>
                    <a:lnTo>
                      <a:pt x="362" y="975"/>
                    </a:lnTo>
                    <a:lnTo>
                      <a:pt x="383" y="1081"/>
                    </a:lnTo>
                    <a:lnTo>
                      <a:pt x="404" y="1181"/>
                    </a:lnTo>
                    <a:lnTo>
                      <a:pt x="420" y="1282"/>
                    </a:lnTo>
                    <a:lnTo>
                      <a:pt x="441" y="1372"/>
                    </a:lnTo>
                    <a:lnTo>
                      <a:pt x="457" y="1462"/>
                    </a:lnTo>
                    <a:lnTo>
                      <a:pt x="479" y="1542"/>
                    </a:lnTo>
                    <a:lnTo>
                      <a:pt x="500" y="1611"/>
                    </a:lnTo>
                    <a:lnTo>
                      <a:pt x="516" y="1674"/>
                    </a:lnTo>
                    <a:lnTo>
                      <a:pt x="537" y="1722"/>
                    </a:lnTo>
                    <a:lnTo>
                      <a:pt x="559" y="1764"/>
                    </a:lnTo>
                    <a:lnTo>
                      <a:pt x="574" y="1791"/>
                    </a:lnTo>
                    <a:lnTo>
                      <a:pt x="596" y="1807"/>
                    </a:lnTo>
                    <a:lnTo>
                      <a:pt x="612" y="1807"/>
                    </a:lnTo>
                    <a:lnTo>
                      <a:pt x="633" y="1801"/>
                    </a:lnTo>
                    <a:lnTo>
                      <a:pt x="654" y="1780"/>
                    </a:lnTo>
                    <a:lnTo>
                      <a:pt x="670" y="1748"/>
                    </a:lnTo>
                    <a:lnTo>
                      <a:pt x="692" y="1701"/>
                    </a:lnTo>
                    <a:lnTo>
                      <a:pt x="713" y="1648"/>
                    </a:lnTo>
                    <a:lnTo>
                      <a:pt x="729" y="1579"/>
                    </a:lnTo>
                    <a:lnTo>
                      <a:pt x="750" y="1505"/>
                    </a:lnTo>
                    <a:lnTo>
                      <a:pt x="766" y="1420"/>
                    </a:lnTo>
                    <a:lnTo>
                      <a:pt x="787" y="1330"/>
                    </a:lnTo>
                    <a:lnTo>
                      <a:pt x="809" y="1234"/>
                    </a:lnTo>
                    <a:lnTo>
                      <a:pt x="825" y="1134"/>
                    </a:lnTo>
                    <a:lnTo>
                      <a:pt x="846" y="1033"/>
                    </a:lnTo>
                    <a:lnTo>
                      <a:pt x="862" y="927"/>
                    </a:lnTo>
                    <a:lnTo>
                      <a:pt x="883" y="821"/>
                    </a:lnTo>
                    <a:lnTo>
                      <a:pt x="905" y="715"/>
                    </a:lnTo>
                    <a:lnTo>
                      <a:pt x="920" y="614"/>
                    </a:lnTo>
                    <a:lnTo>
                      <a:pt x="942" y="514"/>
                    </a:lnTo>
                    <a:lnTo>
                      <a:pt x="963" y="424"/>
                    </a:lnTo>
                    <a:lnTo>
                      <a:pt x="979" y="339"/>
                    </a:lnTo>
                    <a:lnTo>
                      <a:pt x="1000" y="259"/>
                    </a:lnTo>
                    <a:lnTo>
                      <a:pt x="1016" y="190"/>
                    </a:lnTo>
                    <a:lnTo>
                      <a:pt x="1038" y="127"/>
                    </a:lnTo>
                    <a:lnTo>
                      <a:pt x="1059" y="79"/>
                    </a:lnTo>
                    <a:lnTo>
                      <a:pt x="1075" y="42"/>
                    </a:lnTo>
                    <a:lnTo>
                      <a:pt x="1096" y="15"/>
                    </a:lnTo>
                    <a:lnTo>
                      <a:pt x="1117" y="0"/>
                    </a:lnTo>
                    <a:lnTo>
                      <a:pt x="1133" y="0"/>
                    </a:lnTo>
                    <a:lnTo>
                      <a:pt x="1155" y="10"/>
                    </a:lnTo>
                    <a:lnTo>
                      <a:pt x="1171" y="31"/>
                    </a:lnTo>
                    <a:lnTo>
                      <a:pt x="1192" y="63"/>
                    </a:lnTo>
                    <a:lnTo>
                      <a:pt x="1213" y="111"/>
                    </a:lnTo>
                    <a:lnTo>
                      <a:pt x="1229" y="169"/>
                    </a:lnTo>
                    <a:lnTo>
                      <a:pt x="1251" y="233"/>
                    </a:lnTo>
                    <a:lnTo>
                      <a:pt x="1272" y="312"/>
                    </a:lnTo>
                    <a:lnTo>
                      <a:pt x="1288" y="392"/>
                    </a:lnTo>
                    <a:lnTo>
                      <a:pt x="1309" y="487"/>
                    </a:lnTo>
                    <a:lnTo>
                      <a:pt x="1325" y="583"/>
                    </a:lnTo>
                    <a:lnTo>
                      <a:pt x="1346" y="683"/>
                    </a:lnTo>
                    <a:lnTo>
                      <a:pt x="1368" y="784"/>
                    </a:lnTo>
                    <a:lnTo>
                      <a:pt x="1384" y="890"/>
                    </a:lnTo>
                    <a:lnTo>
                      <a:pt x="1405" y="996"/>
                    </a:lnTo>
                    <a:lnTo>
                      <a:pt x="1426" y="1102"/>
                    </a:lnTo>
                    <a:lnTo>
                      <a:pt x="1442" y="1203"/>
                    </a:lnTo>
                    <a:lnTo>
                      <a:pt x="1463" y="1303"/>
                    </a:lnTo>
                    <a:lnTo>
                      <a:pt x="1479" y="1393"/>
                    </a:lnTo>
                    <a:lnTo>
                      <a:pt x="1501" y="1478"/>
                    </a:lnTo>
                    <a:lnTo>
                      <a:pt x="1522" y="1558"/>
                    </a:lnTo>
                    <a:lnTo>
                      <a:pt x="1538" y="1627"/>
                    </a:lnTo>
                    <a:lnTo>
                      <a:pt x="1559" y="1685"/>
                    </a:lnTo>
                    <a:lnTo>
                      <a:pt x="1575" y="1733"/>
                    </a:lnTo>
                    <a:lnTo>
                      <a:pt x="1597" y="1770"/>
                    </a:lnTo>
                    <a:lnTo>
                      <a:pt x="1618" y="1796"/>
                    </a:lnTo>
                    <a:lnTo>
                      <a:pt x="1634" y="1807"/>
                    </a:lnTo>
                    <a:lnTo>
                      <a:pt x="1655" y="1807"/>
                    </a:lnTo>
                    <a:lnTo>
                      <a:pt x="1676" y="1796"/>
                    </a:lnTo>
                    <a:lnTo>
                      <a:pt x="1692" y="1775"/>
                    </a:lnTo>
                    <a:lnTo>
                      <a:pt x="1714" y="1738"/>
                    </a:lnTo>
                    <a:lnTo>
                      <a:pt x="1730" y="1690"/>
                    </a:lnTo>
                    <a:lnTo>
                      <a:pt x="1751" y="1632"/>
                    </a:lnTo>
                    <a:lnTo>
                      <a:pt x="1772" y="1563"/>
                    </a:lnTo>
                    <a:lnTo>
                      <a:pt x="1788" y="1489"/>
                    </a:lnTo>
                    <a:lnTo>
                      <a:pt x="1809" y="1404"/>
                    </a:lnTo>
                    <a:lnTo>
                      <a:pt x="1831" y="1314"/>
                    </a:lnTo>
                    <a:lnTo>
                      <a:pt x="1847" y="1213"/>
                    </a:lnTo>
                    <a:lnTo>
                      <a:pt x="1868" y="1112"/>
                    </a:lnTo>
                    <a:lnTo>
                      <a:pt x="1884" y="1006"/>
                    </a:lnTo>
                    <a:lnTo>
                      <a:pt x="1905" y="906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cxnSp>
            <p:nvCxnSpPr>
              <p:cNvPr id="67" name="Straight Connector 93"/>
              <p:cNvCxnSpPr/>
              <p:nvPr/>
            </p:nvCxnSpPr>
            <p:spPr bwMode="auto">
              <a:xfrm>
                <a:off x="6418028" y="4910027"/>
                <a:ext cx="144016" cy="72008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Straight Connector 94"/>
              <p:cNvCxnSpPr/>
              <p:nvPr/>
            </p:nvCxnSpPr>
            <p:spPr bwMode="auto">
              <a:xfrm flipH="1">
                <a:off x="6418028" y="4982035"/>
                <a:ext cx="144016" cy="72008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9" name="Arc 95"/>
              <p:cNvSpPr/>
              <p:nvPr/>
            </p:nvSpPr>
            <p:spPr bwMode="auto">
              <a:xfrm>
                <a:off x="6366902" y="4980915"/>
                <a:ext cx="228476" cy="182962"/>
              </a:xfrm>
              <a:prstGeom prst="arc">
                <a:avLst>
                  <a:gd name="adj1" fmla="val 11410804"/>
                  <a:gd name="adj2" fmla="val 16198513"/>
                </a:avLst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0" name="Straight Connector 96"/>
              <p:cNvCxnSpPr>
                <a:stCxn id="69" idx="2"/>
              </p:cNvCxnSpPr>
              <p:nvPr/>
            </p:nvCxnSpPr>
            <p:spPr bwMode="auto">
              <a:xfrm>
                <a:off x="6481100" y="4980915"/>
                <a:ext cx="47043" cy="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" name="Textfeld 2"/>
            <p:cNvSpPr txBox="1"/>
            <p:nvPr/>
          </p:nvSpPr>
          <p:spPr>
            <a:xfrm>
              <a:off x="402336" y="1691640"/>
              <a:ext cx="813043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0000FF"/>
                  </a:solidFill>
                </a:rPr>
                <a:t>x-rays</a:t>
              </a:r>
              <a:endParaRPr lang="en-US" dirty="0" smtClean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013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6ABEAA-109C-CA47-8F59-0B3B533494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995" b="2770"/>
          <a:stretch/>
        </p:blipFill>
        <p:spPr>
          <a:xfrm>
            <a:off x="0" y="1234440"/>
            <a:ext cx="12192000" cy="53838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6216AFD-F6EA-2345-9902-A4350318E362}"/>
              </a:ext>
            </a:extLst>
          </p:cNvPr>
          <p:cNvSpPr/>
          <p:nvPr/>
        </p:nvSpPr>
        <p:spPr bwMode="auto">
          <a:xfrm>
            <a:off x="0" y="-13962"/>
            <a:ext cx="12192000" cy="1375403"/>
          </a:xfrm>
          <a:prstGeom prst="rect">
            <a:avLst/>
          </a:prstGeom>
          <a:gradFill flip="none" rotWithShape="1">
            <a:gsLst>
              <a:gs pos="8000">
                <a:schemeClr val="tx1">
                  <a:alpha val="60000"/>
                </a:schemeClr>
              </a:gs>
              <a:gs pos="93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1219170"/>
            <a:endParaRPr lang="en-US" sz="1600" b="1" dirty="0">
              <a:gradFill flip="none" rotWithShape="1">
                <a:gsLst>
                  <a:gs pos="0">
                    <a:srgbClr val="000000">
                      <a:tint val="66000"/>
                      <a:satMod val="160000"/>
                    </a:srgbClr>
                  </a:gs>
                  <a:gs pos="50000">
                    <a:srgbClr val="000000">
                      <a:tint val="44500"/>
                      <a:satMod val="160000"/>
                    </a:srgbClr>
                  </a:gs>
                  <a:gs pos="100000">
                    <a:srgbClr val="0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atin typeface="Arial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6D53A2A2-B21F-DB44-B5FC-AFB9AF3EE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437979">
            <a:off x="2631689" y="2634656"/>
            <a:ext cx="3301588" cy="1005840"/>
          </a:xfrm>
          <a:effectLst>
            <a:outerShdw dist="25499" dir="2700000" algn="tl" rotWithShape="0">
              <a:prstClr val="black"/>
            </a:outerShdw>
          </a:effectLst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96 laser beams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A8045-301E-BA42-B765-0FA967A965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50663" y="6480175"/>
            <a:ext cx="541337" cy="371475"/>
          </a:xfrm>
          <a:prstGeom prst="rect">
            <a:avLst/>
          </a:prstGeom>
        </p:spPr>
        <p:txBody>
          <a:bodyPr/>
          <a:lstStyle/>
          <a:p>
            <a:pPr defTabSz="609570">
              <a:defRPr/>
            </a:pPr>
            <a:fld id="{F621BA9E-024D-DE4D-A8C8-2AC39C7987FF}" type="slidenum">
              <a:rPr lang="en-US" sz="1867" b="1">
                <a:solidFill>
                  <a:prstClr val="white">
                    <a:lumMod val="50000"/>
                  </a:prstClr>
                </a:solidFill>
                <a:latin typeface="Helvetica" pitchFamily="34" charset="0"/>
                <a:ea typeface="MS PGothic" pitchFamily="34" charset="-128"/>
                <a:cs typeface="+mn-cs"/>
              </a:rPr>
              <a:pPr defTabSz="609570">
                <a:defRPr/>
              </a:pPr>
              <a:t>4</a:t>
            </a:fld>
            <a:endParaRPr lang="en-US" sz="1867" b="1">
              <a:solidFill>
                <a:prstClr val="white">
                  <a:lumMod val="50000"/>
                </a:prstClr>
              </a:solidFill>
              <a:latin typeface="Helvetic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BEF10E78-4051-F44C-AA5C-334E00272641}"/>
              </a:ext>
            </a:extLst>
          </p:cNvPr>
          <p:cNvSpPr txBox="1">
            <a:spLocks/>
          </p:cNvSpPr>
          <p:nvPr/>
        </p:nvSpPr>
        <p:spPr>
          <a:xfrm rot="1437979">
            <a:off x="4847813" y="1109063"/>
            <a:ext cx="3301588" cy="1005840"/>
          </a:xfrm>
          <a:prstGeom prst="rect">
            <a:avLst/>
          </a:prstGeom>
          <a:effectLst>
            <a:outerShdw dist="25499" dir="2700000" algn="tl" rotWithShape="0">
              <a:prstClr val="black"/>
            </a:outerShdw>
          </a:effectLst>
        </p:spPr>
        <p:txBody>
          <a:bodyPr vert="horz" lIns="0" rIns="6096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sz="2400" b="1" kern="120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defTabSz="1219170" fontAlgn="auto"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cs typeface="Arial" panose="020B0604020202020204" pitchFamily="34" charset="0"/>
              </a:rPr>
              <a:t>	96 </a:t>
            </a:r>
            <a:r>
              <a:rPr lang="en-US" dirty="0">
                <a:solidFill>
                  <a:prstClr val="white"/>
                </a:solidFill>
                <a:cs typeface="Arial" panose="020B0604020202020204" pitchFamily="34" charset="0"/>
              </a:rPr>
              <a:t>laser beams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8B1BCAE1-140B-F54D-9CE4-81C2570BF1E1}"/>
              </a:ext>
            </a:extLst>
          </p:cNvPr>
          <p:cNvSpPr txBox="1">
            <a:spLocks/>
          </p:cNvSpPr>
          <p:nvPr/>
        </p:nvSpPr>
        <p:spPr>
          <a:xfrm>
            <a:off x="127983" y="5274207"/>
            <a:ext cx="4846353" cy="1583793"/>
          </a:xfrm>
          <a:prstGeom prst="rect">
            <a:avLst/>
          </a:prstGeom>
          <a:effectLst>
            <a:outerShdw dist="25499" dir="2700000" algn="tl" rotWithShape="0">
              <a:prstClr val="black"/>
            </a:outerShdw>
          </a:effectLst>
        </p:spPr>
        <p:txBody>
          <a:bodyPr vert="horz" lIns="0" rIns="6096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sz="2400" b="1" kern="120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defTabSz="1219170" fontAlgn="auto"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300-400 MJ </a:t>
            </a:r>
            <a:r>
              <a:rPr lang="en-US" sz="3200" dirty="0">
                <a:solidFill>
                  <a:prstClr val="white"/>
                </a:solidFill>
                <a:cs typeface="Arial" panose="020B0604020202020204" pitchFamily="34" charset="0"/>
              </a:rPr>
              <a:t>electrical energy into capacitor banks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441C6CB1-BEAC-8049-AE7C-EFCF05E54FC7}"/>
              </a:ext>
            </a:extLst>
          </p:cNvPr>
          <p:cNvSpPr txBox="1">
            <a:spLocks/>
          </p:cNvSpPr>
          <p:nvPr/>
        </p:nvSpPr>
        <p:spPr>
          <a:xfrm>
            <a:off x="109695" y="27432"/>
            <a:ext cx="9213664" cy="1005840"/>
          </a:xfrm>
          <a:prstGeom prst="rect">
            <a:avLst/>
          </a:prstGeom>
          <a:effectLst>
            <a:outerShdw dist="25499" dir="2700000" algn="tl" rotWithShape="0">
              <a:prstClr val="black"/>
            </a:outerShdw>
          </a:effectLst>
        </p:spPr>
        <p:txBody>
          <a:bodyPr vert="horz" lIns="0" rIns="6096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sz="2400" b="1" kern="120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defTabSz="1219170" fontAlgn="auto">
              <a:spcAft>
                <a:spcPts val="0"/>
              </a:spcAft>
            </a:pPr>
            <a:r>
              <a:rPr lang="en-US" sz="3200" i="1" dirty="0" smtClean="0">
                <a:solidFill>
                  <a:prstClr val="white"/>
                </a:solidFill>
                <a:cs typeface="Arial" panose="020B0604020202020204" pitchFamily="34" charset="0"/>
              </a:rPr>
              <a:t>The National Ignition Facility (NIF)</a:t>
            </a:r>
            <a:endParaRPr lang="en-US" sz="3200" i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D86A4A-FC69-48EB-975A-9E6C0BE6BB6C}"/>
              </a:ext>
            </a:extLst>
          </p:cNvPr>
          <p:cNvSpPr txBox="1"/>
          <p:nvPr/>
        </p:nvSpPr>
        <p:spPr>
          <a:xfrm>
            <a:off x="7821582" y="6617336"/>
            <a:ext cx="3747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 O</a:t>
            </a:r>
            <a:r>
              <a:rPr lang="en-US" sz="1400" dirty="0"/>
              <a:t>. Hurricane IAEA talk 01/19/2023 </a:t>
            </a:r>
          </a:p>
        </p:txBody>
      </p:sp>
    </p:spTree>
    <p:extLst>
      <p:ext uri="{BB962C8B-B14F-4D97-AF65-F5344CB8AC3E}">
        <p14:creationId xmlns:p14="http://schemas.microsoft.com/office/powerpoint/2010/main" val="371727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6ABEAA-109C-CA47-8F59-0B3B533494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679" b="2771"/>
          <a:stretch/>
        </p:blipFill>
        <p:spPr>
          <a:xfrm>
            <a:off x="0" y="1216152"/>
            <a:ext cx="12192000" cy="540431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6216AFD-F6EA-2345-9902-A4350318E362}"/>
              </a:ext>
            </a:extLst>
          </p:cNvPr>
          <p:cNvSpPr/>
          <p:nvPr/>
        </p:nvSpPr>
        <p:spPr bwMode="auto">
          <a:xfrm>
            <a:off x="0" y="-91279"/>
            <a:ext cx="12192000" cy="1286803"/>
          </a:xfrm>
          <a:prstGeom prst="rect">
            <a:avLst/>
          </a:prstGeom>
          <a:gradFill flip="none" rotWithShape="1">
            <a:gsLst>
              <a:gs pos="8000">
                <a:schemeClr val="tx1">
                  <a:alpha val="60000"/>
                </a:schemeClr>
              </a:gs>
              <a:gs pos="93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1219170"/>
            <a:endParaRPr lang="en-US" sz="1600" b="1">
              <a:gradFill flip="none" rotWithShape="1">
                <a:gsLst>
                  <a:gs pos="0">
                    <a:srgbClr val="000000">
                      <a:tint val="66000"/>
                      <a:satMod val="160000"/>
                    </a:srgbClr>
                  </a:gs>
                  <a:gs pos="50000">
                    <a:srgbClr val="000000">
                      <a:tint val="44500"/>
                      <a:satMod val="160000"/>
                    </a:srgbClr>
                  </a:gs>
                  <a:gs pos="100000">
                    <a:srgbClr val="0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atin typeface="Arial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6D53A2A2-B21F-DB44-B5FC-AFB9AF3EE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437979">
            <a:off x="2631689" y="2634656"/>
            <a:ext cx="3301588" cy="1005840"/>
          </a:xfrm>
          <a:effectLst>
            <a:outerShdw dist="25499" dir="2700000" algn="tl" rotWithShape="0">
              <a:prstClr val="black"/>
            </a:outerShdw>
          </a:effectLst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96 laser beams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A8045-301E-BA42-B765-0FA967A965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50663" y="6480175"/>
            <a:ext cx="541337" cy="371475"/>
          </a:xfrm>
          <a:prstGeom prst="rect">
            <a:avLst/>
          </a:prstGeom>
        </p:spPr>
        <p:txBody>
          <a:bodyPr/>
          <a:lstStyle/>
          <a:p>
            <a:pPr defTabSz="609570">
              <a:defRPr/>
            </a:pPr>
            <a:fld id="{F621BA9E-024D-DE4D-A8C8-2AC39C7987FF}" type="slidenum">
              <a:rPr lang="en-US" sz="1867" b="1">
                <a:solidFill>
                  <a:prstClr val="white">
                    <a:lumMod val="50000"/>
                  </a:prstClr>
                </a:solidFill>
                <a:latin typeface="Helvetica" pitchFamily="34" charset="0"/>
                <a:ea typeface="MS PGothic" pitchFamily="34" charset="-128"/>
                <a:cs typeface="+mn-cs"/>
              </a:rPr>
              <a:pPr defTabSz="609570">
                <a:defRPr/>
              </a:pPr>
              <a:t>5</a:t>
            </a:fld>
            <a:endParaRPr lang="en-US" sz="1867" b="1">
              <a:solidFill>
                <a:prstClr val="white">
                  <a:lumMod val="50000"/>
                </a:prstClr>
              </a:solidFill>
              <a:latin typeface="Helvetic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BEF10E78-4051-F44C-AA5C-334E00272641}"/>
              </a:ext>
            </a:extLst>
          </p:cNvPr>
          <p:cNvSpPr txBox="1">
            <a:spLocks/>
          </p:cNvSpPr>
          <p:nvPr/>
        </p:nvSpPr>
        <p:spPr>
          <a:xfrm rot="1437979">
            <a:off x="4847813" y="1109063"/>
            <a:ext cx="3301588" cy="1005840"/>
          </a:xfrm>
          <a:prstGeom prst="rect">
            <a:avLst/>
          </a:prstGeom>
          <a:effectLst>
            <a:outerShdw dist="25499" dir="2700000" algn="tl" rotWithShape="0">
              <a:prstClr val="black"/>
            </a:outerShdw>
          </a:effectLst>
        </p:spPr>
        <p:txBody>
          <a:bodyPr vert="horz" lIns="0" rIns="6096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sz="2400" b="1" kern="120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defTabSz="1219170" fontAlgn="auto"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cs typeface="Arial" panose="020B0604020202020204" pitchFamily="34" charset="0"/>
              </a:rPr>
              <a:t>	96 </a:t>
            </a:r>
            <a:r>
              <a:rPr lang="en-US" dirty="0">
                <a:solidFill>
                  <a:prstClr val="white"/>
                </a:solidFill>
                <a:cs typeface="Arial" panose="020B0604020202020204" pitchFamily="34" charset="0"/>
              </a:rPr>
              <a:t>laser beams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441C6CB1-BEAC-8049-AE7C-EFCF05E54FC7}"/>
              </a:ext>
            </a:extLst>
          </p:cNvPr>
          <p:cNvSpPr txBox="1">
            <a:spLocks/>
          </p:cNvSpPr>
          <p:nvPr/>
        </p:nvSpPr>
        <p:spPr>
          <a:xfrm>
            <a:off x="82263" y="-110928"/>
            <a:ext cx="9213664" cy="1005840"/>
          </a:xfrm>
          <a:prstGeom prst="rect">
            <a:avLst/>
          </a:prstGeom>
          <a:effectLst>
            <a:outerShdw dist="25499" dir="2700000" algn="tl" rotWithShape="0">
              <a:prstClr val="black"/>
            </a:outerShdw>
          </a:effectLst>
        </p:spPr>
        <p:txBody>
          <a:bodyPr vert="horz" lIns="0" rIns="6096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sz="2400" b="1" kern="120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defTabSz="1219170" fontAlgn="auto">
              <a:spcAft>
                <a:spcPts val="0"/>
              </a:spcAft>
            </a:pPr>
            <a:r>
              <a:rPr lang="en-US" sz="3200" i="1" dirty="0">
                <a:solidFill>
                  <a:prstClr val="white"/>
                </a:solidFill>
                <a:cs typeface="Arial" panose="020B0604020202020204" pitchFamily="34" charset="0"/>
              </a:rPr>
              <a:t>The NIF delivers delivers frequency tripled (3⍵) laser light into the target chamber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58A3E76-D74E-8E39-CAEA-A73D0F8162B4}"/>
              </a:ext>
            </a:extLst>
          </p:cNvPr>
          <p:cNvSpPr txBox="1">
            <a:spLocks/>
          </p:cNvSpPr>
          <p:nvPr/>
        </p:nvSpPr>
        <p:spPr>
          <a:xfrm>
            <a:off x="103615" y="5598211"/>
            <a:ext cx="3847149" cy="1005840"/>
          </a:xfrm>
          <a:prstGeom prst="rect">
            <a:avLst/>
          </a:prstGeom>
          <a:effectLst>
            <a:outerShdw dist="25499" dir="2700000" algn="tl" rotWithShape="0">
              <a:prstClr val="black"/>
            </a:outerShdw>
          </a:effectLst>
        </p:spPr>
        <p:txBody>
          <a:bodyPr vert="horz" lIns="0" rIns="6096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sz="2400" b="1" kern="120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defTabSz="1219170" fontAlgn="auto"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3 MJ </a:t>
            </a:r>
            <a:r>
              <a:rPr lang="en-US" sz="3200" dirty="0">
                <a:solidFill>
                  <a:prstClr val="white"/>
                </a:solidFill>
                <a:cs typeface="Arial" panose="020B0604020202020204" pitchFamily="34" charset="0"/>
              </a:rPr>
              <a:t>of </a:t>
            </a:r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red</a:t>
            </a:r>
            <a:r>
              <a:rPr lang="en-US" sz="3200" dirty="0">
                <a:solidFill>
                  <a:prstClr val="white"/>
                </a:solidFill>
                <a:cs typeface="Arial" panose="020B0604020202020204" pitchFamily="34" charset="0"/>
              </a:rPr>
              <a:t> light just before target chamber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F9532D-B565-77C2-D3B0-65A0EA1311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19" t="4968" r="304" b="-1950"/>
          <a:stretch/>
        </p:blipFill>
        <p:spPr>
          <a:xfrm>
            <a:off x="1004018" y="3663183"/>
            <a:ext cx="1993791" cy="1850728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C4D86A4A-FC69-48EB-975A-9E6C0BE6BB6C}"/>
              </a:ext>
            </a:extLst>
          </p:cNvPr>
          <p:cNvSpPr txBox="1"/>
          <p:nvPr/>
        </p:nvSpPr>
        <p:spPr>
          <a:xfrm>
            <a:off x="7821582" y="6617336"/>
            <a:ext cx="3747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 O</a:t>
            </a:r>
            <a:r>
              <a:rPr lang="en-US" sz="1400" dirty="0"/>
              <a:t>. Hurricane IAEA talk 01/19/2023 </a:t>
            </a:r>
          </a:p>
        </p:txBody>
      </p:sp>
    </p:spTree>
    <p:extLst>
      <p:ext uri="{BB962C8B-B14F-4D97-AF65-F5344CB8AC3E}">
        <p14:creationId xmlns:p14="http://schemas.microsoft.com/office/powerpoint/2010/main" val="71040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6ABEAA-109C-CA47-8F59-0B3B533494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962" b="2771"/>
          <a:stretch/>
        </p:blipFill>
        <p:spPr>
          <a:xfrm>
            <a:off x="0" y="1225296"/>
            <a:ext cx="12192000" cy="53860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6216AFD-F6EA-2345-9902-A4350318E362}"/>
              </a:ext>
            </a:extLst>
          </p:cNvPr>
          <p:cNvSpPr/>
          <p:nvPr/>
        </p:nvSpPr>
        <p:spPr bwMode="auto">
          <a:xfrm>
            <a:off x="0" y="-6981"/>
            <a:ext cx="12192000" cy="1296649"/>
          </a:xfrm>
          <a:prstGeom prst="rect">
            <a:avLst/>
          </a:prstGeom>
          <a:gradFill flip="none" rotWithShape="1">
            <a:gsLst>
              <a:gs pos="8000">
                <a:schemeClr val="tx1">
                  <a:alpha val="60000"/>
                </a:schemeClr>
              </a:gs>
              <a:gs pos="93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1219170"/>
            <a:endParaRPr lang="en-US" sz="1600" b="1">
              <a:gradFill flip="none" rotWithShape="1">
                <a:gsLst>
                  <a:gs pos="0">
                    <a:srgbClr val="000000">
                      <a:tint val="66000"/>
                      <a:satMod val="160000"/>
                    </a:srgbClr>
                  </a:gs>
                  <a:gs pos="50000">
                    <a:srgbClr val="000000">
                      <a:tint val="44500"/>
                      <a:satMod val="160000"/>
                    </a:srgbClr>
                  </a:gs>
                  <a:gs pos="100000">
                    <a:srgbClr val="0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atin typeface="Arial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6D53A2A2-B21F-DB44-B5FC-AFB9AF3EE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437979">
            <a:off x="2631689" y="2634656"/>
            <a:ext cx="3301588" cy="1005840"/>
          </a:xfrm>
          <a:effectLst>
            <a:outerShdw dist="25499" dir="2700000" algn="tl" rotWithShape="0">
              <a:prstClr val="black"/>
            </a:outerShdw>
          </a:effectLst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96 laser beams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A8045-301E-BA42-B765-0FA967A965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50663" y="6480175"/>
            <a:ext cx="541337" cy="371475"/>
          </a:xfrm>
          <a:prstGeom prst="rect">
            <a:avLst/>
          </a:prstGeom>
        </p:spPr>
        <p:txBody>
          <a:bodyPr/>
          <a:lstStyle/>
          <a:p>
            <a:pPr defTabSz="609570">
              <a:defRPr/>
            </a:pPr>
            <a:fld id="{F621BA9E-024D-DE4D-A8C8-2AC39C7987FF}" type="slidenum">
              <a:rPr lang="en-US" sz="1867" b="1">
                <a:solidFill>
                  <a:prstClr val="white">
                    <a:lumMod val="50000"/>
                  </a:prstClr>
                </a:solidFill>
                <a:latin typeface="Helvetica" pitchFamily="34" charset="0"/>
                <a:ea typeface="MS PGothic" pitchFamily="34" charset="-128"/>
                <a:cs typeface="+mn-cs"/>
              </a:rPr>
              <a:pPr defTabSz="609570">
                <a:defRPr/>
              </a:pPr>
              <a:t>6</a:t>
            </a:fld>
            <a:endParaRPr lang="en-US" sz="1867" b="1">
              <a:solidFill>
                <a:prstClr val="white">
                  <a:lumMod val="50000"/>
                </a:prstClr>
              </a:solidFill>
              <a:latin typeface="Helvetica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1026" name="Picture 3" descr="Class ring, Free energy, Rings">
            <a:extLst>
              <a:ext uri="{FF2B5EF4-FFF2-40B4-BE49-F238E27FC236}">
                <a16:creationId xmlns:a16="http://schemas.microsoft.com/office/drawing/2014/main" id="{D0138F95-76F5-40F5-80A7-FB08C8B96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072" y="4799560"/>
            <a:ext cx="2896073" cy="1753677"/>
          </a:xfrm>
          <a:prstGeom prst="ellipse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BEF10E78-4051-F44C-AA5C-334E00272641}"/>
              </a:ext>
            </a:extLst>
          </p:cNvPr>
          <p:cNvSpPr txBox="1">
            <a:spLocks/>
          </p:cNvSpPr>
          <p:nvPr/>
        </p:nvSpPr>
        <p:spPr>
          <a:xfrm rot="1437979">
            <a:off x="4847813" y="1109063"/>
            <a:ext cx="3301588" cy="1005840"/>
          </a:xfrm>
          <a:prstGeom prst="rect">
            <a:avLst/>
          </a:prstGeom>
          <a:effectLst>
            <a:outerShdw dist="25499" dir="2700000" algn="tl" rotWithShape="0">
              <a:prstClr val="black"/>
            </a:outerShdw>
          </a:effectLst>
        </p:spPr>
        <p:txBody>
          <a:bodyPr vert="horz" lIns="0" rIns="6096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sz="2400" b="1" kern="120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defTabSz="1219170" fontAlgn="auto"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cs typeface="Arial" panose="020B0604020202020204" pitchFamily="34" charset="0"/>
              </a:rPr>
              <a:t>	96 </a:t>
            </a:r>
            <a:r>
              <a:rPr lang="en-US" dirty="0">
                <a:solidFill>
                  <a:prstClr val="white"/>
                </a:solidFill>
                <a:cs typeface="Arial" panose="020B0604020202020204" pitchFamily="34" charset="0"/>
              </a:rPr>
              <a:t>laser beams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441C6CB1-BEAC-8049-AE7C-EFCF05E54FC7}"/>
              </a:ext>
            </a:extLst>
          </p:cNvPr>
          <p:cNvSpPr txBox="1">
            <a:spLocks/>
          </p:cNvSpPr>
          <p:nvPr/>
        </p:nvSpPr>
        <p:spPr>
          <a:xfrm>
            <a:off x="82263" y="-205021"/>
            <a:ext cx="9213664" cy="1005840"/>
          </a:xfrm>
          <a:prstGeom prst="rect">
            <a:avLst/>
          </a:prstGeom>
          <a:effectLst>
            <a:outerShdw dist="25499" dir="2700000" algn="tl" rotWithShape="0">
              <a:prstClr val="black"/>
            </a:outerShdw>
          </a:effectLst>
        </p:spPr>
        <p:txBody>
          <a:bodyPr vert="horz" lIns="0" rIns="6096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sz="2400" b="1" kern="120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defTabSz="1219170" fontAlgn="auto">
              <a:spcAft>
                <a:spcPts val="0"/>
              </a:spcAft>
            </a:pPr>
            <a:r>
              <a:rPr lang="en-US" sz="3200" i="1" dirty="0">
                <a:solidFill>
                  <a:prstClr val="white"/>
                </a:solidFill>
                <a:cs typeface="Arial" panose="020B0604020202020204" pitchFamily="34" charset="0"/>
              </a:rPr>
              <a:t>The 3⍵ light is what enters the ICF target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F36D7182-77F9-C191-0143-DE9C744E7DB0}"/>
              </a:ext>
            </a:extLst>
          </p:cNvPr>
          <p:cNvSpPr txBox="1">
            <a:spLocks/>
          </p:cNvSpPr>
          <p:nvPr/>
        </p:nvSpPr>
        <p:spPr>
          <a:xfrm>
            <a:off x="201117" y="4836243"/>
            <a:ext cx="2896073" cy="1005840"/>
          </a:xfrm>
          <a:prstGeom prst="rect">
            <a:avLst/>
          </a:prstGeom>
          <a:effectLst>
            <a:outerShdw dist="25499" dir="2700000" algn="tl" rotWithShape="0">
              <a:prstClr val="black"/>
            </a:outerShdw>
          </a:effectLst>
        </p:spPr>
        <p:txBody>
          <a:bodyPr vert="horz" lIns="0" rIns="6096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sz="2400" b="1" kern="120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defTabSz="1219170" fontAlgn="auto">
              <a:spcAft>
                <a:spcPts val="0"/>
              </a:spcAft>
            </a:pPr>
            <a:r>
              <a:rPr lang="en-US" sz="2667" dirty="0">
                <a:solidFill>
                  <a:srgbClr val="216BFF"/>
                </a:solidFill>
                <a:cs typeface="Arial" panose="020B0604020202020204" pitchFamily="34" charset="0"/>
              </a:rPr>
              <a:t>2 MJ </a:t>
            </a:r>
            <a:r>
              <a:rPr lang="en-US" sz="2667" dirty="0">
                <a:solidFill>
                  <a:prstClr val="white"/>
                </a:solidFill>
                <a:cs typeface="Arial" panose="020B0604020202020204" pitchFamily="34" charset="0"/>
              </a:rPr>
              <a:t>of </a:t>
            </a:r>
            <a:r>
              <a:rPr lang="en-US" sz="2667" dirty="0">
                <a:solidFill>
                  <a:srgbClr val="216BFF"/>
                </a:solidFill>
                <a:cs typeface="Arial" panose="020B0604020202020204" pitchFamily="34" charset="0"/>
              </a:rPr>
              <a:t>blue</a:t>
            </a:r>
            <a:r>
              <a:rPr lang="en-US" sz="2667" dirty="0">
                <a:solidFill>
                  <a:prstClr val="white"/>
                </a:solidFill>
                <a:cs typeface="Arial" panose="020B0604020202020204" pitchFamily="34" charset="0"/>
              </a:rPr>
              <a:t> light→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C4D86A4A-FC69-48EB-975A-9E6C0BE6BB6C}"/>
              </a:ext>
            </a:extLst>
          </p:cNvPr>
          <p:cNvSpPr txBox="1"/>
          <p:nvPr/>
        </p:nvSpPr>
        <p:spPr>
          <a:xfrm>
            <a:off x="7821582" y="6617336"/>
            <a:ext cx="3747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 O</a:t>
            </a:r>
            <a:r>
              <a:rPr lang="en-US" sz="1400" dirty="0"/>
              <a:t>. Hurricane IAEA talk 01/19/2023 </a:t>
            </a:r>
          </a:p>
        </p:txBody>
      </p:sp>
    </p:spTree>
    <p:extLst>
      <p:ext uri="{BB962C8B-B14F-4D97-AF65-F5344CB8AC3E}">
        <p14:creationId xmlns:p14="http://schemas.microsoft.com/office/powerpoint/2010/main" val="189282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6ABEAA-109C-CA47-8F59-0B3B533494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821" b="2771"/>
          <a:stretch/>
        </p:blipFill>
        <p:spPr>
          <a:xfrm>
            <a:off x="0" y="1234440"/>
            <a:ext cx="12192000" cy="539516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6216AFD-F6EA-2345-9902-A4350318E362}"/>
              </a:ext>
            </a:extLst>
          </p:cNvPr>
          <p:cNvSpPr/>
          <p:nvPr/>
        </p:nvSpPr>
        <p:spPr bwMode="auto">
          <a:xfrm>
            <a:off x="0" y="6350"/>
            <a:ext cx="12192000" cy="1563481"/>
          </a:xfrm>
          <a:prstGeom prst="rect">
            <a:avLst/>
          </a:prstGeom>
          <a:gradFill flip="none" rotWithShape="1">
            <a:gsLst>
              <a:gs pos="8000">
                <a:schemeClr val="tx1">
                  <a:alpha val="60000"/>
                </a:schemeClr>
              </a:gs>
              <a:gs pos="93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1219170"/>
            <a:endParaRPr lang="en-US" sz="1600" b="1">
              <a:gradFill flip="none" rotWithShape="1">
                <a:gsLst>
                  <a:gs pos="0">
                    <a:srgbClr val="000000">
                      <a:tint val="66000"/>
                      <a:satMod val="160000"/>
                    </a:srgbClr>
                  </a:gs>
                  <a:gs pos="50000">
                    <a:srgbClr val="000000">
                      <a:tint val="44500"/>
                      <a:satMod val="160000"/>
                    </a:srgbClr>
                  </a:gs>
                  <a:gs pos="100000">
                    <a:srgbClr val="0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atin typeface="Arial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6D53A2A2-B21F-DB44-B5FC-AFB9AF3EE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437979">
            <a:off x="2631689" y="2634656"/>
            <a:ext cx="3301588" cy="1005840"/>
          </a:xfrm>
          <a:effectLst>
            <a:outerShdw dist="25499" dir="2700000" algn="tl" rotWithShape="0">
              <a:prstClr val="black"/>
            </a:outerShdw>
          </a:effectLst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96 laser beams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A8045-301E-BA42-B765-0FA967A965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50663" y="6480175"/>
            <a:ext cx="541337" cy="371475"/>
          </a:xfrm>
          <a:prstGeom prst="rect">
            <a:avLst/>
          </a:prstGeom>
        </p:spPr>
        <p:txBody>
          <a:bodyPr/>
          <a:lstStyle/>
          <a:p>
            <a:pPr defTabSz="609570">
              <a:defRPr/>
            </a:pPr>
            <a:fld id="{F621BA9E-024D-DE4D-A8C8-2AC39C7987FF}" type="slidenum">
              <a:rPr lang="en-US" sz="1867" b="1">
                <a:solidFill>
                  <a:prstClr val="white">
                    <a:lumMod val="50000"/>
                  </a:prstClr>
                </a:solidFill>
                <a:latin typeface="Helvetica" pitchFamily="34" charset="0"/>
                <a:ea typeface="MS PGothic" pitchFamily="34" charset="-128"/>
                <a:cs typeface="+mn-cs"/>
              </a:rPr>
              <a:pPr defTabSz="609570">
                <a:defRPr/>
              </a:pPr>
              <a:t>7</a:t>
            </a:fld>
            <a:endParaRPr lang="en-US" sz="1867" b="1">
              <a:solidFill>
                <a:prstClr val="white">
                  <a:lumMod val="50000"/>
                </a:prstClr>
              </a:solidFill>
              <a:latin typeface="Helvetica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11" name="Picture 10" descr="Fusion_microcapsule.jpg">
            <a:extLst>
              <a:ext uri="{FF2B5EF4-FFF2-40B4-BE49-F238E27FC236}">
                <a16:creationId xmlns:a16="http://schemas.microsoft.com/office/drawing/2014/main" id="{C315FB55-C8A0-3F43-8E23-583E7B1CE1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25" y="4616849"/>
            <a:ext cx="1839433" cy="1422495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pic>
        <p:nvPicPr>
          <p:cNvPr id="1026" name="Picture 3" descr="Class ring, Free energy, Rings">
            <a:extLst>
              <a:ext uri="{FF2B5EF4-FFF2-40B4-BE49-F238E27FC236}">
                <a16:creationId xmlns:a16="http://schemas.microsoft.com/office/drawing/2014/main" id="{D0138F95-76F5-40F5-80A7-FB08C8B96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1688"/>
            <a:ext cx="2896073" cy="175367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7D7D050-9659-48FB-8A45-C5D5EF36DAD1}"/>
              </a:ext>
            </a:extLst>
          </p:cNvPr>
          <p:cNvSpPr/>
          <p:nvPr/>
        </p:nvSpPr>
        <p:spPr bwMode="auto">
          <a:xfrm>
            <a:off x="0" y="1232060"/>
            <a:ext cx="2896073" cy="1773307"/>
          </a:xfrm>
          <a:prstGeom prst="ellipse">
            <a:avLst/>
          </a:prstGeom>
          <a:noFill/>
          <a:ln w="28575"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1219170"/>
            <a:endParaRPr lang="en-US" sz="1600" b="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8927D5-DD5A-4E6C-A600-4B9EFBDC39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7201" y="4642863"/>
            <a:ext cx="101305" cy="102512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BEF10E78-4051-F44C-AA5C-334E00272641}"/>
              </a:ext>
            </a:extLst>
          </p:cNvPr>
          <p:cNvSpPr txBox="1">
            <a:spLocks/>
          </p:cNvSpPr>
          <p:nvPr/>
        </p:nvSpPr>
        <p:spPr>
          <a:xfrm rot="1437979">
            <a:off x="4847813" y="1109063"/>
            <a:ext cx="3301588" cy="1005840"/>
          </a:xfrm>
          <a:prstGeom prst="rect">
            <a:avLst/>
          </a:prstGeom>
          <a:effectLst>
            <a:outerShdw dist="25499" dir="2700000" algn="tl" rotWithShape="0">
              <a:prstClr val="black"/>
            </a:outerShdw>
          </a:effectLst>
        </p:spPr>
        <p:txBody>
          <a:bodyPr vert="horz" lIns="0" rIns="6096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sz="2400" b="1" kern="120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defTabSz="1219170" fontAlgn="auto"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cs typeface="Arial" panose="020B0604020202020204" pitchFamily="34" charset="0"/>
              </a:rPr>
              <a:t>	96 </a:t>
            </a:r>
            <a:r>
              <a:rPr lang="en-US" dirty="0">
                <a:solidFill>
                  <a:prstClr val="white"/>
                </a:solidFill>
                <a:cs typeface="Arial" panose="020B0604020202020204" pitchFamily="34" charset="0"/>
              </a:rPr>
              <a:t>laser beams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441C6CB1-BEAC-8049-AE7C-EFCF05E54FC7}"/>
              </a:ext>
            </a:extLst>
          </p:cNvPr>
          <p:cNvSpPr txBox="1">
            <a:spLocks/>
          </p:cNvSpPr>
          <p:nvPr/>
        </p:nvSpPr>
        <p:spPr>
          <a:xfrm>
            <a:off x="82263" y="-205021"/>
            <a:ext cx="9213664" cy="1332781"/>
          </a:xfrm>
          <a:prstGeom prst="rect">
            <a:avLst/>
          </a:prstGeom>
          <a:effectLst>
            <a:outerShdw dist="25499" dir="2700000" algn="tl" rotWithShape="0">
              <a:prstClr val="black"/>
            </a:outerShdw>
          </a:effectLst>
        </p:spPr>
        <p:txBody>
          <a:bodyPr vert="horz" lIns="0" rIns="6096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sz="2400" b="1" kern="120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defTabSz="1219170" fontAlgn="auto">
              <a:spcAft>
                <a:spcPts val="0"/>
              </a:spcAft>
            </a:pPr>
            <a:r>
              <a:rPr lang="en-US" sz="3200" dirty="0">
                <a:solidFill>
                  <a:prstClr val="white"/>
                </a:solidFill>
                <a:cs typeface="Arial" panose="020B0604020202020204" pitchFamily="34" charset="0"/>
              </a:rPr>
              <a:t>Laser light is converted into a bath of x-rays that ablate the capsule</a:t>
            </a:r>
            <a:endParaRPr lang="en-US" sz="3200" i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6642091F-0588-A21C-2216-1C2E0F382A86}"/>
              </a:ext>
            </a:extLst>
          </p:cNvPr>
          <p:cNvSpPr txBox="1">
            <a:spLocks/>
          </p:cNvSpPr>
          <p:nvPr/>
        </p:nvSpPr>
        <p:spPr>
          <a:xfrm>
            <a:off x="164458" y="3319960"/>
            <a:ext cx="2765689" cy="1005840"/>
          </a:xfrm>
          <a:prstGeom prst="rect">
            <a:avLst/>
          </a:prstGeom>
          <a:effectLst>
            <a:outerShdw dist="25499" dir="2700000" algn="tl" rotWithShape="0">
              <a:prstClr val="black"/>
            </a:outerShdw>
          </a:effectLst>
        </p:spPr>
        <p:txBody>
          <a:bodyPr vert="horz" lIns="0" rIns="6096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sz="2400" b="1" kern="120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 defTabSz="1219170" fontAlgn="auto">
              <a:spcAft>
                <a:spcPts val="0"/>
              </a:spcAft>
            </a:pPr>
            <a:r>
              <a:rPr lang="en-US" sz="2667" dirty="0">
                <a:solidFill>
                  <a:srgbClr val="FFFF00"/>
                </a:solidFill>
                <a:cs typeface="Arial" panose="020B0604020202020204" pitchFamily="34" charset="0"/>
              </a:rPr>
              <a:t>250 kJ x-ray absorbed by capsule</a:t>
            </a:r>
          </a:p>
          <a:p>
            <a:pPr algn="ctr" defTabSz="1219170" fontAlgn="auto">
              <a:spcAft>
                <a:spcPts val="0"/>
              </a:spcAft>
            </a:pPr>
            <a:r>
              <a:rPr lang="en-US" sz="2667" dirty="0">
                <a:solidFill>
                  <a:prstClr val="white"/>
                </a:solidFill>
                <a:cs typeface="Arial" panose="020B0604020202020204" pitchFamily="34" charset="0"/>
              </a:rPr>
              <a:t>↓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A4BF5BBB-D168-7A6C-6BA1-3D9A6C03E628}"/>
              </a:ext>
            </a:extLst>
          </p:cNvPr>
          <p:cNvSpPr txBox="1">
            <a:spLocks/>
          </p:cNvSpPr>
          <p:nvPr/>
        </p:nvSpPr>
        <p:spPr>
          <a:xfrm>
            <a:off x="0" y="5852160"/>
            <a:ext cx="3301588" cy="1005840"/>
          </a:xfrm>
          <a:prstGeom prst="rect">
            <a:avLst/>
          </a:prstGeom>
          <a:effectLst>
            <a:outerShdw dist="25499" dir="2700000" algn="tl" rotWithShape="0">
              <a:prstClr val="black"/>
            </a:outerShdw>
          </a:effectLst>
        </p:spPr>
        <p:txBody>
          <a:bodyPr vert="horz" lIns="0" rIns="6096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sz="2400" b="1" kern="120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 defTabSz="1219170" fontAlgn="auto"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  <a:cs typeface="Arial" panose="020B0604020202020204" pitchFamily="34" charset="0"/>
              </a:rPr>
              <a:t>20 kJ internal energy into DT fuel inside capsule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C4D86A4A-FC69-48EB-975A-9E6C0BE6BB6C}"/>
              </a:ext>
            </a:extLst>
          </p:cNvPr>
          <p:cNvSpPr txBox="1"/>
          <p:nvPr/>
        </p:nvSpPr>
        <p:spPr>
          <a:xfrm>
            <a:off x="7821582" y="6617336"/>
            <a:ext cx="3747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 O</a:t>
            </a:r>
            <a:r>
              <a:rPr lang="en-US" sz="1400" dirty="0"/>
              <a:t>. Hurricane IAEA talk 01/19/2023 </a:t>
            </a:r>
          </a:p>
        </p:txBody>
      </p:sp>
    </p:spTree>
    <p:extLst>
      <p:ext uri="{BB962C8B-B14F-4D97-AF65-F5344CB8AC3E}">
        <p14:creationId xmlns:p14="http://schemas.microsoft.com/office/powerpoint/2010/main" val="42198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NIF’s ICF research 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7492" y="1480601"/>
            <a:ext cx="10488732" cy="4903585"/>
          </a:xfrm>
        </p:spPr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est shots show up to 8% target </a:t>
            </a:r>
            <a:r>
              <a:rPr lang="en-US" dirty="0" smtClean="0"/>
              <a:t>burn (from a maximum value of 25%)</a:t>
            </a:r>
          </a:p>
          <a:p>
            <a:r>
              <a:rPr lang="en-US" dirty="0" smtClean="0"/>
              <a:t>gain: 150, 15, 1.5, 0.01 depending on definition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CEAA-912D-48E9-B897-B68AD0380EAF}" type="slidenum">
              <a:rPr lang="en-US" smtClean="0"/>
              <a:t>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V. Bagnoud | GSI/FAIR Research Retreat</a:t>
            </a:r>
            <a:endParaRPr lang="en-US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3078789"/>
            <a:ext cx="5102352" cy="311640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9061704" y="5980176"/>
            <a:ext cx="748923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years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5963922" y="3044952"/>
            <a:ext cx="6082887" cy="2948940"/>
            <a:chOff x="5899914" y="2651760"/>
            <a:chExt cx="6082887" cy="2948940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9CEC7993-9732-ED97-6CF4-44194DFB45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3716" y="2651760"/>
              <a:ext cx="5929085" cy="2948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feld 9"/>
            <p:cNvSpPr txBox="1"/>
            <p:nvPr/>
          </p:nvSpPr>
          <p:spPr>
            <a:xfrm rot="16200000">
              <a:off x="5190745" y="3846576"/>
              <a:ext cx="178766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dirty="0" smtClean="0"/>
                <a:t>fusion yield (kJ)</a:t>
              </a:r>
            </a:p>
          </p:txBody>
        </p:sp>
      </p:grpSp>
      <p:cxnSp>
        <p:nvCxnSpPr>
          <p:cNvPr id="13" name="Gerader Verbinder 12"/>
          <p:cNvCxnSpPr/>
          <p:nvPr/>
        </p:nvCxnSpPr>
        <p:spPr>
          <a:xfrm>
            <a:off x="6808080" y="4686288"/>
            <a:ext cx="5184576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6736072" y="4326248"/>
            <a:ext cx="264687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kinetic implosion energy</a:t>
            </a:r>
          </a:p>
        </p:txBody>
      </p:sp>
      <p:cxnSp>
        <p:nvCxnSpPr>
          <p:cNvPr id="17" name="Gerader Verbinder 16"/>
          <p:cNvCxnSpPr/>
          <p:nvPr/>
        </p:nvCxnSpPr>
        <p:spPr>
          <a:xfrm>
            <a:off x="6808080" y="3966208"/>
            <a:ext cx="5184576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6736072" y="3606168"/>
            <a:ext cx="233910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coupled x-ray energy</a:t>
            </a:r>
          </a:p>
        </p:txBody>
      </p:sp>
      <p:cxnSp>
        <p:nvCxnSpPr>
          <p:cNvPr id="19" name="Gerader Verbinder 18"/>
          <p:cNvCxnSpPr/>
          <p:nvPr/>
        </p:nvCxnSpPr>
        <p:spPr>
          <a:xfrm>
            <a:off x="6808080" y="3318136"/>
            <a:ext cx="5184576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>
          <a:xfrm>
            <a:off x="6812280" y="2962656"/>
            <a:ext cx="1353312" cy="210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feld 19"/>
          <p:cNvSpPr txBox="1"/>
          <p:nvPr/>
        </p:nvSpPr>
        <p:spPr>
          <a:xfrm>
            <a:off x="6762360" y="2959240"/>
            <a:ext cx="1558680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laser energy</a:t>
            </a:r>
          </a:p>
        </p:txBody>
      </p:sp>
    </p:spTree>
    <p:extLst>
      <p:ext uri="{BB962C8B-B14F-4D97-AF65-F5344CB8AC3E}">
        <p14:creationId xmlns:p14="http://schemas.microsoft.com/office/powerpoint/2010/main" val="32641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3425" y="70576"/>
            <a:ext cx="9586415" cy="787557"/>
          </a:xfrm>
        </p:spPr>
        <p:txBody>
          <a:bodyPr/>
          <a:lstStyle/>
          <a:p>
            <a:r>
              <a:rPr lang="en-US" dirty="0" smtClean="0"/>
              <a:t>Several evidence of fusion burn exist for NIF’s most recent shots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39128" y="1801368"/>
            <a:ext cx="5340096" cy="1839618"/>
          </a:xfrm>
        </p:spPr>
        <p:txBody>
          <a:bodyPr/>
          <a:lstStyle/>
          <a:p>
            <a:r>
              <a:rPr lang="en-US" dirty="0"/>
              <a:t>Peak neutron emission is delayed</a:t>
            </a:r>
          </a:p>
          <a:p>
            <a:r>
              <a:rPr lang="en-US" dirty="0"/>
              <a:t>Alpha heating maintains temperature</a:t>
            </a:r>
          </a:p>
          <a:p>
            <a:r>
              <a:rPr lang="en-US" dirty="0" smtClean="0"/>
              <a:t>Hotspot </a:t>
            </a:r>
            <a:r>
              <a:rPr lang="en-US" dirty="0"/>
              <a:t>gets </a:t>
            </a:r>
            <a:r>
              <a:rPr lang="en-US" dirty="0" smtClean="0"/>
              <a:t>larger</a:t>
            </a:r>
          </a:p>
          <a:p>
            <a:r>
              <a:rPr lang="en-US" dirty="0" smtClean="0"/>
              <a:t>Main cooling mechanism: </a:t>
            </a:r>
            <a:r>
              <a:rPr lang="en-US" dirty="0" err="1" smtClean="0"/>
              <a:t>PdV</a:t>
            </a:r>
            <a:r>
              <a:rPr lang="en-US" dirty="0" smtClean="0"/>
              <a:t> overruns radiative cooling</a:t>
            </a:r>
            <a:endParaRPr lang="en-US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CEAA-912D-48E9-B897-B68AD0380EAF}" type="slidenum">
              <a:rPr lang="en-US" smtClean="0"/>
              <a:t>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V. Bagnoud | GSI/FAIR Research Retreat</a:t>
            </a:r>
            <a:endParaRPr 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FFA88EE4-FCB8-1D68-C9EA-53525825BB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180" r="47508"/>
          <a:stretch/>
        </p:blipFill>
        <p:spPr>
          <a:xfrm>
            <a:off x="3286994" y="1655064"/>
            <a:ext cx="3068086" cy="2240845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4905D642-5075-B596-F2D8-16D9A71129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153" b="45996"/>
          <a:stretch/>
        </p:blipFill>
        <p:spPr>
          <a:xfrm>
            <a:off x="168911" y="4279392"/>
            <a:ext cx="6302128" cy="2005546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251186" y="1336577"/>
            <a:ext cx="2967502" cy="2257016"/>
            <a:chOff x="251186" y="1336577"/>
            <a:chExt cx="2967502" cy="2257016"/>
          </a:xfrm>
        </p:grpSpPr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FFA88EE4-FCB8-1D68-C9EA-53525825BB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9228" b="49820"/>
            <a:stretch/>
          </p:blipFill>
          <p:spPr>
            <a:xfrm>
              <a:off x="251186" y="1336577"/>
              <a:ext cx="2967502" cy="2257016"/>
            </a:xfrm>
            <a:prstGeom prst="rect">
              <a:avLst/>
            </a:prstGeom>
          </p:spPr>
        </p:pic>
        <p:sp>
          <p:nvSpPr>
            <p:cNvPr id="6" name="Rechteck 5"/>
            <p:cNvSpPr/>
            <p:nvPr/>
          </p:nvSpPr>
          <p:spPr>
            <a:xfrm>
              <a:off x="786384" y="1819656"/>
              <a:ext cx="237744" cy="2377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" name="Rechteck 10"/>
          <p:cNvSpPr/>
          <p:nvPr/>
        </p:nvSpPr>
        <p:spPr>
          <a:xfrm>
            <a:off x="3819144" y="1825752"/>
            <a:ext cx="237744" cy="237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6303264" y="1795272"/>
            <a:ext cx="216408" cy="1331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feld 12"/>
          <p:cNvSpPr txBox="1"/>
          <p:nvPr/>
        </p:nvSpPr>
        <p:spPr>
          <a:xfrm flipH="1">
            <a:off x="694944" y="3412236"/>
            <a:ext cx="283464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600" dirty="0" smtClean="0"/>
              <a:t>0</a:t>
            </a:r>
            <a:endParaRPr lang="en-US" sz="1600" dirty="0" smtClean="0"/>
          </a:p>
        </p:txBody>
      </p:sp>
      <p:sp>
        <p:nvSpPr>
          <p:cNvPr id="14" name="Textfeld 13"/>
          <p:cNvSpPr txBox="1"/>
          <p:nvPr/>
        </p:nvSpPr>
        <p:spPr>
          <a:xfrm flipH="1">
            <a:off x="1304544" y="3412236"/>
            <a:ext cx="926592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600" dirty="0" smtClean="0"/>
              <a:t>0.5</a:t>
            </a:r>
            <a:endParaRPr lang="en-US" sz="1600" dirty="0" smtClean="0"/>
          </a:p>
        </p:txBody>
      </p:sp>
      <p:sp>
        <p:nvSpPr>
          <p:cNvPr id="15" name="Textfeld 14"/>
          <p:cNvSpPr txBox="1"/>
          <p:nvPr/>
        </p:nvSpPr>
        <p:spPr>
          <a:xfrm flipH="1">
            <a:off x="2901696" y="3412236"/>
            <a:ext cx="481584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600" dirty="0" smtClean="0"/>
              <a:t>1.5</a:t>
            </a:r>
            <a:endParaRPr lang="en-US" sz="1600" dirty="0" smtClean="0"/>
          </a:p>
        </p:txBody>
      </p:sp>
      <p:sp>
        <p:nvSpPr>
          <p:cNvPr id="16" name="Textfeld 15"/>
          <p:cNvSpPr txBox="1"/>
          <p:nvPr/>
        </p:nvSpPr>
        <p:spPr>
          <a:xfrm flipH="1">
            <a:off x="2243328" y="3412236"/>
            <a:ext cx="481584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600" dirty="0" smtClean="0"/>
              <a:t>1</a:t>
            </a:r>
            <a:endParaRPr lang="en-US" sz="1600" dirty="0" smtClean="0"/>
          </a:p>
        </p:txBody>
      </p:sp>
      <p:sp>
        <p:nvSpPr>
          <p:cNvPr id="17" name="Rechteck 16"/>
          <p:cNvSpPr/>
          <p:nvPr/>
        </p:nvSpPr>
        <p:spPr>
          <a:xfrm>
            <a:off x="777240" y="1338072"/>
            <a:ext cx="2578608" cy="399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feld 17"/>
          <p:cNvSpPr txBox="1"/>
          <p:nvPr/>
        </p:nvSpPr>
        <p:spPr>
          <a:xfrm>
            <a:off x="1143000" y="3593592"/>
            <a:ext cx="1745991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dirty="0" smtClean="0"/>
              <a:t>Fusion yield (MJ)</a:t>
            </a:r>
            <a:endParaRPr lang="en-US" sz="1600" dirty="0" smtClean="0"/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4905D642-5075-B596-F2D8-16D9A71129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777" t="10422" b="53953"/>
          <a:stretch/>
        </p:blipFill>
        <p:spPr>
          <a:xfrm>
            <a:off x="5760719" y="3849624"/>
            <a:ext cx="707271" cy="266090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600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I_2020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SI_2020" id="{D3040FB6-DE09-46EE-8B93-A01E65F0E13F}" vid="{7F137018-F583-42CC-AB8A-400EA33FD77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GSI_2020</Template>
  <TotalTime>0</TotalTime>
  <Words>949</Words>
  <Application>Microsoft Office PowerPoint</Application>
  <PresentationFormat>Breitbild</PresentationFormat>
  <Paragraphs>179</Paragraphs>
  <Slides>16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4" baseType="lpstr">
      <vt:lpstr>MS PGothic</vt:lpstr>
      <vt:lpstr>Arial</vt:lpstr>
      <vt:lpstr>Calibri</vt:lpstr>
      <vt:lpstr>Helvetica</vt:lpstr>
      <vt:lpstr>Symbol</vt:lpstr>
      <vt:lpstr>Times New Roman</vt:lpstr>
      <vt:lpstr>Wingdings</vt:lpstr>
      <vt:lpstr>GSI_2020</vt:lpstr>
      <vt:lpstr>PowerPoint-Präsentation</vt:lpstr>
      <vt:lpstr>Outline</vt:lpstr>
      <vt:lpstr>NIF’s ICF principle in a nutshell</vt:lpstr>
      <vt:lpstr>96 laser beams</vt:lpstr>
      <vt:lpstr>96 laser beams</vt:lpstr>
      <vt:lpstr>96 laser beams</vt:lpstr>
      <vt:lpstr>96 laser beams</vt:lpstr>
      <vt:lpstr>NIF’s ICF research summary</vt:lpstr>
      <vt:lpstr>Several evidence of fusion burn exist for NIF’s most recent shots</vt:lpstr>
      <vt:lpstr>What’s next?</vt:lpstr>
      <vt:lpstr>Next steps to transition from ICF to IFE research</vt:lpstr>
      <vt:lpstr>Start-up companies are surfing the fusion wave…  with an aggressive schedule</vt:lpstr>
      <vt:lpstr>Topics of possible interests for GSI</vt:lpstr>
      <vt:lpstr>Funding opportunities: discussion of a joint-venture with Focused Energy</vt:lpstr>
      <vt:lpstr>Conclusion</vt:lpstr>
      <vt:lpstr>Thank you!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Bagnoud, Vincent Dr.</dc:creator>
  <cp:lastModifiedBy>Bagnoud, Vincent Dr.</cp:lastModifiedBy>
  <cp:revision>58</cp:revision>
  <dcterms:created xsi:type="dcterms:W3CDTF">2023-02-09T12:49:13Z</dcterms:created>
  <dcterms:modified xsi:type="dcterms:W3CDTF">2023-02-14T07:38:57Z</dcterms:modified>
</cp:coreProperties>
</file>