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3" r:id="rId2"/>
    <p:sldId id="450" r:id="rId3"/>
    <p:sldId id="2183" r:id="rId4"/>
    <p:sldId id="2216" r:id="rId5"/>
  </p:sldIdLst>
  <p:sldSz cx="9144000" cy="6858000" type="screen4x3"/>
  <p:notesSz cx="6858000" cy="91440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0066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2F2F2"/>
    <a:srgbClr val="FFFFFF"/>
    <a:srgbClr val="FFFFCC"/>
    <a:srgbClr val="CCFFCC"/>
    <a:srgbClr val="FEE6EF"/>
    <a:srgbClr val="FFCCFF"/>
    <a:srgbClr val="FF9900"/>
    <a:srgbClr val="CC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116" d="100"/>
          <a:sy n="116" d="100"/>
        </p:scale>
        <p:origin x="34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5EA44CD-A7F2-4219-AA44-FA9F06E4F845}" type="datetimeFigureOut">
              <a:rPr lang="de-DE"/>
              <a:pPr>
                <a:defRPr/>
              </a:pPr>
              <a:t>14.02.2023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064BCA-6CCF-4444-8245-850F8E68BF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040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0C7D2DE-A6F8-488C-8939-E0DAA31689A9}" type="slidenum">
              <a:rPr lang="de-DE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de-DE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9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NUSTAR JG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17B0A-0D57-45AD-80F5-E7C80929C9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638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FF8DD-B7FA-4B54-83A7-51D18739C7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60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B8871-B50E-47B6-AC09-92E2DF0BF6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91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740650" cy="105251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671ED-76A2-443A-B5BB-DA8B3108D3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NUSTAR JG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5DF70-DC9E-4526-A969-3DB9397F8E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37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NUSTAR JG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1A5-F8B7-4F0B-8B2D-D744AE5788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92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396C2-F67F-4EE6-9DFD-441053FB4B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13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NUSTAR JG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B76BB-018F-4E76-A840-9596C53EA6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10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NUSTAR JG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BF3AB-469A-4A6E-AC76-CA23CABA13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9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988ED-A220-437E-8BA4-EFDB19FE22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29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5BB4D-D210-4E57-A695-39D0136B855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89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E1F9-BEB5-43DB-A16C-EA63C3B6AB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16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40650" cy="1052513"/>
          </a:xfrm>
          <a:prstGeom prst="rect">
            <a:avLst/>
          </a:prstGeom>
          <a:solidFill>
            <a:srgbClr val="CBD0D3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 w="1587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text styles</a:t>
            </a:r>
          </a:p>
          <a:p>
            <a:pPr lvl="1"/>
            <a:r>
              <a:rPr lang="de-DE" altLang="de-DE"/>
              <a:t>Second level</a:t>
            </a:r>
          </a:p>
          <a:p>
            <a:pPr lvl="2"/>
            <a:r>
              <a:rPr lang="de-DE" altLang="de-DE"/>
              <a:t>Third level</a:t>
            </a:r>
          </a:p>
          <a:p>
            <a:pPr lvl="3"/>
            <a:r>
              <a:rPr lang="de-DE" altLang="de-DE"/>
              <a:t>Fourth level</a:t>
            </a:r>
          </a:p>
          <a:p>
            <a:pPr lvl="4"/>
            <a:r>
              <a:rPr lang="de-DE" altLang="de-D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DE"/>
              <a:t>FAIR NUSTAR JG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507C520-4A4D-4570-9A7A-EE5BB9DF61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Picture 8" descr="NUSTAR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0"/>
            <a:ext cx="140335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0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1034" name="Line 11"/>
          <p:cNvSpPr>
            <a:spLocks noChangeShapeType="1"/>
          </p:cNvSpPr>
          <p:nvPr userDrawn="1"/>
        </p:nvSpPr>
        <p:spPr bwMode="auto">
          <a:xfrm>
            <a:off x="0" y="4763"/>
            <a:ext cx="9144000" cy="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2400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/>
              <a:t>FAIR NUSTAR JG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72400" cy="1052513"/>
          </a:xfrm>
        </p:spPr>
        <p:txBody>
          <a:bodyPr/>
          <a:lstStyle/>
          <a:p>
            <a:r>
              <a:rPr lang="de-DE" b="1" dirty="0" smtClean="0"/>
              <a:t>Situation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requests</a:t>
            </a:r>
            <a:r>
              <a:rPr lang="de-DE" b="1" smtClean="0"/>
              <a:t> of</a:t>
            </a:r>
            <a:r>
              <a:rPr lang="de-DE" b="1" dirty="0" smtClean="0"/>
              <a:t> </a:t>
            </a:r>
            <a:r>
              <a:rPr lang="de-DE" b="1" dirty="0" smtClean="0"/>
              <a:t>NUSTAR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2339752" y="2708920"/>
            <a:ext cx="439248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Research Retreat </a:t>
            </a:r>
            <a:endParaRPr lang="de-DE" dirty="0"/>
          </a:p>
          <a:p>
            <a:endParaRPr lang="de-DE" dirty="0"/>
          </a:p>
          <a:p>
            <a:r>
              <a:rPr lang="de-DE" dirty="0"/>
              <a:t>J. Gerl</a:t>
            </a:r>
          </a:p>
          <a:p>
            <a:r>
              <a:rPr lang="de-DE" sz="2000" i="1" dirty="0"/>
              <a:t>for the NUSTAR collaboration</a:t>
            </a:r>
          </a:p>
          <a:p>
            <a:endParaRPr lang="de-DE" dirty="0"/>
          </a:p>
          <a:p>
            <a:pPr>
              <a:spcAft>
                <a:spcPts val="600"/>
              </a:spcAft>
            </a:pPr>
            <a:r>
              <a:rPr lang="de-DE" sz="2400" i="1" dirty="0" err="1" smtClean="0"/>
              <a:t>February</a:t>
            </a:r>
            <a:r>
              <a:rPr lang="de-DE" sz="2400" i="1" dirty="0" smtClean="0"/>
              <a:t> 14, 2023</a:t>
            </a:r>
            <a:endParaRPr lang="de-DE" sz="2400" i="1" dirty="0"/>
          </a:p>
          <a:p>
            <a:pPr>
              <a:spcAft>
                <a:spcPts val="600"/>
              </a:spcAft>
            </a:pPr>
            <a:r>
              <a:rPr lang="de-DE" sz="2400" dirty="0" smtClean="0"/>
              <a:t>Bensheim</a:t>
            </a:r>
            <a:endParaRPr lang="de-DE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289C54-F348-4F82-9840-2283739B27BD}" type="slidenum">
              <a:rPr lang="de-DE" altLang="de-DE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172325" y="1895475"/>
            <a:ext cx="890588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10475" y="2138363"/>
            <a:ext cx="88900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086350" y="2841625"/>
            <a:ext cx="101600" cy="8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937250" y="2762250"/>
            <a:ext cx="101600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7150100" y="1908175"/>
            <a:ext cx="0" cy="10477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4724400"/>
            <a:ext cx="457200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4724400"/>
            <a:ext cx="4787900" cy="3952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700338" y="2312988"/>
            <a:ext cx="684212" cy="431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951163" y="3141663"/>
            <a:ext cx="1116012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924300" y="3752850"/>
            <a:ext cx="1476375" cy="828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211638" y="1773238"/>
            <a:ext cx="2159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4176713" y="1808163"/>
            <a:ext cx="287337" cy="73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 rot="5400000">
            <a:off x="4590257" y="2113756"/>
            <a:ext cx="287338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038267"/>
          </a:xfrm>
        </p:spPr>
        <p:txBody>
          <a:bodyPr/>
          <a:lstStyle/>
          <a:p>
            <a:r>
              <a:rPr lang="de-DE" altLang="de-DE" dirty="0" err="1" smtClean="0"/>
              <a:t>Current</a:t>
            </a:r>
            <a:r>
              <a:rPr lang="de-DE" altLang="de-DE" dirty="0" smtClean="0"/>
              <a:t> NUSTAR </a:t>
            </a:r>
            <a:r>
              <a:rPr lang="de-DE" altLang="de-DE" dirty="0" err="1" smtClean="0"/>
              <a:t>Perspectives</a:t>
            </a:r>
            <a:endParaRPr lang="de-DE" altLang="de-DE" sz="28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924221"/>
              </p:ext>
            </p:extLst>
          </p:nvPr>
        </p:nvGraphicFramePr>
        <p:xfrm>
          <a:off x="180975" y="1038267"/>
          <a:ext cx="8782050" cy="552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rbeitsblatt" r:id="rId4" imgW="8781972" imgH="6448390" progId="Excel.Sheet.12">
                  <p:embed/>
                </p:oleObj>
              </mc:Choice>
              <mc:Fallback>
                <p:oleObj name="Arbeitsblatt" r:id="rId4" imgW="8781972" imgH="64483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975" y="1038267"/>
                        <a:ext cx="8782050" cy="5524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150100" y="3091759"/>
            <a:ext cx="20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*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239134" y="3546038"/>
            <a:ext cx="20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*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7218244" y="4406718"/>
            <a:ext cx="20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*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239134" y="4837784"/>
            <a:ext cx="20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*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093721" y="6538982"/>
            <a:ext cx="2076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FF0066"/>
                </a:solidFill>
              </a:rPr>
              <a:t>* </a:t>
            </a:r>
            <a:r>
              <a:rPr lang="de-DE" sz="1600" dirty="0" err="1" smtClean="0">
                <a:solidFill>
                  <a:srgbClr val="FF0066"/>
                </a:solidFill>
              </a:rPr>
              <a:t>too</a:t>
            </a:r>
            <a:r>
              <a:rPr lang="de-DE" sz="1600" dirty="0" smtClean="0">
                <a:solidFill>
                  <a:srgbClr val="FF0066"/>
                </a:solidFill>
              </a:rPr>
              <a:t> </a:t>
            </a:r>
            <a:r>
              <a:rPr lang="de-DE" sz="1600" dirty="0" err="1" smtClean="0">
                <a:solidFill>
                  <a:srgbClr val="FF0066"/>
                </a:solidFill>
              </a:rPr>
              <a:t>late</a:t>
            </a:r>
            <a:r>
              <a:rPr lang="de-DE" sz="1600" dirty="0" smtClean="0">
                <a:solidFill>
                  <a:srgbClr val="FF0066"/>
                </a:solidFill>
              </a:rPr>
              <a:t> </a:t>
            </a:r>
            <a:r>
              <a:rPr lang="de-DE" sz="1600" dirty="0" err="1" smtClean="0">
                <a:solidFill>
                  <a:srgbClr val="FF0066"/>
                </a:solidFill>
              </a:rPr>
              <a:t>if</a:t>
            </a:r>
            <a:r>
              <a:rPr lang="de-DE" sz="1600" dirty="0" smtClean="0">
                <a:solidFill>
                  <a:srgbClr val="FF0066"/>
                </a:solidFill>
              </a:rPr>
              <a:t> &gt;2030 </a:t>
            </a:r>
            <a:endParaRPr lang="de-DE" sz="1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9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9B23-E874-3D49-BF97-A0614195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0" y="6138"/>
            <a:ext cx="7748151" cy="1057351"/>
          </a:xfrm>
        </p:spPr>
        <p:txBody>
          <a:bodyPr/>
          <a:lstStyle/>
          <a:p>
            <a:r>
              <a:rPr lang="en-US" dirty="0"/>
              <a:t>Request </a:t>
            </a:r>
            <a:r>
              <a:rPr lang="en-US" dirty="0" smtClean="0"/>
              <a:t>for </a:t>
            </a:r>
            <a:r>
              <a:rPr lang="en-US" dirty="0"/>
              <a:t>the engineering runs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2023 </a:t>
            </a:r>
            <a:r>
              <a:rPr lang="en-US" dirty="0"/>
              <a:t>and beyond</a:t>
            </a:r>
            <a:endParaRPr lang="en-GB" dirty="0"/>
          </a:p>
        </p:txBody>
      </p:sp>
      <p:sp>
        <p:nvSpPr>
          <p:cNvPr id="24" name="Textfeld 23"/>
          <p:cNvSpPr txBox="1"/>
          <p:nvPr/>
        </p:nvSpPr>
        <p:spPr>
          <a:xfrm>
            <a:off x="323528" y="1340768"/>
            <a:ext cx="8640960" cy="50783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Re-Commissioning of the FRS after the shutdown.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Improvement to the Micro and Macro spill structure in routine operation for all experiments and beams.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Intensity optimization of the newly developed </a:t>
            </a:r>
            <a:r>
              <a:rPr lang="en-US" sz="1800" baseline="30000" dirty="0"/>
              <a:t>170</a:t>
            </a:r>
            <a:r>
              <a:rPr lang="en-US" sz="1800" dirty="0"/>
              <a:t>Er beam, possibly through the whole accelerator chain.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High intensity for beams on FRS target, especially for </a:t>
            </a:r>
            <a:r>
              <a:rPr lang="en-US" sz="1800" baseline="30000" dirty="0"/>
              <a:t>208</a:t>
            </a:r>
            <a:r>
              <a:rPr lang="en-US" sz="1800" dirty="0"/>
              <a:t>Pb and </a:t>
            </a:r>
            <a:r>
              <a:rPr lang="en-US" sz="1800" baseline="30000" dirty="0"/>
              <a:t>238</a:t>
            </a:r>
            <a:r>
              <a:rPr lang="en-US" sz="1800" dirty="0"/>
              <a:t>U, by </a:t>
            </a:r>
            <a:endParaRPr lang="de-DE" sz="1800" dirty="0"/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/>
              <a:t>Optimizing transmission from SIS to FRS target at the highest rigidities</a:t>
            </a:r>
            <a:endParaRPr lang="de-DE" sz="1800" dirty="0"/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/>
              <a:t>Standard operation of the pulsed Hydrogen stripper for experiments</a:t>
            </a:r>
            <a:endParaRPr lang="de-DE" sz="1800" dirty="0"/>
          </a:p>
          <a:p>
            <a:pPr marL="800100" lvl="1" indent="-342900" algn="l">
              <a:buFont typeface="+mj-lt"/>
              <a:buAutoNum type="arabicPeriod"/>
            </a:pPr>
            <a:r>
              <a:rPr lang="en-US" sz="1800" dirty="0"/>
              <a:t>Higher spill rate: 1 per second at 100ms slow extraction.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Verification of </a:t>
            </a:r>
            <a:r>
              <a:rPr lang="en-US" sz="1800" baseline="30000" dirty="0"/>
              <a:t>48</a:t>
            </a:r>
            <a:r>
              <a:rPr lang="en-US" sz="1800" dirty="0"/>
              <a:t>Ca, </a:t>
            </a:r>
            <a:r>
              <a:rPr lang="en-US" sz="1800" baseline="30000" dirty="0"/>
              <a:t>54</a:t>
            </a:r>
            <a:r>
              <a:rPr lang="en-US" sz="1800" dirty="0"/>
              <a:t>Cr intensities for SHE experiments at the UNILAC.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Verification of the shielding factor of the new TASCA shielding hut with an intense </a:t>
            </a:r>
            <a:r>
              <a:rPr lang="en-US" sz="1800" baseline="30000" dirty="0"/>
              <a:t>40</a:t>
            </a:r>
            <a:r>
              <a:rPr lang="en-US" sz="1800" dirty="0"/>
              <a:t>Ar beam.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Commissioning of NUSTAR set-ups (whenever beams can be made available during the engineering runs).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Repair of the ESR electron cooler in time for experiments in 2024.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Transmission improvement FRS-ESR (as soon as the ESR is available again).</a:t>
            </a:r>
            <a:endParaRPr lang="de-DE" sz="1800" dirty="0"/>
          </a:p>
          <a:p>
            <a:pPr marL="342900" lvl="0" indent="-342900" algn="l">
              <a:buFont typeface="+mj-lt"/>
              <a:buAutoNum type="arabicPeriod"/>
            </a:pPr>
            <a:r>
              <a:rPr lang="en-US" sz="1800" dirty="0"/>
              <a:t>Installation of the new terminal for the </a:t>
            </a:r>
            <a:r>
              <a:rPr lang="en-US" sz="1800" baseline="30000" dirty="0"/>
              <a:t>238</a:t>
            </a:r>
            <a:r>
              <a:rPr lang="en-US" sz="1800" dirty="0"/>
              <a:t>U beam to enable 2.7 Hz operation in time for the start of SIS 100</a:t>
            </a:r>
            <a:r>
              <a:rPr lang="en-US" sz="1800" dirty="0" smtClean="0"/>
              <a:t>.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5128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9B23-E874-3D49-BF97-A0614195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800" y="6138"/>
            <a:ext cx="7748151" cy="1057351"/>
          </a:xfrm>
        </p:spPr>
        <p:txBody>
          <a:bodyPr/>
          <a:lstStyle/>
          <a:p>
            <a:r>
              <a:rPr lang="en-GB" dirty="0" smtClean="0"/>
              <a:t>NUSTAR Experiment Timeline</a:t>
            </a:r>
            <a:endParaRPr lang="en-GB" dirty="0"/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913731" y="1772816"/>
          <a:ext cx="7316537" cy="4525952"/>
        </p:xfrm>
        <a:graphic>
          <a:graphicData uri="http://schemas.openxmlformats.org/drawingml/2006/table">
            <a:tbl>
              <a:tblPr/>
              <a:tblGrid>
                <a:gridCol w="1062401">
                  <a:extLst>
                    <a:ext uri="{9D8B030D-6E8A-4147-A177-3AD203B41FA5}">
                      <a16:colId xmlns:a16="http://schemas.microsoft.com/office/drawing/2014/main" val="1482186915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755710485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70181223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244139416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622729164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077539652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851500295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760479002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911472660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548853413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620024703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4125252234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056652087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91065675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577386069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295276951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469322052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014988964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628900685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44991230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895679359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938241925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28889922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022718024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4293368221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807492222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647417580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711374930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590283586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705635506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167696689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138022823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501194849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30980459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199430959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2337143898"/>
                    </a:ext>
                  </a:extLst>
                </a:gridCol>
                <a:gridCol w="173726">
                  <a:extLst>
                    <a:ext uri="{9D8B030D-6E8A-4147-A177-3AD203B41FA5}">
                      <a16:colId xmlns:a16="http://schemas.microsoft.com/office/drawing/2014/main" val="3575773444"/>
                    </a:ext>
                  </a:extLst>
                </a:gridCol>
              </a:tblGrid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2029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2030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later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738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beam time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0959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DESPEC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37101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GSI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459627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FAIR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714677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HISPEC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351041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FAIR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64113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ILIMA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98046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GSI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3787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LASPEC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177390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ext.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23057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FAIR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2270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MATS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56983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ext.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97711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FAIR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7490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R3B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39362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GSI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124511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FAIR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45593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Super-FRS EC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81723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GSI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694009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FAIR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053955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SHE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514944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GSI Experiments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30549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594078"/>
                  </a:ext>
                </a:extLst>
              </a:tr>
              <a:tr h="130808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1F4E7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81356"/>
                  </a:ext>
                </a:extLst>
              </a:tr>
              <a:tr h="183131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preparation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</a:t>
                      </a: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0" marR="6540" marT="65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9390"/>
                  </a:ext>
                </a:extLst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4860032" y="14280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ES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508104" y="142803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FS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738976" y="1415761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FS++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979712" y="1414614"/>
            <a:ext cx="1073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solidFill>
                  <a:srgbClr val="FF0066"/>
                </a:solidFill>
              </a:rPr>
              <a:t>Phase-0</a:t>
            </a:r>
            <a:endParaRPr lang="de-DE" sz="1800" dirty="0">
              <a:solidFill>
                <a:srgbClr val="FF0066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 bwMode="auto">
          <a:xfrm>
            <a:off x="4610403" y="2420888"/>
            <a:ext cx="432048" cy="3672408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16200000">
            <a:off x="2955966" y="4175211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err="1" smtClean="0">
                <a:solidFill>
                  <a:srgbClr val="00B050"/>
                </a:solidFill>
              </a:rPr>
              <a:t>common</a:t>
            </a:r>
            <a:r>
              <a:rPr lang="de-DE" sz="1400" b="1" i="1" dirty="0" smtClean="0">
                <a:solidFill>
                  <a:srgbClr val="00B050"/>
                </a:solidFill>
              </a:rPr>
              <a:t> NUSTAR </a:t>
            </a:r>
            <a:r>
              <a:rPr lang="de-DE" sz="1400" b="1" i="1" dirty="0" err="1" smtClean="0">
                <a:solidFill>
                  <a:srgbClr val="00B050"/>
                </a:solidFill>
              </a:rPr>
              <a:t>Exp</a:t>
            </a:r>
            <a:r>
              <a:rPr lang="de-DE" sz="1400" b="1" i="1" dirty="0" smtClean="0">
                <a:solidFill>
                  <a:srgbClr val="00B050"/>
                </a:solidFill>
              </a:rPr>
              <a:t>.</a:t>
            </a:r>
            <a:endParaRPr lang="de-DE" sz="1400" b="1" i="1" dirty="0">
              <a:solidFill>
                <a:srgbClr val="00B050"/>
              </a:solidFill>
            </a:endParaRPr>
          </a:p>
        </p:txBody>
      </p:sp>
      <p:cxnSp>
        <p:nvCxnSpPr>
          <p:cNvPr id="6" name="Gerade Verbindung mit Pfeil 5"/>
          <p:cNvCxnSpPr/>
          <p:nvPr/>
        </p:nvCxnSpPr>
        <p:spPr bwMode="auto">
          <a:xfrm flipH="1">
            <a:off x="4391542" y="2348880"/>
            <a:ext cx="900100" cy="0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/>
          <p:cNvCxnSpPr/>
          <p:nvPr/>
        </p:nvCxnSpPr>
        <p:spPr bwMode="auto">
          <a:xfrm flipH="1">
            <a:off x="4376377" y="4725144"/>
            <a:ext cx="900100" cy="0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rade Verbindung mit Pfeil 15"/>
          <p:cNvCxnSpPr/>
          <p:nvPr/>
        </p:nvCxnSpPr>
        <p:spPr bwMode="auto">
          <a:xfrm flipH="1">
            <a:off x="4391542" y="5301208"/>
            <a:ext cx="900100" cy="0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/>
          <p:cNvSpPr txBox="1"/>
          <p:nvPr/>
        </p:nvSpPr>
        <p:spPr>
          <a:xfrm>
            <a:off x="5288632" y="2115761"/>
            <a:ext cx="216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7030A0"/>
                </a:solidFill>
              </a:rPr>
              <a:t>?</a:t>
            </a:r>
            <a:endParaRPr lang="de-DE" sz="2000" b="1" dirty="0">
              <a:solidFill>
                <a:srgbClr val="7030A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276477" y="4509121"/>
            <a:ext cx="216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7030A0"/>
                </a:solidFill>
              </a:rPr>
              <a:t>?</a:t>
            </a:r>
            <a:endParaRPr lang="de-DE" sz="2000" b="1" dirty="0">
              <a:solidFill>
                <a:srgbClr val="7030A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288632" y="5066231"/>
            <a:ext cx="216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7030A0"/>
                </a:solidFill>
              </a:rPr>
              <a:t>?</a:t>
            </a:r>
            <a:endParaRPr lang="de-DE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Bildschirmpräsentation (4:3)</PresentationFormat>
  <Paragraphs>649</Paragraphs>
  <Slides>4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Default Design</vt:lpstr>
      <vt:lpstr>Arbeitsblatt</vt:lpstr>
      <vt:lpstr>Situation and requests of NUSTAR</vt:lpstr>
      <vt:lpstr>Current NUSTAR Perspectives</vt:lpstr>
      <vt:lpstr>Request for the engineering runs  2023 and beyond</vt:lpstr>
      <vt:lpstr>NUSTAR Experiment Timeline</vt:lpstr>
    </vt:vector>
  </TitlesOfParts>
  <Company>GSI - Darmstadt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Gerl</dc:creator>
  <cp:lastModifiedBy>Gerl, Juergen Dr.</cp:lastModifiedBy>
  <cp:revision>335</cp:revision>
  <dcterms:created xsi:type="dcterms:W3CDTF">2010-10-01T08:55:52Z</dcterms:created>
  <dcterms:modified xsi:type="dcterms:W3CDTF">2023-02-14T07:11:41Z</dcterms:modified>
</cp:coreProperties>
</file>