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3" r:id="rId2"/>
    <p:sldId id="450" r:id="rId3"/>
    <p:sldId id="2216" r:id="rId4"/>
    <p:sldId id="2214" r:id="rId5"/>
    <p:sldId id="2204" r:id="rId6"/>
    <p:sldId id="2205" r:id="rId7"/>
    <p:sldId id="2206" r:id="rId8"/>
    <p:sldId id="2207" r:id="rId9"/>
    <p:sldId id="2208" r:id="rId10"/>
    <p:sldId id="2209" r:id="rId11"/>
    <p:sldId id="2210" r:id="rId12"/>
    <p:sldId id="2211" r:id="rId13"/>
    <p:sldId id="2213" r:id="rId14"/>
    <p:sldId id="2212" r:id="rId15"/>
    <p:sldId id="2215" r:id="rId16"/>
    <p:sldId id="2191" r:id="rId17"/>
    <p:sldId id="2192" r:id="rId18"/>
    <p:sldId id="2193" r:id="rId19"/>
    <p:sldId id="2194" r:id="rId20"/>
    <p:sldId id="2195" r:id="rId21"/>
    <p:sldId id="2196" r:id="rId22"/>
    <p:sldId id="2198" r:id="rId23"/>
    <p:sldId id="2199" r:id="rId24"/>
    <p:sldId id="2200" r:id="rId25"/>
    <p:sldId id="2201" r:id="rId26"/>
    <p:sldId id="2202" r:id="rId27"/>
    <p:sldId id="2203" r:id="rId28"/>
    <p:sldId id="2181" r:id="rId29"/>
    <p:sldId id="2180" r:id="rId30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2F2F2"/>
    <a:srgbClr val="FFFFFF"/>
    <a:srgbClr val="FFFFCC"/>
    <a:srgbClr val="CCFFCC"/>
    <a:srgbClr val="FEE6EF"/>
    <a:srgbClr val="FFCCFF"/>
    <a:srgbClr val="FF9900"/>
    <a:srgbClr val="CC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 varScale="1">
        <p:scale>
          <a:sx n="116" d="100"/>
          <a:sy n="116" d="100"/>
        </p:scale>
        <p:origin x="12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EA44CD-A7F2-4219-AA44-FA9F06E4F845}" type="datetimeFigureOut">
              <a:rPr lang="de-DE"/>
              <a:pPr>
                <a:defRPr/>
              </a:pPr>
              <a:t>14.02.2023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064BCA-6CCF-4444-8245-850F8E68BF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040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C7D2DE-A6F8-488C-8939-E0DAA31689A9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9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NUSTAR JG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7B0A-0D57-45AD-80F5-E7C80929C9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38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FAIR NUSTAR JG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F8DD-B7FA-4B54-83A7-51D18739C7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60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FAIR NUSTAR JG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8871-B50E-47B6-AC09-92E2DF0BF6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91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740650" cy="10525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FAIR NUSTAR JG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71ED-76A2-443A-B5BB-DA8B3108D3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NUSTAR JG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DF70-DC9E-4526-A969-3DB9397F8E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37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NUSTAR JG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A1A5-F8B7-4F0B-8B2D-D744AE5788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92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FAIR NUSTAR JG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396C2-F67F-4EE6-9DFD-441053FB4B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13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NUSTAR JG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B76BB-018F-4E76-A840-9596C53EA6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10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NUSTAR JG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F3AB-469A-4A6E-AC76-CA23CABA13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29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FAIR NUSTAR JG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88ED-A220-437E-8BA4-EFDB19FE22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29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FAIR NUSTAR JG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BB4D-D210-4E57-A695-39D0136B85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89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FAIR NUSTAR JG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E1F9-BEB5-43DB-A16C-EA63C3B6AB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16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40650" cy="1052513"/>
          </a:xfrm>
          <a:prstGeom prst="rect">
            <a:avLst/>
          </a:prstGeom>
          <a:solidFill>
            <a:srgbClr val="CBD0D3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99"/>
          </a:solidFill>
          <a:ln w="158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text styles</a:t>
            </a:r>
          </a:p>
          <a:p>
            <a:pPr lvl="1"/>
            <a:r>
              <a:rPr lang="de-DE" altLang="de-DE"/>
              <a:t>Second level</a:t>
            </a:r>
          </a:p>
          <a:p>
            <a:pPr lvl="2"/>
            <a:r>
              <a:rPr lang="de-DE" altLang="de-DE"/>
              <a:t>Third level</a:t>
            </a:r>
          </a:p>
          <a:p>
            <a:pPr lvl="3"/>
            <a:r>
              <a:rPr lang="de-DE" altLang="de-DE"/>
              <a:t>Fourth level</a:t>
            </a:r>
          </a:p>
          <a:p>
            <a:pPr lvl="4"/>
            <a:r>
              <a:rPr lang="de-DE" altLang="de-DE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FAIR NUSTAR JG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07C520-4A4D-4570-9A7A-EE5BB9DF61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8" descr="NUSTAR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403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34" name="Line 11"/>
          <p:cNvSpPr>
            <a:spLocks noChangeShapeType="1"/>
          </p:cNvSpPr>
          <p:nvPr userDrawn="1"/>
        </p:nvSpPr>
        <p:spPr bwMode="auto">
          <a:xfrm>
            <a:off x="0" y="4763"/>
            <a:ext cx="914400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FAIR NUSTAR JG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052513"/>
          </a:xfrm>
        </p:spPr>
        <p:txBody>
          <a:bodyPr/>
          <a:lstStyle/>
          <a:p>
            <a:r>
              <a:rPr lang="de-DE" b="1" dirty="0" smtClean="0"/>
              <a:t>Plans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Challenges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NUSTAR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2339752" y="2708920"/>
            <a:ext cx="43924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Research Retreat </a:t>
            </a:r>
            <a:endParaRPr lang="de-DE" dirty="0"/>
          </a:p>
          <a:p>
            <a:endParaRPr lang="de-DE" dirty="0"/>
          </a:p>
          <a:p>
            <a:r>
              <a:rPr lang="de-DE" dirty="0"/>
              <a:t>J. Gerl</a:t>
            </a:r>
          </a:p>
          <a:p>
            <a:r>
              <a:rPr lang="de-DE" sz="2000" i="1" dirty="0"/>
              <a:t>for the NUSTAR collaboration</a:t>
            </a:r>
          </a:p>
          <a:p>
            <a:endParaRPr lang="de-DE" dirty="0"/>
          </a:p>
          <a:p>
            <a:pPr>
              <a:spcAft>
                <a:spcPts val="600"/>
              </a:spcAft>
            </a:pPr>
            <a:r>
              <a:rPr lang="de-DE" sz="2400" i="1" dirty="0" err="1" smtClean="0"/>
              <a:t>February</a:t>
            </a:r>
            <a:r>
              <a:rPr lang="de-DE" sz="2400" i="1" dirty="0" smtClean="0"/>
              <a:t> 14, 2023</a:t>
            </a:r>
            <a:endParaRPr lang="de-DE" sz="2400" i="1" dirty="0"/>
          </a:p>
          <a:p>
            <a:pPr>
              <a:spcAft>
                <a:spcPts val="600"/>
              </a:spcAft>
            </a:pPr>
            <a:r>
              <a:rPr lang="de-DE" sz="2400" dirty="0" smtClean="0"/>
              <a:t>Bensheim</a:t>
            </a:r>
            <a:endParaRPr lang="de-DE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Scenario </a:t>
            </a:r>
            <a:r>
              <a:rPr lang="de-DE" dirty="0" err="1">
                <a:solidFill>
                  <a:schemeClr val="accent6"/>
                </a:solidFill>
              </a:rPr>
              <a:t>with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de-DE" dirty="0" err="1">
                <a:solidFill>
                  <a:schemeClr val="accent6"/>
                </a:solidFill>
              </a:rPr>
              <a:t>only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de-DE" dirty="0" err="1">
                <a:solidFill>
                  <a:schemeClr val="accent6"/>
                </a:solidFill>
              </a:rPr>
              <a:t>the</a:t>
            </a:r>
            <a:r>
              <a:rPr lang="de-DE" dirty="0">
                <a:solidFill>
                  <a:schemeClr val="accent6"/>
                </a:solidFill>
              </a:rPr>
              <a:t/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HE </a:t>
            </a:r>
            <a:r>
              <a:rPr lang="de-DE" dirty="0" err="1">
                <a:solidFill>
                  <a:schemeClr val="accent6"/>
                </a:solidFill>
              </a:rPr>
              <a:t>branch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de-DE" dirty="0" err="1">
                <a:solidFill>
                  <a:schemeClr val="accent6"/>
                </a:solidFill>
              </a:rPr>
              <a:t>of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de-DE" dirty="0" err="1">
                <a:solidFill>
                  <a:schemeClr val="accent6"/>
                </a:solidFill>
              </a:rPr>
              <a:t>the</a:t>
            </a:r>
            <a:r>
              <a:rPr lang="de-DE" dirty="0">
                <a:solidFill>
                  <a:schemeClr val="accent6"/>
                </a:solidFill>
              </a:rPr>
              <a:t> Super-FRS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23751" r="23180" b="16871"/>
          <a:stretch/>
        </p:blipFill>
        <p:spPr>
          <a:xfrm>
            <a:off x="3563888" y="4365104"/>
            <a:ext cx="5408488" cy="2458404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70147"/>
              </p:ext>
            </p:extLst>
          </p:nvPr>
        </p:nvGraphicFramePr>
        <p:xfrm>
          <a:off x="179512" y="1268760"/>
          <a:ext cx="5497421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618">
                  <a:extLst>
                    <a:ext uri="{9D8B030D-6E8A-4147-A177-3AD203B41FA5}">
                      <a16:colId xmlns:a16="http://schemas.microsoft.com/office/drawing/2014/main" val="3773578226"/>
                    </a:ext>
                  </a:extLst>
                </a:gridCol>
                <a:gridCol w="1679755">
                  <a:extLst>
                    <a:ext uri="{9D8B030D-6E8A-4147-A177-3AD203B41FA5}">
                      <a16:colId xmlns:a16="http://schemas.microsoft.com/office/drawing/2014/main" val="2828638907"/>
                    </a:ext>
                  </a:extLst>
                </a:gridCol>
                <a:gridCol w="1828048">
                  <a:extLst>
                    <a:ext uri="{9D8B030D-6E8A-4147-A177-3AD203B41FA5}">
                      <a16:colId xmlns:a16="http://schemas.microsoft.com/office/drawing/2014/main" val="1614888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Sub-project</a:t>
                      </a:r>
                      <a:endParaRPr lang="de-DE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location</a:t>
                      </a:r>
                      <a:endParaRPr lang="de-DE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Start </a:t>
                      </a:r>
                      <a:r>
                        <a:rPr lang="de-DE" sz="1600" b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of</a:t>
                      </a:r>
                      <a:r>
                        <a:rPr lang="de-DE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usage</a:t>
                      </a:r>
                      <a:endParaRPr lang="de-DE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8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NUSTAR </a:t>
                      </a:r>
                      <a:r>
                        <a:rPr lang="de-DE" sz="16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early</a:t>
                      </a:r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science</a:t>
                      </a:r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FHF2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1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R3B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FHF2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26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DESPEC (DEGAS)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FHF2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2027/28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43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DESPEC (</a:t>
                      </a:r>
                      <a:r>
                        <a:rPr lang="de-DE" sz="16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</a:t>
                      </a:r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Ge</a:t>
                      </a:r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det</a:t>
                      </a:r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.)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FHF1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87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Super-FRS EC (CSC)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FHF1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20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Super-FRS EC 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FMF2, FHF1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1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de-DE" dirty="0" err="1" smtClean="0">
                <a:solidFill>
                  <a:schemeClr val="accent6"/>
                </a:solidFill>
              </a:rPr>
              <a:t>Resume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of</a:t>
            </a:r>
            <a:r>
              <a:rPr lang="de-DE" dirty="0" smtClean="0">
                <a:solidFill>
                  <a:schemeClr val="accent6"/>
                </a:solidFill>
              </a:rPr>
              <a:t> 1-branch </a:t>
            </a:r>
            <a:r>
              <a:rPr lang="de-DE" dirty="0" err="1" smtClean="0">
                <a:solidFill>
                  <a:schemeClr val="accent6"/>
                </a:solidFill>
              </a:rPr>
              <a:t>scenario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0823" y="1705451"/>
            <a:ext cx="8622353" cy="34470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e-DE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scenario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Super-FRS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Early Science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  <a:endParaRPr lang="de-DE" sz="18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Science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limited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NUSTAR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R3B, DESPEC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Super-FRS EC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adapations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modifications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additional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de-DE" sz="18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HISPEC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considerable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covered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2-3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interuption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NUSTAR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accepted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NUSTAR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MATS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LASPEC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served</a:t>
            </a:r>
            <a:endParaRPr lang="de-DE" sz="18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3280" r="19940" b="17342"/>
          <a:stretch/>
        </p:blipFill>
        <p:spPr>
          <a:xfrm>
            <a:off x="3859022" y="4509120"/>
            <a:ext cx="5284978" cy="2348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Scenario </a:t>
            </a:r>
            <a:r>
              <a:rPr lang="de-DE" dirty="0" err="1">
                <a:solidFill>
                  <a:schemeClr val="accent6"/>
                </a:solidFill>
              </a:rPr>
              <a:t>with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two</a:t>
            </a:r>
            <a:r>
              <a:rPr lang="de-DE" dirty="0" smtClean="0">
                <a:solidFill>
                  <a:schemeClr val="accent6"/>
                </a:solidFill>
              </a:rPr>
              <a:t> separate </a:t>
            </a:r>
            <a:r>
              <a:rPr lang="de-DE" dirty="0" err="1" smtClean="0">
                <a:solidFill>
                  <a:schemeClr val="accent6"/>
                </a:solidFill>
              </a:rPr>
              <a:t>radiation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areas</a:t>
            </a:r>
            <a:endParaRPr lang="en-GB" dirty="0">
              <a:solidFill>
                <a:schemeClr val="accent6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56506"/>
              </p:ext>
            </p:extLst>
          </p:nvPr>
        </p:nvGraphicFramePr>
        <p:xfrm>
          <a:off x="179512" y="1196752"/>
          <a:ext cx="5497421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323">
                  <a:extLst>
                    <a:ext uri="{9D8B030D-6E8A-4147-A177-3AD203B41FA5}">
                      <a16:colId xmlns:a16="http://schemas.microsoft.com/office/drawing/2014/main" val="3773578226"/>
                    </a:ext>
                  </a:extLst>
                </a:gridCol>
                <a:gridCol w="1818117">
                  <a:extLst>
                    <a:ext uri="{9D8B030D-6E8A-4147-A177-3AD203B41FA5}">
                      <a16:colId xmlns:a16="http://schemas.microsoft.com/office/drawing/2014/main" val="2828638907"/>
                    </a:ext>
                  </a:extLst>
                </a:gridCol>
                <a:gridCol w="1536981">
                  <a:extLst>
                    <a:ext uri="{9D8B030D-6E8A-4147-A177-3AD203B41FA5}">
                      <a16:colId xmlns:a16="http://schemas.microsoft.com/office/drawing/2014/main" val="1614888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Sub-project</a:t>
                      </a:r>
                      <a:endParaRPr lang="de-DE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location</a:t>
                      </a:r>
                      <a:endParaRPr lang="de-DE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Start </a:t>
                      </a:r>
                      <a:r>
                        <a:rPr lang="de-DE" sz="1600" b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of</a:t>
                      </a:r>
                      <a:r>
                        <a:rPr lang="de-DE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usage</a:t>
                      </a:r>
                      <a:endParaRPr lang="de-DE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2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NUSTAR </a:t>
                      </a:r>
                      <a:r>
                        <a:rPr lang="de-DE" sz="16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early</a:t>
                      </a:r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science</a:t>
                      </a:r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FHF2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1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R3B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FHF2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26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DESPEC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FLF2/3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2027/28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43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HISPEC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FLF3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2029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29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Super-FRS EC (CSC)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FHF1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20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Super-FRS EC 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FMF2, FHF1, FLF2/3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MATS/LASPEC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Behind FLF3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2029</a:t>
                      </a:r>
                      <a:endParaRPr lang="de-DE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012474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816963" y="2420888"/>
            <a:ext cx="3347864" cy="17543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 i="1" dirty="0" smtClean="0">
                <a:solidFill>
                  <a:srgbClr val="7030A0"/>
                </a:solidFill>
              </a:rPr>
              <a:t>This </a:t>
            </a:r>
            <a:r>
              <a:rPr lang="de-DE" sz="1800" i="1" dirty="0" err="1" smtClean="0">
                <a:solidFill>
                  <a:srgbClr val="7030A0"/>
                </a:solidFill>
              </a:rPr>
              <a:t>scenario</a:t>
            </a:r>
            <a:r>
              <a:rPr lang="de-DE" sz="1800" i="1" dirty="0" smtClean="0">
                <a:solidFill>
                  <a:srgbClr val="7030A0"/>
                </a:solidFill>
              </a:rPr>
              <a:t> </a:t>
            </a:r>
            <a:r>
              <a:rPr lang="de-DE" sz="1800" i="1" dirty="0" err="1" smtClean="0">
                <a:solidFill>
                  <a:srgbClr val="7030A0"/>
                </a:solidFill>
              </a:rPr>
              <a:t>assumes</a:t>
            </a:r>
            <a:r>
              <a:rPr lang="de-DE" sz="1800" i="1" dirty="0" smtClean="0">
                <a:solidFill>
                  <a:srgbClr val="7030A0"/>
                </a:solidFill>
              </a:rPr>
              <a:t> </a:t>
            </a:r>
            <a:r>
              <a:rPr lang="de-DE" sz="1800" i="1" dirty="0" err="1" smtClean="0">
                <a:solidFill>
                  <a:srgbClr val="7030A0"/>
                </a:solidFill>
              </a:rPr>
              <a:t>two</a:t>
            </a:r>
            <a:r>
              <a:rPr lang="de-DE" sz="1800" i="1" dirty="0" smtClean="0">
                <a:solidFill>
                  <a:srgbClr val="7030A0"/>
                </a:solidFill>
              </a:rPr>
              <a:t> separate </a:t>
            </a:r>
            <a:r>
              <a:rPr lang="de-DE" sz="1800" i="1" dirty="0" err="1" smtClean="0">
                <a:solidFill>
                  <a:srgbClr val="7030A0"/>
                </a:solidFill>
              </a:rPr>
              <a:t>radiation</a:t>
            </a:r>
            <a:r>
              <a:rPr lang="de-DE" sz="1800" i="1" dirty="0" smtClean="0">
                <a:solidFill>
                  <a:srgbClr val="7030A0"/>
                </a:solidFill>
              </a:rPr>
              <a:t> </a:t>
            </a:r>
            <a:r>
              <a:rPr lang="de-DE" sz="1800" i="1" dirty="0" err="1" smtClean="0">
                <a:solidFill>
                  <a:srgbClr val="7030A0"/>
                </a:solidFill>
              </a:rPr>
              <a:t>areas</a:t>
            </a:r>
            <a:r>
              <a:rPr lang="de-DE" sz="1800" i="1" dirty="0" smtClean="0">
                <a:solidFill>
                  <a:srgbClr val="7030A0"/>
                </a:solidFill>
              </a:rPr>
              <a:t>, </a:t>
            </a:r>
            <a:r>
              <a:rPr lang="de-DE" sz="1800" i="1" dirty="0" err="1" smtClean="0">
                <a:solidFill>
                  <a:srgbClr val="7030A0"/>
                </a:solidFill>
              </a:rPr>
              <a:t>stepwise</a:t>
            </a:r>
            <a:r>
              <a:rPr lang="de-DE" sz="1800" i="1" dirty="0" smtClean="0">
                <a:solidFill>
                  <a:srgbClr val="7030A0"/>
                </a:solidFill>
              </a:rPr>
              <a:t> </a:t>
            </a:r>
            <a:r>
              <a:rPr lang="de-DE" sz="1800" i="1" dirty="0" err="1" smtClean="0">
                <a:solidFill>
                  <a:srgbClr val="7030A0"/>
                </a:solidFill>
              </a:rPr>
              <a:t>inclusion</a:t>
            </a:r>
            <a:r>
              <a:rPr lang="de-DE" sz="1800" i="1" dirty="0" smtClean="0">
                <a:solidFill>
                  <a:srgbClr val="7030A0"/>
                </a:solidFill>
              </a:rPr>
              <a:t> </a:t>
            </a:r>
            <a:r>
              <a:rPr lang="de-DE" sz="1800" i="1" dirty="0" err="1" smtClean="0">
                <a:solidFill>
                  <a:srgbClr val="7030A0"/>
                </a:solidFill>
              </a:rPr>
              <a:t>of</a:t>
            </a:r>
            <a:r>
              <a:rPr lang="de-DE" sz="1800" i="1" dirty="0" smtClean="0">
                <a:solidFill>
                  <a:srgbClr val="7030A0"/>
                </a:solidFill>
              </a:rPr>
              <a:t> </a:t>
            </a:r>
            <a:r>
              <a:rPr lang="de-DE" sz="1800" i="1" dirty="0" err="1" smtClean="0">
                <a:solidFill>
                  <a:srgbClr val="7030A0"/>
                </a:solidFill>
              </a:rPr>
              <a:t>the</a:t>
            </a:r>
            <a:r>
              <a:rPr lang="de-DE" sz="1800" i="1" dirty="0" smtClean="0">
                <a:solidFill>
                  <a:srgbClr val="7030A0"/>
                </a:solidFill>
              </a:rPr>
              <a:t> NUSTAR Sub-projects, </a:t>
            </a:r>
            <a:r>
              <a:rPr lang="de-DE" sz="1800" i="1" dirty="0" err="1" smtClean="0">
                <a:solidFill>
                  <a:srgbClr val="7030A0"/>
                </a:solidFill>
              </a:rPr>
              <a:t>and</a:t>
            </a:r>
            <a:r>
              <a:rPr lang="de-DE" sz="1800" i="1" dirty="0" smtClean="0">
                <a:solidFill>
                  <a:srgbClr val="7030A0"/>
                </a:solidFill>
              </a:rPr>
              <a:t> additional </a:t>
            </a:r>
            <a:r>
              <a:rPr lang="de-DE" sz="1800" i="1" dirty="0" err="1" smtClean="0">
                <a:solidFill>
                  <a:srgbClr val="7030A0"/>
                </a:solidFill>
              </a:rPr>
              <a:t>funding</a:t>
            </a:r>
            <a:r>
              <a:rPr lang="de-DE" sz="1800" i="1" dirty="0" smtClean="0">
                <a:solidFill>
                  <a:srgbClr val="7030A0"/>
                </a:solidFill>
              </a:rPr>
              <a:t> </a:t>
            </a:r>
            <a:r>
              <a:rPr lang="de-DE" sz="1800" i="1" dirty="0" err="1" smtClean="0">
                <a:solidFill>
                  <a:srgbClr val="7030A0"/>
                </a:solidFill>
              </a:rPr>
              <a:t>for</a:t>
            </a:r>
            <a:r>
              <a:rPr lang="de-DE" sz="1800" i="1" dirty="0" smtClean="0">
                <a:solidFill>
                  <a:srgbClr val="7030A0"/>
                </a:solidFill>
              </a:rPr>
              <a:t> HISPEC (AGATA) </a:t>
            </a:r>
            <a:r>
              <a:rPr lang="de-DE" sz="1800" i="1" dirty="0" err="1" smtClean="0">
                <a:solidFill>
                  <a:srgbClr val="7030A0"/>
                </a:solidFill>
              </a:rPr>
              <a:t>analyzer</a:t>
            </a:r>
            <a:r>
              <a:rPr lang="de-DE" sz="1800" i="1" dirty="0" smtClean="0">
                <a:solidFill>
                  <a:srgbClr val="7030A0"/>
                </a:solidFill>
              </a:rPr>
              <a:t> </a:t>
            </a:r>
            <a:r>
              <a:rPr lang="de-DE" sz="1800" i="1" dirty="0" err="1" smtClean="0">
                <a:solidFill>
                  <a:srgbClr val="7030A0"/>
                </a:solidFill>
              </a:rPr>
              <a:t>magnets</a:t>
            </a:r>
            <a:endParaRPr lang="de-DE" sz="1800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de-DE" dirty="0" smtClean="0">
                <a:solidFill>
                  <a:schemeClr val="accent6"/>
                </a:solidFill>
              </a:rPr>
              <a:t>Situation at FLF2/3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92244" y="1987324"/>
            <a:ext cx="5909188" cy="344533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892244" y="1987324"/>
            <a:ext cx="5909188" cy="3445334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1625" r="20149" b="8856"/>
          <a:stretch/>
        </p:blipFill>
        <p:spPr>
          <a:xfrm>
            <a:off x="0" y="1556792"/>
            <a:ext cx="3335524" cy="181103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 rot="19807793">
            <a:off x="2242552" y="2279907"/>
            <a:ext cx="594618" cy="298449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21242580">
            <a:off x="5505404" y="2947866"/>
            <a:ext cx="470496" cy="1195200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 rot="21232685">
            <a:off x="4539399" y="3376190"/>
            <a:ext cx="70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5050"/>
                </a:solidFill>
              </a:rPr>
              <a:t>FLF2</a:t>
            </a:r>
            <a:endParaRPr lang="de-DE" sz="1600" b="1" dirty="0">
              <a:solidFill>
                <a:srgbClr val="FF505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21232685">
            <a:off x="6012947" y="3234689"/>
            <a:ext cx="72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5050"/>
                </a:solidFill>
              </a:rPr>
              <a:t>FLF3</a:t>
            </a:r>
            <a:endParaRPr lang="de-DE" sz="1600" b="1" dirty="0">
              <a:solidFill>
                <a:srgbClr val="FF505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226728">
            <a:off x="5320668" y="2361365"/>
            <a:ext cx="130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FF5050"/>
                </a:solidFill>
              </a:rPr>
              <a:t>r</a:t>
            </a:r>
            <a:r>
              <a:rPr lang="de-DE" sz="1600" b="1" dirty="0" err="1" smtClean="0">
                <a:solidFill>
                  <a:srgbClr val="FF5050"/>
                </a:solidFill>
              </a:rPr>
              <a:t>adiation</a:t>
            </a:r>
            <a:r>
              <a:rPr lang="de-DE" sz="1600" b="1" dirty="0" smtClean="0">
                <a:solidFill>
                  <a:srgbClr val="FF5050"/>
                </a:solidFill>
              </a:rPr>
              <a:t> wall</a:t>
            </a:r>
            <a:endParaRPr lang="de-DE" sz="1600" b="1" dirty="0">
              <a:solidFill>
                <a:srgbClr val="FF5050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5784491" y="2778693"/>
            <a:ext cx="9149" cy="589129"/>
          </a:xfrm>
          <a:prstGeom prst="straightConnector1">
            <a:avLst/>
          </a:prstGeom>
          <a:ln w="254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 bwMode="auto">
          <a:xfrm>
            <a:off x="4523360" y="3975389"/>
            <a:ext cx="1992856" cy="14572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74948" y="5374133"/>
            <a:ext cx="130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5050"/>
                </a:solidFill>
              </a:rPr>
              <a:t>TBI </a:t>
            </a:r>
            <a:r>
              <a:rPr lang="de-DE" sz="1600" b="1" dirty="0" err="1" smtClean="0">
                <a:solidFill>
                  <a:srgbClr val="FF5050"/>
                </a:solidFill>
              </a:rPr>
              <a:t>needed</a:t>
            </a:r>
            <a:r>
              <a:rPr lang="de-DE" sz="1600" b="1" dirty="0" smtClean="0">
                <a:solidFill>
                  <a:srgbClr val="FF5050"/>
                </a:solidFill>
              </a:rPr>
              <a:t> </a:t>
            </a:r>
            <a:r>
              <a:rPr lang="de-DE" sz="1600" b="1" dirty="0" err="1" smtClean="0">
                <a:solidFill>
                  <a:srgbClr val="FF5050"/>
                </a:solidFill>
              </a:rPr>
              <a:t>for</a:t>
            </a:r>
            <a:r>
              <a:rPr lang="de-DE" sz="1600" b="1" dirty="0" smtClean="0">
                <a:solidFill>
                  <a:srgbClr val="FF5050"/>
                </a:solidFill>
              </a:rPr>
              <a:t> HEB</a:t>
            </a:r>
            <a:endParaRPr lang="de-DE" sz="16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de-DE" dirty="0" err="1" smtClean="0">
                <a:solidFill>
                  <a:schemeClr val="accent6"/>
                </a:solidFill>
              </a:rPr>
              <a:t>Resume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of</a:t>
            </a:r>
            <a:r>
              <a:rPr lang="de-DE" dirty="0" smtClean="0">
                <a:solidFill>
                  <a:schemeClr val="accent6"/>
                </a:solidFill>
              </a:rPr>
              <a:t> 2-branch </a:t>
            </a:r>
            <a:r>
              <a:rPr lang="de-DE" dirty="0" err="1" smtClean="0">
                <a:solidFill>
                  <a:schemeClr val="accent6"/>
                </a:solidFill>
              </a:rPr>
              <a:t>scenario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0823" y="1350110"/>
            <a:ext cx="8622353" cy="3524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de-DE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scenario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Super-FRS will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operational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separate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radiation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entrance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LEB Cave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endParaRPr lang="de-DE" sz="18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Early Science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  <a:endParaRPr lang="de-DE" sz="18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Science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NUSTAR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R3B, DESPEC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Super-FRS EC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set-up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adapations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modifications</a:t>
            </a:r>
            <a:endParaRPr lang="de-DE" sz="18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endParaRPr lang="de-DE" sz="1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HISPEC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AGATA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analyzer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secured</a:t>
            </a:r>
            <a:endParaRPr lang="de-DE" sz="18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NUSTAR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MATS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LASPEC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served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limited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lang="de-DE" sz="18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Thank you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00" y="1015650"/>
            <a:ext cx="7045720" cy="590668"/>
          </a:xfrm>
        </p:spPr>
        <p:txBody>
          <a:bodyPr/>
          <a:lstStyle/>
          <a:p>
            <a:r>
              <a:rPr lang="de-DE" dirty="0" smtClean="0"/>
              <a:t>R3B Scenario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15" name="Picture 8" descr="NUSTAR-Logo">
            <a:extLst>
              <a:ext uri="{FF2B5EF4-FFF2-40B4-BE49-F238E27FC236}">
                <a16:creationId xmlns:a16="http://schemas.microsoft.com/office/drawing/2014/main" id="{54240F13-3B10-844C-8432-4049B92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" y="857473"/>
            <a:ext cx="95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FC20820A-D18C-2C44-83C4-D7ED9DA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0" y="875250"/>
            <a:ext cx="889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74749" y="1976549"/>
          <a:ext cx="7188558" cy="38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15">
                  <a:extLst>
                    <a:ext uri="{9D8B030D-6E8A-4147-A177-3AD203B41FA5}">
                      <a16:colId xmlns:a16="http://schemas.microsoft.com/office/drawing/2014/main" val="165018591"/>
                    </a:ext>
                  </a:extLst>
                </a:gridCol>
                <a:gridCol w="4695343">
                  <a:extLst>
                    <a:ext uri="{9D8B030D-6E8A-4147-A177-3AD203B41FA5}">
                      <a16:colId xmlns:a16="http://schemas.microsoft.com/office/drawing/2014/main" val="2269386339"/>
                    </a:ext>
                  </a:extLst>
                </a:gridCol>
              </a:tblGrid>
              <a:tr h="38646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Suggested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FHF2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74986"/>
                  </a:ext>
                </a:extLst>
              </a:tr>
              <a:tr h="769387"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Infrastructure/</a:t>
                      </a:r>
                      <a:r>
                        <a:rPr lang="de-DE" dirty="0" err="1" smtClean="0"/>
                        <a:t>equipment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available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5079"/>
                  </a:ext>
                </a:extLst>
              </a:tr>
              <a:tr h="72502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PID/beam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foreseen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0503"/>
                  </a:ext>
                </a:extLst>
              </a:tr>
              <a:tr h="1007726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time on running</a:t>
                      </a:r>
                      <a:r>
                        <a:rPr lang="en-US" baseline="0" dirty="0" smtClean="0"/>
                        <a:t> experiments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Not </a:t>
                      </a:r>
                      <a:r>
                        <a:rPr lang="de-DE" dirty="0" err="1" smtClean="0"/>
                        <a:t>critical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only</a:t>
                      </a:r>
                      <a:r>
                        <a:rPr lang="de-DE" baseline="0" dirty="0" smtClean="0"/>
                        <a:t> CSC </a:t>
                      </a:r>
                      <a:r>
                        <a:rPr lang="de-DE" baseline="0" dirty="0" err="1" smtClean="0"/>
                        <a:t>is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placed</a:t>
                      </a:r>
                      <a:r>
                        <a:rPr lang="de-DE" baseline="0" dirty="0" smtClean="0"/>
                        <a:t> at FHF1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4030"/>
                  </a:ext>
                </a:extLst>
              </a:tr>
              <a:tr h="91255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Risk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standard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1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00" y="1015650"/>
            <a:ext cx="7045720" cy="590668"/>
          </a:xfrm>
        </p:spPr>
        <p:txBody>
          <a:bodyPr/>
          <a:lstStyle/>
          <a:p>
            <a:r>
              <a:rPr lang="de-DE" dirty="0" smtClean="0"/>
              <a:t>Super-FRS EC (</a:t>
            </a:r>
            <a:r>
              <a:rPr lang="de-DE" dirty="0" err="1" smtClean="0"/>
              <a:t>regular</a:t>
            </a:r>
            <a:r>
              <a:rPr lang="de-DE" dirty="0" smtClean="0"/>
              <a:t> </a:t>
            </a:r>
            <a:r>
              <a:rPr lang="de-DE" dirty="0" err="1" smtClean="0"/>
              <a:t>set-ups</a:t>
            </a:r>
            <a:r>
              <a:rPr lang="de-DE" dirty="0" smtClean="0"/>
              <a:t>) Scenario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15" name="Picture 8" descr="NUSTAR-Logo">
            <a:extLst>
              <a:ext uri="{FF2B5EF4-FFF2-40B4-BE49-F238E27FC236}">
                <a16:creationId xmlns:a16="http://schemas.microsoft.com/office/drawing/2014/main" id="{54240F13-3B10-844C-8432-4049B92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" y="857473"/>
            <a:ext cx="95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FC20820A-D18C-2C44-83C4-D7ED9DA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0" y="875250"/>
            <a:ext cx="889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74749" y="1976549"/>
          <a:ext cx="7188558" cy="38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15">
                  <a:extLst>
                    <a:ext uri="{9D8B030D-6E8A-4147-A177-3AD203B41FA5}">
                      <a16:colId xmlns:a16="http://schemas.microsoft.com/office/drawing/2014/main" val="165018591"/>
                    </a:ext>
                  </a:extLst>
                </a:gridCol>
                <a:gridCol w="4695343">
                  <a:extLst>
                    <a:ext uri="{9D8B030D-6E8A-4147-A177-3AD203B41FA5}">
                      <a16:colId xmlns:a16="http://schemas.microsoft.com/office/drawing/2014/main" val="2269386339"/>
                    </a:ext>
                  </a:extLst>
                </a:gridCol>
              </a:tblGrid>
              <a:tr h="38646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Suggested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FMF2/FHF1/FLF2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74986"/>
                  </a:ext>
                </a:extLst>
              </a:tr>
              <a:tr h="769387"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Infrastructure/</a:t>
                      </a:r>
                      <a:r>
                        <a:rPr lang="de-DE" dirty="0" err="1" smtClean="0"/>
                        <a:t>equipment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available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5079"/>
                  </a:ext>
                </a:extLst>
              </a:tr>
              <a:tr h="72502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PID/beam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foreseen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0503"/>
                  </a:ext>
                </a:extLst>
              </a:tr>
              <a:tr h="1007726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time on running</a:t>
                      </a:r>
                      <a:r>
                        <a:rPr lang="en-US" baseline="0" dirty="0" smtClean="0"/>
                        <a:t> experiments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Not </a:t>
                      </a:r>
                      <a:r>
                        <a:rPr lang="de-DE" dirty="0" err="1" smtClean="0"/>
                        <a:t>critical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4030"/>
                  </a:ext>
                </a:extLst>
              </a:tr>
              <a:tr h="91255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Risk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standard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1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00" y="1015650"/>
            <a:ext cx="7045720" cy="590668"/>
          </a:xfrm>
        </p:spPr>
        <p:txBody>
          <a:bodyPr/>
          <a:lstStyle/>
          <a:p>
            <a:r>
              <a:rPr lang="de-DE" dirty="0" smtClean="0"/>
              <a:t>Super-FRS EC (CSC) Scenario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15" name="Picture 8" descr="NUSTAR-Logo">
            <a:extLst>
              <a:ext uri="{FF2B5EF4-FFF2-40B4-BE49-F238E27FC236}">
                <a16:creationId xmlns:a16="http://schemas.microsoft.com/office/drawing/2014/main" id="{54240F13-3B10-844C-8432-4049B92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" y="857473"/>
            <a:ext cx="95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FC20820A-D18C-2C44-83C4-D7ED9DA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0" y="875250"/>
            <a:ext cx="889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74749" y="1976549"/>
          <a:ext cx="7188558" cy="38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15">
                  <a:extLst>
                    <a:ext uri="{9D8B030D-6E8A-4147-A177-3AD203B41FA5}">
                      <a16:colId xmlns:a16="http://schemas.microsoft.com/office/drawing/2014/main" val="165018591"/>
                    </a:ext>
                  </a:extLst>
                </a:gridCol>
                <a:gridCol w="4695343">
                  <a:extLst>
                    <a:ext uri="{9D8B030D-6E8A-4147-A177-3AD203B41FA5}">
                      <a16:colId xmlns:a16="http://schemas.microsoft.com/office/drawing/2014/main" val="2269386339"/>
                    </a:ext>
                  </a:extLst>
                </a:gridCol>
              </a:tblGrid>
              <a:tr h="38646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Suggested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FHF1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74986"/>
                  </a:ext>
                </a:extLst>
              </a:tr>
              <a:tr h="769387"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Infrastructure/</a:t>
                      </a:r>
                      <a:r>
                        <a:rPr lang="de-DE" dirty="0" err="1" smtClean="0"/>
                        <a:t>equipment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Movable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platform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needed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dirty="0" smtClean="0"/>
                        <a:t> fast </a:t>
                      </a:r>
                      <a:r>
                        <a:rPr lang="de-DE" dirty="0" err="1" smtClean="0"/>
                        <a:t>switch-over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5079"/>
                  </a:ext>
                </a:extLst>
              </a:tr>
              <a:tr h="72502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PID/beam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foreseen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0503"/>
                  </a:ext>
                </a:extLst>
              </a:tr>
              <a:tr h="1007726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time on running</a:t>
                      </a:r>
                      <a:r>
                        <a:rPr lang="en-US" baseline="0" dirty="0" smtClean="0"/>
                        <a:t> experiments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Not </a:t>
                      </a:r>
                      <a:r>
                        <a:rPr lang="de-DE" dirty="0" err="1" smtClean="0"/>
                        <a:t>critical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4030"/>
                  </a:ext>
                </a:extLst>
              </a:tr>
              <a:tr h="91255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Risk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standard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4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00" y="1015650"/>
            <a:ext cx="7045720" cy="590668"/>
          </a:xfrm>
        </p:spPr>
        <p:txBody>
          <a:bodyPr/>
          <a:lstStyle/>
          <a:p>
            <a:r>
              <a:rPr lang="de-DE" dirty="0" smtClean="0"/>
              <a:t>DESPEC Scenario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15" name="Picture 8" descr="NUSTAR-Logo">
            <a:extLst>
              <a:ext uri="{FF2B5EF4-FFF2-40B4-BE49-F238E27FC236}">
                <a16:creationId xmlns:a16="http://schemas.microsoft.com/office/drawing/2014/main" id="{54240F13-3B10-844C-8432-4049B92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" y="857473"/>
            <a:ext cx="95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FC20820A-D18C-2C44-83C4-D7ED9DA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0" y="875250"/>
            <a:ext cx="889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74749" y="1976549"/>
          <a:ext cx="7188558" cy="38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15">
                  <a:extLst>
                    <a:ext uri="{9D8B030D-6E8A-4147-A177-3AD203B41FA5}">
                      <a16:colId xmlns:a16="http://schemas.microsoft.com/office/drawing/2014/main" val="165018591"/>
                    </a:ext>
                  </a:extLst>
                </a:gridCol>
                <a:gridCol w="4695343">
                  <a:extLst>
                    <a:ext uri="{9D8B030D-6E8A-4147-A177-3AD203B41FA5}">
                      <a16:colId xmlns:a16="http://schemas.microsoft.com/office/drawing/2014/main" val="2269386339"/>
                    </a:ext>
                  </a:extLst>
                </a:gridCol>
              </a:tblGrid>
              <a:tr h="38646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Suggested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FLF2/FLF3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74986"/>
                  </a:ext>
                </a:extLst>
              </a:tr>
              <a:tr h="769387"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Infrastructure/</a:t>
                      </a:r>
                      <a:r>
                        <a:rPr lang="de-DE" dirty="0" err="1" smtClean="0"/>
                        <a:t>equipment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Mostly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available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some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addtitional</a:t>
                      </a:r>
                      <a:r>
                        <a:rPr lang="de-DE" dirty="0" smtClean="0"/>
                        <a:t> TBI at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border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LEB </a:t>
                      </a:r>
                      <a:r>
                        <a:rPr lang="de-DE" dirty="0" err="1" smtClean="0"/>
                        <a:t>needed</a:t>
                      </a:r>
                      <a:r>
                        <a:rPr lang="de-DE" dirty="0" smtClean="0"/>
                        <a:t>. </a:t>
                      </a:r>
                      <a:r>
                        <a:rPr lang="de-DE" dirty="0" err="1" smtClean="0"/>
                        <a:t>If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located</a:t>
                      </a:r>
                      <a:r>
                        <a:rPr lang="de-DE" dirty="0" smtClean="0"/>
                        <a:t> at FLF2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mobile wall </a:t>
                      </a:r>
                      <a:r>
                        <a:rPr lang="de-DE" dirty="0" err="1" smtClean="0"/>
                        <a:t>needs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moved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upstream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only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compact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set-ups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possible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5079"/>
                  </a:ext>
                </a:extLst>
              </a:tr>
              <a:tr h="72502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PID/beam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foreseen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0503"/>
                  </a:ext>
                </a:extLst>
              </a:tr>
              <a:tr h="1007726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time on running</a:t>
                      </a:r>
                      <a:r>
                        <a:rPr lang="en-US" baseline="0" dirty="0" smtClean="0"/>
                        <a:t> experiments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not </a:t>
                      </a:r>
                      <a:r>
                        <a:rPr lang="de-DE" dirty="0" err="1" smtClean="0"/>
                        <a:t>critical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4030"/>
                  </a:ext>
                </a:extLst>
              </a:tr>
              <a:tr h="91255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Risk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standard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1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289C54-F348-4F82-9840-2283739B27BD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172325" y="1895475"/>
            <a:ext cx="890588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10475" y="2138363"/>
            <a:ext cx="889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86350" y="2841625"/>
            <a:ext cx="1016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937250" y="2762250"/>
            <a:ext cx="101600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7150100" y="1908175"/>
            <a:ext cx="0" cy="104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724400"/>
            <a:ext cx="45720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4724400"/>
            <a:ext cx="4787900" cy="395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700338" y="2312988"/>
            <a:ext cx="684212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951163" y="3141663"/>
            <a:ext cx="1116012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924300" y="3752850"/>
            <a:ext cx="1476375" cy="82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211638" y="1773238"/>
            <a:ext cx="21590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176713" y="1808163"/>
            <a:ext cx="287337" cy="73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 rot="5400000">
            <a:off x="4590257" y="2113756"/>
            <a:ext cx="287338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038267"/>
          </a:xfrm>
        </p:spPr>
        <p:txBody>
          <a:bodyPr/>
          <a:lstStyle/>
          <a:p>
            <a:r>
              <a:rPr lang="de-DE" altLang="de-DE" dirty="0" err="1" smtClean="0"/>
              <a:t>Current</a:t>
            </a:r>
            <a:r>
              <a:rPr lang="de-DE" altLang="de-DE" dirty="0" smtClean="0"/>
              <a:t> NUSTAR </a:t>
            </a:r>
            <a:r>
              <a:rPr lang="de-DE" altLang="de-DE" dirty="0" err="1" smtClean="0"/>
              <a:t>Perspectives</a:t>
            </a:r>
            <a:endParaRPr lang="de-DE" altLang="de-DE" sz="28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24221"/>
              </p:ext>
            </p:extLst>
          </p:nvPr>
        </p:nvGraphicFramePr>
        <p:xfrm>
          <a:off x="180975" y="1038267"/>
          <a:ext cx="8782050" cy="552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rbeitsblatt" r:id="rId4" imgW="8781972" imgH="6448390" progId="Excel.Sheet.12">
                  <p:embed/>
                </p:oleObj>
              </mc:Choice>
              <mc:Fallback>
                <p:oleObj name="Arbeitsblatt" r:id="rId4" imgW="8781972" imgH="64483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975" y="1038267"/>
                        <a:ext cx="8782050" cy="5524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150100" y="3091759"/>
            <a:ext cx="20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66"/>
                </a:solidFill>
              </a:rPr>
              <a:t>*</a:t>
            </a:r>
            <a:endParaRPr lang="de-DE" sz="1800" dirty="0">
              <a:solidFill>
                <a:srgbClr val="FF0066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239134" y="3546038"/>
            <a:ext cx="20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66"/>
                </a:solidFill>
              </a:rPr>
              <a:t>*</a:t>
            </a:r>
            <a:endParaRPr lang="de-DE" sz="1800" dirty="0">
              <a:solidFill>
                <a:srgbClr val="FF0066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218244" y="4406718"/>
            <a:ext cx="20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66"/>
                </a:solidFill>
              </a:rPr>
              <a:t>*</a:t>
            </a:r>
            <a:endParaRPr lang="de-DE" sz="1800" dirty="0">
              <a:solidFill>
                <a:srgbClr val="FF0066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239134" y="4837784"/>
            <a:ext cx="20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66"/>
                </a:solidFill>
              </a:rPr>
              <a:t>*</a:t>
            </a:r>
            <a:endParaRPr lang="de-DE" sz="1800" dirty="0">
              <a:solidFill>
                <a:srgbClr val="FF0066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093721" y="6538982"/>
            <a:ext cx="2076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66"/>
                </a:solidFill>
              </a:rPr>
              <a:t>* </a:t>
            </a:r>
            <a:r>
              <a:rPr lang="de-DE" sz="1600" dirty="0" err="1" smtClean="0">
                <a:solidFill>
                  <a:srgbClr val="FF0066"/>
                </a:solidFill>
              </a:rPr>
              <a:t>too</a:t>
            </a:r>
            <a:r>
              <a:rPr lang="de-DE" sz="1600" dirty="0" smtClean="0">
                <a:solidFill>
                  <a:srgbClr val="FF0066"/>
                </a:solidFill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</a:rPr>
              <a:t>late</a:t>
            </a:r>
            <a:r>
              <a:rPr lang="de-DE" sz="1600" dirty="0" smtClean="0">
                <a:solidFill>
                  <a:srgbClr val="FF0066"/>
                </a:solidFill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</a:rPr>
              <a:t>if</a:t>
            </a:r>
            <a:r>
              <a:rPr lang="de-DE" sz="1600" dirty="0" smtClean="0">
                <a:solidFill>
                  <a:srgbClr val="FF0066"/>
                </a:solidFill>
              </a:rPr>
              <a:t> &gt;2030 </a:t>
            </a:r>
            <a:endParaRPr lang="de-DE" sz="1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00" y="1015650"/>
            <a:ext cx="7045720" cy="590668"/>
          </a:xfrm>
        </p:spPr>
        <p:txBody>
          <a:bodyPr/>
          <a:lstStyle/>
          <a:p>
            <a:r>
              <a:rPr lang="de-DE" dirty="0" smtClean="0"/>
              <a:t>HISPEC(AGATA) Scenario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15" name="Picture 8" descr="NUSTAR-Logo">
            <a:extLst>
              <a:ext uri="{FF2B5EF4-FFF2-40B4-BE49-F238E27FC236}">
                <a16:creationId xmlns:a16="http://schemas.microsoft.com/office/drawing/2014/main" id="{54240F13-3B10-844C-8432-4049B92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" y="857473"/>
            <a:ext cx="95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FC20820A-D18C-2C44-83C4-D7ED9DA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0" y="875250"/>
            <a:ext cx="889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74749" y="1976549"/>
          <a:ext cx="7188558" cy="38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15">
                  <a:extLst>
                    <a:ext uri="{9D8B030D-6E8A-4147-A177-3AD203B41FA5}">
                      <a16:colId xmlns:a16="http://schemas.microsoft.com/office/drawing/2014/main" val="165018591"/>
                    </a:ext>
                  </a:extLst>
                </a:gridCol>
                <a:gridCol w="4695343">
                  <a:extLst>
                    <a:ext uri="{9D8B030D-6E8A-4147-A177-3AD203B41FA5}">
                      <a16:colId xmlns:a16="http://schemas.microsoft.com/office/drawing/2014/main" val="2269386339"/>
                    </a:ext>
                  </a:extLst>
                </a:gridCol>
              </a:tblGrid>
              <a:tr h="38646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Suggested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FLF3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74986"/>
                  </a:ext>
                </a:extLst>
              </a:tr>
              <a:tr h="769387"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Infrastructure/</a:t>
                      </a:r>
                      <a:r>
                        <a:rPr lang="de-DE" dirty="0" err="1" smtClean="0"/>
                        <a:t>equipment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Assumes</a:t>
                      </a:r>
                      <a:r>
                        <a:rPr lang="de-DE" baseline="0" dirty="0" smtClean="0"/>
                        <a:t> extra </a:t>
                      </a:r>
                      <a:r>
                        <a:rPr lang="de-DE" baseline="0" dirty="0" err="1" smtClean="0"/>
                        <a:t>funding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analyzer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magnets</a:t>
                      </a:r>
                      <a:r>
                        <a:rPr lang="de-DE" baseline="0" dirty="0" smtClean="0"/>
                        <a:t>. Best </a:t>
                      </a:r>
                      <a:r>
                        <a:rPr lang="de-DE" baseline="0" dirty="0" err="1" smtClean="0"/>
                        <a:t>solution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is</a:t>
                      </a:r>
                      <a:r>
                        <a:rPr lang="de-DE" baseline="0" dirty="0" smtClean="0"/>
                        <a:t> 1 </a:t>
                      </a:r>
                      <a:r>
                        <a:rPr lang="de-DE" baseline="0" dirty="0" err="1" smtClean="0"/>
                        <a:t>dipole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2 </a:t>
                      </a:r>
                      <a:r>
                        <a:rPr lang="de-DE" baseline="0" dirty="0" err="1" smtClean="0"/>
                        <a:t>multiplets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from</a:t>
                      </a:r>
                      <a:r>
                        <a:rPr lang="de-DE" baseline="0" dirty="0" smtClean="0"/>
                        <a:t> LEB </a:t>
                      </a:r>
                      <a:r>
                        <a:rPr lang="de-DE" baseline="0" dirty="0" err="1" smtClean="0"/>
                        <a:t>spectrometer</a:t>
                      </a:r>
                      <a:r>
                        <a:rPr lang="de-DE" baseline="0" dirty="0" smtClean="0"/>
                        <a:t>. Other </a:t>
                      </a:r>
                      <a:r>
                        <a:rPr lang="de-DE" baseline="0" dirty="0" err="1" smtClean="0"/>
                        <a:t>solutions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possible</a:t>
                      </a:r>
                      <a:r>
                        <a:rPr lang="de-DE" baseline="0" dirty="0" smtClean="0"/>
                        <a:t>. Limited LEB TBI </a:t>
                      </a:r>
                      <a:r>
                        <a:rPr lang="de-DE" baseline="0" dirty="0" err="1" smtClean="0"/>
                        <a:t>is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needed</a:t>
                      </a:r>
                      <a:r>
                        <a:rPr lang="de-DE" baseline="0" dirty="0" smtClean="0"/>
                        <a:t>.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5079"/>
                  </a:ext>
                </a:extLst>
              </a:tr>
              <a:tr h="72502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PID/beam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foreseen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0503"/>
                  </a:ext>
                </a:extLst>
              </a:tr>
              <a:tr h="1007726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time on running</a:t>
                      </a:r>
                      <a:r>
                        <a:rPr lang="en-US" baseline="0" dirty="0" smtClean="0"/>
                        <a:t> experiments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not </a:t>
                      </a:r>
                      <a:r>
                        <a:rPr lang="de-DE" dirty="0" err="1" smtClean="0"/>
                        <a:t>critical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4030"/>
                  </a:ext>
                </a:extLst>
              </a:tr>
              <a:tr h="91255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Risk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standard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9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00" y="1015650"/>
            <a:ext cx="7045720" cy="590668"/>
          </a:xfrm>
        </p:spPr>
        <p:txBody>
          <a:bodyPr/>
          <a:lstStyle/>
          <a:p>
            <a:r>
              <a:rPr lang="de-DE" dirty="0" smtClean="0"/>
              <a:t>MATS/LASPEC Scenario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15" name="Picture 8" descr="NUSTAR-Logo">
            <a:extLst>
              <a:ext uri="{FF2B5EF4-FFF2-40B4-BE49-F238E27FC236}">
                <a16:creationId xmlns:a16="http://schemas.microsoft.com/office/drawing/2014/main" id="{54240F13-3B10-844C-8432-4049B92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" y="857473"/>
            <a:ext cx="95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FC20820A-D18C-2C44-83C4-D7ED9DA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0" y="875250"/>
            <a:ext cx="889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74749" y="1976549"/>
          <a:ext cx="7188558" cy="38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15">
                  <a:extLst>
                    <a:ext uri="{9D8B030D-6E8A-4147-A177-3AD203B41FA5}">
                      <a16:colId xmlns:a16="http://schemas.microsoft.com/office/drawing/2014/main" val="165018591"/>
                    </a:ext>
                  </a:extLst>
                </a:gridCol>
                <a:gridCol w="4695343">
                  <a:extLst>
                    <a:ext uri="{9D8B030D-6E8A-4147-A177-3AD203B41FA5}">
                      <a16:colId xmlns:a16="http://schemas.microsoft.com/office/drawing/2014/main" val="2269386339"/>
                    </a:ext>
                  </a:extLst>
                </a:gridCol>
              </a:tblGrid>
              <a:tr h="38646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Suggested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Behind FLF3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74986"/>
                  </a:ext>
                </a:extLst>
              </a:tr>
              <a:tr h="769387"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Infrastructure/</a:t>
                      </a:r>
                      <a:r>
                        <a:rPr lang="de-DE" dirty="0" err="1" smtClean="0"/>
                        <a:t>equipment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Requires</a:t>
                      </a:r>
                      <a:r>
                        <a:rPr lang="de-DE" dirty="0" smtClean="0"/>
                        <a:t> limited additional LEB TBI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a </a:t>
                      </a:r>
                      <a:r>
                        <a:rPr lang="de-DE" dirty="0" err="1" smtClean="0"/>
                        <a:t>connecting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line</a:t>
                      </a:r>
                      <a:r>
                        <a:rPr lang="de-DE" dirty="0" smtClean="0"/>
                        <a:t>. </a:t>
                      </a:r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5079"/>
                  </a:ext>
                </a:extLst>
              </a:tr>
              <a:tr h="72502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PID/beam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buncher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baseline="0" dirty="0" smtClean="0"/>
                        <a:t> beam </a:t>
                      </a:r>
                      <a:r>
                        <a:rPr lang="de-DE" baseline="0" dirty="0" err="1" smtClean="0"/>
                        <a:t>intensities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are</a:t>
                      </a:r>
                      <a:r>
                        <a:rPr lang="de-DE" baseline="0" dirty="0" smtClean="0"/>
                        <a:t> limited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0503"/>
                  </a:ext>
                </a:extLst>
              </a:tr>
              <a:tr h="1007726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time on running</a:t>
                      </a:r>
                      <a:r>
                        <a:rPr lang="en-US" baseline="0" dirty="0" smtClean="0"/>
                        <a:t> experiments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not </a:t>
                      </a:r>
                      <a:r>
                        <a:rPr lang="de-DE" dirty="0" err="1" smtClean="0"/>
                        <a:t>critical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4030"/>
                  </a:ext>
                </a:extLst>
              </a:tr>
              <a:tr h="91255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Risk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standard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6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00" y="1015650"/>
            <a:ext cx="7045720" cy="590668"/>
          </a:xfrm>
        </p:spPr>
        <p:txBody>
          <a:bodyPr/>
          <a:lstStyle/>
          <a:p>
            <a:r>
              <a:rPr lang="de-DE" dirty="0" smtClean="0"/>
              <a:t>R3B Scenario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15" name="Picture 8" descr="NUSTAR-Logo">
            <a:extLst>
              <a:ext uri="{FF2B5EF4-FFF2-40B4-BE49-F238E27FC236}">
                <a16:creationId xmlns:a16="http://schemas.microsoft.com/office/drawing/2014/main" id="{54240F13-3B10-844C-8432-4049B92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" y="857473"/>
            <a:ext cx="95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FC20820A-D18C-2C44-83C4-D7ED9DA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0" y="875250"/>
            <a:ext cx="889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74749" y="1976549"/>
          <a:ext cx="7188558" cy="4258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15">
                  <a:extLst>
                    <a:ext uri="{9D8B030D-6E8A-4147-A177-3AD203B41FA5}">
                      <a16:colId xmlns:a16="http://schemas.microsoft.com/office/drawing/2014/main" val="165018591"/>
                    </a:ext>
                  </a:extLst>
                </a:gridCol>
                <a:gridCol w="4695343">
                  <a:extLst>
                    <a:ext uri="{9D8B030D-6E8A-4147-A177-3AD203B41FA5}">
                      <a16:colId xmlns:a16="http://schemas.microsoft.com/office/drawing/2014/main" val="2269386339"/>
                    </a:ext>
                  </a:extLst>
                </a:gridCol>
              </a:tblGrid>
              <a:tr h="38646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Suggested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FHF2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74986"/>
                  </a:ext>
                </a:extLst>
              </a:tr>
              <a:tr h="769387"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Infrastructure/</a:t>
                      </a:r>
                      <a:r>
                        <a:rPr lang="de-DE" dirty="0" err="1" smtClean="0"/>
                        <a:t>equipment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available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5079"/>
                  </a:ext>
                </a:extLst>
              </a:tr>
              <a:tr h="72502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PID/beam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foreseen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0503"/>
                  </a:ext>
                </a:extLst>
              </a:tr>
              <a:tr h="1007726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time on running</a:t>
                      </a:r>
                      <a:r>
                        <a:rPr lang="en-US" baseline="0" dirty="0" smtClean="0"/>
                        <a:t> experiments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Severe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haring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DESPEC(DEGAS)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requires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frequent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mounting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dismounting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target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set-up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Sharing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HISPEC (AGATA)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requires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dismounting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target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set-up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2-3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years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4030"/>
                  </a:ext>
                </a:extLst>
              </a:tr>
              <a:tr h="91255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Risk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Severe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sharing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with</a:t>
                      </a:r>
                      <a:r>
                        <a:rPr lang="de-DE" dirty="0" smtClean="0"/>
                        <a:t> DESPEC(DEGAS)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requires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frequent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mounting</a:t>
                      </a:r>
                      <a:r>
                        <a:rPr lang="de-DE" baseline="0" dirty="0" smtClean="0"/>
                        <a:t>/</a:t>
                      </a:r>
                      <a:r>
                        <a:rPr lang="de-DE" baseline="0" dirty="0" err="1" smtClean="0"/>
                        <a:t>dismounting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target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set-up</a:t>
                      </a:r>
                      <a:endParaRPr lang="de-DE" dirty="0" smtClean="0"/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2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00" y="1015650"/>
            <a:ext cx="7045720" cy="590668"/>
          </a:xfrm>
        </p:spPr>
        <p:txBody>
          <a:bodyPr/>
          <a:lstStyle/>
          <a:p>
            <a:r>
              <a:rPr lang="de-DE" dirty="0" smtClean="0"/>
              <a:t>Super-FRS EC (</a:t>
            </a:r>
            <a:r>
              <a:rPr lang="de-DE" dirty="0" err="1" smtClean="0"/>
              <a:t>regular</a:t>
            </a:r>
            <a:r>
              <a:rPr lang="de-DE" dirty="0" smtClean="0"/>
              <a:t> </a:t>
            </a:r>
            <a:r>
              <a:rPr lang="de-DE" dirty="0" err="1" smtClean="0"/>
              <a:t>set-ups</a:t>
            </a:r>
            <a:r>
              <a:rPr lang="de-DE" dirty="0" smtClean="0"/>
              <a:t>) Scenario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15" name="Picture 8" descr="NUSTAR-Logo">
            <a:extLst>
              <a:ext uri="{FF2B5EF4-FFF2-40B4-BE49-F238E27FC236}">
                <a16:creationId xmlns:a16="http://schemas.microsoft.com/office/drawing/2014/main" id="{54240F13-3B10-844C-8432-4049B92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" y="857473"/>
            <a:ext cx="95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FC20820A-D18C-2C44-83C4-D7ED9DA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0" y="875250"/>
            <a:ext cx="889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74749" y="1976549"/>
          <a:ext cx="7188558" cy="38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15">
                  <a:extLst>
                    <a:ext uri="{9D8B030D-6E8A-4147-A177-3AD203B41FA5}">
                      <a16:colId xmlns:a16="http://schemas.microsoft.com/office/drawing/2014/main" val="165018591"/>
                    </a:ext>
                  </a:extLst>
                </a:gridCol>
                <a:gridCol w="4695343">
                  <a:extLst>
                    <a:ext uri="{9D8B030D-6E8A-4147-A177-3AD203B41FA5}">
                      <a16:colId xmlns:a16="http://schemas.microsoft.com/office/drawing/2014/main" val="2269386339"/>
                    </a:ext>
                  </a:extLst>
                </a:gridCol>
              </a:tblGrid>
              <a:tr h="38646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Suggested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FMF2/FHF1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74986"/>
                  </a:ext>
                </a:extLst>
              </a:tr>
              <a:tr h="769387"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Infrastructure/</a:t>
                      </a:r>
                      <a:r>
                        <a:rPr lang="de-DE" dirty="0" err="1" smtClean="0"/>
                        <a:t>equipment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available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5079"/>
                  </a:ext>
                </a:extLst>
              </a:tr>
              <a:tr h="72502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PID/beam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foreseen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0503"/>
                  </a:ext>
                </a:extLst>
              </a:tr>
              <a:tr h="1007726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time on running</a:t>
                      </a:r>
                      <a:r>
                        <a:rPr lang="en-US" baseline="0" dirty="0" smtClean="0"/>
                        <a:t> experiments.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Severe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if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sharing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tunnel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DESPEC. As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leads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non-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accessability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additional </a:t>
                      </a:r>
                      <a:r>
                        <a:rPr lang="de-DE" baseline="0" dirty="0" err="1" smtClean="0"/>
                        <a:t>mounting</a:t>
                      </a:r>
                      <a:r>
                        <a:rPr lang="de-DE" baseline="0" dirty="0" smtClean="0"/>
                        <a:t>/</a:t>
                      </a:r>
                      <a:r>
                        <a:rPr lang="de-DE" baseline="0" dirty="0" err="1" smtClean="0"/>
                        <a:t>dismounting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4030"/>
                  </a:ext>
                </a:extLst>
              </a:tr>
              <a:tr h="91255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Risk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Considerable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sharing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with</a:t>
                      </a:r>
                      <a:r>
                        <a:rPr lang="de-DE" dirty="0" smtClean="0"/>
                        <a:t> DESPEC(DEGAS).</a:t>
                      </a:r>
                      <a:r>
                        <a:rPr lang="de-DE" baseline="0" dirty="0" smtClean="0"/>
                        <a:t> As </a:t>
                      </a:r>
                      <a:r>
                        <a:rPr lang="de-DE" baseline="0" dirty="0" err="1" smtClean="0"/>
                        <a:t>this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leads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additional </a:t>
                      </a:r>
                      <a:r>
                        <a:rPr lang="de-DE" baseline="0" dirty="0" err="1" smtClean="0"/>
                        <a:t>mounting</a:t>
                      </a:r>
                      <a:r>
                        <a:rPr lang="de-DE" baseline="0" dirty="0" smtClean="0"/>
                        <a:t>/</a:t>
                      </a:r>
                      <a:r>
                        <a:rPr lang="de-DE" baseline="0" dirty="0" err="1" smtClean="0"/>
                        <a:t>dismounting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risks</a:t>
                      </a:r>
                      <a:r>
                        <a:rPr lang="de-DE" baseline="0" dirty="0" smtClean="0"/>
                        <a:t>.</a:t>
                      </a:r>
                      <a:endParaRPr lang="de-DE" dirty="0" smtClean="0"/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0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00" y="1015650"/>
            <a:ext cx="7045720" cy="590668"/>
          </a:xfrm>
        </p:spPr>
        <p:txBody>
          <a:bodyPr/>
          <a:lstStyle/>
          <a:p>
            <a:r>
              <a:rPr lang="de-DE" dirty="0" smtClean="0"/>
              <a:t>Super-FRS EC (CSC) Scenario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15" name="Picture 8" descr="NUSTAR-Logo">
            <a:extLst>
              <a:ext uri="{FF2B5EF4-FFF2-40B4-BE49-F238E27FC236}">
                <a16:creationId xmlns:a16="http://schemas.microsoft.com/office/drawing/2014/main" id="{54240F13-3B10-844C-8432-4049B92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" y="857473"/>
            <a:ext cx="95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FC20820A-D18C-2C44-83C4-D7ED9DA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0" y="875250"/>
            <a:ext cx="889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74749" y="1976549"/>
          <a:ext cx="7188558" cy="38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15">
                  <a:extLst>
                    <a:ext uri="{9D8B030D-6E8A-4147-A177-3AD203B41FA5}">
                      <a16:colId xmlns:a16="http://schemas.microsoft.com/office/drawing/2014/main" val="165018591"/>
                    </a:ext>
                  </a:extLst>
                </a:gridCol>
                <a:gridCol w="4695343">
                  <a:extLst>
                    <a:ext uri="{9D8B030D-6E8A-4147-A177-3AD203B41FA5}">
                      <a16:colId xmlns:a16="http://schemas.microsoft.com/office/drawing/2014/main" val="2269386339"/>
                    </a:ext>
                  </a:extLst>
                </a:gridCol>
              </a:tblGrid>
              <a:tr h="38646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Suggested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FHF1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74986"/>
                  </a:ext>
                </a:extLst>
              </a:tr>
              <a:tr h="769387"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Infrastructure/</a:t>
                      </a:r>
                      <a:r>
                        <a:rPr lang="de-DE" dirty="0" err="1" smtClean="0"/>
                        <a:t>equipment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Movable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platform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faster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switch-over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5079"/>
                  </a:ext>
                </a:extLst>
              </a:tr>
              <a:tr h="72502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PID/beam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foreseen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0503"/>
                  </a:ext>
                </a:extLst>
              </a:tr>
              <a:tr h="1007726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time on running</a:t>
                      </a:r>
                      <a:r>
                        <a:rPr lang="en-US" baseline="0" dirty="0" smtClean="0"/>
                        <a:t> experiments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Severe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if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sharing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tunnel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DESPEC. As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leads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non-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accessability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additional </a:t>
                      </a:r>
                      <a:r>
                        <a:rPr lang="de-DE" baseline="0" dirty="0" err="1" smtClean="0"/>
                        <a:t>mounting</a:t>
                      </a:r>
                      <a:r>
                        <a:rPr lang="de-DE" baseline="0" dirty="0" smtClean="0"/>
                        <a:t>/</a:t>
                      </a:r>
                      <a:r>
                        <a:rPr lang="de-DE" baseline="0" dirty="0" err="1" smtClean="0"/>
                        <a:t>dismounting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4030"/>
                  </a:ext>
                </a:extLst>
              </a:tr>
              <a:tr h="91255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Risk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Considerable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sharing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with</a:t>
                      </a:r>
                      <a:r>
                        <a:rPr lang="de-DE" dirty="0" smtClean="0"/>
                        <a:t> DESPEC(DEGAS).</a:t>
                      </a:r>
                      <a:r>
                        <a:rPr lang="de-DE" baseline="0" dirty="0" smtClean="0"/>
                        <a:t> As </a:t>
                      </a:r>
                      <a:r>
                        <a:rPr lang="de-DE" baseline="0" dirty="0" err="1" smtClean="0"/>
                        <a:t>this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leads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additional </a:t>
                      </a:r>
                      <a:r>
                        <a:rPr lang="de-DE" baseline="0" dirty="0" err="1" smtClean="0"/>
                        <a:t>mounting</a:t>
                      </a:r>
                      <a:r>
                        <a:rPr lang="de-DE" baseline="0" dirty="0" smtClean="0"/>
                        <a:t>/</a:t>
                      </a:r>
                      <a:r>
                        <a:rPr lang="de-DE" baseline="0" dirty="0" err="1" smtClean="0"/>
                        <a:t>dismounting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risks</a:t>
                      </a:r>
                      <a:r>
                        <a:rPr lang="de-DE" baseline="0" dirty="0" smtClean="0"/>
                        <a:t>.</a:t>
                      </a:r>
                      <a:endParaRPr lang="de-DE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7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00" y="1015650"/>
            <a:ext cx="7045720" cy="590668"/>
          </a:xfrm>
        </p:spPr>
        <p:txBody>
          <a:bodyPr/>
          <a:lstStyle/>
          <a:p>
            <a:r>
              <a:rPr lang="de-DE" dirty="0" smtClean="0"/>
              <a:t>DESPEC Scenario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15" name="Picture 8" descr="NUSTAR-Logo">
            <a:extLst>
              <a:ext uri="{FF2B5EF4-FFF2-40B4-BE49-F238E27FC236}">
                <a16:creationId xmlns:a16="http://schemas.microsoft.com/office/drawing/2014/main" id="{54240F13-3B10-844C-8432-4049B92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" y="857473"/>
            <a:ext cx="95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FC20820A-D18C-2C44-83C4-D7ED9DA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0" y="875250"/>
            <a:ext cx="889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74749" y="1976549"/>
          <a:ext cx="7188558" cy="38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15">
                  <a:extLst>
                    <a:ext uri="{9D8B030D-6E8A-4147-A177-3AD203B41FA5}">
                      <a16:colId xmlns:a16="http://schemas.microsoft.com/office/drawing/2014/main" val="165018591"/>
                    </a:ext>
                  </a:extLst>
                </a:gridCol>
                <a:gridCol w="4695343">
                  <a:extLst>
                    <a:ext uri="{9D8B030D-6E8A-4147-A177-3AD203B41FA5}">
                      <a16:colId xmlns:a16="http://schemas.microsoft.com/office/drawing/2014/main" val="2269386339"/>
                    </a:ext>
                  </a:extLst>
                </a:gridCol>
              </a:tblGrid>
              <a:tr h="38646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Suggested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FHF1/FHF2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74986"/>
                  </a:ext>
                </a:extLst>
              </a:tr>
              <a:tr h="769387"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Infrastructure/</a:t>
                      </a:r>
                      <a:r>
                        <a:rPr lang="de-DE" dirty="0" err="1" smtClean="0"/>
                        <a:t>equipment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Set-</a:t>
                      </a:r>
                      <a:r>
                        <a:rPr lang="de-DE" dirty="0" err="1" smtClean="0"/>
                        <a:t>ups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involving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other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radiation</a:t>
                      </a:r>
                      <a:r>
                        <a:rPr lang="de-DE" baseline="0" dirty="0" smtClean="0"/>
                        <a:t> sensitive </a:t>
                      </a:r>
                      <a:r>
                        <a:rPr lang="de-DE" baseline="0" dirty="0" err="1" smtClean="0"/>
                        <a:t>detectors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can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only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run</a:t>
                      </a:r>
                      <a:r>
                        <a:rPr lang="de-DE" baseline="0" dirty="0" smtClean="0"/>
                        <a:t> at FHF2. Special </a:t>
                      </a:r>
                      <a:r>
                        <a:rPr lang="de-DE" baseline="0" dirty="0" err="1" smtClean="0"/>
                        <a:t>platforms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needed</a:t>
                      </a:r>
                      <a:r>
                        <a:rPr lang="de-DE" baseline="0" dirty="0" smtClean="0"/>
                        <a:t>. Space </a:t>
                      </a:r>
                      <a:r>
                        <a:rPr lang="de-DE" baseline="0" dirty="0" err="1" smtClean="0"/>
                        <a:t>is</a:t>
                      </a:r>
                      <a:r>
                        <a:rPr lang="de-DE" baseline="0" dirty="0" smtClean="0"/>
                        <a:t> limited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5079"/>
                  </a:ext>
                </a:extLst>
              </a:tr>
              <a:tr h="72502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PID/beam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needed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0503"/>
                  </a:ext>
                </a:extLst>
              </a:tr>
              <a:tr h="1007726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time on running</a:t>
                      </a:r>
                      <a:r>
                        <a:rPr lang="en-US" baseline="0" dirty="0" smtClean="0"/>
                        <a:t> experiments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Severe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sharing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with</a:t>
                      </a:r>
                      <a:r>
                        <a:rPr lang="de-DE" dirty="0" smtClean="0"/>
                        <a:t> R3B </a:t>
                      </a:r>
                      <a:r>
                        <a:rPr lang="de-DE" dirty="0" err="1" smtClean="0"/>
                        <a:t>requires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frequent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mounting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dismounting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set-ups</a:t>
                      </a:r>
                      <a:r>
                        <a:rPr lang="de-DE" baseline="0" dirty="0" smtClean="0"/>
                        <a:t>.</a:t>
                      </a:r>
                      <a:endParaRPr lang="de-DE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4030"/>
                  </a:ext>
                </a:extLst>
              </a:tr>
              <a:tr h="91255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Risk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Severe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frequent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mounting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dismounting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required</a:t>
                      </a:r>
                      <a:endParaRPr lang="de-DE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1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00" y="1015650"/>
            <a:ext cx="7045720" cy="590668"/>
          </a:xfrm>
        </p:spPr>
        <p:txBody>
          <a:bodyPr/>
          <a:lstStyle/>
          <a:p>
            <a:r>
              <a:rPr lang="de-DE" dirty="0" smtClean="0"/>
              <a:t>HISPEC (AGATA) Scenario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15" name="Picture 8" descr="NUSTAR-Logo">
            <a:extLst>
              <a:ext uri="{FF2B5EF4-FFF2-40B4-BE49-F238E27FC236}">
                <a16:creationId xmlns:a16="http://schemas.microsoft.com/office/drawing/2014/main" id="{54240F13-3B10-844C-8432-4049B92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" y="857473"/>
            <a:ext cx="95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FC20820A-D18C-2C44-83C4-D7ED9DA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0" y="875250"/>
            <a:ext cx="889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74749" y="1976549"/>
          <a:ext cx="7188558" cy="38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15">
                  <a:extLst>
                    <a:ext uri="{9D8B030D-6E8A-4147-A177-3AD203B41FA5}">
                      <a16:colId xmlns:a16="http://schemas.microsoft.com/office/drawing/2014/main" val="165018591"/>
                    </a:ext>
                  </a:extLst>
                </a:gridCol>
                <a:gridCol w="4695343">
                  <a:extLst>
                    <a:ext uri="{9D8B030D-6E8A-4147-A177-3AD203B41FA5}">
                      <a16:colId xmlns:a16="http://schemas.microsoft.com/office/drawing/2014/main" val="2269386339"/>
                    </a:ext>
                  </a:extLst>
                </a:gridCol>
              </a:tblGrid>
              <a:tr h="38646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Suggested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FMF2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FHF2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74986"/>
                  </a:ext>
                </a:extLst>
              </a:tr>
              <a:tr h="769387"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Infrastructure/</a:t>
                      </a:r>
                      <a:r>
                        <a:rPr lang="de-DE" dirty="0" err="1" smtClean="0"/>
                        <a:t>equipment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Requires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significant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changes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original </a:t>
                      </a:r>
                      <a:r>
                        <a:rPr lang="de-DE" dirty="0" err="1" smtClean="0"/>
                        <a:t>set-ups</a:t>
                      </a:r>
                      <a:r>
                        <a:rPr lang="de-DE" dirty="0" smtClean="0"/>
                        <a:t>. </a:t>
                      </a:r>
                      <a:r>
                        <a:rPr lang="de-DE" dirty="0" err="1" smtClean="0"/>
                        <a:t>Requires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major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changes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AGATA </a:t>
                      </a:r>
                      <a:r>
                        <a:rPr lang="de-DE" dirty="0" err="1" smtClean="0"/>
                        <a:t>holding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structure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5079"/>
                  </a:ext>
                </a:extLst>
              </a:tr>
              <a:tr h="362514">
                <a:tc rowSpan="2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PID/beam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needed</a:t>
                      </a:r>
                      <a:r>
                        <a:rPr lang="de-DE" dirty="0" smtClean="0"/>
                        <a:t> at FMF2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0503"/>
                  </a:ext>
                </a:extLst>
              </a:tr>
              <a:tr h="36251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Assumed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be</a:t>
                      </a:r>
                      <a:r>
                        <a:rPr lang="de-DE" dirty="0" smtClean="0"/>
                        <a:t> limited </a:t>
                      </a:r>
                      <a:r>
                        <a:rPr lang="de-DE" dirty="0" err="1" smtClean="0"/>
                        <a:t>with</a:t>
                      </a:r>
                      <a:r>
                        <a:rPr lang="de-DE" dirty="0" smtClean="0"/>
                        <a:t> GLAD/ALADIN </a:t>
                      </a:r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analyzer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404220"/>
                  </a:ext>
                </a:extLst>
              </a:tr>
              <a:tr h="503863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Impact time on running</a:t>
                      </a:r>
                      <a:r>
                        <a:rPr lang="en-US" baseline="0" dirty="0" smtClean="0"/>
                        <a:t> experiments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Severe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FHF2 </a:t>
                      </a:r>
                      <a:r>
                        <a:rPr lang="de-DE" dirty="0" err="1" smtClean="0"/>
                        <a:t>would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stop</a:t>
                      </a:r>
                      <a:r>
                        <a:rPr lang="de-DE" dirty="0" smtClean="0"/>
                        <a:t> R3B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baseline="0" dirty="0" smtClean="0"/>
                        <a:t> 2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3 </a:t>
                      </a:r>
                      <a:r>
                        <a:rPr lang="de-DE" baseline="0" dirty="0" err="1" smtClean="0"/>
                        <a:t>years</a:t>
                      </a:r>
                      <a:endParaRPr lang="de-DE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4030"/>
                  </a:ext>
                </a:extLst>
              </a:tr>
              <a:tr h="5038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Severe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FHF2 </a:t>
                      </a:r>
                      <a:r>
                        <a:rPr lang="de-DE" dirty="0" err="1" smtClean="0"/>
                        <a:t>would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stop</a:t>
                      </a:r>
                      <a:r>
                        <a:rPr lang="de-DE" dirty="0" smtClean="0"/>
                        <a:t> all </a:t>
                      </a:r>
                      <a:r>
                        <a:rPr lang="de-DE" dirty="0" err="1" smtClean="0"/>
                        <a:t>other</a:t>
                      </a:r>
                      <a:r>
                        <a:rPr lang="de-DE" dirty="0" smtClean="0"/>
                        <a:t> NUSTAR </a:t>
                      </a:r>
                      <a:r>
                        <a:rPr lang="de-DE" dirty="0" err="1" smtClean="0"/>
                        <a:t>experiments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baseline="0" dirty="0" smtClean="0"/>
                        <a:t> 2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3 </a:t>
                      </a:r>
                      <a:r>
                        <a:rPr lang="de-DE" baseline="0" dirty="0" err="1" smtClean="0"/>
                        <a:t>years</a:t>
                      </a:r>
                      <a:endParaRPr lang="de-DE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697373"/>
                  </a:ext>
                </a:extLst>
              </a:tr>
              <a:tr h="91255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Risk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Considerable</a:t>
                      </a:r>
                      <a:r>
                        <a:rPr lang="de-DE" baseline="0" dirty="0" smtClean="0"/>
                        <a:t> due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LN2 </a:t>
                      </a:r>
                      <a:r>
                        <a:rPr lang="de-DE" baseline="0" dirty="0" err="1" smtClean="0"/>
                        <a:t>operation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tanks</a:t>
                      </a:r>
                      <a:r>
                        <a:rPr lang="de-DE" baseline="0" dirty="0" smtClean="0"/>
                        <a:t> (in </a:t>
                      </a:r>
                      <a:r>
                        <a:rPr lang="de-DE" baseline="0" dirty="0" err="1" smtClean="0"/>
                        <a:t>particular</a:t>
                      </a:r>
                      <a:r>
                        <a:rPr lang="de-DE" baseline="0" dirty="0" smtClean="0"/>
                        <a:t> at FMF2).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4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00" y="1015650"/>
            <a:ext cx="7045720" cy="590668"/>
          </a:xfrm>
        </p:spPr>
        <p:txBody>
          <a:bodyPr/>
          <a:lstStyle/>
          <a:p>
            <a:r>
              <a:rPr lang="de-DE" dirty="0" smtClean="0"/>
              <a:t>MATS/LASPEC Scenario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15" name="Picture 8" descr="NUSTAR-Logo">
            <a:extLst>
              <a:ext uri="{FF2B5EF4-FFF2-40B4-BE49-F238E27FC236}">
                <a16:creationId xmlns:a16="http://schemas.microsoft.com/office/drawing/2014/main" id="{54240F13-3B10-844C-8432-4049B92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" y="857473"/>
            <a:ext cx="95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FAIR_farb_RGB_3cm">
            <a:extLst>
              <a:ext uri="{FF2B5EF4-FFF2-40B4-BE49-F238E27FC236}">
                <a16:creationId xmlns:a16="http://schemas.microsoft.com/office/drawing/2014/main" id="{FC20820A-D18C-2C44-83C4-D7ED9DA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0" y="875250"/>
            <a:ext cx="889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74749" y="1976549"/>
          <a:ext cx="7188558" cy="38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15">
                  <a:extLst>
                    <a:ext uri="{9D8B030D-6E8A-4147-A177-3AD203B41FA5}">
                      <a16:colId xmlns:a16="http://schemas.microsoft.com/office/drawing/2014/main" val="165018591"/>
                    </a:ext>
                  </a:extLst>
                </a:gridCol>
                <a:gridCol w="4695343">
                  <a:extLst>
                    <a:ext uri="{9D8B030D-6E8A-4147-A177-3AD203B41FA5}">
                      <a16:colId xmlns:a16="http://schemas.microsoft.com/office/drawing/2014/main" val="2269386339"/>
                    </a:ext>
                  </a:extLst>
                </a:gridCol>
              </a:tblGrid>
              <a:tr h="38646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Suggested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Behind FHF2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74986"/>
                  </a:ext>
                </a:extLst>
              </a:tr>
              <a:tr h="769387"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Infrastructure/</a:t>
                      </a:r>
                      <a:r>
                        <a:rPr lang="de-DE" dirty="0" err="1" smtClean="0"/>
                        <a:t>equipment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Requires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degrader</a:t>
                      </a:r>
                      <a:r>
                        <a:rPr lang="de-DE" dirty="0" smtClean="0"/>
                        <a:t>/</a:t>
                      </a:r>
                      <a:r>
                        <a:rPr lang="de-DE" dirty="0" err="1" smtClean="0"/>
                        <a:t>stopper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a </a:t>
                      </a:r>
                      <a:r>
                        <a:rPr lang="de-DE" dirty="0" err="1" smtClean="0"/>
                        <a:t>connecting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line</a:t>
                      </a:r>
                      <a:r>
                        <a:rPr lang="de-DE" dirty="0" smtClean="0"/>
                        <a:t>. </a:t>
                      </a:r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5079"/>
                  </a:ext>
                </a:extLst>
              </a:tr>
              <a:tr h="72502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PID/beam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buncher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baseline="0" dirty="0" smtClean="0"/>
                        <a:t> beam </a:t>
                      </a:r>
                      <a:r>
                        <a:rPr lang="de-DE" baseline="0" dirty="0" err="1" smtClean="0"/>
                        <a:t>intensities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are</a:t>
                      </a:r>
                      <a:r>
                        <a:rPr lang="de-DE" baseline="0" dirty="0" smtClean="0"/>
                        <a:t> limited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0503"/>
                  </a:ext>
                </a:extLst>
              </a:tr>
              <a:tr h="1007726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time on running</a:t>
                      </a:r>
                      <a:r>
                        <a:rPr lang="en-US" baseline="0" dirty="0" smtClean="0"/>
                        <a:t> experiments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Reduces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considerably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oeration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R3B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4030"/>
                  </a:ext>
                </a:extLst>
              </a:tr>
              <a:tr h="91255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Risk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standard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4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photo\2018_06-09_photos_despec\2018_09_10_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99" y="106556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"/>
            <a:ext cx="7740352" cy="1052513"/>
          </a:xfrm>
        </p:spPr>
        <p:txBody>
          <a:bodyPr/>
          <a:lstStyle/>
          <a:p>
            <a:pPr algn="l"/>
            <a:r>
              <a:rPr lang="de-DE" dirty="0"/>
              <a:t>ES/FS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Experiment </a:t>
            </a:r>
            <a:r>
              <a:rPr lang="de-DE" dirty="0" err="1"/>
              <a:t>Platforms</a:t>
            </a:r>
            <a:endParaRPr lang="en-GB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316913" y="6607175"/>
            <a:ext cx="728662" cy="250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1583" y="2310772"/>
            <a:ext cx="2836630" cy="159560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11588" y="1126741"/>
            <a:ext cx="54991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i="1" dirty="0" err="1" smtClean="0">
                <a:solidFill>
                  <a:srgbClr val="00B050"/>
                </a:solidFill>
              </a:rPr>
              <a:t>Example</a:t>
            </a:r>
            <a:r>
              <a:rPr lang="de-DE" sz="2000" b="1" i="1" dirty="0" smtClean="0">
                <a:solidFill>
                  <a:srgbClr val="00B050"/>
                </a:solidFill>
              </a:rPr>
              <a:t> </a:t>
            </a:r>
            <a:r>
              <a:rPr lang="de-DE" sz="2000" b="1" i="1" dirty="0" err="1" smtClean="0">
                <a:solidFill>
                  <a:srgbClr val="00B050"/>
                </a:solidFill>
              </a:rPr>
              <a:t>of</a:t>
            </a:r>
            <a:r>
              <a:rPr lang="de-DE" sz="2000" b="1" i="1" dirty="0" smtClean="0">
                <a:solidFill>
                  <a:srgbClr val="00B050"/>
                </a:solidFill>
              </a:rPr>
              <a:t> AIDA+FATIMA+DEGAS </a:t>
            </a:r>
            <a:r>
              <a:rPr lang="de-DE" sz="2000" b="1" i="1" dirty="0" err="1" smtClean="0">
                <a:solidFill>
                  <a:srgbClr val="00B050"/>
                </a:solidFill>
              </a:rPr>
              <a:t>Platform</a:t>
            </a:r>
            <a:endParaRPr lang="de-DE" sz="2000" b="1" i="1" dirty="0">
              <a:solidFill>
                <a:srgbClr val="00B050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200" y="4751244"/>
            <a:ext cx="3814865" cy="210675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884" y="2276872"/>
            <a:ext cx="2643980" cy="30699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5388028"/>
            <a:ext cx="26841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>
                <a:solidFill>
                  <a:srgbClr val="FF0066"/>
                </a:solidFill>
              </a:rPr>
              <a:t>Sub-millimeter </a:t>
            </a:r>
            <a:r>
              <a:rPr lang="de-DE" sz="1800" dirty="0" err="1" smtClean="0">
                <a:solidFill>
                  <a:srgbClr val="FF0066"/>
                </a:solidFill>
              </a:rPr>
              <a:t>accuracy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for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precise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positioning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of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detection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systems</a:t>
            </a:r>
            <a:r>
              <a:rPr lang="de-DE" sz="1800" dirty="0" smtClean="0">
                <a:solidFill>
                  <a:srgbClr val="FF0066"/>
                </a:solidFill>
              </a:rPr>
              <a:t>…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499065" y="4742522"/>
            <a:ext cx="26449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>
                <a:solidFill>
                  <a:srgbClr val="FF0066"/>
                </a:solidFill>
              </a:rPr>
              <a:t>Ultrasoft </a:t>
            </a:r>
            <a:r>
              <a:rPr lang="de-DE" sz="1800" dirty="0" err="1" smtClean="0">
                <a:solidFill>
                  <a:srgbClr val="FF0066"/>
                </a:solidFill>
              </a:rPr>
              <a:t>acceleration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and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deceleration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for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shock</a:t>
            </a:r>
            <a:r>
              <a:rPr lang="de-DE" sz="1800" dirty="0" err="1">
                <a:solidFill>
                  <a:srgbClr val="FF0066"/>
                </a:solidFill>
              </a:rPr>
              <a:t>-</a:t>
            </a:r>
            <a:r>
              <a:rPr lang="de-DE" sz="1800" dirty="0" err="1" smtClean="0">
                <a:solidFill>
                  <a:srgbClr val="FF0066"/>
                </a:solidFill>
              </a:rPr>
              <a:t>free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movement</a:t>
            </a:r>
            <a:r>
              <a:rPr lang="de-DE" sz="1800" dirty="0" smtClean="0">
                <a:solidFill>
                  <a:srgbClr val="FF0066"/>
                </a:solidFill>
              </a:rPr>
              <a:t>…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551170" y="5876654"/>
            <a:ext cx="25928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dirty="0" err="1" smtClean="0">
                <a:solidFill>
                  <a:srgbClr val="FF0066"/>
                </a:solidFill>
              </a:rPr>
              <a:t>Precise</a:t>
            </a:r>
            <a:r>
              <a:rPr lang="de-DE" sz="1800" dirty="0" smtClean="0">
                <a:solidFill>
                  <a:srgbClr val="FF0066"/>
                </a:solidFill>
              </a:rPr>
              <a:t> 2D on </a:t>
            </a:r>
            <a:r>
              <a:rPr lang="de-DE" sz="1800" dirty="0" err="1" smtClean="0">
                <a:solidFill>
                  <a:srgbClr val="FF0066"/>
                </a:solidFill>
              </a:rPr>
              <a:t>floor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movement</a:t>
            </a:r>
            <a:r>
              <a:rPr lang="de-DE" sz="1800" dirty="0" smtClean="0">
                <a:solidFill>
                  <a:srgbClr val="FF006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968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ES/FS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Experiment </a:t>
            </a:r>
            <a:r>
              <a:rPr lang="de-DE" dirty="0" err="1" smtClean="0"/>
              <a:t>Platforms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NUSTAR JG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89" y="1412776"/>
            <a:ext cx="4283968" cy="32129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648"/>
            <a:ext cx="2304256" cy="23042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3068960" cy="306896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50291" y="4797152"/>
            <a:ext cx="253091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>
                <a:solidFill>
                  <a:srgbClr val="FF0066"/>
                </a:solidFill>
              </a:rPr>
              <a:t>Compact high-</a:t>
            </a:r>
            <a:r>
              <a:rPr lang="de-DE" sz="1800" dirty="0" err="1" smtClean="0">
                <a:solidFill>
                  <a:srgbClr val="FF0066"/>
                </a:solidFill>
              </a:rPr>
              <a:t>precision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rotatable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honeycomb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frame</a:t>
            </a:r>
            <a:r>
              <a:rPr lang="de-DE" sz="1800" dirty="0" smtClean="0">
                <a:solidFill>
                  <a:srgbClr val="FF0066"/>
                </a:solidFill>
              </a:rPr>
              <a:t>…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7544" y="322894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GSI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38732" y="6489100"/>
            <a:ext cx="1045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GANIL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26124" y="423709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LNL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66946" y="1126741"/>
            <a:ext cx="35884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i="1" dirty="0" err="1" smtClean="0">
                <a:solidFill>
                  <a:srgbClr val="00B050"/>
                </a:solidFill>
              </a:rPr>
              <a:t>Example</a:t>
            </a:r>
            <a:r>
              <a:rPr lang="de-DE" sz="2000" b="1" i="1" dirty="0" smtClean="0">
                <a:solidFill>
                  <a:srgbClr val="00B050"/>
                </a:solidFill>
              </a:rPr>
              <a:t> </a:t>
            </a:r>
            <a:r>
              <a:rPr lang="de-DE" sz="2000" b="1" i="1" dirty="0" err="1" smtClean="0">
                <a:solidFill>
                  <a:srgbClr val="00B050"/>
                </a:solidFill>
              </a:rPr>
              <a:t>of</a:t>
            </a:r>
            <a:r>
              <a:rPr lang="de-DE" sz="2000" b="1" i="1" dirty="0" smtClean="0">
                <a:solidFill>
                  <a:srgbClr val="00B050"/>
                </a:solidFill>
              </a:rPr>
              <a:t> AGATA </a:t>
            </a:r>
            <a:r>
              <a:rPr lang="de-DE" sz="2000" b="1" i="1" dirty="0" err="1" smtClean="0">
                <a:solidFill>
                  <a:srgbClr val="00B050"/>
                </a:solidFill>
              </a:rPr>
              <a:t>Platform</a:t>
            </a:r>
            <a:endParaRPr lang="de-DE" sz="2000" b="1" i="1" dirty="0">
              <a:solidFill>
                <a:srgbClr val="00B05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56176" y="5712257"/>
            <a:ext cx="25309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>
                <a:solidFill>
                  <a:srgbClr val="FF0066"/>
                </a:solidFill>
              </a:rPr>
              <a:t>sub-mm </a:t>
            </a:r>
            <a:r>
              <a:rPr lang="de-DE" sz="1800" dirty="0" err="1" smtClean="0">
                <a:solidFill>
                  <a:srgbClr val="FF0066"/>
                </a:solidFill>
              </a:rPr>
              <a:t>distortions</a:t>
            </a:r>
            <a:r>
              <a:rPr lang="de-DE" sz="1800" dirty="0" smtClean="0">
                <a:solidFill>
                  <a:srgbClr val="FF0066"/>
                </a:solidFill>
              </a:rPr>
              <a:t> at </a:t>
            </a:r>
            <a:r>
              <a:rPr lang="de-DE" sz="1800" dirty="0" err="1" smtClean="0">
                <a:solidFill>
                  <a:srgbClr val="FF0066"/>
                </a:solidFill>
              </a:rPr>
              <a:t>detector</a:t>
            </a:r>
            <a:r>
              <a:rPr lang="de-DE" sz="1800" dirty="0" smtClean="0">
                <a:solidFill>
                  <a:srgbClr val="FF0066"/>
                </a:solidFill>
              </a:rPr>
              <a:t> </a:t>
            </a:r>
            <a:r>
              <a:rPr lang="de-DE" sz="1800" dirty="0" err="1" smtClean="0">
                <a:solidFill>
                  <a:srgbClr val="FF0066"/>
                </a:solidFill>
              </a:rPr>
              <a:t>heads</a:t>
            </a:r>
            <a:r>
              <a:rPr lang="de-DE" sz="1800" dirty="0" smtClean="0">
                <a:solidFill>
                  <a:srgbClr val="FF006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840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en-GB" dirty="0" smtClean="0"/>
              <a:t>NUSTAR Experiment Timeline</a:t>
            </a:r>
            <a:endParaRPr lang="en-GB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913731" y="1772816"/>
          <a:ext cx="7316537" cy="4525952"/>
        </p:xfrm>
        <a:graphic>
          <a:graphicData uri="http://schemas.openxmlformats.org/drawingml/2006/table">
            <a:tbl>
              <a:tblPr/>
              <a:tblGrid>
                <a:gridCol w="1062401">
                  <a:extLst>
                    <a:ext uri="{9D8B030D-6E8A-4147-A177-3AD203B41FA5}">
                      <a16:colId xmlns:a16="http://schemas.microsoft.com/office/drawing/2014/main" val="1482186915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3755710485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270181223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2244139416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622729164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077539652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851500295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3760479002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911472660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3548853413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620024703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4125252234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056652087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91065675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3577386069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295276951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2469322052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014988964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2628900685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244991230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2895679359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3938241925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228889922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022718024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4293368221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3807492222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3647417580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711374930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590283586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2705635506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167696689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2138022823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2501194849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30980459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199430959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2337143898"/>
                    </a:ext>
                  </a:extLst>
                </a:gridCol>
                <a:gridCol w="173726">
                  <a:extLst>
                    <a:ext uri="{9D8B030D-6E8A-4147-A177-3AD203B41FA5}">
                      <a16:colId xmlns:a16="http://schemas.microsoft.com/office/drawing/2014/main" val="3575773444"/>
                    </a:ext>
                  </a:extLst>
                </a:gridCol>
              </a:tblGrid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later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7389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beam time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09599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DESPEC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37101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GSI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459627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FAIR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714677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HISPEC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351041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FAIR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641130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ILIMA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980465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GSI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37879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LASPEC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177390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ext.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230572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FAIR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922704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MATS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569835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ext.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977115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FAIR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74909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R3B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939362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GSI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124511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FAIR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45593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Super-FRS EC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81723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GSI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694009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FAIR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053955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SHE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514944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GSI Experiments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594078"/>
                  </a:ext>
                </a:extLst>
              </a:tr>
              <a:tr h="130808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81356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preparation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0" marR="6540" marT="6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9390"/>
                  </a:ext>
                </a:extLst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4860032" y="14280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66"/>
                </a:solidFill>
              </a:rPr>
              <a:t>ES</a:t>
            </a:r>
            <a:endParaRPr lang="de-DE" sz="1800" dirty="0">
              <a:solidFill>
                <a:srgbClr val="FF0066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08104" y="14280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66"/>
                </a:solidFill>
              </a:rPr>
              <a:t>FS</a:t>
            </a:r>
            <a:endParaRPr lang="de-DE" sz="1800" dirty="0">
              <a:solidFill>
                <a:srgbClr val="FF0066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738976" y="1415761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66"/>
                </a:solidFill>
              </a:rPr>
              <a:t>FS++</a:t>
            </a:r>
            <a:endParaRPr lang="de-DE" sz="1800" dirty="0">
              <a:solidFill>
                <a:srgbClr val="FF0066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979712" y="1414614"/>
            <a:ext cx="1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66"/>
                </a:solidFill>
              </a:rPr>
              <a:t>Phase-0</a:t>
            </a:r>
            <a:endParaRPr lang="de-DE" sz="1800" dirty="0">
              <a:solidFill>
                <a:srgbClr val="FF0066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4610403" y="2420888"/>
            <a:ext cx="432048" cy="3672408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 rot="16200000">
            <a:off x="2955966" y="4175211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 err="1" smtClean="0">
                <a:solidFill>
                  <a:srgbClr val="00B050"/>
                </a:solidFill>
              </a:rPr>
              <a:t>common</a:t>
            </a:r>
            <a:r>
              <a:rPr lang="de-DE" sz="1400" b="1" i="1" dirty="0" smtClean="0">
                <a:solidFill>
                  <a:srgbClr val="00B050"/>
                </a:solidFill>
              </a:rPr>
              <a:t> NUSTAR </a:t>
            </a:r>
            <a:r>
              <a:rPr lang="de-DE" sz="1400" b="1" i="1" dirty="0" err="1" smtClean="0">
                <a:solidFill>
                  <a:srgbClr val="00B050"/>
                </a:solidFill>
              </a:rPr>
              <a:t>Exp</a:t>
            </a:r>
            <a:r>
              <a:rPr lang="de-DE" sz="1400" b="1" i="1" dirty="0" smtClean="0">
                <a:solidFill>
                  <a:srgbClr val="00B050"/>
                </a:solidFill>
              </a:rPr>
              <a:t>.</a:t>
            </a:r>
            <a:endParaRPr lang="de-DE" sz="1400" b="1" i="1" dirty="0">
              <a:solidFill>
                <a:srgbClr val="00B05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>
            <a:off x="4391542" y="2348880"/>
            <a:ext cx="900100" cy="0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H="1">
            <a:off x="4376377" y="4725144"/>
            <a:ext cx="900100" cy="0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 flipH="1">
            <a:off x="4391542" y="5301208"/>
            <a:ext cx="900100" cy="0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5288632" y="2115761"/>
            <a:ext cx="21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7030A0"/>
                </a:solidFill>
              </a:rPr>
              <a:t>?</a:t>
            </a:r>
            <a:endParaRPr lang="de-DE" sz="2000" b="1" dirty="0">
              <a:solidFill>
                <a:srgbClr val="7030A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276477" y="4509121"/>
            <a:ext cx="21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7030A0"/>
                </a:solidFill>
              </a:rPr>
              <a:t>?</a:t>
            </a:r>
            <a:endParaRPr lang="de-DE" sz="2000" b="1" dirty="0">
              <a:solidFill>
                <a:srgbClr val="7030A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288632" y="5066231"/>
            <a:ext cx="21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7030A0"/>
                </a:solidFill>
              </a:rPr>
              <a:t>?</a:t>
            </a:r>
            <a:endParaRPr lang="de-DE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en-GB" dirty="0" smtClean="0"/>
              <a:t>NUSTAR at FAIR ES/FS</a:t>
            </a:r>
            <a:endParaRPr lang="en-GB" dirty="0"/>
          </a:p>
        </p:txBody>
      </p:sp>
      <p:sp>
        <p:nvSpPr>
          <p:cNvPr id="10" name="Abgerundetes Rechteck 9"/>
          <p:cNvSpPr/>
          <p:nvPr/>
        </p:nvSpPr>
        <p:spPr>
          <a:xfrm>
            <a:off x="244126" y="1946413"/>
            <a:ext cx="3512215" cy="37885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2109310" y="2156985"/>
            <a:ext cx="1297993" cy="1168247"/>
            <a:chOff x="1136137" y="1992891"/>
            <a:chExt cx="1527050" cy="1527050"/>
          </a:xfrm>
        </p:grpSpPr>
        <p:sp>
          <p:nvSpPr>
            <p:cNvPr id="12" name="Ellipse 11"/>
            <p:cNvSpPr/>
            <p:nvPr/>
          </p:nvSpPr>
          <p:spPr>
            <a:xfrm>
              <a:off x="1136137" y="1992891"/>
              <a:ext cx="1527050" cy="1527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287522" y="2559675"/>
              <a:ext cx="1260222" cy="44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DESPEC</a:t>
              </a:r>
              <a:endParaRPr lang="de-DE" sz="160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085811" y="2523410"/>
            <a:ext cx="1297993" cy="1189679"/>
            <a:chOff x="1136137" y="1992891"/>
            <a:chExt cx="1527050" cy="1527050"/>
          </a:xfrm>
        </p:grpSpPr>
        <p:sp>
          <p:nvSpPr>
            <p:cNvPr id="15" name="Ellipse 14"/>
            <p:cNvSpPr/>
            <p:nvPr/>
          </p:nvSpPr>
          <p:spPr>
            <a:xfrm>
              <a:off x="1136137" y="1992891"/>
              <a:ext cx="1527050" cy="1527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5195" y="2571750"/>
              <a:ext cx="1131807" cy="434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HISPEC</a:t>
              </a:r>
              <a:endParaRPr lang="de-DE" sz="1600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112977" y="3083659"/>
            <a:ext cx="1484966" cy="1395756"/>
            <a:chOff x="1136137" y="1992891"/>
            <a:chExt cx="1527050" cy="1527050"/>
          </a:xfrm>
        </p:grpSpPr>
        <p:sp>
          <p:nvSpPr>
            <p:cNvPr id="18" name="Ellipse 17"/>
            <p:cNvSpPr/>
            <p:nvPr/>
          </p:nvSpPr>
          <p:spPr>
            <a:xfrm>
              <a:off x="1136137" y="1992891"/>
              <a:ext cx="1527050" cy="1527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365195" y="2571750"/>
              <a:ext cx="1068935" cy="37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R3B</a:t>
              </a:r>
              <a:endParaRPr lang="de-DE" sz="160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1209173" y="3361344"/>
            <a:ext cx="1415926" cy="1332396"/>
            <a:chOff x="1147724" y="2045258"/>
            <a:chExt cx="1527050" cy="1527050"/>
          </a:xfrm>
        </p:grpSpPr>
        <p:sp>
          <p:nvSpPr>
            <p:cNvPr id="25" name="Ellipse 24"/>
            <p:cNvSpPr/>
            <p:nvPr/>
          </p:nvSpPr>
          <p:spPr>
            <a:xfrm>
              <a:off x="1147724" y="2045258"/>
              <a:ext cx="1527050" cy="1527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365195" y="2571750"/>
              <a:ext cx="1168462" cy="67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S-FRS EC</a:t>
              </a:r>
              <a:endParaRPr lang="de-DE" sz="1600" dirty="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91349" y="2947701"/>
            <a:ext cx="997915" cy="974168"/>
            <a:chOff x="1136137" y="1992891"/>
            <a:chExt cx="1527050" cy="1527050"/>
          </a:xfrm>
        </p:grpSpPr>
        <p:sp>
          <p:nvSpPr>
            <p:cNvPr id="31" name="Ellipse 30"/>
            <p:cNvSpPr/>
            <p:nvPr/>
          </p:nvSpPr>
          <p:spPr>
            <a:xfrm>
              <a:off x="1136137" y="1992891"/>
              <a:ext cx="1527050" cy="1527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1298869" y="2499485"/>
              <a:ext cx="1193291" cy="530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MATS</a:t>
              </a:r>
              <a:endParaRPr lang="de-DE" sz="1600" dirty="0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459074" y="3607362"/>
            <a:ext cx="1065974" cy="967805"/>
            <a:chOff x="1136137" y="1992891"/>
            <a:chExt cx="1527050" cy="1527050"/>
          </a:xfrm>
        </p:grpSpPr>
        <p:sp>
          <p:nvSpPr>
            <p:cNvPr id="34" name="Ellipse 33"/>
            <p:cNvSpPr/>
            <p:nvPr/>
          </p:nvSpPr>
          <p:spPr>
            <a:xfrm>
              <a:off x="1136137" y="1992891"/>
              <a:ext cx="1527050" cy="1527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179299" y="2546115"/>
              <a:ext cx="1412474" cy="534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LASPEC</a:t>
              </a:r>
              <a:endParaRPr lang="de-DE" sz="1600" dirty="0"/>
            </a:p>
          </p:txBody>
        </p:sp>
      </p:grp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1625" r="20149" b="8856"/>
          <a:stretch/>
        </p:blipFill>
        <p:spPr>
          <a:xfrm>
            <a:off x="5436096" y="2996952"/>
            <a:ext cx="3466531" cy="1811030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489204" y="4691272"/>
            <a:ext cx="3133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err="1" smtClean="0">
                <a:solidFill>
                  <a:srgbClr val="FF5050"/>
                </a:solidFill>
              </a:rPr>
              <a:t>Complementary</a:t>
            </a:r>
            <a:r>
              <a:rPr lang="de-DE" sz="1600" i="1" dirty="0" smtClean="0">
                <a:solidFill>
                  <a:srgbClr val="FF5050"/>
                </a:solidFill>
              </a:rPr>
              <a:t> </a:t>
            </a:r>
            <a:r>
              <a:rPr lang="de-DE" sz="1600" i="1" dirty="0" err="1" smtClean="0">
                <a:solidFill>
                  <a:srgbClr val="FF5050"/>
                </a:solidFill>
              </a:rPr>
              <a:t>experiments</a:t>
            </a:r>
            <a:r>
              <a:rPr lang="de-DE" sz="1600" i="1" dirty="0" smtClean="0">
                <a:solidFill>
                  <a:srgbClr val="FF5050"/>
                </a:solidFill>
              </a:rPr>
              <a:t> </a:t>
            </a:r>
            <a:r>
              <a:rPr lang="de-DE" sz="1600" i="1" dirty="0" err="1" smtClean="0">
                <a:solidFill>
                  <a:srgbClr val="FF5050"/>
                </a:solidFill>
              </a:rPr>
              <a:t>for</a:t>
            </a:r>
            <a:r>
              <a:rPr lang="de-DE" sz="1600" i="1" dirty="0" smtClean="0">
                <a:solidFill>
                  <a:srgbClr val="FF5050"/>
                </a:solidFill>
              </a:rPr>
              <a:t> </a:t>
            </a:r>
            <a:r>
              <a:rPr lang="de-DE" sz="1600" i="1" dirty="0" err="1" smtClean="0">
                <a:solidFill>
                  <a:srgbClr val="FF5050"/>
                </a:solidFill>
              </a:rPr>
              <a:t>consistent</a:t>
            </a:r>
            <a:r>
              <a:rPr lang="de-DE" sz="1600" i="1" dirty="0" smtClean="0">
                <a:solidFill>
                  <a:srgbClr val="FF5050"/>
                </a:solidFill>
              </a:rPr>
              <a:t> </a:t>
            </a:r>
            <a:r>
              <a:rPr lang="de-DE" sz="1600" i="1" dirty="0" err="1" smtClean="0">
                <a:solidFill>
                  <a:srgbClr val="FF5050"/>
                </a:solidFill>
              </a:rPr>
              <a:t>answers</a:t>
            </a:r>
            <a:r>
              <a:rPr lang="de-DE" sz="1600" i="1" dirty="0" smtClean="0">
                <a:solidFill>
                  <a:srgbClr val="FF5050"/>
                </a:solidFill>
              </a:rPr>
              <a:t> </a:t>
            </a:r>
            <a:r>
              <a:rPr lang="de-DE" sz="1600" i="1" dirty="0" err="1" smtClean="0">
                <a:solidFill>
                  <a:srgbClr val="FF5050"/>
                </a:solidFill>
              </a:rPr>
              <a:t>to</a:t>
            </a:r>
            <a:r>
              <a:rPr lang="de-DE" sz="1600" i="1" dirty="0" smtClean="0">
                <a:solidFill>
                  <a:srgbClr val="FF5050"/>
                </a:solidFill>
              </a:rPr>
              <a:t> </a:t>
            </a:r>
            <a:r>
              <a:rPr lang="de-DE" sz="1600" i="1" dirty="0" err="1" smtClean="0">
                <a:solidFill>
                  <a:srgbClr val="FF5050"/>
                </a:solidFill>
              </a:rPr>
              <a:t>our</a:t>
            </a:r>
            <a:r>
              <a:rPr lang="de-DE" sz="1600" i="1" dirty="0" smtClean="0">
                <a:solidFill>
                  <a:srgbClr val="FF5050"/>
                </a:solidFill>
              </a:rPr>
              <a:t> </a:t>
            </a:r>
            <a:r>
              <a:rPr lang="de-DE" sz="1600" i="1" dirty="0" err="1" smtClean="0">
                <a:solidFill>
                  <a:srgbClr val="FF5050"/>
                </a:solidFill>
              </a:rPr>
              <a:t>nuclear</a:t>
            </a:r>
            <a:r>
              <a:rPr lang="de-DE" sz="1600" i="1" dirty="0" smtClean="0">
                <a:solidFill>
                  <a:srgbClr val="FF5050"/>
                </a:solidFill>
              </a:rPr>
              <a:t> </a:t>
            </a:r>
            <a:r>
              <a:rPr lang="de-DE" sz="1600" i="1" dirty="0" err="1" smtClean="0">
                <a:solidFill>
                  <a:srgbClr val="FF5050"/>
                </a:solidFill>
              </a:rPr>
              <a:t>physics</a:t>
            </a:r>
            <a:r>
              <a:rPr lang="de-DE" sz="1600" i="1" dirty="0" smtClean="0">
                <a:solidFill>
                  <a:srgbClr val="FF5050"/>
                </a:solidFill>
              </a:rPr>
              <a:t> </a:t>
            </a:r>
            <a:r>
              <a:rPr lang="de-DE" sz="1600" i="1" dirty="0" err="1" smtClean="0">
                <a:solidFill>
                  <a:srgbClr val="FF5050"/>
                </a:solidFill>
              </a:rPr>
              <a:t>questions</a:t>
            </a:r>
            <a:endParaRPr lang="de-DE" sz="1600" i="1" dirty="0">
              <a:solidFill>
                <a:srgbClr val="FF505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61370" y="2026850"/>
            <a:ext cx="1297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NUSTAR at FAIR ES/FS</a:t>
            </a:r>
            <a:endParaRPr lang="de-DE" sz="1600" dirty="0"/>
          </a:p>
        </p:txBody>
      </p:sp>
      <p:sp>
        <p:nvSpPr>
          <p:cNvPr id="39" name="Pfeil nach rechts 38"/>
          <p:cNvSpPr/>
          <p:nvPr/>
        </p:nvSpPr>
        <p:spPr>
          <a:xfrm>
            <a:off x="3873497" y="2856228"/>
            <a:ext cx="1420706" cy="2131281"/>
          </a:xfrm>
          <a:prstGeom prst="rightArrow">
            <a:avLst>
              <a:gd name="adj1" fmla="val 73317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3794960" y="3460203"/>
            <a:ext cx="137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solidFill>
                  <a:schemeClr val="bg1"/>
                </a:solidFill>
              </a:rPr>
              <a:t>maximize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</a:rPr>
              <a:t>output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</a:rPr>
              <a:t>for</a:t>
            </a:r>
            <a:r>
              <a:rPr lang="de-DE" sz="1800" dirty="0" smtClean="0">
                <a:solidFill>
                  <a:schemeClr val="bg1"/>
                </a:solidFill>
              </a:rPr>
              <a:t> ES/FS</a:t>
            </a:r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de-DE" dirty="0"/>
              <a:t>Tasks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Config</a:t>
            </a:r>
            <a:r>
              <a:rPr lang="de-DE" dirty="0"/>
              <a:t>+ Working Group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395536" y="1988840"/>
            <a:ext cx="860189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Ascertain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technical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requirements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media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space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, beam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quality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safety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…)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anticipated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NUSTAR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experiments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Early Start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Day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one</a:t>
            </a:r>
            <a:endParaRPr lang="de-DE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Assess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technical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facilities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infrastructure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available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at potential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focal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planes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Evaluate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possible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scenarios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experimental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setups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at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various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focal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planes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Estimate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extra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cost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effort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realization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scenarios</a:t>
            </a:r>
            <a:endParaRPr lang="de-DE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Analyze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risks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opportunities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scenarios</a:t>
            </a:r>
            <a:endParaRPr lang="de-DE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Provide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technical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financial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information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de-DE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</a:rPr>
              <a:t>Suggest</a:t>
            </a:r>
            <a:r>
              <a:rPr lang="de-DE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</a:rPr>
              <a:t>scenarios</a:t>
            </a:r>
            <a:endParaRPr lang="de-DE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de-DE" dirty="0" err="1"/>
              <a:t>Prerequisites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Basic </a:t>
            </a:r>
            <a:r>
              <a:rPr lang="de-DE" dirty="0" err="1"/>
              <a:t>Conditions</a:t>
            </a:r>
            <a:r>
              <a:rPr lang="de-DE" dirty="0"/>
              <a:t>/</a:t>
            </a:r>
            <a:r>
              <a:rPr lang="de-DE" dirty="0" err="1"/>
              <a:t>Assumptions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913992" y="1903187"/>
            <a:ext cx="731601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Super-FRS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purchasing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orders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have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been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placed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all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three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branches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will not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be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canceled</a:t>
            </a:r>
            <a:endParaRPr lang="de-DE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No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changes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Super-FRS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layout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infrastructure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(i.e.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cryo-lines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) will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be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possible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without incurring large expense and delay)</a:t>
            </a:r>
            <a:endParaRPr lang="de-DE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Full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TBI (Technical Building Infrastructure)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expected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HEB 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Limited TBI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expected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LEB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enabling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operation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HEB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final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acceptance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(Bauabnahme) </a:t>
            </a:r>
            <a:r>
              <a:rPr lang="de-DE" sz="1800" dirty="0" err="1" smtClean="0">
                <a:solidFill>
                  <a:schemeClr val="accent5">
                    <a:lumMod val="50000"/>
                  </a:schemeClr>
                </a:solidFill>
              </a:rPr>
              <a:t>only</a:t>
            </a:r>
            <a:endParaRPr lang="de-DE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Additional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costs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scenarios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be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paid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by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FAIR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should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stay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order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a M€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Additional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costs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scenarios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be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paid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by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NUSTAR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may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be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funded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by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Common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funds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</a:rPr>
              <a:t> additional </a:t>
            </a:r>
            <a:r>
              <a:rPr lang="de-DE" sz="1800" dirty="0" err="1">
                <a:solidFill>
                  <a:schemeClr val="accent5">
                    <a:lumMod val="50000"/>
                  </a:schemeClr>
                </a:solidFill>
              </a:rPr>
              <a:t>resources</a:t>
            </a:r>
            <a:endParaRPr lang="de-DE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de-DE" dirty="0"/>
              <a:t>Super-FRS </a:t>
            </a:r>
            <a:r>
              <a:rPr lang="de-DE" dirty="0" err="1"/>
              <a:t>focal</a:t>
            </a:r>
            <a:r>
              <a:rPr lang="de-DE" dirty="0"/>
              <a:t> planes </a:t>
            </a:r>
            <a:r>
              <a:rPr lang="de-DE" dirty="0" err="1"/>
              <a:t>as</a:t>
            </a:r>
            <a:r>
              <a:rPr lang="de-DE" dirty="0"/>
              <a:t> potential </a:t>
            </a:r>
            <a:r>
              <a:rPr lang="de-DE" dirty="0" err="1"/>
              <a:t>locations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experiment</a:t>
            </a:r>
            <a:r>
              <a:rPr lang="de-DE" dirty="0"/>
              <a:t> </a:t>
            </a:r>
            <a:r>
              <a:rPr lang="de-DE" dirty="0" err="1"/>
              <a:t>scenarios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0B6E4-C8B3-E447-AD8C-6C99BBFC07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0808"/>
            <a:ext cx="8229600" cy="438912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742104" y="3944294"/>
            <a:ext cx="1725484" cy="584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7" name="Rechteck 6"/>
          <p:cNvSpPr/>
          <p:nvPr/>
        </p:nvSpPr>
        <p:spPr>
          <a:xfrm>
            <a:off x="6431364" y="2736641"/>
            <a:ext cx="862742" cy="447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8" name="Rechteck 7"/>
          <p:cNvSpPr/>
          <p:nvPr/>
        </p:nvSpPr>
        <p:spPr>
          <a:xfrm>
            <a:off x="4998804" y="1683271"/>
            <a:ext cx="862742" cy="412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9" name="Rechteck 8"/>
          <p:cNvSpPr/>
          <p:nvPr/>
        </p:nvSpPr>
        <p:spPr>
          <a:xfrm>
            <a:off x="2702644" y="1944161"/>
            <a:ext cx="979583" cy="447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10" name="Rechteck 9"/>
          <p:cNvSpPr/>
          <p:nvPr/>
        </p:nvSpPr>
        <p:spPr>
          <a:xfrm>
            <a:off x="3347804" y="3951649"/>
            <a:ext cx="1091343" cy="447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11" name="Rechteck 10"/>
          <p:cNvSpPr/>
          <p:nvPr/>
        </p:nvSpPr>
        <p:spPr>
          <a:xfrm>
            <a:off x="6390295" y="4200279"/>
            <a:ext cx="862742" cy="447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12" name="Rechteck 11"/>
          <p:cNvSpPr/>
          <p:nvPr/>
        </p:nvSpPr>
        <p:spPr>
          <a:xfrm rot="972720">
            <a:off x="5487475" y="4269962"/>
            <a:ext cx="862742" cy="447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673686" y="1973805"/>
            <a:ext cx="8128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b="1" dirty="0">
                <a:solidFill>
                  <a:srgbClr val="FF0066"/>
                </a:solidFill>
              </a:rPr>
              <a:t>FMF2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3478068" y="2300359"/>
            <a:ext cx="159212" cy="101118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573728" y="2152961"/>
            <a:ext cx="8128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b="1" dirty="0">
                <a:solidFill>
                  <a:srgbClr val="FF0066"/>
                </a:solidFill>
              </a:rPr>
              <a:t>FHF1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4382844" y="2491515"/>
            <a:ext cx="455500" cy="95075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128704" y="1634052"/>
            <a:ext cx="8128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b="1" dirty="0">
                <a:solidFill>
                  <a:srgbClr val="FF0066"/>
                </a:solidFill>
              </a:rPr>
              <a:t>FHF2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4941504" y="1972607"/>
            <a:ext cx="394000" cy="163944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512446" y="1475824"/>
            <a:ext cx="8128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b="1" dirty="0">
                <a:solidFill>
                  <a:srgbClr val="FF0066"/>
                </a:solidFill>
              </a:rPr>
              <a:t>FLF2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5347010" y="1814379"/>
            <a:ext cx="165436" cy="127306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335704" y="3087443"/>
            <a:ext cx="812800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b="1" dirty="0">
                <a:solidFill>
                  <a:srgbClr val="FF0066"/>
                </a:solidFill>
              </a:rPr>
              <a:t>FLF3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H="1" flipV="1">
            <a:off x="5631972" y="2921979"/>
            <a:ext cx="703733" cy="16546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673686" y="3681890"/>
            <a:ext cx="8128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b="1" dirty="0">
                <a:solidFill>
                  <a:srgbClr val="FF0066"/>
                </a:solidFill>
              </a:rPr>
              <a:t>FRF1</a:t>
            </a:r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3486486" y="3523698"/>
            <a:ext cx="719754" cy="15819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002596" y="4100084"/>
            <a:ext cx="8128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b="1" dirty="0">
                <a:solidFill>
                  <a:srgbClr val="FF0066"/>
                </a:solidFill>
              </a:rPr>
              <a:t>FRF2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3808348" y="3827012"/>
            <a:ext cx="895053" cy="27307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660351" y="4524125"/>
            <a:ext cx="8128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b="1" dirty="0">
                <a:solidFill>
                  <a:srgbClr val="FF0066"/>
                </a:solidFill>
              </a:rPr>
              <a:t>FRF3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 flipV="1">
            <a:off x="4468573" y="4147588"/>
            <a:ext cx="741730" cy="37305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 rot="366717">
            <a:off x="5639310" y="4399773"/>
            <a:ext cx="3273673" cy="17035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624998" y="5424374"/>
            <a:ext cx="762829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 i="1" dirty="0" err="1">
                <a:solidFill>
                  <a:srgbClr val="00B050"/>
                </a:solidFill>
              </a:rPr>
              <a:t>Config</a:t>
            </a:r>
            <a:r>
              <a:rPr lang="de-DE" sz="1800" i="1" dirty="0">
                <a:solidFill>
                  <a:srgbClr val="00B050"/>
                </a:solidFill>
              </a:rPr>
              <a:t>+ WG </a:t>
            </a:r>
            <a:r>
              <a:rPr lang="de-DE" sz="1800" i="1" dirty="0" err="1">
                <a:solidFill>
                  <a:srgbClr val="00B050"/>
                </a:solidFill>
              </a:rPr>
              <a:t>performed</a:t>
            </a:r>
            <a:r>
              <a:rPr lang="de-DE" sz="1800" i="1" dirty="0">
                <a:solidFill>
                  <a:srgbClr val="00B050"/>
                </a:solidFill>
              </a:rPr>
              <a:t> </a:t>
            </a:r>
            <a:r>
              <a:rPr lang="de-DE" sz="1800" i="1" dirty="0" err="1">
                <a:solidFill>
                  <a:srgbClr val="00B050"/>
                </a:solidFill>
              </a:rPr>
              <a:t>assessment</a:t>
            </a:r>
            <a:r>
              <a:rPr lang="de-DE" sz="1800" i="1" dirty="0">
                <a:solidFill>
                  <a:srgbClr val="00B050"/>
                </a:solidFill>
              </a:rPr>
              <a:t> </a:t>
            </a:r>
            <a:r>
              <a:rPr lang="de-DE" sz="1800" i="1" dirty="0" err="1">
                <a:solidFill>
                  <a:srgbClr val="00B050"/>
                </a:solidFill>
              </a:rPr>
              <a:t>of</a:t>
            </a:r>
            <a:r>
              <a:rPr lang="de-DE" sz="1800" i="1" dirty="0">
                <a:solidFill>
                  <a:srgbClr val="00B050"/>
                </a:solidFill>
              </a:rPr>
              <a:t> </a:t>
            </a:r>
            <a:r>
              <a:rPr lang="de-DE" sz="1800" i="1" dirty="0" err="1">
                <a:solidFill>
                  <a:srgbClr val="00B050"/>
                </a:solidFill>
              </a:rPr>
              <a:t>suitability</a:t>
            </a:r>
            <a:r>
              <a:rPr lang="de-DE" sz="1800" i="1" dirty="0">
                <a:solidFill>
                  <a:srgbClr val="00B050"/>
                </a:solidFill>
              </a:rPr>
              <a:t> </a:t>
            </a:r>
            <a:r>
              <a:rPr lang="de-DE" sz="1800" i="1" dirty="0" err="1">
                <a:solidFill>
                  <a:srgbClr val="00B050"/>
                </a:solidFill>
              </a:rPr>
              <a:t>of</a:t>
            </a:r>
            <a:r>
              <a:rPr lang="de-DE" sz="1800" i="1" dirty="0">
                <a:solidFill>
                  <a:srgbClr val="00B050"/>
                </a:solidFill>
              </a:rPr>
              <a:t> </a:t>
            </a:r>
            <a:r>
              <a:rPr lang="de-DE" sz="1800" i="1" dirty="0" err="1">
                <a:solidFill>
                  <a:srgbClr val="00B050"/>
                </a:solidFill>
              </a:rPr>
              <a:t>these</a:t>
            </a:r>
            <a:r>
              <a:rPr lang="de-DE" sz="1800" i="1" dirty="0">
                <a:solidFill>
                  <a:srgbClr val="00B050"/>
                </a:solidFill>
              </a:rPr>
              <a:t> </a:t>
            </a:r>
            <a:r>
              <a:rPr lang="de-DE" sz="1800" i="1" dirty="0" err="1">
                <a:solidFill>
                  <a:srgbClr val="00B050"/>
                </a:solidFill>
              </a:rPr>
              <a:t>focal</a:t>
            </a:r>
            <a:r>
              <a:rPr lang="de-DE" sz="1800" i="1" dirty="0">
                <a:solidFill>
                  <a:srgbClr val="00B050"/>
                </a:solidFill>
              </a:rPr>
              <a:t> planes…</a:t>
            </a:r>
          </a:p>
        </p:txBody>
      </p:sp>
    </p:spTree>
    <p:extLst>
      <p:ext uri="{BB962C8B-B14F-4D97-AF65-F5344CB8AC3E}">
        <p14:creationId xmlns:p14="http://schemas.microsoft.com/office/powerpoint/2010/main" val="28739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de-DE" dirty="0"/>
              <a:t>Assessment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focal</a:t>
            </a:r>
            <a:r>
              <a:rPr lang="de-DE" dirty="0"/>
              <a:t> planes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79729"/>
              </p:ext>
            </p:extLst>
          </p:nvPr>
        </p:nvGraphicFramePr>
        <p:xfrm>
          <a:off x="95030" y="1093856"/>
          <a:ext cx="8941465" cy="577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293">
                  <a:extLst>
                    <a:ext uri="{9D8B030D-6E8A-4147-A177-3AD203B41FA5}">
                      <a16:colId xmlns:a16="http://schemas.microsoft.com/office/drawing/2014/main" val="35515202"/>
                    </a:ext>
                  </a:extLst>
                </a:gridCol>
                <a:gridCol w="1788293">
                  <a:extLst>
                    <a:ext uri="{9D8B030D-6E8A-4147-A177-3AD203B41FA5}">
                      <a16:colId xmlns:a16="http://schemas.microsoft.com/office/drawing/2014/main" val="1008828794"/>
                    </a:ext>
                  </a:extLst>
                </a:gridCol>
                <a:gridCol w="1788293">
                  <a:extLst>
                    <a:ext uri="{9D8B030D-6E8A-4147-A177-3AD203B41FA5}">
                      <a16:colId xmlns:a16="http://schemas.microsoft.com/office/drawing/2014/main" val="1659537617"/>
                    </a:ext>
                  </a:extLst>
                </a:gridCol>
                <a:gridCol w="1788293">
                  <a:extLst>
                    <a:ext uri="{9D8B030D-6E8A-4147-A177-3AD203B41FA5}">
                      <a16:colId xmlns:a16="http://schemas.microsoft.com/office/drawing/2014/main" val="1613278936"/>
                    </a:ext>
                  </a:extLst>
                </a:gridCol>
                <a:gridCol w="1788293">
                  <a:extLst>
                    <a:ext uri="{9D8B030D-6E8A-4147-A177-3AD203B41FA5}">
                      <a16:colId xmlns:a16="http://schemas.microsoft.com/office/drawing/2014/main" val="2811422428"/>
                    </a:ext>
                  </a:extLst>
                </a:gridCol>
              </a:tblGrid>
              <a:tr h="318170"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Impossible</a:t>
                      </a:r>
                      <a:endParaRPr lang="en-CA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 to solve</a:t>
                      </a:r>
                      <a:endParaRPr lang="en-CA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Solvable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issue</a:t>
                      </a:r>
                      <a:endParaRPr lang="en-CA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035587"/>
                  </a:ext>
                </a:extLst>
              </a:tr>
              <a:tr h="15113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Infrastructure/equip-</a:t>
                      </a:r>
                      <a:r>
                        <a:rPr lang="en-US" sz="1600" dirty="0" err="1" smtClean="0"/>
                        <a:t>ment</a:t>
                      </a:r>
                      <a:endParaRPr lang="en-CA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doable, major TBI or building change, additional costs &gt; 1 M€</a:t>
                      </a:r>
                      <a:endParaRPr lang="en-CA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Replanning</a:t>
                      </a:r>
                      <a:r>
                        <a:rPr lang="en-US" sz="1600" dirty="0" smtClean="0"/>
                        <a:t> need, additional</a:t>
                      </a:r>
                      <a:r>
                        <a:rPr lang="en-US" sz="1600" baseline="0" dirty="0" smtClean="0"/>
                        <a:t> costs </a:t>
                      </a:r>
                      <a:r>
                        <a:rPr lang="en-US" sz="1600" dirty="0" smtClean="0"/>
                        <a:t>&gt;300</a:t>
                      </a:r>
                      <a:r>
                        <a:rPr lang="en-US" sz="1600" baseline="0" dirty="0" smtClean="0"/>
                        <a:t> k€</a:t>
                      </a:r>
                      <a:endParaRPr lang="en-CA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already planed before review</a:t>
                      </a:r>
                      <a:endParaRPr lang="en-CA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164272"/>
                  </a:ext>
                </a:extLst>
              </a:tr>
              <a:tr h="10340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PID/beam quality</a:t>
                      </a:r>
                      <a:endParaRPr lang="en-CA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physics output</a:t>
                      </a:r>
                      <a:r>
                        <a:rPr lang="en-US" sz="1600" baseline="0" dirty="0" smtClean="0"/>
                        <a:t> possible</a:t>
                      </a:r>
                      <a:endParaRPr lang="en-CA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 physics output due to optic/identification constraints</a:t>
                      </a:r>
                      <a:endParaRPr lang="en-CA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Not optimal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but better than current GSI facility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Goal of Super-FRS</a:t>
                      </a:r>
                      <a:endParaRPr lang="en-CA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586841"/>
                  </a:ext>
                </a:extLst>
              </a:tr>
              <a:tr h="12726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Impact time on running</a:t>
                      </a:r>
                      <a:r>
                        <a:rPr lang="en-US" sz="1600" baseline="0" dirty="0" smtClean="0"/>
                        <a:t> experiment</a:t>
                      </a:r>
                    </a:p>
                    <a:p>
                      <a:r>
                        <a:rPr lang="en-US" sz="1600" baseline="0" dirty="0" smtClean="0"/>
                        <a:t>for other collaboration</a:t>
                      </a:r>
                      <a:endParaRPr lang="en-CA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&gt;9</a:t>
                      </a:r>
                      <a:r>
                        <a:rPr lang="en-US" sz="1600" baseline="0" dirty="0" smtClean="0"/>
                        <a:t> months, not possible to run both setups at the same year</a:t>
                      </a:r>
                      <a:endParaRPr lang="en-CA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&gt;3 months</a:t>
                      </a:r>
                    </a:p>
                    <a:p>
                      <a:r>
                        <a:rPr lang="en-US" sz="1600" dirty="0" smtClean="0"/>
                        <a:t>Need several month between setups</a:t>
                      </a:r>
                      <a:r>
                        <a:rPr lang="en-US" sz="1600" baseline="0" dirty="0" smtClean="0"/>
                        <a:t> </a:t>
                      </a:r>
                      <a:endParaRPr lang="en-CA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week to 2 months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1 week</a:t>
                      </a:r>
                      <a:r>
                        <a:rPr lang="en-US" sz="1600" baseline="0" dirty="0" smtClean="0"/>
                        <a:t> between setup</a:t>
                      </a:r>
                      <a:endParaRPr lang="en-CA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79939"/>
                  </a:ext>
                </a:extLst>
              </a:tr>
              <a:tr h="15113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Risk</a:t>
                      </a:r>
                      <a:endParaRPr lang="en-CA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Operation will damage lot of equipment</a:t>
                      </a:r>
                      <a:endParaRPr lang="en-CA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High (&gt;10%) risk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of damage of expensive (&gt;100 k€) equipment 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Small chance of expensive damage or high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chance of acceptable damage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Standard experiment risk for equipment</a:t>
                      </a:r>
                      <a:endParaRPr lang="en-CA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15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2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B23-E874-3D49-BF97-A061419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0" y="6138"/>
            <a:ext cx="7748151" cy="1057351"/>
          </a:xfrm>
        </p:spPr>
        <p:txBody>
          <a:bodyPr/>
          <a:lstStyle/>
          <a:p>
            <a:r>
              <a:rPr lang="de-DE" dirty="0"/>
              <a:t>FHF1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matrix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as</a:t>
            </a:r>
            <a:r>
              <a:rPr lang="de-DE" dirty="0">
                <a:solidFill>
                  <a:srgbClr val="FF0000"/>
                </a:solidFill>
              </a:rPr>
              <a:t> an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/>
              <a:t>…</a:t>
            </a:r>
            <a:endParaRPr lang="en-GB" dirty="0"/>
          </a:p>
        </p:txBody>
      </p:sp>
      <p:graphicFrame>
        <p:nvGraphicFramePr>
          <p:cNvPr id="6" name="Table 1"/>
          <p:cNvGraphicFramePr>
            <a:graphicFrameLocks noGrp="1"/>
          </p:cNvGraphicFramePr>
          <p:nvPr>
            <p:extLst/>
          </p:nvPr>
        </p:nvGraphicFramePr>
        <p:xfrm>
          <a:off x="201595" y="1727460"/>
          <a:ext cx="8740811" cy="4273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106">
                  <a:extLst>
                    <a:ext uri="{9D8B030D-6E8A-4147-A177-3AD203B41FA5}">
                      <a16:colId xmlns:a16="http://schemas.microsoft.com/office/drawing/2014/main" val="3310110209"/>
                    </a:ext>
                  </a:extLst>
                </a:gridCol>
                <a:gridCol w="2992299">
                  <a:extLst>
                    <a:ext uri="{9D8B030D-6E8A-4147-A177-3AD203B41FA5}">
                      <a16:colId xmlns:a16="http://schemas.microsoft.com/office/drawing/2014/main" val="1621221003"/>
                    </a:ext>
                  </a:extLst>
                </a:gridCol>
                <a:gridCol w="2185203">
                  <a:extLst>
                    <a:ext uri="{9D8B030D-6E8A-4147-A177-3AD203B41FA5}">
                      <a16:colId xmlns:a16="http://schemas.microsoft.com/office/drawing/2014/main" val="4184460027"/>
                    </a:ext>
                  </a:extLst>
                </a:gridCol>
                <a:gridCol w="2185203">
                  <a:extLst>
                    <a:ext uri="{9D8B030D-6E8A-4147-A177-3AD203B41FA5}">
                      <a16:colId xmlns:a16="http://schemas.microsoft.com/office/drawing/2014/main" val="4006404681"/>
                    </a:ext>
                  </a:extLst>
                </a:gridCol>
              </a:tblGrid>
              <a:tr h="296465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HISPEC (AGATA)</a:t>
                      </a:r>
                      <a:endParaRPr lang="en-CA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CSC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DESPEC</a:t>
                      </a:r>
                      <a:r>
                        <a:rPr lang="en-US" sz="1100" baseline="0" dirty="0" smtClean="0"/>
                        <a:t> (DEGAS+AIDA)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40444"/>
                  </a:ext>
                </a:extLst>
              </a:tr>
              <a:tr h="21803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Media supply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Yes</a:t>
                      </a:r>
                      <a:endParaRPr lang="en-CA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Yes</a:t>
                      </a:r>
                      <a:endParaRPr lang="en-CA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Yes</a:t>
                      </a:r>
                      <a:endParaRPr lang="en-CA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24623"/>
                  </a:ext>
                </a:extLst>
              </a:tr>
              <a:tr h="21803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Space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Yes</a:t>
                      </a:r>
                      <a:endParaRPr lang="en-CA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Yes</a:t>
                      </a:r>
                      <a:endParaRPr lang="en-CA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Yes</a:t>
                      </a:r>
                      <a:endParaRPr lang="en-CA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962918"/>
                  </a:ext>
                </a:extLst>
              </a:tr>
              <a:tr h="36120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PID/optic/ beam quality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Intensity limit at middle focal plane due to AGATA in the same area</a:t>
                      </a:r>
                      <a:endParaRPr lang="en-CA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PID and tracking assured, need degrader</a:t>
                      </a:r>
                      <a:endParaRPr lang="en-CA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PID and tracking assured, need degrader</a:t>
                      </a:r>
                      <a:endParaRPr lang="en-CA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94289"/>
                  </a:ext>
                </a:extLst>
              </a:tr>
              <a:tr h="6268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Additional</a:t>
                      </a:r>
                      <a:r>
                        <a:rPr lang="en-US" sz="1100" baseline="0" dirty="0" smtClean="0"/>
                        <a:t> equipment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 magnet after AGATA,</a:t>
                      </a:r>
                    </a:p>
                    <a:p>
                      <a:r>
                        <a:rPr lang="en-US" sz="1100" dirty="0" smtClean="0"/>
                        <a:t>Need special tracking detectors</a:t>
                      </a:r>
                    </a:p>
                    <a:p>
                      <a:r>
                        <a:rPr lang="en-US" sz="1100" dirty="0" smtClean="0"/>
                        <a:t>Glad no option. Need to</a:t>
                      </a:r>
                      <a:r>
                        <a:rPr lang="en-US" sz="1100" baseline="0" dirty="0" smtClean="0"/>
                        <a:t> put magnet instead of GLAD</a:t>
                      </a:r>
                      <a:endParaRPr lang="en-CA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New platform to allow faster change</a:t>
                      </a:r>
                      <a:endParaRPr lang="en-CA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New platform to allow faster change</a:t>
                      </a:r>
                      <a:endParaRPr lang="en-CA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049890"/>
                  </a:ext>
                </a:extLst>
              </a:tr>
              <a:tr h="21803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Racks present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Enough</a:t>
                      </a:r>
                      <a:endParaRPr lang="en-CA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enough</a:t>
                      </a:r>
                      <a:endParaRPr lang="en-CA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enough</a:t>
                      </a:r>
                      <a:endParaRPr lang="en-CA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11993"/>
                  </a:ext>
                </a:extLst>
              </a:tr>
              <a:tr h="2964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Special</a:t>
                      </a:r>
                      <a:r>
                        <a:rPr lang="en-US" sz="1100" baseline="0" dirty="0" smtClean="0"/>
                        <a:t> request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DAQ</a:t>
                      </a:r>
                      <a:r>
                        <a:rPr lang="en-US" sz="1100" baseline="0" dirty="0" smtClean="0"/>
                        <a:t> box room in roof</a:t>
                      </a:r>
                      <a:endParaRPr lang="en-CA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He </a:t>
                      </a:r>
                      <a:r>
                        <a:rPr lang="en-US" sz="1100" dirty="0" err="1" smtClean="0"/>
                        <a:t>recov</a:t>
                      </a:r>
                      <a:r>
                        <a:rPr lang="en-US" sz="1100" baseline="0" dirty="0" smtClean="0"/>
                        <a:t> unit, space</a:t>
                      </a:r>
                      <a:endParaRPr lang="en-CA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rail</a:t>
                      </a:r>
                      <a:endParaRPr lang="en-CA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99335"/>
                  </a:ext>
                </a:extLst>
              </a:tr>
              <a:tr h="78476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Impact</a:t>
                      </a:r>
                      <a:r>
                        <a:rPr lang="en-US" sz="1100" baseline="0" dirty="0" smtClean="0"/>
                        <a:t> on R3B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and other NUSTAR experiments</a:t>
                      </a:r>
                      <a:endParaRPr lang="en-CA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Limited intensity,</a:t>
                      </a:r>
                      <a:r>
                        <a:rPr lang="en-US" sz="1100" baseline="0" dirty="0" smtClean="0"/>
                        <a:t> no S-FRS standard diagnostics, no CSC in // so no R3B running, if R3B with ad hoc diagnostic it run need to open AGATA and run at low intensity</a:t>
                      </a:r>
                      <a:endParaRPr lang="en-CA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Strong delays in changing setup if all 3 NUSTAR coll. at </a:t>
                      </a:r>
                      <a:r>
                        <a:rPr lang="en-US" sz="1100" dirty="0" err="1" smtClean="0"/>
                        <a:t>FHFx</a:t>
                      </a:r>
                      <a:r>
                        <a:rPr lang="en-US" sz="1100" dirty="0" smtClean="0"/>
                        <a:t> no possibility to prepare an experiment when an</a:t>
                      </a:r>
                      <a:r>
                        <a:rPr lang="en-US" sz="1100" baseline="0" dirty="0" smtClean="0"/>
                        <a:t> other one runs</a:t>
                      </a:r>
                      <a:endParaRPr lang="en-CA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Strong delays in changing setup if all 3 NUSTAR coll. at </a:t>
                      </a:r>
                      <a:r>
                        <a:rPr lang="en-US" sz="1100" dirty="0" err="1" smtClean="0"/>
                        <a:t>FHFx</a:t>
                      </a:r>
                      <a:r>
                        <a:rPr lang="en-US" sz="1100" dirty="0" smtClean="0"/>
                        <a:t> no possibility to prepare an experiment when an</a:t>
                      </a:r>
                      <a:r>
                        <a:rPr lang="en-US" sz="1100" baseline="0" dirty="0" smtClean="0"/>
                        <a:t> other one runs</a:t>
                      </a:r>
                      <a:endParaRPr lang="en-CA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296472"/>
                  </a:ext>
                </a:extLst>
              </a:tr>
              <a:tr h="78476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Risk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Exposes expensive AGATA detector to direct radiation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from mid focal plane when any experiment runs </a:t>
                      </a:r>
                      <a:endParaRPr lang="en-CA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Exposes expensive DEGAS detectors to direct radiation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from mid focal plane when any experiment runs </a:t>
                      </a:r>
                      <a:endParaRPr lang="en-CA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89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2299</Words>
  <Application>Microsoft Office PowerPoint</Application>
  <PresentationFormat>Bildschirmpräsentation (4:3)</PresentationFormat>
  <Paragraphs>972</Paragraphs>
  <Slides>29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Arial</vt:lpstr>
      <vt:lpstr>Calibri</vt:lpstr>
      <vt:lpstr>Default Design</vt:lpstr>
      <vt:lpstr>Arbeitsblatt</vt:lpstr>
      <vt:lpstr>Plans and Challenges of NUSTAR</vt:lpstr>
      <vt:lpstr>Current NUSTAR Perspectives</vt:lpstr>
      <vt:lpstr>NUSTAR Experiment Timeline</vt:lpstr>
      <vt:lpstr>NUSTAR at FAIR ES/FS</vt:lpstr>
      <vt:lpstr>Tasks of the Config+ Working Group</vt:lpstr>
      <vt:lpstr>Prerequisites and Basic Conditions/Assumptions</vt:lpstr>
      <vt:lpstr>Super-FRS focal planes as potential locations  for experiment scenarios</vt:lpstr>
      <vt:lpstr>Assessment criteria for focal planes</vt:lpstr>
      <vt:lpstr>FHF1 assessment matrix as an example…</vt:lpstr>
      <vt:lpstr>Scenario with only the HE branch of the Super-FRS</vt:lpstr>
      <vt:lpstr>Resume of 1-branch scenario</vt:lpstr>
      <vt:lpstr>Scenario with two separate radiation areas</vt:lpstr>
      <vt:lpstr>Situation at FLF2/3</vt:lpstr>
      <vt:lpstr>Resume of 2-branch scenario</vt:lpstr>
      <vt:lpstr>Thank you</vt:lpstr>
      <vt:lpstr>R3B Scenario</vt:lpstr>
      <vt:lpstr>Super-FRS EC (regular set-ups) Scenario</vt:lpstr>
      <vt:lpstr>Super-FRS EC (CSC) Scenario</vt:lpstr>
      <vt:lpstr>DESPEC Scenario</vt:lpstr>
      <vt:lpstr>HISPEC(AGATA) Scenario</vt:lpstr>
      <vt:lpstr>MATS/LASPEC Scenario</vt:lpstr>
      <vt:lpstr>R3B Scenario</vt:lpstr>
      <vt:lpstr>Super-FRS EC (regular set-ups) Scenario</vt:lpstr>
      <vt:lpstr>Super-FRS EC (CSC) Scenario</vt:lpstr>
      <vt:lpstr>DESPEC Scenario</vt:lpstr>
      <vt:lpstr>HISPEC (AGATA) Scenario</vt:lpstr>
      <vt:lpstr>MATS/LASPEC Scenario</vt:lpstr>
      <vt:lpstr>ES/FS requires special Experiment Platforms</vt:lpstr>
      <vt:lpstr>ES/FS requires special Experiment Platforms</vt:lpstr>
    </vt:vector>
  </TitlesOfParts>
  <Company>GSI - 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Gerl</dc:creator>
  <cp:lastModifiedBy>Gerl, Juergen Dr.</cp:lastModifiedBy>
  <cp:revision>335</cp:revision>
  <dcterms:created xsi:type="dcterms:W3CDTF">2010-10-01T08:55:52Z</dcterms:created>
  <dcterms:modified xsi:type="dcterms:W3CDTF">2023-02-14T07:12:27Z</dcterms:modified>
</cp:coreProperties>
</file>