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83" r:id="rId3"/>
    <p:sldMasterId id="2147483694" r:id="rId4"/>
    <p:sldMasterId id="2147483716" r:id="rId5"/>
  </p:sldMasterIdLst>
  <p:notesMasterIdLst>
    <p:notesMasterId r:id="rId25"/>
  </p:notesMasterIdLst>
  <p:handoutMasterIdLst>
    <p:handoutMasterId r:id="rId26"/>
  </p:handoutMasterIdLst>
  <p:sldIdLst>
    <p:sldId id="298" r:id="rId6"/>
    <p:sldId id="2613" r:id="rId7"/>
    <p:sldId id="301" r:id="rId8"/>
    <p:sldId id="260" r:id="rId9"/>
    <p:sldId id="2622" r:id="rId10"/>
    <p:sldId id="391" r:id="rId11"/>
    <p:sldId id="2610" r:id="rId12"/>
    <p:sldId id="2616" r:id="rId13"/>
    <p:sldId id="2617" r:id="rId14"/>
    <p:sldId id="2615" r:id="rId15"/>
    <p:sldId id="2624" r:id="rId16"/>
    <p:sldId id="2625" r:id="rId17"/>
    <p:sldId id="2626" r:id="rId18"/>
    <p:sldId id="2627" r:id="rId19"/>
    <p:sldId id="2618" r:id="rId20"/>
    <p:sldId id="369" r:id="rId21"/>
    <p:sldId id="1297" r:id="rId22"/>
    <p:sldId id="1305" r:id="rId23"/>
    <p:sldId id="2611" r:id="rId2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DBB63"/>
    <a:srgbClr val="EAEAEA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2346" autoAdjust="0"/>
  </p:normalViewPr>
  <p:slideViewPr>
    <p:cSldViewPr snapToGrid="0" snapToObjects="1">
      <p:cViewPr varScale="1">
        <p:scale>
          <a:sx n="119" d="100"/>
          <a:sy n="119" d="100"/>
        </p:scale>
        <p:origin x="117" y="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20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8FFB4C2A-4880-18DD-7322-34666C9386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7E146-5E53-4330-BC7C-522C22E2BF1C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FC1A86E-A147-B63B-D3A4-ED9453E980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309A7339-D10B-BE36-5203-892E6579E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23E1AC49-ADB2-3FD0-21EF-5F723BF677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CF6317A3-FF16-FE81-1A05-32398FF59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B4312B8D-70FF-566C-69E0-1C935A474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C0C2B-C435-42F7-BCCE-BCB90DD98BA1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15000"/>
              </a:lnSpc>
            </a:pPr>
            <a:r>
              <a:rPr lang="en-US" dirty="0"/>
              <a:t>Since the MSV remains our ultimate goal, we have to make sure that activities are paused in </a:t>
            </a:r>
            <a:r>
              <a:rPr lang="en-US" dirty="0">
                <a:solidFill>
                  <a:srgbClr val="FF0000"/>
                </a:solidFill>
              </a:rPr>
              <a:t>such </a:t>
            </a:r>
            <a:r>
              <a:rPr lang="en-US" dirty="0"/>
              <a:t>a way to be resumable.</a:t>
            </a:r>
          </a:p>
          <a:p>
            <a:pPr lvl="1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</a:rPr>
              <a:t>Additional</a:t>
            </a:r>
            <a:r>
              <a:rPr lang="en-US" dirty="0"/>
              <a:t> components will progressively be authorized construction when funds will be made available.</a:t>
            </a:r>
          </a:p>
          <a:p>
            <a:pPr lvl="2">
              <a:lnSpc>
                <a:spcPct val="115000"/>
              </a:lnSpc>
            </a:pPr>
            <a:r>
              <a:rPr lang="en-US" dirty="0"/>
              <a:t>It is likely  that this will </a:t>
            </a:r>
            <a:r>
              <a:rPr lang="en-US" dirty="0" err="1"/>
              <a:t>will</a:t>
            </a:r>
            <a:r>
              <a:rPr lang="en-US" dirty="0"/>
              <a:t> happen in the order APPA Cave, then LEB, then rest of IO, then CR, HESR and </a:t>
            </a:r>
            <a:r>
              <a:rPr lang="en-US" dirty="0" err="1"/>
              <a:t>pLinac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52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632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improve slide -&gt; who has the original?</a:t>
            </a:r>
          </a:p>
        </p:txBody>
      </p:sp>
    </p:spTree>
    <p:extLst>
      <p:ext uri="{BB962C8B-B14F-4D97-AF65-F5344CB8AC3E}">
        <p14:creationId xmlns:p14="http://schemas.microsoft.com/office/powerpoint/2010/main" val="391145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improve slide -&gt; who has the original?</a:t>
            </a:r>
          </a:p>
        </p:txBody>
      </p:sp>
    </p:spTree>
    <p:extLst>
      <p:ext uri="{BB962C8B-B14F-4D97-AF65-F5344CB8AC3E}">
        <p14:creationId xmlns:p14="http://schemas.microsoft.com/office/powerpoint/2010/main" val="3851703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need to repeat the details on the PAC?</a:t>
            </a:r>
          </a:p>
        </p:txBody>
      </p:sp>
    </p:spTree>
    <p:extLst>
      <p:ext uri="{BB962C8B-B14F-4D97-AF65-F5344CB8AC3E}">
        <p14:creationId xmlns:p14="http://schemas.microsoft.com/office/powerpoint/2010/main" val="143047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7286" y="141117"/>
            <a:ext cx="5299704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Stefan Schippers (Sprecher des ErUM-FSP APPA), Prisma-Strategiegespräch ErUM-Themengebiet „Teilchen“, Hamburg, 2.-3. Februar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00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4869657"/>
            <a:ext cx="2133600" cy="273844"/>
          </a:xfrm>
        </p:spPr>
        <p:txBody>
          <a:bodyPr/>
          <a:lstStyle>
            <a:lvl1pPr defTabSz="685783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/>
              <a:pPr algn="l"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1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9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Stefan Schippers (Sprecher des ErUM-FSP APPA), Prisma-Strategiegespräch ErUM-Themengebiet „Teilchen“, Hamburg, 2.-3. Februar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14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355" y="3890522"/>
            <a:ext cx="2133600" cy="273844"/>
          </a:xfrm>
        </p:spPr>
        <p:txBody>
          <a:bodyPr/>
          <a:lstStyle>
            <a:lvl1pPr defTabSz="685783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5" y="4955383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900" smtClean="0"/>
              <a:pPr>
                <a:defRPr/>
              </a:pPr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422465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1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09098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6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1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0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261521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2123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51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7858BA-97FF-467B-88B5-B4FF2FCC31FE}" type="slidenum">
              <a:rPr lang="de-DE" sz="900" smtClean="0">
                <a:solidFill>
                  <a:prstClr val="white"/>
                </a:solidFill>
              </a:rPr>
              <a:pPr/>
              <a:t>‹Nr.›</a:t>
            </a:fld>
            <a:endParaRPr lang="de-DE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71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7858BA-97FF-467B-88B5-B4FF2FCC31FE}" type="slidenum">
              <a:rPr lang="de-DE" sz="900" smtClean="0">
                <a:solidFill>
                  <a:prstClr val="white"/>
                </a:solidFill>
              </a:rPr>
              <a:pPr/>
              <a:t>‹Nr.›</a:t>
            </a:fld>
            <a:endParaRPr lang="de-DE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2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1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sp>
        <p:nvSpPr>
          <p:cNvPr id="4" name="Slide Number Placeholder 3"/>
          <p:cNvSpPr txBox="1">
            <a:spLocks/>
          </p:cNvSpPr>
          <p:nvPr userDrawn="1"/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7858BA-97FF-467B-88B5-B4FF2FCC31FE}" type="slidenum">
              <a:rPr lang="de-DE" sz="900" smtClean="0">
                <a:solidFill>
                  <a:prstClr val="white"/>
                </a:solidFill>
              </a:rPr>
              <a:pPr/>
              <a:t>‹Nr.›</a:t>
            </a:fld>
            <a:endParaRPr lang="de-DE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27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47675" y="4926807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07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85750"/>
            <a:ext cx="8610600" cy="3429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857250"/>
            <a:ext cx="4343400" cy="19431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57250"/>
            <a:ext cx="4343400" cy="19431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7858BA-97FF-467B-88B5-B4FF2FCC31FE}" type="slidenum">
              <a:rPr lang="de-DE" sz="900" smtClean="0">
                <a:solidFill>
                  <a:prstClr val="white"/>
                </a:solidFill>
              </a:rPr>
              <a:pPr/>
              <a:t>‹Nr.›</a:t>
            </a:fld>
            <a:endParaRPr lang="de-DE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76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TER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6B60EFB-8F8E-FE4A-A6D2-7868077F8D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8060DCE8-AB47-0D48-BF49-97410B4D44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Otmar D. Wiestler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President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2770202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10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03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4707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66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55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5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460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6030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30111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75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5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7286" y="141117"/>
            <a:ext cx="5299704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1FF6B059-3204-E814-6029-10C928E17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7"/>
            <a:ext cx="1152510" cy="5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2" y="167575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17638" y="1104900"/>
            <a:ext cx="5270362" cy="34163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702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2" y="167575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37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A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3066" y="-98535"/>
            <a:ext cx="5623034" cy="8737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0">
                <a:latin typeface="+mn-lt"/>
              </a:defRPr>
            </a:lvl1pPr>
          </a:lstStyle>
          <a:p>
            <a:r>
              <a:rPr lang="de-DE" dirty="0"/>
              <a:t>Titelmasterformat durch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1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355" y="3890521"/>
            <a:ext cx="2133600" cy="273844"/>
          </a:xfrm>
        </p:spPr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4" y="4955382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900" smtClean="0"/>
              <a:pPr>
                <a:defRPr/>
              </a:pPr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45521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7956376" y="4948015"/>
            <a:ext cx="114935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900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8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53277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20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33640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sz="11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10424" y="166159"/>
            <a:ext cx="5709174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22" y="206825"/>
            <a:ext cx="775055" cy="645879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515D6BBD-E5A3-EE68-068D-33B27F910B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185"/>
            <a:ext cx="1152510" cy="5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9" r:id="rId7"/>
    <p:sldLayoutId id="2147483671" r:id="rId8"/>
    <p:sldLayoutId id="2147483728" r:id="rId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800" b="0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00" y="27000"/>
            <a:ext cx="648000" cy="54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" y="27000"/>
            <a:ext cx="822254" cy="540000"/>
          </a:xfrm>
          <a:prstGeom prst="rect">
            <a:avLst/>
          </a:prstGeom>
        </p:spPr>
      </p:pic>
      <p:cxnSp>
        <p:nvCxnSpPr>
          <p:cNvPr id="7" name="Gerader Verbinder 6"/>
          <p:cNvCxnSpPr/>
          <p:nvPr userDrawn="1"/>
        </p:nvCxnSpPr>
        <p:spPr>
          <a:xfrm flipV="1">
            <a:off x="0" y="594000"/>
            <a:ext cx="91440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39930" y="4994610"/>
            <a:ext cx="7864141" cy="148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Stefan Schippers (Sprecher des </a:t>
            </a:r>
            <a:r>
              <a:rPr lang="de-DE" dirty="0" err="1"/>
              <a:t>ErUM</a:t>
            </a:r>
            <a:r>
              <a:rPr lang="de-DE" dirty="0"/>
              <a:t>-FSP APPA), Prisma-Strategiegespräch </a:t>
            </a:r>
            <a:r>
              <a:rPr lang="de-DE" dirty="0" err="1"/>
              <a:t>ErUM</a:t>
            </a:r>
            <a:r>
              <a:rPr lang="de-DE" dirty="0"/>
              <a:t>-Themengebiet „Teilchen“, Hamburg, 2.-3. Februar 2023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595059" y="4994609"/>
            <a:ext cx="548941" cy="1488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DFA5A-E65A-44E2-A421-F5BEA1F33A6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3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3926"/>
            <a:ext cx="9152522" cy="409575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dirty="0">
                <a:solidFill>
                  <a:prstClr val="white"/>
                </a:solidFill>
              </a:rPr>
              <a:t>04.07.2019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E511A0-31C8-4F3B-873A-C9A391CA0C4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72" y="0"/>
            <a:ext cx="1845128" cy="75598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8737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2" r:id="rId8"/>
    <p:sldLayoutId id="2147483693" r:id="rId9"/>
  </p:sldLayoutIdLst>
  <p:hf hdr="0" ftr="0"/>
  <p:txStyles>
    <p:titleStyle>
      <a:lvl1pPr algn="l" defTabSz="914378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1" indent="-180971" algn="l" defTabSz="179996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79996" algn="l"/>
          <a:tab pos="359991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54" indent="-179384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25" indent="-18097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57" indent="-17462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00" indent="-285743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82D07-C42A-2949-82BA-B54A53204C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927" cy="5151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</p:spTree>
    <p:extLst>
      <p:ext uri="{BB962C8B-B14F-4D97-AF65-F5344CB8AC3E}">
        <p14:creationId xmlns:p14="http://schemas.microsoft.com/office/powerpoint/2010/main" val="230834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48BB1CE-E176-0BDD-66C9-BE89068F6043}"/>
              </a:ext>
            </a:extLst>
          </p:cNvPr>
          <p:cNvSpPr/>
          <p:nvPr/>
        </p:nvSpPr>
        <p:spPr>
          <a:xfrm>
            <a:off x="0" y="5054203"/>
            <a:ext cx="2865438" cy="89297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E789D04-41F2-CF58-3CC5-BD9A8BC89096}"/>
              </a:ext>
            </a:extLst>
          </p:cNvPr>
          <p:cNvSpPr/>
          <p:nvPr/>
        </p:nvSpPr>
        <p:spPr>
          <a:xfrm>
            <a:off x="4763" y="4963716"/>
            <a:ext cx="5732462" cy="90488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5228403-EF2A-DFC8-1E37-46714709950A}"/>
              </a:ext>
            </a:extLst>
          </p:cNvPr>
          <p:cNvSpPr/>
          <p:nvPr/>
        </p:nvSpPr>
        <p:spPr>
          <a:xfrm>
            <a:off x="5724526" y="5054203"/>
            <a:ext cx="3425825" cy="89297"/>
          </a:xfrm>
          <a:prstGeom prst="rect">
            <a:avLst/>
          </a:prstGeom>
          <a:solidFill>
            <a:srgbClr val="7678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0AB3B8B-B491-ED03-BCAF-C73EE094B412}"/>
              </a:ext>
            </a:extLst>
          </p:cNvPr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0043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26B7247-AEB6-AE10-498D-E73BA696C813}"/>
              </a:ext>
            </a:extLst>
          </p:cNvPr>
          <p:cNvSpPr/>
          <p:nvPr/>
        </p:nvSpPr>
        <p:spPr>
          <a:xfrm>
            <a:off x="3049588" y="653653"/>
            <a:ext cx="6094412" cy="89297"/>
          </a:xfrm>
          <a:prstGeom prst="rect">
            <a:avLst/>
          </a:prstGeom>
          <a:solidFill>
            <a:srgbClr val="DC6C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3E7C6E0-AB4A-FAF4-69B0-77994413332E}"/>
              </a:ext>
            </a:extLst>
          </p:cNvPr>
          <p:cNvSpPr/>
          <p:nvPr/>
        </p:nvSpPr>
        <p:spPr>
          <a:xfrm>
            <a:off x="1" y="1"/>
            <a:ext cx="6094413" cy="89297"/>
          </a:xfrm>
          <a:prstGeom prst="rect">
            <a:avLst/>
          </a:prstGeom>
          <a:solidFill>
            <a:srgbClr val="A4A7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A33C6B7-B115-0BD6-CE23-2A4B2F29CEB8}"/>
              </a:ext>
            </a:extLst>
          </p:cNvPr>
          <p:cNvSpPr/>
          <p:nvPr/>
        </p:nvSpPr>
        <p:spPr>
          <a:xfrm>
            <a:off x="6099176" y="1"/>
            <a:ext cx="3044825" cy="89297"/>
          </a:xfrm>
          <a:prstGeom prst="rect">
            <a:avLst/>
          </a:prstGeom>
          <a:solidFill>
            <a:srgbClr val="002E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hangingPunct="1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ea typeface="ＭＳ Ｐゴシック" pitchFamily="34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ea typeface="ＭＳ Ｐゴシック" pitchFamily="34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ea typeface="ＭＳ Ｐゴシック" pitchFamily="34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ea typeface="ＭＳ Ｐゴシック" pitchFamily="34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ea typeface="ＭＳ Ｐゴシック" pitchFamily="34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ea typeface="ＭＳ Ｐゴシック" pitchFamily="34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ea typeface="ＭＳ Ｐゴシック" pitchFamily="34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107676" y="4337085"/>
            <a:ext cx="692864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857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rgbClr val="0066CC"/>
              </a:buClr>
              <a:buFont typeface="Wingdings" pitchFamily="2" charset="2"/>
              <a:buNone/>
            </a:pPr>
            <a:r>
              <a:rPr lang="en-GB" altLang="en-US" sz="1350" dirty="0">
                <a:latin typeface="Arial" charset="0"/>
                <a:ea typeface="ＭＳ Ｐゴシック" pitchFamily="34" charset="-128"/>
              </a:rPr>
              <a:t>Thomas Stöhlker </a:t>
            </a:r>
          </a:p>
          <a:p>
            <a:pPr algn="ctr" eaLnBrk="1" hangingPunct="1">
              <a:lnSpc>
                <a:spcPct val="80000"/>
              </a:lnSpc>
              <a:buClr>
                <a:srgbClr val="0066CC"/>
              </a:buClr>
              <a:buFont typeface="Wingdings" pitchFamily="2" charset="2"/>
              <a:buNone/>
            </a:pPr>
            <a:r>
              <a:rPr lang="en-GB" altLang="en-US" sz="1350" dirty="0">
                <a:latin typeface="Arial" charset="0"/>
                <a:ea typeface="ＭＳ Ｐゴシック" pitchFamily="34" charset="-128"/>
              </a:rPr>
              <a:t>Helmholtz Institute Jena and Friedrich-Schiller University, Jena, and GSI</a:t>
            </a:r>
          </a:p>
          <a:p>
            <a:pPr algn="ctr" eaLnBrk="1" hangingPunct="1">
              <a:lnSpc>
                <a:spcPct val="80000"/>
              </a:lnSpc>
              <a:buClr>
                <a:srgbClr val="0066CC"/>
              </a:buClr>
              <a:buFont typeface="Wingdings" pitchFamily="2" charset="2"/>
              <a:buNone/>
            </a:pPr>
            <a:endParaRPr lang="en-GB" altLang="en-US" sz="1350" i="1" dirty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D2BAB9B-13BE-49A6-9C88-6F8FB00E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43" y="2266637"/>
            <a:ext cx="3318383" cy="16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62D565F-B3F7-41B5-9FB8-AA73AF1F8E24}"/>
              </a:ext>
            </a:extLst>
          </p:cNvPr>
          <p:cNvSpPr txBox="1"/>
          <p:nvPr/>
        </p:nvSpPr>
        <p:spPr>
          <a:xfrm>
            <a:off x="407126" y="1073978"/>
            <a:ext cx="7887416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</a:rPr>
              <a:t>Mid-term Research </a:t>
            </a:r>
            <a:r>
              <a:rPr lang="de-DE" sz="2400" dirty="0" err="1">
                <a:solidFill>
                  <a:srgbClr val="002060"/>
                </a:solidFill>
              </a:rPr>
              <a:t>Strategy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of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the</a:t>
            </a:r>
            <a:endParaRPr lang="de-DE" sz="2400" dirty="0">
              <a:solidFill>
                <a:srgbClr val="002060"/>
              </a:solidFill>
            </a:endParaRPr>
          </a:p>
          <a:p>
            <a:pPr algn="ctr"/>
            <a:r>
              <a:rPr lang="de-DE" sz="2400" dirty="0" err="1">
                <a:solidFill>
                  <a:srgbClr val="002060"/>
                </a:solidFill>
              </a:rPr>
              <a:t>Stored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Particles</a:t>
            </a:r>
            <a:r>
              <a:rPr lang="de-DE" sz="2400" dirty="0">
                <a:solidFill>
                  <a:srgbClr val="002060"/>
                </a:solidFill>
              </a:rPr>
              <a:t> Atomic Physics Research </a:t>
            </a:r>
            <a:r>
              <a:rPr lang="de-DE" sz="2400" dirty="0" err="1">
                <a:solidFill>
                  <a:srgbClr val="002060"/>
                </a:solidFill>
              </a:rPr>
              <a:t>Collaboration</a:t>
            </a:r>
            <a:endParaRPr lang="de-DE" sz="2400" dirty="0">
              <a:solidFill>
                <a:srgbClr val="002060"/>
              </a:solidFill>
            </a:endParaRPr>
          </a:p>
          <a:p>
            <a:pPr algn="ctr"/>
            <a:r>
              <a:rPr lang="de-DE" sz="1800" i="1" dirty="0">
                <a:solidFill>
                  <a:srgbClr val="002060"/>
                </a:solidFill>
              </a:rPr>
              <a:t>Atomic, Quantum, and Fundamental Physics</a:t>
            </a:r>
            <a:endParaRPr lang="en-US" sz="1800" dirty="0">
              <a:solidFill>
                <a:srgbClr val="002060"/>
              </a:solidFill>
            </a:endParaRPr>
          </a:p>
          <a:p>
            <a:endParaRPr lang="en-US" sz="1350" dirty="0">
              <a:solidFill>
                <a:srgbClr val="002060"/>
              </a:solidFill>
            </a:endParaRPr>
          </a:p>
        </p:txBody>
      </p:sp>
      <p:pic>
        <p:nvPicPr>
          <p:cNvPr id="35" name="Picture 3" descr="IMG_0760">
            <a:extLst>
              <a:ext uri="{FF2B5EF4-FFF2-40B4-BE49-F238E27FC236}">
                <a16:creationId xmlns:a16="http://schemas.microsoft.com/office/drawing/2014/main" id="{1C7D0A04-83B7-475E-A65D-1E60C89C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7" y="2309101"/>
            <a:ext cx="2080456" cy="15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BE34350-2EA8-475B-A9E8-54AFFD69B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7" t="5900" r="8102" b="11151"/>
          <a:stretch/>
        </p:blipFill>
        <p:spPr>
          <a:xfrm>
            <a:off x="5891377" y="2293370"/>
            <a:ext cx="2297382" cy="1551224"/>
          </a:xfrm>
          <a:prstGeom prst="rect">
            <a:avLst/>
          </a:prstGeom>
        </p:spPr>
      </p:pic>
      <p:pic>
        <p:nvPicPr>
          <p:cNvPr id="5" name="Picture 12" descr="logo_blauer_leichtviolett_im_c">
            <a:extLst>
              <a:ext uri="{FF2B5EF4-FFF2-40B4-BE49-F238E27FC236}">
                <a16:creationId xmlns:a16="http://schemas.microsoft.com/office/drawing/2014/main" id="{4DA7E173-0219-4AEE-0A25-898A8C60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216" y="5328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03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7">
            <a:extLst>
              <a:ext uri="{FF2B5EF4-FFF2-40B4-BE49-F238E27FC236}">
                <a16:creationId xmlns:a16="http://schemas.microsoft.com/office/drawing/2014/main" id="{3F1267CA-974A-8176-857A-1CDD43DFF649}"/>
              </a:ext>
            </a:extLst>
          </p:cNvPr>
          <p:cNvSpPr txBox="1">
            <a:spLocks/>
          </p:cNvSpPr>
          <p:nvPr/>
        </p:nvSpPr>
        <p:spPr>
          <a:xfrm>
            <a:off x="2881228" y="197355"/>
            <a:ext cx="3120673" cy="5617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>
                <a:latin typeface="Arial Narrow" panose="020B0606020202030204" pitchFamily="34" charset="0"/>
              </a:rPr>
              <a:t>Engineering Run 2023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719EAE3-D055-7D68-3638-B558FAB22C03}"/>
              </a:ext>
            </a:extLst>
          </p:cNvPr>
          <p:cNvSpPr txBox="1"/>
          <p:nvPr/>
        </p:nvSpPr>
        <p:spPr>
          <a:xfrm>
            <a:off x="1487714" y="1017831"/>
            <a:ext cx="5539051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Make</a:t>
            </a:r>
            <a:r>
              <a:rPr lang="de-DE" dirty="0"/>
              <a:t> ESR, CRYRING@ESR, HITRAP &amp; Cave A fit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rated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in 2024/2025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233368-A858-1D53-0AD6-3318756EB28A}"/>
              </a:ext>
            </a:extLst>
          </p:cNvPr>
          <p:cNvSpPr txBox="1"/>
          <p:nvPr/>
        </p:nvSpPr>
        <p:spPr>
          <a:xfrm>
            <a:off x="35261" y="1664162"/>
            <a:ext cx="8967591" cy="39241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Electron cooler at </a:t>
            </a:r>
            <a:r>
              <a:rPr lang="de-DE" b="1" dirty="0"/>
              <a:t>ESR</a:t>
            </a:r>
            <a:r>
              <a:rPr lang="de-DE" dirty="0"/>
              <a:t> and </a:t>
            </a:r>
            <a:r>
              <a:rPr lang="de-DE" b="1" dirty="0"/>
              <a:t>CRYRING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to </a:t>
            </a:r>
            <a:r>
              <a:rPr lang="de-DE" dirty="0" err="1"/>
              <a:t>be</a:t>
            </a:r>
            <a:r>
              <a:rPr lang="de-DE" dirty="0"/>
              <a:t> back in </a:t>
            </a:r>
            <a:r>
              <a:rPr lang="de-DE" dirty="0" err="1"/>
              <a:t>operation</a:t>
            </a:r>
            <a:r>
              <a:rPr lang="de-DE" dirty="0"/>
              <a:t> in 2023</a:t>
            </a:r>
          </a:p>
          <a:p>
            <a:pPr algn="l"/>
            <a:r>
              <a:rPr lang="de-DE" dirty="0"/>
              <a:t>     (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repair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drift</a:t>
            </a:r>
            <a:r>
              <a:rPr lang="de-DE" dirty="0"/>
              <a:t> </a:t>
            </a:r>
            <a:r>
              <a:rPr lang="de-DE" dirty="0" err="1"/>
              <a:t>tubes</a:t>
            </a:r>
            <a:r>
              <a:rPr lang="de-DE" dirty="0"/>
              <a:t>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dirty="0"/>
              <a:t>ESR</a:t>
            </a:r>
            <a:r>
              <a:rPr lang="de-DE" dirty="0"/>
              <a:t>: Further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deceleration</a:t>
            </a:r>
            <a:r>
              <a:rPr lang="de-DE" dirty="0"/>
              <a:t> </a:t>
            </a:r>
            <a:r>
              <a:rPr lang="de-DE" dirty="0" err="1"/>
              <a:t>capability</a:t>
            </a:r>
            <a:r>
              <a:rPr lang="de-DE" dirty="0"/>
              <a:t> (e.g. </a:t>
            </a:r>
            <a:r>
              <a:rPr lang="de-DE" dirty="0" err="1"/>
              <a:t>vacuum</a:t>
            </a:r>
            <a:r>
              <a:rPr lang="de-DE" dirty="0"/>
              <a:t>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ESR</a:t>
            </a:r>
            <a:r>
              <a:rPr lang="de-DE" dirty="0"/>
              <a:t>: </a:t>
            </a:r>
            <a:r>
              <a:rPr lang="en-US" dirty="0"/>
              <a:t>Test of the accumulation in ESR of RIBs produced (stripping foil): stacking supported by stochastic cooling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dirty="0"/>
              <a:t>CRYRING</a:t>
            </a:r>
            <a:r>
              <a:rPr lang="de-DE" dirty="0"/>
              <a:t>: </a:t>
            </a:r>
            <a:r>
              <a:rPr lang="en-US" dirty="0"/>
              <a:t>optimize/increase the intensity of soft beams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(e.g. Ne</a:t>
            </a:r>
            <a:r>
              <a:rPr lang="en-US" sz="1800" b="0" i="0" u="none" strike="noStrike" baseline="30000" dirty="0">
                <a:solidFill>
                  <a:srgbClr val="000000"/>
                </a:solidFill>
              </a:rPr>
              <a:t>3+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)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CRYRING</a:t>
            </a:r>
            <a:r>
              <a:rPr lang="en-US" dirty="0">
                <a:solidFill>
                  <a:srgbClr val="000000"/>
                </a:solidFill>
              </a:rPr>
              <a:t>: new ion species (e.g. W</a:t>
            </a:r>
            <a:r>
              <a:rPr lang="en-US" baseline="30000" dirty="0">
                <a:solidFill>
                  <a:srgbClr val="000000"/>
                </a:solidFill>
              </a:rPr>
              <a:t>14+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</a:rPr>
              <a:t>HITRA</a:t>
            </a:r>
            <a:r>
              <a:rPr lang="en-US" b="1" dirty="0">
                <a:solidFill>
                  <a:srgbClr val="000000"/>
                </a:solidFill>
              </a:rPr>
              <a:t>P</a:t>
            </a:r>
            <a:r>
              <a:rPr lang="en-US" dirty="0">
                <a:solidFill>
                  <a:srgbClr val="000000"/>
                </a:solidFill>
              </a:rPr>
              <a:t>: A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round 7 days of further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comimissioning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with beams from ESR (e.g. light to medium-heavy ion beams)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Cave A: </a:t>
            </a:r>
            <a:r>
              <a:rPr lang="en-US" dirty="0">
                <a:solidFill>
                  <a:srgbClr val="000000"/>
                </a:solidFill>
              </a:rPr>
              <a:t>Test of transfer of cooled beams from the ESR to Cave A with the new control system</a:t>
            </a:r>
            <a:endParaRPr lang="en-US" sz="1800" i="0" u="none" strike="noStrike" baseline="0" dirty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7" name="Picture 12" descr="logo_blauer_leichtviolett_im_c">
            <a:extLst>
              <a:ext uri="{FF2B5EF4-FFF2-40B4-BE49-F238E27FC236}">
                <a16:creationId xmlns:a16="http://schemas.microsoft.com/office/drawing/2014/main" id="{98F49A1F-785A-0828-2DD3-463CDCCE5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7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51DF6-68D3-3A60-AE82-45B67119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311" y="222124"/>
            <a:ext cx="4748942" cy="590668"/>
          </a:xfrm>
        </p:spPr>
        <p:txBody>
          <a:bodyPr/>
          <a:lstStyle/>
          <a:p>
            <a:r>
              <a:rPr lang="de-DE" sz="2400" dirty="0">
                <a:latin typeface="Arial Narrow" panose="020B0606020202030204" pitchFamily="34" charset="0"/>
              </a:rPr>
              <a:t>Possible Experiments at CRYRING@ESR in 2023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974D8BB3-1897-01DF-4EAE-4AE330B7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4F0E74-F3EE-2BB5-DAAD-9A0C87BEC94B}"/>
              </a:ext>
            </a:extLst>
          </p:cNvPr>
          <p:cNvSpPr txBox="1"/>
          <p:nvPr/>
        </p:nvSpPr>
        <p:spPr>
          <a:xfrm>
            <a:off x="238420" y="1378057"/>
            <a:ext cx="835847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u="none" strike="noStrike" baseline="0" dirty="0">
                <a:latin typeface="+mj-lt"/>
              </a:rPr>
              <a:t>CRYING@ESR run with local source: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Beams of Ne</a:t>
            </a:r>
            <a:r>
              <a:rPr lang="en-US" baseline="30000" dirty="0">
                <a:solidFill>
                  <a:srgbClr val="000000"/>
                </a:solidFill>
                <a:latin typeface="+mj-lt"/>
              </a:rPr>
              <a:t>3+, 7+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and Mg</a:t>
            </a:r>
            <a:r>
              <a:rPr lang="en-US" baseline="30000" dirty="0">
                <a:solidFill>
                  <a:srgbClr val="000000"/>
                </a:solidFill>
                <a:latin typeface="+mj-lt"/>
              </a:rPr>
              <a:t>+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are requested. 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CABFD7-B765-2A42-0022-590F216E451A}"/>
              </a:ext>
            </a:extLst>
          </p:cNvPr>
          <p:cNvSpPr txBox="1"/>
          <p:nvPr/>
        </p:nvSpPr>
        <p:spPr>
          <a:xfrm>
            <a:off x="1177368" y="1968926"/>
            <a:ext cx="6885616" cy="27392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Three experiments are ready to run already in 2023: </a:t>
            </a:r>
          </a:p>
          <a:p>
            <a:endParaRPr lang="en-US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Absolute rate coefficients from dielectronic recombination for the astrophysical relevant ions (18 shifts).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Ion beam and level population dynamics in Mg+ in laser spectroscopy at CRYRING@ESR (36 shifts).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Commissioning and first storage ring experiments of the CRYRING@ESR transversal e-target (42 shifts).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8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51DF6-68D3-3A60-AE82-45B67119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209" y="93041"/>
            <a:ext cx="4748942" cy="590668"/>
          </a:xfrm>
        </p:spPr>
        <p:txBody>
          <a:bodyPr/>
          <a:lstStyle/>
          <a:p>
            <a:r>
              <a:rPr lang="de-DE" sz="2400" dirty="0">
                <a:latin typeface="Arial Narrow" panose="020B0606020202030204" pitchFamily="34" charset="0"/>
              </a:rPr>
              <a:t>SPARC Experiments in 2024 and 2025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974D8BB3-1897-01DF-4EAE-4AE330B7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4F0E74-F3EE-2BB5-DAAD-9A0C87BEC94B}"/>
              </a:ext>
            </a:extLst>
          </p:cNvPr>
          <p:cNvSpPr txBox="1"/>
          <p:nvPr/>
        </p:nvSpPr>
        <p:spPr>
          <a:xfrm>
            <a:off x="165696" y="1774832"/>
            <a:ext cx="8886250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u="none" strike="noStrike" baseline="0" dirty="0">
                <a:latin typeface="+mj-lt"/>
              </a:rPr>
              <a:t>CRYING@ESR</a:t>
            </a:r>
            <a:r>
              <a:rPr lang="en-US" sz="1800" b="0" u="none" strike="noStrike" baseline="0" dirty="0">
                <a:latin typeface="+mj-lt"/>
              </a:rPr>
              <a:t>:  For the production runs the experiments will use mostly beams transferred from the ESR. </a:t>
            </a:r>
            <a:r>
              <a:rPr lang="en-US" dirty="0">
                <a:latin typeface="+mj-lt"/>
              </a:rPr>
              <a:t>Main requests are for Uranium in different charge states (bare, He-like and Be-like) and for bare Xe.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u="none" strike="noStrike" baseline="0" dirty="0">
                <a:latin typeface="+mj-lt"/>
              </a:rPr>
              <a:t>CRYING@ESR</a:t>
            </a:r>
            <a:r>
              <a:rPr lang="en-US" sz="1800" b="0" u="none" strike="noStrike" baseline="0" dirty="0">
                <a:latin typeface="+mj-lt"/>
              </a:rPr>
              <a:t>: </a:t>
            </a:r>
            <a:r>
              <a:rPr lang="en-US" dirty="0">
                <a:latin typeface="+mj-lt"/>
              </a:rPr>
              <a:t>Possibility for commissioning of the setup FISIC (POF milestone).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ESR:</a:t>
            </a:r>
            <a:r>
              <a:rPr lang="en-US" dirty="0">
                <a:latin typeface="+mj-lt"/>
              </a:rPr>
              <a:t> DR- assisted laser spectroscopy (DRALS) the accumulation of Li-like RIBs (Bi80+)  with a different method (</a:t>
            </a:r>
            <a:r>
              <a:rPr lang="en-US" dirty="0" err="1">
                <a:latin typeface="+mj-lt"/>
              </a:rPr>
              <a:t>ecool</a:t>
            </a:r>
            <a:r>
              <a:rPr lang="en-US" dirty="0">
                <a:latin typeface="+mj-lt"/>
              </a:rPr>
              <a:t>-stacking) should be tested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229Th studies </a:t>
            </a:r>
            <a:endParaRPr lang="en-US" baseline="30000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ESR: </a:t>
            </a:r>
            <a:r>
              <a:rPr lang="en-US" dirty="0">
                <a:latin typeface="+mj-lt"/>
              </a:rPr>
              <a:t>Test of new laser systems to be built for the laser cooling experiment in SIS100 (FAIR- FS).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ESR/Cave A</a:t>
            </a:r>
            <a:r>
              <a:rPr lang="en-US" dirty="0">
                <a:latin typeface="+mj-lt"/>
              </a:rPr>
              <a:t>: RCE experiment with Li-like uranium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D7CE0D0-E59F-4EB6-3019-FE3A9F9A6AAE}"/>
              </a:ext>
            </a:extLst>
          </p:cNvPr>
          <p:cNvSpPr txBox="1"/>
          <p:nvPr/>
        </p:nvSpPr>
        <p:spPr>
          <a:xfrm>
            <a:off x="1487714" y="1017831"/>
            <a:ext cx="5539051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rated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at ESR, CRYRING@ESR, HITRAP &amp; Cave 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78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51DF6-68D3-3A60-AE82-45B67119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209" y="93041"/>
            <a:ext cx="4748942" cy="590668"/>
          </a:xfrm>
        </p:spPr>
        <p:txBody>
          <a:bodyPr/>
          <a:lstStyle/>
          <a:p>
            <a:r>
              <a:rPr lang="de-DE" sz="2400" dirty="0">
                <a:latin typeface="Arial Narrow" panose="020B0606020202030204" pitchFamily="34" charset="0"/>
              </a:rPr>
              <a:t>SPARC Experiments in 2024 and 2025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974D8BB3-1897-01DF-4EAE-4AE330B7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64F0E74-F3EE-2BB5-DAAD-9A0C87BEC94B}"/>
              </a:ext>
            </a:extLst>
          </p:cNvPr>
          <p:cNvSpPr txBox="1"/>
          <p:nvPr/>
        </p:nvSpPr>
        <p:spPr>
          <a:xfrm>
            <a:off x="128875" y="1717318"/>
            <a:ext cx="8886250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u="none" strike="noStrike" baseline="0" dirty="0">
                <a:latin typeface="+mj-lt"/>
              </a:rPr>
              <a:t>HITRAP: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u="none" strike="noStrike" baseline="0" dirty="0">
                <a:latin typeface="+mj-lt"/>
              </a:rPr>
              <a:t>Finalize the commissioning of the facility. The extent of the commissioning activities will be defined according to the beam properties requested for the proposed experiments.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u="none" strike="noStrike" baseline="0" dirty="0">
                <a:latin typeface="+mj-lt"/>
              </a:rPr>
              <a:t>First pilot experiments on the g-factor and hyperfine splitting of highly-charged, heavy ions at ARTEMIS and </a:t>
            </a:r>
            <a:r>
              <a:rPr lang="en-US" sz="1800" b="0" u="none" strike="noStrike" baseline="0" dirty="0" err="1">
                <a:latin typeface="+mj-lt"/>
              </a:rPr>
              <a:t>SpecTrap</a:t>
            </a:r>
            <a:r>
              <a:rPr lang="en-US" sz="1800" b="0" u="none" strike="noStrike" baseline="0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u="none" strike="noStrike" baseline="0" dirty="0">
                <a:latin typeface="+mj-lt"/>
              </a:rPr>
              <a:t>First test experiments towards Quantum logic spectroscopy for frequency metrology of heavy and simple ions (new Helmholtz Young Investigator Group)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General remark</a:t>
            </a:r>
            <a:r>
              <a:rPr lang="en-US" dirty="0">
                <a:latin typeface="+mj-lt"/>
              </a:rPr>
              <a:t>: </a:t>
            </a:r>
            <a:r>
              <a:rPr lang="en-US" i="1" dirty="0">
                <a:latin typeface="+mj-lt"/>
              </a:rPr>
              <a:t>For regular user operation of HITRAP, beam time for machine development is needed and implies at least a 7-day machine tests per year.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D7CE0D0-E59F-4EB6-3019-FE3A9F9A6AAE}"/>
              </a:ext>
            </a:extLst>
          </p:cNvPr>
          <p:cNvSpPr txBox="1"/>
          <p:nvPr/>
        </p:nvSpPr>
        <p:spPr>
          <a:xfrm>
            <a:off x="1487714" y="1017831"/>
            <a:ext cx="5539051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rated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at ESR, CRYRING@ESR, HITRAP &amp; Cave 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3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76881-B853-3A51-45BA-ED7B1DFB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170" y="281227"/>
            <a:ext cx="5299704" cy="590668"/>
          </a:xfrm>
        </p:spPr>
        <p:txBody>
          <a:bodyPr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Strategy and Requirements Beyond 2024-2025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B19DA60-9521-D8DB-C951-82F5D020CBB1}"/>
              </a:ext>
            </a:extLst>
          </p:cNvPr>
          <p:cNvSpPr txBox="1"/>
          <p:nvPr/>
        </p:nvSpPr>
        <p:spPr>
          <a:xfrm>
            <a:off x="218637" y="1018708"/>
            <a:ext cx="8706725" cy="28623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The SPARC activities beyond 2025 will follow two lines: 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continuation of the SPARC experiments rated with A and A-  and possibly new experiment proposals.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installation, commissioning and use of new setups which are ready for use or already funded and in construction.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en-US" dirty="0">
                <a:solidFill>
                  <a:srgbClr val="000000"/>
                </a:solidFill>
                <a:latin typeface="+mj-lt"/>
              </a:rPr>
              <a:t>For HITRAP, CRYRING@ESR and ESR further technical improvements are expected beyond 2025 (e.g. ECR source for CRYRING@ESR).</a:t>
            </a:r>
            <a:endParaRPr lang="en-US" dirty="0">
              <a:latin typeface="+mj-lt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B6AB6FE-2FE6-C9E1-E183-EC0845D85251}"/>
              </a:ext>
            </a:extLst>
          </p:cNvPr>
          <p:cNvCxnSpPr/>
          <p:nvPr/>
        </p:nvCxnSpPr>
        <p:spPr>
          <a:xfrm>
            <a:off x="218637" y="3979572"/>
            <a:ext cx="8500360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27368601-CFF3-2858-897F-E8C10E66D70D}"/>
              </a:ext>
            </a:extLst>
          </p:cNvPr>
          <p:cNvSpPr txBox="1"/>
          <p:nvPr/>
        </p:nvSpPr>
        <p:spPr>
          <a:xfrm>
            <a:off x="149851" y="4205649"/>
            <a:ext cx="839313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b="1" dirty="0"/>
              <a:t>Support by the host lab for the operation of accelerators is required. Also support by the various technical groups for e.g. installation of equipment and experiments is necessary. </a:t>
            </a:r>
          </a:p>
        </p:txBody>
      </p:sp>
    </p:spTree>
    <p:extLst>
      <p:ext uri="{BB962C8B-B14F-4D97-AF65-F5344CB8AC3E}">
        <p14:creationId xmlns:p14="http://schemas.microsoft.com/office/powerpoint/2010/main" val="215019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3501" y="211564"/>
            <a:ext cx="6728040" cy="590668"/>
          </a:xfrm>
        </p:spPr>
        <p:txBody>
          <a:bodyPr/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Sophisticated and Versatile Instrumentation</a:t>
            </a:r>
            <a:endParaRPr lang="en-US" sz="2400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947BF0-C241-B24D-9349-EED8A0CA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idx="4294967295"/>
          </p:nvPr>
        </p:nvSpPr>
        <p:spPr>
          <a:xfrm>
            <a:off x="422180" y="3704417"/>
            <a:ext cx="8471592" cy="459841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SPARC/APPA: Besides the facilities, instrumentation is of utmost importance. Already the large portfolio of novel FAIR instrumentation guarantees for a rich science research program at the existing facilities HITRAP, CRYRING@ESR, and ESR.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Most equipment is stored and maintained by university groups outside the campus of GSI/FAIR. </a:t>
            </a:r>
          </a:p>
          <a:p>
            <a:r>
              <a:rPr lang="en-US" sz="1200" b="1" dirty="0"/>
              <a:t>For setup assembly and testing, a work area outside CRYRING@ESR is an absolute necessity.</a:t>
            </a:r>
            <a:r>
              <a:rPr lang="en-US" sz="1200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BBABEB-2CF4-AF80-2FC2-527B1127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686" y="979242"/>
            <a:ext cx="5370491" cy="261085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12E83C1-9C06-D7FB-D5C0-09DFC6A4EFB1}"/>
              </a:ext>
            </a:extLst>
          </p:cNvPr>
          <p:cNvSpPr txBox="1">
            <a:spLocks/>
          </p:cNvSpPr>
          <p:nvPr/>
        </p:nvSpPr>
        <p:spPr>
          <a:xfrm>
            <a:off x="2708526" y="0"/>
            <a:ext cx="5380700" cy="58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108000" rIns="0" bIns="108000" anchor="ctr">
            <a:spAutoFit/>
          </a:bodyPr>
          <a:lstStyle>
            <a:lvl1pPr marL="0" marR="0" indent="0" algn="l" defTabSz="685783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599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12" descr="logo_blauer_leichtviolett_im_c">
            <a:extLst>
              <a:ext uri="{FF2B5EF4-FFF2-40B4-BE49-F238E27FC236}">
                <a16:creationId xmlns:a16="http://schemas.microsoft.com/office/drawing/2014/main" id="{1FC4E694-58C7-4B43-5E7E-899415B0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2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58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/>
        </p:nvGrpSpPr>
        <p:grpSpPr>
          <a:xfrm>
            <a:off x="154908" y="829853"/>
            <a:ext cx="3087525" cy="3904206"/>
            <a:chOff x="185081" y="1533434"/>
            <a:chExt cx="4116698" cy="5205608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55" y="1533434"/>
              <a:ext cx="3833289" cy="5205608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2424423" y="2259789"/>
              <a:ext cx="107550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Rostock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886826" y="1905505"/>
              <a:ext cx="12764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Greifswald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004839" y="3004998"/>
              <a:ext cx="101780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HU Berlin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3055629" y="3933055"/>
              <a:ext cx="121657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Dresden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3555421" y="4308698"/>
              <a:ext cx="74635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HZDR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649613" y="4262242"/>
              <a:ext cx="86604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HI Jena</a:t>
              </a:r>
            </a:p>
            <a:p>
              <a:r>
                <a:rPr lang="en-US" sz="1050" dirty="0"/>
                <a:t>U Jena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198519" y="2683995"/>
              <a:ext cx="118878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Lüneburg</a:t>
              </a:r>
              <a:endParaRPr lang="en-US" sz="1050" dirty="0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2214097" y="3363655"/>
              <a:ext cx="166755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</a:t>
              </a:r>
              <a:r>
                <a:rPr lang="en-US" sz="1050" dirty="0" err="1"/>
                <a:t>Braunschweig</a:t>
              </a:r>
              <a:endParaRPr lang="en-US" sz="1050" dirty="0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1882682" y="3716869"/>
              <a:ext cx="120588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Göttingen</a:t>
              </a:r>
              <a:endParaRPr lang="en-US" sz="1050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775798" y="4085101"/>
              <a:ext cx="9665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Kassel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1471355" y="4462083"/>
              <a:ext cx="14538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Gießen</a:t>
              </a:r>
              <a:r>
                <a:rPr lang="en-US" sz="1050" dirty="0"/>
                <a:t>/THM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832326" y="3346170"/>
              <a:ext cx="107550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Münster</a:t>
              </a:r>
              <a:endParaRPr lang="en-US" sz="1050" dirty="0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35524" y="3759647"/>
              <a:ext cx="17081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Duisburg-Essen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70432" y="4191479"/>
              <a:ext cx="12871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Düsseldorf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2115397" y="5261215"/>
              <a:ext cx="196036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Erlangen-</a:t>
              </a:r>
              <a:r>
                <a:rPr lang="en-US" sz="1050" dirty="0" err="1"/>
                <a:t>Nürnberg</a:t>
              </a:r>
              <a:endParaRPr lang="en-US" sz="1050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2170425" y="5752325"/>
              <a:ext cx="12764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</a:t>
              </a:r>
              <a:r>
                <a:rPr lang="en-US" sz="1050" dirty="0" err="1"/>
                <a:t>München</a:t>
              </a:r>
              <a:endParaRPr lang="en-US" sz="1050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2234253" y="6213733"/>
              <a:ext cx="116741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München</a:t>
              </a:r>
              <a:endParaRPr lang="en-US" sz="1050" dirty="0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1180162" y="5820190"/>
              <a:ext cx="110329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Stuttgart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390672" y="5365611"/>
              <a:ext cx="119519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Kaisers-</a:t>
              </a:r>
            </a:p>
            <a:p>
              <a:r>
                <a:rPr lang="en-US" sz="1050" dirty="0" err="1"/>
                <a:t>lautern</a:t>
              </a:r>
              <a:endParaRPr lang="en-US" sz="1050" dirty="0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471355" y="4679475"/>
              <a:ext cx="114390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Frankfurt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1471355" y="4997559"/>
              <a:ext cx="136404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Darmstadt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1471355" y="4845477"/>
              <a:ext cx="11097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FAIR / GSI</a:t>
              </a: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1375616" y="5412697"/>
              <a:ext cx="18855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Heidelberg / MPIK</a:t>
              </a: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185081" y="4621717"/>
              <a:ext cx="146877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HS </a:t>
              </a:r>
              <a:r>
                <a:rPr lang="en-US" sz="1050" dirty="0" err="1"/>
                <a:t>Rhein</a:t>
              </a:r>
              <a:r>
                <a:rPr lang="en-US" sz="1050" dirty="0"/>
                <a:t>-Main</a:t>
              </a: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93758" y="4839775"/>
              <a:ext cx="95581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Mainz</a:t>
              </a:r>
            </a:p>
            <a:p>
              <a:r>
                <a:rPr lang="en-US" sz="1050" dirty="0"/>
                <a:t>HI Mainz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dirty="0" err="1"/>
              <a:t>ErUM</a:t>
            </a:r>
            <a:r>
              <a:rPr lang="en-US" dirty="0"/>
              <a:t>-FSP </a:t>
            </a:r>
            <a:r>
              <a:rPr lang="en-US"/>
              <a:t>T05 </a:t>
            </a:r>
            <a:br>
              <a:rPr lang="en-US"/>
            </a:br>
            <a:r>
              <a:rPr lang="en-US"/>
              <a:t>“</a:t>
            </a:r>
            <a:r>
              <a:rPr lang="en-US" dirty="0" err="1"/>
              <a:t>Aufbau</a:t>
            </a:r>
            <a:r>
              <a:rPr lang="en-US" dirty="0"/>
              <a:t> von APPA </a:t>
            </a:r>
            <a:r>
              <a:rPr lang="en-US" dirty="0" err="1"/>
              <a:t>bei</a:t>
            </a:r>
            <a:r>
              <a:rPr lang="en-US" dirty="0"/>
              <a:t> FAIR”</a:t>
            </a: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853240" y="6659479"/>
            <a:ext cx="10485521" cy="198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Stefan Schippers (Sprecher des ErUM-FSP APPA), Prisma-Strategiegespräch ErUM-Themengebiet „Teilchen“, Hamburg, 2.-3. Februar 2023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11460078" y="6659479"/>
            <a:ext cx="731921" cy="198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ADFA5A-E65A-44E2-A421-F5BEA1F33A6F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70" name="Grafik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8729" r="10892" b="9978"/>
          <a:stretch/>
        </p:blipFill>
        <p:spPr>
          <a:xfrm>
            <a:off x="203278" y="815041"/>
            <a:ext cx="1174304" cy="892209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713374" y="1839274"/>
            <a:ext cx="7169102" cy="2553263"/>
            <a:chOff x="951165" y="2452365"/>
            <a:chExt cx="9558802" cy="3404350"/>
          </a:xfrm>
        </p:grpSpPr>
        <p:sp>
          <p:nvSpPr>
            <p:cNvPr id="63" name="Ellipse 62"/>
            <p:cNvSpPr/>
            <p:nvPr/>
          </p:nvSpPr>
          <p:spPr>
            <a:xfrm>
              <a:off x="2592116" y="5720983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4" name="Ellipse 3"/>
            <p:cNvSpPr/>
            <p:nvPr/>
          </p:nvSpPr>
          <p:spPr>
            <a:xfrm>
              <a:off x="1731024" y="3641408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7" name="Ellipse 6"/>
            <p:cNvSpPr/>
            <p:nvPr/>
          </p:nvSpPr>
          <p:spPr>
            <a:xfrm>
              <a:off x="2598557" y="3912656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9" name="Ellipse 8"/>
            <p:cNvSpPr/>
            <p:nvPr/>
          </p:nvSpPr>
          <p:spPr>
            <a:xfrm>
              <a:off x="951165" y="3202723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0" name="Ellipse 9"/>
            <p:cNvSpPr/>
            <p:nvPr/>
          </p:nvSpPr>
          <p:spPr>
            <a:xfrm>
              <a:off x="1380967" y="4584376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386387" y="4430968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393415" y="4891193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122409" y="2452365"/>
              <a:ext cx="6387558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SPARC &amp; HED@FAIR in 2021-2024: 7.6 M€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19 funded projects (out of 32 applied for) 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1385394" y="4137394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sp>
        <p:nvSpPr>
          <p:cNvPr id="6" name="AutoShape 2" descr="Willkommen an der ersten deutschen Universität des 21. Jahrhunderts"/>
          <p:cNvSpPr>
            <a:spLocks noChangeAspect="1" noChangeArrowheads="1"/>
          </p:cNvSpPr>
          <p:nvPr/>
        </p:nvSpPr>
        <p:spPr bwMode="auto">
          <a:xfrm>
            <a:off x="116681" y="-485775"/>
            <a:ext cx="2557463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DE" sz="1350"/>
          </a:p>
        </p:txBody>
      </p:sp>
      <p:sp>
        <p:nvSpPr>
          <p:cNvPr id="17" name="Textfeld 16"/>
          <p:cNvSpPr txBox="1"/>
          <p:nvPr/>
        </p:nvSpPr>
        <p:spPr>
          <a:xfrm>
            <a:off x="3172375" y="2499513"/>
            <a:ext cx="6083832" cy="2184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000">
              <a:lnSpc>
                <a:spcPct val="120000"/>
              </a:lnSpc>
              <a:spcAft>
                <a:spcPts val="900"/>
              </a:spcAft>
            </a:pPr>
            <a:r>
              <a:rPr lang="de-DE" sz="1600" b="1" dirty="0" err="1"/>
              <a:t>Priorities</a:t>
            </a:r>
            <a:r>
              <a:rPr lang="de-DE" sz="1600" b="1" dirty="0"/>
              <a:t> </a:t>
            </a:r>
            <a:r>
              <a:rPr lang="de-DE" sz="1600" b="1" dirty="0" err="1"/>
              <a:t>for</a:t>
            </a:r>
            <a:r>
              <a:rPr lang="de-DE" sz="1600" b="1" dirty="0"/>
              <a:t> 2024-2027:</a:t>
            </a:r>
          </a:p>
          <a:p>
            <a:pPr marL="285750" indent="-285750">
              <a:lnSpc>
                <a:spcPct val="12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sz="1600" dirty="0" err="1"/>
              <a:t>Use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still </a:t>
            </a:r>
            <a:r>
              <a:rPr lang="de-DE" sz="1600" dirty="0" err="1"/>
              <a:t>available</a:t>
            </a:r>
            <a:r>
              <a:rPr lang="de-DE" sz="1600" dirty="0"/>
              <a:t> </a:t>
            </a:r>
            <a:r>
              <a:rPr lang="de-DE" sz="1600" b="1" dirty="0">
                <a:solidFill>
                  <a:srgbClr val="0070C0"/>
                </a:solidFill>
              </a:rPr>
              <a:t>FAIR Core-</a:t>
            </a:r>
            <a:r>
              <a:rPr lang="de-DE" sz="1600" b="1" dirty="0" err="1">
                <a:solidFill>
                  <a:srgbClr val="0070C0"/>
                </a:solidFill>
              </a:rPr>
              <a:t>Invest</a:t>
            </a:r>
            <a:r>
              <a:rPr lang="de-DE" sz="1600" b="1" dirty="0"/>
              <a:t> </a:t>
            </a:r>
            <a:r>
              <a:rPr lang="de-DE" sz="1600" dirty="0">
                <a:solidFill>
                  <a:srgbClr val="0070C0"/>
                </a:solidFill>
              </a:rPr>
              <a:t>(</a:t>
            </a:r>
            <a:r>
              <a:rPr lang="de-DE" sz="1600" dirty="0" err="1">
                <a:solidFill>
                  <a:srgbClr val="0070C0"/>
                </a:solidFill>
              </a:rPr>
              <a:t>committed</a:t>
            </a:r>
            <a:r>
              <a:rPr lang="de-DE" sz="1600" dirty="0">
                <a:solidFill>
                  <a:srgbClr val="0070C0"/>
                </a:solidFill>
              </a:rPr>
              <a:t> 	</a:t>
            </a:r>
            <a:r>
              <a:rPr lang="de-DE" sz="1600" dirty="0" err="1">
                <a:solidFill>
                  <a:srgbClr val="0070C0"/>
                </a:solidFill>
              </a:rPr>
              <a:t>by</a:t>
            </a:r>
            <a:r>
              <a:rPr lang="de-DE" sz="1600" dirty="0">
                <a:solidFill>
                  <a:srgbClr val="0070C0"/>
                </a:solidFill>
              </a:rPr>
              <a:t> BMBF)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completion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instrumentation</a:t>
            </a:r>
            <a:r>
              <a:rPr lang="de-DE" sz="1600" dirty="0"/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Carry out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research</a:t>
            </a:r>
            <a:r>
              <a:rPr lang="de-DE" sz="1600" dirty="0"/>
              <a:t> </a:t>
            </a:r>
            <a:r>
              <a:rPr lang="de-DE" sz="1600" dirty="0" err="1"/>
              <a:t>within</a:t>
            </a:r>
            <a:r>
              <a:rPr lang="de-DE" sz="1600" dirty="0"/>
              <a:t> </a:t>
            </a:r>
            <a:r>
              <a:rPr lang="de-DE" sz="1600" b="1" dirty="0">
                <a:solidFill>
                  <a:srgbClr val="0070C0"/>
                </a:solidFill>
              </a:rPr>
              <a:t>FAIR Phase-0 </a:t>
            </a:r>
            <a:r>
              <a:rPr lang="de-DE" sz="1600" b="1" dirty="0"/>
              <a:t>		</a:t>
            </a:r>
          </a:p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de-DE" sz="1600" dirty="0"/>
              <a:t>     (</a:t>
            </a:r>
            <a:r>
              <a:rPr lang="de-DE" sz="1600" dirty="0" err="1"/>
              <a:t>granted</a:t>
            </a:r>
            <a:r>
              <a:rPr lang="de-DE" sz="1600" dirty="0"/>
              <a:t> GPAC </a:t>
            </a:r>
            <a:r>
              <a:rPr lang="de-DE" sz="1600" dirty="0" err="1"/>
              <a:t>beamtimes</a:t>
            </a:r>
            <a:r>
              <a:rPr lang="de-DE" sz="1600" dirty="0"/>
              <a:t> &amp; </a:t>
            </a:r>
            <a:r>
              <a:rPr lang="de-DE" sz="1600" dirty="0" err="1"/>
              <a:t>supporting</a:t>
            </a:r>
            <a:r>
              <a:rPr lang="de-DE" sz="1600" dirty="0"/>
              <a:t> </a:t>
            </a:r>
            <a:r>
              <a:rPr lang="de-DE" sz="1600" dirty="0" err="1"/>
              <a:t>theory</a:t>
            </a:r>
            <a:r>
              <a:rPr lang="de-DE" sz="1600" dirty="0"/>
              <a:t>).</a:t>
            </a:r>
          </a:p>
          <a:p>
            <a:pPr marL="285750" indent="-285750">
              <a:lnSpc>
                <a:spcPct val="12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70C0"/>
                </a:solidFill>
              </a:rPr>
              <a:t>R&amp;D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further</a:t>
            </a:r>
            <a:r>
              <a:rPr lang="de-DE" sz="1600" dirty="0"/>
              <a:t> </a:t>
            </a:r>
            <a:r>
              <a:rPr lang="de-DE" sz="1600" dirty="0" err="1"/>
              <a:t>advancing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technologies</a:t>
            </a:r>
            <a:r>
              <a:rPr lang="de-DE" sz="1600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D2548F1-2F54-5813-42A0-19E8AFECDB0D}"/>
              </a:ext>
            </a:extLst>
          </p:cNvPr>
          <p:cNvSpPr txBox="1"/>
          <p:nvPr/>
        </p:nvSpPr>
        <p:spPr>
          <a:xfrm>
            <a:off x="3121172" y="848669"/>
            <a:ext cx="6022828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i="1" dirty="0"/>
              <a:t>The strategy of the national network of SPARC university groups is closely aligned to the overall strategy of the SPARC collaboration:</a:t>
            </a:r>
          </a:p>
        </p:txBody>
      </p:sp>
    </p:spTree>
    <p:extLst>
      <p:ext uri="{BB962C8B-B14F-4D97-AF65-F5344CB8AC3E}">
        <p14:creationId xmlns:p14="http://schemas.microsoft.com/office/powerpoint/2010/main" val="219493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20B4B-B54E-4CB7-9497-D3F988CA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65" y="288391"/>
            <a:ext cx="6769335" cy="367904"/>
          </a:xfrm>
        </p:spPr>
        <p:txBody>
          <a:bodyPr/>
          <a:lstStyle/>
          <a:p>
            <a:pPr algn="ctr"/>
            <a:r>
              <a:rPr lang="de-DE" dirty="0" err="1">
                <a:solidFill>
                  <a:schemeClr val="tx1"/>
                </a:solidFill>
                <a:latin typeface="Arial Narrow" panose="020B0606020202030204" pitchFamily="34" charset="0"/>
              </a:rPr>
              <a:t>Concluding</a:t>
            </a:r>
            <a:r>
              <a:rPr lang="de-DE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Arial Narrow" panose="020B0606020202030204" pitchFamily="34" charset="0"/>
              </a:rPr>
              <a:t>Remarks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3FB975-36DF-462E-9A2C-E002B72A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EBBEC0-8925-44A3-A9DA-E855A9974D8D}"/>
              </a:ext>
            </a:extLst>
          </p:cNvPr>
          <p:cNvSpPr txBox="1"/>
          <p:nvPr/>
        </p:nvSpPr>
        <p:spPr>
          <a:xfrm>
            <a:off x="527629" y="835658"/>
            <a:ext cx="7680505" cy="398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350" b="1" dirty="0"/>
              <a:t>For the years to come and until APPA cave and HESR are online, sufficient beam times at HITRAP, CRYRING and ESR are of utmost importance: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Producing scientific results on highest international level to compete with new emerging research fields. 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Preservation of the collaboration and strengthening SPARC related university networks.  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Training, education and promotion of next generation of scientists.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Continuous development of the science program, including theoretical concepts and novel instrumentation. 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R&amp;D to keep instrumentation on highest technological level.</a:t>
            </a:r>
          </a:p>
          <a:p>
            <a:pPr marL="81280" marR="81280" lvl="5" defTabSz="1821656">
              <a:spcAft>
                <a:spcPts val="600"/>
              </a:spcAft>
            </a:pPr>
            <a:r>
              <a:rPr lang="en-US" sz="1400" b="1" dirty="0"/>
              <a:t>Also important: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To fulfill our commitments related to </a:t>
            </a:r>
            <a:r>
              <a:rPr lang="en-US" sz="1400"/>
              <a:t>SPARC activities: ERC </a:t>
            </a:r>
            <a:r>
              <a:rPr lang="en-US" sz="1400" dirty="0"/>
              <a:t>grants, Young investigator groups, 3</a:t>
            </a:r>
            <a:r>
              <a:rPr lang="en-US" sz="1400" baseline="30000" dirty="0"/>
              <a:t>rd</a:t>
            </a:r>
            <a:r>
              <a:rPr lang="en-US" sz="1400" dirty="0"/>
              <a:t> party projects such as BMBF-</a:t>
            </a:r>
            <a:r>
              <a:rPr lang="en-US" sz="1400" dirty="0" err="1"/>
              <a:t>Verbundforschung</a:t>
            </a:r>
            <a:r>
              <a:rPr lang="en-US" sz="1400" dirty="0"/>
              <a:t> etc.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Cooperation and competition between research programs and centers within Helmholtz (milestones)  =&gt;  GSI base budget.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9FBDF3C-7D9B-DE9B-F7C2-9D6D6E132213}"/>
              </a:ext>
            </a:extLst>
          </p:cNvPr>
          <p:cNvSpPr txBox="1"/>
          <p:nvPr/>
        </p:nvSpPr>
        <p:spPr>
          <a:xfrm>
            <a:off x="527630" y="4480072"/>
            <a:ext cx="839313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b="1" dirty="0"/>
              <a:t>Reliable support by the host lab for the operation of accelerators is required. Also support by the various technical groups for e.g. installation of equipment and experiments is necessary. </a:t>
            </a:r>
          </a:p>
        </p:txBody>
      </p:sp>
    </p:spTree>
    <p:extLst>
      <p:ext uri="{BB962C8B-B14F-4D97-AF65-F5344CB8AC3E}">
        <p14:creationId xmlns:p14="http://schemas.microsoft.com/office/powerpoint/2010/main" val="1402159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BFBC4403-0D77-44C9-8E5E-7890B53BA599}"/>
              </a:ext>
            </a:extLst>
          </p:cNvPr>
          <p:cNvSpPr/>
          <p:nvPr/>
        </p:nvSpPr>
        <p:spPr>
          <a:xfrm flipH="1">
            <a:off x="1127891" y="2336900"/>
            <a:ext cx="6375362" cy="1003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3FB975-36DF-462E-9A2C-E002B72A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5366" y="4470070"/>
            <a:ext cx="2133600" cy="273844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EBBEC0-8925-44A3-A9DA-E855A9974D8D}"/>
              </a:ext>
            </a:extLst>
          </p:cNvPr>
          <p:cNvSpPr txBox="1"/>
          <p:nvPr/>
        </p:nvSpPr>
        <p:spPr>
          <a:xfrm>
            <a:off x="1438549" y="2540932"/>
            <a:ext cx="577864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Thank You for Your Attention !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B804CE2-522F-4FF3-9064-1EE33D5A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76747"/>
            <a:ext cx="7134058" cy="173726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0ADCEB-0DDF-FC50-7963-267291B5FDE0}"/>
              </a:ext>
            </a:extLst>
          </p:cNvPr>
          <p:cNvSpPr txBox="1"/>
          <p:nvPr/>
        </p:nvSpPr>
        <p:spPr>
          <a:xfrm>
            <a:off x="218941" y="3438156"/>
            <a:ext cx="8706118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i="1" dirty="0"/>
              <a:t>“Decisions and resource allocations for GSI and FAIR need to be optimized across the whole GSI and FAIR complex, </a:t>
            </a:r>
            <a:r>
              <a:rPr lang="en-US" b="1" i="1" dirty="0"/>
              <a:t>so that the imperatives of scientific discovery, FAIR beam commissioning, and affordable facility operation can be achieved</a:t>
            </a:r>
            <a:r>
              <a:rPr lang="en-US" i="1" dirty="0"/>
              <a:t>.” … “</a:t>
            </a:r>
            <a:r>
              <a:rPr lang="en-US" b="1" i="1" dirty="0"/>
              <a:t>Delivering on fewer than all three imperatives will not meet scientific, public, and political expectations</a:t>
            </a:r>
            <a:r>
              <a:rPr lang="en-US" i="1" dirty="0"/>
              <a:t>”</a:t>
            </a:r>
            <a:r>
              <a:rPr lang="en-US" dirty="0"/>
              <a:t>. 						</a:t>
            </a:r>
            <a:r>
              <a:rPr lang="en-US" b="1" dirty="0"/>
              <a:t>FAIR review, 2022</a:t>
            </a:r>
          </a:p>
        </p:txBody>
      </p:sp>
    </p:spTree>
    <p:extLst>
      <p:ext uri="{BB962C8B-B14F-4D97-AF65-F5344CB8AC3E}">
        <p14:creationId xmlns:p14="http://schemas.microsoft.com/office/powerpoint/2010/main" val="1912204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9943C-ABF7-7012-929E-2526146C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34" y="375824"/>
            <a:ext cx="4420665" cy="367904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Added science with additional facilities</a:t>
            </a:r>
            <a:br>
              <a:rPr lang="de-DE" sz="22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de-DE" sz="2200" dirty="0">
                <a:solidFill>
                  <a:schemeClr val="tx1"/>
                </a:solidFill>
                <a:latin typeface="Arial Narrow" panose="020B0606020202030204" pitchFamily="34" charset="0"/>
              </a:rPr>
              <a:t>SPARC Experiments at SIS100</a:t>
            </a:r>
            <a:endParaRPr lang="en-US" sz="2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0E5908-C9CF-FE52-30CD-4413FC95F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78" y="1211967"/>
            <a:ext cx="5659303" cy="308249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E8D7AB0-6449-E7A9-C154-07C150944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48" y="1146862"/>
            <a:ext cx="2155516" cy="3297012"/>
          </a:xfrm>
          <a:prstGeom prst="rect">
            <a:avLst/>
          </a:prstGeom>
        </p:spPr>
      </p:pic>
      <p:sp>
        <p:nvSpPr>
          <p:cNvPr id="9" name="Textfeld 4"/>
          <p:cNvSpPr txBox="1"/>
          <p:nvPr/>
        </p:nvSpPr>
        <p:spPr>
          <a:xfrm>
            <a:off x="3022672" y="4239478"/>
            <a:ext cx="56116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latin typeface="Arial Narrow" panose="020B0606020202030204" pitchFamily="34" charset="0"/>
              </a:rPr>
              <a:t>Laser-</a:t>
            </a:r>
            <a:r>
              <a:rPr lang="de-DE" sz="1400" dirty="0" err="1">
                <a:latin typeface="Arial Narrow" panose="020B0606020202030204" pitchFamily="34" charset="0"/>
              </a:rPr>
              <a:t>cooled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relativistic</a:t>
            </a:r>
            <a:r>
              <a:rPr lang="de-DE" sz="1400" dirty="0">
                <a:latin typeface="Arial Narrow" panose="020B0606020202030204" pitchFamily="34" charset="0"/>
              </a:rPr>
              <a:t> heavy-</a:t>
            </a:r>
            <a:r>
              <a:rPr lang="de-DE" sz="1400" dirty="0" err="1">
                <a:latin typeface="Arial Narrow" panose="020B0606020202030204" pitchFamily="34" charset="0"/>
              </a:rPr>
              <a:t>ion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beams</a:t>
            </a:r>
            <a:r>
              <a:rPr lang="de-DE" sz="1400" dirty="0">
                <a:latin typeface="Arial Narrow" panose="020B0606020202030204" pitchFamily="34" charset="0"/>
              </a:rPr>
              <a:t> (Z = 10 - 60)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 err="1">
                <a:latin typeface="Arial Narrow" panose="020B0606020202030204" pitchFamily="34" charset="0"/>
              </a:rPr>
              <a:t>Only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cooling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method</a:t>
            </a:r>
            <a:r>
              <a:rPr lang="de-DE" sz="1400" dirty="0">
                <a:latin typeface="Arial Narrow" panose="020B0606020202030204" pitchFamily="34" charset="0"/>
              </a:rPr>
              <a:t> at SIS100 </a:t>
            </a:r>
            <a:r>
              <a:rPr lang="de-DE" sz="1400" dirty="0" err="1">
                <a:latin typeface="Arial Narrow" panose="020B0606020202030204" pitchFamily="34" charset="0"/>
              </a:rPr>
              <a:t>energies</a:t>
            </a:r>
            <a:r>
              <a:rPr lang="de-DE" sz="1400" dirty="0">
                <a:latin typeface="Arial Narrow" panose="020B0606020202030204" pitchFamily="34" charset="0"/>
              </a:rPr>
              <a:t> (</a:t>
            </a:r>
            <a:r>
              <a:rPr lang="de-DE" sz="1400" dirty="0" err="1">
                <a:latin typeface="Arial Narrow" panose="020B0606020202030204" pitchFamily="34" charset="0"/>
              </a:rPr>
              <a:t>Δp</a:t>
            </a:r>
            <a:r>
              <a:rPr lang="de-DE" sz="1400" dirty="0">
                <a:latin typeface="Arial Narrow" panose="020B0606020202030204" pitchFamily="34" charset="0"/>
              </a:rPr>
              <a:t>/p down </a:t>
            </a:r>
            <a:r>
              <a:rPr lang="de-DE" sz="1400" dirty="0" err="1">
                <a:latin typeface="Arial Narrow" panose="020B0606020202030204" pitchFamily="34" charset="0"/>
              </a:rPr>
              <a:t>to</a:t>
            </a:r>
            <a:r>
              <a:rPr lang="de-DE" sz="1400" dirty="0">
                <a:latin typeface="Arial Narrow" panose="020B0606020202030204" pitchFamily="34" charset="0"/>
              </a:rPr>
              <a:t> 10</a:t>
            </a:r>
            <a:r>
              <a:rPr lang="de-DE" sz="1400" baseline="30000" dirty="0">
                <a:latin typeface="Arial Narrow" panose="020B0606020202030204" pitchFamily="34" charset="0"/>
              </a:rPr>
              <a:t>-7</a:t>
            </a:r>
            <a:r>
              <a:rPr lang="de-DE" sz="1400" dirty="0">
                <a:latin typeface="Arial Narrow" panose="020B0606020202030204" pitchFamily="34" charset="0"/>
              </a:rPr>
              <a:t> in a </a:t>
            </a:r>
            <a:r>
              <a:rPr lang="de-DE" sz="1400" dirty="0" err="1">
                <a:latin typeface="Arial Narrow" panose="020B0606020202030204" pitchFamily="34" charset="0"/>
              </a:rPr>
              <a:t>few</a:t>
            </a:r>
            <a:r>
              <a:rPr lang="de-DE" sz="1400" dirty="0">
                <a:latin typeface="Arial Narrow" panose="020B0606020202030204" pitchFamily="34" charset="0"/>
              </a:rPr>
              <a:t> sec.)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 err="1">
                <a:latin typeface="Arial Narrow" panose="020B0606020202030204" pitchFamily="34" charset="0"/>
              </a:rPr>
              <a:t>Extraction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of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very cold and very short ultra-relativistic ion bunches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291" y="4470846"/>
            <a:ext cx="2450029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World-wide unique!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Picture 12" descr="logo_blauer_leichtviolett_im_c">
            <a:extLst>
              <a:ext uri="{FF2B5EF4-FFF2-40B4-BE49-F238E27FC236}">
                <a16:creationId xmlns:a16="http://schemas.microsoft.com/office/drawing/2014/main" id="{A0C352B9-DEB3-164F-4C39-3B87A0C8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2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CBACD012-9EA9-6A47-1D15-B1B2CE79B9C7}"/>
              </a:ext>
            </a:extLst>
          </p:cNvPr>
          <p:cNvSpPr/>
          <p:nvPr/>
        </p:nvSpPr>
        <p:spPr>
          <a:xfrm>
            <a:off x="988750" y="831711"/>
            <a:ext cx="7980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Laser Cooling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Bunched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Relativistic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Ion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Beams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at SIS100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with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γ</a:t>
            </a:r>
            <a:r>
              <a:rPr lang="en-US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~ 13</a:t>
            </a:r>
            <a:endParaRPr lang="de-DE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3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B519A35-A0EF-BEF6-991B-2DC92BB6F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852488"/>
            <a:ext cx="61722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pic>
        <p:nvPicPr>
          <p:cNvPr id="46083" name="Picture 3" descr="c11">
            <a:extLst>
              <a:ext uri="{FF2B5EF4-FFF2-40B4-BE49-F238E27FC236}">
                <a16:creationId xmlns:a16="http://schemas.microsoft.com/office/drawing/2014/main" id="{A2AC72CA-BB9F-3692-A39E-A12444E7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/>
          <a:stretch>
            <a:fillRect/>
          </a:stretch>
        </p:blipFill>
        <p:spPr bwMode="auto">
          <a:xfrm>
            <a:off x="1143000" y="646510"/>
            <a:ext cx="6858000" cy="462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411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Textfeld 1">
            <a:extLst>
              <a:ext uri="{FF2B5EF4-FFF2-40B4-BE49-F238E27FC236}">
                <a16:creationId xmlns:a16="http://schemas.microsoft.com/office/drawing/2014/main" id="{122B2EB9-4764-F46D-B144-53ADEB03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917" y="32147"/>
            <a:ext cx="6567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FFFFFF"/>
                </a:solidFill>
                <a:ea typeface="ＭＳ Ｐゴシック"/>
              </a:rPr>
              <a:t>APPA Facilities at FAIR (Status 2008)</a:t>
            </a:r>
          </a:p>
        </p:txBody>
      </p:sp>
      <p:pic>
        <p:nvPicPr>
          <p:cNvPr id="43031" name="Picture 23">
            <a:extLst>
              <a:ext uri="{FF2B5EF4-FFF2-40B4-BE49-F238E27FC236}">
                <a16:creationId xmlns:a16="http://schemas.microsoft.com/office/drawing/2014/main" id="{C91298DC-BE67-529B-5E20-31BA035E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5678" y="532210"/>
            <a:ext cx="775097" cy="85010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3973CB1-D947-B045-E7AF-8B622E840F60}"/>
              </a:ext>
            </a:extLst>
          </p:cNvPr>
          <p:cNvGrpSpPr>
            <a:grpSpLocks/>
          </p:cNvGrpSpPr>
          <p:nvPr/>
        </p:nvGrpSpPr>
        <p:grpSpPr bwMode="auto">
          <a:xfrm>
            <a:off x="4787503" y="639367"/>
            <a:ext cx="2976564" cy="4426736"/>
            <a:chOff x="4860035" y="852488"/>
            <a:chExt cx="3968053" cy="5902315"/>
          </a:xfrm>
        </p:grpSpPr>
        <p:sp>
          <p:nvSpPr>
            <p:cNvPr id="2" name="Oval 6">
              <a:extLst>
                <a:ext uri="{FF2B5EF4-FFF2-40B4-BE49-F238E27FC236}">
                  <a16:creationId xmlns:a16="http://schemas.microsoft.com/office/drawing/2014/main" id="{8C05A71C-8269-7630-5D92-10D145CC4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9462" y="5011738"/>
              <a:ext cx="1403103" cy="1403350"/>
            </a:xfrm>
            <a:prstGeom prst="ellipse">
              <a:avLst/>
            </a:prstGeom>
            <a:solidFill>
              <a:schemeClr val="tx1">
                <a:alpha val="30196"/>
              </a:schemeClr>
            </a:solidFill>
            <a:ln w="63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B8926752-C64B-14D4-F00B-87342012C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328" y="4259263"/>
              <a:ext cx="1165020" cy="1165225"/>
            </a:xfrm>
            <a:prstGeom prst="ellipse">
              <a:avLst/>
            </a:prstGeom>
            <a:solidFill>
              <a:schemeClr val="tx1">
                <a:alpha val="30196"/>
              </a:schemeClr>
            </a:solidFill>
            <a:ln w="63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415F992A-C8B4-F8AF-3B13-6B28CEC03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074" y="890588"/>
              <a:ext cx="1834827" cy="674687"/>
            </a:xfrm>
            <a:prstGeom prst="ellipse">
              <a:avLst/>
            </a:prstGeom>
            <a:solidFill>
              <a:schemeClr val="tx1">
                <a:alpha val="30196"/>
              </a:schemeClr>
            </a:solidFill>
            <a:ln w="63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grpSp>
          <p:nvGrpSpPr>
            <p:cNvPr id="46104" name="Gruppieren 6">
              <a:extLst>
                <a:ext uri="{FF2B5EF4-FFF2-40B4-BE49-F238E27FC236}">
                  <a16:creationId xmlns:a16="http://schemas.microsoft.com/office/drawing/2014/main" id="{8404EBF1-BF87-79A0-4F35-D5DE87D80D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2946" y="852488"/>
              <a:ext cx="1711024" cy="454086"/>
              <a:chOff x="4069948" y="-138824"/>
              <a:chExt cx="1711025" cy="454848"/>
            </a:xfrm>
          </p:grpSpPr>
          <p:sp>
            <p:nvSpPr>
              <p:cNvPr id="43038" name="AutoShape 27">
                <a:extLst>
                  <a:ext uri="{FF2B5EF4-FFF2-40B4-BE49-F238E27FC236}">
                    <a16:creationId xmlns:a16="http://schemas.microsoft.com/office/drawing/2014/main" id="{3E116C18-0061-8327-2D9F-3DADD8F91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9948" y="-138824"/>
                <a:ext cx="1711025" cy="421393"/>
              </a:xfrm>
              <a:prstGeom prst="roundRect">
                <a:avLst>
                  <a:gd name="adj" fmla="val 16667"/>
                </a:avLst>
              </a:prstGeom>
              <a:solidFill>
                <a:srgbClr val="000046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srgbClr val="FFFFFF"/>
                  </a:solidFill>
                  <a:latin typeface="Arial" charset="0"/>
                  <a:ea typeface="ＭＳ Ｐゴシック"/>
                  <a:cs typeface="ＭＳ Ｐゴシック" charset="0"/>
                </a:endParaRPr>
              </a:p>
            </p:txBody>
          </p:sp>
          <p:sp>
            <p:nvSpPr>
              <p:cNvPr id="43039" name="Rectangle 28">
                <a:extLst>
                  <a:ext uri="{FF2B5EF4-FFF2-40B4-BE49-F238E27FC236}">
                    <a16:creationId xmlns:a16="http://schemas.microsoft.com/office/drawing/2014/main" id="{18325A3B-AAA4-03FD-7B01-771DA1A38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896" y="-84757"/>
                <a:ext cx="1515534" cy="40078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sz="1350">
                    <a:solidFill>
                      <a:srgbClr val="FFFFFF"/>
                    </a:solidFill>
                    <a:latin typeface="Arial" charset="0"/>
                    <a:ea typeface="ＭＳ Ｐゴシック"/>
                    <a:cs typeface="ＭＳ Ｐゴシック" charset="0"/>
                  </a:rPr>
                  <a:t>SIS 100/300</a:t>
                </a:r>
              </a:p>
            </p:txBody>
          </p:sp>
        </p:grpSp>
        <p:grpSp>
          <p:nvGrpSpPr>
            <p:cNvPr id="46105" name="Group 26">
              <a:extLst>
                <a:ext uri="{FF2B5EF4-FFF2-40B4-BE49-F238E27FC236}">
                  <a16:creationId xmlns:a16="http://schemas.microsoft.com/office/drawing/2014/main" id="{ECF8080D-88FB-4BE8-9D83-D702D1CF4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6813" y="4014779"/>
              <a:ext cx="1311275" cy="428624"/>
              <a:chOff x="609" y="4927"/>
              <a:chExt cx="826" cy="270"/>
            </a:xfrm>
          </p:grpSpPr>
          <p:sp>
            <p:nvSpPr>
              <p:cNvPr id="8" name="AutoShape 27">
                <a:extLst>
                  <a:ext uri="{FF2B5EF4-FFF2-40B4-BE49-F238E27FC236}">
                    <a16:creationId xmlns:a16="http://schemas.microsoft.com/office/drawing/2014/main" id="{D07F6416-B3AE-F221-8772-0816B25A2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4927"/>
                <a:ext cx="826" cy="265"/>
              </a:xfrm>
              <a:prstGeom prst="roundRect">
                <a:avLst>
                  <a:gd name="adj" fmla="val 16667"/>
                </a:avLst>
              </a:prstGeom>
              <a:solidFill>
                <a:srgbClr val="000046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srgbClr val="FFFFFF"/>
                  </a:solidFill>
                  <a:latin typeface="Arial" charset="0"/>
                  <a:ea typeface="ＭＳ Ｐゴシック"/>
                  <a:cs typeface="ＭＳ Ｐゴシック" charset="0"/>
                </a:endParaRPr>
              </a:p>
            </p:txBody>
          </p:sp>
          <p:sp>
            <p:nvSpPr>
              <p:cNvPr id="43037" name="Rectangle 28">
                <a:extLst>
                  <a:ext uri="{FF2B5EF4-FFF2-40B4-BE49-F238E27FC236}">
                    <a16:creationId xmlns:a16="http://schemas.microsoft.com/office/drawing/2014/main" id="{7A425D62-E727-EABD-1694-77F5FD04A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" y="4945"/>
                <a:ext cx="567" cy="25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sz="1350">
                    <a:solidFill>
                      <a:srgbClr val="FFFFFF"/>
                    </a:solidFill>
                    <a:latin typeface="Arial" charset="0"/>
                    <a:ea typeface="ＭＳ Ｐゴシック"/>
                    <a:cs typeface="ＭＳ Ｐゴシック" charset="0"/>
                  </a:rPr>
                  <a:t>FLAIR</a:t>
                </a:r>
              </a:p>
            </p:txBody>
          </p:sp>
        </p:grpSp>
        <p:grpSp>
          <p:nvGrpSpPr>
            <p:cNvPr id="46106" name="Group 26">
              <a:extLst>
                <a:ext uri="{FF2B5EF4-FFF2-40B4-BE49-F238E27FC236}">
                  <a16:creationId xmlns:a16="http://schemas.microsoft.com/office/drawing/2014/main" id="{91C8F704-352B-B636-612A-863DBE160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9975" y="6326179"/>
              <a:ext cx="1311275" cy="428624"/>
              <a:chOff x="609" y="4927"/>
              <a:chExt cx="826" cy="270"/>
            </a:xfrm>
          </p:grpSpPr>
          <p:sp>
            <p:nvSpPr>
              <p:cNvPr id="11" name="AutoShape 27">
                <a:extLst>
                  <a:ext uri="{FF2B5EF4-FFF2-40B4-BE49-F238E27FC236}">
                    <a16:creationId xmlns:a16="http://schemas.microsoft.com/office/drawing/2014/main" id="{1551C93F-A912-D927-8FFC-B6EA76BC0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4927"/>
                <a:ext cx="826" cy="265"/>
              </a:xfrm>
              <a:prstGeom prst="roundRect">
                <a:avLst>
                  <a:gd name="adj" fmla="val 16667"/>
                </a:avLst>
              </a:prstGeom>
              <a:solidFill>
                <a:srgbClr val="000046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srgbClr val="FFFFFF"/>
                  </a:solidFill>
                  <a:latin typeface="Arial" charset="0"/>
                  <a:ea typeface="ＭＳ Ｐゴシック"/>
                  <a:cs typeface="ＭＳ Ｐゴシック" charset="0"/>
                </a:endParaRPr>
              </a:p>
            </p:txBody>
          </p:sp>
          <p:sp>
            <p:nvSpPr>
              <p:cNvPr id="9" name="Rectangle 28">
                <a:extLst>
                  <a:ext uri="{FF2B5EF4-FFF2-40B4-BE49-F238E27FC236}">
                    <a16:creationId xmlns:a16="http://schemas.microsoft.com/office/drawing/2014/main" id="{4ED77D69-650E-7EED-01D9-CC3F542A8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" y="4945"/>
                <a:ext cx="559" cy="25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sz="1350">
                    <a:solidFill>
                      <a:srgbClr val="FFFFFF"/>
                    </a:solidFill>
                    <a:latin typeface="Arial" charset="0"/>
                    <a:ea typeface="ＭＳ Ｐゴシック"/>
                    <a:cs typeface="ＭＳ Ｐゴシック" charset="0"/>
                  </a:rPr>
                  <a:t>NESR</a:t>
                </a:r>
              </a:p>
            </p:txBody>
          </p:sp>
        </p:grpSp>
        <p:sp>
          <p:nvSpPr>
            <p:cNvPr id="3" name="Oval 6">
              <a:extLst>
                <a:ext uri="{FF2B5EF4-FFF2-40B4-BE49-F238E27FC236}">
                  <a16:creationId xmlns:a16="http://schemas.microsoft.com/office/drawing/2014/main" id="{C8FD9485-810C-F28D-8ABE-1B4A23CFE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6496" y="3573463"/>
              <a:ext cx="669807" cy="671512"/>
            </a:xfrm>
            <a:prstGeom prst="ellipse">
              <a:avLst/>
            </a:prstGeom>
            <a:solidFill>
              <a:schemeClr val="tx1">
                <a:alpha val="30196"/>
              </a:schemeClr>
            </a:solidFill>
            <a:ln w="63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grpSp>
          <p:nvGrpSpPr>
            <p:cNvPr id="46108" name="Gruppieren 12">
              <a:extLst>
                <a:ext uri="{FF2B5EF4-FFF2-40B4-BE49-F238E27FC236}">
                  <a16:creationId xmlns:a16="http://schemas.microsoft.com/office/drawing/2014/main" id="{87E1AA86-8B10-FB91-3F2C-82EF3D55D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0035" y="2852738"/>
              <a:ext cx="2733599" cy="431800"/>
              <a:chOff x="4455265" y="1547639"/>
              <a:chExt cx="2732628" cy="431800"/>
            </a:xfrm>
          </p:grpSpPr>
          <p:sp>
            <p:nvSpPr>
              <p:cNvPr id="5" name="AutoShape 27">
                <a:extLst>
                  <a:ext uri="{FF2B5EF4-FFF2-40B4-BE49-F238E27FC236}">
                    <a16:creationId xmlns:a16="http://schemas.microsoft.com/office/drawing/2014/main" id="{766BD0C0-BD38-4296-0EA0-715F189E2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265" y="1547639"/>
                <a:ext cx="2591010" cy="431800"/>
              </a:xfrm>
              <a:prstGeom prst="roundRect">
                <a:avLst>
                  <a:gd name="adj" fmla="val 16667"/>
                </a:avLst>
              </a:prstGeom>
              <a:solidFill>
                <a:srgbClr val="000046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dirty="0">
                  <a:solidFill>
                    <a:srgbClr val="FFFFFF"/>
                  </a:solidFill>
                  <a:latin typeface="Arial" charset="0"/>
                  <a:ea typeface="ＭＳ Ｐゴシック"/>
                  <a:cs typeface="ＭＳ Ｐゴシック" charset="0"/>
                </a:endParaRPr>
              </a:p>
            </p:txBody>
          </p:sp>
          <p:sp>
            <p:nvSpPr>
              <p:cNvPr id="10" name="Rectangle 28">
                <a:extLst>
                  <a:ext uri="{FF2B5EF4-FFF2-40B4-BE49-F238E27FC236}">
                    <a16:creationId xmlns:a16="http://schemas.microsoft.com/office/drawing/2014/main" id="{65FFB3F5-2D91-BB5F-6852-FA363C098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265" y="1547639"/>
                <a:ext cx="2732628" cy="400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sz="1350" b="1" dirty="0" err="1">
                    <a:solidFill>
                      <a:srgbClr val="FFFFFF"/>
                    </a:solidFill>
                    <a:latin typeface="Arial" charset="0"/>
                    <a:ea typeface="ＭＳ Ｐゴシック"/>
                    <a:cs typeface="ＭＳ Ｐゴシック" charset="0"/>
                  </a:rPr>
                  <a:t>HEDgeHOB</a:t>
                </a:r>
                <a:r>
                  <a:rPr lang="de-DE" sz="1350" b="1" dirty="0">
                    <a:solidFill>
                      <a:srgbClr val="FFFFFF"/>
                    </a:solidFill>
                    <a:latin typeface="Arial" charset="0"/>
                    <a:ea typeface="ＭＳ Ｐゴシック"/>
                    <a:cs typeface="ＭＳ Ｐゴシック" charset="0"/>
                  </a:rPr>
                  <a:t>/WDM cave</a:t>
                </a:r>
              </a:p>
            </p:txBody>
          </p:sp>
        </p:grpSp>
      </p:grpSp>
      <p:pic>
        <p:nvPicPr>
          <p:cNvPr id="43030" name="Picture 22">
            <a:extLst>
              <a:ext uri="{FF2B5EF4-FFF2-40B4-BE49-F238E27FC236}">
                <a16:creationId xmlns:a16="http://schemas.microsoft.com/office/drawing/2014/main" id="{F5318C9E-15FF-276D-3042-889DB8AB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5544" y="3631406"/>
            <a:ext cx="1107281" cy="12156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3032" name="Picture 24">
            <a:extLst>
              <a:ext uri="{FF2B5EF4-FFF2-40B4-BE49-F238E27FC236}">
                <a16:creationId xmlns:a16="http://schemas.microsoft.com/office/drawing/2014/main" id="{77DEFF66-B9CB-D08D-005F-230C5082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2528" y="3220642"/>
            <a:ext cx="671513" cy="73580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195664A-8414-B79E-97A3-B643CF20B56E}"/>
              </a:ext>
            </a:extLst>
          </p:cNvPr>
          <p:cNvGrpSpPr>
            <a:grpSpLocks/>
          </p:cNvGrpSpPr>
          <p:nvPr/>
        </p:nvGrpSpPr>
        <p:grpSpPr bwMode="auto">
          <a:xfrm>
            <a:off x="1169194" y="627460"/>
            <a:ext cx="3641431" cy="3924151"/>
            <a:chOff x="-191733" y="622693"/>
            <a:chExt cx="4073174" cy="5801039"/>
          </a:xfrm>
        </p:grpSpPr>
        <p:sp>
          <p:nvSpPr>
            <p:cNvPr id="46096" name="Textfeld 1">
              <a:extLst>
                <a:ext uri="{FF2B5EF4-FFF2-40B4-BE49-F238E27FC236}">
                  <a16:creationId xmlns:a16="http://schemas.microsoft.com/office/drawing/2014/main" id="{E567F66B-6003-3413-A87E-6587FFDDB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1733" y="622693"/>
              <a:ext cx="3967807" cy="58010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>
                  <a:solidFill>
                    <a:srgbClr val="000000"/>
                  </a:solidFill>
                  <a:ea typeface="ＭＳ Ｐゴシック"/>
                </a:rPr>
                <a:t>Consequences for APPA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50" dirty="0">
                <a:solidFill>
                  <a:srgbClr val="000000"/>
                </a:solidFill>
                <a:ea typeface="ＭＳ Ｐゴシック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50" dirty="0">
                  <a:solidFill>
                    <a:srgbClr val="000000"/>
                  </a:solidFill>
                  <a:ea typeface="ＭＳ Ｐゴシック"/>
                </a:rPr>
                <a:t>No storage rings and traps at FAIR for experiments     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50" dirty="0">
                <a:solidFill>
                  <a:srgbClr val="000000"/>
                </a:solidFill>
                <a:ea typeface="ＭＳ Ｐゴシック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50" dirty="0">
                  <a:solidFill>
                    <a:srgbClr val="000000"/>
                  </a:solidFill>
                  <a:ea typeface="ＭＳ Ｐゴシック"/>
                </a:rPr>
                <a:t>No low-energy pbar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50" dirty="0">
                  <a:solidFill>
                    <a:srgbClr val="000000"/>
                  </a:solidFill>
                  <a:ea typeface="ＭＳ Ｐゴシック"/>
                </a:rPr>
                <a:t> 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50" dirty="0">
                  <a:solidFill>
                    <a:srgbClr val="000000"/>
                  </a:solidFill>
                  <a:ea typeface="ＭＳ Ｐゴシック"/>
                </a:rPr>
                <a:t>No proton radiography beam line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50" dirty="0">
                <a:solidFill>
                  <a:srgbClr val="000000"/>
                </a:solidFill>
                <a:ea typeface="ＭＳ Ｐゴシック"/>
              </a:endParaRP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50" dirty="0">
                  <a:solidFill>
                    <a:srgbClr val="000000"/>
                  </a:solidFill>
                  <a:ea typeface="ＭＳ Ｐゴシック"/>
                </a:rPr>
                <a:t>All APPA collaborations squeezed into a </a:t>
              </a:r>
              <a:r>
                <a:rPr lang="en-US" altLang="de-DE" sz="1650" dirty="0">
                  <a:solidFill>
                    <a:srgbClr val="000000"/>
                  </a:solidFill>
                  <a:ea typeface="ＭＳ Ｐゴシック"/>
                </a:rPr>
                <a:t>“</a:t>
              </a:r>
              <a:r>
                <a:rPr lang="en-US" altLang="en-US" sz="1650" dirty="0">
                  <a:solidFill>
                    <a:srgbClr val="000000"/>
                  </a:solidFill>
                  <a:ea typeface="ＭＳ Ｐゴシック"/>
                </a:rPr>
                <a:t>Zero Budget</a:t>
              </a:r>
              <a:r>
                <a:rPr lang="en-US" altLang="de-DE" sz="1650" dirty="0">
                  <a:solidFill>
                    <a:srgbClr val="000000"/>
                  </a:solidFill>
                  <a:ea typeface="ＭＳ Ｐゴシック"/>
                </a:rPr>
                <a:t>”</a:t>
              </a:r>
              <a:r>
                <a:rPr lang="en-US" altLang="en-US" sz="1650" dirty="0">
                  <a:solidFill>
                    <a:srgbClr val="000000"/>
                  </a:solidFill>
                  <a:ea typeface="ＭＳ Ｐゴシック"/>
                </a:rPr>
                <a:t> Cave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50" dirty="0">
                  <a:solidFill>
                    <a:srgbClr val="000000"/>
                  </a:solidFill>
                  <a:ea typeface="ＭＳ Ｐゴシック"/>
                </a:rPr>
                <a:t> 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è"/>
              </a:pPr>
              <a:r>
                <a:rPr lang="en-US" altLang="en-US" sz="1650" b="1" dirty="0">
                  <a:solidFill>
                    <a:srgbClr val="000000"/>
                  </a:solidFill>
                  <a:ea typeface="ＭＳ Ｐゴシック"/>
                  <a:sym typeface="Wingdings" panose="05000000000000000000" pitchFamily="2" charset="2"/>
                </a:rPr>
                <a:t>In 2009, most of the APPA  work packets had to be redefined (in particular for Atomic Physics)</a:t>
              </a:r>
            </a:p>
          </p:txBody>
        </p:sp>
        <p:sp>
          <p:nvSpPr>
            <p:cNvPr id="46097" name="Textfeld 12">
              <a:extLst>
                <a:ext uri="{FF2B5EF4-FFF2-40B4-BE49-F238E27FC236}">
                  <a16:creationId xmlns:a16="http://schemas.microsoft.com/office/drawing/2014/main" id="{9FF242E0-081E-B286-AB9E-2E5B69009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681" y="1628506"/>
              <a:ext cx="568760" cy="81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>
                  <a:solidFill>
                    <a:srgbClr val="000000"/>
                  </a:solidFill>
                  <a:ea typeface="ＭＳ Ｐゴシック"/>
                  <a:sym typeface="Wingdings" panose="05000000000000000000" pitchFamily="2" charset="2"/>
                </a:rPr>
                <a:t></a:t>
              </a:r>
              <a:endParaRPr lang="en-US" altLang="en-US" sz="1350">
                <a:solidFill>
                  <a:srgbClr val="000000"/>
                </a:solidFill>
                <a:ea typeface="ＭＳ Ｐゴシック"/>
              </a:endParaRPr>
            </a:p>
          </p:txBody>
        </p:sp>
        <p:sp>
          <p:nvSpPr>
            <p:cNvPr id="46098" name="Textfeld 42">
              <a:extLst>
                <a:ext uri="{FF2B5EF4-FFF2-40B4-BE49-F238E27FC236}">
                  <a16:creationId xmlns:a16="http://schemas.microsoft.com/office/drawing/2014/main" id="{BF03C116-A94F-6248-635A-D006D0904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681" y="2390042"/>
              <a:ext cx="568760" cy="81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>
                  <a:solidFill>
                    <a:srgbClr val="000000"/>
                  </a:solidFill>
                  <a:ea typeface="ＭＳ Ｐゴシック"/>
                  <a:sym typeface="Wingdings" panose="05000000000000000000" pitchFamily="2" charset="2"/>
                </a:rPr>
                <a:t></a:t>
              </a:r>
              <a:endParaRPr lang="en-US" altLang="en-US" sz="1350">
                <a:solidFill>
                  <a:srgbClr val="000000"/>
                </a:solidFill>
                <a:ea typeface="ＭＳ Ｐゴシック"/>
              </a:endParaRPr>
            </a:p>
          </p:txBody>
        </p:sp>
        <p:sp>
          <p:nvSpPr>
            <p:cNvPr id="46099" name="Textfeld 43">
              <a:extLst>
                <a:ext uri="{FF2B5EF4-FFF2-40B4-BE49-F238E27FC236}">
                  <a16:creationId xmlns:a16="http://schemas.microsoft.com/office/drawing/2014/main" id="{974510BD-E7AA-225C-0FDC-70B0DC4B4D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681" y="3188505"/>
              <a:ext cx="568760" cy="81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>
                  <a:solidFill>
                    <a:srgbClr val="000000"/>
                  </a:solidFill>
                  <a:ea typeface="ＭＳ Ｐゴシック"/>
                  <a:sym typeface="Wingdings" panose="05000000000000000000" pitchFamily="2" charset="2"/>
                </a:rPr>
                <a:t></a:t>
              </a:r>
              <a:endParaRPr lang="en-US" altLang="en-US" sz="1350">
                <a:solidFill>
                  <a:srgbClr val="000000"/>
                </a:solidFill>
                <a:ea typeface="ＭＳ Ｐゴシック"/>
              </a:endParaRPr>
            </a:p>
          </p:txBody>
        </p:sp>
        <p:sp>
          <p:nvSpPr>
            <p:cNvPr id="46100" name="Textfeld 44">
              <a:extLst>
                <a:ext uri="{FF2B5EF4-FFF2-40B4-BE49-F238E27FC236}">
                  <a16:creationId xmlns:a16="http://schemas.microsoft.com/office/drawing/2014/main" id="{23B0903B-A6A3-3361-810F-C792536131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9413" y="4226506"/>
              <a:ext cx="568760" cy="81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>
                  <a:solidFill>
                    <a:srgbClr val="000000"/>
                  </a:solidFill>
                  <a:ea typeface="ＭＳ Ｐゴシック"/>
                  <a:sym typeface="Wingdings" panose="05000000000000000000" pitchFamily="2" charset="2"/>
                </a:rPr>
                <a:t></a:t>
              </a:r>
              <a:endParaRPr lang="en-US" altLang="en-US" sz="1350">
                <a:solidFill>
                  <a:srgbClr val="000000"/>
                </a:solidFill>
                <a:ea typeface="ＭＳ Ｐゴシック"/>
              </a:endParaRPr>
            </a:p>
          </p:txBody>
        </p:sp>
      </p:grpSp>
      <p:sp>
        <p:nvSpPr>
          <p:cNvPr id="49" name="Textfeld 1">
            <a:extLst>
              <a:ext uri="{FF2B5EF4-FFF2-40B4-BE49-F238E27FC236}">
                <a16:creationId xmlns:a16="http://schemas.microsoft.com/office/drawing/2014/main" id="{7ECA3E1F-D889-9BC4-B8A2-31B4378FF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488" y="33337"/>
            <a:ext cx="6567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FFFFFF"/>
                </a:solidFill>
                <a:ea typeface="ＭＳ Ｐゴシック"/>
              </a:rPr>
              <a:t>APPA Facilities at FAIR (Status 2009)</a:t>
            </a:r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B966A6A9-F855-CFE1-7CC0-F885ED10A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666" y="2787254"/>
            <a:ext cx="501253" cy="503634"/>
          </a:xfrm>
          <a:prstGeom prst="ellipse">
            <a:avLst/>
          </a:prstGeom>
          <a:solidFill>
            <a:schemeClr val="tx1">
              <a:alpha val="30196"/>
            </a:schemeClr>
          </a:solidFill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FF"/>
              </a:solidFill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34" name="AutoShape 27">
            <a:extLst>
              <a:ext uri="{FF2B5EF4-FFF2-40B4-BE49-F238E27FC236}">
                <a16:creationId xmlns:a16="http://schemas.microsoft.com/office/drawing/2014/main" id="{75DF9243-A10B-E964-CD52-987C6319C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169" y="2409825"/>
            <a:ext cx="1188244" cy="323850"/>
          </a:xfrm>
          <a:prstGeom prst="roundRect">
            <a:avLst>
              <a:gd name="adj" fmla="val 16667"/>
            </a:avLst>
          </a:prstGeom>
          <a:solidFill>
            <a:srgbClr val="000046">
              <a:alpha val="50195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715C955F-ACC6-0FC1-FC64-F48D0C168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641" y="2463403"/>
            <a:ext cx="1210588" cy="30008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0" b="1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 charset="0"/>
              </a:rPr>
              <a:t>SPARC cave</a:t>
            </a:r>
          </a:p>
        </p:txBody>
      </p:sp>
      <p:pic>
        <p:nvPicPr>
          <p:cNvPr id="35" name="Picture 24">
            <a:extLst>
              <a:ext uri="{FF2B5EF4-FFF2-40B4-BE49-F238E27FC236}">
                <a16:creationId xmlns:a16="http://schemas.microsoft.com/office/drawing/2014/main" id="{AEA85776-66FF-6AB6-6437-B32577F9C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9528" y="2787254"/>
            <a:ext cx="442913" cy="4869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3023" name="Textfeld 44">
            <a:extLst>
              <a:ext uri="{FF2B5EF4-FFF2-40B4-BE49-F238E27FC236}">
                <a16:creationId xmlns:a16="http://schemas.microsoft.com/office/drawing/2014/main" id="{746670E8-BD3D-DEFF-695C-06331CC9F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823" y="3550024"/>
            <a:ext cx="5084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00"/>
                </a:solidFill>
                <a:ea typeface="ＭＳ Ｐゴシック"/>
                <a:sym typeface="Wingdings" panose="05000000000000000000" pitchFamily="2" charset="2"/>
              </a:rPr>
              <a:t></a:t>
            </a:r>
            <a:endParaRPr lang="en-US" altLang="en-US" sz="135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77EC96-E0B2-0CF8-9D09-DE9DF4B1A06C}"/>
              </a:ext>
            </a:extLst>
          </p:cNvPr>
          <p:cNvSpPr txBox="1"/>
          <p:nvPr/>
        </p:nvSpPr>
        <p:spPr>
          <a:xfrm>
            <a:off x="-39342" y="4415249"/>
            <a:ext cx="127283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Slide</a:t>
            </a:r>
          </a:p>
          <a:p>
            <a:pPr algn="ctr"/>
            <a:r>
              <a:rPr lang="de-DE" sz="1400" dirty="0" err="1"/>
              <a:t>presented</a:t>
            </a:r>
            <a:r>
              <a:rPr lang="de-DE" sz="1400" dirty="0"/>
              <a:t> in 2013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/>
      <p:bldP spid="49" grpId="0"/>
      <p:bldP spid="32" grpId="0" animBg="1"/>
      <p:bldP spid="34" grpId="0" animBg="1"/>
      <p:bldP spid="33" grpId="0"/>
      <p:bldP spid="430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brandau\Desktop\FAIR_MSV6016d83afd.jpg">
            <a:extLst>
              <a:ext uri="{FF2B5EF4-FFF2-40B4-BE49-F238E27FC236}">
                <a16:creationId xmlns:a16="http://schemas.microsoft.com/office/drawing/2014/main" id="{91E7B9E9-111E-7D71-09EF-AD311E41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10891" y="735806"/>
            <a:ext cx="9465470" cy="451604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48131" name="Titel 1">
            <a:extLst>
              <a:ext uri="{FF2B5EF4-FFF2-40B4-BE49-F238E27FC236}">
                <a16:creationId xmlns:a16="http://schemas.microsoft.com/office/drawing/2014/main" id="{35E0C47F-EA94-4283-64DF-014ADACD57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20378" y="103585"/>
            <a:ext cx="6172201" cy="419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de-DE" altLang="en-US" sz="2400" dirty="0">
                <a:solidFill>
                  <a:schemeClr val="bg1"/>
                </a:solidFill>
              </a:rPr>
              <a:t> APPA (Status 2012): The </a:t>
            </a:r>
            <a:r>
              <a:rPr lang="de-DE" altLang="en-US" sz="2400" dirty="0" err="1">
                <a:solidFill>
                  <a:schemeClr val="bg1"/>
                </a:solidFill>
              </a:rPr>
              <a:t>Facilities</a:t>
            </a:r>
            <a:r>
              <a:rPr lang="de-DE" altLang="en-US" sz="24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8132" name="Picture 20" descr="FAIR_V1">
            <a:extLst>
              <a:ext uri="{FF2B5EF4-FFF2-40B4-BE49-F238E27FC236}">
                <a16:creationId xmlns:a16="http://schemas.microsoft.com/office/drawing/2014/main" id="{ECED7E82-7C99-27D4-1BE4-E18BEBA1D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7227094" y="0"/>
            <a:ext cx="773906" cy="6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Oval 6">
            <a:extLst>
              <a:ext uri="{FF2B5EF4-FFF2-40B4-BE49-F238E27FC236}">
                <a16:creationId xmlns:a16="http://schemas.microsoft.com/office/drawing/2014/main" id="{94DFD263-8895-575E-2773-FFDF6EBCB645}"/>
              </a:ext>
            </a:extLst>
          </p:cNvPr>
          <p:cNvSpPr>
            <a:spLocks noChangeArrowheads="1"/>
          </p:cNvSpPr>
          <p:nvPr/>
        </p:nvSpPr>
        <p:spPr bwMode="auto">
          <a:xfrm rot="19200000">
            <a:off x="1816894" y="2747963"/>
            <a:ext cx="572691" cy="613172"/>
          </a:xfrm>
          <a:prstGeom prst="ellipse">
            <a:avLst/>
          </a:prstGeom>
          <a:solidFill>
            <a:srgbClr val="FFFF00">
              <a:alpha val="49019"/>
            </a:srgbClr>
          </a:solidFill>
          <a:ln w="635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FFFFFF"/>
              </a:solidFill>
              <a:ea typeface="ＭＳ Ｐゴシック"/>
            </a:endParaRPr>
          </a:p>
        </p:txBody>
      </p:sp>
      <p:pic>
        <p:nvPicPr>
          <p:cNvPr id="21" name="Picture 3" descr="CRYRINGb">
            <a:extLst>
              <a:ext uri="{FF2B5EF4-FFF2-40B4-BE49-F238E27FC236}">
                <a16:creationId xmlns:a16="http://schemas.microsoft.com/office/drawing/2014/main" id="{CBA569BC-F68B-7FE5-AFAA-9C7F939E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806054"/>
            <a:ext cx="1784747" cy="122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feil nach unten 21">
            <a:extLst>
              <a:ext uri="{FF2B5EF4-FFF2-40B4-BE49-F238E27FC236}">
                <a16:creationId xmlns:a16="http://schemas.microsoft.com/office/drawing/2014/main" id="{158C5320-10C0-02AE-956A-6A6B9F1A2B5F}"/>
              </a:ext>
            </a:extLst>
          </p:cNvPr>
          <p:cNvSpPr/>
          <p:nvPr/>
        </p:nvSpPr>
        <p:spPr bwMode="auto">
          <a:xfrm>
            <a:off x="1796654" y="2074069"/>
            <a:ext cx="503634" cy="61793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C298D6-3A42-1532-9534-74314DE47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284" y="806053"/>
            <a:ext cx="97654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srgbClr val="000000"/>
                </a:solidFill>
                <a:ea typeface="ＭＳ Ｐゴシック"/>
              </a:rPr>
              <a:t>CRYRING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9EA38C2-68A5-B248-6F76-994F9D0F06A3}"/>
              </a:ext>
            </a:extLst>
          </p:cNvPr>
          <p:cNvGrpSpPr>
            <a:grpSpLocks/>
          </p:cNvGrpSpPr>
          <p:nvPr/>
        </p:nvGrpSpPr>
        <p:grpSpPr bwMode="auto">
          <a:xfrm>
            <a:off x="2421732" y="754857"/>
            <a:ext cx="5579269" cy="2983706"/>
            <a:chOff x="1040970" y="4515898"/>
            <a:chExt cx="7438716" cy="3978282"/>
          </a:xfrm>
        </p:grpSpPr>
        <p:sp>
          <p:nvSpPr>
            <p:cNvPr id="48149" name="Oval 6">
              <a:extLst>
                <a:ext uri="{FF2B5EF4-FFF2-40B4-BE49-F238E27FC236}">
                  <a16:creationId xmlns:a16="http://schemas.microsoft.com/office/drawing/2014/main" id="{058EA19E-DC3D-992B-0A34-662FEAABB3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00000">
              <a:off x="1040970" y="7170384"/>
              <a:ext cx="2256722" cy="1323796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5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20" name="Pfeil nach unten 19">
              <a:extLst>
                <a:ext uri="{FF2B5EF4-FFF2-40B4-BE49-F238E27FC236}">
                  <a16:creationId xmlns:a16="http://schemas.microsoft.com/office/drawing/2014/main" id="{D6449D2B-8128-98FB-D138-4CF7398FA73D}"/>
                </a:ext>
              </a:extLst>
            </p:cNvPr>
            <p:cNvSpPr/>
            <p:nvPr/>
          </p:nvSpPr>
          <p:spPr bwMode="auto">
            <a:xfrm rot="3034362">
              <a:off x="3233995" y="6266138"/>
              <a:ext cx="671514" cy="822291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48151" name="Gruppieren 2">
              <a:extLst>
                <a:ext uri="{FF2B5EF4-FFF2-40B4-BE49-F238E27FC236}">
                  <a16:creationId xmlns:a16="http://schemas.microsoft.com/office/drawing/2014/main" id="{D9E7196B-C3AA-E8EF-4055-E219C6BEA2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1260" y="4515898"/>
              <a:ext cx="4308426" cy="2437633"/>
              <a:chOff x="4171260" y="4515898"/>
              <a:chExt cx="4308426" cy="2437633"/>
            </a:xfrm>
          </p:grpSpPr>
          <p:pic>
            <p:nvPicPr>
              <p:cNvPr id="48152" name="Picture 2">
                <a:extLst>
                  <a:ext uri="{FF2B5EF4-FFF2-40B4-BE49-F238E27FC236}">
                    <a16:creationId xmlns:a16="http://schemas.microsoft.com/office/drawing/2014/main" id="{3DF5E3FA-C164-ECF6-2746-BD674CCD5F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1260" y="4515898"/>
                <a:ext cx="4308426" cy="2437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F4D71"/>
                      </a:outerShdw>
                    </a:effectLst>
                  </a14:hiddenEffects>
                </a:ext>
              </a:extLst>
            </p:spPr>
          </p:pic>
          <p:sp>
            <p:nvSpPr>
              <p:cNvPr id="48153" name="Textfeld 23">
                <a:extLst>
                  <a:ext uri="{FF2B5EF4-FFF2-40B4-BE49-F238E27FC236}">
                    <a16:creationId xmlns:a16="http://schemas.microsoft.com/office/drawing/2014/main" id="{7CB9D1ED-20A8-338E-DA87-83872ADB9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6539" y="4542371"/>
                <a:ext cx="88738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50" b="1">
                    <a:solidFill>
                      <a:srgbClr val="000000"/>
                    </a:solidFill>
                    <a:ea typeface="ＭＳ Ｐゴシック"/>
                  </a:rPr>
                  <a:t>HESR</a:t>
                </a:r>
              </a:p>
            </p:txBody>
          </p:sp>
        </p:grp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EF318B4-182A-2AD4-B991-EB040F5EA960}"/>
              </a:ext>
            </a:extLst>
          </p:cNvPr>
          <p:cNvGrpSpPr>
            <a:grpSpLocks/>
          </p:cNvGrpSpPr>
          <p:nvPr/>
        </p:nvGrpSpPr>
        <p:grpSpPr bwMode="auto">
          <a:xfrm>
            <a:off x="3707607" y="3238500"/>
            <a:ext cx="3446860" cy="1837135"/>
            <a:chOff x="3375957" y="4251114"/>
            <a:chExt cx="4595066" cy="2449595"/>
          </a:xfrm>
        </p:grpSpPr>
        <p:grpSp>
          <p:nvGrpSpPr>
            <p:cNvPr id="48144" name="Gruppieren 11">
              <a:extLst>
                <a:ext uri="{FF2B5EF4-FFF2-40B4-BE49-F238E27FC236}">
                  <a16:creationId xmlns:a16="http://schemas.microsoft.com/office/drawing/2014/main" id="{79021D22-596D-E76E-8562-AEEEFD6C33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5957" y="4251114"/>
              <a:ext cx="4595066" cy="2449595"/>
              <a:chOff x="3547864" y="4401845"/>
              <a:chExt cx="4595541" cy="2449595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39270950-AF47-C208-1BEC-DA6D33F38827}"/>
                  </a:ext>
                </a:extLst>
              </p:cNvPr>
              <p:cNvSpPr/>
              <p:nvPr/>
            </p:nvSpPr>
            <p:spPr>
              <a:xfrm>
                <a:off x="3547864" y="4401845"/>
                <a:ext cx="647662" cy="576282"/>
              </a:xfrm>
              <a:prstGeom prst="ellipse">
                <a:avLst/>
              </a:prstGeom>
              <a:solidFill>
                <a:srgbClr val="FFFF00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  <p:pic>
            <p:nvPicPr>
              <p:cNvPr id="48147" name="Picture 2" descr="M:\MyVortraege\2012\12_11_28-FAIR-APPA\APPA-Cave_render1.jpg">
                <a:extLst>
                  <a:ext uri="{FF2B5EF4-FFF2-40B4-BE49-F238E27FC236}">
                    <a16:creationId xmlns:a16="http://schemas.microsoft.com/office/drawing/2014/main" id="{8F729CAF-27D9-4943-3F24-54AF2DDA9C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38" r="21019"/>
              <a:stretch>
                <a:fillRect/>
              </a:stretch>
            </p:blipFill>
            <p:spPr bwMode="auto">
              <a:xfrm>
                <a:off x="5046742" y="4427216"/>
                <a:ext cx="3096663" cy="2424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Pfeil nach unten 4">
                <a:extLst>
                  <a:ext uri="{FF2B5EF4-FFF2-40B4-BE49-F238E27FC236}">
                    <a16:creationId xmlns:a16="http://schemas.microsoft.com/office/drawing/2014/main" id="{B140791F-9D2D-A3D4-AC70-4CDEAC7A2AC4}"/>
                  </a:ext>
                </a:extLst>
              </p:cNvPr>
              <p:cNvSpPr/>
              <p:nvPr/>
            </p:nvSpPr>
            <p:spPr>
              <a:xfrm rot="6616978">
                <a:off x="4273278" y="4660646"/>
                <a:ext cx="671534" cy="633375"/>
              </a:xfrm>
              <a:prstGeom prst="down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48145" name="Textfeld 24">
              <a:extLst>
                <a:ext uri="{FF2B5EF4-FFF2-40B4-BE49-F238E27FC236}">
                  <a16:creationId xmlns:a16="http://schemas.microsoft.com/office/drawing/2014/main" id="{F3F29870-7FDE-597E-BBB7-F2F0F9F04B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680" y="4256332"/>
              <a:ext cx="1477088" cy="400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b="1">
                  <a:solidFill>
                    <a:srgbClr val="000000"/>
                  </a:solidFill>
                  <a:ea typeface="ＭＳ Ｐゴシック"/>
                </a:rPr>
                <a:t>APPA Cave</a:t>
              </a:r>
            </a:p>
          </p:txBody>
        </p:sp>
      </p:grpSp>
      <p:sp>
        <p:nvSpPr>
          <p:cNvPr id="23" name="Text Box 24">
            <a:extLst>
              <a:ext uri="{FF2B5EF4-FFF2-40B4-BE49-F238E27FC236}">
                <a16:creationId xmlns:a16="http://schemas.microsoft.com/office/drawing/2014/main" id="{CCBD8154-090F-088A-1276-0B1D38905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2291953"/>
            <a:ext cx="3150394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3901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sv-SE" altLang="en-US" sz="1350" b="1">
                <a:solidFill>
                  <a:srgbClr val="000000"/>
                </a:solidFill>
                <a:ea typeface="ＭＳ Ｐゴシック"/>
              </a:rPr>
              <a:t>Cold Relativistic</a:t>
            </a:r>
            <a:r>
              <a:rPr lang="sv-SE" altLang="en-US" sz="135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sv-SE" altLang="en-US" sz="1350" b="1">
                <a:solidFill>
                  <a:srgbClr val="000000"/>
                </a:solidFill>
                <a:ea typeface="ＭＳ Ｐゴシック"/>
              </a:rPr>
              <a:t>Heavy Ions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A5BCCEB-8D57-4BF8-B6B8-82C17FFFA911}"/>
              </a:ext>
            </a:extLst>
          </p:cNvPr>
          <p:cNvSpPr/>
          <p:nvPr/>
        </p:nvSpPr>
        <p:spPr>
          <a:xfrm>
            <a:off x="2911079" y="806054"/>
            <a:ext cx="958453" cy="122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Text Box 25">
            <a:extLst>
              <a:ext uri="{FF2B5EF4-FFF2-40B4-BE49-F238E27FC236}">
                <a16:creationId xmlns:a16="http://schemas.microsoft.com/office/drawing/2014/main" id="{2CC3945A-2243-7896-FD08-44874D9E9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8692" y="806053"/>
            <a:ext cx="1134665" cy="113107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3901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sv-SE" altLang="en-US" sz="1350" b="1">
                <a:solidFill>
                  <a:srgbClr val="000000"/>
                </a:solidFill>
                <a:ea typeface="ＭＳ Ｐゴシック"/>
              </a:rPr>
              <a:t>Cold Low-Energy</a:t>
            </a:r>
            <a:r>
              <a:rPr lang="sv-SE" altLang="en-US" sz="135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sv-SE" altLang="en-US" sz="1350" b="1">
                <a:solidFill>
                  <a:srgbClr val="000000"/>
                </a:solidFill>
                <a:ea typeface="ＭＳ Ｐゴシック"/>
              </a:rPr>
              <a:t>Heavy Ions and Anti-Protons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EA4353-1DF3-2888-95E4-8C2ED3DBE5C8}"/>
              </a:ext>
            </a:extLst>
          </p:cNvPr>
          <p:cNvSpPr txBox="1"/>
          <p:nvPr/>
        </p:nvSpPr>
        <p:spPr>
          <a:xfrm>
            <a:off x="7868220" y="4338362"/>
            <a:ext cx="127283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Slide</a:t>
            </a:r>
          </a:p>
          <a:p>
            <a:pPr algn="ctr"/>
            <a:r>
              <a:rPr lang="de-DE" sz="1400" dirty="0" err="1"/>
              <a:t>presented</a:t>
            </a:r>
            <a:r>
              <a:rPr lang="de-DE" sz="1400" dirty="0"/>
              <a:t> in 2013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0541EE-03E1-4BEB-6766-15B72F545C86}"/>
              </a:ext>
            </a:extLst>
          </p:cNvPr>
          <p:cNvGrpSpPr/>
          <p:nvPr/>
        </p:nvGrpSpPr>
        <p:grpSpPr>
          <a:xfrm>
            <a:off x="5462668" y="910160"/>
            <a:ext cx="3633537" cy="2573819"/>
            <a:chOff x="4719517" y="1340229"/>
            <a:chExt cx="4176409" cy="298850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C15DA6C-D096-2F31-F25B-5AC425D9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517" y="1340229"/>
              <a:ext cx="4176409" cy="2988508"/>
            </a:xfrm>
            <a:prstGeom prst="rect">
              <a:avLst/>
            </a:prstGeom>
          </p:spPr>
        </p:pic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65FA5CF-3EA5-D4F6-C71C-60424038B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4611" y="3186544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519D0D3-7EDE-EE5D-0D4D-64C76DD01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3121231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F2E25593-7D06-3B1D-5A30-180650C5A8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2705" y="25717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A55755A-C2B2-4A83-9E74-F4D61D57C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582" y="1399308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17205C01-D6A5-6501-7ADD-7C2C32EABD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25545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0F1BF029-89F9-033D-6163-9092414D12B2}"/>
              </a:ext>
            </a:extLst>
          </p:cNvPr>
          <p:cNvSpPr/>
          <p:nvPr/>
        </p:nvSpPr>
        <p:spPr>
          <a:xfrm>
            <a:off x="1021723" y="3361386"/>
            <a:ext cx="6516011" cy="178569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94B922-F7B1-5CF7-4318-25F605F9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51" y="168889"/>
            <a:ext cx="5394409" cy="587441"/>
          </a:xfrm>
        </p:spPr>
        <p:txBody>
          <a:bodyPr wrap="square" tIns="108000" bIns="10800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Delayed Realization of APPA Cave &amp; HESR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0" y="1039213"/>
            <a:ext cx="5315868" cy="2083262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defTabSz="1821656">
              <a:spcAft>
                <a:spcPts val="600"/>
              </a:spcAft>
            </a:pPr>
            <a:r>
              <a:rPr lang="en-GB" sz="1200" dirty="0"/>
              <a:t>For APPA, the </a:t>
            </a:r>
            <a:r>
              <a:rPr lang="en-GB" sz="1200" b="1" dirty="0"/>
              <a:t>substantial</a:t>
            </a:r>
            <a:r>
              <a:rPr lang="en-GB" sz="1200" dirty="0"/>
              <a:t> </a:t>
            </a:r>
            <a:r>
              <a:rPr lang="en-GB" sz="1200" b="1" dirty="0"/>
              <a:t>delay </a:t>
            </a:r>
            <a:r>
              <a:rPr lang="en-GB" sz="1200" dirty="0"/>
              <a:t>of its dedicated new facilities </a:t>
            </a:r>
            <a:r>
              <a:rPr lang="en-GB" sz="1200" b="1" dirty="0"/>
              <a:t> (APPA cave and HESR</a:t>
            </a:r>
            <a:r>
              <a:rPr lang="en-GB" sz="1200" dirty="0"/>
              <a:t>) </a:t>
            </a:r>
            <a:r>
              <a:rPr lang="en-GB" sz="1200" b="1" i="1" u="sng" dirty="0">
                <a:solidFill>
                  <a:srgbClr val="002060"/>
                </a:solidFill>
              </a:rPr>
              <a:t>needs to be compensated by sufficient  beam times at HITRAP, CRYRING and ESR for the years to come!</a:t>
            </a:r>
            <a:endParaRPr lang="en-GB" sz="1200" dirty="0"/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Producing scientific results on highest international level 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Preservation of the collaboration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Training, education and promotion of next generation of scientists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Continuous development of the science program</a:t>
            </a:r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/>
              <a:t>R&amp;D to keep instrumentation on highest technological level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ED8ADB8-F772-C5A5-6108-A0D9FC701851}"/>
              </a:ext>
            </a:extLst>
          </p:cNvPr>
          <p:cNvSpPr txBox="1"/>
          <p:nvPr/>
        </p:nvSpPr>
        <p:spPr>
          <a:xfrm>
            <a:off x="2438400" y="1396538"/>
            <a:ext cx="9906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   </a:t>
            </a:r>
            <a:endParaRPr lang="en-US" dirty="0"/>
          </a:p>
        </p:txBody>
      </p:sp>
      <p:pic>
        <p:nvPicPr>
          <p:cNvPr id="12" name="Picture 12" descr="logo_blauer_leichtviolett_im_c">
            <a:extLst>
              <a:ext uri="{FF2B5EF4-FFF2-40B4-BE49-F238E27FC236}">
                <a16:creationId xmlns:a16="http://schemas.microsoft.com/office/drawing/2014/main" id="{F0F68F4A-9D0B-B99E-49B6-6F77C2D54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26" y="52828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47A5971-175B-D7E1-08A7-7937F322B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41" y="3453699"/>
            <a:ext cx="6358089" cy="1693383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A4E325A-6EB9-237F-CF46-1BDDCD93B57D}"/>
              </a:ext>
            </a:extLst>
          </p:cNvPr>
          <p:cNvGrpSpPr/>
          <p:nvPr/>
        </p:nvGrpSpPr>
        <p:grpSpPr>
          <a:xfrm>
            <a:off x="4822590" y="1934657"/>
            <a:ext cx="2960622" cy="2153807"/>
            <a:chOff x="4822590" y="1934657"/>
            <a:chExt cx="2960622" cy="2153807"/>
          </a:xfrm>
        </p:grpSpPr>
        <p:sp>
          <p:nvSpPr>
            <p:cNvPr id="40" name="Stern: 5 Zacken 39">
              <a:extLst>
                <a:ext uri="{FF2B5EF4-FFF2-40B4-BE49-F238E27FC236}">
                  <a16:creationId xmlns:a16="http://schemas.microsoft.com/office/drawing/2014/main" id="{FEE65A49-D026-DD80-B475-9F28B0904F70}"/>
                </a:ext>
              </a:extLst>
            </p:cNvPr>
            <p:cNvSpPr/>
            <p:nvPr/>
          </p:nvSpPr>
          <p:spPr>
            <a:xfrm>
              <a:off x="5621412" y="3701838"/>
              <a:ext cx="398900" cy="386626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Stern: 5 Zacken 40">
              <a:extLst>
                <a:ext uri="{FF2B5EF4-FFF2-40B4-BE49-F238E27FC236}">
                  <a16:creationId xmlns:a16="http://schemas.microsoft.com/office/drawing/2014/main" id="{0A7E9821-B8BE-0902-C765-AEFFB15BB032}"/>
                </a:ext>
              </a:extLst>
            </p:cNvPr>
            <p:cNvSpPr/>
            <p:nvPr/>
          </p:nvSpPr>
          <p:spPr>
            <a:xfrm>
              <a:off x="4822590" y="3694421"/>
              <a:ext cx="398900" cy="386626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CD255F9-CE4E-BE45-F1B3-12A3F16B0A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7735" y="2464141"/>
              <a:ext cx="245477" cy="24547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FCB8CE86-577A-9BD5-3578-6FF910EAC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4963" y="1934657"/>
              <a:ext cx="245477" cy="24547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9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21B177A1-3EF2-4BF4-AC1E-DC84AC396521}"/>
              </a:ext>
            </a:extLst>
          </p:cNvPr>
          <p:cNvSpPr/>
          <p:nvPr/>
        </p:nvSpPr>
        <p:spPr>
          <a:xfrm>
            <a:off x="1" y="994294"/>
            <a:ext cx="3467356" cy="269399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241751-697E-4080-4912-C1D355B0A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7" y="154721"/>
            <a:ext cx="7030279" cy="590668"/>
          </a:xfrm>
        </p:spPr>
        <p:txBody>
          <a:bodyPr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First-Science and Staging Review 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3F1C69F-42BE-B51B-AE19-40118283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125CBDDA-5CCF-8748-8988-9DC6C8981774}" type="slidenum"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>
                <a:defRPr/>
              </a:pPr>
              <a:t>5</a:t>
            </a:fld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72056DC-AC62-809A-2921-53887D30FA13}"/>
              </a:ext>
            </a:extLst>
          </p:cNvPr>
          <p:cNvGrpSpPr/>
          <p:nvPr/>
        </p:nvGrpSpPr>
        <p:grpSpPr>
          <a:xfrm>
            <a:off x="5510463" y="1006631"/>
            <a:ext cx="3633537" cy="2573819"/>
            <a:chOff x="4719517" y="1340229"/>
            <a:chExt cx="4176409" cy="298850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B9120DE-EE1E-F770-8099-8C0A84D6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517" y="1340229"/>
              <a:ext cx="4176409" cy="2988508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912F1A2-FB16-EF99-86AE-A125CCCFC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4611" y="3186544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FE29350-1D72-1D71-C506-4621581FB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3121231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42982A3-1BD7-52D0-3342-742D90219D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2705" y="25717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A251094-E59F-C903-D1D5-3FF8F2C81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582" y="1399308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F51FF4D-3D0B-64DC-3CFA-CBB909035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25545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93DF3B54-C515-A78D-27B9-C3EEC097C297}"/>
              </a:ext>
            </a:extLst>
          </p:cNvPr>
          <p:cNvSpPr txBox="1"/>
          <p:nvPr/>
        </p:nvSpPr>
        <p:spPr>
          <a:xfrm>
            <a:off x="554117" y="3937190"/>
            <a:ext cx="7347430" cy="7848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“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The APPA program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, as noted earlier, 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can continue carrying out important science with its present facilities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. </a:t>
            </a: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Moving the program into the APPA Cave will open new avenues of discovery by using the SIS100 beams with new instrumentation</a:t>
            </a:r>
            <a:r>
              <a:rPr lang="en-US" sz="15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.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NewRomanPSMT"/>
              </a:rPr>
              <a:t>”</a:t>
            </a:r>
            <a:endParaRPr lang="en-US" sz="15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6137F0-8FEB-518D-23EE-B13E555692E8}"/>
              </a:ext>
            </a:extLst>
          </p:cNvPr>
          <p:cNvSpPr txBox="1"/>
          <p:nvPr/>
        </p:nvSpPr>
        <p:spPr>
          <a:xfrm>
            <a:off x="-37551" y="994294"/>
            <a:ext cx="35846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“For the 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APPA pillar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 [and parts of NUSTAR], 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it is important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 for the near term 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that support for FAIR Phase-0 research continues at the current level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. In addition to producing scientific discoveries and developing important applications, the 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on-going collaborations will also grow the next-generation workforce for the future of FAIR science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.</a:t>
            </a:r>
            <a:r>
              <a:rPr lang="en-US" sz="1500" b="1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 For the longer term, it is important that SIS100 and the APPA cave be completed in a timely manner.</a:t>
            </a:r>
            <a:r>
              <a:rPr lang="en-US" sz="1500" i="1" dirty="0">
                <a:latin typeface="Calibri" panose="020F0502020204030204"/>
                <a:ea typeface="Calibri" panose="020F0502020204030204" pitchFamily="34" charset="0"/>
                <a:cs typeface="TimesNewRomanPSMT"/>
              </a:rPr>
              <a:t>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9F1533-BF77-89FE-264B-4FB1ADEBE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474" y="1044458"/>
            <a:ext cx="2027175" cy="2631490"/>
          </a:xfrm>
          <a:prstGeom prst="rect">
            <a:avLst/>
          </a:prstGeom>
          <a:solidFill>
            <a:schemeClr val="bg1">
              <a:lumMod val="75000"/>
            </a:schemeClr>
          </a:solidFill>
          <a:ln w="412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94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0CE1C19F-BFF5-4CDF-9363-1E6F051BF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35"/>
          <a:stretch/>
        </p:blipFill>
        <p:spPr>
          <a:xfrm>
            <a:off x="4914618" y="1188278"/>
            <a:ext cx="4222737" cy="3739663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>
            <a:off x="228022" y="2516134"/>
            <a:ext cx="4497401" cy="858097"/>
            <a:chOff x="-3081358" y="5562205"/>
            <a:chExt cx="5108110" cy="510152"/>
          </a:xfrm>
        </p:grpSpPr>
        <p:sp>
          <p:nvSpPr>
            <p:cNvPr id="24" name="Abgerundetes Rechteck 23"/>
            <p:cNvSpPr/>
            <p:nvPr/>
          </p:nvSpPr>
          <p:spPr>
            <a:xfrm>
              <a:off x="-3081358" y="5562205"/>
              <a:ext cx="5108110" cy="510152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892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-3012847" y="5576162"/>
              <a:ext cx="4940527" cy="480317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ctr" defTabSz="342892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Atomic, Quantum,  and Fundamental Physics</a:t>
              </a:r>
            </a:p>
            <a:p>
              <a:pPr algn="ctr" defTabSz="342892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439 members from 26 countries</a:t>
              </a:r>
            </a:p>
            <a:p>
              <a:pPr algn="ctr" defTabSz="342892"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(SPARC founded in 2003)</a:t>
              </a:r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853240" y="6659479"/>
            <a:ext cx="10485521" cy="198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Stefan Schippers (Sprecher des ErUM-FSP APPA), Prisma-Strategiegespräch ErUM-Themengebiet „Teilchen“, Hamburg, 2.-3. Februar 2023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460078" y="6659479"/>
            <a:ext cx="731921" cy="198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ADFA5A-E65A-44E2-A421-F5BEA1F33A6F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5" name="Picture 12" descr="logo_blauer_leichtviolett_im_c">
            <a:extLst>
              <a:ext uri="{FF2B5EF4-FFF2-40B4-BE49-F238E27FC236}">
                <a16:creationId xmlns:a16="http://schemas.microsoft.com/office/drawing/2014/main" id="{16568E8A-5C37-4C96-5ED4-2D0C41A5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26" y="52828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49C62A-04D3-63B2-45FE-8DC0CBA3A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95" y="3458148"/>
            <a:ext cx="4695203" cy="1560252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D68B42D-6179-B972-EED1-0B1B8BD45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631" y="-76913"/>
            <a:ext cx="6502402" cy="873760"/>
          </a:xfrm>
        </p:spPr>
        <p:txBody>
          <a:bodyPr/>
          <a:lstStyle/>
          <a:p>
            <a:pPr algn="ctr"/>
            <a:r>
              <a:rPr lang="de-DE" dirty="0">
                <a:latin typeface="Arial Narrow" panose="020B0606020202030204" pitchFamily="34" charset="0"/>
              </a:rPr>
              <a:t>SPARC</a:t>
            </a:r>
            <a:br>
              <a:rPr lang="de-DE" dirty="0">
                <a:latin typeface="Arial Narrow" panose="020B0606020202030204" pitchFamily="34" charset="0"/>
              </a:rPr>
            </a:br>
            <a:r>
              <a:rPr lang="de-DE" sz="2400" dirty="0">
                <a:latin typeface="Arial Narrow" panose="020B0606020202030204" pitchFamily="34" charset="0"/>
              </a:rPr>
              <a:t>Precision Physics, </a:t>
            </a:r>
            <a:r>
              <a:rPr lang="de-DE" sz="2400" dirty="0" err="1">
                <a:latin typeface="Arial Narrow" panose="020B0606020202030204" pitchFamily="34" charset="0"/>
              </a:rPr>
              <a:t>Trapping</a:t>
            </a:r>
            <a:r>
              <a:rPr lang="de-DE" sz="2400" dirty="0">
                <a:latin typeface="Arial Narrow" panose="020B0606020202030204" pitchFamily="34" charset="0"/>
              </a:rPr>
              <a:t> &amp; Storage </a:t>
            </a:r>
            <a:r>
              <a:rPr lang="de-DE" sz="2400" dirty="0" err="1">
                <a:latin typeface="Arial Narrow" panose="020B0606020202030204" pitchFamily="34" charset="0"/>
              </a:rPr>
              <a:t>of</a:t>
            </a:r>
            <a:r>
              <a:rPr lang="de-DE" sz="2400" dirty="0">
                <a:latin typeface="Arial Narrow" panose="020B0606020202030204" pitchFamily="34" charset="0"/>
              </a:rPr>
              <a:t> Ions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B79D538-F44F-ADE2-B952-05FBD64CA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2609" y="1095637"/>
            <a:ext cx="629161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5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95AFCE8C-D5E5-A59A-FEEC-C9FC330D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556" y="104596"/>
            <a:ext cx="6129236" cy="587441"/>
          </a:xfrm>
        </p:spPr>
        <p:txBody>
          <a:bodyPr lIns="108000" tIns="108000" rIns="108000" bIns="10800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at Present GSI &amp; FAIR Facilities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310E8-C875-E1ED-82D6-D915EEC2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D8BC8-1798-4D96-9996-232737A45319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E0B096-FA47-2877-D62A-32137DDA740B}"/>
              </a:ext>
            </a:extLst>
          </p:cNvPr>
          <p:cNvSpPr txBox="1">
            <a:spLocks/>
          </p:cNvSpPr>
          <p:nvPr/>
        </p:nvSpPr>
        <p:spPr>
          <a:xfrm>
            <a:off x="737887" y="824556"/>
            <a:ext cx="9142093" cy="5906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342892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Precision Domain </a:t>
            </a:r>
            <a:r>
              <a:rPr lang="de-DE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FAIR: </a:t>
            </a:r>
            <a:r>
              <a:rPr lang="de-DE" sz="2000" i="1" dirty="0">
                <a:solidFill>
                  <a:schemeClr val="tx1"/>
                </a:solidFill>
                <a:latin typeface="Arial Narrow" panose="020B0606020202030204" pitchFamily="34" charset="0"/>
              </a:rPr>
              <a:t>Atomic, Quantum, and Fundamental Physics</a:t>
            </a:r>
            <a:endParaRPr lang="en-US" sz="20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11C0C2F-88D6-FD0F-2636-00C6F7C73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89" y="1314006"/>
            <a:ext cx="6687670" cy="128414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r="1915"/>
          <a:stretch/>
        </p:blipFill>
        <p:spPr>
          <a:xfrm>
            <a:off x="2283748" y="2727701"/>
            <a:ext cx="5051517" cy="221032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B02B590-E976-70C0-2420-E6702C17CB51}"/>
              </a:ext>
            </a:extLst>
          </p:cNvPr>
          <p:cNvSpPr txBox="1"/>
          <p:nvPr/>
        </p:nvSpPr>
        <p:spPr>
          <a:xfrm>
            <a:off x="5987166" y="3728277"/>
            <a:ext cx="3027341" cy="959877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defTabSz="1821656">
              <a:spcAft>
                <a:spcPts val="600"/>
              </a:spcAft>
            </a:pPr>
            <a:r>
              <a:rPr lang="en-US" sz="1200" dirty="0"/>
              <a:t>For the exploitation of these research opportunities, the continuation of the FAIR phase-0 research program without interruption is of utmost importance.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AA1B3D45-0534-3C3C-2C9B-E9F906DF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2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9FFB6D-EC67-9268-44E9-F71BAC02EAD4}"/>
              </a:ext>
            </a:extLst>
          </p:cNvPr>
          <p:cNvSpPr txBox="1"/>
          <p:nvPr/>
        </p:nvSpPr>
        <p:spPr>
          <a:xfrm>
            <a:off x="2095140" y="2532106"/>
            <a:ext cx="410977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i="1" dirty="0">
                <a:latin typeface="Arial Narrow" panose="020B0606020202030204" pitchFamily="34" charset="0"/>
              </a:rPr>
              <a:t>HITRAP, CRYRING, ESR </a:t>
            </a:r>
            <a:r>
              <a:rPr lang="de-DE" b="1" i="1" dirty="0" err="1">
                <a:latin typeface="Arial Narrow" panose="020B0606020202030204" pitchFamily="34" charset="0"/>
              </a:rPr>
              <a:t>are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part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of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the</a:t>
            </a:r>
            <a:r>
              <a:rPr lang="de-DE" b="1" i="1" dirty="0">
                <a:latin typeface="Arial Narrow" panose="020B0606020202030204" pitchFamily="34" charset="0"/>
              </a:rPr>
              <a:t> MSV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11485E-3559-C2AD-244C-D1658E980999}"/>
              </a:ext>
            </a:extLst>
          </p:cNvPr>
          <p:cNvSpPr txBox="1"/>
          <p:nvPr/>
        </p:nvSpPr>
        <p:spPr>
          <a:xfrm>
            <a:off x="0" y="3703619"/>
            <a:ext cx="2343955" cy="1144543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For the years to come, the current MSV facilities of SPARC/APPA are highly competitive and worldwide unique.</a:t>
            </a:r>
          </a:p>
        </p:txBody>
      </p:sp>
    </p:spTree>
    <p:extLst>
      <p:ext uri="{BB962C8B-B14F-4D97-AF65-F5344CB8AC3E}">
        <p14:creationId xmlns:p14="http://schemas.microsoft.com/office/powerpoint/2010/main" val="371257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95AFCE8C-D5E5-A59A-FEEC-C9FC330D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140" y="46896"/>
            <a:ext cx="6129236" cy="590668"/>
          </a:xfrm>
        </p:spPr>
        <p:txBody>
          <a:bodyPr lIns="108000" tIns="108000" rIns="108000" bIns="10800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at Present GSI &amp; FAIR Facilities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310E8-C875-E1ED-82D6-D915EEC2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D8BC8-1798-4D96-9996-232737A45319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11C0C2F-88D6-FD0F-2636-00C6F7C73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29" y="1295118"/>
            <a:ext cx="6687670" cy="12841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89F6E9-AF4D-00B5-6913-FF033F5F7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678" y="2539177"/>
            <a:ext cx="5475000" cy="216787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62FAB3EF-5369-41F3-C3BF-0A5D34BD3E6C}"/>
              </a:ext>
            </a:extLst>
          </p:cNvPr>
          <p:cNvSpPr/>
          <p:nvPr/>
        </p:nvSpPr>
        <p:spPr>
          <a:xfrm>
            <a:off x="1925270" y="4161190"/>
            <a:ext cx="5390052" cy="179685"/>
          </a:xfrm>
          <a:prstGeom prst="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316D8B-E8BF-56CD-82A6-F2093070AF9F}"/>
              </a:ext>
            </a:extLst>
          </p:cNvPr>
          <p:cNvSpPr txBox="1"/>
          <p:nvPr/>
        </p:nvSpPr>
        <p:spPr>
          <a:xfrm>
            <a:off x="2161752" y="817013"/>
            <a:ext cx="4102469" cy="390491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Huge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demand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of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beam time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for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storage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rings!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6" name="Picture 12" descr="logo_blauer_leichtviolett_im_c">
            <a:extLst>
              <a:ext uri="{FF2B5EF4-FFF2-40B4-BE49-F238E27FC236}">
                <a16:creationId xmlns:a16="http://schemas.microsoft.com/office/drawing/2014/main" id="{31A35429-8476-0B5A-6451-6197E49E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2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BB0C094-6919-F614-C1C8-1863834BD28A}"/>
              </a:ext>
            </a:extLst>
          </p:cNvPr>
          <p:cNvSpPr txBox="1"/>
          <p:nvPr/>
        </p:nvSpPr>
        <p:spPr>
          <a:xfrm>
            <a:off x="3237497" y="4758050"/>
            <a:ext cx="3094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 err="1">
                <a:latin typeface="Arial Narrow" panose="020B0606020202030204" pitchFamily="34" charset="0"/>
              </a:rPr>
              <a:t>Overbooking</a:t>
            </a:r>
            <a:r>
              <a:rPr lang="de-DE" sz="1600" b="1" i="1" dirty="0">
                <a:latin typeface="Arial Narrow" panose="020B0606020202030204" pitchFamily="34" charset="0"/>
              </a:rPr>
              <a:t> </a:t>
            </a:r>
            <a:r>
              <a:rPr lang="de-DE" sz="1600" b="1" i="1" dirty="0" err="1">
                <a:latin typeface="Arial Narrow" panose="020B0606020202030204" pitchFamily="34" charset="0"/>
              </a:rPr>
              <a:t>factor</a:t>
            </a:r>
            <a:r>
              <a:rPr lang="de-DE" sz="1600" b="1" i="1" dirty="0">
                <a:latin typeface="Arial Narrow" panose="020B0606020202030204" pitchFamily="34" charset="0"/>
              </a:rPr>
              <a:t> </a:t>
            </a:r>
            <a:r>
              <a:rPr lang="de-DE" sz="1600" b="1" i="1" dirty="0" err="1">
                <a:latin typeface="Arial Narrow" panose="020B0606020202030204" pitchFamily="34" charset="0"/>
              </a:rPr>
              <a:t>for</a:t>
            </a:r>
            <a:r>
              <a:rPr lang="de-DE" sz="1600" b="1" i="1" dirty="0">
                <a:latin typeface="Arial Narrow" panose="020B0606020202030204" pitchFamily="34" charset="0"/>
              </a:rPr>
              <a:t> </a:t>
            </a:r>
            <a:r>
              <a:rPr lang="de-DE" sz="1600" b="1" i="1" dirty="0" err="1">
                <a:latin typeface="Arial Narrow" panose="020B0606020202030204" pitchFamily="34" charset="0"/>
              </a:rPr>
              <a:t>the</a:t>
            </a:r>
            <a:r>
              <a:rPr lang="de-DE" sz="1600" b="1" i="1" dirty="0">
                <a:latin typeface="Arial Narrow" panose="020B0606020202030204" pitchFamily="34" charset="0"/>
              </a:rPr>
              <a:t> rings: 4.5</a:t>
            </a:r>
            <a:endParaRPr lang="en-US" sz="16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0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D24A0-4196-EF70-B28C-70D64BEA5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20" y="228006"/>
            <a:ext cx="8086259" cy="590668"/>
          </a:xfrm>
        </p:spPr>
        <p:txBody>
          <a:bodyPr/>
          <a:lstStyle/>
          <a:p>
            <a:pPr algn="ctr"/>
            <a:r>
              <a:rPr lang="de-DE" dirty="0">
                <a:latin typeface="Arial Narrow" panose="020B0606020202030204" pitchFamily="34" charset="0"/>
              </a:rPr>
              <a:t>A &amp; A</a:t>
            </a:r>
            <a:r>
              <a:rPr lang="de-DE" baseline="30000" dirty="0">
                <a:latin typeface="Arial Narrow" panose="020B0606020202030204" pitchFamily="34" charset="0"/>
              </a:rPr>
              <a:t>-</a:t>
            </a:r>
            <a:r>
              <a:rPr lang="de-DE" dirty="0">
                <a:latin typeface="Arial Narrow" panose="020B0606020202030204" pitchFamily="34" charset="0"/>
              </a:rPr>
              <a:t> </a:t>
            </a:r>
            <a:r>
              <a:rPr lang="de-DE" dirty="0" err="1">
                <a:latin typeface="Arial Narrow" panose="020B0606020202030204" pitchFamily="34" charset="0"/>
              </a:rPr>
              <a:t>rated</a:t>
            </a:r>
            <a:r>
              <a:rPr lang="de-DE" dirty="0">
                <a:latin typeface="Arial Narrow" panose="020B0606020202030204" pitchFamily="34" charset="0"/>
              </a:rPr>
              <a:t> G-PAC </a:t>
            </a:r>
            <a:r>
              <a:rPr lang="de-DE" dirty="0" err="1">
                <a:latin typeface="Arial Narrow" panose="020B0606020202030204" pitchFamily="34" charset="0"/>
              </a:rPr>
              <a:t>Proposals</a:t>
            </a:r>
            <a:r>
              <a:rPr lang="de-DE" sz="2400" dirty="0">
                <a:latin typeface="Arial Narrow" panose="020B0606020202030204" pitchFamily="34" charset="0"/>
              </a:rPr>
              <a:t> </a:t>
            </a:r>
            <a:br>
              <a:rPr lang="de-DE" sz="2400" dirty="0">
                <a:latin typeface="Arial Narrow" panose="020B0606020202030204" pitchFamily="34" charset="0"/>
              </a:rPr>
            </a:br>
            <a:r>
              <a:rPr lang="de-DE" sz="2400" dirty="0">
                <a:latin typeface="Arial Narrow" panose="020B0606020202030204" pitchFamily="34" charset="0"/>
              </a:rPr>
              <a:t>(2024 – 2025)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12" descr="logo_blauer_leichtviolett_im_c">
            <a:extLst>
              <a:ext uri="{FF2B5EF4-FFF2-40B4-BE49-F238E27FC236}">
                <a16:creationId xmlns:a16="http://schemas.microsoft.com/office/drawing/2014/main" id="{84B6BC69-4514-365A-8905-FA4F5D6B2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1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49B531B8-F9C4-36F0-7E52-D483480CD374}"/>
              </a:ext>
            </a:extLst>
          </p:cNvPr>
          <p:cNvSpPr txBox="1">
            <a:spLocks/>
          </p:cNvSpPr>
          <p:nvPr/>
        </p:nvSpPr>
        <p:spPr>
          <a:xfrm>
            <a:off x="8595059" y="4994609"/>
            <a:ext cx="548941" cy="1488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9</a:t>
            </a:fld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B50349-E7CB-B935-50C6-5D0B673AED40}"/>
              </a:ext>
            </a:extLst>
          </p:cNvPr>
          <p:cNvSpPr txBox="1"/>
          <p:nvPr/>
        </p:nvSpPr>
        <p:spPr>
          <a:xfrm>
            <a:off x="4511263" y="4816896"/>
            <a:ext cx="427392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Orange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shaded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entries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: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Spearheaded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by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or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with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strong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participation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of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groups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from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the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de-DE" sz="750" dirty="0" err="1">
                <a:solidFill>
                  <a:srgbClr val="ED7D31"/>
                </a:solidFill>
                <a:latin typeface="Calibri" panose="020F0502020204030204"/>
              </a:rPr>
              <a:t>ErUM</a:t>
            </a:r>
            <a:r>
              <a:rPr lang="de-DE" sz="750" dirty="0">
                <a:solidFill>
                  <a:srgbClr val="ED7D31"/>
                </a:solidFill>
                <a:latin typeface="Calibri" panose="020F0502020204030204"/>
              </a:rPr>
              <a:t>-FSP APPA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5DCB51A7-E729-72C1-B00E-133FA23B9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98595"/>
              </p:ext>
            </p:extLst>
          </p:nvPr>
        </p:nvGraphicFramePr>
        <p:xfrm>
          <a:off x="1411618" y="747103"/>
          <a:ext cx="7585910" cy="4442772"/>
        </p:xfrm>
        <a:graphic>
          <a:graphicData uri="http://schemas.openxmlformats.org/drawingml/2006/table">
            <a:tbl>
              <a:tblPr/>
              <a:tblGrid>
                <a:gridCol w="569996">
                  <a:extLst>
                    <a:ext uri="{9D8B030D-6E8A-4147-A177-3AD203B41FA5}">
                      <a16:colId xmlns:a16="http://schemas.microsoft.com/office/drawing/2014/main" val="942165970"/>
                    </a:ext>
                  </a:extLst>
                </a:gridCol>
                <a:gridCol w="4990097">
                  <a:extLst>
                    <a:ext uri="{9D8B030D-6E8A-4147-A177-3AD203B41FA5}">
                      <a16:colId xmlns:a16="http://schemas.microsoft.com/office/drawing/2014/main" val="3221408168"/>
                    </a:ext>
                  </a:extLst>
                </a:gridCol>
                <a:gridCol w="861762">
                  <a:extLst>
                    <a:ext uri="{9D8B030D-6E8A-4147-A177-3AD203B41FA5}">
                      <a16:colId xmlns:a16="http://schemas.microsoft.com/office/drawing/2014/main" val="3040946578"/>
                    </a:ext>
                  </a:extLst>
                </a:gridCol>
                <a:gridCol w="573004">
                  <a:extLst>
                    <a:ext uri="{9D8B030D-6E8A-4147-A177-3AD203B41FA5}">
                      <a16:colId xmlns:a16="http://schemas.microsoft.com/office/drawing/2014/main" val="2123921163"/>
                    </a:ext>
                  </a:extLst>
                </a:gridCol>
                <a:gridCol w="591051">
                  <a:extLst>
                    <a:ext uri="{9D8B030D-6E8A-4147-A177-3AD203B41FA5}">
                      <a16:colId xmlns:a16="http://schemas.microsoft.com/office/drawing/2014/main" val="391355227"/>
                    </a:ext>
                  </a:extLst>
                </a:gridCol>
              </a:tblGrid>
              <a:tr h="23378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u="none" strike="noStrike" dirty="0">
                          <a:effectLst/>
                        </a:rPr>
                        <a:t>Title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u="none" strike="noStrike" dirty="0">
                          <a:effectLst/>
                        </a:rPr>
                        <a:t>Facility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u="none" strike="noStrike" dirty="0">
                          <a:effectLst/>
                        </a:rPr>
                        <a:t>Grade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u="none" strike="noStrike" dirty="0" err="1">
                          <a:effectLst/>
                        </a:rPr>
                        <a:t>Shifts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667535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G-22-00025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High-Resolution Electron-Ion Collision Spectroscopy of </a:t>
                      </a:r>
                      <a:r>
                        <a:rPr lang="en-US" sz="800" u="none" strike="noStrike" dirty="0" err="1">
                          <a:effectLst/>
                        </a:rPr>
                        <a:t>Berylliumlike</a:t>
                      </a:r>
                      <a:r>
                        <a:rPr lang="en-US" sz="800" u="none" strike="noStrike" dirty="0">
                          <a:effectLst/>
                        </a:rPr>
                        <a:t> Heavy Ions in CRYRING@ESR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45,0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7599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G-22-00028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Indirect measurements of neutron-induced reaction cross sections at storage rings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36,5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7298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G-22-00038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Dielectronic</a:t>
                      </a:r>
                      <a:r>
                        <a:rPr lang="en-US" sz="800" u="none" strike="noStrike" dirty="0">
                          <a:effectLst/>
                        </a:rPr>
                        <a:t> Recombination-assisted laser spectroscopy: A new tool to investigate the hyperfine-puzzle in Bi</a:t>
                      </a:r>
                      <a:r>
                        <a:rPr lang="en-US" sz="800" u="none" strike="noStrike" baseline="30000" dirty="0">
                          <a:effectLst/>
                        </a:rPr>
                        <a:t>80+,82+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41,5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952551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G-22-00047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Absolute rate coefficients from </a:t>
                      </a:r>
                      <a:r>
                        <a:rPr lang="en-US" sz="800" u="none" strike="noStrike" dirty="0" err="1">
                          <a:effectLst/>
                        </a:rPr>
                        <a:t>dielectronic</a:t>
                      </a:r>
                      <a:r>
                        <a:rPr lang="en-US" sz="800" u="none" strike="noStrike" dirty="0">
                          <a:effectLst/>
                        </a:rPr>
                        <a:t> recombination for  the </a:t>
                      </a:r>
                      <a:r>
                        <a:rPr lang="en-US" sz="800" u="none" strike="noStrike" dirty="0" err="1">
                          <a:effectLst/>
                        </a:rPr>
                        <a:t>astrophysically</a:t>
                      </a:r>
                      <a:r>
                        <a:rPr lang="en-US" sz="800" u="none" strike="noStrike" dirty="0">
                          <a:effectLst/>
                        </a:rPr>
                        <a:t> relevant ions Ne</a:t>
                      </a:r>
                      <a:r>
                        <a:rPr lang="en-US" sz="800" u="none" strike="noStrike" baseline="30000" dirty="0">
                          <a:effectLst/>
                        </a:rPr>
                        <a:t>3+</a:t>
                      </a:r>
                      <a:r>
                        <a:rPr lang="en-US" sz="800" u="none" strike="noStrike" dirty="0">
                          <a:effectLst/>
                        </a:rPr>
                        <a:t> and S</a:t>
                      </a:r>
                      <a:r>
                        <a:rPr lang="en-US" sz="800" u="none" strike="noStrike" baseline="30000" dirty="0">
                          <a:effectLst/>
                        </a:rPr>
                        <a:t>3+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54,0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653846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G-22-00052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Laser Excitation of the </a:t>
                      </a:r>
                      <a:r>
                        <a:rPr lang="en-US" sz="800" u="none" strike="noStrike" baseline="30000" dirty="0">
                          <a:effectLst/>
                        </a:rPr>
                        <a:t>229</a:t>
                      </a:r>
                      <a:r>
                        <a:rPr lang="en-US" sz="800" u="none" strike="noStrike" dirty="0">
                          <a:effectLst/>
                        </a:rPr>
                        <a:t>Th Nucleus Using Nuclear Hyperﬁne Mixing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48,5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030668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G-22-00057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Nanostructuring</a:t>
                      </a:r>
                      <a:r>
                        <a:rPr lang="en-US" sz="800" u="none" strike="noStrike" dirty="0">
                          <a:effectLst/>
                        </a:rPr>
                        <a:t> of monolayer graphene by highly charged 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ESR-HITRAP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45,0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684172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G-22-00058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Ion beam and level population dynamics in Mg</a:t>
                      </a:r>
                      <a:r>
                        <a:rPr lang="en-US" sz="800" u="none" strike="noStrike" baseline="30000" dirty="0">
                          <a:effectLst/>
                        </a:rPr>
                        <a:t>+</a:t>
                      </a:r>
                      <a:r>
                        <a:rPr lang="en-US" sz="800" u="none" strike="noStrike" dirty="0">
                          <a:effectLst/>
                        </a:rPr>
                        <a:t> laser spectroscopy at CRYRING@ESR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51,0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4562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G-22-00086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Ultra-high resolution study of the </a:t>
                      </a:r>
                      <a:r>
                        <a:rPr lang="en-US" sz="800" u="none" strike="noStrike" baseline="30000" dirty="0">
                          <a:effectLst/>
                        </a:rPr>
                        <a:t>15</a:t>
                      </a:r>
                      <a:r>
                        <a:rPr lang="en-US" sz="800" u="none" strike="noStrike" dirty="0">
                          <a:effectLst/>
                        </a:rPr>
                        <a:t>O(α,α)</a:t>
                      </a:r>
                      <a:r>
                        <a:rPr lang="en-US" sz="800" u="none" strike="noStrike" baseline="30000" dirty="0">
                          <a:effectLst/>
                        </a:rPr>
                        <a:t>15</a:t>
                      </a:r>
                      <a:r>
                        <a:rPr lang="en-US" sz="800" u="none" strike="noStrike" dirty="0">
                          <a:effectLst/>
                        </a:rPr>
                        <a:t>O reaction using CARME@CRYRING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36,0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393485"/>
                  </a:ext>
                </a:extLst>
              </a:tr>
              <a:tr h="144257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G-22-00095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Energy determination of the 1s</a:t>
                      </a:r>
                      <a:r>
                        <a:rPr lang="en-US" sz="800" u="none" strike="noStrike" baseline="30000" dirty="0">
                          <a:effectLst/>
                        </a:rPr>
                        <a:t>2</a:t>
                      </a:r>
                      <a:r>
                        <a:rPr lang="en-US" sz="800" u="none" strike="noStrike" dirty="0">
                          <a:effectLst/>
                        </a:rPr>
                        <a:t> 2s</a:t>
                      </a:r>
                      <a:r>
                        <a:rPr lang="en-US" sz="800" u="none" strike="noStrike" baseline="-25000" dirty="0">
                          <a:effectLst/>
                        </a:rPr>
                        <a:t>1/2</a:t>
                      </a:r>
                      <a:r>
                        <a:rPr lang="en-US" sz="800" u="none" strike="noStrike" dirty="0">
                          <a:effectLst/>
                        </a:rPr>
                        <a:t>   → 1s</a:t>
                      </a:r>
                      <a:r>
                        <a:rPr lang="en-US" sz="800" u="none" strike="noStrike" baseline="30000" dirty="0">
                          <a:effectLst/>
                        </a:rPr>
                        <a:t>2</a:t>
                      </a:r>
                      <a:r>
                        <a:rPr lang="en-US" sz="800" u="none" strike="noStrike" dirty="0">
                          <a:effectLst/>
                        </a:rPr>
                        <a:t> 2p</a:t>
                      </a:r>
                      <a:r>
                        <a:rPr lang="en-US" sz="800" u="none" strike="noStrike" baseline="-25000" dirty="0">
                          <a:effectLst/>
                        </a:rPr>
                        <a:t>3/2</a:t>
                      </a:r>
                      <a:r>
                        <a:rPr lang="en-US" sz="800" u="none" strike="noStrike" dirty="0">
                          <a:effectLst/>
                        </a:rPr>
                        <a:t> radiative transition in Li-like uranium ions via resonant coherent excitation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ESR-HTA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35,5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16185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G-22-00134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Precision x-ray spectroscopy of helium-like uranium using  metallic magnetic calorimeter detectors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b="1" u="none" strike="noStrike" dirty="0">
                          <a:effectLst/>
                        </a:rPr>
                        <a:t>A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32,0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148776"/>
                  </a:ext>
                </a:extLst>
              </a:tr>
              <a:tr h="27950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 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u="none" strike="noStrike" dirty="0">
                          <a:effectLst/>
                        </a:rPr>
                        <a:t> </a:t>
                      </a:r>
                      <a:r>
                        <a:rPr lang="de-DE" sz="1500" b="1" dirty="0"/>
                        <a:t>SPARC </a:t>
                      </a:r>
                      <a:r>
                        <a:rPr lang="de-DE" sz="1500" b="1" dirty="0" err="1"/>
                        <a:t>research</a:t>
                      </a:r>
                      <a:r>
                        <a:rPr lang="de-DE" sz="1500" b="1" dirty="0"/>
                        <a:t> </a:t>
                      </a:r>
                      <a:r>
                        <a:rPr lang="de-DE" sz="1500" b="1" dirty="0" err="1"/>
                        <a:t>progam</a:t>
                      </a:r>
                      <a:r>
                        <a:rPr lang="de-DE" sz="1500" b="1" dirty="0"/>
                        <a:t> limited </a:t>
                      </a:r>
                      <a:r>
                        <a:rPr lang="de-DE" sz="1500" b="1" dirty="0" err="1"/>
                        <a:t>by</a:t>
                      </a:r>
                      <a:r>
                        <a:rPr lang="de-DE" sz="1500" b="1" dirty="0"/>
                        <a:t> </a:t>
                      </a:r>
                      <a:r>
                        <a:rPr lang="de-DE" sz="1500" b="1" dirty="0" err="1"/>
                        <a:t>availability</a:t>
                      </a:r>
                      <a:r>
                        <a:rPr lang="de-DE" sz="1500" b="1" dirty="0"/>
                        <a:t> </a:t>
                      </a:r>
                      <a:r>
                        <a:rPr lang="de-DE" sz="1500" b="1" dirty="0" err="1"/>
                        <a:t>of</a:t>
                      </a:r>
                      <a:r>
                        <a:rPr lang="de-DE" sz="1500" b="1" dirty="0"/>
                        <a:t> </a:t>
                      </a:r>
                      <a:r>
                        <a:rPr lang="de-DE" sz="1500" b="1" dirty="0" err="1"/>
                        <a:t>beamtime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5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389,5</a:t>
                      </a:r>
                      <a:endParaRPr lang="de-DE" sz="15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46667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G-22-00029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X-ray spectroscopy of slow Xe</a:t>
                      </a:r>
                      <a:r>
                        <a:rPr lang="en-US" sz="800" u="none" strike="noStrike" baseline="30000" dirty="0">
                          <a:effectLst/>
                        </a:rPr>
                        <a:t>54+</a:t>
                      </a:r>
                      <a:r>
                        <a:rPr lang="en-US" sz="800" u="none" strike="noStrike" dirty="0">
                          <a:effectLst/>
                        </a:rPr>
                        <a:t> + </a:t>
                      </a:r>
                      <a:r>
                        <a:rPr lang="en-US" sz="800" u="none" strike="noStrike" dirty="0" err="1">
                          <a:effectLst/>
                        </a:rPr>
                        <a:t>Xe</a:t>
                      </a:r>
                      <a:r>
                        <a:rPr lang="en-US" sz="800" u="none" strike="noStrike" dirty="0">
                          <a:effectLst/>
                        </a:rPr>
                        <a:t> collisions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36,0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31785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G-22-00037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Atomic Processes in the Wake of Neutron-Star Mergers: Electron-Ion Recombination of Low-Charged Heavy 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46,0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841093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G-22-00060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Proton-capture on </a:t>
                      </a:r>
                      <a:r>
                        <a:rPr lang="en-US" sz="800" u="none" strike="noStrike" baseline="30000" dirty="0">
                          <a:effectLst/>
                        </a:rPr>
                        <a:t>91</a:t>
                      </a:r>
                      <a:r>
                        <a:rPr lang="en-US" sz="800" u="none" strike="noStrike" dirty="0">
                          <a:effectLst/>
                        </a:rPr>
                        <a:t>Nb -  A key to the explosive nucleosynthesis of the p nuclei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FRS-ESR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44,5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138312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G-22-00068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Towards testing three-loop effects of bound-state QED in </a:t>
                      </a:r>
                      <a:r>
                        <a:rPr lang="en-US" sz="800" u="none" strike="noStrike" dirty="0" err="1">
                          <a:effectLst/>
                        </a:rPr>
                        <a:t>heliumlike</a:t>
                      </a:r>
                      <a:r>
                        <a:rPr lang="en-US" sz="800" u="none" strike="noStrike" dirty="0">
                          <a:effectLst/>
                        </a:rPr>
                        <a:t> uranium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ESR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38,0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35521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G-22-00070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Dielectronic</a:t>
                      </a:r>
                      <a:r>
                        <a:rPr lang="en-US" sz="800" u="none" strike="noStrike" dirty="0">
                          <a:effectLst/>
                        </a:rPr>
                        <a:t> and </a:t>
                      </a:r>
                      <a:r>
                        <a:rPr lang="en-US" sz="800" u="none" strike="noStrike" dirty="0" err="1">
                          <a:effectLst/>
                        </a:rPr>
                        <a:t>trielectronic</a:t>
                      </a:r>
                      <a:r>
                        <a:rPr lang="en-US" sz="800" u="none" strike="noStrike" dirty="0">
                          <a:effectLst/>
                        </a:rPr>
                        <a:t> recombination in sulfur 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21,0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21017"/>
                  </a:ext>
                </a:extLst>
              </a:tr>
              <a:tr h="15738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>
                          <a:effectLst/>
                        </a:rPr>
                        <a:t>G-22-00072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Commissioning and First Storage Ring Experiments of the CRYRING Transverse Electron Target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27,0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762164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G-22-00072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Commissioning and First Storage Ring Experiments of the CRYRING Transverse Electron Target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54,0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25278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G-22-00075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Laser spectroscopy of the (1s</a:t>
                      </a:r>
                      <a:r>
                        <a:rPr lang="en-US" sz="800" u="none" strike="noStrike" baseline="30000" dirty="0">
                          <a:effectLst/>
                        </a:rPr>
                        <a:t>2</a:t>
                      </a:r>
                      <a:r>
                        <a:rPr lang="en-US" sz="800" u="none" strike="noStrike" dirty="0">
                          <a:effectLst/>
                        </a:rPr>
                        <a:t> 2s2p) </a:t>
                      </a:r>
                      <a:r>
                        <a:rPr lang="en-US" sz="800" u="none" strike="noStrike" baseline="30000" dirty="0">
                          <a:effectLst/>
                        </a:rPr>
                        <a:t>3</a:t>
                      </a:r>
                      <a:r>
                        <a:rPr lang="en-US" sz="800" u="none" strike="noStrike" dirty="0">
                          <a:effectLst/>
                        </a:rPr>
                        <a:t>P</a:t>
                      </a:r>
                      <a:r>
                        <a:rPr lang="en-US" sz="800" u="none" strike="noStrike" baseline="-25000" dirty="0">
                          <a:effectLst/>
                        </a:rPr>
                        <a:t>0</a:t>
                      </a:r>
                      <a:r>
                        <a:rPr lang="en-US" sz="800" u="none" strike="noStrike" dirty="0">
                          <a:effectLst/>
                        </a:rPr>
                        <a:t> - </a:t>
                      </a:r>
                      <a:r>
                        <a:rPr lang="en-US" sz="800" u="none" strike="noStrike" baseline="30000" dirty="0">
                          <a:effectLst/>
                        </a:rPr>
                        <a:t>3</a:t>
                      </a:r>
                      <a:r>
                        <a:rPr lang="en-US" sz="800" u="none" strike="noStrike" dirty="0">
                          <a:effectLst/>
                        </a:rPr>
                        <a:t>P</a:t>
                      </a:r>
                      <a:r>
                        <a:rPr lang="en-US" sz="800" u="none" strike="noStrike" baseline="-25000" dirty="0">
                          <a:effectLst/>
                        </a:rPr>
                        <a:t>1</a:t>
                      </a:r>
                      <a:r>
                        <a:rPr lang="en-US" sz="800" u="none" strike="noStrike" dirty="0">
                          <a:effectLst/>
                        </a:rPr>
                        <a:t> level splitting in Be-like krypton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27,0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436565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G-22-00087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Astrophysical nuclear reactions between bare ions using FISIC+CARME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CRYRING-intern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18,0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57482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G-22-00093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Influence of hyperfine interaction on the nuclear electron capture decay in </a:t>
                      </a:r>
                      <a:r>
                        <a:rPr lang="en-US" sz="800" u="none" strike="noStrike" baseline="30000" dirty="0">
                          <a:effectLst/>
                        </a:rPr>
                        <a:t>111</a:t>
                      </a:r>
                      <a:r>
                        <a:rPr lang="en-US" sz="800" u="none" strike="noStrike" dirty="0">
                          <a:effectLst/>
                        </a:rPr>
                        <a:t>Sn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FRS-ESR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20,5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262971"/>
                  </a:ext>
                </a:extLst>
              </a:tr>
              <a:tr h="14798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G-22-00130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Cooling and precision spectroscopy of </a:t>
                      </a:r>
                      <a:r>
                        <a:rPr lang="en-US" sz="800" u="none" strike="noStrike" baseline="30000" dirty="0">
                          <a:effectLst/>
                        </a:rPr>
                        <a:t>209</a:t>
                      </a:r>
                      <a:r>
                        <a:rPr lang="en-US" sz="800" u="none" strike="noStrike" dirty="0">
                          <a:effectLst/>
                        </a:rPr>
                        <a:t>Bi</a:t>
                      </a:r>
                      <a:r>
                        <a:rPr lang="en-US" sz="800" u="none" strike="noStrike" baseline="30000" dirty="0">
                          <a:effectLst/>
                        </a:rPr>
                        <a:t>82+</a:t>
                      </a:r>
                      <a:r>
                        <a:rPr lang="en-US" sz="800" u="none" strike="noStrike" dirty="0">
                          <a:effectLst/>
                        </a:rPr>
                        <a:t> ion ensembles  with the ARTEMIS and SPECTRAP experiments at the HITRAP facility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ESR-HITRAP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63,0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364881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G-22-00140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High-resolution measurement of the exotic Two-Electron One-Photon decay (TEOP) of the 1s</a:t>
                      </a:r>
                      <a:r>
                        <a:rPr lang="en-US" sz="800" u="none" strike="noStrike" baseline="0" dirty="0">
                          <a:effectLst/>
                        </a:rPr>
                        <a:t> </a:t>
                      </a:r>
                      <a:r>
                        <a:rPr lang="en-US" sz="800" u="none" strike="noStrike" dirty="0">
                          <a:effectLst/>
                        </a:rPr>
                        <a:t>2s</a:t>
                      </a:r>
                      <a:r>
                        <a:rPr lang="en-US" sz="800" u="none" strike="noStrike" baseline="30000" dirty="0">
                          <a:effectLst/>
                        </a:rPr>
                        <a:t>2</a:t>
                      </a:r>
                      <a:r>
                        <a:rPr lang="en-US" sz="800" u="none" strike="noStrike" dirty="0">
                          <a:effectLst/>
                        </a:rPr>
                        <a:t> state in Li-like uranium.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24,0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233530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G-22-00152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Systematic measurement of electron capture cross  sections in the unexplored low collision energy regime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45,0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34154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G-22-00159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Fast Ion – Slow Ion Collisions @ CRYRING:  Exploring quantum dynamics of N-body systems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ESR-CRYRING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71,0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433931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G-22-00165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Heavy Ion Storage Ring Experiments of Nuclear Excitation by Electron Capture (NEEC)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A-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27,5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52490"/>
                  </a:ext>
                </a:extLst>
              </a:tr>
              <a:tr h="14234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800" u="none" strike="noStrike" dirty="0">
                          <a:effectLst/>
                        </a:rPr>
                        <a:t>G-22-00172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Exploring the limits of bunched beam laser cooling of relativistic stored ions, using 3 laser beams (pulsed and </a:t>
                      </a:r>
                      <a:r>
                        <a:rPr lang="en-US" sz="800" u="none" strike="noStrike" dirty="0" err="1">
                          <a:effectLst/>
                        </a:rPr>
                        <a:t>cw</a:t>
                      </a:r>
                      <a:r>
                        <a:rPr lang="en-US" sz="800" u="none" strike="noStrike" dirty="0">
                          <a:effectLst/>
                        </a:rPr>
                        <a:t>)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ESR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A-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39,5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211418"/>
                  </a:ext>
                </a:extLst>
              </a:tr>
            </a:tbl>
          </a:graphicData>
        </a:graphic>
      </p:graphicFrame>
      <p:pic>
        <p:nvPicPr>
          <p:cNvPr id="11" name="Grafik 9">
            <a:extLst>
              <a:ext uri="{FF2B5EF4-FFF2-40B4-BE49-F238E27FC236}">
                <a16:creationId xmlns:a16="http://schemas.microsoft.com/office/drawing/2014/main" id="{7C43A82B-D92F-6C72-3EBD-C65F0D992C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4" y="1136383"/>
            <a:ext cx="1198221" cy="11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7922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TER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-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2299</Words>
  <Application>Microsoft Office PowerPoint</Application>
  <PresentationFormat>Bildschirmpräsentation (16:9)</PresentationFormat>
  <Paragraphs>326</Paragraphs>
  <Slides>19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Wingdings</vt:lpstr>
      <vt:lpstr>fair-gsi-folienmaster_2017_onering</vt:lpstr>
      <vt:lpstr>2_Office Theme</vt:lpstr>
      <vt:lpstr>Inhaltsfolie_Materie</vt:lpstr>
      <vt:lpstr>MATTER</vt:lpstr>
      <vt:lpstr>Office-Design</vt:lpstr>
      <vt:lpstr>PowerPoint-Präsentation</vt:lpstr>
      <vt:lpstr>PowerPoint-Präsentation</vt:lpstr>
      <vt:lpstr> APPA (Status 2012): The Facilities  </vt:lpstr>
      <vt:lpstr>Delayed Realization of APPA Cave &amp; HESR</vt:lpstr>
      <vt:lpstr>First-Science and Staging Review  </vt:lpstr>
      <vt:lpstr>SPARC Precision Physics, Trapping &amp; Storage of Ions</vt:lpstr>
      <vt:lpstr>SPARC at Present GSI &amp; FAIR Facilities</vt:lpstr>
      <vt:lpstr>SPARC at Present GSI &amp; FAIR Facilities</vt:lpstr>
      <vt:lpstr>A &amp; A- rated G-PAC Proposals  (2024 – 2025)</vt:lpstr>
      <vt:lpstr>PowerPoint-Präsentation</vt:lpstr>
      <vt:lpstr>Possible Experiments at CRYRING@ESR in 2023</vt:lpstr>
      <vt:lpstr>SPARC Experiments in 2024 and 2025</vt:lpstr>
      <vt:lpstr>SPARC Experiments in 2024 and 2025</vt:lpstr>
      <vt:lpstr>Strategy and Requirements Beyond 2024-2025</vt:lpstr>
      <vt:lpstr>Sophisticated and Versatile Instrumentation</vt:lpstr>
      <vt:lpstr>ErUM-FSP T05  “Aufbau von APPA bei FAIR”</vt:lpstr>
      <vt:lpstr>Concluding Remarks</vt:lpstr>
      <vt:lpstr>PowerPoint-Präsentation</vt:lpstr>
      <vt:lpstr>Added science with additional facilities SPARC Experiments at SIS100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Leifels, Yvonne Dr.</dc:creator>
  <cp:lastModifiedBy>Thomas St</cp:lastModifiedBy>
  <cp:revision>307</cp:revision>
  <cp:lastPrinted>2022-12-07T23:03:12Z</cp:lastPrinted>
  <dcterms:created xsi:type="dcterms:W3CDTF">2020-04-18T15:49:52Z</dcterms:created>
  <dcterms:modified xsi:type="dcterms:W3CDTF">2023-02-13T09:49:09Z</dcterms:modified>
</cp:coreProperties>
</file>