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0" r:id="rId1"/>
    <p:sldMasterId id="2147483677" r:id="rId2"/>
  </p:sldMasterIdLst>
  <p:notesMasterIdLst>
    <p:notesMasterId r:id="rId14"/>
  </p:notesMasterIdLst>
  <p:sldIdLst>
    <p:sldId id="256" r:id="rId3"/>
    <p:sldId id="493" r:id="rId4"/>
    <p:sldId id="260" r:id="rId5"/>
    <p:sldId id="704" r:id="rId6"/>
    <p:sldId id="705" r:id="rId7"/>
    <p:sldId id="706" r:id="rId8"/>
    <p:sldId id="707" r:id="rId9"/>
    <p:sldId id="708" r:id="rId10"/>
    <p:sldId id="709" r:id="rId11"/>
    <p:sldId id="710" r:id="rId12"/>
    <p:sldId id="703" r:id="rId13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30480" marR="30480" indent="0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30480" marR="30480" indent="128588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30480" marR="30480" indent="257175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30480" marR="30480" indent="385763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30480" marR="30480" indent="514350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30480" marR="30480" indent="642938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30480" marR="30480" indent="771525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30480" marR="30480" indent="900113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30480" marR="30480" indent="1028700" algn="l" defTabSz="68312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FF"/>
    <a:srgbClr val="00599D"/>
    <a:srgbClr val="CC00C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6EAD"/>
        </a:fontRef>
        <a:srgbClr val="006EAD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4" autoAdjust="0"/>
    <p:restoredTop sz="94720"/>
  </p:normalViewPr>
  <p:slideViewPr>
    <p:cSldViewPr snapToGrid="0">
      <p:cViewPr varScale="1">
        <p:scale>
          <a:sx n="140" d="100"/>
          <a:sy n="140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09563" latinLnBrk="0">
      <a:defRPr sz="825">
        <a:latin typeface="Lucida Grande"/>
        <a:ea typeface="Lucida Grande"/>
        <a:cs typeface="Lucida Grande"/>
        <a:sym typeface="Lucida Grande"/>
      </a:defRPr>
    </a:lvl1pPr>
    <a:lvl2pPr indent="85725" defTabSz="309563" latinLnBrk="0">
      <a:defRPr sz="825">
        <a:latin typeface="Lucida Grande"/>
        <a:ea typeface="Lucida Grande"/>
        <a:cs typeface="Lucida Grande"/>
        <a:sym typeface="Lucida Grande"/>
      </a:defRPr>
    </a:lvl2pPr>
    <a:lvl3pPr indent="171450" defTabSz="309563" latinLnBrk="0">
      <a:defRPr sz="825">
        <a:latin typeface="Lucida Grande"/>
        <a:ea typeface="Lucida Grande"/>
        <a:cs typeface="Lucida Grande"/>
        <a:sym typeface="Lucida Grande"/>
      </a:defRPr>
    </a:lvl3pPr>
    <a:lvl4pPr indent="257175" defTabSz="309563" latinLnBrk="0">
      <a:defRPr sz="825">
        <a:latin typeface="Lucida Grande"/>
        <a:ea typeface="Lucida Grande"/>
        <a:cs typeface="Lucida Grande"/>
        <a:sym typeface="Lucida Grande"/>
      </a:defRPr>
    </a:lvl4pPr>
    <a:lvl5pPr indent="342900" defTabSz="309563" latinLnBrk="0">
      <a:defRPr sz="825">
        <a:latin typeface="Lucida Grande"/>
        <a:ea typeface="Lucida Grande"/>
        <a:cs typeface="Lucida Grande"/>
        <a:sym typeface="Lucida Grande"/>
      </a:defRPr>
    </a:lvl5pPr>
    <a:lvl6pPr indent="428625" defTabSz="309563" latinLnBrk="0">
      <a:defRPr sz="825">
        <a:latin typeface="Lucida Grande"/>
        <a:ea typeface="Lucida Grande"/>
        <a:cs typeface="Lucida Grande"/>
        <a:sym typeface="Lucida Grande"/>
      </a:defRPr>
    </a:lvl6pPr>
    <a:lvl7pPr indent="514350" defTabSz="309563" latinLnBrk="0">
      <a:defRPr sz="825">
        <a:latin typeface="Lucida Grande"/>
        <a:ea typeface="Lucida Grande"/>
        <a:cs typeface="Lucida Grande"/>
        <a:sym typeface="Lucida Grande"/>
      </a:defRPr>
    </a:lvl7pPr>
    <a:lvl8pPr indent="600075" defTabSz="309563" latinLnBrk="0">
      <a:defRPr sz="825">
        <a:latin typeface="Lucida Grande"/>
        <a:ea typeface="Lucida Grande"/>
        <a:cs typeface="Lucida Grande"/>
        <a:sym typeface="Lucida Grande"/>
      </a:defRPr>
    </a:lvl8pPr>
    <a:lvl9pPr indent="685800" defTabSz="309563" latinLnBrk="0">
      <a:defRPr sz="825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6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36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5529629" y="4949869"/>
            <a:ext cx="1053704" cy="63104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5" name="Rectangle"/>
          <p:cNvSpPr/>
          <p:nvPr/>
        </p:nvSpPr>
        <p:spPr>
          <a:xfrm>
            <a:off x="6580952" y="4949869"/>
            <a:ext cx="1053703" cy="63104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6" name="Rectangle"/>
          <p:cNvSpPr/>
          <p:nvPr/>
        </p:nvSpPr>
        <p:spPr>
          <a:xfrm>
            <a:off x="7634654" y="4949869"/>
            <a:ext cx="1053704" cy="63104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7" name="Rectangle"/>
          <p:cNvSpPr/>
          <p:nvPr/>
        </p:nvSpPr>
        <p:spPr>
          <a:xfrm>
            <a:off x="-34115" y="4877990"/>
            <a:ext cx="9203439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8" name="Rectangle"/>
          <p:cNvSpPr/>
          <p:nvPr/>
        </p:nvSpPr>
        <p:spPr>
          <a:xfrm>
            <a:off x="6580952" y="5012973"/>
            <a:ext cx="2107407" cy="6191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59" name="Rectangle"/>
          <p:cNvSpPr/>
          <p:nvPr/>
        </p:nvSpPr>
        <p:spPr>
          <a:xfrm>
            <a:off x="5529629" y="5076076"/>
            <a:ext cx="1053704" cy="6191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sp>
        <p:nvSpPr>
          <p:cNvPr id="160" name="Rectangle"/>
          <p:cNvSpPr/>
          <p:nvPr/>
        </p:nvSpPr>
        <p:spPr>
          <a:xfrm>
            <a:off x="7674" y="640556"/>
            <a:ext cx="9170441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pic>
        <p:nvPicPr>
          <p:cNvPr id="161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565" y="14288"/>
            <a:ext cx="744141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02452" y="140493"/>
            <a:ext cx="7910301" cy="3679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685800">
              <a:defRPr sz="2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7498" y="4850488"/>
            <a:ext cx="235214" cy="369332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4" name="Rectangle"/>
          <p:cNvSpPr/>
          <p:nvPr/>
        </p:nvSpPr>
        <p:spPr>
          <a:xfrm>
            <a:off x="-51665" y="4886766"/>
            <a:ext cx="9203439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</p:spTree>
    <p:extLst>
      <p:ext uri="{BB962C8B-B14F-4D97-AF65-F5344CB8AC3E}">
        <p14:creationId xmlns:p14="http://schemas.microsoft.com/office/powerpoint/2010/main" val="20375068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357687" y="4955381"/>
            <a:ext cx="1404938" cy="63104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4" name="Shape 74"/>
          <p:cNvSpPr/>
          <p:nvPr/>
        </p:nvSpPr>
        <p:spPr>
          <a:xfrm>
            <a:off x="5757863" y="4955381"/>
            <a:ext cx="1404939" cy="63104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5" name="Shape 75"/>
          <p:cNvSpPr/>
          <p:nvPr/>
        </p:nvSpPr>
        <p:spPr>
          <a:xfrm>
            <a:off x="7161609" y="4955381"/>
            <a:ext cx="1404938" cy="63104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6" name="Shape 76"/>
          <p:cNvSpPr/>
          <p:nvPr/>
        </p:nvSpPr>
        <p:spPr>
          <a:xfrm>
            <a:off x="0" y="4893469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7" name="Shape 77"/>
          <p:cNvSpPr/>
          <p:nvPr/>
        </p:nvSpPr>
        <p:spPr>
          <a:xfrm>
            <a:off x="5757862" y="5018485"/>
            <a:ext cx="2809876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8" name="Shape 78"/>
          <p:cNvSpPr/>
          <p:nvPr/>
        </p:nvSpPr>
        <p:spPr>
          <a:xfrm>
            <a:off x="4357687" y="5081587"/>
            <a:ext cx="1404938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9" name="Shape 79"/>
          <p:cNvSpPr/>
          <p:nvPr/>
        </p:nvSpPr>
        <p:spPr>
          <a:xfrm>
            <a:off x="0" y="654844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pic>
        <p:nvPicPr>
          <p:cNvPr id="80" name="FAIR_Logo_rgb_frei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88" y="26789"/>
            <a:ext cx="992188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287338" y="56954"/>
            <a:ext cx="8605839" cy="675085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635326" y="4986260"/>
            <a:ext cx="129844" cy="126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25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838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203502"/>
            <a:ext cx="5584535" cy="590668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1068" y="4881770"/>
            <a:ext cx="363239" cy="361635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721591" y="4968087"/>
            <a:ext cx="4825699" cy="1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209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72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26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956376" y="4948015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9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1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4979520"/>
            <a:ext cx="190500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May 24</a:t>
            </a:r>
            <a:r>
              <a:rPr lang="de-DE" baseline="30000" dirty="0">
                <a:solidFill>
                  <a:srgbClr val="000000"/>
                </a:solidFill>
              </a:rPr>
              <a:t>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x-none" dirty="0">
                <a:solidFill>
                  <a:srgbClr val="000000"/>
                </a:solidFill>
              </a:rPr>
              <a:t>201</a:t>
            </a:r>
            <a:r>
              <a:rPr lang="de-DE" dirty="0">
                <a:solidFill>
                  <a:srgbClr val="000000"/>
                </a:solidFill>
              </a:rPr>
              <a:t>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80" y="4979519"/>
            <a:ext cx="5040313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Thomas Stöhlker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5264" y="4963804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4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3" y="167576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12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167432" y="3125589"/>
            <a:ext cx="6047631" cy="122560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157558" y="1607344"/>
            <a:ext cx="8828885" cy="1178719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26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977" y="4788545"/>
            <a:ext cx="452047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35322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7194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357687" y="4955381"/>
            <a:ext cx="1404938" cy="63104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4" name="Shape 74"/>
          <p:cNvSpPr/>
          <p:nvPr/>
        </p:nvSpPr>
        <p:spPr>
          <a:xfrm>
            <a:off x="5757863" y="4955381"/>
            <a:ext cx="1404939" cy="63104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5" name="Shape 75"/>
          <p:cNvSpPr/>
          <p:nvPr/>
        </p:nvSpPr>
        <p:spPr>
          <a:xfrm>
            <a:off x="7161609" y="4955381"/>
            <a:ext cx="1404938" cy="63104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6" name="Shape 76"/>
          <p:cNvSpPr/>
          <p:nvPr/>
        </p:nvSpPr>
        <p:spPr>
          <a:xfrm>
            <a:off x="0" y="4893469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7" name="Shape 77"/>
          <p:cNvSpPr/>
          <p:nvPr/>
        </p:nvSpPr>
        <p:spPr>
          <a:xfrm>
            <a:off x="5757862" y="5018485"/>
            <a:ext cx="2809876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8" name="Shape 78"/>
          <p:cNvSpPr/>
          <p:nvPr/>
        </p:nvSpPr>
        <p:spPr>
          <a:xfrm>
            <a:off x="4357687" y="5081587"/>
            <a:ext cx="1404938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sp>
        <p:nvSpPr>
          <p:cNvPr id="79" name="Shape 79"/>
          <p:cNvSpPr/>
          <p:nvPr/>
        </p:nvSpPr>
        <p:spPr>
          <a:xfrm>
            <a:off x="0" y="654844"/>
            <a:ext cx="9144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sz="900"/>
          </a:p>
        </p:txBody>
      </p:sp>
      <p:pic>
        <p:nvPicPr>
          <p:cNvPr id="80" name="FAIR_Logo_rgb_frei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88" y="26789"/>
            <a:ext cx="992188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287338" y="56954"/>
            <a:ext cx="8605839" cy="675085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597319" y="4991216"/>
            <a:ext cx="167851" cy="11704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25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24920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007.jpg" descr="image007.jpg"/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6282" y="8930"/>
            <a:ext cx="2372916" cy="143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FCAR3________L____4___ Kopie.jpg" descr="FCAR3________L____4___ Kopie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929"/>
            <a:ext cx="2312194" cy="1572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.png" descr="image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2193" y="8930"/>
            <a:ext cx="2224088" cy="144899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22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23" name="Rectangle"/>
          <p:cNvSpPr/>
          <p:nvPr/>
        </p:nvSpPr>
        <p:spPr>
          <a:xfrm>
            <a:off x="-26615" y="4500107"/>
            <a:ext cx="9169673" cy="7746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4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5" name="Rectangle"/>
          <p:cNvSpPr/>
          <p:nvPr/>
        </p:nvSpPr>
        <p:spPr>
          <a:xfrm>
            <a:off x="-12837" y="1439466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6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27" name="FAIR_farb_RGB_3cm.jpg" descr="FAIR_farb_RGB_3cm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12768" y="216984"/>
            <a:ext cx="1407977" cy="10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167432" y="3125589"/>
            <a:ext cx="6047631" cy="122560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157558" y="1607344"/>
            <a:ext cx="8828885" cy="1178719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26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grpSp>
        <p:nvGrpSpPr>
          <p:cNvPr id="51" name="Group"/>
          <p:cNvGrpSpPr/>
          <p:nvPr/>
        </p:nvGrpSpPr>
        <p:grpSpPr>
          <a:xfrm>
            <a:off x="160271" y="4676722"/>
            <a:ext cx="6527933" cy="386918"/>
            <a:chOff x="0" y="0"/>
            <a:chExt cx="17407819" cy="1031778"/>
          </a:xfrm>
        </p:grpSpPr>
        <p:pic>
          <p:nvPicPr>
            <p:cNvPr id="30" name="image.png" descr="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6193" y="4680"/>
              <a:ext cx="972690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1" name="India"/>
            <p:cNvSpPr txBox="1"/>
            <p:nvPr/>
          </p:nvSpPr>
          <p:spPr>
            <a:xfrm>
              <a:off x="4414400" y="661438"/>
              <a:ext cx="78753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India</a:t>
              </a:r>
            </a:p>
          </p:txBody>
        </p:sp>
        <p:pic>
          <p:nvPicPr>
            <p:cNvPr id="32" name="image.png" descr="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308" y="4680"/>
              <a:ext cx="896936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3" name="Finland"/>
            <p:cNvSpPr txBox="1"/>
            <p:nvPr/>
          </p:nvSpPr>
          <p:spPr>
            <a:xfrm>
              <a:off x="0" y="661438"/>
              <a:ext cx="109398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Finland</a:t>
              </a:r>
            </a:p>
          </p:txBody>
        </p:sp>
        <p:pic>
          <p:nvPicPr>
            <p:cNvPr id="34" name="image.png" descr="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2101" y="4680"/>
              <a:ext cx="1084806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5" name="Germany"/>
            <p:cNvSpPr txBox="1"/>
            <p:nvPr/>
          </p:nvSpPr>
          <p:spPr>
            <a:xfrm>
              <a:off x="2856797" y="687088"/>
              <a:ext cx="132355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Germany</a:t>
              </a:r>
            </a:p>
          </p:txBody>
        </p:sp>
        <p:pic>
          <p:nvPicPr>
            <p:cNvPr id="36" name="image.png" descr="imag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8169" y="4680"/>
              <a:ext cx="1042383" cy="66283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37" name="Poland"/>
            <p:cNvSpPr txBox="1"/>
            <p:nvPr/>
          </p:nvSpPr>
          <p:spPr>
            <a:xfrm>
              <a:off x="5545170" y="667521"/>
              <a:ext cx="1048208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Poland</a:t>
              </a:r>
            </a:p>
          </p:txBody>
        </p:sp>
        <p:sp>
          <p:nvSpPr>
            <p:cNvPr id="38" name="Sweden"/>
            <p:cNvSpPr txBox="1"/>
            <p:nvPr/>
          </p:nvSpPr>
          <p:spPr>
            <a:xfrm>
              <a:off x="11199446" y="667521"/>
              <a:ext cx="1186085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Sweden</a:t>
              </a:r>
            </a:p>
          </p:txBody>
        </p:sp>
        <p:sp>
          <p:nvSpPr>
            <p:cNvPr id="39" name="Romania"/>
            <p:cNvSpPr txBox="1"/>
            <p:nvPr/>
          </p:nvSpPr>
          <p:spPr>
            <a:xfrm>
              <a:off x="6936611" y="667521"/>
              <a:ext cx="1293127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Romania</a:t>
              </a:r>
            </a:p>
          </p:txBody>
        </p:sp>
        <p:pic>
          <p:nvPicPr>
            <p:cNvPr id="40" name="image12.png" descr="image1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88418" y="1641"/>
              <a:ext cx="975721" cy="65979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41" name="Russia"/>
            <p:cNvSpPr txBox="1"/>
            <p:nvPr/>
          </p:nvSpPr>
          <p:spPr>
            <a:xfrm>
              <a:off x="8332400" y="661438"/>
              <a:ext cx="1032455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Russia</a:t>
              </a:r>
            </a:p>
          </p:txBody>
        </p:sp>
        <p:sp>
          <p:nvSpPr>
            <p:cNvPr id="42" name="Slovenia"/>
            <p:cNvSpPr txBox="1"/>
            <p:nvPr/>
          </p:nvSpPr>
          <p:spPr>
            <a:xfrm>
              <a:off x="9586896" y="661438"/>
              <a:ext cx="1247348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Slovenia</a:t>
              </a:r>
            </a:p>
          </p:txBody>
        </p:sp>
        <p:pic>
          <p:nvPicPr>
            <p:cNvPr id="43" name="slowenien-fahne-slowenia-flagge_0_g_60px.jpg" descr="slowenien-fahne-slowenia-flagge_0_g_60px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43426" y="4680"/>
              <a:ext cx="987841" cy="65675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44" name="France"/>
            <p:cNvSpPr txBox="1"/>
            <p:nvPr/>
          </p:nvSpPr>
          <p:spPr>
            <a:xfrm>
              <a:off x="1281765" y="687088"/>
              <a:ext cx="1047804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France</a:t>
              </a:r>
            </a:p>
          </p:txBody>
        </p:sp>
        <p:pic>
          <p:nvPicPr>
            <p:cNvPr id="45" name="image14.png" descr="image14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768582" y="5960"/>
              <a:ext cx="996714" cy="660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" name="UK"/>
            <p:cNvSpPr txBox="1"/>
            <p:nvPr/>
          </p:nvSpPr>
          <p:spPr>
            <a:xfrm>
              <a:off x="14980617" y="667521"/>
              <a:ext cx="572644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UK</a:t>
              </a:r>
            </a:p>
          </p:txBody>
        </p:sp>
        <p:pic>
          <p:nvPicPr>
            <p:cNvPr id="47" name="http://www.flaggen-server.de/europa2/rumaenieng.gif" descr="http://www.flaggen-server.de/europa2/rumaenieng.gi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19838" y="4440"/>
              <a:ext cx="989295" cy="660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http://www.nationalflaggen.de/media/flags/flagge-frankreich.gif" descr="http://www.nationalflaggen.de/media/flags/flagge-frankreich.gi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12530" y="0"/>
              <a:ext cx="990285" cy="660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" name="Czech Rep."/>
            <p:cNvSpPr txBox="1"/>
            <p:nvPr/>
          </p:nvSpPr>
          <p:spPr>
            <a:xfrm>
              <a:off x="16240786" y="667521"/>
              <a:ext cx="1167034" cy="344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1285875">
                <a:spcBef>
                  <a:spcPts val="500"/>
                </a:spcBef>
                <a:defRPr sz="1100">
                  <a:uFillTx/>
                </a:defRPr>
              </a:lvl1pPr>
            </a:lstStyle>
            <a:p>
              <a:pPr>
                <a:defRPr sz="3200"/>
              </a:pPr>
              <a:r>
                <a:rPr sz="413"/>
                <a:t>Czech Rep.</a:t>
              </a:r>
            </a:p>
          </p:txBody>
        </p:sp>
        <p:pic>
          <p:nvPicPr>
            <p:cNvPr id="50" name="image.png" descr="image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1205477" y="6356"/>
              <a:ext cx="1042383" cy="65979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</p:grpSp>
      <p:pic>
        <p:nvPicPr>
          <p:cNvPr id="52" name="czech-republic-flag-icon-256.png" descr="czech-republic-flag-icon-256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359" y="4677318"/>
            <a:ext cx="356717" cy="2382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977" y="4788545"/>
            <a:ext cx="452047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35322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8135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7674" y="640556"/>
            <a:ext cx="9170441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565" y="14288"/>
            <a:ext cx="744141" cy="62031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415357" y="140494"/>
            <a:ext cx="6633800" cy="3679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685800">
              <a:defRPr sz="2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8409" y="4850488"/>
            <a:ext cx="344303" cy="369332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1254157-9F7A-FA6D-D44E-56058FA3F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8" y="58643"/>
            <a:ext cx="1152510" cy="5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925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61911" y="142118"/>
            <a:ext cx="6769335" cy="36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6941" y="844154"/>
            <a:ext cx="8605838" cy="39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2DD5F01-DFD7-48DB-8A65-E42DF023CC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910" y="4955382"/>
            <a:ext cx="4393407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XXXX   </a:t>
            </a:r>
            <a:endParaRPr lang="ro-RO" dirty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516" y="4955382"/>
            <a:ext cx="728663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4844"/>
            <a:ext cx="9144000" cy="61913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900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86" y="273512"/>
            <a:ext cx="1186017" cy="3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58" y="40114"/>
            <a:ext cx="623950" cy="301017"/>
          </a:xfrm>
          <a:prstGeom prst="rect">
            <a:avLst/>
          </a:prstGeom>
        </p:spPr>
      </p:pic>
      <p:pic>
        <p:nvPicPr>
          <p:cNvPr id="11" name="FAIR_Logo_rgb_frei" descr="FAIR_Logo_rgb_frei">
            <a:extLst>
              <a:ext uri="{FF2B5EF4-FFF2-40B4-BE49-F238E27FC236}">
                <a16:creationId xmlns:a16="http://schemas.microsoft.com/office/drawing/2014/main" id="{E7B8BD91-FE78-BEEB-2EB3-693FBF0276F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46" y="0"/>
            <a:ext cx="744141" cy="620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7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81" r:id="rId7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599D"/>
          </a:solidFill>
          <a:latin typeface="Arial" charset="0"/>
        </a:defRPr>
      </a:lvl9pPr>
    </p:titleStyle>
    <p:bodyStyle>
      <a:lvl1pPr marL="64294" indent="-64294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1800">
          <a:solidFill>
            <a:srgbClr val="00599D"/>
          </a:solidFill>
          <a:latin typeface="+mn-lt"/>
          <a:ea typeface="+mn-ea"/>
          <a:cs typeface="+mn-cs"/>
        </a:defRPr>
      </a:lvl1pPr>
      <a:lvl2pPr marL="314325" indent="-200025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</a:defRPr>
      </a:lvl2pPr>
      <a:lvl3pPr marL="385763" indent="300038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535781" indent="-15479" algn="l" rtl="0" fontAlgn="base">
        <a:spcBef>
          <a:spcPct val="20000"/>
        </a:spcBef>
        <a:spcAft>
          <a:spcPct val="0"/>
        </a:spcAft>
        <a:defRPr sz="1200" i="1">
          <a:solidFill>
            <a:srgbClr val="990000"/>
          </a:solidFill>
          <a:latin typeface="+mn-lt"/>
        </a:defRPr>
      </a:lvl4pPr>
      <a:lvl5pPr marL="1607344" indent="-935831" algn="l" rtl="0" fontAlgn="base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5pPr>
      <a:lvl6pPr marL="19502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6pPr>
      <a:lvl7pPr marL="22931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7pPr>
      <a:lvl8pPr marL="26360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8pPr>
      <a:lvl9pPr marL="2978944" indent="-935831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-1" y="5049583"/>
            <a:ext cx="9144001" cy="0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20" tIns="45720" rIns="45720" bIns="45720"/>
          <a:lstStyle/>
          <a:p>
            <a:pPr marL="0" marR="0" defTabSz="457200">
              <a:defRPr sz="4800">
                <a:uFillTx/>
              </a:defRPr>
            </a:pPr>
            <a:endParaRPr sz="1800"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20" y="363875"/>
            <a:ext cx="1129082" cy="37636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-1" y="826224"/>
            <a:ext cx="9144001" cy="0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20" tIns="45720" rIns="45720" bIns="45720"/>
          <a:lstStyle/>
          <a:p>
            <a:pPr marL="0" marR="0" defTabSz="457200">
              <a:defRPr sz="4800">
                <a:uFillTx/>
              </a:defRPr>
            </a:pPr>
            <a:endParaRPr sz="1800"/>
          </a:p>
        </p:txBody>
      </p:sp>
      <p:sp>
        <p:nvSpPr>
          <p:cNvPr id="5" name="Rechteck 23"/>
          <p:cNvSpPr/>
          <p:nvPr/>
        </p:nvSpPr>
        <p:spPr>
          <a:xfrm>
            <a:off x="-2" y="727074"/>
            <a:ext cx="201601" cy="201600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20" tIns="45720" rIns="45720" bIns="45720" anchor="ctr"/>
          <a:lstStyle/>
          <a:p>
            <a:pPr marL="0" marR="0" algn="ctr" defTabSz="457200">
              <a:defRPr sz="4800">
                <a:solidFill>
                  <a:srgbClr val="FFFFFF"/>
                </a:solidFill>
                <a:uFillTx/>
              </a:defRPr>
            </a:pPr>
            <a:endParaRPr sz="1800"/>
          </a:p>
        </p:txBody>
      </p:sp>
      <p:sp>
        <p:nvSpPr>
          <p:cNvPr id="6" name="Rechteck 24"/>
          <p:cNvSpPr/>
          <p:nvPr/>
        </p:nvSpPr>
        <p:spPr>
          <a:xfrm>
            <a:off x="-2" y="4949824"/>
            <a:ext cx="203278" cy="203277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20" tIns="45720" rIns="45720" bIns="45720" anchor="ctr"/>
          <a:lstStyle/>
          <a:p>
            <a:pPr marL="0" marR="0" algn="ctr" defTabSz="457200">
              <a:defRPr sz="4800">
                <a:solidFill>
                  <a:srgbClr val="FFFFFF"/>
                </a:solidFill>
                <a:uFillTx/>
              </a:defRPr>
            </a:pPr>
            <a:endParaRPr sz="1800"/>
          </a:p>
        </p:txBody>
      </p:sp>
      <p:sp>
        <p:nvSpPr>
          <p:cNvPr id="7" name="Textfeld 10"/>
          <p:cNvSpPr txBox="1"/>
          <p:nvPr/>
        </p:nvSpPr>
        <p:spPr>
          <a:xfrm>
            <a:off x="480990" y="4956288"/>
            <a:ext cx="3435693" cy="19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tIns="45720" rIns="45720" bIns="45720" anchor="ctr">
            <a:spAutoFit/>
          </a:bodyPr>
          <a:lstStyle>
            <a:lvl1pPr marL="0" marR="0" defTabSz="914400">
              <a:defRPr sz="1800">
                <a:solidFill>
                  <a:srgbClr val="333333"/>
                </a:solidFill>
                <a:uFillTx/>
              </a:defRPr>
            </a:lvl1pPr>
          </a:lstStyle>
          <a:p>
            <a:r>
              <a:rPr sz="675"/>
              <a:t>GSI Helmholtzzentrum für Schwerionenforschung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522" y="206825"/>
            <a:ext cx="775055" cy="64587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304938" y="167575"/>
            <a:ext cx="6129237" cy="59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1346" y="4876358"/>
            <a:ext cx="419344" cy="350094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marL="0" marR="0" algn="r" defTabSz="457200">
              <a:defRPr sz="675">
                <a:solidFill>
                  <a:srgbClr val="333333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89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2" r:id="rId4"/>
    <p:sldLayoutId id="2147483683" r:id="rId5"/>
    <p:sldLayoutId id="2147483684" r:id="rId6"/>
  </p:sldLayoutIdLst>
  <p:transition spd="med"/>
  <p:hf hdr="0" ftr="0"/>
  <p:txStyles>
    <p:titleStyle>
      <a:lvl1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7175" marR="0" indent="-257175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385763" marR="0" indent="-257175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494567" marR="0" indent="-237392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642938" marR="0" indent="-257175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822960" marR="0" indent="-30861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848677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977265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1105852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1234440" marR="0" indent="-205740" algn="l" defTabSz="342900" latinLnBrk="0">
        <a:lnSpc>
          <a:spcPct val="100000"/>
        </a:lnSpc>
        <a:spcBef>
          <a:spcPts val="41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038915" y="8929"/>
            <a:ext cx="2104143" cy="14045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8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" y="99035"/>
            <a:ext cx="6912768" cy="131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" name="Rectangle"/>
          <p:cNvSpPr/>
          <p:nvPr/>
        </p:nvSpPr>
        <p:spPr>
          <a:xfrm>
            <a:off x="-12837" y="1439466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2" name="Stephan Neff…"/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2000" dirty="0"/>
              <a:t>Marco Durante</a:t>
            </a:r>
          </a:p>
          <a:p>
            <a:pPr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2000" dirty="0"/>
              <a:t>Head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Biophysics</a:t>
            </a:r>
            <a:r>
              <a:rPr lang="de-DE" sz="2000" dirty="0"/>
              <a:t> Department, GSI</a:t>
            </a:r>
            <a:endParaRPr sz="2000" dirty="0"/>
          </a:p>
        </p:txBody>
      </p:sp>
      <p:sp>
        <p:nvSpPr>
          <p:cNvPr id="333" name="Status Report HED@FAIR…"/>
          <p:cNvSpPr>
            <a:spLocks noGrp="1"/>
          </p:cNvSpPr>
          <p:nvPr>
            <p:ph type="body" sz="half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4000" dirty="0"/>
              <a:t>International </a:t>
            </a:r>
            <a:r>
              <a:rPr lang="de-DE" sz="4000" dirty="0" err="1"/>
              <a:t>Biophysics</a:t>
            </a:r>
            <a:r>
              <a:rPr lang="de-DE" sz="4000" dirty="0"/>
              <a:t> </a:t>
            </a:r>
            <a:r>
              <a:rPr lang="de-DE" sz="4000" dirty="0" err="1"/>
              <a:t>Collaboration</a:t>
            </a:r>
            <a:endParaRPr sz="4000" dirty="0"/>
          </a:p>
          <a:p>
            <a:endParaRPr sz="1600" dirty="0"/>
          </a:p>
          <a:p>
            <a:pPr>
              <a:defRPr sz="6000"/>
            </a:pPr>
            <a:r>
              <a:rPr lang="de-DE" sz="2000" dirty="0"/>
              <a:t> </a:t>
            </a:r>
            <a:endParaRPr sz="2000" dirty="0"/>
          </a:p>
        </p:txBody>
      </p:sp>
      <p:sp>
        <p:nvSpPr>
          <p:cNvPr id="325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6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7" name="Rectangle"/>
          <p:cNvSpPr/>
          <p:nvPr/>
        </p:nvSpPr>
        <p:spPr>
          <a:xfrm>
            <a:off x="0" y="4500106"/>
            <a:ext cx="9143058" cy="85831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0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331" name="FAIR_farb_RGB_3cm.jpg" descr="FAIR_farb_RGB_3cm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10" y="557561"/>
            <a:ext cx="1267356" cy="92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"/>
          <p:cNvSpPr/>
          <p:nvPr/>
        </p:nvSpPr>
        <p:spPr>
          <a:xfrm>
            <a:off x="0" y="-10418"/>
            <a:ext cx="7203688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11" y="99035"/>
            <a:ext cx="1186767" cy="572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0202D4-87C9-19FC-7A3C-C06A34A08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11" y="3041135"/>
            <a:ext cx="1898629" cy="1310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88E5A-BE25-E9CD-5E7D-4C95BCBFDD34}"/>
              </a:ext>
            </a:extLst>
          </p:cNvPr>
          <p:cNvSpPr txBox="1"/>
          <p:nvPr/>
        </p:nvSpPr>
        <p:spPr>
          <a:xfrm>
            <a:off x="237744" y="4782312"/>
            <a:ext cx="3648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FAIR/GSI research retreat 13.2.2023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6E4B-A081-9BC4-2FBD-276F2C04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0AC85-8B03-259E-6C8D-6A024C8779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10</a:t>
            </a:fld>
            <a:endParaRPr lang="en-DE" dirty="0"/>
          </a:p>
        </p:txBody>
      </p:sp>
      <p:pic>
        <p:nvPicPr>
          <p:cNvPr id="1026" name="Picture 2" descr="The Shining (1980) - Ending Scene">
            <a:extLst>
              <a:ext uri="{FF2B5EF4-FFF2-40B4-BE49-F238E27FC236}">
                <a16:creationId xmlns:a16="http://schemas.microsoft.com/office/drawing/2014/main" id="{05FA66F0-F2C7-F36B-18B4-5B88B0A95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270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F701B8-ED15-CCD5-695F-043E707C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471846"/>
            <a:ext cx="8257731" cy="3259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7521312" y="3671888"/>
            <a:ext cx="195566" cy="230832"/>
          </a:xfrm>
        </p:spPr>
        <p:txBody>
          <a:bodyPr/>
          <a:lstStyle/>
          <a:p>
            <a:fld id="{4C03E94D-BACC-4743-B2BE-3C118A75A3B0}" type="slidenum">
              <a:rPr lang="en-US" sz="150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sz="15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90532-C854-E039-C35D-C2296D389079}"/>
              </a:ext>
            </a:extLst>
          </p:cNvPr>
          <p:cNvSpPr txBox="1"/>
          <p:nvPr/>
        </p:nvSpPr>
        <p:spPr>
          <a:xfrm>
            <a:off x="250823" y="760607"/>
            <a:ext cx="4237892" cy="63671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www.gsi.de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/bio-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coll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12CEB-D200-2F08-2756-BB0C5764E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33" y="732037"/>
            <a:ext cx="1898629" cy="13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4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1143000" y="654844"/>
            <a:ext cx="6858000" cy="61913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8" tIns="26788" rIns="26788" bIns="26788" anchor="ctr"/>
          <a:lstStyle/>
          <a:p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3D9808-2330-2228-750E-B63A43AE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Biophysics at GSI – science with existing facilities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60F854-AB84-154E-A1EF-988F9602AA97}"/>
              </a:ext>
            </a:extLst>
          </p:cNvPr>
          <p:cNvSpPr/>
          <p:nvPr/>
        </p:nvSpPr>
        <p:spPr>
          <a:xfrm>
            <a:off x="60202" y="2179577"/>
            <a:ext cx="4430221" cy="127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03685A-F0DD-0445-8CF8-DB937AE8F918}"/>
              </a:ext>
            </a:extLst>
          </p:cNvPr>
          <p:cNvSpPr/>
          <p:nvPr/>
        </p:nvSpPr>
        <p:spPr>
          <a:xfrm>
            <a:off x="51288" y="1094895"/>
            <a:ext cx="4436124" cy="127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5023B-B9B4-C14D-9F2C-8E4FB2C4DF96}"/>
              </a:ext>
            </a:extLst>
          </p:cNvPr>
          <p:cNvSpPr/>
          <p:nvPr/>
        </p:nvSpPr>
        <p:spPr>
          <a:xfrm>
            <a:off x="4579027" y="2172472"/>
            <a:ext cx="4497011" cy="1057506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3399"/>
                </a:solidFill>
              </a:rPr>
              <a:t>     </a:t>
            </a:r>
          </a:p>
          <a:p>
            <a:endParaRPr lang="en-US" sz="1800" dirty="0">
              <a:solidFill>
                <a:srgbClr val="003399"/>
              </a:solidFill>
            </a:endParaRPr>
          </a:p>
          <a:p>
            <a:r>
              <a:rPr lang="en-US" sz="1800" dirty="0">
                <a:solidFill>
                  <a:srgbClr val="003399"/>
                </a:solidFill>
              </a:rPr>
              <a:t>	1998                      	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A1948C-CB81-1F48-9E0B-780FE82E5EC5}"/>
              </a:ext>
            </a:extLst>
          </p:cNvPr>
          <p:cNvSpPr/>
          <p:nvPr/>
        </p:nvSpPr>
        <p:spPr>
          <a:xfrm>
            <a:off x="4624217" y="1097551"/>
            <a:ext cx="4468494" cy="1019747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9" name="Rechteck 3"/>
          <p:cNvSpPr/>
          <p:nvPr/>
        </p:nvSpPr>
        <p:spPr>
          <a:xfrm>
            <a:off x="51288" y="1066801"/>
            <a:ext cx="4462253" cy="401667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0" name="Rechteck 9"/>
          <p:cNvSpPr/>
          <p:nvPr/>
        </p:nvSpPr>
        <p:spPr>
          <a:xfrm>
            <a:off x="4572000" y="1070394"/>
            <a:ext cx="4520712" cy="401307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1" name="Rechteck 10"/>
          <p:cNvSpPr/>
          <p:nvPr/>
        </p:nvSpPr>
        <p:spPr>
          <a:xfrm>
            <a:off x="4948246" y="614321"/>
            <a:ext cx="3418286" cy="401866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>
                <a:solidFill>
                  <a:prstClr val="white"/>
                </a:solidFill>
              </a:rPr>
              <a:t>Particle therapy</a:t>
            </a:r>
          </a:p>
        </p:txBody>
      </p:sp>
      <p:sp>
        <p:nvSpPr>
          <p:cNvPr id="45" name="Rechteck 10"/>
          <p:cNvSpPr/>
          <p:nvPr/>
        </p:nvSpPr>
        <p:spPr>
          <a:xfrm>
            <a:off x="882404" y="613754"/>
            <a:ext cx="3385852" cy="401866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>
                <a:solidFill>
                  <a:prstClr val="white"/>
                </a:solidFill>
              </a:rPr>
              <a:t>Space radiation protection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410B2-8E33-F14A-B960-0DD741726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106" y="582673"/>
            <a:ext cx="477842" cy="4491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BA699-541B-844B-BDFB-6D7E86180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469" y="1121886"/>
            <a:ext cx="1730030" cy="173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5C9AD-4E20-9E4C-ADC8-B0E52DE70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031" y="1141916"/>
            <a:ext cx="2574147" cy="1689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66" y="1054067"/>
            <a:ext cx="3595797" cy="2391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AEA63-6FC2-28AE-FB6B-BDB8797DC35E}"/>
              </a:ext>
            </a:extLst>
          </p:cNvPr>
          <p:cNvSpPr txBox="1"/>
          <p:nvPr/>
        </p:nvSpPr>
        <p:spPr>
          <a:xfrm>
            <a:off x="45385" y="3456622"/>
            <a:ext cx="4140587" cy="1652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ESA reference facility for ground-based space radiation protection studies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Current ESA-supported programs ongoing: IBER/IRES/ROSSINI/</a:t>
            </a:r>
            <a:r>
              <a:rPr lang="en-US" sz="1400" dirty="0" err="1"/>
              <a:t>GCRsim</a:t>
            </a:r>
            <a:endParaRPr lang="en-US" sz="1400" dirty="0"/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ESA/FAIR Summer School in Darmstadt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EU programs: RADNEXT-HEARTS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Target station: Cave A (SIS18)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2DAA61-210A-BCE2-5039-2490EE520093}"/>
              </a:ext>
            </a:extLst>
          </p:cNvPr>
          <p:cNvSpPr txBox="1"/>
          <p:nvPr/>
        </p:nvSpPr>
        <p:spPr>
          <a:xfrm>
            <a:off x="4466903" y="3223174"/>
            <a:ext cx="4677097" cy="1867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First European center to treat patients with high energy </a:t>
            </a: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12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C-ions (440 patients treated on site)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Now extensive research program in particle therapy covering from nuclear physics to molecular biology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Work supported by BMBF, EU (INSPIRE, HITRI, ERC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AdG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, EURO-LABS</a:t>
            </a:r>
            <a:r>
              <a:rPr lang="en-US" sz="1400" dirty="0"/>
              <a:t>), NIH</a:t>
            </a:r>
          </a:p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/>
              <a:t>Target station: Cave M (SIS18)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22834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4B922-F7B1-5CF7-4318-25F605F9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science with additional facilities - FAIR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21C3B5-4845-4780-D92B-95A19E91A8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7F968B-142B-E501-07BB-CE3457ADC9D0}"/>
              </a:ext>
            </a:extLst>
          </p:cNvPr>
          <p:cNvSpPr txBox="1"/>
          <p:nvPr/>
        </p:nvSpPr>
        <p:spPr>
          <a:xfrm>
            <a:off x="287337" y="4850488"/>
            <a:ext cx="346526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Patera </a:t>
            </a:r>
            <a:r>
              <a:rPr lang="en-US" i="1" dirty="0"/>
              <a:t>et al., Front. Phys</a:t>
            </a:r>
            <a:r>
              <a:rPr lang="en-US" dirty="0"/>
              <a:t>.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62953-087F-E3CF-F593-0D0D8DBF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7" y="786643"/>
            <a:ext cx="8569326" cy="4198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036A41-D568-9AB5-ABC1-BFFFFC582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46" y="1051170"/>
            <a:ext cx="1044819" cy="6769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D26DE94-1892-8765-3DA4-50C02FEE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348" y="3289787"/>
            <a:ext cx="1133536" cy="578827"/>
          </a:xfrm>
          <a:prstGeom prst="rect">
            <a:avLst/>
          </a:prstGeom>
        </p:spPr>
      </p:pic>
      <p:sp>
        <p:nvSpPr>
          <p:cNvPr id="45" name="Up Arrow 44">
            <a:extLst>
              <a:ext uri="{FF2B5EF4-FFF2-40B4-BE49-F238E27FC236}">
                <a16:creationId xmlns:a16="http://schemas.microsoft.com/office/drawing/2014/main" id="{96BFFCD9-5214-8525-FEE2-6D42193CCE6B}"/>
              </a:ext>
            </a:extLst>
          </p:cNvPr>
          <p:cNvSpPr/>
          <p:nvPr/>
        </p:nvSpPr>
        <p:spPr>
          <a:xfrm>
            <a:off x="5952392" y="1494692"/>
            <a:ext cx="369277" cy="615462"/>
          </a:xfrm>
          <a:prstGeom prst="up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5F69230C-F599-E23E-72B1-0C461C798B8F}"/>
              </a:ext>
            </a:extLst>
          </p:cNvPr>
          <p:cNvSpPr/>
          <p:nvPr/>
        </p:nvSpPr>
        <p:spPr>
          <a:xfrm>
            <a:off x="6592765" y="2110154"/>
            <a:ext cx="914400" cy="325315"/>
          </a:xfrm>
          <a:prstGeom prst="right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0BEA2-D433-1CDB-63A8-8035EC5B2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55" y="706361"/>
            <a:ext cx="999445" cy="6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6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A986-128E-C762-384B-9BB2B8FB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run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52B0F-A81A-D705-D739-328E44F273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4</a:t>
            </a:fld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4902A-51F8-D6C1-9AE1-E3C8F569EA47}"/>
              </a:ext>
            </a:extLst>
          </p:cNvPr>
          <p:cNvSpPr txBox="1"/>
          <p:nvPr/>
        </p:nvSpPr>
        <p:spPr>
          <a:xfrm>
            <a:off x="-77848" y="797864"/>
            <a:ext cx="3562728" cy="2544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High-intensity C-ions (</a:t>
            </a:r>
            <a:r>
              <a:rPr lang="en-DE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⪆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kumimoji="0" lang="en-US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pps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) for FLASH and ERC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AdG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BARB</a:t>
            </a:r>
          </a:p>
          <a:p>
            <a:pPr marL="81280" marR="8128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400" dirty="0"/>
              <a:t>Mixed C/He test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6" name="Grafik 23">
            <a:extLst>
              <a:ext uri="{FF2B5EF4-FFF2-40B4-BE49-F238E27FC236}">
                <a16:creationId xmlns:a16="http://schemas.microsoft.com/office/drawing/2014/main" id="{B8D73B14-4790-81F7-34F5-3B491AEBE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880" y="854732"/>
            <a:ext cx="5659120" cy="40220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CB2E6-C659-786C-8EBC-A90E7A7F1578}"/>
              </a:ext>
            </a:extLst>
          </p:cNvPr>
          <p:cNvSpPr txBox="1"/>
          <p:nvPr/>
        </p:nvSpPr>
        <p:spPr>
          <a:xfrm>
            <a:off x="173736" y="3999137"/>
            <a:ext cx="2651760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New ERC </a:t>
            </a:r>
            <a:r>
              <a:rPr kumimoji="0" lang="en-US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CoG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submitted by Christian </a:t>
            </a:r>
            <a:r>
              <a:rPr kumimoji="0" lang="en-US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Graeff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B9F5CD5-662B-76DF-DC95-3DD323DC30C3}"/>
              </a:ext>
            </a:extLst>
          </p:cNvPr>
          <p:cNvSpPr/>
          <p:nvPr/>
        </p:nvSpPr>
        <p:spPr>
          <a:xfrm>
            <a:off x="2569464" y="4306824"/>
            <a:ext cx="777240" cy="226112"/>
          </a:xfrm>
          <a:prstGeom prst="right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37478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2D23-D404-4FF1-1937-F9C9E167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run in 2024-25 (shifts are for 2 years)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37ADC-423C-96DD-8723-3BB9936321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5</a:t>
            </a:fld>
            <a:endParaRPr lang="en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59DDC-BF9A-DA89-205C-E7C49DE3353D}"/>
              </a:ext>
            </a:extLst>
          </p:cNvPr>
          <p:cNvSpPr txBox="1"/>
          <p:nvPr/>
        </p:nvSpPr>
        <p:spPr>
          <a:xfrm>
            <a:off x="39012" y="734710"/>
            <a:ext cx="8876387" cy="1990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/>
              <a:t>10 experiments = 23 shifts selected with A by the 2022 Bio-PAC (6 experiments = 18.4 shifts with A-) – </a:t>
            </a:r>
            <a:r>
              <a:rPr lang="en-US" sz="2000" baseline="30000" dirty="0"/>
              <a:t>12</a:t>
            </a:r>
            <a:r>
              <a:rPr lang="en-US" sz="2000" dirty="0"/>
              <a:t>C-ions (</a:t>
            </a:r>
            <a:r>
              <a:rPr lang="en-US" sz="2000" dirty="0">
                <a:solidFill>
                  <a:srgbClr val="FF0000"/>
                </a:solidFill>
              </a:rPr>
              <a:t>high-intensity</a:t>
            </a:r>
            <a:r>
              <a:rPr lang="en-US" sz="2000" dirty="0"/>
              <a:t> for FLASH)</a:t>
            </a:r>
          </a:p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/>
              <a:t>18 shifts  for ERC </a:t>
            </a:r>
            <a:r>
              <a:rPr lang="en-US" sz="2000" dirty="0" err="1"/>
              <a:t>AdG</a:t>
            </a:r>
            <a:r>
              <a:rPr lang="en-US" sz="2000" dirty="0"/>
              <a:t> BARB critical </a:t>
            </a:r>
            <a:r>
              <a:rPr lang="en-US" sz="2000" i="1" dirty="0"/>
              <a:t>in vivo </a:t>
            </a:r>
            <a:r>
              <a:rPr lang="en-US" sz="2000" dirty="0"/>
              <a:t>experiment – </a:t>
            </a:r>
            <a:r>
              <a:rPr lang="en-US" sz="2000" baseline="30000" dirty="0"/>
              <a:t>12</a:t>
            </a:r>
            <a:r>
              <a:rPr lang="en-US" sz="2000" dirty="0"/>
              <a:t>C-ions (and/or </a:t>
            </a:r>
            <a:r>
              <a:rPr lang="en-US" sz="2000" baseline="30000" dirty="0"/>
              <a:t>16</a:t>
            </a:r>
            <a:r>
              <a:rPr lang="en-US" sz="2000" dirty="0"/>
              <a:t>O-ions) </a:t>
            </a:r>
            <a:r>
              <a:rPr lang="en-US" sz="2000" dirty="0">
                <a:solidFill>
                  <a:srgbClr val="FF0000"/>
                </a:solidFill>
              </a:rPr>
              <a:t>high-intensity</a:t>
            </a:r>
          </a:p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8 experiments = 23 shifts selected by the ESA PAC (IBER experiments) – </a:t>
            </a:r>
            <a:r>
              <a:rPr kumimoji="0" lang="en-US" sz="2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5</a:t>
            </a:r>
            <a:r>
              <a:rPr lang="en-US" sz="2000" baseline="30000" dirty="0"/>
              <a:t>6</a:t>
            </a:r>
            <a:r>
              <a:rPr lang="en-US" sz="2000" dirty="0"/>
              <a:t>Fe-ions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4DE00-AECB-4F9B-AFBB-B75686DC4352}"/>
              </a:ext>
            </a:extLst>
          </p:cNvPr>
          <p:cNvSpPr txBox="1"/>
          <p:nvPr/>
        </p:nvSpPr>
        <p:spPr>
          <a:xfrm>
            <a:off x="200557" y="3652400"/>
            <a:ext cx="8010144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00FF"/>
                </a:solidFill>
              </a:rPr>
              <a:t>10 shifts </a:t>
            </a:r>
            <a:r>
              <a:rPr lang="en-US" sz="2000" baseline="30000" dirty="0">
                <a:solidFill>
                  <a:srgbClr val="0000FF"/>
                </a:solidFill>
              </a:rPr>
              <a:t>238</a:t>
            </a:r>
            <a:r>
              <a:rPr lang="en-US" sz="2000" dirty="0">
                <a:solidFill>
                  <a:srgbClr val="0000FF"/>
                </a:solidFill>
              </a:rPr>
              <a:t>U-ions (EU-RADNEXT and ESA-IRES  - microelectronics hardness)</a:t>
            </a:r>
          </a:p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00FF"/>
                </a:solidFill>
              </a:rPr>
              <a:t>4 shifts EU-HEARTS </a:t>
            </a:r>
            <a:r>
              <a:rPr lang="en-US" sz="2000" baseline="30000" dirty="0">
                <a:solidFill>
                  <a:srgbClr val="0000FF"/>
                </a:solidFill>
              </a:rPr>
              <a:t>56</a:t>
            </a:r>
            <a:r>
              <a:rPr lang="en-US" sz="2000" dirty="0">
                <a:solidFill>
                  <a:srgbClr val="0000FF"/>
                </a:solidFill>
              </a:rPr>
              <a:t>Fe-ions (shielding)</a:t>
            </a:r>
          </a:p>
          <a:p>
            <a:pPr marL="538480" marR="81280" indent="-4572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2 shifts for EURO-LABS (FLASH) + 2 shifts for NIH (mini-brains)</a:t>
            </a:r>
          </a:p>
        </p:txBody>
      </p:sp>
      <p:pic>
        <p:nvPicPr>
          <p:cNvPr id="6" name="Picture 12" descr="ESA logo">
            <a:extLst>
              <a:ext uri="{FF2B5EF4-FFF2-40B4-BE49-F238E27FC236}">
                <a16:creationId xmlns:a16="http://schemas.microsoft.com/office/drawing/2014/main" id="{10D3D13C-9360-E99E-86EF-AD7C320CA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20" y="2888614"/>
            <a:ext cx="1085309" cy="3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rizon Europe🇪🇺 (@HorizonEU) / Twitter">
            <a:extLst>
              <a:ext uri="{FF2B5EF4-FFF2-40B4-BE49-F238E27FC236}">
                <a16:creationId xmlns:a16="http://schemas.microsoft.com/office/drawing/2014/main" id="{200C6E18-E993-A426-64EB-90CD35AA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03" y="2349159"/>
            <a:ext cx="1136878" cy="11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IH-logo – UCRC">
            <a:extLst>
              <a:ext uri="{FF2B5EF4-FFF2-40B4-BE49-F238E27FC236}">
                <a16:creationId xmlns:a16="http://schemas.microsoft.com/office/drawing/2014/main" id="{33CF6E8A-3785-21F6-9CF1-C6A7A302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25" y="2806816"/>
            <a:ext cx="1594076" cy="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95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6992-A7D5-2020-7F85-F727C85A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running in 2028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75264-07D0-BDBF-8EF2-621EC82689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6</a:t>
            </a:fld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9B076-A19A-A090-20B0-AD3CBACD78F6}"/>
              </a:ext>
            </a:extLst>
          </p:cNvPr>
          <p:cNvGrpSpPr/>
          <p:nvPr/>
        </p:nvGrpSpPr>
        <p:grpSpPr>
          <a:xfrm>
            <a:off x="60479" y="1155543"/>
            <a:ext cx="6633800" cy="3254799"/>
            <a:chOff x="6666139" y="2629067"/>
            <a:chExt cx="4823298" cy="2287319"/>
          </a:xfrm>
        </p:grpSpPr>
        <p:pic>
          <p:nvPicPr>
            <p:cNvPr id="6" name="Grafik 2">
              <a:extLst>
                <a:ext uri="{FF2B5EF4-FFF2-40B4-BE49-F238E27FC236}">
                  <a16:creationId xmlns:a16="http://schemas.microsoft.com/office/drawing/2014/main" id="{786C6A43-B3A6-ED95-3C8C-26EB1362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535"/>
            <a:stretch/>
          </p:blipFill>
          <p:spPr>
            <a:xfrm>
              <a:off x="6666139" y="2629067"/>
              <a:ext cx="4823298" cy="228731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50BA5F-2809-95A5-ABF5-9900BA27E1E7}"/>
                </a:ext>
              </a:extLst>
            </p:cNvPr>
            <p:cNvGrpSpPr/>
            <p:nvPr/>
          </p:nvGrpSpPr>
          <p:grpSpPr>
            <a:xfrm>
              <a:off x="6932496" y="3086100"/>
              <a:ext cx="944990" cy="835153"/>
              <a:chOff x="6932496" y="3086100"/>
              <a:chExt cx="944990" cy="83515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0144469-2CB9-20BC-5167-67A5947DADC7}"/>
                  </a:ext>
                </a:extLst>
              </p:cNvPr>
              <p:cNvSpPr/>
              <p:nvPr/>
            </p:nvSpPr>
            <p:spPr>
              <a:xfrm>
                <a:off x="6932496" y="3086100"/>
                <a:ext cx="839904" cy="835153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6200AC-C0AD-86D4-3A81-A31A58A46728}"/>
                  </a:ext>
                </a:extLst>
              </p:cNvPr>
              <p:cNvSpPr txBox="1"/>
              <p:nvPr/>
            </p:nvSpPr>
            <p:spPr>
              <a:xfrm>
                <a:off x="6932497" y="3343133"/>
                <a:ext cx="944989" cy="28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FFFF00"/>
                    </a:solidFill>
                  </a:rPr>
                  <a:t>BIOMAT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604739-A592-04E4-50F7-B49A2BBF8969}"/>
                </a:ext>
              </a:extLst>
            </p:cNvPr>
            <p:cNvGrpSpPr/>
            <p:nvPr/>
          </p:nvGrpSpPr>
          <p:grpSpPr>
            <a:xfrm>
              <a:off x="8764226" y="3376630"/>
              <a:ext cx="893481" cy="835153"/>
              <a:chOff x="8764226" y="3376630"/>
              <a:chExt cx="893481" cy="83515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486385F-1A06-D76E-7C12-EEF346B16981}"/>
                  </a:ext>
                </a:extLst>
              </p:cNvPr>
              <p:cNvSpPr/>
              <p:nvPr/>
            </p:nvSpPr>
            <p:spPr>
              <a:xfrm>
                <a:off x="8804718" y="3376630"/>
                <a:ext cx="812499" cy="835153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019941-F6C0-6221-ECE1-2D79937281CB}"/>
                  </a:ext>
                </a:extLst>
              </p:cNvPr>
              <p:cNvSpPr txBox="1"/>
              <p:nvPr/>
            </p:nvSpPr>
            <p:spPr>
              <a:xfrm>
                <a:off x="8764226" y="3682845"/>
                <a:ext cx="893481" cy="281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FFFF00"/>
                    </a:solidFill>
                  </a:rPr>
                  <a:t>BIOMAT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D23D27A-D75F-5D0A-72CF-2745E24199B1}"/>
              </a:ext>
            </a:extLst>
          </p:cNvPr>
          <p:cNvSpPr txBox="1"/>
          <p:nvPr/>
        </p:nvSpPr>
        <p:spPr>
          <a:xfrm>
            <a:off x="60479" y="647502"/>
            <a:ext cx="9083521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aseline="30000" dirty="0"/>
              <a:t>56</a:t>
            </a:r>
            <a:r>
              <a:rPr lang="en-US" sz="2000" dirty="0"/>
              <a:t>Fe-ion beam at 10 GeV/n </a:t>
            </a:r>
            <a:r>
              <a:rPr lang="en-US" sz="2000" dirty="0">
                <a:sym typeface="Wingdings" pitchFamily="2" charset="2"/>
              </a:rPr>
              <a:t> worldwide best ground-based GCR simulator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D057BE4-1E74-13C7-BBEC-D71E3E3C3CC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5324" r="27640" b="32743"/>
          <a:stretch/>
        </p:blipFill>
        <p:spPr bwMode="auto">
          <a:xfrm>
            <a:off x="6433837" y="1447237"/>
            <a:ext cx="2196386" cy="1919051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EA3AB2-97D9-DC3F-5617-7ADE956C4FDA}"/>
              </a:ext>
            </a:extLst>
          </p:cNvPr>
          <p:cNvGrpSpPr/>
          <p:nvPr/>
        </p:nvGrpSpPr>
        <p:grpSpPr>
          <a:xfrm>
            <a:off x="143193" y="3644639"/>
            <a:ext cx="7622184" cy="1473727"/>
            <a:chOff x="1056921" y="1611728"/>
            <a:chExt cx="10974276" cy="2273174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AD8ABCF5-3F5B-2576-50F3-589BA773CDD9}"/>
                </a:ext>
              </a:extLst>
            </p:cNvPr>
            <p:cNvSpPr/>
            <p:nvPr/>
          </p:nvSpPr>
          <p:spPr>
            <a:xfrm>
              <a:off x="1056921" y="2362155"/>
              <a:ext cx="1774549" cy="10853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Beam</a:t>
              </a:r>
              <a:endParaRPr lang="de-DE" sz="1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44C1EA-FBBA-4DAD-1E49-2638D4ACE2AD}"/>
                </a:ext>
              </a:extLst>
            </p:cNvPr>
            <p:cNvGrpSpPr/>
            <p:nvPr/>
          </p:nvGrpSpPr>
          <p:grpSpPr>
            <a:xfrm rot="5400000">
              <a:off x="3268348" y="2592835"/>
              <a:ext cx="893037" cy="663455"/>
              <a:chOff x="5348242" y="3583805"/>
              <a:chExt cx="893037" cy="663455"/>
            </a:xfrm>
          </p:grpSpPr>
          <p:sp>
            <p:nvSpPr>
              <p:cNvPr id="25" name="Flowchart: Manual Operation 15">
                <a:extLst>
                  <a:ext uri="{FF2B5EF4-FFF2-40B4-BE49-F238E27FC236}">
                    <a16:creationId xmlns:a16="http://schemas.microsoft.com/office/drawing/2014/main" id="{B5017EC3-71DC-DEFC-3105-B2D2CDFD073A}"/>
                  </a:ext>
                </a:extLst>
              </p:cNvPr>
              <p:cNvSpPr/>
              <p:nvPr/>
            </p:nvSpPr>
            <p:spPr>
              <a:xfrm>
                <a:off x="5348242" y="4059252"/>
                <a:ext cx="222191" cy="188008"/>
              </a:xfrm>
              <a:prstGeom prst="flowChartManualOperati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Flowchart: Manual Operation 16">
                <a:extLst>
                  <a:ext uri="{FF2B5EF4-FFF2-40B4-BE49-F238E27FC236}">
                    <a16:creationId xmlns:a16="http://schemas.microsoft.com/office/drawing/2014/main" id="{9A589123-2205-690B-BE21-F49902C04128}"/>
                  </a:ext>
                </a:extLst>
              </p:cNvPr>
              <p:cNvSpPr/>
              <p:nvPr/>
            </p:nvSpPr>
            <p:spPr>
              <a:xfrm>
                <a:off x="5570433" y="4059252"/>
                <a:ext cx="222191" cy="188008"/>
              </a:xfrm>
              <a:prstGeom prst="flowChartManualOperati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" name="Flowchart: Manual Operation 17">
                <a:extLst>
                  <a:ext uri="{FF2B5EF4-FFF2-40B4-BE49-F238E27FC236}">
                    <a16:creationId xmlns:a16="http://schemas.microsoft.com/office/drawing/2014/main" id="{A23A5C66-8344-04AD-BA1D-88204174E783}"/>
                  </a:ext>
                </a:extLst>
              </p:cNvPr>
              <p:cNvSpPr/>
              <p:nvPr/>
            </p:nvSpPr>
            <p:spPr>
              <a:xfrm>
                <a:off x="5792624" y="4059252"/>
                <a:ext cx="222191" cy="188008"/>
              </a:xfrm>
              <a:prstGeom prst="flowChartManualOperati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" name="Flowchart: Manual Operation 18">
                <a:extLst>
                  <a:ext uri="{FF2B5EF4-FFF2-40B4-BE49-F238E27FC236}">
                    <a16:creationId xmlns:a16="http://schemas.microsoft.com/office/drawing/2014/main" id="{368BFF25-D5D9-F859-C6CC-1DD63A4F0FB4}"/>
                  </a:ext>
                </a:extLst>
              </p:cNvPr>
              <p:cNvSpPr/>
              <p:nvPr/>
            </p:nvSpPr>
            <p:spPr>
              <a:xfrm>
                <a:off x="6014815" y="4059252"/>
                <a:ext cx="222191" cy="188008"/>
              </a:xfrm>
              <a:prstGeom prst="flowChartManualOperati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5A52D90-ED48-9992-9CC8-95DF98E71EDF}"/>
                  </a:ext>
                </a:extLst>
              </p:cNvPr>
              <p:cNvSpPr/>
              <p:nvPr/>
            </p:nvSpPr>
            <p:spPr>
              <a:xfrm>
                <a:off x="5348242" y="3871244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967E14E-C223-DED2-5DD2-87164A10D376}"/>
                  </a:ext>
                </a:extLst>
              </p:cNvPr>
              <p:cNvSpPr/>
              <p:nvPr/>
            </p:nvSpPr>
            <p:spPr>
              <a:xfrm>
                <a:off x="5462898" y="3871244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3CF47EF-296A-5208-DD79-92A423FCF1D0}"/>
                  </a:ext>
                </a:extLst>
              </p:cNvPr>
              <p:cNvSpPr/>
              <p:nvPr/>
            </p:nvSpPr>
            <p:spPr>
              <a:xfrm>
                <a:off x="5577554" y="3871244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5FFD7D9-75B1-EF26-66C7-DBFE876C7087}"/>
                  </a:ext>
                </a:extLst>
              </p:cNvPr>
              <p:cNvSpPr/>
              <p:nvPr/>
            </p:nvSpPr>
            <p:spPr>
              <a:xfrm>
                <a:off x="5692210" y="3871244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ADD7C2-F4A1-7A39-D55E-2B866D397A68}"/>
                  </a:ext>
                </a:extLst>
              </p:cNvPr>
              <p:cNvSpPr/>
              <p:nvPr/>
            </p:nvSpPr>
            <p:spPr>
              <a:xfrm>
                <a:off x="6036178" y="3869819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6013046-5C74-2993-153E-DCD15A273AF9}"/>
                  </a:ext>
                </a:extLst>
              </p:cNvPr>
              <p:cNvSpPr/>
              <p:nvPr/>
            </p:nvSpPr>
            <p:spPr>
              <a:xfrm>
                <a:off x="6150834" y="3874805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A83794B-714F-AEAC-4EE3-C3D0BD422BA4}"/>
                  </a:ext>
                </a:extLst>
              </p:cNvPr>
              <p:cNvSpPr/>
              <p:nvPr/>
            </p:nvSpPr>
            <p:spPr>
              <a:xfrm>
                <a:off x="5806866" y="3869818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B5CAA18-6BB2-7986-8157-5D17FE439FE3}"/>
                  </a:ext>
                </a:extLst>
              </p:cNvPr>
              <p:cNvSpPr/>
              <p:nvPr/>
            </p:nvSpPr>
            <p:spPr>
              <a:xfrm>
                <a:off x="5921522" y="3869818"/>
                <a:ext cx="86883" cy="188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7" name="Flowchart: Extract 27">
                <a:extLst>
                  <a:ext uri="{FF2B5EF4-FFF2-40B4-BE49-F238E27FC236}">
                    <a16:creationId xmlns:a16="http://schemas.microsoft.com/office/drawing/2014/main" id="{472887F4-D887-5EB4-03E8-BE47ED8322B9}"/>
                  </a:ext>
                </a:extLst>
              </p:cNvPr>
              <p:cNvSpPr/>
              <p:nvPr/>
            </p:nvSpPr>
            <p:spPr>
              <a:xfrm>
                <a:off x="5348242" y="3597779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8" name="Flowchart: Extract 28">
                <a:extLst>
                  <a:ext uri="{FF2B5EF4-FFF2-40B4-BE49-F238E27FC236}">
                    <a16:creationId xmlns:a16="http://schemas.microsoft.com/office/drawing/2014/main" id="{D9227547-DB3D-275C-A028-D7AFAD8A47AF}"/>
                  </a:ext>
                </a:extLst>
              </p:cNvPr>
              <p:cNvSpPr/>
              <p:nvPr/>
            </p:nvSpPr>
            <p:spPr>
              <a:xfrm>
                <a:off x="5473576" y="3597778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Flowchart: Extract 29">
                <a:extLst>
                  <a:ext uri="{FF2B5EF4-FFF2-40B4-BE49-F238E27FC236}">
                    <a16:creationId xmlns:a16="http://schemas.microsoft.com/office/drawing/2014/main" id="{676F64E0-6B15-5715-5121-595C144DA810}"/>
                  </a:ext>
                </a:extLst>
              </p:cNvPr>
              <p:cNvSpPr/>
              <p:nvPr/>
            </p:nvSpPr>
            <p:spPr>
              <a:xfrm>
                <a:off x="5598910" y="3597777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0" name="Flowchart: Extract 30">
                <a:extLst>
                  <a:ext uri="{FF2B5EF4-FFF2-40B4-BE49-F238E27FC236}">
                    <a16:creationId xmlns:a16="http://schemas.microsoft.com/office/drawing/2014/main" id="{6B1EDBD8-7D7D-0698-32AB-7531682C67A5}"/>
                  </a:ext>
                </a:extLst>
              </p:cNvPr>
              <p:cNvSpPr/>
              <p:nvPr/>
            </p:nvSpPr>
            <p:spPr>
              <a:xfrm>
                <a:off x="5724244" y="3597776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" name="Flowchart: Extract 31">
                <a:extLst>
                  <a:ext uri="{FF2B5EF4-FFF2-40B4-BE49-F238E27FC236}">
                    <a16:creationId xmlns:a16="http://schemas.microsoft.com/office/drawing/2014/main" id="{9D36C884-BAD2-56EB-914B-384F0BDCF5AE}"/>
                  </a:ext>
                </a:extLst>
              </p:cNvPr>
              <p:cNvSpPr/>
              <p:nvPr/>
            </p:nvSpPr>
            <p:spPr>
              <a:xfrm>
                <a:off x="5849578" y="3597775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2" name="Flowchart: Extract 32">
                <a:extLst>
                  <a:ext uri="{FF2B5EF4-FFF2-40B4-BE49-F238E27FC236}">
                    <a16:creationId xmlns:a16="http://schemas.microsoft.com/office/drawing/2014/main" id="{826A0B04-05D9-47FA-4498-E223C87CA454}"/>
                  </a:ext>
                </a:extLst>
              </p:cNvPr>
              <p:cNvSpPr/>
              <p:nvPr/>
            </p:nvSpPr>
            <p:spPr>
              <a:xfrm>
                <a:off x="5974913" y="3597775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3" name="Flowchart: Extract 33">
                <a:extLst>
                  <a:ext uri="{FF2B5EF4-FFF2-40B4-BE49-F238E27FC236}">
                    <a16:creationId xmlns:a16="http://schemas.microsoft.com/office/drawing/2014/main" id="{9BF0DCBC-27A8-ACA5-CF0D-D863E65AC905}"/>
                  </a:ext>
                </a:extLst>
              </p:cNvPr>
              <p:cNvSpPr/>
              <p:nvPr/>
            </p:nvSpPr>
            <p:spPr>
              <a:xfrm>
                <a:off x="6117341" y="3597775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4" name="Flowchart: Extract 30">
                <a:extLst>
                  <a:ext uri="{FF2B5EF4-FFF2-40B4-BE49-F238E27FC236}">
                    <a16:creationId xmlns:a16="http://schemas.microsoft.com/office/drawing/2014/main" id="{A3A25A88-C5C5-EB8F-1F64-143C9863D6C4}"/>
                  </a:ext>
                </a:extLst>
              </p:cNvPr>
              <p:cNvSpPr/>
              <p:nvPr/>
            </p:nvSpPr>
            <p:spPr>
              <a:xfrm>
                <a:off x="5366238" y="3594802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5" name="Flowchart: Extract 31">
                <a:extLst>
                  <a:ext uri="{FF2B5EF4-FFF2-40B4-BE49-F238E27FC236}">
                    <a16:creationId xmlns:a16="http://schemas.microsoft.com/office/drawing/2014/main" id="{5C485054-C677-3580-DD57-58CFD01FB470}"/>
                  </a:ext>
                </a:extLst>
              </p:cNvPr>
              <p:cNvSpPr/>
              <p:nvPr/>
            </p:nvSpPr>
            <p:spPr>
              <a:xfrm>
                <a:off x="5491573" y="3594801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Flowchart: Extract 32">
                <a:extLst>
                  <a:ext uri="{FF2B5EF4-FFF2-40B4-BE49-F238E27FC236}">
                    <a16:creationId xmlns:a16="http://schemas.microsoft.com/office/drawing/2014/main" id="{083C9E8F-2167-FB83-F632-2CE7CFF4A532}"/>
                  </a:ext>
                </a:extLst>
              </p:cNvPr>
              <p:cNvSpPr/>
              <p:nvPr/>
            </p:nvSpPr>
            <p:spPr>
              <a:xfrm>
                <a:off x="5616906" y="3594800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7" name="Flowchart: Extract 33">
                <a:extLst>
                  <a:ext uri="{FF2B5EF4-FFF2-40B4-BE49-F238E27FC236}">
                    <a16:creationId xmlns:a16="http://schemas.microsoft.com/office/drawing/2014/main" id="{E1BE58CE-5C4E-745A-6268-8C5AB6DA568A}"/>
                  </a:ext>
                </a:extLst>
              </p:cNvPr>
              <p:cNvSpPr/>
              <p:nvPr/>
            </p:nvSpPr>
            <p:spPr>
              <a:xfrm>
                <a:off x="5742241" y="3594799"/>
                <a:ext cx="123938" cy="271328"/>
              </a:xfrm>
              <a:prstGeom prst="flowChartExtra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8" name="Flowchart: Extract 34">
                <a:extLst>
                  <a:ext uri="{FF2B5EF4-FFF2-40B4-BE49-F238E27FC236}">
                    <a16:creationId xmlns:a16="http://schemas.microsoft.com/office/drawing/2014/main" id="{8D17929E-88A2-1757-DA75-07AF9C9BA22B}"/>
                  </a:ext>
                </a:extLst>
              </p:cNvPr>
              <p:cNvSpPr/>
              <p:nvPr/>
            </p:nvSpPr>
            <p:spPr>
              <a:xfrm>
                <a:off x="5849578" y="3586781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9" name="Flowchart: Extract 35">
                <a:extLst>
                  <a:ext uri="{FF2B5EF4-FFF2-40B4-BE49-F238E27FC236}">
                    <a16:creationId xmlns:a16="http://schemas.microsoft.com/office/drawing/2014/main" id="{CCF636A8-A9C0-2675-9013-2DACD6DC5FD0}"/>
                  </a:ext>
                </a:extLst>
              </p:cNvPr>
              <p:cNvSpPr/>
              <p:nvPr/>
            </p:nvSpPr>
            <p:spPr>
              <a:xfrm>
                <a:off x="5974913" y="3586781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0" name="Flowchart: Extract 36">
                <a:extLst>
                  <a:ext uri="{FF2B5EF4-FFF2-40B4-BE49-F238E27FC236}">
                    <a16:creationId xmlns:a16="http://schemas.microsoft.com/office/drawing/2014/main" id="{9D381207-84C3-9445-8D5B-8AD0F43E9216}"/>
                  </a:ext>
                </a:extLst>
              </p:cNvPr>
              <p:cNvSpPr/>
              <p:nvPr/>
            </p:nvSpPr>
            <p:spPr>
              <a:xfrm>
                <a:off x="6117341" y="3586781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1" name="Flowchart: Extract 30">
                <a:extLst>
                  <a:ext uri="{FF2B5EF4-FFF2-40B4-BE49-F238E27FC236}">
                    <a16:creationId xmlns:a16="http://schemas.microsoft.com/office/drawing/2014/main" id="{F8A885ED-B8CC-34C3-A25B-1F63C634EA97}"/>
                  </a:ext>
                </a:extLst>
              </p:cNvPr>
              <p:cNvSpPr/>
              <p:nvPr/>
            </p:nvSpPr>
            <p:spPr>
              <a:xfrm>
                <a:off x="5366238" y="3583808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2" name="Flowchart: Extract 31">
                <a:extLst>
                  <a:ext uri="{FF2B5EF4-FFF2-40B4-BE49-F238E27FC236}">
                    <a16:creationId xmlns:a16="http://schemas.microsoft.com/office/drawing/2014/main" id="{8647FDA4-FE4A-D964-1027-CC19CC787099}"/>
                  </a:ext>
                </a:extLst>
              </p:cNvPr>
              <p:cNvSpPr/>
              <p:nvPr/>
            </p:nvSpPr>
            <p:spPr>
              <a:xfrm>
                <a:off x="5491574" y="3583807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3" name="Flowchart: Extract 32">
                <a:extLst>
                  <a:ext uri="{FF2B5EF4-FFF2-40B4-BE49-F238E27FC236}">
                    <a16:creationId xmlns:a16="http://schemas.microsoft.com/office/drawing/2014/main" id="{F9B27980-0236-D618-6EB7-848C10D2204D}"/>
                  </a:ext>
                </a:extLst>
              </p:cNvPr>
              <p:cNvSpPr/>
              <p:nvPr/>
            </p:nvSpPr>
            <p:spPr>
              <a:xfrm>
                <a:off x="5616906" y="3583806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4" name="Flowchart: Extract 33">
                <a:extLst>
                  <a:ext uri="{FF2B5EF4-FFF2-40B4-BE49-F238E27FC236}">
                    <a16:creationId xmlns:a16="http://schemas.microsoft.com/office/drawing/2014/main" id="{B0B235E0-BABE-6B25-ACA4-DA4017DA82E4}"/>
                  </a:ext>
                </a:extLst>
              </p:cNvPr>
              <p:cNvSpPr/>
              <p:nvPr/>
            </p:nvSpPr>
            <p:spPr>
              <a:xfrm>
                <a:off x="5742242" y="3583805"/>
                <a:ext cx="123938" cy="271328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D6B959-A455-DA16-5C14-DA1E562441F1}"/>
                </a:ext>
              </a:extLst>
            </p:cNvPr>
            <p:cNvSpPr/>
            <p:nvPr/>
          </p:nvSpPr>
          <p:spPr>
            <a:xfrm>
              <a:off x="3042304" y="2096200"/>
              <a:ext cx="263769" cy="15990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B968C7-B9CC-4800-F618-44974BA10886}"/>
                </a:ext>
              </a:extLst>
            </p:cNvPr>
            <p:cNvSpPr txBox="1"/>
            <p:nvPr/>
          </p:nvSpPr>
          <p:spPr>
            <a:xfrm>
              <a:off x="2659367" y="1627076"/>
              <a:ext cx="1029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parallel plate </a:t>
              </a:r>
            </a:p>
            <a:p>
              <a:pPr algn="ctr"/>
              <a:r>
                <a:rPr lang="en-US" sz="1200" dirty="0"/>
                <a:t>IC</a:t>
              </a:r>
              <a:endParaRPr lang="de-DE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603AA9-353C-C6E6-2B02-333D751F269A}"/>
                </a:ext>
              </a:extLst>
            </p:cNvPr>
            <p:cNvSpPr txBox="1"/>
            <p:nvPr/>
          </p:nvSpPr>
          <p:spPr>
            <a:xfrm>
              <a:off x="3263891" y="2160704"/>
              <a:ext cx="850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Modulator</a:t>
              </a:r>
            </a:p>
          </p:txBody>
        </p:sp>
        <p:sp>
          <p:nvSpPr>
            <p:cNvPr id="21" name="Flowchart: Manual Operation 48">
              <a:extLst>
                <a:ext uri="{FF2B5EF4-FFF2-40B4-BE49-F238E27FC236}">
                  <a16:creationId xmlns:a16="http://schemas.microsoft.com/office/drawing/2014/main" id="{D6D96A04-F078-6F1E-0191-239F6E27495E}"/>
                </a:ext>
              </a:extLst>
            </p:cNvPr>
            <p:cNvSpPr/>
            <p:nvPr/>
          </p:nvSpPr>
          <p:spPr>
            <a:xfrm rot="5400000">
              <a:off x="6540447" y="81348"/>
              <a:ext cx="1546527" cy="5651733"/>
            </a:xfrm>
            <a:prstGeom prst="flowChartManualOperation">
              <a:avLst/>
            </a:prstGeom>
            <a:gradFill flip="none" rotWithShape="1">
              <a:gsLst>
                <a:gs pos="0">
                  <a:srgbClr val="FF0000"/>
                </a:gs>
                <a:gs pos="31000">
                  <a:srgbClr val="92D050"/>
                </a:gs>
                <a:gs pos="83000">
                  <a:schemeClr val="accent1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BECBF-EAA2-73CE-5477-6D98A3173B85}"/>
                </a:ext>
              </a:extLst>
            </p:cNvPr>
            <p:cNvSpPr txBox="1"/>
            <p:nvPr/>
          </p:nvSpPr>
          <p:spPr>
            <a:xfrm>
              <a:off x="4317387" y="1611728"/>
              <a:ext cx="811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additional</a:t>
              </a:r>
            </a:p>
            <a:p>
              <a:pPr algn="ctr"/>
              <a:r>
                <a:rPr lang="en-US" sz="1200" dirty="0"/>
                <a:t>shielding</a:t>
              </a:r>
              <a:endParaRPr lang="de-DE" sz="12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A510EA-4EA9-9B1C-153A-350636E5B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" t="40385" r="5513" b="19871"/>
            <a:stretch/>
          </p:blipFill>
          <p:spPr>
            <a:xfrm>
              <a:off x="8654371" y="2091644"/>
              <a:ext cx="3376826" cy="179325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2DF89A-4451-ECE0-7100-D2A1AA8C9797}"/>
                </a:ext>
              </a:extLst>
            </p:cNvPr>
            <p:cNvSpPr/>
            <p:nvPr/>
          </p:nvSpPr>
          <p:spPr>
            <a:xfrm>
              <a:off x="4482856" y="2102973"/>
              <a:ext cx="645971" cy="15990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026" name="Picture 2" descr="Risultati immagini per esa logo">
            <a:extLst>
              <a:ext uri="{FF2B5EF4-FFF2-40B4-BE49-F238E27FC236}">
                <a16:creationId xmlns:a16="http://schemas.microsoft.com/office/drawing/2014/main" id="{91263621-A7CF-3766-F675-E0617008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52" y="3421151"/>
            <a:ext cx="932477" cy="69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RTS">
            <a:extLst>
              <a:ext uri="{FF2B5EF4-FFF2-40B4-BE49-F238E27FC236}">
                <a16:creationId xmlns:a16="http://schemas.microsoft.com/office/drawing/2014/main" id="{66E12740-CF27-C15D-77F4-48E75C0F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56" y="4052149"/>
            <a:ext cx="711133" cy="6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0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2E30F0F-25A1-D7B2-E15B-1BE47E367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0" y="1100348"/>
            <a:ext cx="7959496" cy="3902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C6992-A7D5-2020-7F85-F727C85A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running in 2028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75264-07D0-BDBF-8EF2-621EC82689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7</a:t>
            </a:fld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3D27A-D75F-5D0A-72CF-2745E24199B1}"/>
              </a:ext>
            </a:extLst>
          </p:cNvPr>
          <p:cNvSpPr txBox="1"/>
          <p:nvPr/>
        </p:nvSpPr>
        <p:spPr>
          <a:xfrm>
            <a:off x="60479" y="687245"/>
            <a:ext cx="8445694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Biophysics </a:t>
            </a:r>
            <a:r>
              <a:rPr lang="en-US" sz="2000" dirty="0"/>
              <a:t>collaboration at super-FRS (post-BARB)</a:t>
            </a:r>
            <a:endParaRPr kumimoji="0" lang="en-US" sz="2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3E5C6F3-4389-3DB1-22BF-6E1926C7CED6}"/>
              </a:ext>
            </a:extLst>
          </p:cNvPr>
          <p:cNvSpPr/>
          <p:nvPr/>
        </p:nvSpPr>
        <p:spPr>
          <a:xfrm>
            <a:off x="4928616" y="3282496"/>
            <a:ext cx="524154" cy="572778"/>
          </a:xfrm>
          <a:prstGeom prst="ellipse">
            <a:avLst/>
          </a:prstGeom>
          <a:noFill/>
          <a:ln w="635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23D10B-0E9E-2B14-4D1A-BF7722AF1D5B}"/>
              </a:ext>
            </a:extLst>
          </p:cNvPr>
          <p:cNvSpPr txBox="1"/>
          <p:nvPr/>
        </p:nvSpPr>
        <p:spPr>
          <a:xfrm>
            <a:off x="4688674" y="2915469"/>
            <a:ext cx="1228862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BIOMAT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F4AEDD-7E84-DEB0-EC61-6F50CC6BF84E}"/>
              </a:ext>
            </a:extLst>
          </p:cNvPr>
          <p:cNvSpPr txBox="1"/>
          <p:nvPr/>
        </p:nvSpPr>
        <p:spPr>
          <a:xfrm>
            <a:off x="5003136" y="4486902"/>
            <a:ext cx="138852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Ring branch</a:t>
            </a:r>
          </a:p>
        </p:txBody>
      </p:sp>
    </p:spTree>
    <p:extLst>
      <p:ext uri="{BB962C8B-B14F-4D97-AF65-F5344CB8AC3E}">
        <p14:creationId xmlns:p14="http://schemas.microsoft.com/office/powerpoint/2010/main" val="22643379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3BA3-4CAD-EAE6-0210-4FB4C278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609" y="151004"/>
            <a:ext cx="6633800" cy="367904"/>
          </a:xfrm>
        </p:spPr>
        <p:txBody>
          <a:bodyPr>
            <a:normAutofit fontScale="90000"/>
          </a:bodyPr>
          <a:lstStyle/>
          <a:p>
            <a:r>
              <a:rPr lang="en-US" dirty="0"/>
              <a:t>High-intensity RIB in medicine </a:t>
            </a:r>
            <a:br>
              <a:rPr lang="en-US" dirty="0"/>
            </a:br>
            <a:r>
              <a:rPr lang="en-US" dirty="0"/>
              <a:t> Proposals form the collaborations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32AF48-7751-4022-1AFC-437E6117B3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8</a:t>
            </a:fld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82CD3-B4BC-E6C1-198C-144E01EB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611"/>
            <a:ext cx="5216454" cy="1650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B3F28-B842-50B4-2876-3034738F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599" y="1529954"/>
            <a:ext cx="3962400" cy="35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479BD-0A9F-ECDB-5BF2-D239A4B9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593" y="3199488"/>
            <a:ext cx="48895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9A8A8-41DF-173E-1557-94959F44E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312" y="2913291"/>
            <a:ext cx="2844800" cy="132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45B28-8794-027D-183D-4DEC32864890}"/>
              </a:ext>
            </a:extLst>
          </p:cNvPr>
          <p:cNvSpPr txBox="1"/>
          <p:nvPr/>
        </p:nvSpPr>
        <p:spPr>
          <a:xfrm>
            <a:off x="146878" y="2735597"/>
            <a:ext cx="3184635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Phys. Med. Biol., 2023 in press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6A07B-20AE-002B-1DD2-37B14BE78C00}"/>
              </a:ext>
            </a:extLst>
          </p:cNvPr>
          <p:cNvSpPr txBox="1"/>
          <p:nvPr/>
        </p:nvSpPr>
        <p:spPr>
          <a:xfrm>
            <a:off x="1015909" y="4809337"/>
            <a:ext cx="3184635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Submitted in January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341FC-3B0A-D9F8-F98B-DBBF8CD5D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32" y="723417"/>
            <a:ext cx="1275923" cy="8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63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867" y="203556"/>
            <a:ext cx="6633800" cy="367904"/>
          </a:xfrm>
        </p:spPr>
        <p:txBody>
          <a:bodyPr/>
          <a:lstStyle/>
          <a:p>
            <a:r>
              <a:rPr lang="en-US" dirty="0"/>
              <a:t>BIO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9</a:t>
            </a:fld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0353B-6DC9-E06C-23F9-799714843858}"/>
              </a:ext>
            </a:extLst>
          </p:cNvPr>
          <p:cNvSpPr txBox="1"/>
          <p:nvPr/>
        </p:nvSpPr>
        <p:spPr>
          <a:xfrm>
            <a:off x="-13233" y="619639"/>
            <a:ext cx="8933793" cy="4663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24180" marR="81280" indent="-34290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Biophysic</a:t>
            </a:r>
            <a:r>
              <a:rPr lang="en-US" sz="1800" dirty="0"/>
              <a:t>s program can run with existing department resources at GSI (FAIR-phase-0) and in FS+. Lab space is very limited but we can find solutions on campus</a:t>
            </a:r>
          </a:p>
          <a:p>
            <a:pPr marL="424180" marR="81280" indent="-342900" defTabSz="1821656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Utmost important for the program is 5-years of FAIR-phase-0 toward FS+ without breaks and having high-quality beams and support of the specialized groups from the Commons subprojects </a:t>
            </a:r>
          </a:p>
          <a:p>
            <a:pPr marL="424180" marR="81280" indent="-342900" defTabSz="1821656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This is mandatory to keep the Biophysics Collaboration alive and to satisfy the current (1 ERC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AdG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, 3 Horizon Europe, 3 ESA and 1 NIH programs) and future (3 ERC proposals submitted only </a:t>
            </a:r>
            <a:r>
              <a:rPr lang="en-US" sz="1800" dirty="0"/>
              <a:t>this year) GSI contracts (</a:t>
            </a:r>
            <a:r>
              <a:rPr lang="en-US" sz="1800" i="1" dirty="0"/>
              <a:t>bottom line of beamtime is </a:t>
            </a:r>
            <a:r>
              <a:rPr lang="en-US" sz="1800" i="1" dirty="0" err="1"/>
              <a:t>Drittmittel</a:t>
            </a:r>
            <a:r>
              <a:rPr lang="en-US" sz="1800" dirty="0"/>
              <a:t>)</a:t>
            </a:r>
          </a:p>
          <a:p>
            <a:pPr marL="424180" marR="81280" indent="-342900" defTabSz="1821656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 FS+, the Biophysics Collaboration would like to use CBM cave (for space radiation research) and super-FRS (for RIB in medicine)</a:t>
            </a:r>
          </a:p>
          <a:p>
            <a:pPr marL="424180" marR="81280" indent="-342900" defTabSz="1821656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Even beyond FS+, the Biophysics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collaboration will need SIS18 </a:t>
            </a:r>
            <a:r>
              <a:rPr lang="en-US" sz="1800" dirty="0"/>
              <a:t>beams in 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both Cave M and Cave A as well as the FRS beam in Cave M (scanning, animals)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24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538</Words>
  <Application>Microsoft Macintosh PowerPoint</Application>
  <PresentationFormat>On-screen Show (16:9)</PresentationFormat>
  <Paragraphs>70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Lucida Grande</vt:lpstr>
      <vt:lpstr>Times New Roman</vt:lpstr>
      <vt:lpstr>Wingdings</vt:lpstr>
      <vt:lpstr>FAIR</vt:lpstr>
      <vt:lpstr>White</vt:lpstr>
      <vt:lpstr>PowerPoint Presentation</vt:lpstr>
      <vt:lpstr>Biophysics at GSI – science with existing facilities</vt:lpstr>
      <vt:lpstr>Added science with additional facilities - FAIR</vt:lpstr>
      <vt:lpstr>Engineering run 2023</vt:lpstr>
      <vt:lpstr>Physics run in 2024-25 (shifts are for 2 years)</vt:lpstr>
      <vt:lpstr>Requirements for running in 2028</vt:lpstr>
      <vt:lpstr>Requirements for running in 2028</vt:lpstr>
      <vt:lpstr>High-intensity RIB in medicine   Proposals form the collaborations</vt:lpstr>
      <vt:lpstr>BIO requirements</vt:lpstr>
      <vt:lpstr>PowerPoint Presentation</vt:lpstr>
      <vt:lpstr>Thank you very much!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Neumayer, Paul Dr.</dc:creator>
  <cp:lastModifiedBy>Marco Durante</cp:lastModifiedBy>
  <cp:revision>124</cp:revision>
  <dcterms:modified xsi:type="dcterms:W3CDTF">2023-02-13T14:30:25Z</dcterms:modified>
</cp:coreProperties>
</file>