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6"/>
  </p:notesMasterIdLst>
  <p:sldIdLst>
    <p:sldId id="288" r:id="rId3"/>
    <p:sldId id="289" r:id="rId4"/>
    <p:sldId id="290" r:id="rId5"/>
    <p:sldId id="283" r:id="rId6"/>
    <p:sldId id="284" r:id="rId7"/>
    <p:sldId id="291" r:id="rId8"/>
    <p:sldId id="281" r:id="rId9"/>
    <p:sldId id="293" r:id="rId10"/>
    <p:sldId id="295" r:id="rId11"/>
    <p:sldId id="296" r:id="rId12"/>
    <p:sldId id="297" r:id="rId13"/>
    <p:sldId id="298" r:id="rId14"/>
    <p:sldId id="292" r:id="rId1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.e.toimilmolares@gsi.de" initials="m" lastIdx="9" clrIdx="0">
    <p:extLst>
      <p:ext uri="{19B8F6BF-5375-455C-9EA6-DF929625EA0E}">
        <p15:presenceInfo xmlns:p15="http://schemas.microsoft.com/office/powerpoint/2012/main" userId="bf92beef79f73c3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2D2D8A"/>
    <a:srgbClr val="FFFFCC"/>
    <a:srgbClr val="0000CC"/>
    <a:srgbClr val="3333FF"/>
    <a:srgbClr val="008D8A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9" autoAdjust="0"/>
    <p:restoredTop sz="94660"/>
  </p:normalViewPr>
  <p:slideViewPr>
    <p:cSldViewPr snapToGrid="0">
      <p:cViewPr varScale="1">
        <p:scale>
          <a:sx n="66" d="100"/>
          <a:sy n="66" d="100"/>
        </p:scale>
        <p:origin x="39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0F7F13-0390-4902-AD87-8B2A023CAD5E}" type="datetimeFigureOut">
              <a:rPr lang="en-GB" smtClean="0"/>
              <a:t>13/02/2023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14661F-AAD9-45E6-A4E8-D9416FD858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0961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1"/>
          <p:cNvSpPr>
            <a:spLocks noGrp="1" noChangeArrowheads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r>
              <a:rPr kumimoji="0" lang="de-DE" alt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ヒラギノ角ゴ Pro W3"/>
                <a:cs typeface="Arial Unicode MS" pitchFamily="34" charset="-128"/>
              </a:rPr>
              <a:t>05.09.13</a:t>
            </a:r>
          </a:p>
        </p:txBody>
      </p:sp>
      <p:sp>
        <p:nvSpPr>
          <p:cNvPr id="38915" name="Rectangle 2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72626B27-E99F-49AD-9A08-3FBA90DA0546}" type="slidenum">
              <a:rPr kumimoji="0" lang="de-DE" altLang="de-DE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7</a:t>
            </a:fld>
            <a:endParaRPr kumimoji="0" lang="de-DE" altLang="de-DE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38916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7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295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A6359-4C45-4B8A-97AF-1F90C10A4DAD}" type="datetimeFigureOut">
              <a:rPr lang="en-GB" smtClean="0"/>
              <a:t>13/02/2023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377F-E6BF-4CC8-8EDA-7AFD989D09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0213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A6359-4C45-4B8A-97AF-1F90C10A4DAD}" type="datetimeFigureOut">
              <a:rPr lang="en-GB" smtClean="0"/>
              <a:t>13/02/2023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377F-E6BF-4CC8-8EDA-7AFD989D09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304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A6359-4C45-4B8A-97AF-1F90C10A4DAD}" type="datetimeFigureOut">
              <a:rPr lang="en-GB" smtClean="0"/>
              <a:t>13/02/2023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377F-E6BF-4CC8-8EDA-7AFD989D09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5100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"/>
          <p:cNvSpPr/>
          <p:nvPr/>
        </p:nvSpPr>
        <p:spPr>
          <a:xfrm>
            <a:off x="10233" y="854074"/>
            <a:ext cx="12227255" cy="84139"/>
          </a:xfrm>
          <a:prstGeom prst="rect">
            <a:avLst/>
          </a:prstGeom>
          <a:solidFill>
            <a:srgbClr val="00599D"/>
          </a:solidFill>
          <a:ln w="12700">
            <a:miter lim="400000"/>
          </a:ln>
        </p:spPr>
        <p:txBody>
          <a:bodyPr tIns="45720" bIns="45720" anchor="ctr"/>
          <a:lstStyle/>
          <a:p>
            <a:pPr marL="0" marR="0" defTabSz="914377">
              <a:defRPr>
                <a:uFillTx/>
              </a:defRPr>
            </a:pPr>
            <a:endParaRPr sz="600"/>
          </a:p>
        </p:txBody>
      </p:sp>
      <p:pic>
        <p:nvPicPr>
          <p:cNvPr id="67" name="FAIR_Logo_rgb_frei" descr="FAIR_Logo_rgb_frei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8754" y="19051"/>
            <a:ext cx="992188" cy="827088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Title Text"/>
          <p:cNvSpPr txBox="1">
            <a:spLocks noGrp="1"/>
          </p:cNvSpPr>
          <p:nvPr>
            <p:ph type="title"/>
          </p:nvPr>
        </p:nvSpPr>
        <p:spPr>
          <a:xfrm>
            <a:off x="1887143" y="187325"/>
            <a:ext cx="8845067" cy="490539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defTabSz="914377">
              <a:defRPr sz="3200" b="0">
                <a:solidFill>
                  <a:srgbClr val="00599D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6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64546" y="6467317"/>
            <a:ext cx="459071" cy="492443"/>
          </a:xfrm>
          <a:prstGeom prst="rect">
            <a:avLst/>
          </a:prstGeom>
        </p:spPr>
        <p:txBody>
          <a:bodyPr wrap="square" lIns="0" tIns="0" rIns="0" bIns="0"/>
          <a:lstStyle>
            <a:lvl1pPr algn="l" defTabSz="914377">
              <a:defRPr sz="16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  <p:pic>
        <p:nvPicPr>
          <p:cNvPr id="7" name="Picture 2" descr="Q:\Eigene Dateien\MFPC26\5-vortraege\1-allgemeine-Folien\1-Logos-GSI+FAIR+Lageplan\1-BIOMAT+APPA-logo\logo-mat-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171" y="19051"/>
            <a:ext cx="1211554" cy="8652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476942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0691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5604532" y="6560614"/>
            <a:ext cx="38608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dirty="0"/>
              <a:t>SPARC Workshop, </a:t>
            </a:r>
            <a:r>
              <a:rPr lang="de-DE" dirty="0" err="1"/>
              <a:t>Krakow</a:t>
            </a:r>
            <a:r>
              <a:rPr lang="de-DE" dirty="0"/>
              <a:t> 17.09.2016</a:t>
            </a:r>
          </a:p>
        </p:txBody>
      </p:sp>
    </p:spTree>
    <p:extLst>
      <p:ext uri="{BB962C8B-B14F-4D97-AF65-F5344CB8AC3E}">
        <p14:creationId xmlns:p14="http://schemas.microsoft.com/office/powerpoint/2010/main" val="25558087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5604532" y="6560614"/>
            <a:ext cx="38608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dirty="0"/>
              <a:t>SPARC Workshop, </a:t>
            </a:r>
            <a:r>
              <a:rPr lang="de-DE" dirty="0" err="1"/>
              <a:t>Krakow</a:t>
            </a:r>
            <a:r>
              <a:rPr lang="de-DE" dirty="0"/>
              <a:t> 17.09.2016</a:t>
            </a:r>
          </a:p>
        </p:txBody>
      </p:sp>
    </p:spTree>
    <p:extLst>
      <p:ext uri="{BB962C8B-B14F-4D97-AF65-F5344CB8AC3E}">
        <p14:creationId xmlns:p14="http://schemas.microsoft.com/office/powerpoint/2010/main" val="3404822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5604532" y="6560614"/>
            <a:ext cx="38608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dirty="0"/>
              <a:t>SPARC Workshop, </a:t>
            </a:r>
            <a:r>
              <a:rPr lang="de-DE" dirty="0" err="1"/>
              <a:t>Krakow</a:t>
            </a:r>
            <a:r>
              <a:rPr lang="de-DE" dirty="0"/>
              <a:t> 17.09.2016</a:t>
            </a:r>
          </a:p>
        </p:txBody>
      </p:sp>
    </p:spTree>
    <p:extLst>
      <p:ext uri="{BB962C8B-B14F-4D97-AF65-F5344CB8AC3E}">
        <p14:creationId xmlns:p14="http://schemas.microsoft.com/office/powerpoint/2010/main" val="12645455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5604532" y="6560614"/>
            <a:ext cx="3860800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dirty="0"/>
              <a:t>SPARC Workshop, </a:t>
            </a:r>
            <a:r>
              <a:rPr lang="de-DE" dirty="0" err="1"/>
              <a:t>Krakow</a:t>
            </a:r>
            <a:r>
              <a:rPr lang="de-DE" dirty="0"/>
              <a:t> 17.09.2016</a:t>
            </a:r>
          </a:p>
        </p:txBody>
      </p:sp>
    </p:spTree>
    <p:extLst>
      <p:ext uri="{BB962C8B-B14F-4D97-AF65-F5344CB8AC3E}">
        <p14:creationId xmlns:p14="http://schemas.microsoft.com/office/powerpoint/2010/main" val="24370138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23270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94374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A6359-4C45-4B8A-97AF-1F90C10A4DAD}" type="datetimeFigureOut">
              <a:rPr lang="en-GB" smtClean="0"/>
              <a:t>13/02/2023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377F-E6BF-4CC8-8EDA-7AFD989D09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1578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A6359-4C45-4B8A-97AF-1F90C10A4DAD}" type="datetimeFigureOut">
              <a:rPr lang="en-GB" smtClean="0"/>
              <a:t>13/02/2023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377F-E6BF-4CC8-8EDA-7AFD989D09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750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A6359-4C45-4B8A-97AF-1F90C10A4DAD}" type="datetimeFigureOut">
              <a:rPr lang="en-GB" smtClean="0"/>
              <a:t>13/02/2023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377F-E6BF-4CC8-8EDA-7AFD989D09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5301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A6359-4C45-4B8A-97AF-1F90C10A4DAD}" type="datetimeFigureOut">
              <a:rPr lang="en-GB" smtClean="0"/>
              <a:t>13/02/2023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377F-E6BF-4CC8-8EDA-7AFD989D09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7319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A6359-4C45-4B8A-97AF-1F90C10A4DAD}" type="datetimeFigureOut">
              <a:rPr lang="en-GB" smtClean="0"/>
              <a:t>13/02/2023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377F-E6BF-4CC8-8EDA-7AFD989D09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848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A6359-4C45-4B8A-97AF-1F90C10A4DAD}" type="datetimeFigureOut">
              <a:rPr lang="en-GB" smtClean="0"/>
              <a:t>13/02/2023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377F-E6BF-4CC8-8EDA-7AFD989D09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2944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A6359-4C45-4B8A-97AF-1F90C10A4DAD}" type="datetimeFigureOut">
              <a:rPr lang="en-GB" smtClean="0"/>
              <a:t>13/02/2023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377F-E6BF-4CC8-8EDA-7AFD989D09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6586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A6359-4C45-4B8A-97AF-1F90C10A4DAD}" type="datetimeFigureOut">
              <a:rPr lang="en-GB" smtClean="0"/>
              <a:t>13/02/2023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C377F-E6BF-4CC8-8EDA-7AFD989D09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7608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A6359-4C45-4B8A-97AF-1F90C10A4DAD}" type="datetimeFigureOut">
              <a:rPr lang="en-GB" smtClean="0"/>
              <a:t>13/02/2023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C377F-E6BF-4CC8-8EDA-7AFD989D09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378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1065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</p:sldLayoutIdLst>
  <p:hf hdr="0" ftr="0" dt="0"/>
  <p:txStyles>
    <p:titleStyle>
      <a:lvl1pPr algn="l" defTabSz="342900" rtl="0" eaLnBrk="1" latinLnBrk="0" hangingPunct="1">
        <a:spcBef>
          <a:spcPct val="0"/>
        </a:spcBef>
        <a:buNone/>
        <a:defRPr sz="18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500" kern="1200">
          <a:solidFill>
            <a:srgbClr val="333333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350" kern="1200">
          <a:solidFill>
            <a:srgbClr val="333333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200" kern="1200">
          <a:solidFill>
            <a:srgbClr val="333333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050" kern="1200">
          <a:solidFill>
            <a:srgbClr val="333333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emf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tiff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wmf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tiff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953FC-06AB-1996-0FF0-183AE78D3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016" y="1307062"/>
            <a:ext cx="9273842" cy="1422563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/>
              <a:t>MAT </a:t>
            </a:r>
            <a:r>
              <a:rPr lang="en-US" sz="4000" b="1" dirty="0" smtClean="0"/>
              <a:t>requests, status and opportunities for </a:t>
            </a:r>
            <a:r>
              <a:rPr lang="en-US" sz="4000" b="1" dirty="0" smtClean="0"/>
              <a:t>FAIR phase-0 </a:t>
            </a:r>
            <a:r>
              <a:rPr lang="en-US" sz="4000" b="1" dirty="0"/>
              <a:t>and First Science</a:t>
            </a:r>
            <a:r>
              <a:rPr lang="en-US" sz="4000" b="1" dirty="0" smtClean="0"/>
              <a:t>+</a:t>
            </a:r>
            <a:endParaRPr lang="en-US" sz="4000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94DF53-15D4-7BED-68D1-D14DB7D746A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664546" y="6324440"/>
            <a:ext cx="459071" cy="533560"/>
          </a:xfrm>
        </p:spPr>
        <p:txBody>
          <a:bodyPr/>
          <a:lstStyle/>
          <a:p>
            <a:pPr algn="ctr"/>
            <a:fld id="{86CB4B4D-7CA3-9044-876B-883B54F8677D}" type="slidenum">
              <a:rPr lang="en-DE" smtClean="0"/>
              <a:pPr algn="ctr"/>
              <a:t>1</a:t>
            </a:fld>
            <a:endParaRPr lang="en-DE" dirty="0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234460" y="3895303"/>
            <a:ext cx="11758245" cy="172402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3575050" y="3368253"/>
            <a:ext cx="915987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600" b="1" i="0" u="none" strike="noStrike" cap="none" normalizeH="0" baseline="0" dirty="0" smtClean="0">
                <a:ln>
                  <a:noFill/>
                </a:ln>
                <a:solidFill>
                  <a:srgbClr val="0365C0"/>
                </a:solidFill>
                <a:effectLst/>
                <a:latin typeface="Arial" panose="020B0604020202020204" pitchFamily="34" charset="0"/>
              </a:rPr>
              <a:t>UNILAC </a:t>
            </a:r>
            <a:endParaRPr kumimoji="0" lang="de-DE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3525838" y="3595266"/>
            <a:ext cx="258762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600" b="0" i="0" u="none" strike="noStrike" cap="none" normalizeH="0" baseline="0" smtClean="0">
                <a:ln>
                  <a:noFill/>
                </a:ln>
                <a:solidFill>
                  <a:srgbClr val="0365C0"/>
                </a:solidFill>
                <a:effectLst/>
                <a:latin typeface="Arial" panose="020B0604020202020204" pitchFamily="34" charset="0"/>
              </a:rPr>
              <a:t>M</a:t>
            </a:r>
            <a:endParaRPr kumimoji="0" lang="de-DE" alt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3695700" y="3595266"/>
            <a:ext cx="15875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600" b="0" i="0" u="none" strike="noStrike" cap="none" normalizeH="0" baseline="0" smtClean="0">
                <a:ln>
                  <a:noFill/>
                </a:ln>
                <a:solidFill>
                  <a:srgbClr val="0365C0"/>
                </a:solidFill>
                <a:effectLst/>
                <a:latin typeface="Arial" panose="020B0604020202020204" pitchFamily="34" charset="0"/>
              </a:rPr>
              <a:t>-</a:t>
            </a:r>
            <a:endParaRPr kumimoji="0" lang="de-DE" alt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3762375" y="3595266"/>
            <a:ext cx="709612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600" b="0" i="0" u="none" strike="noStrike" cap="none" normalizeH="0" baseline="0" dirty="0" err="1" smtClean="0">
                <a:ln>
                  <a:noFill/>
                </a:ln>
                <a:solidFill>
                  <a:srgbClr val="0365C0"/>
                </a:solidFill>
                <a:effectLst/>
                <a:latin typeface="Arial" panose="020B0604020202020204" pitchFamily="34" charset="0"/>
              </a:rPr>
              <a:t>branch</a:t>
            </a:r>
            <a:endParaRPr kumimoji="0" lang="de-DE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7797068" y="3368253"/>
            <a:ext cx="706437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600" b="1" i="0" u="none" strike="noStrike" cap="none" normalizeH="0" baseline="0" dirty="0" smtClean="0">
                <a:ln>
                  <a:noFill/>
                </a:ln>
                <a:solidFill>
                  <a:srgbClr val="0365C0"/>
                </a:solidFill>
                <a:effectLst/>
                <a:latin typeface="Arial" panose="020B0604020202020204" pitchFamily="34" charset="0"/>
              </a:rPr>
              <a:t>SIS18 </a:t>
            </a:r>
            <a:endParaRPr kumimoji="0" lang="de-DE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7744681" y="3595266"/>
            <a:ext cx="75565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600" b="0" i="0" u="none" strike="noStrike" cap="none" normalizeH="0" baseline="0" dirty="0" smtClean="0">
                <a:ln>
                  <a:noFill/>
                </a:ln>
                <a:solidFill>
                  <a:srgbClr val="0365C0"/>
                </a:solidFill>
                <a:effectLst/>
                <a:latin typeface="Arial" panose="020B0604020202020204" pitchFamily="34" charset="0"/>
              </a:rPr>
              <a:t>Cave A</a:t>
            </a:r>
            <a:endParaRPr kumimoji="0" lang="de-DE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5331" y="3996903"/>
            <a:ext cx="245745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6929926" y="3974678"/>
            <a:ext cx="2486025" cy="1577975"/>
          </a:xfrm>
          <a:prstGeom prst="rect">
            <a:avLst/>
          </a:prstGeom>
          <a:noFill/>
          <a:ln w="28575" cap="flat">
            <a:solidFill>
              <a:srgbClr val="0070C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0537" y="3996903"/>
            <a:ext cx="1970087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3004038" y="3969916"/>
            <a:ext cx="2009775" cy="1587500"/>
          </a:xfrm>
          <a:prstGeom prst="rect">
            <a:avLst/>
          </a:prstGeom>
          <a:noFill/>
          <a:ln w="38100" cap="flat">
            <a:solidFill>
              <a:srgbClr val="0070C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1959" y="3996903"/>
            <a:ext cx="17907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7"/>
          <p:cNvSpPr>
            <a:spLocks noChangeArrowheads="1"/>
          </p:cNvSpPr>
          <p:nvPr/>
        </p:nvSpPr>
        <p:spPr bwMode="auto">
          <a:xfrm>
            <a:off x="5067788" y="3969916"/>
            <a:ext cx="1830387" cy="1587500"/>
          </a:xfrm>
          <a:prstGeom prst="rect">
            <a:avLst/>
          </a:prstGeom>
          <a:noFill/>
          <a:ln w="38100" cap="flat">
            <a:solidFill>
              <a:srgbClr val="0070C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" name="Rectangle 18"/>
          <p:cNvSpPr>
            <a:spLocks noChangeArrowheads="1"/>
          </p:cNvSpPr>
          <p:nvPr/>
        </p:nvSpPr>
        <p:spPr bwMode="auto">
          <a:xfrm>
            <a:off x="5426075" y="3368253"/>
            <a:ext cx="915987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600" b="1" i="0" u="none" strike="noStrike" cap="none" normalizeH="0" baseline="0" dirty="0" smtClean="0">
                <a:ln>
                  <a:noFill/>
                </a:ln>
                <a:solidFill>
                  <a:srgbClr val="0365C0"/>
                </a:solidFill>
                <a:effectLst/>
                <a:latin typeface="Arial" panose="020B0604020202020204" pitchFamily="34" charset="0"/>
              </a:rPr>
              <a:t>UNILAC </a:t>
            </a:r>
            <a:endParaRPr kumimoji="0" lang="de-DE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" name="Rectangle 19"/>
          <p:cNvSpPr>
            <a:spLocks noChangeArrowheads="1"/>
          </p:cNvSpPr>
          <p:nvPr/>
        </p:nvSpPr>
        <p:spPr bwMode="auto">
          <a:xfrm>
            <a:off x="5681663" y="3595266"/>
            <a:ext cx="33655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600" b="0" i="0" u="none" strike="noStrike" cap="none" normalizeH="0" baseline="0" smtClean="0">
                <a:ln>
                  <a:noFill/>
                </a:ln>
                <a:solidFill>
                  <a:srgbClr val="0365C0"/>
                </a:solidFill>
                <a:effectLst/>
                <a:latin typeface="Arial" panose="020B0604020202020204" pitchFamily="34" charset="0"/>
              </a:rPr>
              <a:t>X0</a:t>
            </a:r>
            <a:endParaRPr kumimoji="0" lang="de-DE" alt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ctangle 20"/>
          <p:cNvSpPr>
            <a:spLocks noChangeArrowheads="1"/>
          </p:cNvSpPr>
          <p:nvPr/>
        </p:nvSpPr>
        <p:spPr bwMode="auto">
          <a:xfrm>
            <a:off x="1116014" y="3368253"/>
            <a:ext cx="1031875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600" b="1" i="0" u="none" strike="noStrike" cap="none" normalizeH="0" baseline="0" dirty="0" smtClean="0">
                <a:ln>
                  <a:noFill/>
                </a:ln>
                <a:solidFill>
                  <a:srgbClr val="0365C0"/>
                </a:solidFill>
                <a:effectLst/>
                <a:latin typeface="Arial" panose="020B0604020202020204" pitchFamily="34" charset="0"/>
              </a:rPr>
              <a:t>CRYRING</a:t>
            </a:r>
            <a:endParaRPr kumimoji="0" lang="de-DE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Rectangle 21"/>
          <p:cNvSpPr>
            <a:spLocks noChangeArrowheads="1"/>
          </p:cNvSpPr>
          <p:nvPr/>
        </p:nvSpPr>
        <p:spPr bwMode="auto">
          <a:xfrm>
            <a:off x="1046164" y="3595266"/>
            <a:ext cx="1173162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600" b="0" i="0" u="none" strike="noStrike" cap="none" normalizeH="0" baseline="0" dirty="0" smtClean="0">
                <a:ln>
                  <a:noFill/>
                </a:ln>
                <a:solidFill>
                  <a:srgbClr val="0365C0"/>
                </a:solidFill>
                <a:effectLst/>
                <a:latin typeface="Arial" panose="020B0604020202020204" pitchFamily="34" charset="0"/>
              </a:rPr>
              <a:t>MAT </a:t>
            </a:r>
            <a:r>
              <a:rPr kumimoji="0" lang="de-DE" altLang="de-DE" sz="1600" b="0" i="0" u="none" strike="noStrike" cap="none" normalizeH="0" baseline="0" dirty="0" err="1" smtClean="0">
                <a:ln>
                  <a:noFill/>
                </a:ln>
                <a:solidFill>
                  <a:srgbClr val="0365C0"/>
                </a:solidFill>
                <a:effectLst/>
                <a:latin typeface="Arial" panose="020B0604020202020204" pitchFamily="34" charset="0"/>
              </a:rPr>
              <a:t>station</a:t>
            </a:r>
            <a:endParaRPr kumimoji="0" lang="de-DE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652" y="3996903"/>
            <a:ext cx="249555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22763" y="3974678"/>
            <a:ext cx="2524125" cy="1577975"/>
          </a:xfrm>
          <a:prstGeom prst="rect">
            <a:avLst/>
          </a:prstGeom>
          <a:noFill/>
          <a:ln w="28575" cap="flat">
            <a:solidFill>
              <a:srgbClr val="0070C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9" name="Rectangle 10"/>
          <p:cNvSpPr>
            <a:spLocks noChangeArrowheads="1"/>
          </p:cNvSpPr>
          <p:nvPr/>
        </p:nvSpPr>
        <p:spPr bwMode="auto">
          <a:xfrm>
            <a:off x="9610114" y="3352565"/>
            <a:ext cx="165539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 altLang="de-DE" sz="1600" b="1" dirty="0" err="1">
                <a:solidFill>
                  <a:srgbClr val="0365C0"/>
                </a:solidFill>
              </a:rPr>
              <a:t>interim</a:t>
            </a:r>
            <a:r>
              <a:rPr lang="de-DE" altLang="de-DE" sz="1600" b="1" dirty="0">
                <a:solidFill>
                  <a:srgbClr val="0365C0"/>
                </a:solidFill>
              </a:rPr>
              <a:t> </a:t>
            </a:r>
            <a:r>
              <a:rPr lang="de-DE" altLang="de-DE" sz="1600" b="1" dirty="0" err="1">
                <a:solidFill>
                  <a:srgbClr val="0365C0"/>
                </a:solidFill>
              </a:rPr>
              <a:t>solution</a:t>
            </a:r>
            <a:r>
              <a:rPr lang="de-DE" altLang="de-DE" sz="1600" b="1" dirty="0">
                <a:solidFill>
                  <a:srgbClr val="0365C0"/>
                </a:solidFill>
              </a:rPr>
              <a:t> </a:t>
            </a:r>
            <a:r>
              <a:rPr lang="de-DE" altLang="de-DE" sz="1600" b="1" dirty="0" err="1" smtClean="0">
                <a:solidFill>
                  <a:srgbClr val="0365C0"/>
                </a:solidFill>
              </a:rPr>
              <a:t>for</a:t>
            </a:r>
            <a:r>
              <a:rPr lang="de-DE" altLang="de-DE" sz="1600" b="1" dirty="0" smtClean="0">
                <a:solidFill>
                  <a:srgbClr val="0365C0"/>
                </a:solidFill>
              </a:rPr>
              <a:t> </a:t>
            </a:r>
            <a:r>
              <a:rPr kumimoji="0" lang="de-DE" altLang="de-DE" sz="1600" b="1" i="0" u="none" strike="noStrike" cap="none" normalizeH="0" baseline="0" dirty="0" smtClean="0">
                <a:ln>
                  <a:noFill/>
                </a:ln>
                <a:solidFill>
                  <a:srgbClr val="0365C0"/>
                </a:solidFill>
                <a:effectLst/>
                <a:latin typeface="Arial" panose="020B0604020202020204" pitchFamily="34" charset="0"/>
              </a:rPr>
              <a:t>APPA</a:t>
            </a:r>
            <a:r>
              <a:rPr kumimoji="0" lang="de-DE" altLang="de-DE" sz="1600" b="1" i="0" u="none" strike="noStrike" cap="none" normalizeH="0" dirty="0" smtClean="0">
                <a:ln>
                  <a:noFill/>
                </a:ln>
                <a:solidFill>
                  <a:srgbClr val="0365C0"/>
                </a:solidFill>
                <a:effectLst/>
                <a:latin typeface="Arial" panose="020B0604020202020204" pitchFamily="34" charset="0"/>
              </a:rPr>
              <a:t> cave</a:t>
            </a:r>
            <a:r>
              <a:rPr kumimoji="0" lang="de-DE" altLang="de-DE" sz="1600" b="1" i="0" u="none" strike="noStrike" cap="none" normalizeH="0" baseline="0" dirty="0" smtClean="0">
                <a:ln>
                  <a:noFill/>
                </a:ln>
                <a:solidFill>
                  <a:srgbClr val="0365C0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de-DE" alt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9474115" y="4014931"/>
            <a:ext cx="2338487" cy="1513344"/>
            <a:chOff x="5577175" y="761110"/>
            <a:chExt cx="5327277" cy="3336617"/>
          </a:xfrm>
        </p:grpSpPr>
        <p:pic>
          <p:nvPicPr>
            <p:cNvPr id="31" name="Picture 3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BA695DF-C855-894E-0FB6-764358B4F2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26327" y="761110"/>
              <a:ext cx="5278125" cy="3336617"/>
            </a:xfrm>
            <a:prstGeom prst="rect">
              <a:avLst/>
            </a:prstGeom>
            <a:ln>
              <a:solidFill>
                <a:srgbClr val="0000CC"/>
              </a:solidFill>
            </a:ln>
          </p:spPr>
        </p:pic>
        <p:sp>
          <p:nvSpPr>
            <p:cNvPr id="32" name="Oval 31"/>
            <p:cNvSpPr/>
            <p:nvPr/>
          </p:nvSpPr>
          <p:spPr>
            <a:xfrm>
              <a:off x="8476508" y="2518256"/>
              <a:ext cx="764848" cy="729018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577175" y="2803474"/>
              <a:ext cx="851015" cy="4438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S-FRS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8748971" y="3831848"/>
            <a:ext cx="16408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 smtClean="0">
                <a:solidFill>
                  <a:srgbClr val="FFFF00"/>
                </a:solidFill>
              </a:rPr>
              <a:t>?</a:t>
            </a:r>
            <a:r>
              <a:rPr lang="en-GB" sz="8000" b="1" dirty="0">
                <a:solidFill>
                  <a:srgbClr val="FFFF00"/>
                </a:solidFill>
              </a:rPr>
              <a:t> </a:t>
            </a:r>
            <a:r>
              <a:rPr lang="en-GB" sz="8000" b="1" dirty="0" smtClean="0">
                <a:solidFill>
                  <a:srgbClr val="FFFF00"/>
                </a:solidFill>
              </a:rPr>
              <a:t>?</a:t>
            </a:r>
            <a:endParaRPr lang="en-GB" sz="8000" b="1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6484968"/>
            <a:ext cx="12164882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rgbClr val="2D2D8A"/>
                </a:solidFill>
              </a:rPr>
              <a:t>Christina Trautmann, Science </a:t>
            </a:r>
            <a:r>
              <a:rPr lang="en-GB" dirty="0">
                <a:solidFill>
                  <a:srgbClr val="2D2D8A"/>
                </a:solidFill>
              </a:rPr>
              <a:t>Retreat, </a:t>
            </a:r>
            <a:r>
              <a:rPr lang="en-GB" dirty="0" err="1">
                <a:solidFill>
                  <a:srgbClr val="2D2D8A"/>
                </a:solidFill>
              </a:rPr>
              <a:t>Bensheim</a:t>
            </a:r>
            <a:r>
              <a:rPr lang="en-GB" dirty="0">
                <a:solidFill>
                  <a:srgbClr val="2D2D8A"/>
                </a:solidFill>
              </a:rPr>
              <a:t>, </a:t>
            </a:r>
            <a:r>
              <a:rPr lang="en-GB" dirty="0" smtClean="0">
                <a:solidFill>
                  <a:srgbClr val="2D2D8A"/>
                </a:solidFill>
              </a:rPr>
              <a:t>Feb. 14 and 15, 2023</a:t>
            </a:r>
            <a:endParaRPr lang="en-GB" dirty="0">
              <a:solidFill>
                <a:srgbClr val="2D2D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5998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953FC-06AB-1996-0FF0-183AE78D3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648" y="87042"/>
            <a:ext cx="8596338" cy="792196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Alternatives at SIS-18 / SIS-100 until APPA cave available</a:t>
            </a:r>
            <a:endParaRPr lang="en-US" sz="2800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94DF53-15D4-7BED-68D1-D14DB7D746A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664462" y="6324440"/>
            <a:ext cx="459155" cy="533560"/>
          </a:xfrm>
        </p:spPr>
        <p:txBody>
          <a:bodyPr/>
          <a:lstStyle/>
          <a:p>
            <a:pPr algn="ctr"/>
            <a:fld id="{86CB4B4D-7CA3-9044-876B-883B54F8677D}" type="slidenum">
              <a:rPr lang="en-DE" smtClean="0"/>
              <a:pPr algn="ctr"/>
              <a:t>10</a:t>
            </a:fld>
            <a:endParaRPr lang="en-DE" dirty="0"/>
          </a:p>
        </p:txBody>
      </p:sp>
      <p:grpSp>
        <p:nvGrpSpPr>
          <p:cNvPr id="16" name="Group 15"/>
          <p:cNvGrpSpPr/>
          <p:nvPr/>
        </p:nvGrpSpPr>
        <p:grpSpPr>
          <a:xfrm>
            <a:off x="3242518" y="2534295"/>
            <a:ext cx="8311552" cy="4161686"/>
            <a:chOff x="3880448" y="1545869"/>
            <a:chExt cx="8311552" cy="416168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FF5DCC4-A85B-B610-A117-A4EAA61E8769}"/>
                </a:ext>
              </a:extLst>
            </p:cNvPr>
            <p:cNvGrpSpPr/>
            <p:nvPr/>
          </p:nvGrpSpPr>
          <p:grpSpPr>
            <a:xfrm>
              <a:off x="3880448" y="1545869"/>
              <a:ext cx="8311552" cy="4161686"/>
              <a:chOff x="422565" y="1502433"/>
              <a:chExt cx="4005419" cy="1948726"/>
            </a:xfrm>
          </p:grpSpPr>
          <p:pic>
            <p:nvPicPr>
              <p:cNvPr id="19" name="Grafik 8"/>
              <p:cNvPicPr>
                <a:picLocks noChangeAspect="1"/>
              </p:cNvPicPr>
              <p:nvPr/>
            </p:nvPicPr>
            <p:blipFill rotWithShape="1">
              <a:blip r:embed="rId2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911522" y="1919623"/>
                <a:ext cx="2516462" cy="1531536"/>
              </a:xfrm>
              <a:prstGeom prst="rect">
                <a:avLst/>
              </a:prstGeom>
              <a:ln>
                <a:solidFill>
                  <a:srgbClr val="0070C0"/>
                </a:solidFill>
              </a:ln>
            </p:spPr>
          </p:pic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9580BEE-F585-6526-8A49-D3EDE20A0483}"/>
                  </a:ext>
                </a:extLst>
              </p:cNvPr>
              <p:cNvSpPr/>
              <p:nvPr/>
            </p:nvSpPr>
            <p:spPr>
              <a:xfrm>
                <a:off x="422565" y="1502433"/>
                <a:ext cx="981083" cy="108812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defRPr/>
                </a:pPr>
                <a:endParaRPr lang="en-GB" sz="135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18" name="Oval 17"/>
            <p:cNvSpPr/>
            <p:nvPr/>
          </p:nvSpPr>
          <p:spPr>
            <a:xfrm>
              <a:off x="9410837" y="4715498"/>
              <a:ext cx="624283" cy="606691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904833" y="1007364"/>
            <a:ext cx="6076621" cy="2837875"/>
            <a:chOff x="4847436" y="761110"/>
            <a:chExt cx="6938323" cy="3336617"/>
          </a:xfrm>
        </p:grpSpPr>
        <p:pic>
          <p:nvPicPr>
            <p:cNvPr id="12" name="Picture 11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BA695DF-C855-894E-0FB6-764358B4F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7436" y="761110"/>
              <a:ext cx="6938323" cy="3336617"/>
            </a:xfrm>
            <a:prstGeom prst="rect">
              <a:avLst/>
            </a:prstGeom>
            <a:ln>
              <a:solidFill>
                <a:srgbClr val="0000CC"/>
              </a:solidFill>
            </a:ln>
          </p:spPr>
        </p:pic>
        <p:sp>
          <p:nvSpPr>
            <p:cNvPr id="13" name="Oval 12"/>
            <p:cNvSpPr/>
            <p:nvPr/>
          </p:nvSpPr>
          <p:spPr>
            <a:xfrm>
              <a:off x="8476508" y="2518256"/>
              <a:ext cx="764848" cy="729018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577175" y="2803474"/>
              <a:ext cx="851015" cy="4438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S-FRS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037810" y="3394696"/>
              <a:ext cx="1068946" cy="43424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/>
                <a:t>BIOMAT</a:t>
              </a:r>
            </a:p>
          </p:txBody>
        </p:sp>
      </p:grpSp>
      <p:sp>
        <p:nvSpPr>
          <p:cNvPr id="7" name="Rectangle 6"/>
          <p:cNvSpPr/>
          <p:nvPr/>
        </p:nvSpPr>
        <p:spPr>
          <a:xfrm>
            <a:off x="326050" y="941096"/>
            <a:ext cx="5299357" cy="594008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GB" sz="2800" b="1" u="sng" dirty="0" smtClean="0">
                <a:solidFill>
                  <a:srgbClr val="2D2D8A"/>
                </a:solidFill>
              </a:rPr>
              <a:t>Alternative 2: Ring </a:t>
            </a:r>
            <a:r>
              <a:rPr lang="en-GB" sz="2800" b="1" u="sng" dirty="0">
                <a:solidFill>
                  <a:srgbClr val="2D2D8A"/>
                </a:solidFill>
              </a:rPr>
              <a:t>branch (S-FRS)</a:t>
            </a:r>
          </a:p>
          <a:p>
            <a:r>
              <a:rPr lang="en-GB" sz="2400" b="1" dirty="0">
                <a:solidFill>
                  <a:srgbClr val="00B050"/>
                </a:solidFill>
              </a:rPr>
              <a:t>pro:</a:t>
            </a:r>
          </a:p>
          <a:p>
            <a:pPr marL="185738" indent="-185738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B050"/>
                </a:solidFill>
              </a:rPr>
              <a:t>early access to high flux beam</a:t>
            </a:r>
          </a:p>
          <a:p>
            <a:pPr marL="185738" indent="-185738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B050"/>
                </a:solidFill>
              </a:rPr>
              <a:t>space available, no interaction/ conflict with other pillars</a:t>
            </a:r>
          </a:p>
          <a:p>
            <a:pPr marL="185738" indent="-185738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B050"/>
                </a:solidFill>
              </a:rPr>
              <a:t>beam focus </a:t>
            </a:r>
            <a:r>
              <a:rPr lang="en-GB" sz="2400" dirty="0" smtClean="0">
                <a:solidFill>
                  <a:srgbClr val="00B050"/>
                </a:solidFill>
              </a:rPr>
              <a:t>ok</a:t>
            </a:r>
          </a:p>
          <a:p>
            <a:pPr marL="185738" indent="-185738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0B050"/>
                </a:solidFill>
              </a:rPr>
              <a:t>access to SIS-18 and SIS-100 </a:t>
            </a:r>
            <a:endParaRPr lang="en-GB" sz="2400" dirty="0">
              <a:solidFill>
                <a:srgbClr val="00B050"/>
              </a:solidFill>
            </a:endParaRPr>
          </a:p>
          <a:p>
            <a:pPr marL="185738" indent="-185738">
              <a:buFont typeface="Arial" panose="020B0604020202020204" pitchFamily="34" charset="0"/>
              <a:buChar char="•"/>
            </a:pPr>
            <a:endParaRPr lang="en-GB" sz="800" dirty="0">
              <a:solidFill>
                <a:srgbClr val="00B050"/>
              </a:solidFill>
            </a:endParaRPr>
          </a:p>
          <a:p>
            <a:r>
              <a:rPr lang="en-GB" sz="2400" b="1" dirty="0"/>
              <a:t>open:</a:t>
            </a:r>
          </a:p>
          <a:p>
            <a:pPr marL="185738" indent="-185738">
              <a:buFont typeface="Arial" panose="020B0604020202020204" pitchFamily="34" charset="0"/>
              <a:buChar char="•"/>
            </a:pPr>
            <a:r>
              <a:rPr lang="en-US" sz="2400" dirty="0"/>
              <a:t>beam dump needed</a:t>
            </a:r>
          </a:p>
          <a:p>
            <a:pPr marL="185738" indent="-185738">
              <a:buFont typeface="Arial" panose="020B0604020202020204" pitchFamily="34" charset="0"/>
              <a:buChar char="•"/>
            </a:pPr>
            <a:r>
              <a:rPr lang="en-US" sz="2400" dirty="0"/>
              <a:t>extra shielding required</a:t>
            </a:r>
          </a:p>
          <a:p>
            <a:pPr marL="185738" indent="-185738">
              <a:buFont typeface="Arial" panose="020B0604020202020204" pitchFamily="34" charset="0"/>
              <a:buChar char="•"/>
            </a:pPr>
            <a:r>
              <a:rPr lang="en-US" sz="2400" dirty="0"/>
              <a:t>control room</a:t>
            </a:r>
          </a:p>
          <a:p>
            <a:endParaRPr lang="en-GB" sz="800" dirty="0"/>
          </a:p>
          <a:p>
            <a:r>
              <a:rPr lang="en-GB" sz="2400" b="1" dirty="0">
                <a:solidFill>
                  <a:srgbClr val="FF0000"/>
                </a:solidFill>
              </a:rPr>
              <a:t>contra</a:t>
            </a:r>
            <a:r>
              <a:rPr lang="en-GB" sz="2400" b="1" dirty="0" smtClean="0">
                <a:solidFill>
                  <a:srgbClr val="FF0000"/>
                </a:solidFill>
              </a:rPr>
              <a:t>:</a:t>
            </a:r>
          </a:p>
          <a:p>
            <a:pPr marL="185738" indent="-185738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extra </a:t>
            </a:r>
            <a:r>
              <a:rPr lang="en-US" sz="2400" dirty="0">
                <a:solidFill>
                  <a:srgbClr val="FF0000"/>
                </a:solidFill>
              </a:rPr>
              <a:t>personnel </a:t>
            </a:r>
            <a:endParaRPr lang="en-US" sz="2400" dirty="0" smtClean="0">
              <a:solidFill>
                <a:srgbClr val="FF0000"/>
              </a:solidFill>
            </a:endParaRPr>
          </a:p>
          <a:p>
            <a:pPr marL="185738" indent="-185738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extra </a:t>
            </a:r>
            <a:r>
              <a:rPr lang="en-US" sz="2400" dirty="0">
                <a:solidFill>
                  <a:srgbClr val="FF0000"/>
                </a:solidFill>
              </a:rPr>
              <a:t>costs, unclear funding</a:t>
            </a:r>
          </a:p>
          <a:p>
            <a:pPr marL="185738" indent="-185738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limited </a:t>
            </a:r>
            <a:r>
              <a:rPr lang="en-US" sz="2400" dirty="0" smtClean="0">
                <a:solidFill>
                  <a:srgbClr val="FF0000"/>
                </a:solidFill>
              </a:rPr>
              <a:t>access to cave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3031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953FC-06AB-1996-0FF0-183AE78D3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648" y="87042"/>
            <a:ext cx="8596338" cy="792196"/>
          </a:xfrm>
        </p:spPr>
        <p:txBody>
          <a:bodyPr>
            <a:noAutofit/>
          </a:bodyPr>
          <a:lstStyle/>
          <a:p>
            <a:r>
              <a:rPr lang="en-US" sz="2800" b="1" dirty="0"/>
              <a:t>A</a:t>
            </a:r>
            <a:r>
              <a:rPr lang="en-US" sz="2800" b="1" dirty="0" smtClean="0"/>
              <a:t>lternatives at SIS-18 / SIS-100 until APPA cave available</a:t>
            </a:r>
            <a:endParaRPr lang="en-US" sz="2800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94DF53-15D4-7BED-68D1-D14DB7D746A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664462" y="6324440"/>
            <a:ext cx="459155" cy="533560"/>
          </a:xfrm>
        </p:spPr>
        <p:txBody>
          <a:bodyPr/>
          <a:lstStyle/>
          <a:p>
            <a:pPr algn="ctr"/>
            <a:fld id="{86CB4B4D-7CA3-9044-876B-883B54F8677D}" type="slidenum">
              <a:rPr lang="en-DE" smtClean="0"/>
              <a:pPr algn="ctr"/>
              <a:t>11</a:t>
            </a:fld>
            <a:endParaRPr lang="en-DE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FF5DCC4-A85B-B610-A117-A4EAA61E8769}"/>
              </a:ext>
            </a:extLst>
          </p:cNvPr>
          <p:cNvGrpSpPr/>
          <p:nvPr/>
        </p:nvGrpSpPr>
        <p:grpSpPr>
          <a:xfrm>
            <a:off x="3769237" y="1101026"/>
            <a:ext cx="8311552" cy="3752329"/>
            <a:chOff x="422565" y="1502433"/>
            <a:chExt cx="4005419" cy="1757043"/>
          </a:xfrm>
        </p:grpSpPr>
        <p:pic>
          <p:nvPicPr>
            <p:cNvPr id="15" name="Grafik 8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24638" y="1502434"/>
              <a:ext cx="2703346" cy="1757042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9580BEE-F585-6526-8A49-D3EDE20A0483}"/>
                </a:ext>
              </a:extLst>
            </p:cNvPr>
            <p:cNvSpPr/>
            <p:nvPr/>
          </p:nvSpPr>
          <p:spPr>
            <a:xfrm>
              <a:off x="422565" y="1502433"/>
              <a:ext cx="981083" cy="10881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GB" sz="1350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14" name="Oval 13"/>
          <p:cNvSpPr/>
          <p:nvPr/>
        </p:nvSpPr>
        <p:spPr>
          <a:xfrm>
            <a:off x="9991607" y="3121464"/>
            <a:ext cx="624283" cy="606691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3521122" y="4694830"/>
            <a:ext cx="3507475" cy="14588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228464" y="1514466"/>
            <a:ext cx="5225975" cy="513986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GB" sz="2400" b="1" dirty="0" smtClean="0">
                <a:solidFill>
                  <a:srgbClr val="00B050"/>
                </a:solidFill>
              </a:rPr>
              <a:t>pro</a:t>
            </a:r>
            <a:r>
              <a:rPr lang="en-GB" sz="2400" b="1" dirty="0">
                <a:solidFill>
                  <a:srgbClr val="00B050"/>
                </a:solidFill>
              </a:rPr>
              <a:t>:</a:t>
            </a:r>
          </a:p>
          <a:p>
            <a:pPr marL="185738" indent="-185738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B050"/>
                </a:solidFill>
              </a:rPr>
              <a:t>early access to high flux </a:t>
            </a:r>
            <a:r>
              <a:rPr lang="en-GB" sz="2400" dirty="0" smtClean="0">
                <a:solidFill>
                  <a:srgbClr val="00B050"/>
                </a:solidFill>
              </a:rPr>
              <a:t>beam</a:t>
            </a:r>
            <a:endParaRPr lang="en-GB" sz="2400" dirty="0">
              <a:solidFill>
                <a:srgbClr val="00B050"/>
              </a:solidFill>
            </a:endParaRPr>
          </a:p>
          <a:p>
            <a:endParaRPr lang="en-GB" sz="800" dirty="0" smtClean="0"/>
          </a:p>
          <a:p>
            <a:r>
              <a:rPr lang="en-GB" sz="2400" b="1" dirty="0" smtClean="0"/>
              <a:t>open</a:t>
            </a:r>
            <a:r>
              <a:rPr lang="en-GB" sz="2400" b="1" dirty="0"/>
              <a:t>:</a:t>
            </a:r>
          </a:p>
          <a:p>
            <a:pPr marL="185738" indent="-185738">
              <a:buFont typeface="Arial" panose="020B0604020202020204" pitchFamily="34" charset="0"/>
              <a:buChar char="•"/>
            </a:pPr>
            <a:r>
              <a:rPr lang="en-US" sz="2400" dirty="0"/>
              <a:t>unclear if beam focusing @ 200 MeV/u possible</a:t>
            </a:r>
          </a:p>
          <a:p>
            <a:pPr marL="185738" indent="-185738">
              <a:buFont typeface="Arial" panose="020B0604020202020204" pitchFamily="34" charset="0"/>
              <a:buChar char="•"/>
            </a:pPr>
            <a:r>
              <a:rPr lang="en-US" sz="2400" dirty="0"/>
              <a:t>unclear if high radiation level harms CBM </a:t>
            </a:r>
            <a:r>
              <a:rPr lang="en-US" sz="2400" dirty="0" smtClean="0"/>
              <a:t>detector </a:t>
            </a:r>
            <a:r>
              <a:rPr lang="en-US" sz="2400" dirty="0"/>
              <a:t>(simulations on the way)</a:t>
            </a:r>
          </a:p>
          <a:p>
            <a:endParaRPr lang="en-GB" sz="800" dirty="0"/>
          </a:p>
          <a:p>
            <a:r>
              <a:rPr lang="en-GB" sz="2400" b="1" dirty="0">
                <a:solidFill>
                  <a:srgbClr val="FF0000"/>
                </a:solidFill>
              </a:rPr>
              <a:t>contra:</a:t>
            </a:r>
          </a:p>
          <a:p>
            <a:pPr marL="185738" indent="-185738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0000"/>
                </a:solidFill>
              </a:rPr>
              <a:t>requires extra beamline and dedicated </a:t>
            </a:r>
            <a:r>
              <a:rPr lang="en-GB" sz="2400" dirty="0" smtClean="0">
                <a:solidFill>
                  <a:srgbClr val="FF0000"/>
                </a:solidFill>
              </a:rPr>
              <a:t>installations</a:t>
            </a:r>
          </a:p>
          <a:p>
            <a:pPr marL="185738" indent="-185738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extra personnel </a:t>
            </a:r>
          </a:p>
          <a:p>
            <a:pPr marL="185738" indent="-185738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extra </a:t>
            </a:r>
            <a:r>
              <a:rPr lang="en-US" sz="2400" dirty="0">
                <a:solidFill>
                  <a:srgbClr val="FF0000"/>
                </a:solidFill>
              </a:rPr>
              <a:t>costs, unclear funding</a:t>
            </a:r>
          </a:p>
          <a:p>
            <a:pPr marL="185738" indent="-185738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no access to SIS18</a:t>
            </a:r>
          </a:p>
        </p:txBody>
      </p:sp>
      <p:sp>
        <p:nvSpPr>
          <p:cNvPr id="4" name="Rectangle 3"/>
          <p:cNvSpPr/>
          <p:nvPr/>
        </p:nvSpPr>
        <p:spPr>
          <a:xfrm>
            <a:off x="1714186" y="1073700"/>
            <a:ext cx="60097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u="sng" dirty="0" smtClean="0">
                <a:solidFill>
                  <a:srgbClr val="2D2D8A"/>
                </a:solidFill>
              </a:rPr>
              <a:t>Alternative 3: CBM </a:t>
            </a:r>
            <a:r>
              <a:rPr lang="en-GB" sz="2800" b="1" u="sng" dirty="0">
                <a:solidFill>
                  <a:srgbClr val="2D2D8A"/>
                </a:solidFill>
              </a:rPr>
              <a:t>Cave (SIS100 beam)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661225" y="4372156"/>
            <a:ext cx="4485065" cy="2361181"/>
            <a:chOff x="6100873" y="4426481"/>
            <a:chExt cx="4485065" cy="2361181"/>
          </a:xfrm>
        </p:grpSpPr>
        <p:pic>
          <p:nvPicPr>
            <p:cNvPr id="27" name="Grafik 2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00873" y="4426481"/>
              <a:ext cx="4485065" cy="2361181"/>
            </a:xfrm>
            <a:prstGeom prst="rect">
              <a:avLst/>
            </a:prstGeom>
          </p:spPr>
        </p:pic>
        <p:grpSp>
          <p:nvGrpSpPr>
            <p:cNvPr id="28" name="Group 27"/>
            <p:cNvGrpSpPr/>
            <p:nvPr/>
          </p:nvGrpSpPr>
          <p:grpSpPr>
            <a:xfrm>
              <a:off x="6471158" y="4954827"/>
              <a:ext cx="793347" cy="965465"/>
              <a:chOff x="7018168" y="3086100"/>
              <a:chExt cx="754232" cy="835153"/>
            </a:xfrm>
          </p:grpSpPr>
          <p:sp>
            <p:nvSpPr>
              <p:cNvPr id="32" name="Oval 31"/>
              <p:cNvSpPr/>
              <p:nvPr/>
            </p:nvSpPr>
            <p:spPr>
              <a:xfrm>
                <a:off x="7040880" y="3086100"/>
                <a:ext cx="731520" cy="835153"/>
              </a:xfrm>
              <a:prstGeom prst="ellipse">
                <a:avLst/>
              </a:prstGeom>
              <a:noFill/>
              <a:ln w="571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7018168" y="3303621"/>
                <a:ext cx="65832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dirty="0">
                    <a:solidFill>
                      <a:srgbClr val="FFFF00"/>
                    </a:solidFill>
                  </a:rPr>
                  <a:t>MAT</a:t>
                </a: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8545904" y="5142336"/>
              <a:ext cx="769457" cy="965465"/>
              <a:chOff x="8990622" y="3248300"/>
              <a:chExt cx="731520" cy="835153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8990622" y="3248300"/>
                <a:ext cx="731520" cy="835153"/>
              </a:xfrm>
              <a:prstGeom prst="ellipse">
                <a:avLst/>
              </a:prstGeom>
              <a:noFill/>
              <a:ln w="57150"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9013334" y="3465821"/>
                <a:ext cx="65832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dirty="0">
                    <a:solidFill>
                      <a:srgbClr val="FFFF00"/>
                    </a:solidFill>
                  </a:rPr>
                  <a:t>MAT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781281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953FC-06AB-1996-0FF0-183AE78D3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3762" y="237764"/>
            <a:ext cx="7896600" cy="490539"/>
          </a:xfrm>
        </p:spPr>
        <p:txBody>
          <a:bodyPr>
            <a:noAutofit/>
          </a:bodyPr>
          <a:lstStyle/>
          <a:p>
            <a:r>
              <a:rPr lang="en-US" sz="4000" b="1" dirty="0"/>
              <a:t>MAT </a:t>
            </a:r>
            <a:r>
              <a:rPr lang="en-US" sz="4000" b="1" dirty="0" smtClean="0"/>
              <a:t>requests, status and opportunities</a:t>
            </a:r>
            <a:endParaRPr lang="en-US" sz="4000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94DF53-15D4-7BED-68D1-D14DB7D746A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664546" y="6324440"/>
            <a:ext cx="459071" cy="533560"/>
          </a:xfrm>
        </p:spPr>
        <p:txBody>
          <a:bodyPr/>
          <a:lstStyle/>
          <a:p>
            <a:pPr algn="ctr"/>
            <a:fld id="{86CB4B4D-7CA3-9044-876B-883B54F8677D}" type="slidenum">
              <a:rPr lang="en-DE" smtClean="0"/>
              <a:pPr algn="ctr"/>
              <a:t>12</a:t>
            </a:fld>
            <a:endParaRPr lang="en-D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00353B-6DC9-E06C-23F9-799714843858}"/>
              </a:ext>
            </a:extLst>
          </p:cNvPr>
          <p:cNvSpPr txBox="1"/>
          <p:nvPr/>
        </p:nvSpPr>
        <p:spPr>
          <a:xfrm>
            <a:off x="567883" y="1364649"/>
            <a:ext cx="10778852" cy="198797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5249" tIns="95249" rIns="95249" bIns="95249" numCol="1" spcCol="38100" rtlCol="0" anchor="ctr">
            <a:spAutoFit/>
          </a:bodyPr>
          <a:lstStyle/>
          <a:p>
            <a:pPr marL="360363" marR="108371" indent="-252413" defTabSz="2428814" hangingPunct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67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MAT</a:t>
            </a:r>
            <a:r>
              <a:rPr lang="en-US" sz="2667" dirty="0"/>
              <a:t> program can run with existing </a:t>
            </a:r>
            <a:r>
              <a:rPr lang="en-US" sz="2667" dirty="0" smtClean="0"/>
              <a:t>department resources (FAIR-phase-0) with standard technical support </a:t>
            </a:r>
          </a:p>
          <a:p>
            <a:pPr marL="360363" marR="108371" indent="-252413" defTabSz="2428814" hangingPunct="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67" dirty="0" smtClean="0"/>
              <a:t>First Science+ requires additional personnel and </a:t>
            </a:r>
            <a:r>
              <a:rPr lang="en-US" sz="2667" dirty="0"/>
              <a:t>lab space as requested for APPA building</a:t>
            </a:r>
            <a:endParaRPr lang="en-US" sz="2667" dirty="0" smtClean="0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234460" y="4063840"/>
            <a:ext cx="11758245" cy="172402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3175413" y="3816668"/>
            <a:ext cx="164147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400" b="1" i="0" u="none" strike="noStrike" cap="none" normalizeH="0" baseline="0" dirty="0" smtClean="0">
                <a:ln>
                  <a:noFill/>
                </a:ln>
                <a:solidFill>
                  <a:srgbClr val="0365C0"/>
                </a:solidFill>
                <a:effectLst/>
                <a:latin typeface="Arial" panose="020B0604020202020204" pitchFamily="34" charset="0"/>
              </a:rPr>
              <a:t>UNILAC: M-</a:t>
            </a:r>
            <a:r>
              <a:rPr kumimoji="0" lang="de-DE" altLang="de-DE" sz="1400" b="1" i="0" u="none" strike="noStrike" cap="none" normalizeH="0" baseline="0" dirty="0" err="1" smtClean="0">
                <a:ln>
                  <a:noFill/>
                </a:ln>
                <a:solidFill>
                  <a:srgbClr val="0365C0"/>
                </a:solidFill>
                <a:effectLst/>
                <a:latin typeface="Arial" panose="020B0604020202020204" pitchFamily="34" charset="0"/>
              </a:rPr>
              <a:t>branch</a:t>
            </a:r>
            <a:r>
              <a:rPr kumimoji="0" lang="de-DE" altLang="de-DE" sz="1400" b="1" i="0" u="none" strike="noStrike" cap="none" normalizeH="0" baseline="0" dirty="0" smtClean="0">
                <a:ln>
                  <a:noFill/>
                </a:ln>
                <a:solidFill>
                  <a:srgbClr val="0365C0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de-DE" altLang="de-DE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7429727" y="3816668"/>
            <a:ext cx="121135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400" b="1" i="0" u="none" strike="noStrike" cap="none" normalizeH="0" baseline="0" dirty="0" smtClean="0">
                <a:ln>
                  <a:noFill/>
                </a:ln>
                <a:solidFill>
                  <a:srgbClr val="0365C0"/>
                </a:solidFill>
                <a:effectLst/>
                <a:latin typeface="Arial" panose="020B0604020202020204" pitchFamily="34" charset="0"/>
              </a:rPr>
              <a:t>SIS18: cave A </a:t>
            </a:r>
            <a:endParaRPr kumimoji="0" lang="de-DE" altLang="de-DE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5331" y="4165440"/>
            <a:ext cx="245745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3"/>
          <p:cNvSpPr>
            <a:spLocks noChangeArrowheads="1"/>
          </p:cNvSpPr>
          <p:nvPr/>
        </p:nvSpPr>
        <p:spPr bwMode="auto">
          <a:xfrm>
            <a:off x="6929926" y="4143215"/>
            <a:ext cx="2486025" cy="1577975"/>
          </a:xfrm>
          <a:prstGeom prst="rect">
            <a:avLst/>
          </a:prstGeom>
          <a:noFill/>
          <a:ln w="28575" cap="flat">
            <a:solidFill>
              <a:srgbClr val="0070C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0537" y="4165440"/>
            <a:ext cx="1970087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3004038" y="4138453"/>
            <a:ext cx="2009775" cy="1587500"/>
          </a:xfrm>
          <a:prstGeom prst="rect">
            <a:avLst/>
          </a:prstGeom>
          <a:noFill/>
          <a:ln w="38100" cap="flat">
            <a:solidFill>
              <a:srgbClr val="0070C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1959" y="4165440"/>
            <a:ext cx="179070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7"/>
          <p:cNvSpPr>
            <a:spLocks noChangeArrowheads="1"/>
          </p:cNvSpPr>
          <p:nvPr/>
        </p:nvSpPr>
        <p:spPr bwMode="auto">
          <a:xfrm>
            <a:off x="5067788" y="4138453"/>
            <a:ext cx="1830387" cy="1587500"/>
          </a:xfrm>
          <a:prstGeom prst="rect">
            <a:avLst/>
          </a:prstGeom>
          <a:noFill/>
          <a:ln w="38100" cap="flat">
            <a:solidFill>
              <a:srgbClr val="0070C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" name="Rectangle 18"/>
          <p:cNvSpPr>
            <a:spLocks noChangeArrowheads="1"/>
          </p:cNvSpPr>
          <p:nvPr/>
        </p:nvSpPr>
        <p:spPr bwMode="auto">
          <a:xfrm>
            <a:off x="5404319" y="3816668"/>
            <a:ext cx="105637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400" b="1" i="0" u="none" strike="noStrike" cap="none" normalizeH="0" baseline="0" dirty="0" smtClean="0">
                <a:ln>
                  <a:noFill/>
                </a:ln>
                <a:solidFill>
                  <a:srgbClr val="0365C0"/>
                </a:solidFill>
                <a:effectLst/>
                <a:latin typeface="Arial" panose="020B0604020202020204" pitchFamily="34" charset="0"/>
              </a:rPr>
              <a:t>UNILAC: X0 </a:t>
            </a:r>
            <a:endParaRPr kumimoji="0" lang="de-DE" altLang="de-DE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Rectangle 20"/>
          <p:cNvSpPr>
            <a:spLocks noChangeArrowheads="1"/>
          </p:cNvSpPr>
          <p:nvPr/>
        </p:nvSpPr>
        <p:spPr bwMode="auto">
          <a:xfrm>
            <a:off x="462108" y="3816668"/>
            <a:ext cx="194046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altLang="de-DE" sz="1400" b="1" i="0" u="none" strike="noStrike" cap="none" normalizeH="0" baseline="0" dirty="0" smtClean="0">
                <a:ln>
                  <a:noFill/>
                </a:ln>
                <a:solidFill>
                  <a:srgbClr val="0365C0"/>
                </a:solidFill>
                <a:effectLst/>
                <a:latin typeface="Arial" panose="020B0604020202020204" pitchFamily="34" charset="0"/>
              </a:rPr>
              <a:t>CRYRING: MAT </a:t>
            </a:r>
            <a:r>
              <a:rPr kumimoji="0" lang="de-DE" altLang="de-DE" sz="1400" b="1" i="0" u="none" strike="noStrike" cap="none" normalizeH="0" baseline="0" dirty="0" err="1" smtClean="0">
                <a:ln>
                  <a:noFill/>
                </a:ln>
                <a:solidFill>
                  <a:srgbClr val="0365C0"/>
                </a:solidFill>
                <a:effectLst/>
                <a:latin typeface="Arial" panose="020B0604020202020204" pitchFamily="34" charset="0"/>
              </a:rPr>
              <a:t>station</a:t>
            </a:r>
            <a:endParaRPr kumimoji="0" lang="de-DE" altLang="de-DE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46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652" y="4165440"/>
            <a:ext cx="249555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22763" y="4143215"/>
            <a:ext cx="2524125" cy="1577975"/>
          </a:xfrm>
          <a:prstGeom prst="rect">
            <a:avLst/>
          </a:prstGeom>
          <a:noFill/>
          <a:ln w="28575" cap="flat">
            <a:solidFill>
              <a:srgbClr val="0070C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9" name="Rectangle 10"/>
          <p:cNvSpPr>
            <a:spLocks noChangeArrowheads="1"/>
          </p:cNvSpPr>
          <p:nvPr/>
        </p:nvSpPr>
        <p:spPr bwMode="auto">
          <a:xfrm>
            <a:off x="9415951" y="3759690"/>
            <a:ext cx="2885076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de-DE" altLang="de-DE" sz="1400" b="1" dirty="0" err="1">
                <a:solidFill>
                  <a:srgbClr val="0365C0"/>
                </a:solidFill>
              </a:rPr>
              <a:t>interim</a:t>
            </a:r>
            <a:r>
              <a:rPr lang="de-DE" altLang="de-DE" sz="1400" b="1" dirty="0">
                <a:solidFill>
                  <a:srgbClr val="0365C0"/>
                </a:solidFill>
              </a:rPr>
              <a:t> </a:t>
            </a:r>
            <a:r>
              <a:rPr lang="de-DE" altLang="de-DE" sz="1400" b="1" dirty="0" err="1">
                <a:solidFill>
                  <a:srgbClr val="0365C0"/>
                </a:solidFill>
              </a:rPr>
              <a:t>solution</a:t>
            </a:r>
            <a:r>
              <a:rPr lang="de-DE" altLang="de-DE" sz="1400" b="1" dirty="0">
                <a:solidFill>
                  <a:srgbClr val="0365C0"/>
                </a:solidFill>
              </a:rPr>
              <a:t> </a:t>
            </a:r>
            <a:r>
              <a:rPr lang="de-DE" altLang="de-DE" sz="1400" b="1" dirty="0" err="1" smtClean="0">
                <a:solidFill>
                  <a:srgbClr val="0365C0"/>
                </a:solidFill>
              </a:rPr>
              <a:t>for</a:t>
            </a:r>
            <a:r>
              <a:rPr lang="de-DE" altLang="de-DE" sz="1400" b="1" dirty="0" smtClean="0">
                <a:solidFill>
                  <a:srgbClr val="0365C0"/>
                </a:solidFill>
              </a:rPr>
              <a:t> </a:t>
            </a:r>
            <a:r>
              <a:rPr kumimoji="0" lang="de-DE" altLang="de-DE" sz="1400" b="1" i="0" u="none" strike="noStrike" cap="none" normalizeH="0" baseline="0" dirty="0" smtClean="0">
                <a:ln>
                  <a:noFill/>
                </a:ln>
                <a:solidFill>
                  <a:srgbClr val="0365C0"/>
                </a:solidFill>
                <a:effectLst/>
              </a:rPr>
              <a:t>APPA</a:t>
            </a:r>
            <a:r>
              <a:rPr kumimoji="0" lang="de-DE" altLang="de-DE" sz="1400" b="1" i="0" u="none" strike="noStrike" cap="none" normalizeH="0" dirty="0" smtClean="0">
                <a:ln>
                  <a:noFill/>
                </a:ln>
                <a:solidFill>
                  <a:srgbClr val="0365C0"/>
                </a:solidFill>
                <a:effectLst/>
              </a:rPr>
              <a:t> cave</a:t>
            </a:r>
            <a:r>
              <a:rPr kumimoji="0" lang="de-DE" altLang="de-DE" sz="1400" b="1" i="0" u="none" strike="noStrike" cap="none" normalizeH="0" baseline="0" dirty="0" smtClean="0">
                <a:ln>
                  <a:noFill/>
                </a:ln>
                <a:solidFill>
                  <a:srgbClr val="0365C0"/>
                </a:solidFill>
                <a:effectLst/>
              </a:rPr>
              <a:t> </a:t>
            </a:r>
            <a:endParaRPr kumimoji="0" lang="de-DE" altLang="de-DE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9474115" y="4183468"/>
            <a:ext cx="2338487" cy="1513344"/>
            <a:chOff x="5577175" y="761110"/>
            <a:chExt cx="5327277" cy="3336617"/>
          </a:xfrm>
        </p:grpSpPr>
        <p:pic>
          <p:nvPicPr>
            <p:cNvPr id="31" name="Picture 3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BA695DF-C855-894E-0FB6-764358B4F2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26327" y="761110"/>
              <a:ext cx="5278125" cy="3336617"/>
            </a:xfrm>
            <a:prstGeom prst="rect">
              <a:avLst/>
            </a:prstGeom>
            <a:ln>
              <a:solidFill>
                <a:srgbClr val="0000CC"/>
              </a:solidFill>
            </a:ln>
          </p:spPr>
        </p:pic>
        <p:sp>
          <p:nvSpPr>
            <p:cNvPr id="32" name="Oval 31"/>
            <p:cNvSpPr/>
            <p:nvPr/>
          </p:nvSpPr>
          <p:spPr>
            <a:xfrm>
              <a:off x="8476508" y="2518256"/>
              <a:ext cx="764848" cy="729018"/>
            </a:xfrm>
            <a:prstGeom prst="ellipse">
              <a:avLst/>
            </a:prstGeom>
            <a:no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577175" y="2803474"/>
              <a:ext cx="851015" cy="4438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S-FRS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8748971" y="4000385"/>
            <a:ext cx="16408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 smtClean="0">
                <a:solidFill>
                  <a:srgbClr val="FFFF00"/>
                </a:solidFill>
              </a:rPr>
              <a:t>?</a:t>
            </a:r>
            <a:r>
              <a:rPr lang="en-GB" sz="8000" b="1" dirty="0">
                <a:solidFill>
                  <a:srgbClr val="FFFF00"/>
                </a:solidFill>
              </a:rPr>
              <a:t> </a:t>
            </a:r>
            <a:r>
              <a:rPr lang="en-GB" sz="8000" b="1" dirty="0" smtClean="0">
                <a:solidFill>
                  <a:srgbClr val="FFFF00"/>
                </a:solidFill>
              </a:rPr>
              <a:t>?</a:t>
            </a:r>
            <a:endParaRPr lang="en-GB" sz="8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5766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953FC-06AB-1996-0FF0-183AE78D3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993" y="193818"/>
            <a:ext cx="2415014" cy="490539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Summary</a:t>
            </a:r>
            <a:endParaRPr lang="en-US" sz="3600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94DF53-15D4-7BED-68D1-D14DB7D746A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420232" y="6252319"/>
            <a:ext cx="459155" cy="533560"/>
          </a:xfrm>
        </p:spPr>
        <p:txBody>
          <a:bodyPr/>
          <a:lstStyle/>
          <a:p>
            <a:pPr algn="ctr"/>
            <a:fld id="{86CB4B4D-7CA3-9044-876B-883B54F8677D}" type="slidenum">
              <a:rPr lang="en-DE" smtClean="0"/>
              <a:pPr algn="ctr"/>
              <a:t>13</a:t>
            </a:fld>
            <a:endParaRPr lang="en-DE" dirty="0"/>
          </a:p>
        </p:txBody>
      </p:sp>
      <p:grpSp>
        <p:nvGrpSpPr>
          <p:cNvPr id="4" name="Group 3"/>
          <p:cNvGrpSpPr/>
          <p:nvPr/>
        </p:nvGrpSpPr>
        <p:grpSpPr>
          <a:xfrm>
            <a:off x="545117" y="1135026"/>
            <a:ext cx="3405560" cy="1008185"/>
            <a:chOff x="949569" y="1746742"/>
            <a:chExt cx="2801816" cy="1008185"/>
          </a:xfrm>
        </p:grpSpPr>
        <p:sp>
          <p:nvSpPr>
            <p:cNvPr id="5" name="Chevron 4"/>
            <p:cNvSpPr/>
            <p:nvPr/>
          </p:nvSpPr>
          <p:spPr>
            <a:xfrm>
              <a:off x="949569" y="1746742"/>
              <a:ext cx="2801816" cy="1008185"/>
            </a:xfrm>
            <a:prstGeom prst="chevron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 flipH="1">
              <a:off x="1628917" y="2019997"/>
              <a:ext cx="171801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2400" b="1" dirty="0" smtClean="0">
                  <a:solidFill>
                    <a:srgbClr val="00B050"/>
                  </a:solidFill>
                </a:rPr>
                <a:t>2024 - 2025</a:t>
              </a:r>
              <a:endParaRPr lang="en-GB" sz="24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950677" y="1135026"/>
            <a:ext cx="3505198" cy="1008185"/>
            <a:chOff x="3950677" y="1746740"/>
            <a:chExt cx="3505198" cy="1008185"/>
          </a:xfrm>
        </p:grpSpPr>
        <p:sp>
          <p:nvSpPr>
            <p:cNvPr id="8" name="Chevron 7"/>
            <p:cNvSpPr/>
            <p:nvPr/>
          </p:nvSpPr>
          <p:spPr>
            <a:xfrm>
              <a:off x="3950677" y="1746740"/>
              <a:ext cx="3505198" cy="1008185"/>
            </a:xfrm>
            <a:prstGeom prst="chevron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flipH="1">
              <a:off x="4937752" y="2031303"/>
              <a:ext cx="17180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 smtClean="0">
                  <a:solidFill>
                    <a:schemeClr val="accent1">
                      <a:lumMod val="50000"/>
                    </a:schemeClr>
                  </a:solidFill>
                </a:rPr>
                <a:t>2026 - 2028</a:t>
              </a:r>
              <a:endParaRPr lang="en-GB" sz="24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455875" y="1135026"/>
            <a:ext cx="3962402" cy="1008185"/>
            <a:chOff x="7455875" y="1746735"/>
            <a:chExt cx="3962402" cy="1008185"/>
          </a:xfrm>
        </p:grpSpPr>
        <p:sp>
          <p:nvSpPr>
            <p:cNvPr id="10" name="Chevron 9"/>
            <p:cNvSpPr/>
            <p:nvPr/>
          </p:nvSpPr>
          <p:spPr>
            <a:xfrm>
              <a:off x="7455875" y="1746735"/>
              <a:ext cx="3962402" cy="1008185"/>
            </a:xfrm>
            <a:prstGeom prst="chevron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 flipH="1">
              <a:off x="8776475" y="1989558"/>
              <a:ext cx="17180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 smtClean="0">
                  <a:solidFill>
                    <a:schemeClr val="accent1">
                      <a:lumMod val="50000"/>
                    </a:schemeClr>
                  </a:solidFill>
                </a:rPr>
                <a:t>&gt; 2028</a:t>
              </a:r>
              <a:endParaRPr lang="en-GB" sz="24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0" y="3662413"/>
            <a:ext cx="12191999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Most important for MAT </a:t>
            </a:r>
            <a:r>
              <a:rPr lang="en-US" sz="2800" b="1" dirty="0" smtClean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community: </a:t>
            </a:r>
            <a:r>
              <a:rPr lang="en-US" sz="2800" b="1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regular and sufficient beam </a:t>
            </a:r>
            <a:r>
              <a:rPr lang="en-US" sz="2800" b="1" dirty="0" smtClean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access</a:t>
            </a:r>
          </a:p>
          <a:p>
            <a:pPr algn="ctr"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at all MAT beamlines including UNILAC, SIS and CRYRING</a:t>
            </a:r>
            <a:endParaRPr lang="en-GB" sz="28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741640" y="2236462"/>
            <a:ext cx="8567613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 continue </a:t>
            </a:r>
            <a:r>
              <a:rPr lang="en-GB" sz="2400" b="1" dirty="0"/>
              <a:t>activities at UNILAC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700109" y="2742437"/>
            <a:ext cx="2718168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b="1" dirty="0"/>
              <a:t>establish access to CW-</a:t>
            </a:r>
            <a:r>
              <a:rPr lang="en-GB" sz="2400" b="1" dirty="0" err="1"/>
              <a:t>Linac</a:t>
            </a:r>
            <a:r>
              <a:rPr lang="en-GB" sz="2400" b="1" dirty="0"/>
              <a:t> HELIAC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B36D22-0754-F21F-8D79-7A114CD8B4BC}"/>
              </a:ext>
            </a:extLst>
          </p:cNvPr>
          <p:cNvSpPr txBox="1"/>
          <p:nvPr/>
        </p:nvSpPr>
        <p:spPr>
          <a:xfrm>
            <a:off x="3883639" y="2785364"/>
            <a:ext cx="4554305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 use </a:t>
            </a:r>
            <a:r>
              <a:rPr lang="en-GB" sz="2400" b="1" dirty="0"/>
              <a:t>alternative for APPA cave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00353B-6DC9-E06C-23F9-799714843858}"/>
              </a:ext>
            </a:extLst>
          </p:cNvPr>
          <p:cNvSpPr txBox="1"/>
          <p:nvPr/>
        </p:nvSpPr>
        <p:spPr>
          <a:xfrm>
            <a:off x="293824" y="5402612"/>
            <a:ext cx="5409452" cy="11671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5249" tIns="95249" rIns="95249" bIns="95249" numCol="1" spcCol="38100" rtlCol="0" anchor="ctr">
            <a:spAutoFit/>
          </a:bodyPr>
          <a:lstStyle/>
          <a:p>
            <a:pPr marL="363538" marR="108371" indent="-255588" defTabSz="242881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67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keep </a:t>
            </a:r>
            <a:r>
              <a:rPr lang="en-US" sz="2667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MAT </a:t>
            </a:r>
            <a:r>
              <a:rPr lang="en-US" sz="2667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collaboration </a:t>
            </a:r>
            <a:r>
              <a:rPr lang="en-US" sz="2667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alive</a:t>
            </a:r>
          </a:p>
          <a:p>
            <a:pPr marL="363538" marR="108371" indent="-255588" defTabSz="242881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67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keep </a:t>
            </a:r>
            <a:r>
              <a:rPr lang="en-US" sz="2667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external </a:t>
            </a:r>
            <a:r>
              <a:rPr lang="en-US" sz="2667" dirty="0" smtClean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groups interested</a:t>
            </a:r>
            <a:endParaRPr lang="en-US" sz="2667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sym typeface="Arial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22" t="44264" r="6837" b="10214"/>
          <a:stretch/>
        </p:blipFill>
        <p:spPr>
          <a:xfrm>
            <a:off x="5444453" y="5157302"/>
            <a:ext cx="6511311" cy="162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3914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953FC-06AB-1996-0FF0-183AE78D3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9815" y="204266"/>
            <a:ext cx="8569570" cy="490539"/>
          </a:xfrm>
        </p:spPr>
        <p:txBody>
          <a:bodyPr>
            <a:noAutofit/>
          </a:bodyPr>
          <a:lstStyle/>
          <a:p>
            <a:r>
              <a:rPr lang="en-US" sz="3600" b="1" dirty="0"/>
              <a:t>MAT </a:t>
            </a:r>
            <a:r>
              <a:rPr lang="en-US" sz="3600" b="1" dirty="0" smtClean="0"/>
              <a:t>requests </a:t>
            </a:r>
            <a:r>
              <a:rPr lang="en-US" sz="3600" b="1" dirty="0"/>
              <a:t>for engineering run 2023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94DF53-15D4-7BED-68D1-D14DB7D746A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664462" y="6324440"/>
            <a:ext cx="459155" cy="533560"/>
          </a:xfrm>
        </p:spPr>
        <p:txBody>
          <a:bodyPr/>
          <a:lstStyle/>
          <a:p>
            <a:pPr algn="ctr"/>
            <a:fld id="{86CB4B4D-7CA3-9044-876B-883B54F8677D}" type="slidenum">
              <a:rPr lang="en-DE" smtClean="0"/>
              <a:pPr algn="ctr"/>
              <a:t>2</a:t>
            </a:fld>
            <a:endParaRPr lang="en-DE" dirty="0"/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302125" y="1336127"/>
            <a:ext cx="7317876" cy="1631216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2000" b="1" i="0" u="none" strike="noStrike" cap="none" normalizeH="0" baseline="0" dirty="0">
                <a:ln>
                  <a:noFill/>
                </a:ln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SIS18 </a:t>
            </a:r>
            <a:r>
              <a:rPr kumimoji="0" lang="en-US" altLang="de-DE" sz="2000" b="1" i="0" u="none" strike="noStrike" cap="none" normalizeH="0" baseline="0" dirty="0" smtClean="0">
                <a:ln>
                  <a:noFill/>
                </a:ln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HTA</a:t>
            </a:r>
            <a:endParaRPr kumimoji="0" lang="en-US" altLang="de-DE" sz="2000" b="1" i="0" u="none" strike="noStrike" cap="none" normalizeH="0" baseline="0" dirty="0">
              <a:ln>
                <a:noFill/>
              </a:ln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2000" b="0" i="0" u="none" strike="noStrike" cap="none" normalizeH="0" baseline="0" dirty="0" smtClean="0">
                <a:ln>
                  <a:noFill/>
                </a:ln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Test and optimization of high-Z </a:t>
            </a:r>
            <a:r>
              <a:rPr kumimoji="0" lang="en-US" altLang="de-DE" sz="2000" b="0" i="0" u="none" strike="noStrike" cap="none" normalizeH="0" baseline="0" dirty="0">
                <a:ln>
                  <a:noFill/>
                </a:ln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beams with respect to </a:t>
            </a:r>
            <a:endParaRPr kumimoji="0" lang="de-DE" altLang="de-DE" sz="2000" b="0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2000" b="0" i="0" u="none" strike="noStrike" cap="none" normalizeH="0" baseline="0" dirty="0">
                <a:ln>
                  <a:noFill/>
                </a:ln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(i) </a:t>
            </a:r>
            <a:r>
              <a:rPr kumimoji="0" lang="en-US" altLang="de-DE" sz="2000" b="0" i="0" u="none" strike="noStrike" cap="none" normalizeH="0" baseline="0" dirty="0" smtClean="0">
                <a:ln>
                  <a:noFill/>
                </a:ln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improving </a:t>
            </a:r>
            <a:r>
              <a:rPr kumimoji="0" lang="en-US" altLang="de-DE" sz="2000" b="0" i="0" u="none" strike="noStrike" cap="none" normalizeH="0" baseline="0" dirty="0">
                <a:ln>
                  <a:noFill/>
                </a:ln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transmission into cave A</a:t>
            </a:r>
            <a:endParaRPr kumimoji="0" lang="de-DE" altLang="de-DE" sz="2000" b="0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de-DE" sz="2000" b="0" i="0" u="none" strike="noStrike" cap="none" normalizeH="0" baseline="0" dirty="0">
                <a:ln>
                  <a:noFill/>
                </a:ln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(ii) </a:t>
            </a:r>
            <a:r>
              <a:rPr kumimoji="0" lang="en-US" altLang="de-DE" sz="2000" b="0" i="0" u="none" strike="noStrike" cap="none" normalizeH="0" baseline="0" dirty="0" smtClean="0">
                <a:ln>
                  <a:noFill/>
                </a:ln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minimization</a:t>
            </a:r>
            <a:r>
              <a:rPr kumimoji="0" lang="en-US" altLang="de-DE" sz="2000" b="0" i="0" u="none" strike="noStrike" cap="none" normalizeH="0" dirty="0" smtClean="0">
                <a:ln>
                  <a:noFill/>
                </a:ln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of</a:t>
            </a:r>
            <a:r>
              <a:rPr kumimoji="0" lang="en-US" altLang="de-DE" sz="2000" b="0" i="0" u="none" strike="noStrike" cap="none" normalizeH="0" baseline="0" dirty="0" smtClean="0">
                <a:ln>
                  <a:noFill/>
                </a:ln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de-DE" sz="2000" b="0" i="0" u="none" strike="noStrike" cap="none" normalizeH="0" baseline="0" dirty="0">
                <a:ln>
                  <a:noFill/>
                </a:ln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beam focus in combination with highest intensity </a:t>
            </a:r>
            <a:endParaRPr kumimoji="0" lang="en-US" altLang="de-DE" sz="2000" b="0" i="0" u="none" strike="noStrike" cap="none" normalizeH="0" baseline="0" dirty="0" smtClean="0">
              <a:ln>
                <a:noFill/>
              </a:ln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de-DE" sz="2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de-DE" sz="20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kumimoji="0" lang="en-US" altLang="de-DE" sz="2000" b="0" i="0" u="none" strike="noStrike" cap="none" normalizeH="0" baseline="0" dirty="0" smtClean="0">
                <a:ln>
                  <a:noFill/>
                </a:ln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and stable </a:t>
            </a:r>
            <a:r>
              <a:rPr kumimoji="0" lang="en-US" altLang="de-DE" sz="2000" b="0" i="0" u="none" strike="noStrike" cap="none" normalizeH="0" baseline="0" dirty="0">
                <a:ln>
                  <a:noFill/>
                </a:ln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beam position. </a:t>
            </a:r>
            <a:endParaRPr kumimoji="0" lang="de-DE" altLang="de-DE" sz="1100" b="0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872330" y="1336127"/>
            <a:ext cx="4021751" cy="1200329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lvl="0"/>
            <a:r>
              <a:rPr lang="en-US" altLang="de-DE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HTA beam parameters</a:t>
            </a:r>
            <a:endParaRPr lang="en-US" altLang="de-DE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69875" lvl="0" indent="-269875">
              <a:buFontTx/>
              <a:buChar char="•"/>
            </a:pPr>
            <a:r>
              <a:rPr lang="en-US" altLang="de-DE" b="1" dirty="0">
                <a:ea typeface="Calibri" panose="020F0502020204030204" pitchFamily="34" charset="0"/>
                <a:cs typeface="Times New Roman" panose="02020603050405020304" pitchFamily="18" charset="0"/>
              </a:rPr>
              <a:t>Ion species: any high-Z ions (</a:t>
            </a:r>
            <a:r>
              <a:rPr lang="en-US" altLang="de-DE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altLang="de-DE" b="1" dirty="0">
                <a:ea typeface="Calibri" panose="020F0502020204030204" pitchFamily="34" charset="0"/>
                <a:cs typeface="Times New Roman" panose="02020603050405020304" pitchFamily="18" charset="0"/>
              </a:rPr>
              <a:t> – U), </a:t>
            </a:r>
            <a:endParaRPr lang="de-DE" altLang="de-DE" b="1" dirty="0"/>
          </a:p>
          <a:p>
            <a:pPr marL="269875" lvl="0" indent="-269875">
              <a:buFontTx/>
              <a:buChar char="•"/>
            </a:pPr>
            <a:r>
              <a:rPr lang="en-US" altLang="de-DE" b="1" dirty="0">
                <a:ea typeface="Calibri" panose="020F0502020204030204" pitchFamily="34" charset="0"/>
                <a:cs typeface="Times New Roman" panose="02020603050405020304" pitchFamily="18" charset="0"/>
              </a:rPr>
              <a:t>200 – 500 MeV/u</a:t>
            </a:r>
            <a:endParaRPr lang="de-DE" altLang="de-DE" b="1" dirty="0"/>
          </a:p>
          <a:p>
            <a:pPr marL="269875" lvl="0" indent="-269875">
              <a:buFontTx/>
              <a:buChar char="•"/>
            </a:pPr>
            <a:r>
              <a:rPr lang="en-US" altLang="de-DE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Intensity  10</a:t>
            </a:r>
            <a:r>
              <a:rPr lang="en-US" altLang="de-DE" b="1" baseline="30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9</a:t>
            </a:r>
            <a:r>
              <a:rPr lang="en-US" altLang="de-DE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ions/s</a:t>
            </a:r>
            <a:endParaRPr lang="de-DE" altLang="de-DE" b="1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36938" y="3771201"/>
            <a:ext cx="5157143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76213" lvl="0" indent="-176213"/>
            <a:r>
              <a:rPr lang="de-DE" altLang="de-DE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CRYRING beam </a:t>
            </a:r>
            <a:r>
              <a:rPr lang="de-DE" altLang="de-DE" b="1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parameters</a:t>
            </a:r>
            <a:endParaRPr lang="de-DE" altLang="de-DE" b="1" dirty="0"/>
          </a:p>
          <a:p>
            <a:pPr marL="176213" lvl="0" indent="-176213">
              <a:buFontTx/>
              <a:buChar char="•"/>
            </a:pPr>
            <a:r>
              <a:rPr lang="en-US" altLang="de-DE" b="1" dirty="0">
                <a:ea typeface="Calibri" panose="020F0502020204030204" pitchFamily="34" charset="0"/>
                <a:cs typeface="Times New Roman" panose="02020603050405020304" pitchFamily="18" charset="0"/>
              </a:rPr>
              <a:t>any ion species, but preferably high-Z ions (</a:t>
            </a:r>
            <a:r>
              <a:rPr lang="en-US" altLang="de-DE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altLang="de-DE" b="1" dirty="0">
                <a:ea typeface="Calibri" panose="020F0502020204030204" pitchFamily="34" charset="0"/>
                <a:cs typeface="Times New Roman" panose="02020603050405020304" pitchFamily="18" charset="0"/>
              </a:rPr>
              <a:t> – U) </a:t>
            </a:r>
            <a:endParaRPr lang="de-DE" altLang="de-DE" b="1" dirty="0"/>
          </a:p>
          <a:p>
            <a:pPr marL="176213" lvl="0" indent="-176213">
              <a:buFontTx/>
              <a:buChar char="•"/>
            </a:pPr>
            <a:r>
              <a:rPr lang="en-US" altLang="de-DE" b="1" dirty="0">
                <a:ea typeface="Calibri" panose="020F0502020204030204" pitchFamily="34" charset="0"/>
                <a:cs typeface="Times New Roman" panose="02020603050405020304" pitchFamily="18" charset="0"/>
              </a:rPr>
              <a:t>1 – 10 MeV/u</a:t>
            </a:r>
            <a:endParaRPr lang="de-DE" altLang="de-DE" b="1" dirty="0"/>
          </a:p>
          <a:p>
            <a:pPr marL="176213" lvl="0" indent="-176213">
              <a:buFontTx/>
              <a:buChar char="•"/>
            </a:pPr>
            <a:r>
              <a:rPr lang="en-US" altLang="de-DE" b="1" dirty="0">
                <a:ea typeface="Calibri" panose="020F0502020204030204" pitchFamily="34" charset="0"/>
                <a:cs typeface="Times New Roman" panose="02020603050405020304" pitchFamily="18" charset="0"/>
              </a:rPr>
              <a:t>Intensity as high as </a:t>
            </a:r>
            <a:r>
              <a:rPr lang="en-US" altLang="de-DE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possible (aim ≥ 10</a:t>
            </a:r>
            <a:r>
              <a:rPr lang="en-US" altLang="de-DE" b="1" baseline="300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en-US" altLang="de-DE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/spill)</a:t>
            </a:r>
            <a:endParaRPr lang="de-DE" altLang="de-DE" b="1" dirty="0">
              <a:highlight>
                <a:srgbClr val="FFFF00"/>
              </a:highligh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2705" y="3771201"/>
            <a:ext cx="5605726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20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CRYRING </a:t>
            </a:r>
            <a:r>
              <a:rPr lang="en-US" altLang="de-DE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via SIS-18 and ESR</a:t>
            </a:r>
            <a:endParaRPr lang="de-DE" altLang="de-DE" sz="2000" dirty="0"/>
          </a:p>
          <a:p>
            <a:pPr lvl="0"/>
            <a:r>
              <a:rPr lang="en-US" altLang="de-D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 far the </a:t>
            </a:r>
            <a:r>
              <a:rPr lang="en-US" altLang="de-DE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experiments with beams </a:t>
            </a:r>
            <a:r>
              <a:rPr lang="en-US" altLang="de-DE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extracted to the MAT beamline suffered from low beam intensity.</a:t>
            </a:r>
          </a:p>
        </p:txBody>
      </p:sp>
      <p:sp>
        <p:nvSpPr>
          <p:cNvPr id="15" name="Textfeld 5">
            <a:extLst>
              <a:ext uri="{FF2B5EF4-FFF2-40B4-BE49-F238E27FC236}">
                <a16:creationId xmlns:a16="http://schemas.microsoft.com/office/drawing/2014/main" id="{BC5319B6-F689-2ED5-F28D-F85A99A5EAA6}"/>
              </a:ext>
            </a:extLst>
          </p:cNvPr>
          <p:cNvSpPr txBox="1"/>
          <p:nvPr/>
        </p:nvSpPr>
        <p:spPr>
          <a:xfrm>
            <a:off x="1797239" y="5403194"/>
            <a:ext cx="8812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US" altLang="de-DE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Access to beams in 2023 would be extremely </a:t>
            </a:r>
            <a:r>
              <a:rPr kumimoji="0" lang="en-US" altLang="de-DE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helpful</a:t>
            </a:r>
          </a:p>
          <a:p>
            <a:pPr algn="ctr"/>
            <a:r>
              <a:rPr lang="en-US" altLang="de-DE" sz="20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 e</a:t>
            </a:r>
            <a:r>
              <a:rPr kumimoji="0" lang="en-US" altLang="de-DE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xperiments can be </a:t>
            </a:r>
            <a:r>
              <a:rPr kumimoji="0" lang="en-US" altLang="de-DE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ready to start upon short-term notice </a:t>
            </a:r>
            <a:r>
              <a:rPr kumimoji="0" lang="en-US" altLang="de-DE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(~3 </a:t>
            </a:r>
            <a:r>
              <a:rPr kumimoji="0" lang="en-US" altLang="de-DE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weeks</a:t>
            </a:r>
            <a:r>
              <a:rPr kumimoji="0" lang="en-US" altLang="de-DE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13802488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953FC-06AB-1996-0FF0-183AE78D3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6933" y="204266"/>
            <a:ext cx="5879129" cy="490539"/>
          </a:xfrm>
        </p:spPr>
        <p:txBody>
          <a:bodyPr>
            <a:noAutofit/>
          </a:bodyPr>
          <a:lstStyle/>
          <a:p>
            <a:r>
              <a:rPr lang="en-US" sz="3600" b="1" dirty="0"/>
              <a:t>MAT </a:t>
            </a:r>
            <a:r>
              <a:rPr lang="en-US" sz="3600" b="1" dirty="0" err="1" smtClean="0"/>
              <a:t>Beamtime</a:t>
            </a:r>
            <a:r>
              <a:rPr lang="en-US" sz="3600" b="1" dirty="0" smtClean="0"/>
              <a:t> 2024 / 2025</a:t>
            </a:r>
            <a:endParaRPr lang="en-US" sz="3600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94DF53-15D4-7BED-68D1-D14DB7D746A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664462" y="6324440"/>
            <a:ext cx="459155" cy="533560"/>
          </a:xfrm>
        </p:spPr>
        <p:txBody>
          <a:bodyPr/>
          <a:lstStyle/>
          <a:p>
            <a:pPr algn="ctr"/>
            <a:fld id="{86CB4B4D-7CA3-9044-876B-883B54F8677D}" type="slidenum">
              <a:rPr lang="en-US" smtClean="0"/>
              <a:pPr algn="ctr"/>
              <a:t>3</a:t>
            </a:fld>
            <a:endParaRPr lang="en-US" dirty="0"/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4495617"/>
              </p:ext>
            </p:extLst>
          </p:nvPr>
        </p:nvGraphicFramePr>
        <p:xfrm>
          <a:off x="953430" y="1313242"/>
          <a:ext cx="6870700" cy="20311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32042">
                  <a:extLst>
                    <a:ext uri="{9D8B030D-6E8A-4147-A177-3AD203B41FA5}">
                      <a16:colId xmlns:a16="http://schemas.microsoft.com/office/drawing/2014/main" val="2707126171"/>
                    </a:ext>
                  </a:extLst>
                </a:gridCol>
                <a:gridCol w="1398241">
                  <a:extLst>
                    <a:ext uri="{9D8B030D-6E8A-4147-A177-3AD203B41FA5}">
                      <a16:colId xmlns:a16="http://schemas.microsoft.com/office/drawing/2014/main" val="344847120"/>
                    </a:ext>
                  </a:extLst>
                </a:gridCol>
                <a:gridCol w="1071586">
                  <a:extLst>
                    <a:ext uri="{9D8B030D-6E8A-4147-A177-3AD203B41FA5}">
                      <a16:colId xmlns:a16="http://schemas.microsoft.com/office/drawing/2014/main" val="3620338766"/>
                    </a:ext>
                  </a:extLst>
                </a:gridCol>
                <a:gridCol w="1479905">
                  <a:extLst>
                    <a:ext uri="{9D8B030D-6E8A-4147-A177-3AD203B41FA5}">
                      <a16:colId xmlns:a16="http://schemas.microsoft.com/office/drawing/2014/main" val="756282994"/>
                    </a:ext>
                  </a:extLst>
                </a:gridCol>
                <a:gridCol w="988926">
                  <a:extLst>
                    <a:ext uri="{9D8B030D-6E8A-4147-A177-3AD203B41FA5}">
                      <a16:colId xmlns:a16="http://schemas.microsoft.com/office/drawing/2014/main" val="2156087554"/>
                    </a:ext>
                  </a:extLst>
                </a:gridCol>
              </a:tblGrid>
              <a:tr h="2498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</a:rPr>
                        <a:t> Proposal</a:t>
                      </a:r>
                      <a:endParaRPr lang="de-DE" sz="2000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R="635" algn="ctr" eaLnBrk="0" hangingPunct="0"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CC"/>
                          </a:solidFill>
                          <a:effectLst/>
                        </a:rPr>
                        <a:t>A</a:t>
                      </a:r>
                      <a:endParaRPr lang="de-DE" sz="28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709295" marR="709295" algn="ctr" eaLnBrk="0" hangingPunct="0"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CC"/>
                          </a:solidFill>
                          <a:effectLst/>
                        </a:rPr>
                        <a:t>A-</a:t>
                      </a:r>
                      <a:endParaRPr lang="de-DE" sz="2800" b="1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724945"/>
                  </a:ext>
                </a:extLst>
              </a:tr>
              <a:tr h="39255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</a:rPr>
                        <a:t> shifts</a:t>
                      </a:r>
                      <a:endParaRPr lang="de-DE" sz="2000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7655" marR="287655" algn="ctr" eaLnBrk="0" hangingPunct="0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CC"/>
                          </a:solidFill>
                          <a:effectLst/>
                        </a:rPr>
                        <a:t>main</a:t>
                      </a:r>
                      <a:endParaRPr lang="de-DE" sz="2000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60655" marR="160020" algn="ctr" eaLnBrk="0" hangingPunct="0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CC"/>
                          </a:solidFill>
                          <a:effectLst/>
                        </a:rPr>
                        <a:t>sec</a:t>
                      </a:r>
                      <a:endParaRPr lang="de-DE" sz="2000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13690" marR="313690" algn="ctr" eaLnBrk="0" hangingPunct="0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CC"/>
                          </a:solidFill>
                          <a:effectLst/>
                        </a:rPr>
                        <a:t>main</a:t>
                      </a:r>
                      <a:endParaRPr lang="de-DE" sz="2000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35890" marR="135890" algn="ctr" eaLnBrk="0" hangingPunct="0">
                        <a:spcBef>
                          <a:spcPts val="5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CC"/>
                          </a:solidFill>
                          <a:effectLst/>
                        </a:rPr>
                        <a:t>sec</a:t>
                      </a:r>
                      <a:endParaRPr lang="de-DE" sz="2000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0333108"/>
                  </a:ext>
                </a:extLst>
              </a:tr>
              <a:tr h="391238">
                <a:tc>
                  <a:txBody>
                    <a:bodyPr/>
                    <a:lstStyle/>
                    <a:p>
                      <a:pPr marL="40640" eaLnBrk="0" hangingPunct="0"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CC"/>
                          </a:solidFill>
                          <a:effectLst/>
                        </a:rPr>
                        <a:t>UNILAC</a:t>
                      </a:r>
                      <a:endParaRPr lang="de-DE" sz="2000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7020" marR="287655" algn="ctr" eaLnBrk="0" hangingPunct="0"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CC"/>
                          </a:solidFill>
                          <a:effectLst/>
                        </a:rPr>
                        <a:t>105</a:t>
                      </a:r>
                      <a:endParaRPr lang="de-DE" sz="2000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59385" marR="160020" algn="ctr" eaLnBrk="0" hangingPunct="0"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CC"/>
                          </a:solidFill>
                          <a:effectLst/>
                        </a:rPr>
                        <a:t>169</a:t>
                      </a:r>
                      <a:endParaRPr lang="de-DE" sz="2000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13690" marR="313055" algn="ctr" eaLnBrk="0" hangingPunct="0"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CC"/>
                          </a:solidFill>
                          <a:effectLst/>
                        </a:rPr>
                        <a:t>56</a:t>
                      </a:r>
                      <a:endParaRPr lang="de-DE" sz="2000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8600" marR="228600" algn="ctr" eaLnBrk="0" hangingPunct="0"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CC"/>
                          </a:solidFill>
                          <a:effectLst/>
                        </a:rPr>
                        <a:t>82</a:t>
                      </a:r>
                      <a:endParaRPr lang="de-DE" sz="2000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5917490"/>
                  </a:ext>
                </a:extLst>
              </a:tr>
              <a:tr h="490376">
                <a:tc>
                  <a:txBody>
                    <a:bodyPr/>
                    <a:lstStyle/>
                    <a:p>
                      <a:pPr marL="40640" eaLnBrk="0" hangingPunct="0"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CC"/>
                          </a:solidFill>
                          <a:effectLst/>
                        </a:rPr>
                        <a:t>SIS18</a:t>
                      </a:r>
                      <a:endParaRPr lang="de-DE" sz="2000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7655" marR="287655" algn="ctr" eaLnBrk="0" hangingPunct="0"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CC"/>
                          </a:solidFill>
                          <a:effectLst/>
                        </a:rPr>
                        <a:t>24</a:t>
                      </a:r>
                      <a:endParaRPr lang="de-DE" sz="2000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60020" marR="160020" algn="ctr" eaLnBrk="0" hangingPunct="0"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CC"/>
                          </a:solidFill>
                          <a:effectLst/>
                        </a:rPr>
                        <a:t>13</a:t>
                      </a:r>
                      <a:endParaRPr lang="de-DE" sz="200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13690" marR="313055" algn="ctr" eaLnBrk="0" hangingPunct="0"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CC"/>
                          </a:solidFill>
                          <a:effectLst/>
                        </a:rPr>
                        <a:t>17</a:t>
                      </a:r>
                      <a:endParaRPr lang="de-DE" sz="200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35" algn="ctr" eaLnBrk="0" hangingPunct="0"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endParaRPr lang="de-DE" sz="2000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4487173"/>
                  </a:ext>
                </a:extLst>
              </a:tr>
              <a:tr h="391238">
                <a:tc>
                  <a:txBody>
                    <a:bodyPr/>
                    <a:lstStyle/>
                    <a:p>
                      <a:pPr marL="40640" eaLnBrk="0" hangingPunct="0"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CC"/>
                          </a:solidFill>
                          <a:effectLst/>
                        </a:rPr>
                        <a:t>ESR/Cryring/HITRAP</a:t>
                      </a:r>
                      <a:endParaRPr lang="de-DE" sz="200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7655" marR="287655" algn="ctr" eaLnBrk="0" hangingPunct="0"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CC"/>
                          </a:solidFill>
                          <a:effectLst/>
                        </a:rPr>
                        <a:t>12</a:t>
                      </a:r>
                      <a:endParaRPr lang="de-DE" sz="2000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35" algn="ctr" eaLnBrk="0" hangingPunct="0"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endParaRPr lang="de-DE" sz="2000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13690" marR="313055" algn="ctr" eaLnBrk="0" hangingPunct="0"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CC"/>
                          </a:solidFill>
                          <a:effectLst/>
                        </a:rPr>
                        <a:t>27</a:t>
                      </a:r>
                      <a:endParaRPr lang="de-DE" sz="200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635" algn="ctr" eaLnBrk="0" hangingPunct="0">
                        <a:spcBef>
                          <a:spcPts val="90"/>
                        </a:spcBef>
                        <a:spcAft>
                          <a:spcPts val="0"/>
                        </a:spcAft>
                      </a:pPr>
                      <a:endParaRPr lang="de-DE" sz="2000" dirty="0">
                        <a:solidFill>
                          <a:srgbClr val="0000CC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7163133"/>
                  </a:ext>
                </a:extLst>
              </a:tr>
            </a:tbl>
          </a:graphicData>
        </a:graphic>
      </p:graphicFrame>
      <p:sp>
        <p:nvSpPr>
          <p:cNvPr id="17" name="Rectangle 16"/>
          <p:cNvSpPr/>
          <p:nvPr/>
        </p:nvSpPr>
        <p:spPr>
          <a:xfrm>
            <a:off x="2028480" y="4109838"/>
            <a:ext cx="719758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24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UNILAC, M-branch and X0 beamline:</a:t>
            </a:r>
            <a:endParaRPr lang="en-US" altLang="de-DE" sz="2400" dirty="0" smtClean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Sample irradiations for internal and external user groups</a:t>
            </a:r>
            <a:endParaRPr lang="en-US" altLang="de-DE" sz="2400" dirty="0" smtClean="0"/>
          </a:p>
          <a:p>
            <a:pPr marL="176213" lvl="0" indent="-176213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de-DE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ion species: any ions between ~Ca and U</a:t>
            </a:r>
            <a:endParaRPr lang="en-US" altLang="de-DE" sz="2400" dirty="0" smtClean="0"/>
          </a:p>
          <a:p>
            <a:pPr marL="176213" lvl="0" indent="-176213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de-DE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3.6 – 11.4 MeV/u</a:t>
            </a:r>
            <a:endParaRPr lang="en-US" altLang="de-DE" sz="2400" dirty="0" smtClean="0"/>
          </a:p>
          <a:p>
            <a:pPr marL="176213" lvl="0" indent="-176213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de-DE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long pulses (1-4 </a:t>
            </a:r>
            <a:r>
              <a:rPr lang="en-US" altLang="de-DE" sz="24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ms</a:t>
            </a:r>
            <a:r>
              <a:rPr lang="en-US" altLang="de-DE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) preferred</a:t>
            </a:r>
            <a:endParaRPr lang="en-US" altLang="de-DE" sz="2400" dirty="0" smtClean="0"/>
          </a:p>
          <a:p>
            <a:pPr marL="176213" lvl="0" indent="-176213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de-DE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duty cycle (5 – 50 Hz)</a:t>
            </a:r>
            <a:endParaRPr lang="en-US" altLang="de-DE" sz="2400" dirty="0"/>
          </a:p>
        </p:txBody>
      </p:sp>
      <p:sp>
        <p:nvSpPr>
          <p:cNvPr id="4" name="Rectangle 3"/>
          <p:cNvSpPr/>
          <p:nvPr/>
        </p:nvSpPr>
        <p:spPr>
          <a:xfrm rot="724049">
            <a:off x="7471669" y="3995134"/>
            <a:ext cx="3508781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de-DE" sz="2400" b="1" dirty="0" smtClean="0">
                <a:solidFill>
                  <a:srgbClr val="2D2D8A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standard beam conditions</a:t>
            </a:r>
            <a:endParaRPr lang="en-US" altLang="de-DE" sz="2400" b="1" dirty="0">
              <a:solidFill>
                <a:srgbClr val="2D2D8A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9531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2D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47"/>
          <a:stretch/>
        </p:blipFill>
        <p:spPr>
          <a:xfrm>
            <a:off x="298264" y="1118848"/>
            <a:ext cx="11689866" cy="5548652"/>
          </a:xfrm>
          <a:prstGeom prst="rect">
            <a:avLst/>
          </a:prstGeom>
        </p:spPr>
      </p:pic>
      <p:sp>
        <p:nvSpPr>
          <p:cNvPr id="35" name="Titel 1">
            <a:extLst>
              <a:ext uri="{FF2B5EF4-FFF2-40B4-BE49-F238E27FC236}">
                <a16:creationId xmlns:a16="http://schemas.microsoft.com/office/drawing/2014/main" id="{D5632926-F836-4C80-82DE-8A04CDFBED35}"/>
              </a:ext>
            </a:extLst>
          </p:cNvPr>
          <p:cNvSpPr txBox="1">
            <a:spLocks/>
          </p:cNvSpPr>
          <p:nvPr/>
        </p:nvSpPr>
        <p:spPr>
          <a:xfrm>
            <a:off x="-1" y="203200"/>
            <a:ext cx="12192000" cy="681770"/>
          </a:xfrm>
          <a:prstGeom prst="rect">
            <a:avLst/>
          </a:prstGeom>
          <a:solidFill>
            <a:schemeClr val="bg1"/>
          </a:solidFill>
        </p:spPr>
        <p:txBody>
          <a:bodyPr vert="horz" lIns="182880" tIns="91440" rIns="182880" bIns="9144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00CC"/>
                </a:solidFill>
                <a:latin typeface="+mn-lt"/>
              </a:rPr>
              <a:t>Continuation of UNILAC experiments at M-branch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109993" y="1170923"/>
            <a:ext cx="7972013" cy="523220"/>
          </a:xfrm>
          <a:prstGeom prst="rect">
            <a:avLst/>
          </a:prstGeom>
          <a:solidFill>
            <a:srgbClr val="FDFBD7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2800" b="1" dirty="0">
                <a:solidFill>
                  <a:schemeClr val="tx2"/>
                </a:solidFill>
              </a:rPr>
              <a:t>Irradiation combined with in-situ  / on-line analysis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89857" y="1976846"/>
            <a:ext cx="2182777" cy="1477328"/>
          </a:xfrm>
          <a:prstGeom prst="rect">
            <a:avLst/>
          </a:prstGeom>
          <a:solidFill>
            <a:srgbClr val="FDFBD7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b="1" dirty="0">
                <a:solidFill>
                  <a:schemeClr val="tx2"/>
                </a:solidFill>
              </a:rPr>
              <a:t>M3</a:t>
            </a:r>
          </a:p>
          <a:p>
            <a:pPr algn="l"/>
            <a:r>
              <a:rPr lang="en-GB" dirty="0">
                <a:solidFill>
                  <a:schemeClr val="tx2"/>
                </a:solidFill>
              </a:rPr>
              <a:t>multi purpose</a:t>
            </a:r>
          </a:p>
          <a:p>
            <a:pPr algn="l"/>
            <a:r>
              <a:rPr lang="en-GB" dirty="0">
                <a:solidFill>
                  <a:schemeClr val="tx2"/>
                </a:solidFill>
              </a:rPr>
              <a:t>IR-spectroscopy</a:t>
            </a:r>
          </a:p>
          <a:p>
            <a:pPr algn="l"/>
            <a:r>
              <a:rPr lang="en-GB" dirty="0">
                <a:solidFill>
                  <a:schemeClr val="tx2"/>
                </a:solidFill>
              </a:rPr>
              <a:t>Raman spectroscopy</a:t>
            </a:r>
          </a:p>
          <a:p>
            <a:pPr algn="l"/>
            <a:r>
              <a:rPr lang="en-GB" dirty="0">
                <a:solidFill>
                  <a:schemeClr val="tx2"/>
                </a:solidFill>
              </a:rPr>
              <a:t>high T and </a:t>
            </a:r>
            <a:r>
              <a:rPr lang="en-GB" dirty="0" err="1">
                <a:solidFill>
                  <a:schemeClr val="tx2"/>
                </a:solidFill>
              </a:rPr>
              <a:t>cryo</a:t>
            </a:r>
            <a:r>
              <a:rPr lang="en-GB" dirty="0">
                <a:solidFill>
                  <a:schemeClr val="tx2"/>
                </a:solidFill>
              </a:rPr>
              <a:t>-stage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991039" y="2204087"/>
            <a:ext cx="671979" cy="646331"/>
          </a:xfrm>
          <a:prstGeom prst="rect">
            <a:avLst/>
          </a:prstGeom>
          <a:solidFill>
            <a:srgbClr val="FDFBD7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GB" b="1" dirty="0">
                <a:solidFill>
                  <a:schemeClr val="tx2"/>
                </a:solidFill>
              </a:rPr>
              <a:t>M2</a:t>
            </a:r>
          </a:p>
          <a:p>
            <a:r>
              <a:rPr lang="en-GB" dirty="0">
                <a:solidFill>
                  <a:schemeClr val="tx2"/>
                </a:solidFill>
              </a:rPr>
              <a:t>XRD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972811" y="2115346"/>
            <a:ext cx="1697901" cy="1200329"/>
          </a:xfrm>
          <a:prstGeom prst="rect">
            <a:avLst/>
          </a:prstGeom>
          <a:solidFill>
            <a:srgbClr val="FDFBD7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b="1" dirty="0">
                <a:solidFill>
                  <a:schemeClr val="tx2"/>
                </a:solidFill>
              </a:rPr>
              <a:t>M1</a:t>
            </a:r>
          </a:p>
          <a:p>
            <a:pPr algn="l"/>
            <a:r>
              <a:rPr lang="en-GB" dirty="0">
                <a:solidFill>
                  <a:schemeClr val="tx2"/>
                </a:solidFill>
              </a:rPr>
              <a:t>UHV chamber</a:t>
            </a:r>
          </a:p>
          <a:p>
            <a:pPr algn="l"/>
            <a:r>
              <a:rPr lang="en-GB" dirty="0">
                <a:solidFill>
                  <a:schemeClr val="tx2"/>
                </a:solidFill>
              </a:rPr>
              <a:t>SIMS/SNMS</a:t>
            </a:r>
          </a:p>
          <a:p>
            <a:pPr algn="l"/>
            <a:r>
              <a:rPr lang="en-GB" dirty="0">
                <a:solidFill>
                  <a:schemeClr val="tx2"/>
                </a:solidFill>
              </a:rPr>
              <a:t>SEM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024022"/>
            <a:ext cx="12192000" cy="52322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2800" b="1" dirty="0">
                <a:solidFill>
                  <a:srgbClr val="0000CC"/>
                </a:solidFill>
              </a:rPr>
              <a:t>Topics: radiation damage, sputtering/desorption, </a:t>
            </a:r>
            <a:r>
              <a:rPr lang="en-US" sz="2800" b="1" dirty="0" err="1">
                <a:solidFill>
                  <a:srgbClr val="0000CC"/>
                </a:solidFill>
              </a:rPr>
              <a:t>astro</a:t>
            </a:r>
            <a:r>
              <a:rPr lang="en-US" sz="2800" b="1" dirty="0">
                <a:solidFill>
                  <a:srgbClr val="0000CC"/>
                </a:solidFill>
              </a:rPr>
              <a:t>-chemistry, geoscience, ….. </a:t>
            </a:r>
          </a:p>
        </p:txBody>
      </p:sp>
    </p:spTree>
    <p:extLst>
      <p:ext uri="{BB962C8B-B14F-4D97-AF65-F5344CB8AC3E}">
        <p14:creationId xmlns:p14="http://schemas.microsoft.com/office/powerpoint/2010/main" val="62535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2D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el 1">
            <a:extLst>
              <a:ext uri="{FF2B5EF4-FFF2-40B4-BE49-F238E27FC236}">
                <a16:creationId xmlns:a16="http://schemas.microsoft.com/office/drawing/2014/main" id="{D5632926-F836-4C80-82DE-8A04CDFBED35}"/>
              </a:ext>
            </a:extLst>
          </p:cNvPr>
          <p:cNvSpPr txBox="1">
            <a:spLocks/>
          </p:cNvSpPr>
          <p:nvPr/>
        </p:nvSpPr>
        <p:spPr>
          <a:xfrm>
            <a:off x="27973" y="262396"/>
            <a:ext cx="12192000" cy="643877"/>
          </a:xfrm>
          <a:prstGeom prst="rect">
            <a:avLst/>
          </a:prstGeom>
          <a:solidFill>
            <a:schemeClr val="bg1"/>
          </a:solidFill>
        </p:spPr>
        <p:txBody>
          <a:bodyPr vert="horz" lIns="182880" tIns="91440" rIns="182880" bIns="9144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Continuation of UNILAC experiments at X0 beamline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374240" y="1135082"/>
            <a:ext cx="7924800" cy="523220"/>
          </a:xfrm>
          <a:prstGeom prst="rect">
            <a:avLst/>
          </a:prstGeom>
          <a:solidFill>
            <a:srgbClr val="FDFBD7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Sample irradiation – user service - microprobe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188" y="1958975"/>
            <a:ext cx="2780297" cy="166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215688" y="1956363"/>
            <a:ext cx="1713494" cy="1663889"/>
            <a:chOff x="6176963" y="4733925"/>
            <a:chExt cx="1720850" cy="1751013"/>
          </a:xfrm>
        </p:grpSpPr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6963" y="4733925"/>
              <a:ext cx="1720850" cy="175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6963" y="4733925"/>
              <a:ext cx="1720850" cy="1751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16"/>
          <p:cNvSpPr txBox="1"/>
          <p:nvPr/>
        </p:nvSpPr>
        <p:spPr>
          <a:xfrm>
            <a:off x="369882" y="6024022"/>
            <a:ext cx="4559300" cy="52322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2800" b="1" dirty="0">
                <a:solidFill>
                  <a:srgbClr val="0000CC"/>
                </a:solidFill>
              </a:rPr>
              <a:t>Topics: nanotechnology …..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13170" y="6020730"/>
            <a:ext cx="5384800" cy="52322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2800" b="1" dirty="0">
                <a:solidFill>
                  <a:srgbClr val="0000CC"/>
                </a:solidFill>
              </a:rPr>
              <a:t>Radiation hardness electronics ….</a:t>
            </a:r>
          </a:p>
        </p:txBody>
      </p:sp>
      <p:pic>
        <p:nvPicPr>
          <p:cNvPr id="19" name="图片 12">
            <a:extLst>
              <a:ext uri="{FF2B5EF4-FFF2-40B4-BE49-F238E27FC236}">
                <a16:creationId xmlns:a16="http://schemas.microsoft.com/office/drawing/2014/main" id="{5D04F67B-A828-43DA-8859-5FEE0F8E92F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188" y="4061076"/>
            <a:ext cx="2169112" cy="178805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829417" y="4112058"/>
            <a:ext cx="2099765" cy="1744805"/>
            <a:chOff x="3069134" y="3795144"/>
            <a:chExt cx="2471845" cy="2053986"/>
          </a:xfrm>
        </p:grpSpPr>
        <p:pic>
          <p:nvPicPr>
            <p:cNvPr id="20" name="Imagen 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V="1">
              <a:off x="3069134" y="3795144"/>
              <a:ext cx="2471845" cy="2053986"/>
            </a:xfrm>
            <a:prstGeom prst="rect">
              <a:avLst/>
            </a:prstGeom>
          </p:spPr>
        </p:pic>
        <p:pic>
          <p:nvPicPr>
            <p:cNvPr id="21" name="Picture 20" descr="cone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9134" y="5151879"/>
              <a:ext cx="855166" cy="697251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189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</p:pic>
      </p:grpSp>
      <p:pic>
        <p:nvPicPr>
          <p:cNvPr id="23" name="Grafik 6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531051" y="921117"/>
            <a:ext cx="3149039" cy="5537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447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2D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el 1">
            <a:extLst>
              <a:ext uri="{FF2B5EF4-FFF2-40B4-BE49-F238E27FC236}">
                <a16:creationId xmlns:a16="http://schemas.microsoft.com/office/drawing/2014/main" id="{D5632926-F836-4C80-82DE-8A04CDFBED35}"/>
              </a:ext>
            </a:extLst>
          </p:cNvPr>
          <p:cNvSpPr txBox="1">
            <a:spLocks/>
          </p:cNvSpPr>
          <p:nvPr/>
        </p:nvSpPr>
        <p:spPr>
          <a:xfrm>
            <a:off x="0" y="281354"/>
            <a:ext cx="12192000" cy="606419"/>
          </a:xfrm>
          <a:prstGeom prst="rect">
            <a:avLst/>
          </a:prstGeom>
          <a:solidFill>
            <a:schemeClr val="bg1"/>
          </a:solidFill>
        </p:spPr>
        <p:txBody>
          <a:bodyPr vert="horz" lIns="182880" tIns="91440" rIns="182880" bIns="9144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Further development of MAT station at CRYRING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15" name="Slide Number Placeholder 2">
            <a:extLst>
              <a:ext uri="{FF2B5EF4-FFF2-40B4-BE49-F238E27FC236}">
                <a16:creationId xmlns:a16="http://schemas.microsoft.com/office/drawing/2014/main" id="{B294DF53-15D4-7BED-68D1-D14DB7D746A0}"/>
              </a:ext>
            </a:extLst>
          </p:cNvPr>
          <p:cNvSpPr txBox="1">
            <a:spLocks/>
          </p:cNvSpPr>
          <p:nvPr/>
        </p:nvSpPr>
        <p:spPr>
          <a:xfrm>
            <a:off x="11617894" y="6320924"/>
            <a:ext cx="536006" cy="482751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DE" smtClean="0">
                <a:solidFill>
                  <a:schemeClr val="bg1"/>
                </a:solidFill>
              </a:rPr>
              <a:pPr algn="ctr"/>
              <a:t>6</a:t>
            </a:fld>
            <a:endParaRPr lang="en-DE" dirty="0">
              <a:solidFill>
                <a:schemeClr val="bg1"/>
              </a:solidFill>
            </a:endParaRPr>
          </a:p>
        </p:txBody>
      </p:sp>
      <p:pic>
        <p:nvPicPr>
          <p:cNvPr id="39" name="Grafik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2507" y="1928347"/>
            <a:ext cx="3582065" cy="2448000"/>
          </a:xfrm>
          <a:prstGeom prst="rect">
            <a:avLst/>
          </a:prstGeom>
          <a:ln w="28575">
            <a:solidFill>
              <a:srgbClr val="4F81BD"/>
            </a:solidFill>
          </a:ln>
        </p:spPr>
      </p:pic>
      <p:grpSp>
        <p:nvGrpSpPr>
          <p:cNvPr id="40" name="Group 39"/>
          <p:cNvGrpSpPr/>
          <p:nvPr/>
        </p:nvGrpSpPr>
        <p:grpSpPr>
          <a:xfrm>
            <a:off x="9566714" y="1928347"/>
            <a:ext cx="2352759" cy="2448000"/>
            <a:chOff x="6372194" y="3084605"/>
            <a:chExt cx="2309915" cy="2459857"/>
          </a:xfrm>
        </p:grpSpPr>
        <p:pic>
          <p:nvPicPr>
            <p:cNvPr id="41" name="Content Placeholder 3">
              <a:extLst>
                <a:ext uri="{FF2B5EF4-FFF2-40B4-BE49-F238E27FC236}">
                  <a16:creationId xmlns:a16="http://schemas.microsoft.com/office/drawing/2014/main" id="{986981C5-18EE-4322-9DB0-87B9EEF322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72194" y="3084605"/>
              <a:ext cx="2309915" cy="2459857"/>
            </a:xfrm>
            <a:prstGeom prst="rect">
              <a:avLst/>
            </a:prstGeom>
            <a:solidFill>
              <a:sysClr val="windowText" lastClr="000000"/>
            </a:solidFill>
            <a:ln w="28575">
              <a:solidFill>
                <a:srgbClr val="0070C0"/>
              </a:solidFill>
            </a:ln>
          </p:spPr>
        </p:pic>
        <p:cxnSp>
          <p:nvCxnSpPr>
            <p:cNvPr id="42" name="Gerade Verbindung mit Pfeil 37">
              <a:extLst>
                <a:ext uri="{FF2B5EF4-FFF2-40B4-BE49-F238E27FC236}">
                  <a16:creationId xmlns:a16="http://schemas.microsoft.com/office/drawing/2014/main" id="{7542286E-76C0-4840-BD96-52115A94BF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57147" y="3299472"/>
              <a:ext cx="496298" cy="280561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triangle"/>
            </a:ln>
            <a:effectLst/>
          </p:spPr>
        </p:cxnSp>
        <p:cxnSp>
          <p:nvCxnSpPr>
            <p:cNvPr id="43" name="Gerade Verbindung mit Pfeil 4">
              <a:extLst>
                <a:ext uri="{FF2B5EF4-FFF2-40B4-BE49-F238E27FC236}">
                  <a16:creationId xmlns:a16="http://schemas.microsoft.com/office/drawing/2014/main" id="{E3B10E26-5AD5-4926-BCA9-4824918FF9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77938" y="4157948"/>
              <a:ext cx="496298" cy="280561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tailEnd type="triangle"/>
            </a:ln>
            <a:effectLst/>
          </p:spPr>
        </p:cxnSp>
      </p:grpSp>
      <p:grpSp>
        <p:nvGrpSpPr>
          <p:cNvPr id="44" name="Group 43"/>
          <p:cNvGrpSpPr/>
          <p:nvPr/>
        </p:nvGrpSpPr>
        <p:grpSpPr>
          <a:xfrm>
            <a:off x="121893" y="1808324"/>
            <a:ext cx="5394543" cy="2994750"/>
            <a:chOff x="184646" y="1035847"/>
            <a:chExt cx="8959354" cy="5123124"/>
          </a:xfrm>
        </p:grpSpPr>
        <p:pic>
          <p:nvPicPr>
            <p:cNvPr id="45" name="Bild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646" y="1035847"/>
              <a:ext cx="8959354" cy="5123124"/>
            </a:xfrm>
            <a:prstGeom prst="rect">
              <a:avLst/>
            </a:prstGeom>
          </p:spPr>
        </p:pic>
        <p:sp>
          <p:nvSpPr>
            <p:cNvPr id="46" name="Rechteck 11"/>
            <p:cNvSpPr/>
            <p:nvPr/>
          </p:nvSpPr>
          <p:spPr>
            <a:xfrm rot="20451159">
              <a:off x="7596620" y="2204555"/>
              <a:ext cx="254000" cy="495300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47" name="Gerade Verbindung 13"/>
            <p:cNvCxnSpPr>
              <a:stCxn id="46" idx="2"/>
            </p:cNvCxnSpPr>
            <p:nvPr/>
          </p:nvCxnSpPr>
          <p:spPr>
            <a:xfrm>
              <a:off x="7804849" y="2686155"/>
              <a:ext cx="268172" cy="674012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sp>
          <p:nvSpPr>
            <p:cNvPr id="48" name="Oval 47"/>
            <p:cNvSpPr/>
            <p:nvPr/>
          </p:nvSpPr>
          <p:spPr>
            <a:xfrm rot="20368190">
              <a:off x="7482313" y="2016184"/>
              <a:ext cx="668061" cy="1468657"/>
            </a:xfrm>
            <a:prstGeom prst="ellipse">
              <a:avLst/>
            </a:prstGeom>
            <a:solidFill>
              <a:srgbClr val="FE8812">
                <a:alpha val="43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6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9" name="Text Box 31"/>
          <p:cNvSpPr txBox="1">
            <a:spLocks noChangeArrowheads="1"/>
          </p:cNvSpPr>
          <p:nvPr/>
        </p:nvSpPr>
        <p:spPr bwMode="auto">
          <a:xfrm>
            <a:off x="586331" y="4622582"/>
            <a:ext cx="5709239" cy="1938992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76213" marR="0" lvl="0" indent="-176213" defTabSz="457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de-DE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</a:rPr>
              <a:t>highly </a:t>
            </a:r>
            <a:r>
              <a:rPr kumimoji="0" lang="en-US" altLang="de-DE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</a:rPr>
              <a:t>charged and fully stripped ions (U</a:t>
            </a:r>
            <a:r>
              <a:rPr kumimoji="0" lang="en-US" altLang="de-DE" sz="2000" b="1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</a:rPr>
              <a:t>92+</a:t>
            </a:r>
            <a:r>
              <a:rPr kumimoji="0" lang="en-US" altLang="de-DE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</a:rPr>
              <a:t>)</a:t>
            </a:r>
          </a:p>
          <a:p>
            <a:pPr marL="176213" marR="0" lvl="0" indent="-176213" defTabSz="457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de-DE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</a:rPr>
              <a:t> kinetic energy available 0.1 – 10 MeV/u</a:t>
            </a:r>
          </a:p>
          <a:p>
            <a:pPr marL="176213" indent="-176213" defTabSz="457200">
              <a:lnSpc>
                <a:spcPct val="150000"/>
              </a:lnSpc>
              <a:buFontTx/>
              <a:buChar char="•"/>
              <a:defRPr/>
            </a:pPr>
            <a:r>
              <a:rPr lang="en-US" altLang="de-DE" sz="2000" b="1" kern="0" dirty="0">
                <a:solidFill>
                  <a:prstClr val="black"/>
                </a:solidFill>
                <a:latin typeface="Arial" pitchFamily="34" charset="0"/>
              </a:rPr>
              <a:t>demanding UHV conditions</a:t>
            </a:r>
          </a:p>
          <a:p>
            <a:pPr marL="176213" marR="0" lvl="0" indent="-176213" defTabSz="457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de-DE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</a:rPr>
              <a:t>anticipated</a:t>
            </a:r>
            <a:r>
              <a:rPr kumimoji="0" lang="en-US" altLang="de-DE" sz="2000" b="1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</a:rPr>
              <a:t> </a:t>
            </a:r>
            <a:r>
              <a:rPr kumimoji="0" lang="en-US" altLang="de-DE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</a:rPr>
              <a:t>intensity 1e7 /spill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92698" y="1188539"/>
            <a:ext cx="10360906" cy="4054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17860" tIns="17860" rIns="17860" bIns="17860" numCol="1" spcCol="38100" rtlCol="0" anchor="ctr">
            <a:spAutoFit/>
          </a:bodyPr>
          <a:lstStyle/>
          <a:p>
            <a:pPr marL="20320" marR="20320" lvl="0" indent="0" defTabSz="455403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sym typeface="Arial"/>
              </a:rPr>
              <a:t>UNILAC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sym typeface="Wingdings" panose="05000000000000000000" pitchFamily="2" charset="2"/>
              </a:rPr>
              <a:t>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sym typeface="Arial"/>
              </a:rPr>
              <a:t>SIS-18  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rial"/>
                <a:sym typeface="Wingdings" panose="05000000000000000000" pitchFamily="2" charset="2"/>
              </a:rPr>
              <a:t> ESR  CRYRING   extraction MAT beamline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sym typeface="Arial"/>
            </a:endParaRPr>
          </a:p>
        </p:txBody>
      </p:sp>
      <p:sp>
        <p:nvSpPr>
          <p:cNvPr id="51" name="Textfeld 9"/>
          <p:cNvSpPr txBox="1"/>
          <p:nvPr/>
        </p:nvSpPr>
        <p:spPr>
          <a:xfrm>
            <a:off x="7074705" y="4552606"/>
            <a:ext cx="4844768" cy="1977464"/>
          </a:xfrm>
          <a:prstGeom prst="rect">
            <a:avLst/>
          </a:prstGeom>
          <a:solidFill>
            <a:srgbClr val="FFFFFF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marL="40640" marR="40640" defTabSz="910828" hangingPunct="0">
              <a:lnSpc>
                <a:spcPct val="150000"/>
              </a:lnSpc>
              <a:spcAft>
                <a:spcPts val="300"/>
              </a:spcAft>
              <a:defRPr/>
            </a:pPr>
            <a:r>
              <a:rPr lang="en-US" sz="2000" b="1" kern="0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Topics:</a:t>
            </a:r>
          </a:p>
          <a:p>
            <a:pPr marL="177800" marR="40640" indent="-177800" defTabSz="910828" hangingPunct="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ion solid interaction as a function of potential and kinetic energy</a:t>
            </a:r>
          </a:p>
          <a:p>
            <a:pPr marL="177800" marR="40640" indent="-177800" defTabSz="910828" hangingPunct="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sputtering and surface processes</a:t>
            </a:r>
          </a:p>
          <a:p>
            <a:pPr marL="177800" marR="40640" indent="-177800" defTabSz="910828" hangingPunct="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prstClr val="black"/>
                </a:solidFill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interaction with 2D materials</a:t>
            </a:r>
          </a:p>
        </p:txBody>
      </p:sp>
    </p:spTree>
    <p:extLst>
      <p:ext uri="{BB962C8B-B14F-4D97-AF65-F5344CB8AC3E}">
        <p14:creationId xmlns:p14="http://schemas.microsoft.com/office/powerpoint/2010/main" val="231517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2D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49138" y="5069807"/>
            <a:ext cx="111647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defTabSz="685445">
              <a:spcBef>
                <a:spcPct val="50000"/>
              </a:spcBef>
              <a:defRPr/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In-situ Raman analysis at high-pressure irradiation platform is ready</a:t>
            </a:r>
          </a:p>
        </p:txBody>
      </p:sp>
      <p:pic>
        <p:nvPicPr>
          <p:cNvPr id="37" name="Picture 50">
            <a:extLst>
              <a:ext uri="{FF2B5EF4-FFF2-40B4-BE49-F238E27FC236}">
                <a16:creationId xmlns:a16="http://schemas.microsoft.com/office/drawing/2014/main" id="{238C1536-BBB4-D712-C0DD-C680224AE5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7506" y="6320924"/>
            <a:ext cx="1441210" cy="324000"/>
          </a:xfrm>
          <a:prstGeom prst="rect">
            <a:avLst/>
          </a:prstGeom>
        </p:spPr>
      </p:pic>
      <p:pic>
        <p:nvPicPr>
          <p:cNvPr id="38" name="Picture 52">
            <a:extLst>
              <a:ext uri="{FF2B5EF4-FFF2-40B4-BE49-F238E27FC236}">
                <a16:creationId xmlns:a16="http://schemas.microsoft.com/office/drawing/2014/main" id="{B7233473-33BF-14B6-4AE6-85EF1D8D9E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2874" y="6320924"/>
            <a:ext cx="1349018" cy="324000"/>
          </a:xfrm>
          <a:prstGeom prst="rect">
            <a:avLst/>
          </a:prstGeom>
        </p:spPr>
      </p:pic>
      <p:pic>
        <p:nvPicPr>
          <p:cNvPr id="160772" name="Picture 4" descr="https://upload.wikimedia.org/wikipedia/commons/thumb/1/1e/Logo-Goethe-University-Frankfurt-am-Main.svg/1920px-Logo-Goethe-University-Frankfurt-am-Main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225" y="6052995"/>
            <a:ext cx="1063123" cy="591929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8" name="Group 7"/>
          <p:cNvGrpSpPr/>
          <p:nvPr/>
        </p:nvGrpSpPr>
        <p:grpSpPr>
          <a:xfrm>
            <a:off x="547512" y="1560918"/>
            <a:ext cx="7006276" cy="3403458"/>
            <a:chOff x="53463" y="1522071"/>
            <a:chExt cx="5284149" cy="2404951"/>
          </a:xfrm>
        </p:grpSpPr>
        <p:sp>
          <p:nvSpPr>
            <p:cNvPr id="6" name="Rectangle 5"/>
            <p:cNvSpPr/>
            <p:nvPr/>
          </p:nvSpPr>
          <p:spPr>
            <a:xfrm>
              <a:off x="97899" y="1522071"/>
              <a:ext cx="4978157" cy="24049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85800"/>
              <a:endParaRPr lang="en-GB" sz="1350">
                <a:solidFill>
                  <a:prstClr val="white"/>
                </a:solidFill>
                <a:latin typeface="Arial"/>
              </a:endParaRPr>
            </a:p>
          </p:txBody>
        </p:sp>
        <p:grpSp>
          <p:nvGrpSpPr>
            <p:cNvPr id="39" name="Group 2">
              <a:extLst>
                <a:ext uri="{FF2B5EF4-FFF2-40B4-BE49-F238E27FC236}">
                  <a16:creationId xmlns:a16="http://schemas.microsoft.com/office/drawing/2014/main" id="{F668AB8F-75D6-C4FB-A154-D1AB93FEB8E5}"/>
                </a:ext>
              </a:extLst>
            </p:cNvPr>
            <p:cNvGrpSpPr/>
            <p:nvPr/>
          </p:nvGrpSpPr>
          <p:grpSpPr>
            <a:xfrm>
              <a:off x="1933766" y="2817449"/>
              <a:ext cx="830874" cy="495030"/>
              <a:chOff x="20460003" y="7936276"/>
              <a:chExt cx="493462" cy="1320081"/>
            </a:xfrm>
          </p:grpSpPr>
          <p:sp>
            <p:nvSpPr>
              <p:cNvPr id="40" name="Rectangle 3">
                <a:extLst>
                  <a:ext uri="{FF2B5EF4-FFF2-40B4-BE49-F238E27FC236}">
                    <a16:creationId xmlns:a16="http://schemas.microsoft.com/office/drawing/2014/main" id="{20458A22-C8E4-752B-DFBD-935D47CF29B9}"/>
                  </a:ext>
                </a:extLst>
              </p:cNvPr>
              <p:cNvSpPr/>
              <p:nvPr/>
            </p:nvSpPr>
            <p:spPr>
              <a:xfrm>
                <a:off x="20460003" y="7936276"/>
                <a:ext cx="493462" cy="557826"/>
              </a:xfrm>
              <a:prstGeom prst="rect">
                <a:avLst/>
              </a:prstGeom>
              <a:solidFill>
                <a:srgbClr val="BB7169"/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26789" tIns="26789" rIns="26789" bIns="26789" numCol="1" spcCol="38100" rtlCol="0" anchor="ctr">
                <a:spAutoFit/>
              </a:bodyPr>
              <a:lstStyle/>
              <a:p>
                <a:pPr marL="30480" marR="30480" defTabSz="683121" hangingPunct="0"/>
                <a:endParaRPr lang="en-US" sz="1200" kern="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Rectangle 4">
                <a:extLst>
                  <a:ext uri="{FF2B5EF4-FFF2-40B4-BE49-F238E27FC236}">
                    <a16:creationId xmlns:a16="http://schemas.microsoft.com/office/drawing/2014/main" id="{8A468769-F19B-933C-74A7-B7A59EDA0DF0}"/>
                  </a:ext>
                </a:extLst>
              </p:cNvPr>
              <p:cNvSpPr/>
              <p:nvPr/>
            </p:nvSpPr>
            <p:spPr>
              <a:xfrm>
                <a:off x="20460003" y="8698531"/>
                <a:ext cx="493462" cy="557826"/>
              </a:xfrm>
              <a:prstGeom prst="rect">
                <a:avLst/>
              </a:prstGeom>
              <a:solidFill>
                <a:srgbClr val="BB7169"/>
              </a:solidFill>
              <a:ln w="12700" cap="flat">
                <a:noFill/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26789" tIns="26789" rIns="26789" bIns="26789" numCol="1" spcCol="38100" rtlCol="0" anchor="ctr">
                <a:spAutoFit/>
              </a:bodyPr>
              <a:lstStyle/>
              <a:p>
                <a:pPr marL="30480" marR="30480" defTabSz="683121" hangingPunct="0"/>
                <a:endParaRPr lang="en-US" sz="1200" kern="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43" name="Picture 111" descr="Strahlrohr">
              <a:extLst>
                <a:ext uri="{FF2B5EF4-FFF2-40B4-BE49-F238E27FC236}">
                  <a16:creationId xmlns:a16="http://schemas.microsoft.com/office/drawing/2014/main" id="{D3B20E2D-75BC-E1B2-EBFC-9522F93735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795" y="2692488"/>
              <a:ext cx="967568" cy="747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5" name="Straight Arrow Connector 8">
              <a:extLst>
                <a:ext uri="{FF2B5EF4-FFF2-40B4-BE49-F238E27FC236}">
                  <a16:creationId xmlns:a16="http://schemas.microsoft.com/office/drawing/2014/main" id="{EA80122F-42AC-44A0-0154-A57728454F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34344" y="3062672"/>
              <a:ext cx="1679747" cy="3476"/>
            </a:xfrm>
            <a:prstGeom prst="straightConnector1">
              <a:avLst/>
            </a:prstGeom>
            <a:noFill/>
            <a:ln w="76200" cap="flat">
              <a:solidFill>
                <a:srgbClr val="00B0F0"/>
              </a:solidFill>
              <a:prstDash val="solid"/>
              <a:round/>
              <a:tailEnd type="triangle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46" name="Rectangle 9">
              <a:extLst>
                <a:ext uri="{FF2B5EF4-FFF2-40B4-BE49-F238E27FC236}">
                  <a16:creationId xmlns:a16="http://schemas.microsoft.com/office/drawing/2014/main" id="{4ED933C5-7CE5-2B1D-3344-1ACE00542537}"/>
                </a:ext>
              </a:extLst>
            </p:cNvPr>
            <p:cNvSpPr/>
            <p:nvPr/>
          </p:nvSpPr>
          <p:spPr>
            <a:xfrm>
              <a:off x="1694716" y="2082552"/>
              <a:ext cx="1295297" cy="613652"/>
            </a:xfrm>
            <a:prstGeom prst="rect">
              <a:avLst/>
            </a:prstGeom>
            <a:noFill/>
            <a:ln w="12700" cap="flat">
              <a:noFill/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6789" tIns="26789" rIns="26789" bIns="26789" numCol="1" spcCol="38100" rtlCol="0" anchor="ctr">
              <a:spAutoFit/>
            </a:bodyPr>
            <a:lstStyle/>
            <a:p>
              <a:pPr marL="30480" marR="30480" algn="ctr" defTabSz="683121" hangingPunct="0"/>
              <a:r>
                <a:rPr lang="en-US" sz="1400" b="1" kern="0" dirty="0">
                  <a:solidFill>
                    <a:srgbClr val="DE6A10">
                      <a:lumMod val="75000"/>
                    </a:srgbClr>
                  </a:solidFill>
                  <a:uFill>
                    <a:solidFill>
                      <a:srgbClr val="000000"/>
                    </a:solidFill>
                  </a:uFill>
                  <a:latin typeface="Arial"/>
                  <a:cs typeface="Arial"/>
                  <a:sym typeface="Arial"/>
                </a:rPr>
                <a:t>beam</a:t>
              </a:r>
            </a:p>
            <a:p>
              <a:pPr marL="30480" marR="30480" algn="ctr" defTabSz="683121" hangingPunct="0"/>
              <a:r>
                <a:rPr lang="en-US" sz="1400" b="1" kern="0" dirty="0">
                  <a:solidFill>
                    <a:srgbClr val="DE6A10">
                      <a:lumMod val="75000"/>
                    </a:srgbClr>
                  </a:solidFill>
                  <a:uFill>
                    <a:solidFill>
                      <a:srgbClr val="000000"/>
                    </a:solidFill>
                  </a:uFill>
                  <a:latin typeface="Arial"/>
                  <a:cs typeface="Arial"/>
                  <a:sym typeface="Arial"/>
                </a:rPr>
                <a:t>collimator</a:t>
              </a:r>
            </a:p>
            <a:p>
              <a:pPr marL="30480" marR="30480" algn="ctr" defTabSz="683121" hangingPunct="0"/>
              <a:r>
                <a:rPr lang="en-US" sz="1400" kern="0" dirty="0">
                  <a:solidFill>
                    <a:srgbClr val="DE6A10">
                      <a:lumMod val="75000"/>
                    </a:srgbClr>
                  </a:solidFill>
                  <a:uFill>
                    <a:solidFill>
                      <a:srgbClr val="000000"/>
                    </a:solidFill>
                  </a:uFill>
                  <a:latin typeface="Arial"/>
                  <a:cs typeface="Arial"/>
                  <a:sym typeface="Arial"/>
                </a:rPr>
                <a:t>250 µm aperture</a:t>
              </a:r>
            </a:p>
          </p:txBody>
        </p:sp>
        <p:sp>
          <p:nvSpPr>
            <p:cNvPr id="47" name="TextBox 10">
              <a:extLst>
                <a:ext uri="{FF2B5EF4-FFF2-40B4-BE49-F238E27FC236}">
                  <a16:creationId xmlns:a16="http://schemas.microsoft.com/office/drawing/2014/main" id="{247A840A-8AEF-F98A-D6A4-C321DD9E5710}"/>
                </a:ext>
              </a:extLst>
            </p:cNvPr>
            <p:cNvSpPr txBox="1"/>
            <p:nvPr/>
          </p:nvSpPr>
          <p:spPr>
            <a:xfrm>
              <a:off x="53463" y="2355544"/>
              <a:ext cx="1632747" cy="1904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6789" tIns="26789" rIns="26789" bIns="26789" numCol="1" spcCol="38100" rtlCol="0" anchor="ctr">
              <a:spAutoFit/>
            </a:bodyPr>
            <a:lstStyle/>
            <a:p>
              <a:pPr marL="30480" marR="30480" algn="ctr" defTabSz="683121" hangingPunct="0"/>
              <a:r>
                <a:rPr lang="en-US" sz="1400" b="1" kern="0" dirty="0" smtClean="0">
                  <a:solidFill>
                    <a:srgbClr val="0070C0"/>
                  </a:solidFill>
                  <a:uFill>
                    <a:solidFill>
                      <a:srgbClr val="000000"/>
                    </a:solidFill>
                  </a:uFill>
                  <a:latin typeface="Arial"/>
                  <a:cs typeface="Arial"/>
                  <a:sym typeface="Arial"/>
                </a:rPr>
                <a:t>200-500 </a:t>
              </a:r>
              <a:r>
                <a:rPr lang="en-US" sz="1400" b="1" kern="0" dirty="0">
                  <a:solidFill>
                    <a:srgbClr val="0070C0"/>
                  </a:solidFill>
                  <a:uFill>
                    <a:solidFill>
                      <a:srgbClr val="000000"/>
                    </a:solidFill>
                  </a:uFill>
                  <a:latin typeface="Arial"/>
                  <a:cs typeface="Arial"/>
                  <a:sym typeface="Arial"/>
                </a:rPr>
                <a:t>MeV/u ions</a:t>
              </a:r>
              <a:endParaRPr lang="en-US" sz="1400" kern="0" dirty="0">
                <a:solidFill>
                  <a:srgbClr val="0070C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TextBox 18">
              <a:extLst>
                <a:ext uri="{FF2B5EF4-FFF2-40B4-BE49-F238E27FC236}">
                  <a16:creationId xmlns:a16="http://schemas.microsoft.com/office/drawing/2014/main" id="{84659291-83AE-2F06-94F0-633D26B3A67B}"/>
                </a:ext>
              </a:extLst>
            </p:cNvPr>
            <p:cNvSpPr txBox="1"/>
            <p:nvPr/>
          </p:nvSpPr>
          <p:spPr>
            <a:xfrm>
              <a:off x="1849150" y="3384111"/>
              <a:ext cx="1000105" cy="2361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6789" tIns="26789" rIns="26789" bIns="26789" numCol="1" spcCol="38100" rtlCol="0" anchor="ctr">
              <a:spAutoFit/>
            </a:bodyPr>
            <a:lstStyle/>
            <a:p>
              <a:pPr marL="30480" marR="30480" algn="ctr" defTabSz="683121" hangingPunct="0"/>
              <a:r>
                <a:rPr lang="en-US" sz="1400" kern="0" dirty="0">
                  <a:solidFill>
                    <a:srgbClr val="DE6A10">
                      <a:lumMod val="75000"/>
                    </a:srgbClr>
                  </a:solidFill>
                  <a:uFill>
                    <a:solidFill>
                      <a:srgbClr val="000000"/>
                    </a:solidFill>
                  </a:uFill>
                  <a:latin typeface="Arial"/>
                  <a:cs typeface="Arial"/>
                  <a:sym typeface="Arial"/>
                </a:rPr>
                <a:t>goniometer</a:t>
              </a:r>
            </a:p>
          </p:txBody>
        </p:sp>
        <p:cxnSp>
          <p:nvCxnSpPr>
            <p:cNvPr id="58" name="Straight Arrow Connector 8">
              <a:extLst>
                <a:ext uri="{FF2B5EF4-FFF2-40B4-BE49-F238E27FC236}">
                  <a16:creationId xmlns:a16="http://schemas.microsoft.com/office/drawing/2014/main" id="{EA80122F-42AC-44A0-0154-A57728454F21}"/>
                </a:ext>
              </a:extLst>
            </p:cNvPr>
            <p:cNvCxnSpPr>
              <a:cxnSpLocks/>
              <a:stCxn id="43" idx="1"/>
            </p:cNvCxnSpPr>
            <p:nvPr/>
          </p:nvCxnSpPr>
          <p:spPr>
            <a:xfrm>
              <a:off x="100795" y="3066148"/>
              <a:ext cx="1831991" cy="11204"/>
            </a:xfrm>
            <a:prstGeom prst="straightConnector1">
              <a:avLst/>
            </a:prstGeom>
            <a:noFill/>
            <a:ln w="381000" cap="flat">
              <a:solidFill>
                <a:srgbClr val="00B0F0">
                  <a:alpha val="45882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pic>
          <p:nvPicPr>
            <p:cNvPr id="65" name="Picture 11">
              <a:extLst>
                <a:ext uri="{FF2B5EF4-FFF2-40B4-BE49-F238E27FC236}">
                  <a16:creationId xmlns:a16="http://schemas.microsoft.com/office/drawing/2014/main" id="{CE1A8170-BE9B-C43B-BA16-3B7610F7D6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645" r="11966"/>
            <a:stretch/>
          </p:blipFill>
          <p:spPr bwMode="auto">
            <a:xfrm rot="16200000">
              <a:off x="3665219" y="2612255"/>
              <a:ext cx="933451" cy="903238"/>
            </a:xfrm>
            <a:prstGeom prst="rect">
              <a:avLst/>
            </a:prstGeom>
            <a:noFill/>
            <a:ln w="38100" algn="ctr">
              <a:noFill/>
              <a:miter lim="800000"/>
              <a:headEnd/>
              <a:tailEnd/>
            </a:ln>
          </p:spPr>
        </p:pic>
        <p:grpSp>
          <p:nvGrpSpPr>
            <p:cNvPr id="59" name="Group 58"/>
            <p:cNvGrpSpPr/>
            <p:nvPr/>
          </p:nvGrpSpPr>
          <p:grpSpPr>
            <a:xfrm>
              <a:off x="3119542" y="1532860"/>
              <a:ext cx="2218070" cy="1266889"/>
              <a:chOff x="4172629" y="976574"/>
              <a:chExt cx="2957426" cy="1689186"/>
            </a:xfrm>
          </p:grpSpPr>
          <p:cxnSp>
            <p:nvCxnSpPr>
              <p:cNvPr id="60" name="Straight Arrow Connector 17">
                <a:extLst>
                  <a:ext uri="{FF2B5EF4-FFF2-40B4-BE49-F238E27FC236}">
                    <a16:creationId xmlns:a16="http://schemas.microsoft.com/office/drawing/2014/main" id="{D0CB6481-07D2-6A95-181D-5ADE088BAE8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99706" y="1643127"/>
                <a:ext cx="2421" cy="1022633"/>
              </a:xfrm>
              <a:prstGeom prst="straightConnector1">
                <a:avLst/>
              </a:prstGeom>
              <a:noFill/>
              <a:ln w="76200" cap="flat">
                <a:solidFill>
                  <a:srgbClr val="00B050"/>
                </a:solidFill>
                <a:prstDash val="solid"/>
                <a:round/>
                <a:headEnd type="triangle" w="med" len="med"/>
                <a:tailEnd type="triangle" w="med" len="med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grpSp>
            <p:nvGrpSpPr>
              <p:cNvPr id="61" name="Group 21">
                <a:extLst>
                  <a:ext uri="{FF2B5EF4-FFF2-40B4-BE49-F238E27FC236}">
                    <a16:creationId xmlns:a16="http://schemas.microsoft.com/office/drawing/2014/main" id="{128945ED-8E35-466A-C1C7-30FFE12C2E01}"/>
                  </a:ext>
                </a:extLst>
              </p:cNvPr>
              <p:cNvGrpSpPr/>
              <p:nvPr/>
            </p:nvGrpSpPr>
            <p:grpSpPr>
              <a:xfrm>
                <a:off x="4172629" y="976574"/>
                <a:ext cx="2957426" cy="770013"/>
                <a:chOff x="8732246" y="2261374"/>
                <a:chExt cx="5914851" cy="1540025"/>
              </a:xfrm>
            </p:grpSpPr>
            <p:sp>
              <p:nvSpPr>
                <p:cNvPr id="62" name="Rectangle 22">
                  <a:extLst>
                    <a:ext uri="{FF2B5EF4-FFF2-40B4-BE49-F238E27FC236}">
                      <a16:creationId xmlns:a16="http://schemas.microsoft.com/office/drawing/2014/main" id="{276BC4EC-CDF2-4087-F4D2-C23DA266521F}"/>
                    </a:ext>
                  </a:extLst>
                </p:cNvPr>
                <p:cNvSpPr/>
                <p:nvPr/>
              </p:nvSpPr>
              <p:spPr>
                <a:xfrm>
                  <a:off x="8732246" y="2261374"/>
                  <a:ext cx="5914851" cy="636712"/>
                </a:xfrm>
                <a:prstGeom prst="rect">
                  <a:avLst/>
                </a:prstGeom>
                <a:noFill/>
                <a:ln w="12700" cap="flat">
                  <a:noFill/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6789" tIns="26789" rIns="26789" bIns="26789" numCol="1" spcCol="38100" rtlCol="0" anchor="ctr">
                  <a:spAutoFit/>
                </a:bodyPr>
                <a:lstStyle/>
                <a:p>
                  <a:pPr marL="30480" marR="30480" algn="ctr" defTabSz="683121" hangingPunct="0"/>
                  <a:r>
                    <a:rPr lang="en-US" sz="1400" b="1" kern="0" dirty="0">
                      <a:solidFill>
                        <a:srgbClr val="00B050"/>
                      </a:solidFill>
                      <a:uFill>
                        <a:solidFill>
                          <a:srgbClr val="000000"/>
                        </a:solidFill>
                      </a:uFill>
                      <a:latin typeface="Arial"/>
                      <a:cs typeface="Arial"/>
                      <a:sym typeface="Arial"/>
                    </a:rPr>
                    <a:t>Raman spectrometer</a:t>
                  </a:r>
                </a:p>
              </p:txBody>
            </p:sp>
            <p:cxnSp>
              <p:nvCxnSpPr>
                <p:cNvPr id="63" name="Straight Arrow Connector 26">
                  <a:extLst>
                    <a:ext uri="{FF2B5EF4-FFF2-40B4-BE49-F238E27FC236}">
                      <a16:creationId xmlns:a16="http://schemas.microsoft.com/office/drawing/2014/main" id="{3B827298-4F13-8D50-43B0-AC97BD119EF4}"/>
                    </a:ext>
                  </a:extLst>
                </p:cNvPr>
                <p:cNvCxnSpPr/>
                <p:nvPr/>
              </p:nvCxnSpPr>
              <p:spPr>
                <a:xfrm flipH="1">
                  <a:off x="11320512" y="3594480"/>
                  <a:ext cx="2203543" cy="9803"/>
                </a:xfrm>
                <a:prstGeom prst="straightConnector1">
                  <a:avLst/>
                </a:prstGeom>
                <a:noFill/>
                <a:ln w="76200" cap="flat">
                  <a:solidFill>
                    <a:srgbClr val="00B050"/>
                  </a:solidFill>
                  <a:prstDash val="solid"/>
                  <a:round/>
                  <a:headEnd type="triangle" w="med" len="med"/>
                  <a:tailEnd type="triangle" w="med" len="med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</p:cxnSp>
            <p:sp>
              <p:nvSpPr>
                <p:cNvPr id="64" name="Cube 28">
                  <a:extLst>
                    <a:ext uri="{FF2B5EF4-FFF2-40B4-BE49-F238E27FC236}">
                      <a16:creationId xmlns:a16="http://schemas.microsoft.com/office/drawing/2014/main" id="{0AB7EAE9-CF27-8A64-826E-DB1FD63DDE89}"/>
                    </a:ext>
                  </a:extLst>
                </p:cNvPr>
                <p:cNvSpPr/>
                <p:nvPr/>
              </p:nvSpPr>
              <p:spPr>
                <a:xfrm>
                  <a:off x="10827621" y="3060147"/>
                  <a:ext cx="2098767" cy="741252"/>
                </a:xfrm>
                <a:prstGeom prst="cube">
                  <a:avLst/>
                </a:prstGeom>
                <a:solidFill>
                  <a:srgbClr val="C6E6E9">
                    <a:alpha val="45098"/>
                  </a:srgbClr>
                </a:solidFill>
                <a:ln w="12700" cap="flat">
                  <a:solidFill>
                    <a:srgbClr val="000000"/>
                  </a:solidFill>
                  <a:prstDash val="solid"/>
                  <a:round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26789" tIns="26789" rIns="26789" bIns="26789" numCol="1" spcCol="38100" rtlCol="0" anchor="ctr">
                  <a:spAutoFit/>
                </a:bodyPr>
                <a:lstStyle/>
                <a:p>
                  <a:pPr marL="30480" marR="30480" defTabSz="683121" hangingPunct="0"/>
                  <a:endParaRPr lang="de-DE" sz="1200" kern="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pic>
        <p:nvPicPr>
          <p:cNvPr id="48" name="Picture 36">
            <a:extLst>
              <a:ext uri="{FF2B5EF4-FFF2-40B4-BE49-F238E27FC236}">
                <a16:creationId xmlns:a16="http://schemas.microsoft.com/office/drawing/2014/main" id="{8D11D267-7911-ADD0-C39A-69E697E427F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8426"/>
          <a:stretch/>
        </p:blipFill>
        <p:spPr>
          <a:xfrm>
            <a:off x="7427983" y="2168641"/>
            <a:ext cx="4423047" cy="2819408"/>
          </a:xfrm>
          <a:prstGeom prst="rect">
            <a:avLst/>
          </a:prstGeom>
        </p:spPr>
      </p:pic>
      <p:sp>
        <p:nvSpPr>
          <p:cNvPr id="50" name="TextBox 37">
            <a:extLst>
              <a:ext uri="{FF2B5EF4-FFF2-40B4-BE49-F238E27FC236}">
                <a16:creationId xmlns:a16="http://schemas.microsoft.com/office/drawing/2014/main" id="{CB5C43F3-10A9-F734-C824-3E19CC830577}"/>
              </a:ext>
            </a:extLst>
          </p:cNvPr>
          <p:cNvSpPr txBox="1"/>
          <p:nvPr/>
        </p:nvSpPr>
        <p:spPr>
          <a:xfrm>
            <a:off x="8915456" y="4516823"/>
            <a:ext cx="1896353" cy="3183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defTabSz="913926"/>
            <a:r>
              <a:rPr lang="de-DE" sz="1600" dirty="0">
                <a:solidFill>
                  <a:prstClr val="white"/>
                </a:solidFill>
                <a:latin typeface="Arial"/>
              </a:rPr>
              <a:t>in-situ Raman </a:t>
            </a:r>
            <a:r>
              <a:rPr lang="de-DE" sz="1600" dirty="0" err="1">
                <a:solidFill>
                  <a:prstClr val="white"/>
                </a:solidFill>
                <a:latin typeface="Arial"/>
              </a:rPr>
              <a:t>setup</a:t>
            </a:r>
            <a:endParaRPr lang="de-DE" sz="1600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54" name="Slide Number Placeholder 1"/>
          <p:cNvSpPr txBox="1">
            <a:spLocks/>
          </p:cNvSpPr>
          <p:nvPr/>
        </p:nvSpPr>
        <p:spPr>
          <a:xfrm>
            <a:off x="9747148" y="6553544"/>
            <a:ext cx="744898" cy="319272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392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6963" algn="l" defTabSz="91392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3926" algn="l" defTabSz="91392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0890" algn="l" defTabSz="91392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7852" algn="l" defTabSz="91392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4815" algn="l" defTabSz="91392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778" algn="l" defTabSz="91392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8740" algn="l" defTabSz="91392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5704" algn="l" defTabSz="913926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1506B-D2FA-4C2D-B3BE-79D402B352A9}" type="slidenum">
              <a:rPr lang="en-US" altLang="de-DE" sz="1000">
                <a:solidFill>
                  <a:prstClr val="black"/>
                </a:solidFill>
                <a:latin typeface="Arial"/>
              </a:rPr>
              <a:pPr/>
              <a:t>7</a:t>
            </a:fld>
            <a:endParaRPr lang="en-US" altLang="de-DE" sz="10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9" name="Slide Number Placeholder 2">
            <a:extLst>
              <a:ext uri="{FF2B5EF4-FFF2-40B4-BE49-F238E27FC236}">
                <a16:creationId xmlns:a16="http://schemas.microsoft.com/office/drawing/2014/main" id="{B294DF53-15D4-7BED-68D1-D14DB7D746A0}"/>
              </a:ext>
            </a:extLst>
          </p:cNvPr>
          <p:cNvSpPr txBox="1">
            <a:spLocks/>
          </p:cNvSpPr>
          <p:nvPr/>
        </p:nvSpPr>
        <p:spPr>
          <a:xfrm>
            <a:off x="11617894" y="6320924"/>
            <a:ext cx="536006" cy="482751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86CB4B4D-7CA3-9044-876B-883B54F8677D}" type="slidenum">
              <a:rPr lang="en-DE" smtClean="0">
                <a:solidFill>
                  <a:schemeClr val="bg1"/>
                </a:solidFill>
              </a:rPr>
              <a:pPr algn="ctr"/>
              <a:t>7</a:t>
            </a:fld>
            <a:endParaRPr lang="en-DE" dirty="0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464997"/>
            <a:ext cx="121920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Continuation of </a:t>
            </a:r>
            <a:r>
              <a:rPr lang="en-US" sz="3200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Cave A experiments</a:t>
            </a:r>
            <a:r>
              <a:rPr lang="en-GB" sz="3200" b="1" dirty="0" smtClean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GB" sz="32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materials under extremes</a:t>
            </a:r>
          </a:p>
        </p:txBody>
      </p:sp>
      <p:pic>
        <p:nvPicPr>
          <p:cNvPr id="2050" name="Picture 2" descr="CSI Universität Heidelberg - G20 Insight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0710" y="6071871"/>
            <a:ext cx="1501812" cy="595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109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953FC-06AB-1996-0FF0-183AE78D3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770" y="1013165"/>
            <a:ext cx="11162287" cy="792196"/>
          </a:xfrm>
        </p:spPr>
        <p:txBody>
          <a:bodyPr>
            <a:noAutofit/>
          </a:bodyPr>
          <a:lstStyle/>
          <a:p>
            <a:r>
              <a:rPr lang="en-US" sz="3600" b="1" dirty="0"/>
              <a:t>MAT </a:t>
            </a:r>
            <a:r>
              <a:rPr lang="en-US" sz="3600" b="1" dirty="0" smtClean="0"/>
              <a:t>alternatives at SIS-18 / SIS-100 until APPA cave available</a:t>
            </a:r>
            <a:endParaRPr lang="en-US" sz="36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FF5DCC4-A85B-B610-A117-A4EAA61E8769}"/>
              </a:ext>
            </a:extLst>
          </p:cNvPr>
          <p:cNvGrpSpPr/>
          <p:nvPr/>
        </p:nvGrpSpPr>
        <p:grpSpPr>
          <a:xfrm>
            <a:off x="3702752" y="1805361"/>
            <a:ext cx="8420865" cy="5052639"/>
            <a:chOff x="369886" y="1502433"/>
            <a:chExt cx="4058097" cy="2365918"/>
          </a:xfrm>
        </p:grpSpPr>
        <p:pic>
          <p:nvPicPr>
            <p:cNvPr id="6" name="Grafik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9886" y="1502433"/>
              <a:ext cx="4058097" cy="2365918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9580BEE-F585-6526-8A49-D3EDE20A0483}"/>
                </a:ext>
              </a:extLst>
            </p:cNvPr>
            <p:cNvSpPr/>
            <p:nvPr/>
          </p:nvSpPr>
          <p:spPr>
            <a:xfrm>
              <a:off x="422565" y="1502433"/>
              <a:ext cx="981083" cy="10881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defRPr/>
              </a:pPr>
              <a:endParaRPr lang="en-GB" sz="1350">
                <a:solidFill>
                  <a:prstClr val="white"/>
                </a:solidFill>
                <a:latin typeface="Arial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00770" y="2414013"/>
            <a:ext cx="4736233" cy="2308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00CC"/>
                </a:solidFill>
              </a:rPr>
              <a:t>Beam Requests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CC"/>
                </a:solidFill>
              </a:rPr>
              <a:t>intensities </a:t>
            </a:r>
            <a:r>
              <a:rPr lang="en-GB" sz="2400" dirty="0" smtClean="0">
                <a:solidFill>
                  <a:srgbClr val="0000CC"/>
                </a:solidFill>
              </a:rPr>
              <a:t>up to </a:t>
            </a:r>
            <a:r>
              <a:rPr lang="en-GB" sz="2400" b="1" dirty="0" smtClean="0">
                <a:solidFill>
                  <a:srgbClr val="0000CC"/>
                </a:solidFill>
              </a:rPr>
              <a:t>5e9 U-ions/s</a:t>
            </a:r>
            <a:endParaRPr lang="en-GB" sz="2400" b="1" dirty="0">
              <a:solidFill>
                <a:srgbClr val="0000CC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CC"/>
                </a:solidFill>
              </a:rPr>
              <a:t>heavy </a:t>
            </a:r>
            <a:r>
              <a:rPr lang="en-GB" sz="2400" dirty="0" smtClean="0">
                <a:solidFill>
                  <a:srgbClr val="0000CC"/>
                </a:solidFill>
              </a:rPr>
              <a:t>beams </a:t>
            </a:r>
            <a:r>
              <a:rPr lang="en-GB" sz="2400" dirty="0">
                <a:solidFill>
                  <a:srgbClr val="0000CC"/>
                </a:solidFill>
              </a:rPr>
              <a:t>(Z ≥ Au, preferred 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CC"/>
                </a:solidFill>
              </a:rPr>
              <a:t>slow and fast extraction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CC"/>
                </a:solidFill>
              </a:rPr>
              <a:t>energy range </a:t>
            </a:r>
            <a:r>
              <a:rPr lang="en-GB" sz="2400" b="1" dirty="0">
                <a:solidFill>
                  <a:srgbClr val="0000CC"/>
                </a:solidFill>
              </a:rPr>
              <a:t>180 - 500 MeV/u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00CC"/>
                </a:solidFill>
              </a:rPr>
              <a:t>“</a:t>
            </a:r>
            <a:r>
              <a:rPr lang="en-GB" sz="2400" b="1" dirty="0">
                <a:solidFill>
                  <a:srgbClr val="0000CC"/>
                </a:solidFill>
              </a:rPr>
              <a:t>small” beam focus </a:t>
            </a:r>
            <a:r>
              <a:rPr lang="en-GB" sz="2400" dirty="0">
                <a:solidFill>
                  <a:srgbClr val="0000CC"/>
                </a:solidFill>
              </a:rPr>
              <a:t>&lt; 5mm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94DF53-15D4-7BED-68D1-D14DB7D746A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664462" y="6324440"/>
            <a:ext cx="459155" cy="533560"/>
          </a:xfrm>
        </p:spPr>
        <p:txBody>
          <a:bodyPr/>
          <a:lstStyle/>
          <a:p>
            <a:pPr algn="ctr"/>
            <a:fld id="{86CB4B4D-7CA3-9044-876B-883B54F8677D}" type="slidenum">
              <a:rPr lang="en-DE" smtClean="0"/>
              <a:pPr algn="ctr"/>
              <a:t>8</a:t>
            </a:fld>
            <a:endParaRPr lang="en-DE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08953FC-06AB-1996-0FF0-183AE78D3F9D}"/>
              </a:ext>
            </a:extLst>
          </p:cNvPr>
          <p:cNvSpPr txBox="1">
            <a:spLocks/>
          </p:cNvSpPr>
          <p:nvPr/>
        </p:nvSpPr>
        <p:spPr>
          <a:xfrm>
            <a:off x="2868886" y="23875"/>
            <a:ext cx="7043995" cy="792196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>
                <a:solidFill>
                  <a:srgbClr val="00599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/>
              <a:t>Challenges due to delayed APPA cave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9800706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953FC-06AB-1996-0FF0-183AE78D3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648" y="87042"/>
            <a:ext cx="8596338" cy="792196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Alternatives at SIS-18 / SIS-100 until APPA cave available</a:t>
            </a:r>
            <a:endParaRPr lang="en-US" sz="2800" b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94DF53-15D4-7BED-68D1-D14DB7D746A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664462" y="6324440"/>
            <a:ext cx="459155" cy="533560"/>
          </a:xfrm>
        </p:spPr>
        <p:txBody>
          <a:bodyPr/>
          <a:lstStyle/>
          <a:p>
            <a:pPr algn="ctr"/>
            <a:fld id="{86CB4B4D-7CA3-9044-876B-883B54F8677D}" type="slidenum">
              <a:rPr lang="en-DE" smtClean="0"/>
              <a:pPr algn="ctr"/>
              <a:t>9</a:t>
            </a:fld>
            <a:endParaRPr lang="en-DE" dirty="0"/>
          </a:p>
        </p:txBody>
      </p:sp>
      <p:sp>
        <p:nvSpPr>
          <p:cNvPr id="10" name="Rectangle 9"/>
          <p:cNvSpPr/>
          <p:nvPr/>
        </p:nvSpPr>
        <p:spPr>
          <a:xfrm>
            <a:off x="506783" y="1304800"/>
            <a:ext cx="8833734" cy="46474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sz="2800" b="1" u="sng" dirty="0" smtClean="0">
                <a:solidFill>
                  <a:srgbClr val="2D2D8A"/>
                </a:solidFill>
              </a:rPr>
              <a:t>Alternative 1: stay in Cave A</a:t>
            </a:r>
          </a:p>
          <a:p>
            <a:endParaRPr lang="en-GB" sz="2800" b="1" u="sng" dirty="0" smtClean="0">
              <a:solidFill>
                <a:srgbClr val="3333FF"/>
              </a:solidFill>
            </a:endParaRPr>
          </a:p>
          <a:p>
            <a:r>
              <a:rPr lang="en-GB" sz="2400" b="1" dirty="0" smtClean="0">
                <a:solidFill>
                  <a:srgbClr val="00B050"/>
                </a:solidFill>
              </a:rPr>
              <a:t>pro:</a:t>
            </a:r>
          </a:p>
          <a:p>
            <a:pPr marL="185738" indent="-185738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0B050"/>
                </a:solidFill>
              </a:rPr>
              <a:t>continuation</a:t>
            </a:r>
          </a:p>
          <a:p>
            <a:pPr marL="185738" indent="-185738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0B050"/>
                </a:solidFill>
              </a:rPr>
              <a:t>no extra efforts for setup</a:t>
            </a:r>
          </a:p>
          <a:p>
            <a:pPr marL="185738" indent="-185738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0B050"/>
                </a:solidFill>
              </a:rPr>
              <a:t>access to SIS-18 beams</a:t>
            </a:r>
          </a:p>
          <a:p>
            <a:pPr marL="185738" indent="-185738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0B050"/>
                </a:solidFill>
              </a:rPr>
              <a:t>parallel operation during SIS-100</a:t>
            </a:r>
          </a:p>
          <a:p>
            <a:pPr marL="185738" indent="-185738">
              <a:buFont typeface="Arial" panose="020B0604020202020204" pitchFamily="34" charset="0"/>
              <a:buChar char="•"/>
            </a:pPr>
            <a:endParaRPr lang="en-GB" sz="2400" dirty="0" smtClean="0">
              <a:solidFill>
                <a:srgbClr val="00B050"/>
              </a:solidFill>
            </a:endParaRPr>
          </a:p>
          <a:p>
            <a:r>
              <a:rPr lang="en-GB" sz="2400" b="1" dirty="0" smtClean="0">
                <a:solidFill>
                  <a:srgbClr val="FF0000"/>
                </a:solidFill>
              </a:rPr>
              <a:t>contra:</a:t>
            </a:r>
          </a:p>
          <a:p>
            <a:pPr marL="185738" indent="-185738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FF0000"/>
                </a:solidFill>
              </a:rPr>
              <a:t>beam flux limited (1e9 i/s)*</a:t>
            </a:r>
          </a:p>
          <a:p>
            <a:pPr marL="185738" indent="-185738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FF0000"/>
                </a:solidFill>
              </a:rPr>
              <a:t>Recent flux obtained ≤1e8 ions/s</a:t>
            </a:r>
          </a:p>
          <a:p>
            <a:pPr marL="185738" indent="-185738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FF0000"/>
                </a:solidFill>
              </a:rPr>
              <a:t>inefficient and longer irradiation times </a:t>
            </a:r>
            <a:r>
              <a:rPr lang="en-GB" sz="2400" dirty="0" smtClean="0">
                <a:solidFill>
                  <a:srgbClr val="FF0000"/>
                </a:solidFill>
                <a:sym typeface="Wingdings" pitchFamily="2" charset="2"/>
              </a:rPr>
              <a:t> more </a:t>
            </a:r>
            <a:r>
              <a:rPr lang="en-GB" sz="2400" dirty="0" err="1" smtClean="0">
                <a:solidFill>
                  <a:srgbClr val="FF0000"/>
                </a:solidFill>
                <a:sym typeface="Wingdings" pitchFamily="2" charset="2"/>
              </a:rPr>
              <a:t>beamtime</a:t>
            </a:r>
            <a:r>
              <a:rPr lang="en-GB" sz="2400" dirty="0" smtClean="0">
                <a:solidFill>
                  <a:srgbClr val="FF0000"/>
                </a:solidFill>
                <a:sym typeface="Wingdings" pitchFamily="2" charset="2"/>
              </a:rPr>
              <a:t> needed</a:t>
            </a:r>
            <a:endParaRPr lang="en-GB" sz="24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204" y="6377788"/>
            <a:ext cx="4601662" cy="377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</a:rPr>
              <a:t>* </a:t>
            </a:r>
            <a:r>
              <a:rPr lang="en-GB" dirty="0" err="1">
                <a:solidFill>
                  <a:srgbClr val="FF0000"/>
                </a:solidFill>
              </a:rPr>
              <a:t>Betriebsgenehmigung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 smtClean="0">
                <a:solidFill>
                  <a:srgbClr val="FF0000"/>
                </a:solidFill>
              </a:rPr>
              <a:t>for all </a:t>
            </a:r>
            <a:r>
              <a:rPr lang="en-GB" dirty="0">
                <a:solidFill>
                  <a:srgbClr val="FF0000"/>
                </a:solidFill>
              </a:rPr>
              <a:t>GSI caves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0408" y="1785555"/>
            <a:ext cx="5906938" cy="332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1317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si-folienmaster-2014-II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799</Words>
  <Application>Microsoft Office PowerPoint</Application>
  <PresentationFormat>Widescreen</PresentationFormat>
  <Paragraphs>190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ＭＳ Ｐゴシック</vt:lpstr>
      <vt:lpstr>Arial</vt:lpstr>
      <vt:lpstr>Arial Unicode MS</vt:lpstr>
      <vt:lpstr>Calibri</vt:lpstr>
      <vt:lpstr>Calibri Light</vt:lpstr>
      <vt:lpstr>Times New Roman</vt:lpstr>
      <vt:lpstr>Wingdings</vt:lpstr>
      <vt:lpstr>ヒラギノ角ゴ Pro W3</vt:lpstr>
      <vt:lpstr>Office Theme</vt:lpstr>
      <vt:lpstr>gsi-folienmaster-2014-II</vt:lpstr>
      <vt:lpstr>MAT requests, status and opportunities for FAIR phase-0 and First Science+</vt:lpstr>
      <vt:lpstr>MAT requests for engineering run 2023</vt:lpstr>
      <vt:lpstr>MAT Beamtime 2024 / 2025</vt:lpstr>
      <vt:lpstr>PowerPoint Presentation</vt:lpstr>
      <vt:lpstr>PowerPoint Presentation</vt:lpstr>
      <vt:lpstr>PowerPoint Presentation</vt:lpstr>
      <vt:lpstr>PowerPoint Presentation</vt:lpstr>
      <vt:lpstr>MAT alternatives at SIS-18 / SIS-100 until APPA cave available</vt:lpstr>
      <vt:lpstr>Alternatives at SIS-18 / SIS-100 until APPA cave available</vt:lpstr>
      <vt:lpstr>Alternatives at SIS-18 / SIS-100 until APPA cave available</vt:lpstr>
      <vt:lpstr>Alternatives at SIS-18 / SIS-100 until APPA cave available</vt:lpstr>
      <vt:lpstr>MAT requests, status and opportunities</vt:lpstr>
      <vt:lpstr>Summary</vt:lpstr>
    </vt:vector>
  </TitlesOfParts>
  <Company>GSI Helmholtzzentrum für Schwerionenforschung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Trautmann, Christina Prof. Dr.</dc:creator>
  <cp:lastModifiedBy>Trautmann, Christina Prof. Dr.</cp:lastModifiedBy>
  <cp:revision>194</cp:revision>
  <dcterms:created xsi:type="dcterms:W3CDTF">2023-01-16T10:21:32Z</dcterms:created>
  <dcterms:modified xsi:type="dcterms:W3CDTF">2023-02-13T12:17:09Z</dcterms:modified>
</cp:coreProperties>
</file>