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71" r:id="rId4"/>
    <p:sldId id="273" r:id="rId5"/>
    <p:sldId id="274" r:id="rId6"/>
    <p:sldId id="260" r:id="rId7"/>
    <p:sldId id="275" r:id="rId8"/>
    <p:sldId id="267" r:id="rId9"/>
    <p:sldId id="269" r:id="rId10"/>
    <p:sldId id="270" r:id="rId11"/>
    <p:sldId id="278" r:id="rId12"/>
    <p:sldId id="258" r:id="rId13"/>
    <p:sldId id="263" r:id="rId14"/>
    <p:sldId id="277" r:id="rId15"/>
    <p:sldId id="276" r:id="rId16"/>
    <p:sldId id="265" r:id="rId17"/>
    <p:sldId id="264" r:id="rId18"/>
    <p:sldId id="279" r:id="rId1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55" autoAdjust="0"/>
  </p:normalViewPr>
  <p:slideViewPr>
    <p:cSldViewPr snapToGrid="0" snapToObjects="1">
      <p:cViewPr varScale="1">
        <p:scale>
          <a:sx n="152" d="100"/>
          <a:sy n="152" d="100"/>
        </p:scale>
        <p:origin x="45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13.02.23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13.02.23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04558A6-C6F7-B641-A640-AD4E6713C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5B18ECD6-07CA-8447-A867-07E633155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5D8403F8-AF81-294A-A5A2-AA2631F667A1}" type="datetime1">
              <a:rPr lang="de-DE" smtClean="0"/>
              <a:t>13.02.23</a:t>
            </a:fld>
            <a:endParaRPr lang="de-DE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2F6BC6C6-1502-DA44-BF3B-055BE983D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 - Level 1 Workshop January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4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65614" y="2738074"/>
            <a:ext cx="3845380" cy="584900"/>
          </a:xfrm>
        </p:spPr>
        <p:txBody>
          <a:bodyPr/>
          <a:lstStyle/>
          <a:p>
            <a:r>
              <a:rPr lang="de-DE" sz="2000" dirty="0"/>
              <a:t>Beam time(s) </a:t>
            </a:r>
            <a:r>
              <a:rPr lang="de-DE" sz="2000" dirty="0" err="1"/>
              <a:t>during</a:t>
            </a:r>
            <a:r>
              <a:rPr lang="de-DE" sz="2000" dirty="0"/>
              <a:t> FAIR Phase-0: Engineering </a:t>
            </a:r>
            <a:r>
              <a:rPr lang="de-DE" sz="2000" dirty="0" err="1"/>
              <a:t>run</a:t>
            </a:r>
            <a:r>
              <a:rPr lang="de-DE" sz="2000" dirty="0"/>
              <a:t> 2023 and Beam time 2024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D. Severin, S. Reimann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0A8A9-86C0-2E8F-E305-24B63D82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Beam time </a:t>
            </a:r>
            <a:r>
              <a:rPr lang="de-DE" dirty="0" err="1"/>
              <a:t>scheduling</a:t>
            </a:r>
            <a:r>
              <a:rPr lang="de-DE" dirty="0"/>
              <a:t> //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ideas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A319C2-1545-821F-13A4-68791689A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11" y="1109589"/>
            <a:ext cx="8694977" cy="335651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60862AF-A20B-3757-8131-333F841564FD}"/>
              </a:ext>
            </a:extLst>
          </p:cNvPr>
          <p:cNvSpPr/>
          <p:nvPr/>
        </p:nvSpPr>
        <p:spPr>
          <a:xfrm>
            <a:off x="5575610" y="1460810"/>
            <a:ext cx="3166946" cy="2676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A277274-3E27-8CED-7436-1B2BCE438A7B}"/>
              </a:ext>
            </a:extLst>
          </p:cNvPr>
          <p:cNvSpPr/>
          <p:nvPr/>
        </p:nvSpPr>
        <p:spPr>
          <a:xfrm>
            <a:off x="1326995" y="2437936"/>
            <a:ext cx="3709639" cy="22720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40CE15-4451-1B8D-BC3D-9C296C2523D8}"/>
              </a:ext>
            </a:extLst>
          </p:cNvPr>
          <p:cNvSpPr/>
          <p:nvPr/>
        </p:nvSpPr>
        <p:spPr>
          <a:xfrm>
            <a:off x="6322742" y="1945845"/>
            <a:ext cx="2022088" cy="2676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8D2530-8309-AA10-D7B2-A466DE53649C}"/>
              </a:ext>
            </a:extLst>
          </p:cNvPr>
          <p:cNvSpPr/>
          <p:nvPr/>
        </p:nvSpPr>
        <p:spPr>
          <a:xfrm>
            <a:off x="6322742" y="3749512"/>
            <a:ext cx="2022088" cy="2676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35CD3E-66DA-1480-C090-518C45E576D0}"/>
              </a:ext>
            </a:extLst>
          </p:cNvPr>
          <p:cNvSpPr/>
          <p:nvPr/>
        </p:nvSpPr>
        <p:spPr>
          <a:xfrm>
            <a:off x="6322742" y="3130662"/>
            <a:ext cx="2022088" cy="2676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3F9CBBE-756A-4CFF-1CCD-8D69FD55DF44}"/>
              </a:ext>
            </a:extLst>
          </p:cNvPr>
          <p:cNvSpPr/>
          <p:nvPr/>
        </p:nvSpPr>
        <p:spPr>
          <a:xfrm>
            <a:off x="4025590" y="3731457"/>
            <a:ext cx="1304693" cy="2620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6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Beam time scheduling: inhomogeneous beam request SIS/ESR</a:t>
            </a:r>
          </a:p>
          <a:p>
            <a:r>
              <a:rPr lang="en-US" sz="1600" dirty="0"/>
              <a:t>Less dense schedule -&gt; only one beam at SIS</a:t>
            </a:r>
          </a:p>
          <a:p>
            <a:r>
              <a:rPr lang="en-US" sz="1600" dirty="0"/>
              <a:t>HLI restriction in 2024: 48-Ca operation only in 2025</a:t>
            </a:r>
          </a:p>
          <a:p>
            <a:r>
              <a:rPr lang="en-US" sz="1600" dirty="0"/>
              <a:t>HITRAP commissioning (Au block)</a:t>
            </a:r>
          </a:p>
          <a:p>
            <a:r>
              <a:rPr lang="en-US" sz="1600" dirty="0"/>
              <a:t>Machine performance and benchmarking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What we need to discuss</a:t>
            </a:r>
          </a:p>
          <a:p>
            <a:r>
              <a:rPr lang="en-US" sz="1600" dirty="0"/>
              <a:t>How to deal with open blocks (fill it up with A- vs. new PAC for 2025/26)</a:t>
            </a:r>
          </a:p>
          <a:p>
            <a:r>
              <a:rPr lang="en-US" sz="1600" dirty="0"/>
              <a:t>Schedule density</a:t>
            </a:r>
          </a:p>
          <a:p>
            <a:r>
              <a:rPr lang="en-US" sz="1600" dirty="0"/>
              <a:t>Possible restrictions in 2025 due to FAIR hardware commissioning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564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Strategic Beam Time Schedule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Reimann / D. Severin</a:t>
            </a:r>
          </a:p>
        </p:txBody>
      </p:sp>
    </p:spTree>
    <p:extLst>
      <p:ext uri="{BB962C8B-B14F-4D97-AF65-F5344CB8AC3E}">
        <p14:creationId xmlns:p14="http://schemas.microsoft.com/office/powerpoint/2010/main" val="375582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2356864" y="3225447"/>
            <a:ext cx="136944" cy="271798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1833262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4855575" y="3853553"/>
            <a:ext cx="122991" cy="1470096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4232452" y="4694098"/>
            <a:ext cx="134988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Early Science 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395466" y="1122359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3346980" y="1122359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4219222" y="1122359"/>
            <a:ext cx="45181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9260" y="1122359"/>
            <a:ext cx="769615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44197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6" name="Fußzeilenplatzhalter 4">
            <a:extLst>
              <a:ext uri="{FF2B5EF4-FFF2-40B4-BE49-F238E27FC236}">
                <a16:creationId xmlns:a16="http://schemas.microsoft.com/office/drawing/2014/main" id="{B03C7A1D-123F-F142-A51E-9E478BC49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</p:spPr>
        <p:txBody>
          <a:bodyPr/>
          <a:lstStyle/>
          <a:p>
            <a:pPr algn="l"/>
            <a:r>
              <a:rPr lang="de-DE"/>
              <a:t>Stephan Reiman - Level 1 Workshop January 2023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701797"/>
            <a:chOff x="0" y="2753894"/>
            <a:chExt cx="9160552" cy="701797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701797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701797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261796" y="3237191"/>
              <a:ext cx="5073766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3275866" y="3038630"/>
              <a:ext cx="4128108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4264708" y="2813671"/>
              <a:ext cx="3259609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endParaRPr lang="en-GB" sz="1200" dirty="0"/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2986900"/>
            <a:ext cx="9160552" cy="1337994"/>
            <a:chOff x="0" y="955965"/>
            <a:chExt cx="9160552" cy="1337994"/>
          </a:xfrm>
        </p:grpSpPr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795DE05F-846D-6640-A27C-496A85C12880}"/>
                </a:ext>
              </a:extLst>
            </p:cNvPr>
            <p:cNvSpPr/>
            <p:nvPr/>
          </p:nvSpPr>
          <p:spPr>
            <a:xfrm>
              <a:off x="4114818" y="1016331"/>
              <a:ext cx="3323112" cy="143219"/>
            </a:xfrm>
            <a:prstGeom prst="rect">
              <a:avLst/>
            </a:prstGeom>
            <a:pattFill prst="dash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066344" y="2093631"/>
              <a:ext cx="8031923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955965"/>
              <a:ext cx="9160552" cy="1335910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964556"/>
              <a:ext cx="1026918" cy="132940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4668116" y="1734950"/>
              <a:ext cx="4430155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4427985" y="1729244"/>
              <a:ext cx="243046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4671033" y="1922402"/>
              <a:ext cx="4427237" cy="12722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APPA-Cave 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4538376" y="1922400"/>
              <a:ext cx="138053" cy="12722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5371426" y="1556934"/>
              <a:ext cx="3726840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CBM Cave (+ SFRS + APPA Cave)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F8F9090E-4110-C04A-ACD8-D20DDAE5E799}"/>
                </a:ext>
              </a:extLst>
            </p:cNvPr>
            <p:cNvSpPr/>
            <p:nvPr/>
          </p:nvSpPr>
          <p:spPr>
            <a:xfrm>
              <a:off x="4869156" y="1556421"/>
              <a:ext cx="686460" cy="139919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691664C3-5DA6-6244-8B8F-3B772B2592E8}"/>
                </a:ext>
              </a:extLst>
            </p:cNvPr>
            <p:cNvSpPr/>
            <p:nvPr/>
          </p:nvSpPr>
          <p:spPr>
            <a:xfrm>
              <a:off x="6491951" y="1193323"/>
              <a:ext cx="2606311" cy="1451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HESR</a:t>
              </a:r>
              <a:endParaRPr lang="en-GB" sz="1000" dirty="0"/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04D922EF-CCAA-B94B-AE94-6653C84104FB}"/>
                </a:ext>
              </a:extLst>
            </p:cNvPr>
            <p:cNvSpPr/>
            <p:nvPr/>
          </p:nvSpPr>
          <p:spPr>
            <a:xfrm>
              <a:off x="6298479" y="1196785"/>
              <a:ext cx="173182" cy="141669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5EABDFF1-792B-6141-8DBC-D9F1BB5B70CB}"/>
                </a:ext>
              </a:extLst>
            </p:cNvPr>
            <p:cNvSpPr/>
            <p:nvPr/>
          </p:nvSpPr>
          <p:spPr>
            <a:xfrm>
              <a:off x="7462536" y="1016331"/>
              <a:ext cx="1635723" cy="1440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p-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Linac</a:t>
              </a:r>
              <a:endParaRPr lang="en-GB" sz="1000" dirty="0"/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20304C07-D8FA-5543-B470-1AA710790FB0}"/>
                </a:ext>
              </a:extLst>
            </p:cNvPr>
            <p:cNvSpPr/>
            <p:nvPr/>
          </p:nvSpPr>
          <p:spPr>
            <a:xfrm>
              <a:off x="6184674" y="1373372"/>
              <a:ext cx="2913592" cy="1432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</a:t>
              </a:r>
              <a:endParaRPr lang="en-GB" sz="1000" dirty="0"/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BE6B7AB5-BF2C-5C46-983F-5CD5CB2149C1}"/>
                </a:ext>
              </a:extLst>
            </p:cNvPr>
            <p:cNvSpPr/>
            <p:nvPr/>
          </p:nvSpPr>
          <p:spPr>
            <a:xfrm>
              <a:off x="5845302" y="1373372"/>
              <a:ext cx="391585" cy="1432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</p:grpSp>
      <p:sp>
        <p:nvSpPr>
          <p:cNvPr id="97" name="Geschweifte Klammer rechts 96">
            <a:extLst>
              <a:ext uri="{FF2B5EF4-FFF2-40B4-BE49-F238E27FC236}">
                <a16:creationId xmlns:a16="http://schemas.microsoft.com/office/drawing/2014/main" id="{A672B3C7-48F4-C448-9199-9EC32647A43B}"/>
              </a:ext>
            </a:extLst>
          </p:cNvPr>
          <p:cNvSpPr/>
          <p:nvPr/>
        </p:nvSpPr>
        <p:spPr>
          <a:xfrm rot="5400000">
            <a:off x="6562730" y="3692494"/>
            <a:ext cx="122991" cy="1800197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Geschweifte Klammer rechts 98">
            <a:extLst>
              <a:ext uri="{FF2B5EF4-FFF2-40B4-BE49-F238E27FC236}">
                <a16:creationId xmlns:a16="http://schemas.microsoft.com/office/drawing/2014/main" id="{6934F735-1451-6949-89F5-62932BF6BD26}"/>
              </a:ext>
            </a:extLst>
          </p:cNvPr>
          <p:cNvSpPr/>
          <p:nvPr/>
        </p:nvSpPr>
        <p:spPr>
          <a:xfrm rot="5400000">
            <a:off x="8320382" y="3814984"/>
            <a:ext cx="122991" cy="1557333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2B7921BE-9EB2-3146-A5D9-E465DF30AFF8}"/>
              </a:ext>
            </a:extLst>
          </p:cNvPr>
          <p:cNvSpPr txBox="1"/>
          <p:nvPr/>
        </p:nvSpPr>
        <p:spPr>
          <a:xfrm>
            <a:off x="5705559" y="4695490"/>
            <a:ext cx="1979321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Intermediate Objective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146CDCDF-BEF8-DE4E-B22D-F052BD52674F}"/>
              </a:ext>
            </a:extLst>
          </p:cNvPr>
          <p:cNvSpPr txBox="1"/>
          <p:nvPr/>
        </p:nvSpPr>
        <p:spPr>
          <a:xfrm>
            <a:off x="8069663" y="4695490"/>
            <a:ext cx="907319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MSV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384236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335750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BAA2DE22-A9A2-D940-974C-6B4B40A52D78}"/>
              </a:ext>
            </a:extLst>
          </p:cNvPr>
          <p:cNvSpPr/>
          <p:nvPr/>
        </p:nvSpPr>
        <p:spPr>
          <a:xfrm>
            <a:off x="4207992" y="1611643"/>
            <a:ext cx="45181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100*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79903F64-D773-7048-B2AA-5CD96A859F0F}"/>
              </a:ext>
            </a:extLst>
          </p:cNvPr>
          <p:cNvSpPr/>
          <p:nvPr/>
        </p:nvSpPr>
        <p:spPr>
          <a:xfrm>
            <a:off x="4788030" y="1611643"/>
            <a:ext cx="769615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150*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5732967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150*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200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4219221" y="1907098"/>
            <a:ext cx="3243315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Special mode of  “physics beam time” only as 2nd priority in parallel to FAIR beam com.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199285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>
                <a:solidFill>
                  <a:srgbClr val="FF0000"/>
                </a:solidFill>
              </a:rPr>
              <a:t>Status Jan. 2022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8A9E02D-B585-FDB5-9145-68EB58D0F5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614B1C4-6FB4-C546-B8C4-B6F75A6FD912}" type="datetime1">
              <a:rPr lang="de-DE" smtClean="0"/>
              <a:t>13.02.23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12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Assumptions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5"/>
            <a:ext cx="8648776" cy="367768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new project baseline 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funding of FAIR commissioning and operation budget will be available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Remarks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UNILAC post-stripper (Alvarez) replacement not yet included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Decision on time window for installation and commissioning will be made at an appropriate time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 performance upgrades in existing facilities are financed  (exception: pulsed gas stripper)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no major change in performance to be expected for early science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50Hz high duty cycle UNILAC operation is a risk for UNILAC hardware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recommendation is, to remove it from ACC portfolio as soon as reasonable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 descr="Geld mit einfarbiger Füllung">
            <a:extLst>
              <a:ext uri="{FF2B5EF4-FFF2-40B4-BE49-F238E27FC236}">
                <a16:creationId xmlns:a16="http://schemas.microsoft.com/office/drawing/2014/main" id="{FB96F1FD-D749-38DF-A1E7-82E27C388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589" y="1552698"/>
            <a:ext cx="457200" cy="457200"/>
          </a:xfrm>
          <a:prstGeom prst="rect">
            <a:avLst/>
          </a:prstGeom>
        </p:spPr>
      </p:pic>
      <p:pic>
        <p:nvPicPr>
          <p:cNvPr id="7" name="Grafik 6" descr="Wecker mit einfarbiger Füllung">
            <a:extLst>
              <a:ext uri="{FF2B5EF4-FFF2-40B4-BE49-F238E27FC236}">
                <a16:creationId xmlns:a16="http://schemas.microsoft.com/office/drawing/2014/main" id="{3509EA3C-43FC-88AE-4CF9-D452D5794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968" y="1048103"/>
            <a:ext cx="457200" cy="457200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B7A7E2D-DB21-78DE-7C9E-0A4F8D2C773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5FBFDE-B4E5-DB4B-A6C1-70FD5CA9F329}" type="datetime1">
              <a:rPr lang="de-DE" smtClean="0"/>
              <a:t>13.02.23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702B7F4F-2F43-43AF-8BA6-FC3F2DB9F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 - Research Retreat 2023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B3655D3-44C7-4168-6FCE-F6084EAD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27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6617902" y="3599699"/>
            <a:ext cx="828647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6" name="Fußzeilenplatzhalter 4">
            <a:extLst>
              <a:ext uri="{FF2B5EF4-FFF2-40B4-BE49-F238E27FC236}">
                <a16:creationId xmlns:a16="http://schemas.microsoft.com/office/drawing/2014/main" id="{B03C7A1D-123F-F142-A51E-9E478BC49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</p:spPr>
        <p:txBody>
          <a:bodyPr/>
          <a:lstStyle/>
          <a:p>
            <a:pPr algn="l"/>
            <a:r>
              <a:rPr lang="de-DE"/>
              <a:t>Stephan Reiman - Research Retreat 2023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5666084" y="3351296"/>
              <a:ext cx="34689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185547" y="1355188"/>
              <a:ext cx="2906979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5739664" y="1357309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081880" y="1751907"/>
              <a:ext cx="391888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5732967" y="1606917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100*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644000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329231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Update 2023 (proposal ACC)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769763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FCC needed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800481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US" sz="800" dirty="0"/>
          </a:p>
        </p:txBody>
      </p:sp>
      <p:sp>
        <p:nvSpPr>
          <p:cNvPr id="124" name="Rechteck 123"/>
          <p:cNvSpPr/>
          <p:nvPr/>
        </p:nvSpPr>
        <p:spPr>
          <a:xfrm rot="18900000">
            <a:off x="7505639" y="282945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499837" y="3023743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43A25B9-7173-2B72-46EA-C745D3046B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D13CCC-1E84-6D4C-A137-E08E8F6AD6A9}" type="datetime1">
              <a:rPr lang="de-DE" smtClean="0"/>
              <a:t>13.02.23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1" name="Gestreifter Pfeil nach rechts 10">
            <a:extLst>
              <a:ext uri="{FF2B5EF4-FFF2-40B4-BE49-F238E27FC236}">
                <a16:creationId xmlns:a16="http://schemas.microsoft.com/office/drawing/2014/main" id="{476E86E8-4DDE-7E36-0F10-D10A47E25589}"/>
              </a:ext>
            </a:extLst>
          </p:cNvPr>
          <p:cNvSpPr/>
          <p:nvPr/>
        </p:nvSpPr>
        <p:spPr>
          <a:xfrm>
            <a:off x="4796769" y="2736777"/>
            <a:ext cx="881914" cy="9552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7196E0-206A-2471-EA5C-1EC8AB8BDC65}"/>
              </a:ext>
            </a:extLst>
          </p:cNvPr>
          <p:cNvSpPr txBox="1"/>
          <p:nvPr/>
        </p:nvSpPr>
        <p:spPr>
          <a:xfrm>
            <a:off x="4457263" y="3355809"/>
            <a:ext cx="1289134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</a:rPr>
              <a:t>early science (ES) </a:t>
            </a:r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9087FA-137C-3531-3EFA-011966C9AC30}"/>
              </a:ext>
            </a:extLst>
          </p:cNvPr>
          <p:cNvSpPr txBox="1"/>
          <p:nvPr/>
        </p:nvSpPr>
        <p:spPr>
          <a:xfrm>
            <a:off x="5316687" y="3549750"/>
            <a:ext cx="123303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(FS) 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3319F17-A05C-1949-6201-2756E078E8D5}"/>
              </a:ext>
            </a:extLst>
          </p:cNvPr>
          <p:cNvSpPr txBox="1"/>
          <p:nvPr/>
        </p:nvSpPr>
        <p:spPr>
          <a:xfrm>
            <a:off x="5656534" y="3751693"/>
            <a:ext cx="1398140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r"/>
            <a:r>
              <a:rPr lang="en-GB" sz="105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first science + (FS+) </a:t>
            </a:r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1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6617902" y="3599699"/>
            <a:ext cx="828647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16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07C22B-35E2-2341-9DED-CCF2D878919C}"/>
              </a:ext>
            </a:extLst>
          </p:cNvPr>
          <p:cNvGrpSpPr/>
          <p:nvPr/>
        </p:nvGrpSpPr>
        <p:grpSpPr>
          <a:xfrm>
            <a:off x="0" y="2243757"/>
            <a:ext cx="9160552" cy="1041376"/>
            <a:chOff x="0" y="2753894"/>
            <a:chExt cx="9160552" cy="1041376"/>
          </a:xfrm>
        </p:grpSpPr>
        <p:sp>
          <p:nvSpPr>
            <p:cNvPr id="71" name="Rahmen 70">
              <a:extLst>
                <a:ext uri="{FF2B5EF4-FFF2-40B4-BE49-F238E27FC236}">
                  <a16:creationId xmlns:a16="http://schemas.microsoft.com/office/drawing/2014/main" id="{E3A203DA-79FF-8049-8616-931B3C04FB99}"/>
                </a:ext>
              </a:extLst>
            </p:cNvPr>
            <p:cNvSpPr/>
            <p:nvPr/>
          </p:nvSpPr>
          <p:spPr>
            <a:xfrm>
              <a:off x="0" y="2753894"/>
              <a:ext cx="9160552" cy="1041376"/>
            </a:xfrm>
            <a:prstGeom prst="frame">
              <a:avLst>
                <a:gd name="adj1" fmla="val 2976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8C8C8BA-EA85-2146-BFCA-8419B3B53030}"/>
                </a:ext>
              </a:extLst>
            </p:cNvPr>
            <p:cNvSpPr/>
            <p:nvPr/>
          </p:nvSpPr>
          <p:spPr>
            <a:xfrm>
              <a:off x="1" y="2753894"/>
              <a:ext cx="1026918" cy="102451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Project phases (ES, FS, FS+)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828DF90-3025-FA46-A666-3ED558EFB96C}"/>
                </a:ext>
              </a:extLst>
            </p:cNvPr>
            <p:cNvSpPr/>
            <p:nvPr/>
          </p:nvSpPr>
          <p:spPr>
            <a:xfrm>
              <a:off x="2883518" y="2838230"/>
              <a:ext cx="36798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Installation of Accelerator Components</a:t>
              </a:r>
              <a:endParaRPr lang="en-GB" sz="1200" dirty="0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713E60CE-8FE6-4E4E-879A-B939ABF3E708}"/>
                </a:ext>
              </a:extLst>
            </p:cNvPr>
            <p:cNvSpPr/>
            <p:nvPr/>
          </p:nvSpPr>
          <p:spPr>
            <a:xfrm>
              <a:off x="4206120" y="3091317"/>
              <a:ext cx="2875760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FAIR Hardware Commissioning</a:t>
              </a:r>
              <a:endParaRPr lang="en-GB" sz="12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8D7F67D-95C9-8649-A8B2-BA5C162FBBE2}"/>
                </a:ext>
              </a:extLst>
            </p:cNvPr>
            <p:cNvSpPr/>
            <p:nvPr/>
          </p:nvSpPr>
          <p:spPr>
            <a:xfrm>
              <a:off x="5666084" y="3351296"/>
              <a:ext cx="3468912" cy="180000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FAIR Beam Commissioning</a:t>
              </a:r>
              <a:r>
                <a:rPr lang="en-GB" sz="1200" dirty="0"/>
                <a:t>       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185547" y="1355188"/>
              <a:ext cx="2906979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5739664" y="1357309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081880" y="1751907"/>
              <a:ext cx="391888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time</a:t>
            </a:r>
            <a:endParaRPr lang="en-US" sz="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5732967" y="1606917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A84B7-2845-EE4A-849F-3295801E0B1C}"/>
              </a:ext>
            </a:extLst>
          </p:cNvPr>
          <p:cNvSpPr/>
          <p:nvPr/>
        </p:nvSpPr>
        <p:spPr>
          <a:xfrm>
            <a:off x="6684729" y="1606917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100*</a:t>
            </a:r>
            <a:endParaRPr lang="en-US" sz="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A9A84CC4-342B-9547-AA21-22B4D2F054E4}"/>
              </a:ext>
            </a:extLst>
          </p:cNvPr>
          <p:cNvSpPr/>
          <p:nvPr/>
        </p:nvSpPr>
        <p:spPr>
          <a:xfrm>
            <a:off x="5644000" y="1939450"/>
            <a:ext cx="1892752" cy="25275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*number of days to be announced for PAC call</a:t>
            </a:r>
          </a:p>
          <a:p>
            <a:pPr algn="ctr"/>
            <a:r>
              <a:rPr lang="en-GB" sz="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(share is reduced due to FAIR commissioning)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422846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Update 2023 (proposal ACC vs. RED)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58627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2771812"/>
            <a:ext cx="769763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FCC needed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9B56D6-B84A-2542-B3B0-928DBC4B4C64}"/>
              </a:ext>
            </a:extLst>
          </p:cNvPr>
          <p:cNvSpPr/>
          <p:nvPr/>
        </p:nvSpPr>
        <p:spPr>
          <a:xfrm>
            <a:off x="6190079" y="1603340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 30*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800481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US" sz="800" dirty="0"/>
          </a:p>
        </p:txBody>
      </p:sp>
      <p:sp>
        <p:nvSpPr>
          <p:cNvPr id="124" name="Rechteck 123"/>
          <p:cNvSpPr/>
          <p:nvPr/>
        </p:nvSpPr>
        <p:spPr>
          <a:xfrm rot="18900000">
            <a:off x="7505639" y="2829452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499837" y="3023743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1" name="Gestreifter Pfeil nach rechts 10">
            <a:extLst>
              <a:ext uri="{FF2B5EF4-FFF2-40B4-BE49-F238E27FC236}">
                <a16:creationId xmlns:a16="http://schemas.microsoft.com/office/drawing/2014/main" id="{476E86E8-4DDE-7E36-0F10-D10A47E25589}"/>
              </a:ext>
            </a:extLst>
          </p:cNvPr>
          <p:cNvSpPr/>
          <p:nvPr/>
        </p:nvSpPr>
        <p:spPr>
          <a:xfrm>
            <a:off x="4796769" y="2736777"/>
            <a:ext cx="881914" cy="9552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ing 11">
            <a:extLst>
              <a:ext uri="{FF2B5EF4-FFF2-40B4-BE49-F238E27FC236}">
                <a16:creationId xmlns:a16="http://schemas.microsoft.com/office/drawing/2014/main" id="{2443440A-90A0-774C-0D33-D5294610B96B}"/>
              </a:ext>
            </a:extLst>
          </p:cNvPr>
          <p:cNvSpPr/>
          <p:nvPr/>
        </p:nvSpPr>
        <p:spPr>
          <a:xfrm>
            <a:off x="4209115" y="1393901"/>
            <a:ext cx="3790515" cy="934192"/>
          </a:xfrm>
          <a:prstGeom prst="donut">
            <a:avLst>
              <a:gd name="adj" fmla="val 947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25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>
            <a:extLst>
              <a:ext uri="{FF2B5EF4-FFF2-40B4-BE49-F238E27FC236}">
                <a16:creationId xmlns:a16="http://schemas.microsoft.com/office/drawing/2014/main" id="{541896D6-B6D0-7F46-9E0C-BCC03D5D7A7F}"/>
              </a:ext>
            </a:extLst>
          </p:cNvPr>
          <p:cNvSpPr/>
          <p:nvPr/>
        </p:nvSpPr>
        <p:spPr>
          <a:xfrm>
            <a:off x="6617902" y="3599699"/>
            <a:ext cx="828647" cy="145178"/>
          </a:xfrm>
          <a:prstGeom prst="rect">
            <a:avLst/>
          </a:prstGeom>
          <a:pattFill prst="dkVert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cxnSp>
        <p:nvCxnSpPr>
          <p:cNvPr id="81" name="Gerader Verbinder 4">
            <a:extLst>
              <a:ext uri="{FF2B5EF4-FFF2-40B4-BE49-F238E27FC236}">
                <a16:creationId xmlns:a16="http://schemas.microsoft.com/office/drawing/2014/main" id="{A3E13F90-9EE7-3E42-B2B7-D14CD6EE5C1E}"/>
              </a:ext>
            </a:extLst>
          </p:cNvPr>
          <p:cNvCxnSpPr>
            <a:cxnSpLocks/>
          </p:cNvCxnSpPr>
          <p:nvPr/>
        </p:nvCxnSpPr>
        <p:spPr>
          <a:xfrm>
            <a:off x="4716016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4">
            <a:extLst>
              <a:ext uri="{FF2B5EF4-FFF2-40B4-BE49-F238E27FC236}">
                <a16:creationId xmlns:a16="http://schemas.microsoft.com/office/drawing/2014/main" id="{2714FB18-207D-4249-81B7-37ED7CF52041}"/>
              </a:ext>
            </a:extLst>
          </p:cNvPr>
          <p:cNvCxnSpPr>
            <a:cxnSpLocks/>
          </p:cNvCxnSpPr>
          <p:nvPr/>
        </p:nvCxnSpPr>
        <p:spPr>
          <a:xfrm>
            <a:off x="5656535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4">
            <a:extLst>
              <a:ext uri="{FF2B5EF4-FFF2-40B4-BE49-F238E27FC236}">
                <a16:creationId xmlns:a16="http://schemas.microsoft.com/office/drawing/2014/main" id="{2DC3FF08-DFC4-BA40-A1CA-A114C391962A}"/>
              </a:ext>
            </a:extLst>
          </p:cNvPr>
          <p:cNvCxnSpPr>
            <a:cxnSpLocks/>
          </p:cNvCxnSpPr>
          <p:nvPr/>
        </p:nvCxnSpPr>
        <p:spPr>
          <a:xfrm>
            <a:off x="6583809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4">
            <a:extLst>
              <a:ext uri="{FF2B5EF4-FFF2-40B4-BE49-F238E27FC236}">
                <a16:creationId xmlns:a16="http://schemas.microsoft.com/office/drawing/2014/main" id="{0260D12E-73E9-7642-9CE2-1612D3B5B104}"/>
              </a:ext>
            </a:extLst>
          </p:cNvPr>
          <p:cNvCxnSpPr>
            <a:cxnSpLocks/>
          </p:cNvCxnSpPr>
          <p:nvPr/>
        </p:nvCxnSpPr>
        <p:spPr>
          <a:xfrm>
            <a:off x="752432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hteck 79">
            <a:extLst>
              <a:ext uri="{FF2B5EF4-FFF2-40B4-BE49-F238E27FC236}">
                <a16:creationId xmlns:a16="http://schemas.microsoft.com/office/drawing/2014/main" id="{FF3A0E17-9874-CD43-AF4F-C15DF41D02EF}"/>
              </a:ext>
            </a:extLst>
          </p:cNvPr>
          <p:cNvSpPr/>
          <p:nvPr/>
        </p:nvSpPr>
        <p:spPr>
          <a:xfrm>
            <a:off x="-9" y="1058389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D4A127-83F7-4044-9CFB-A68AE04D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FAIR/GSI strategic operation scenario towards FS+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C0EA5-8005-0C46-B272-1FB79B848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</p:spPr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 dirty="0"/>
          </a:p>
        </p:txBody>
      </p:sp>
      <p:cxnSp>
        <p:nvCxnSpPr>
          <p:cNvPr id="29" name="Gerader Verbinder 4">
            <a:extLst>
              <a:ext uri="{FF2B5EF4-FFF2-40B4-BE49-F238E27FC236}">
                <a16:creationId xmlns:a16="http://schemas.microsoft.com/office/drawing/2014/main" id="{CAF17B33-6680-3B42-B24E-A416CD5EE330}"/>
              </a:ext>
            </a:extLst>
          </p:cNvPr>
          <p:cNvCxnSpPr>
            <a:cxnSpLocks/>
          </p:cNvCxnSpPr>
          <p:nvPr/>
        </p:nvCxnSpPr>
        <p:spPr>
          <a:xfrm>
            <a:off x="2843808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4E6BEF7-CACE-8842-AC08-5C652A582CAC}"/>
              </a:ext>
            </a:extLst>
          </p:cNvPr>
          <p:cNvSpPr txBox="1"/>
          <p:nvPr/>
        </p:nvSpPr>
        <p:spPr>
          <a:xfrm>
            <a:off x="1209159" y="4299487"/>
            <a:ext cx="638288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967A8E8-2F4F-0843-BBE3-C98BA6E43E06}"/>
              </a:ext>
            </a:extLst>
          </p:cNvPr>
          <p:cNvSpPr txBox="1"/>
          <p:nvPr/>
        </p:nvSpPr>
        <p:spPr>
          <a:xfrm>
            <a:off x="2129030" y="429948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2023</a:t>
            </a:r>
          </a:p>
        </p:txBody>
      </p:sp>
      <p:sp>
        <p:nvSpPr>
          <p:cNvPr id="46" name="Geschweifte Klammer rechts 45">
            <a:extLst>
              <a:ext uri="{FF2B5EF4-FFF2-40B4-BE49-F238E27FC236}">
                <a16:creationId xmlns:a16="http://schemas.microsoft.com/office/drawing/2014/main" id="{766B2339-30D8-AB4F-8F4C-CF61C5F44A63}"/>
              </a:ext>
            </a:extLst>
          </p:cNvPr>
          <p:cNvSpPr/>
          <p:nvPr/>
        </p:nvSpPr>
        <p:spPr>
          <a:xfrm rot="5400000">
            <a:off x="3292967" y="2289343"/>
            <a:ext cx="136944" cy="4590189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AEEA2A0-959E-8D4E-935E-225D1E6F0AC4}"/>
              </a:ext>
            </a:extLst>
          </p:cNvPr>
          <p:cNvSpPr txBox="1"/>
          <p:nvPr/>
        </p:nvSpPr>
        <p:spPr>
          <a:xfrm>
            <a:off x="2828168" y="4714112"/>
            <a:ext cx="1078317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FAIR Phase 0</a:t>
            </a:r>
          </a:p>
        </p:txBody>
      </p:sp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6067464" y="4137746"/>
            <a:ext cx="138126" cy="894565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5604021" y="4684326"/>
            <a:ext cx="1046193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6E52EC9F-CF42-3F40-B986-62ED3A8317E5}"/>
              </a:ext>
            </a:extLst>
          </p:cNvPr>
          <p:cNvSpPr/>
          <p:nvPr/>
        </p:nvSpPr>
        <p:spPr>
          <a:xfrm>
            <a:off x="1118462" y="1122360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 </a:t>
            </a:r>
            <a:endParaRPr lang="en-US" sz="8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931F224E-A706-8542-B3D5-534E346E8223}"/>
              </a:ext>
            </a:extLst>
          </p:cNvPr>
          <p:cNvSpPr/>
          <p:nvPr/>
        </p:nvSpPr>
        <p:spPr>
          <a:xfrm>
            <a:off x="2498868" y="1117632"/>
            <a:ext cx="295191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7FF8F1E8-F7D0-3141-92D3-E2AD2434B880}"/>
              </a:ext>
            </a:extLst>
          </p:cNvPr>
          <p:cNvSpPr/>
          <p:nvPr/>
        </p:nvSpPr>
        <p:spPr>
          <a:xfrm>
            <a:off x="2903999" y="1112051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915292F8-1C42-8F4B-9339-51E9A268509C}"/>
              </a:ext>
            </a:extLst>
          </p:cNvPr>
          <p:cNvSpPr/>
          <p:nvPr/>
        </p:nvSpPr>
        <p:spPr>
          <a:xfrm>
            <a:off x="3852272" y="1116601"/>
            <a:ext cx="356843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87916" y="1122359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5728435" y="1117633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64" name="Foliennummernplatzhalter 2">
            <a:extLst>
              <a:ext uri="{FF2B5EF4-FFF2-40B4-BE49-F238E27FC236}">
                <a16:creationId xmlns:a16="http://schemas.microsoft.com/office/drawing/2014/main" id="{D4A4786A-8140-7F49-91A9-B1E29ED2CA79}"/>
              </a:ext>
            </a:extLst>
          </p:cNvPr>
          <p:cNvSpPr txBox="1">
            <a:spLocks/>
          </p:cNvSpPr>
          <p:nvPr/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7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BDDA-5CCF-8748-8988-9DC6C898177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1" name="Rahmen 70">
            <a:extLst>
              <a:ext uri="{FF2B5EF4-FFF2-40B4-BE49-F238E27FC236}">
                <a16:creationId xmlns:a16="http://schemas.microsoft.com/office/drawing/2014/main" id="{E3A203DA-79FF-8049-8616-931B3C04FB99}"/>
              </a:ext>
            </a:extLst>
          </p:cNvPr>
          <p:cNvSpPr/>
          <p:nvPr/>
        </p:nvSpPr>
        <p:spPr>
          <a:xfrm>
            <a:off x="0" y="2571749"/>
            <a:ext cx="9160552" cy="713384"/>
          </a:xfrm>
          <a:prstGeom prst="frame">
            <a:avLst>
              <a:gd name="adj1" fmla="val 2976"/>
            </a:avLst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28C8C8BA-EA85-2146-BFCA-8419B3B53030}"/>
              </a:ext>
            </a:extLst>
          </p:cNvPr>
          <p:cNvSpPr/>
          <p:nvPr/>
        </p:nvSpPr>
        <p:spPr>
          <a:xfrm>
            <a:off x="1" y="2571749"/>
            <a:ext cx="1026918" cy="696521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/>
              <a:t>Project phases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1828DF90-3025-FA46-A666-3ED558EFB96C}"/>
              </a:ext>
            </a:extLst>
          </p:cNvPr>
          <p:cNvSpPr/>
          <p:nvPr/>
        </p:nvSpPr>
        <p:spPr>
          <a:xfrm>
            <a:off x="2883518" y="2606385"/>
            <a:ext cx="3679812" cy="180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Installation of Accelerator Components</a:t>
            </a:r>
            <a:endParaRPr lang="en-GB" sz="1200" dirty="0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713E60CE-8FE6-4E4E-879A-B939ABF3E708}"/>
              </a:ext>
            </a:extLst>
          </p:cNvPr>
          <p:cNvSpPr/>
          <p:nvPr/>
        </p:nvSpPr>
        <p:spPr>
          <a:xfrm>
            <a:off x="4206120" y="2827669"/>
            <a:ext cx="2875760" cy="180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FAIR Hardware Commissioning</a:t>
            </a:r>
            <a:endParaRPr lang="en-GB" sz="1200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F8D7F67D-95C9-8649-A8B2-BA5C162FBBE2}"/>
              </a:ext>
            </a:extLst>
          </p:cNvPr>
          <p:cNvSpPr/>
          <p:nvPr/>
        </p:nvSpPr>
        <p:spPr>
          <a:xfrm>
            <a:off x="5666084" y="3031989"/>
            <a:ext cx="3468912" cy="1800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Beam Commissioning</a:t>
            </a:r>
            <a:r>
              <a:rPr lang="en-GB" sz="1200" dirty="0"/>
              <a:t>       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AB92C2C-24BB-5647-BF13-AD03D205CC11}"/>
              </a:ext>
            </a:extLst>
          </p:cNvPr>
          <p:cNvSpPr/>
          <p:nvPr/>
        </p:nvSpPr>
        <p:spPr>
          <a:xfrm>
            <a:off x="9098281" y="4499072"/>
            <a:ext cx="45719" cy="415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5" name="Gerader Verbinder 4">
            <a:extLst>
              <a:ext uri="{FF2B5EF4-FFF2-40B4-BE49-F238E27FC236}">
                <a16:creationId xmlns:a16="http://schemas.microsoft.com/office/drawing/2014/main" id="{1956F2D1-3C33-3C48-AEAC-E32EF5D80D9A}"/>
              </a:ext>
            </a:extLst>
          </p:cNvPr>
          <p:cNvCxnSpPr>
            <a:cxnSpLocks/>
          </p:cNvCxnSpPr>
          <p:nvPr/>
        </p:nvCxnSpPr>
        <p:spPr>
          <a:xfrm>
            <a:off x="1907704" y="1058863"/>
            <a:ext cx="0" cy="325605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4">
            <a:extLst>
              <a:ext uri="{FF2B5EF4-FFF2-40B4-BE49-F238E27FC236}">
                <a16:creationId xmlns:a16="http://schemas.microsoft.com/office/drawing/2014/main" id="{CF4A01B6-607F-9947-A279-9408D732D929}"/>
              </a:ext>
            </a:extLst>
          </p:cNvPr>
          <p:cNvCxnSpPr>
            <a:cxnSpLocks/>
          </p:cNvCxnSpPr>
          <p:nvPr/>
        </p:nvCxnSpPr>
        <p:spPr>
          <a:xfrm>
            <a:off x="3784327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4">
            <a:extLst>
              <a:ext uri="{FF2B5EF4-FFF2-40B4-BE49-F238E27FC236}">
                <a16:creationId xmlns:a16="http://schemas.microsoft.com/office/drawing/2014/main" id="{123A25D6-C1B5-924B-97FF-457425EF646E}"/>
              </a:ext>
            </a:extLst>
          </p:cNvPr>
          <p:cNvCxnSpPr>
            <a:cxnSpLocks/>
          </p:cNvCxnSpPr>
          <p:nvPr/>
        </p:nvCxnSpPr>
        <p:spPr>
          <a:xfrm>
            <a:off x="8460432" y="1058863"/>
            <a:ext cx="0" cy="3256277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feld 88">
            <a:extLst>
              <a:ext uri="{FF2B5EF4-FFF2-40B4-BE49-F238E27FC236}">
                <a16:creationId xmlns:a16="http://schemas.microsoft.com/office/drawing/2014/main" id="{B37F9824-1C58-3447-8074-061E97965A16}"/>
              </a:ext>
            </a:extLst>
          </p:cNvPr>
          <p:cNvSpPr txBox="1"/>
          <p:nvPr/>
        </p:nvSpPr>
        <p:spPr>
          <a:xfrm>
            <a:off x="3066952" y="4290167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2024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64BB6EA1-FD7C-3B4A-969D-046576822606}"/>
              </a:ext>
            </a:extLst>
          </p:cNvPr>
          <p:cNvSpPr txBox="1"/>
          <p:nvPr/>
        </p:nvSpPr>
        <p:spPr>
          <a:xfrm>
            <a:off x="4004874" y="4293809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2025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07CB78DA-5CBA-EF48-87AE-98138F296B76}"/>
              </a:ext>
            </a:extLst>
          </p:cNvPr>
          <p:cNvSpPr txBox="1"/>
          <p:nvPr/>
        </p:nvSpPr>
        <p:spPr>
          <a:xfrm>
            <a:off x="4942796" y="429948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2026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A8F6B79D-219F-EA47-ADA5-4722BA82544F}"/>
              </a:ext>
            </a:extLst>
          </p:cNvPr>
          <p:cNvSpPr txBox="1"/>
          <p:nvPr/>
        </p:nvSpPr>
        <p:spPr>
          <a:xfrm>
            <a:off x="5860237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2027</a:t>
            </a: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6BFC534F-DE26-0240-BD00-6D875602AA54}"/>
              </a:ext>
            </a:extLst>
          </p:cNvPr>
          <p:cNvSpPr txBox="1"/>
          <p:nvPr/>
        </p:nvSpPr>
        <p:spPr>
          <a:xfrm>
            <a:off x="6778076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2028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24E199DD-3C7E-C042-960A-3DFB04C0BF23}"/>
              </a:ext>
            </a:extLst>
          </p:cNvPr>
          <p:cNvSpPr txBox="1"/>
          <p:nvPr/>
        </p:nvSpPr>
        <p:spPr>
          <a:xfrm>
            <a:off x="7723518" y="4299485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2029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58A580F2-42E0-A844-B34B-A42D83B0D325}"/>
              </a:ext>
            </a:extLst>
          </p:cNvPr>
          <p:cNvSpPr txBox="1"/>
          <p:nvPr/>
        </p:nvSpPr>
        <p:spPr>
          <a:xfrm>
            <a:off x="8580780" y="4314916"/>
            <a:ext cx="51967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2030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81B561-D475-634E-8CC0-82B14402D828}"/>
              </a:ext>
            </a:extLst>
          </p:cNvPr>
          <p:cNvGrpSpPr/>
          <p:nvPr/>
        </p:nvGrpSpPr>
        <p:grpSpPr>
          <a:xfrm>
            <a:off x="0" y="3316549"/>
            <a:ext cx="9160552" cy="1008343"/>
            <a:chOff x="0" y="1271531"/>
            <a:chExt cx="9160552" cy="1022427"/>
          </a:xfrm>
        </p:grpSpPr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DA9DFEA-9439-7744-85CB-22E079EF82E1}"/>
                </a:ext>
              </a:extLst>
            </p:cNvPr>
            <p:cNvSpPr/>
            <p:nvPr/>
          </p:nvSpPr>
          <p:spPr>
            <a:xfrm>
              <a:off x="1918943" y="2093631"/>
              <a:ext cx="7179324" cy="1363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UNILAC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EH,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SIS18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 TH, EX,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FRS, ESR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HITRAP, </a:t>
              </a:r>
              <a:r>
                <a:rPr lang="en-GB" sz="1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Cryring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GB" sz="1000" dirty="0"/>
            </a:p>
          </p:txBody>
        </p:sp>
        <p:sp>
          <p:nvSpPr>
            <p:cNvPr id="24" name="Rahmen 23">
              <a:extLst>
                <a:ext uri="{FF2B5EF4-FFF2-40B4-BE49-F238E27FC236}">
                  <a16:creationId xmlns:a16="http://schemas.microsoft.com/office/drawing/2014/main" id="{EF8BC6AB-3048-354F-BA56-532455046127}"/>
                </a:ext>
              </a:extLst>
            </p:cNvPr>
            <p:cNvSpPr/>
            <p:nvPr/>
          </p:nvSpPr>
          <p:spPr>
            <a:xfrm>
              <a:off x="0" y="1271532"/>
              <a:ext cx="9160552" cy="1020342"/>
            </a:xfrm>
            <a:prstGeom prst="frame">
              <a:avLst>
                <a:gd name="adj1" fmla="val 2976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F9B00A20-D75D-9047-BB9D-0903C7E267A3}"/>
                </a:ext>
              </a:extLst>
            </p:cNvPr>
            <p:cNvSpPr/>
            <p:nvPr/>
          </p:nvSpPr>
          <p:spPr>
            <a:xfrm>
              <a:off x="1" y="1271531"/>
              <a:ext cx="1026918" cy="10224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dirty="0"/>
                <a:t>Facility availability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2B40FF8C-348B-6F4F-B1D8-BEE5574C697E}"/>
                </a:ext>
              </a:extLst>
            </p:cNvPr>
            <p:cNvSpPr/>
            <p:nvPr/>
          </p:nvSpPr>
          <p:spPr>
            <a:xfrm>
              <a:off x="6185547" y="1355188"/>
              <a:ext cx="2906979" cy="1471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SIS18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/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541896D6-B6D0-7F46-9E0C-BCC03D5D7A7F}"/>
                </a:ext>
              </a:extLst>
            </p:cNvPr>
            <p:cNvSpPr/>
            <p:nvPr/>
          </p:nvSpPr>
          <p:spPr>
            <a:xfrm>
              <a:off x="5739664" y="1357309"/>
              <a:ext cx="433082" cy="147206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5D6777D-C9BA-6940-803B-FEB48C8EDF74}"/>
                </a:ext>
              </a:extLst>
            </p:cNvPr>
            <p:cNvSpPr/>
            <p:nvPr/>
          </p:nvSpPr>
          <p:spPr>
            <a:xfrm>
              <a:off x="7473768" y="1750062"/>
              <a:ext cx="1618757" cy="1574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–&gt; CBM</a:t>
              </a:r>
              <a:endParaRPr lang="en-GB" sz="10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599B9E73-E304-D646-AC17-94D9BD657564}"/>
                </a:ext>
              </a:extLst>
            </p:cNvPr>
            <p:cNvSpPr/>
            <p:nvPr/>
          </p:nvSpPr>
          <p:spPr>
            <a:xfrm>
              <a:off x="7081880" y="1751907"/>
              <a:ext cx="391888" cy="155618"/>
            </a:xfrm>
            <a:prstGeom prst="rect">
              <a:avLst/>
            </a:prstGeom>
            <a:pattFill prst="dkVert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00" dirty="0"/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A870F806-E150-EF40-AB19-BF864748A10D}"/>
                </a:ext>
              </a:extLst>
            </p:cNvPr>
            <p:cNvSpPr/>
            <p:nvPr/>
          </p:nvSpPr>
          <p:spPr>
            <a:xfrm>
              <a:off x="7376532" y="1556933"/>
              <a:ext cx="1716158" cy="14890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SIS100 </a:t>
              </a:r>
              <a:r>
                <a:rPr lang="en-GB" sz="1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 SFRS  NUSTAR</a:t>
              </a:r>
              <a:endPara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1" name="Rechteck 100">
            <a:extLst>
              <a:ext uri="{FF2B5EF4-FFF2-40B4-BE49-F238E27FC236}">
                <a16:creationId xmlns:a16="http://schemas.microsoft.com/office/drawing/2014/main" id="{1CEAF3EE-C15F-1F41-B28C-964AB4326200}"/>
              </a:ext>
            </a:extLst>
          </p:cNvPr>
          <p:cNvSpPr/>
          <p:nvPr/>
        </p:nvSpPr>
        <p:spPr>
          <a:xfrm>
            <a:off x="6695959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US" sz="8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1ED7372A-BB65-2F43-892E-9C2903E2AD3E}"/>
              </a:ext>
            </a:extLst>
          </p:cNvPr>
          <p:cNvSpPr/>
          <p:nvPr/>
        </p:nvSpPr>
        <p:spPr>
          <a:xfrm>
            <a:off x="7610726" y="1117633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US" sz="800" dirty="0"/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4EB81290-6A5C-C146-94F5-EAC80C5F49C0}"/>
              </a:ext>
            </a:extLst>
          </p:cNvPr>
          <p:cNvSpPr/>
          <p:nvPr/>
        </p:nvSpPr>
        <p:spPr>
          <a:xfrm>
            <a:off x="8605777" y="1117633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240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7FB9C3BD-A207-0E4B-832E-CA4D3168500B}"/>
              </a:ext>
            </a:extLst>
          </p:cNvPr>
          <p:cNvSpPr/>
          <p:nvPr/>
        </p:nvSpPr>
        <p:spPr>
          <a:xfrm>
            <a:off x="0" y="1058390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00" dirty="0" err="1"/>
              <a:t>Acc</a:t>
            </a:r>
            <a:r>
              <a:rPr lang="de-DE" sz="1000" dirty="0"/>
              <a:t>. </a:t>
            </a:r>
            <a:r>
              <a:rPr lang="en-GB" sz="1000" dirty="0"/>
              <a:t>Operation total / days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DC4C94C-2A38-2349-A726-CDA7A6B10E38}"/>
              </a:ext>
            </a:extLst>
          </p:cNvPr>
          <p:cNvSpPr/>
          <p:nvPr/>
        </p:nvSpPr>
        <p:spPr>
          <a:xfrm>
            <a:off x="-11239" y="1547673"/>
            <a:ext cx="9160552" cy="325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F3E7796E-C115-7245-9F66-D01E4CFD0FF1}"/>
              </a:ext>
            </a:extLst>
          </p:cNvPr>
          <p:cNvSpPr/>
          <p:nvPr/>
        </p:nvSpPr>
        <p:spPr>
          <a:xfrm>
            <a:off x="1107232" y="1611644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86F5B659-0914-6749-98F2-9DB839F30A77}"/>
              </a:ext>
            </a:extLst>
          </p:cNvPr>
          <p:cNvSpPr/>
          <p:nvPr/>
        </p:nvSpPr>
        <p:spPr>
          <a:xfrm>
            <a:off x="2500229" y="1611643"/>
            <a:ext cx="287212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290399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1040A597-5806-714D-890A-214D0FEC7D65}"/>
              </a:ext>
            </a:extLst>
          </p:cNvPr>
          <p:cNvSpPr/>
          <p:nvPr/>
        </p:nvSpPr>
        <p:spPr>
          <a:xfrm>
            <a:off x="7599496" y="1606917"/>
            <a:ext cx="777808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US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B6ED2616-6C3B-854E-A95F-55A2E7122458}"/>
              </a:ext>
            </a:extLst>
          </p:cNvPr>
          <p:cNvSpPr/>
          <p:nvPr/>
        </p:nvSpPr>
        <p:spPr>
          <a:xfrm>
            <a:off x="-11230" y="1547674"/>
            <a:ext cx="1026910" cy="3355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dirty="0"/>
              <a:t>Main </a:t>
            </a:r>
            <a:r>
              <a:rPr lang="de-DE" sz="900" dirty="0" err="1"/>
              <a:t>physics</a:t>
            </a:r>
            <a:r>
              <a:rPr lang="de-DE" sz="900" dirty="0"/>
              <a:t> beam time/</a:t>
            </a:r>
            <a:r>
              <a:rPr lang="en-GB" sz="900" dirty="0"/>
              <a:t> days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8611665C-86D7-4C47-B475-BA43A6537426}"/>
              </a:ext>
            </a:extLst>
          </p:cNvPr>
          <p:cNvSpPr/>
          <p:nvPr/>
        </p:nvSpPr>
        <p:spPr>
          <a:xfrm>
            <a:off x="8605777" y="1606917"/>
            <a:ext cx="51967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180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003679-7030-7BCE-91D2-9F1153F6D6E6}"/>
              </a:ext>
            </a:extLst>
          </p:cNvPr>
          <p:cNvSpPr txBox="1"/>
          <p:nvPr/>
        </p:nvSpPr>
        <p:spPr>
          <a:xfrm>
            <a:off x="422568" y="83931"/>
            <a:ext cx="328808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b="1" dirty="0">
                <a:solidFill>
                  <a:srgbClr val="FF0000"/>
                </a:solidFill>
              </a:rPr>
              <a:t>Update 2023 (proposal RED)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49E56CF8-D49B-5F4E-B5AC-405079402523}"/>
              </a:ext>
            </a:extLst>
          </p:cNvPr>
          <p:cNvSpPr/>
          <p:nvPr/>
        </p:nvSpPr>
        <p:spPr>
          <a:xfrm>
            <a:off x="3846119" y="1611643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rot="18900000">
            <a:off x="4710842" y="2832767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8" name="Textfeld 7"/>
          <p:cNvSpPr txBox="1"/>
          <p:nvPr/>
        </p:nvSpPr>
        <p:spPr>
          <a:xfrm>
            <a:off x="4679610" y="3018301"/>
            <a:ext cx="769763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FCC needed</a:t>
            </a: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FA284E8E-1444-DD46-86D2-9A7BB9A1D19E}"/>
              </a:ext>
            </a:extLst>
          </p:cNvPr>
          <p:cNvSpPr/>
          <p:nvPr/>
        </p:nvSpPr>
        <p:spPr>
          <a:xfrm>
            <a:off x="6185547" y="1114056"/>
            <a:ext cx="357304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US" sz="800" dirty="0"/>
          </a:p>
        </p:txBody>
      </p:sp>
      <p:sp>
        <p:nvSpPr>
          <p:cNvPr id="118" name="Geschweifte Klammer rechts 117">
            <a:extLst>
              <a:ext uri="{FF2B5EF4-FFF2-40B4-BE49-F238E27FC236}">
                <a16:creationId xmlns:a16="http://schemas.microsoft.com/office/drawing/2014/main" id="{D9709B8A-0D8C-074A-952B-6F1DEE669626}"/>
              </a:ext>
            </a:extLst>
          </p:cNvPr>
          <p:cNvSpPr/>
          <p:nvPr/>
        </p:nvSpPr>
        <p:spPr>
          <a:xfrm rot="5400000">
            <a:off x="7792521" y="3348349"/>
            <a:ext cx="138126" cy="2473362"/>
          </a:xfrm>
          <a:prstGeom prst="rightBrace">
            <a:avLst/>
          </a:prstGeom>
          <a:ln w="9525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056441A5-9E16-A04F-B2A8-80C5ADF6CFAA}"/>
              </a:ext>
            </a:extLst>
          </p:cNvPr>
          <p:cNvSpPr txBox="1"/>
          <p:nvPr/>
        </p:nvSpPr>
        <p:spPr>
          <a:xfrm>
            <a:off x="6921401" y="4658592"/>
            <a:ext cx="2176864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dirty="0"/>
              <a:t>Early Science &amp; First Science+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ADA9DFEA-9439-7744-85CB-22E079EF82E1}"/>
              </a:ext>
            </a:extLst>
          </p:cNvPr>
          <p:cNvSpPr/>
          <p:nvPr/>
        </p:nvSpPr>
        <p:spPr>
          <a:xfrm>
            <a:off x="1118462" y="4123898"/>
            <a:ext cx="800481" cy="1344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/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43CAEDC1-9C29-2A46-B1AB-D91B1F2B9654}"/>
              </a:ext>
            </a:extLst>
          </p:cNvPr>
          <p:cNvSpPr/>
          <p:nvPr/>
        </p:nvSpPr>
        <p:spPr>
          <a:xfrm>
            <a:off x="4798061" y="1614058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  <a:endParaRPr lang="en-US" sz="800" b="1" dirty="0">
              <a:solidFill>
                <a:srgbClr val="FFFF00"/>
              </a:solidFill>
            </a:endParaRPr>
          </a:p>
        </p:txBody>
      </p:sp>
      <p:sp>
        <p:nvSpPr>
          <p:cNvPr id="124" name="Rechteck 123"/>
          <p:cNvSpPr/>
          <p:nvPr/>
        </p:nvSpPr>
        <p:spPr>
          <a:xfrm rot="18900000">
            <a:off x="7505639" y="3052088"/>
            <a:ext cx="187712" cy="1877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7596227" y="2839902"/>
            <a:ext cx="798617" cy="21544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800" dirty="0"/>
              <a:t>PCP reached</a:t>
            </a:r>
          </a:p>
        </p:txBody>
      </p:sp>
      <p:sp>
        <p:nvSpPr>
          <p:cNvPr id="10" name="Rechteck 9"/>
          <p:cNvSpPr/>
          <p:nvPr/>
        </p:nvSpPr>
        <p:spPr>
          <a:xfrm>
            <a:off x="5138097" y="1087429"/>
            <a:ext cx="505903" cy="2671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restricted shutdown</a:t>
            </a:r>
          </a:p>
        </p:txBody>
      </p:sp>
      <p:sp>
        <p:nvSpPr>
          <p:cNvPr id="11" name="Gestreifter Pfeil nach rechts 10">
            <a:extLst>
              <a:ext uri="{FF2B5EF4-FFF2-40B4-BE49-F238E27FC236}">
                <a16:creationId xmlns:a16="http://schemas.microsoft.com/office/drawing/2014/main" id="{476E86E8-4DDE-7E36-0F10-D10A47E25589}"/>
              </a:ext>
            </a:extLst>
          </p:cNvPr>
          <p:cNvSpPr/>
          <p:nvPr/>
        </p:nvSpPr>
        <p:spPr>
          <a:xfrm>
            <a:off x="4796769" y="2983266"/>
            <a:ext cx="881914" cy="95522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1C7B382-5C2B-27EA-29FE-0E1FCC1EE5EB}"/>
              </a:ext>
            </a:extLst>
          </p:cNvPr>
          <p:cNvSpPr/>
          <p:nvPr/>
        </p:nvSpPr>
        <p:spPr>
          <a:xfrm>
            <a:off x="-17865" y="2026077"/>
            <a:ext cx="9160552" cy="325087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lang="en-US" sz="6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18C706E-E221-647F-396C-578258F8D159}"/>
              </a:ext>
            </a:extLst>
          </p:cNvPr>
          <p:cNvSpPr/>
          <p:nvPr/>
        </p:nvSpPr>
        <p:spPr>
          <a:xfrm>
            <a:off x="1100606" y="2090048"/>
            <a:ext cx="360000" cy="204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 </a:t>
            </a:r>
            <a:endParaRPr lang="en-US" sz="8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963696A-7857-241C-C390-44E3D51D661A}"/>
              </a:ext>
            </a:extLst>
          </p:cNvPr>
          <p:cNvSpPr/>
          <p:nvPr/>
        </p:nvSpPr>
        <p:spPr>
          <a:xfrm>
            <a:off x="5726341" y="2085321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C073842-10CB-A74C-575D-2B2EE3ABAC99}"/>
              </a:ext>
            </a:extLst>
          </p:cNvPr>
          <p:cNvSpPr/>
          <p:nvPr/>
        </p:nvSpPr>
        <p:spPr>
          <a:xfrm>
            <a:off x="6678103" y="2085321"/>
            <a:ext cx="777808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  <a:endParaRPr lang="en-US" sz="9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1532F23-318F-7CE5-6A62-7573F6F99E37}"/>
              </a:ext>
            </a:extLst>
          </p:cNvPr>
          <p:cNvSpPr/>
          <p:nvPr/>
        </p:nvSpPr>
        <p:spPr>
          <a:xfrm>
            <a:off x="-17856" y="2026078"/>
            <a:ext cx="1026910" cy="33551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>
                <a:solidFill>
                  <a:schemeClr val="tx1"/>
                </a:solidFill>
              </a:rPr>
              <a:t>Parasitic</a:t>
            </a:r>
            <a:r>
              <a:rPr lang="de-DE" sz="800" dirty="0">
                <a:solidFill>
                  <a:schemeClr val="tx1"/>
                </a:solidFill>
              </a:rPr>
              <a:t> </a:t>
            </a:r>
            <a:r>
              <a:rPr lang="de-DE" sz="800" dirty="0" err="1">
                <a:solidFill>
                  <a:schemeClr val="tx1"/>
                </a:solidFill>
              </a:rPr>
              <a:t>physics</a:t>
            </a:r>
            <a:r>
              <a:rPr lang="de-DE" sz="800" dirty="0">
                <a:solidFill>
                  <a:schemeClr val="tx1"/>
                </a:solidFill>
              </a:rPr>
              <a:t> beam time/</a:t>
            </a:r>
            <a:r>
              <a:rPr lang="en-GB" sz="800" dirty="0">
                <a:solidFill>
                  <a:schemeClr val="tx1"/>
                </a:solidFill>
              </a:rPr>
              <a:t> days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DC5BD9E-9F2A-6E3D-2824-007D1A2379D4}"/>
              </a:ext>
            </a:extLst>
          </p:cNvPr>
          <p:cNvSpPr/>
          <p:nvPr/>
        </p:nvSpPr>
        <p:spPr>
          <a:xfrm>
            <a:off x="6183453" y="2081744"/>
            <a:ext cx="352771" cy="19856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632C242-4E66-BA2E-41F7-2FB9A66021A1}"/>
              </a:ext>
            </a:extLst>
          </p:cNvPr>
          <p:cNvSpPr/>
          <p:nvPr/>
        </p:nvSpPr>
        <p:spPr>
          <a:xfrm>
            <a:off x="5731537" y="1606916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  <a:endParaRPr lang="en-US" sz="800" b="1" dirty="0">
              <a:solidFill>
                <a:srgbClr val="FFFF00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F179803-0015-E4E4-720A-7118CAF8C255}"/>
              </a:ext>
            </a:extLst>
          </p:cNvPr>
          <p:cNvSpPr/>
          <p:nvPr/>
        </p:nvSpPr>
        <p:spPr>
          <a:xfrm>
            <a:off x="6202815" y="1609496"/>
            <a:ext cx="340036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  <a:endParaRPr lang="en-US" sz="800" b="1" dirty="0">
              <a:solidFill>
                <a:srgbClr val="FFFF00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33BEAD1-8D8E-1D10-E064-94CB0B65A51A}"/>
              </a:ext>
            </a:extLst>
          </p:cNvPr>
          <p:cNvSpPr/>
          <p:nvPr/>
        </p:nvSpPr>
        <p:spPr>
          <a:xfrm>
            <a:off x="6708773" y="1612240"/>
            <a:ext cx="360000" cy="198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  <a:endParaRPr lang="en-US" sz="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BA80A47-FC46-C992-69F0-7E060CF96525}"/>
              </a:ext>
            </a:extLst>
          </p:cNvPr>
          <p:cNvSpPr txBox="1"/>
          <p:nvPr/>
        </p:nvSpPr>
        <p:spPr>
          <a:xfrm>
            <a:off x="4180902" y="-39030"/>
            <a:ext cx="1210146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3200" dirty="0" err="1">
                <a:solidFill>
                  <a:srgbClr val="FF0000"/>
                </a:solidFill>
              </a:rPr>
              <a:t>Draft</a:t>
            </a:r>
            <a:r>
              <a:rPr lang="de-DE" sz="32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1" name="Ring 30">
            <a:extLst>
              <a:ext uri="{FF2B5EF4-FFF2-40B4-BE49-F238E27FC236}">
                <a16:creationId xmlns:a16="http://schemas.microsoft.com/office/drawing/2014/main" id="{AEAEF0A4-14BA-9687-B656-624909F95E99}"/>
              </a:ext>
            </a:extLst>
          </p:cNvPr>
          <p:cNvSpPr/>
          <p:nvPr/>
        </p:nvSpPr>
        <p:spPr>
          <a:xfrm>
            <a:off x="4209115" y="699062"/>
            <a:ext cx="3790515" cy="1899373"/>
          </a:xfrm>
          <a:prstGeom prst="donut">
            <a:avLst>
              <a:gd name="adj" fmla="val 3605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F71BD1A-D947-D4B8-2692-3B2C6022623B}"/>
              </a:ext>
            </a:extLst>
          </p:cNvPr>
          <p:cNvSpPr txBox="1"/>
          <p:nvPr/>
        </p:nvSpPr>
        <p:spPr>
          <a:xfrm rot="20502833">
            <a:off x="7259887" y="2111616"/>
            <a:ext cx="1374792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3200" dirty="0" err="1">
                <a:solidFill>
                  <a:srgbClr val="FF0000"/>
                </a:solidFill>
              </a:rPr>
              <a:t>Tbd</a:t>
            </a:r>
            <a:r>
              <a:rPr lang="de-DE" sz="32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39895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6"/>
            <a:ext cx="8420176" cy="2079134"/>
          </a:xfrm>
        </p:spPr>
        <p:txBody>
          <a:bodyPr/>
          <a:lstStyle/>
          <a:p>
            <a:r>
              <a:rPr lang="en-US" sz="1600" dirty="0"/>
              <a:t>Parallel operation during FAIR commissioning (commissioning beam, physics FAIR targets, physics actual targets)</a:t>
            </a:r>
          </a:p>
          <a:p>
            <a:r>
              <a:rPr lang="en-US" sz="1600" dirty="0"/>
              <a:t>Define technical and resource dependent boundary conditions for parallel operation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What we need to discuss</a:t>
            </a:r>
            <a:endParaRPr lang="en-US" sz="1600" dirty="0"/>
          </a:p>
          <a:p>
            <a:r>
              <a:rPr lang="en-US" sz="1600" dirty="0"/>
              <a:t>Priority during transition phase: ratio of main and parasitic physics beam time</a:t>
            </a:r>
          </a:p>
          <a:p>
            <a:pPr marL="300038" lvl="1" indent="0">
              <a:buNone/>
            </a:pPr>
            <a:r>
              <a:rPr lang="en-US" sz="1300" dirty="0"/>
              <a:t>		- Clearly, we all want FAIR asap BUT we also want as much as possible beam time</a:t>
            </a:r>
          </a:p>
          <a:p>
            <a:pPr marL="300038" lvl="1" indent="0">
              <a:buNone/>
            </a:pPr>
            <a:r>
              <a:rPr lang="en-US" sz="1300" dirty="0"/>
              <a:t>		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54D7C2-3EDE-73B0-10CB-9AD042216A26}"/>
              </a:ext>
            </a:extLst>
          </p:cNvPr>
          <p:cNvSpPr txBox="1"/>
          <p:nvPr/>
        </p:nvSpPr>
        <p:spPr>
          <a:xfrm>
            <a:off x="0" y="3308465"/>
            <a:ext cx="914400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GB" dirty="0"/>
              <a:t>Priority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92E45E-C080-73BE-EB65-825843C236F6}"/>
              </a:ext>
            </a:extLst>
          </p:cNvPr>
          <p:cNvSpPr/>
          <p:nvPr/>
        </p:nvSpPr>
        <p:spPr>
          <a:xfrm>
            <a:off x="648392" y="3940233"/>
            <a:ext cx="7847215" cy="36576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accent1">
                  <a:lumMod val="45000"/>
                  <a:lumOff val="5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E28396D-E19D-FFE9-9D2D-B86066E12A09}"/>
              </a:ext>
            </a:extLst>
          </p:cNvPr>
          <p:cNvSpPr txBox="1"/>
          <p:nvPr/>
        </p:nvSpPr>
        <p:spPr>
          <a:xfrm>
            <a:off x="6618917" y="4305993"/>
            <a:ext cx="2711397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GB" dirty="0"/>
              <a:t>FAIR commissioning and installation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2FB5E75-1600-A947-1A23-2063A2542C73}"/>
              </a:ext>
            </a:extLst>
          </p:cNvPr>
          <p:cNvSpPr txBox="1"/>
          <p:nvPr/>
        </p:nvSpPr>
        <p:spPr>
          <a:xfrm>
            <a:off x="0" y="4305993"/>
            <a:ext cx="2054818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/>
              <a:t>Physics beam time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3BE7BC92-B755-F7CD-2A42-E0EAE8146D72}"/>
              </a:ext>
            </a:extLst>
          </p:cNvPr>
          <p:cNvCxnSpPr>
            <a:cxnSpLocks/>
            <a:stCxn id="5" idx="2"/>
            <a:endCxn id="5" idx="0"/>
          </p:cNvCxnSpPr>
          <p:nvPr/>
        </p:nvCxnSpPr>
        <p:spPr>
          <a:xfrm flipV="1">
            <a:off x="4572000" y="3940233"/>
            <a:ext cx="0" cy="360000"/>
          </a:xfrm>
          <a:prstGeom prst="straightConnector1">
            <a:avLst/>
          </a:prstGeom>
          <a:ln w="123825"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-0.42917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17 -0.00186 L 0.42795 0.00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17 -0.00186 L 0 0.00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E2904-F484-FD26-F53A-8032F7FE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D78879-53BD-C64E-FE6A-E6D619B1C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Engineering Run 2023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Beam time schedule 2024/25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strategic beam time schedule </a:t>
            </a:r>
          </a:p>
        </p:txBody>
      </p:sp>
    </p:spTree>
    <p:extLst>
      <p:ext uri="{BB962C8B-B14F-4D97-AF65-F5344CB8AC3E}">
        <p14:creationId xmlns:p14="http://schemas.microsoft.com/office/powerpoint/2010/main" val="183020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Engineering-Run 2023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S. Reimann</a:t>
            </a:r>
          </a:p>
        </p:txBody>
      </p:sp>
    </p:spTree>
    <p:extLst>
      <p:ext uri="{BB962C8B-B14F-4D97-AF65-F5344CB8AC3E}">
        <p14:creationId xmlns:p14="http://schemas.microsoft.com/office/powerpoint/2010/main" val="37046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 – Engineering-Run 2023 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106" y="3951513"/>
            <a:ext cx="318693" cy="5769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8" y="3744837"/>
            <a:ext cx="6147011" cy="1133248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317635" y="1088016"/>
            <a:ext cx="5762036" cy="2636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Main Goal:</a:t>
            </a:r>
          </a:p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Recommissioning after long shutdown (incl. LA16 renewal) to ensure full performance operation for 2024 physics run!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44 days of operation (24h 3-shift rotation and full on-call support)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energy consumption limit for 2023 (max. 43,7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GWh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4 new persons in shift team (from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Jülich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via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TransFAIR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all machines fully operational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(except there is a risk that ESR will have a late start)</a:t>
            </a: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49E9C0-DE42-E5AF-8F50-931BFA566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532" y="1064775"/>
            <a:ext cx="2006600" cy="16637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uppieren 10"/>
          <p:cNvGrpSpPr/>
          <p:nvPr/>
        </p:nvGrpSpPr>
        <p:grpSpPr>
          <a:xfrm>
            <a:off x="6945530" y="2838617"/>
            <a:ext cx="2006601" cy="2012253"/>
            <a:chOff x="6945530" y="2865832"/>
            <a:chExt cx="2006601" cy="2012253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C318BBB-CB42-DB1A-DEB6-5682C742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5530" y="2865832"/>
              <a:ext cx="2006601" cy="2012253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F05B7C6-D3EA-2DE0-FD3D-849CF78DC081}"/>
                </a:ext>
              </a:extLst>
            </p:cNvPr>
            <p:cNvSpPr txBox="1"/>
            <p:nvPr/>
          </p:nvSpPr>
          <p:spPr>
            <a:xfrm rot="18196571">
              <a:off x="8096851" y="4220394"/>
              <a:ext cx="803462" cy="2616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GB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campus</a:t>
              </a:r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7465364" y="3817097"/>
            <a:ext cx="961225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46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GWh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 algn="l"/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* ca. 5% error bar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7F042E-E040-1FF1-E20A-0153085E66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429346-19DF-6347-BEC0-6C4B0F774470}" type="datetime1">
              <a:rPr lang="de-DE" smtClean="0"/>
              <a:t>13.02.23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64D9A2-9B3F-C019-6428-A595EF0E1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 - Research Retreat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065454-C172-729D-121A-122CC033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77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Pre-defined Topics – from general operation request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B0F0"/>
                </a:solidFill>
              </a:rPr>
              <a:t>Xenon</a:t>
            </a:r>
            <a:r>
              <a:rPr lang="en-US" sz="1600" dirty="0">
                <a:solidFill>
                  <a:schemeClr val="tx1"/>
                </a:solidFill>
              </a:rPr>
              <a:t> high </a:t>
            </a:r>
            <a:r>
              <a:rPr lang="en-US" sz="1600" dirty="0">
                <a:solidFill>
                  <a:srgbClr val="00B0F0"/>
                </a:solidFill>
              </a:rPr>
              <a:t>current</a:t>
            </a:r>
            <a:r>
              <a:rPr lang="en-US" sz="1600" dirty="0">
                <a:solidFill>
                  <a:schemeClr val="tx1"/>
                </a:solidFill>
              </a:rPr>
              <a:t> measurement </a:t>
            </a:r>
            <a:r>
              <a:rPr lang="en-US" sz="1600" dirty="0">
                <a:solidFill>
                  <a:srgbClr val="00B0F0"/>
                </a:solidFill>
              </a:rPr>
              <a:t>campaign</a:t>
            </a:r>
          </a:p>
          <a:p>
            <a:r>
              <a:rPr lang="en-US" sz="1600" dirty="0">
                <a:solidFill>
                  <a:srgbClr val="00B0F0"/>
                </a:solidFill>
              </a:rPr>
              <a:t>Uranium</a:t>
            </a:r>
            <a:r>
              <a:rPr lang="en-US" sz="1600" dirty="0">
                <a:solidFill>
                  <a:schemeClr val="tx1"/>
                </a:solidFill>
              </a:rPr>
              <a:t> 73+ </a:t>
            </a:r>
            <a:r>
              <a:rPr lang="en-US" sz="1600" dirty="0">
                <a:solidFill>
                  <a:srgbClr val="00B0F0"/>
                </a:solidFill>
              </a:rPr>
              <a:t>high</a:t>
            </a:r>
            <a:r>
              <a:rPr lang="en-US" sz="1600" dirty="0">
                <a:solidFill>
                  <a:schemeClr val="tx1"/>
                </a:solidFill>
              </a:rPr>
              <a:t> current </a:t>
            </a:r>
            <a:r>
              <a:rPr lang="en-US" sz="1600" dirty="0">
                <a:solidFill>
                  <a:srgbClr val="00B0F0"/>
                </a:solidFill>
              </a:rPr>
              <a:t>campaign</a:t>
            </a:r>
          </a:p>
          <a:p>
            <a:r>
              <a:rPr lang="en-US" sz="1600" dirty="0">
                <a:solidFill>
                  <a:schemeClr val="tx1"/>
                </a:solidFill>
              </a:rPr>
              <a:t>operator training and Trans FAIR integration</a:t>
            </a:r>
          </a:p>
          <a:p>
            <a:r>
              <a:rPr lang="en-US" sz="1600" b="1" dirty="0">
                <a:solidFill>
                  <a:srgbClr val="00B0F0"/>
                </a:solidFill>
              </a:rPr>
              <a:t>dual isotope beam development for medical physics</a:t>
            </a:r>
          </a:p>
          <a:p>
            <a:r>
              <a:rPr lang="en-US" sz="1600" b="1" dirty="0">
                <a:solidFill>
                  <a:srgbClr val="00B0F0"/>
                </a:solidFill>
              </a:rPr>
              <a:t>pion production evaluation run for HADES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test operation for FAIR in-kind contributions</a:t>
            </a:r>
          </a:p>
          <a:p>
            <a:r>
              <a:rPr lang="en-US" sz="1600" dirty="0">
                <a:solidFill>
                  <a:schemeClr val="tx1"/>
                </a:solidFill>
              </a:rPr>
              <a:t>measurement of standard beam parameters behind SIS18</a:t>
            </a:r>
          </a:p>
          <a:p>
            <a:r>
              <a:rPr lang="en-US" sz="1600" dirty="0">
                <a:solidFill>
                  <a:schemeClr val="tx1"/>
                </a:solidFill>
              </a:rPr>
              <a:t>open slots for prioritized machine experiments</a:t>
            </a:r>
          </a:p>
          <a:p>
            <a:r>
              <a:rPr lang="en-US" sz="1600" b="1" dirty="0">
                <a:solidFill>
                  <a:srgbClr val="00B0F0"/>
                </a:solidFill>
              </a:rPr>
              <a:t>parallel beam for Cryring experiments with local source</a:t>
            </a:r>
          </a:p>
          <a:p>
            <a:r>
              <a:rPr lang="en-US" sz="1600" dirty="0">
                <a:solidFill>
                  <a:schemeClr val="tx1"/>
                </a:solidFill>
              </a:rPr>
              <a:t>parallel beam for </a:t>
            </a:r>
            <a:r>
              <a:rPr lang="en-US" sz="1600" dirty="0" err="1">
                <a:solidFill>
                  <a:schemeClr val="tx1"/>
                </a:solidFill>
              </a:rPr>
              <a:t>cw</a:t>
            </a:r>
            <a:r>
              <a:rPr lang="en-US" sz="1600" dirty="0">
                <a:solidFill>
                  <a:schemeClr val="tx1"/>
                </a:solidFill>
              </a:rPr>
              <a:t>-demonstrator operation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87" y="1154370"/>
            <a:ext cx="2555024" cy="1924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7373707" y="3349443"/>
            <a:ext cx="1005275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4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driven</a:t>
            </a:r>
          </a:p>
          <a:p>
            <a:pPr algn="l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driven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2F26A2-0291-DF91-9B66-806E5D57AB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FE0B6E-A90F-4347-8717-5C2C8ECA71B4}" type="datetime1">
              <a:rPr lang="de-DE" smtClean="0"/>
              <a:t>13.02.23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849E1B9-7767-8115-A4D0-89D085C0C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 - Research Retreat 2023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A56B0A4-CC46-40D2-F514-9C982C90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97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schedule, only using pre-defined topics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8" y="1255640"/>
            <a:ext cx="8073484" cy="14068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8" y="2877612"/>
            <a:ext cx="6197424" cy="140329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960353" y="3357581"/>
            <a:ext cx="1633781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dirty="0"/>
              <a:t>Apparently </a:t>
            </a:r>
          </a:p>
          <a:p>
            <a:r>
              <a:rPr lang="en-US" dirty="0"/>
              <a:t>6 weeks are </a:t>
            </a:r>
          </a:p>
          <a:p>
            <a:r>
              <a:rPr lang="en-US" dirty="0"/>
              <a:t>not much time</a:t>
            </a:r>
          </a:p>
        </p:txBody>
      </p:sp>
      <p:sp>
        <p:nvSpPr>
          <p:cNvPr id="9" name="Rechteck 8"/>
          <p:cNvSpPr/>
          <p:nvPr/>
        </p:nvSpPr>
        <p:spPr>
          <a:xfrm>
            <a:off x="328960" y="4486038"/>
            <a:ext cx="7493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HITRAP? commissioning: makes only sense if ESR and 7 days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187538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start of Cryring beam operation 2 weeks earlier, if shutdown work is fast and cooler commissioning can be done early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parasitic users @UNILAC and maybe @SIS18 (limited / feasibility needs to be checked)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prolongation of beam time by single days, if energy consumption over the year is low enough and re-commissioning is fast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What I need from you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reasonable prioritized list of topics / experiments to be flexibly included if possible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Statement whether pre-defined topics are still the hot topics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HADES evaluation run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dual isotope beam development for medical physics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Xenon high current measurement campaign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31C603-DC79-021E-AB80-B787767276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B65568B-9DFE-A943-8D4D-E969F1C55A16}" type="datetime1">
              <a:rPr lang="de-DE" smtClean="0"/>
              <a:t>13.02.23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C7CD5E-D10D-7AC1-3588-09F60B6BF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Stephan Reiman - Research Retreat 2023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73A52-9E4C-B30D-3EBE-697D4F41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32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Beam time 2024/25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D. Severin</a:t>
            </a:r>
          </a:p>
        </p:txBody>
      </p:sp>
    </p:spTree>
    <p:extLst>
      <p:ext uri="{BB962C8B-B14F-4D97-AF65-F5344CB8AC3E}">
        <p14:creationId xmlns:p14="http://schemas.microsoft.com/office/powerpoint/2010/main" val="362894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0A8A9-86C0-2E8F-E305-24B63D82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Beam time scheduling // first ideas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A319C2-1545-821F-13A4-68791689A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11" y="1109589"/>
            <a:ext cx="8694977" cy="33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05108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1279</Words>
  <Application>Microsoft Macintosh PowerPoint</Application>
  <PresentationFormat>Bildschirmpräsentation (16:9)</PresentationFormat>
  <Paragraphs>329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fair-gsi-folienmaster_2017_onering</vt:lpstr>
      <vt:lpstr>Beam time(s) during FAIR Phase-0: Engineering run 2023 and Beam time 2024 </vt:lpstr>
      <vt:lpstr>Outline</vt:lpstr>
      <vt:lpstr>Engineering-Run 2023</vt:lpstr>
      <vt:lpstr>Boundary Conditions – Engineering-Run 2023 </vt:lpstr>
      <vt:lpstr>Pre-defined Topics – from general operation request</vt:lpstr>
      <vt:lpstr>preliminary schedule, only using pre-defined topics</vt:lpstr>
      <vt:lpstr>Opportunities</vt:lpstr>
      <vt:lpstr>Beam time 2024/25</vt:lpstr>
      <vt:lpstr>Beam time scheduling // first ideas</vt:lpstr>
      <vt:lpstr>Beam time scheduling // first ideas</vt:lpstr>
      <vt:lpstr>Challenges and Opportunities</vt:lpstr>
      <vt:lpstr>Strategic Beam Time Schedule</vt:lpstr>
      <vt:lpstr>FAIR/GSI strategic operation scenario</vt:lpstr>
      <vt:lpstr>Assumptions</vt:lpstr>
      <vt:lpstr>FAIR/GSI strategic operation scenario towards FS+</vt:lpstr>
      <vt:lpstr>FAIR/GSI strategic operation scenario towards FS+</vt:lpstr>
      <vt:lpstr>FAIR/GSI strategic operation scenario towards FS+</vt:lpstr>
      <vt:lpstr>Challenges and Opportunities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Microsoft Office User</cp:lastModifiedBy>
  <cp:revision>24</cp:revision>
  <dcterms:created xsi:type="dcterms:W3CDTF">2023-02-08T12:17:06Z</dcterms:created>
  <dcterms:modified xsi:type="dcterms:W3CDTF">2023-02-13T09:41:08Z</dcterms:modified>
</cp:coreProperties>
</file>