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1313" r:id="rId2"/>
    <p:sldId id="1376" r:id="rId3"/>
    <p:sldId id="1378" r:id="rId4"/>
    <p:sldId id="1377" r:id="rId5"/>
    <p:sldId id="1304" r:id="rId6"/>
    <p:sldId id="1325" r:id="rId7"/>
    <p:sldId id="1343" r:id="rId8"/>
    <p:sldId id="260" r:id="rId9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DBB63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35" autoAdjust="0"/>
    <p:restoredTop sz="97523" autoAdjust="0"/>
  </p:normalViewPr>
  <p:slideViewPr>
    <p:cSldViewPr snapToGrid="0" snapToObjects="1">
      <p:cViewPr varScale="1">
        <p:scale>
          <a:sx n="81" d="100"/>
          <a:sy n="81" d="100"/>
        </p:scale>
        <p:origin x="48" y="130"/>
      </p:cViewPr>
      <p:guideLst>
        <p:guide orient="horz" pos="935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8402105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2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0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1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1" r:id="rId3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65714"/>
            <a:ext cx="6607516" cy="1164916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4921" y="3734601"/>
            <a:ext cx="6400800" cy="1667363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tx1"/>
                </a:solidFill>
              </a:rPr>
              <a:t>Welcome </a:t>
            </a:r>
            <a:r>
              <a:rPr lang="de-DE" sz="3000" b="1" dirty="0" err="1">
                <a:solidFill>
                  <a:schemeClr val="tx1"/>
                </a:solidFill>
              </a:rPr>
              <a:t>to</a:t>
            </a:r>
            <a:r>
              <a:rPr lang="de-DE" sz="3000" b="1" dirty="0">
                <a:solidFill>
                  <a:schemeClr val="tx1"/>
                </a:solidFill>
              </a:rPr>
              <a:t> </a:t>
            </a:r>
            <a:r>
              <a:rPr lang="de-DE" sz="3000" b="1" dirty="0" err="1">
                <a:solidFill>
                  <a:schemeClr val="tx1"/>
                </a:solidFill>
              </a:rPr>
              <a:t>the</a:t>
            </a:r>
            <a:r>
              <a:rPr lang="de-DE" sz="3000" b="1" dirty="0">
                <a:solidFill>
                  <a:schemeClr val="tx1"/>
                </a:solidFill>
              </a:rPr>
              <a:t> 2023 </a:t>
            </a:r>
          </a:p>
          <a:p>
            <a:r>
              <a:rPr lang="de-DE" sz="3000" b="1" dirty="0">
                <a:solidFill>
                  <a:schemeClr val="tx1"/>
                </a:solidFill>
              </a:rPr>
              <a:t>Research Retreat</a:t>
            </a:r>
            <a:endParaRPr lang="de-DE" sz="2500" b="1" dirty="0">
              <a:solidFill>
                <a:schemeClr val="tx1"/>
              </a:solidFill>
            </a:endParaRPr>
          </a:p>
          <a:p>
            <a:r>
              <a:rPr lang="de-DE" sz="2500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</a:rPr>
              <a:t>Paolo Giubellino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87" y="6622184"/>
            <a:ext cx="8479854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100" dirty="0" err="1"/>
              <a:t>Tobbaccon</a:t>
            </a:r>
            <a:r>
              <a:rPr lang="de-DE" sz="1100" dirty="0"/>
              <a:t> </a:t>
            </a:r>
            <a:r>
              <a:rPr lang="de-DE" sz="1100" dirty="0" err="1"/>
              <a:t>conference</a:t>
            </a:r>
            <a:r>
              <a:rPr lang="de-DE" sz="1100" dirty="0"/>
              <a:t> </a:t>
            </a:r>
            <a:r>
              <a:rPr lang="de-DE" sz="1100" dirty="0" err="1"/>
              <a:t>hotel</a:t>
            </a:r>
            <a:r>
              <a:rPr lang="de-DE" sz="1100" dirty="0"/>
              <a:t> Bensheim Feb 13 2023</a:t>
            </a:r>
          </a:p>
        </p:txBody>
      </p:sp>
    </p:spTree>
    <p:extLst>
      <p:ext uri="{BB962C8B-B14F-4D97-AF65-F5344CB8AC3E}">
        <p14:creationId xmlns:p14="http://schemas.microsoft.com/office/powerpoint/2010/main" val="417159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1450685"/>
            <a:ext cx="8922619" cy="5065618"/>
          </a:xfrm>
        </p:spPr>
        <p:txBody>
          <a:bodyPr>
            <a:noAutofit/>
          </a:bodyPr>
          <a:lstStyle/>
          <a:p>
            <a:r>
              <a:rPr lang="en-GB" sz="2800" dirty="0"/>
              <a:t>Discuss the prospects of research at GSI and FAIR following the Review and subsequent decisions of the funding authorities</a:t>
            </a:r>
          </a:p>
          <a:p>
            <a:pPr lvl="1"/>
            <a:r>
              <a:rPr lang="en-GB" sz="2400" dirty="0"/>
              <a:t>including specific plans of each of the 4 pillars</a:t>
            </a:r>
          </a:p>
          <a:p>
            <a:r>
              <a:rPr lang="en-GB" sz="2800" dirty="0"/>
              <a:t>Define  the prioritized needs to </a:t>
            </a:r>
            <a:r>
              <a:rPr lang="en-GB" sz="2800" dirty="0" smtClean="0"/>
              <a:t>successfully </a:t>
            </a:r>
            <a:r>
              <a:rPr lang="en-GB" sz="2800" dirty="0"/>
              <a:t>perform the 2024 and 2025 beam times</a:t>
            </a:r>
          </a:p>
          <a:p>
            <a:pPr lvl="1"/>
            <a:r>
              <a:rPr lang="en-GB" sz="2400" dirty="0"/>
              <a:t>for GSI, results in 2024 are crucial in view of the </a:t>
            </a:r>
            <a:r>
              <a:rPr lang="en-GB" sz="2400" dirty="0" err="1"/>
              <a:t>Center</a:t>
            </a:r>
            <a:r>
              <a:rPr lang="en-GB" sz="2400" dirty="0"/>
              <a:t> Evaluation foreseen in late 2024/early 2025</a:t>
            </a:r>
          </a:p>
          <a:p>
            <a:pPr lvl="1"/>
            <a:r>
              <a:rPr lang="en-GB" sz="2400" dirty="0"/>
              <a:t>in this respect, it is essential to define requests to the </a:t>
            </a:r>
            <a:r>
              <a:rPr lang="en-GB" sz="2400" dirty="0" smtClean="0"/>
              <a:t>accelerators </a:t>
            </a:r>
            <a:r>
              <a:rPr lang="en-GB" sz="2400" dirty="0"/>
              <a:t>so that all necessary preparations can be done, in particular those to be included in the 2023 engineering run</a:t>
            </a:r>
          </a:p>
        </p:txBody>
      </p:sp>
    </p:spTree>
    <p:extLst>
      <p:ext uri="{BB962C8B-B14F-4D97-AF65-F5344CB8AC3E}">
        <p14:creationId xmlns:p14="http://schemas.microsoft.com/office/powerpoint/2010/main" val="32370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2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1857676"/>
            <a:ext cx="8739739" cy="4004110"/>
          </a:xfrm>
        </p:spPr>
        <p:txBody>
          <a:bodyPr>
            <a:noAutofit/>
          </a:bodyPr>
          <a:lstStyle/>
          <a:p>
            <a:r>
              <a:rPr lang="en-GB" dirty="0"/>
              <a:t>Define prioritized needs for a successful 2028 </a:t>
            </a:r>
            <a:r>
              <a:rPr lang="en-GB" dirty="0" smtClean="0"/>
              <a:t>FAIR/GSI </a:t>
            </a:r>
            <a:r>
              <a:rPr lang="en-GB" dirty="0"/>
              <a:t>run </a:t>
            </a:r>
          </a:p>
          <a:p>
            <a:r>
              <a:rPr lang="en-GB" dirty="0"/>
              <a:t>Define the Science point of view on the planning of beam for experiments in the years 2026, 2027 and 2028 as input to the management discussions on the program</a:t>
            </a:r>
          </a:p>
          <a:p>
            <a:r>
              <a:rPr lang="en-GB" dirty="0"/>
              <a:t>Have a very first „conceptual“ discussion of new ideas of science at GSI not necessarily included in the baseline MSV experiments</a:t>
            </a:r>
          </a:p>
          <a:p>
            <a:pPr lvl="1"/>
            <a:r>
              <a:rPr lang="en-GB" dirty="0"/>
              <a:t>both basic science and applications/tech transfer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17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the meantime, the construction of FAIR progresses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Civil continues fast</a:t>
            </a:r>
          </a:p>
          <a:p>
            <a:pPr lvl="1"/>
            <a:r>
              <a:rPr lang="en-GB" dirty="0"/>
              <a:t>the Concrete works of the full IO will be finished in the course of this year, followed by technical installation on the FS+ section (if so decided by Council)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nstallation </a:t>
            </a:r>
            <a:r>
              <a:rPr lang="en-GB" dirty="0"/>
              <a:t>of first accelerator elements in a few months</a:t>
            </a:r>
          </a:p>
          <a:p>
            <a:pPr lvl="1"/>
            <a:r>
              <a:rPr lang="en-GB" dirty="0"/>
              <a:t>major technical components such as the </a:t>
            </a:r>
            <a:r>
              <a:rPr lang="en-GB" dirty="0" err="1"/>
              <a:t>cryo</a:t>
            </a:r>
            <a:r>
              <a:rPr lang="en-GB" dirty="0"/>
              <a:t> plant are progressing</a:t>
            </a:r>
          </a:p>
          <a:p>
            <a:r>
              <a:rPr lang="en-GB" dirty="0"/>
              <a:t>And so do accelerators and experiments</a:t>
            </a:r>
          </a:p>
          <a:p>
            <a:pPr lvl="1"/>
            <a:r>
              <a:rPr lang="en-GB" dirty="0"/>
              <a:t>the main issue of </a:t>
            </a:r>
            <a:r>
              <a:rPr lang="en-GB" dirty="0" err="1"/>
              <a:t>reprocurement</a:t>
            </a:r>
            <a:r>
              <a:rPr lang="en-GB" dirty="0"/>
              <a:t> of Russian components is being addressed</a:t>
            </a:r>
          </a:p>
          <a:p>
            <a:r>
              <a:rPr lang="en-GB" dirty="0"/>
              <a:t>The FAIR project has launched a reorganization to adapt the action to the new situation, keeping in mind that this is stepwise approach aiming at the end at the MSV</a:t>
            </a:r>
          </a:p>
          <a:p>
            <a:pPr lvl="1"/>
            <a:r>
              <a:rPr lang="en-GB" dirty="0"/>
              <a:t>See the presentation by J. </a:t>
            </a:r>
            <a:r>
              <a:rPr lang="en-GB" dirty="0" err="1"/>
              <a:t>Blaurock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99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20BA7E-BFA6-8A4F-BCCE-6070A720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" y="270000"/>
            <a:ext cx="5891597" cy="787557"/>
          </a:xfrm>
        </p:spPr>
        <p:txBody>
          <a:bodyPr>
            <a:noAutofit/>
          </a:bodyPr>
          <a:lstStyle/>
          <a:p>
            <a:r>
              <a:rPr lang="en-GB" dirty="0"/>
              <a:t>FAIR </a:t>
            </a:r>
            <a:r>
              <a:rPr lang="de-DE" dirty="0"/>
              <a:t>First Science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Staging</a:t>
            </a:r>
            <a:r>
              <a:rPr lang="de-DE" dirty="0"/>
              <a:t> Review</a:t>
            </a:r>
            <a:endParaRPr lang="en-GB" sz="1900" dirty="0">
              <a:solidFill>
                <a:srgbClr val="FF0000"/>
              </a:solidFill>
              <a:ea typeface="+mn-ea"/>
            </a:endParaRPr>
          </a:p>
        </p:txBody>
      </p:sp>
      <p:pic>
        <p:nvPicPr>
          <p:cNvPr id="2" name="9AE0FD7F-97D7-4282-9BE4-904F0E6BC1DA" descr="5471000F-A197-49BE-A84F-D6E952E4711F">
            <a:extLst>
              <a:ext uri="{FF2B5EF4-FFF2-40B4-BE49-F238E27FC236}">
                <a16:creationId xmlns:a16="http://schemas.microsoft.com/office/drawing/2014/main" id="{371310A1-913C-F20B-AC46-7793A04C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45" y="1883824"/>
            <a:ext cx="4798527" cy="34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57748" y="1212783"/>
            <a:ext cx="4610499" cy="53708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900" dirty="0"/>
              <a:t>The international review                                                                         panel has issued its report, which is publicly available in full on our website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The scientific program of all  four FAIR pillars is indicated  as outstanding and in many  cases world leading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Given the financial constraints, a  start configuration including SIS 100, SFRS with the High Energy </a:t>
            </a:r>
            <a:r>
              <a:rPr lang="en-US" sz="2900" dirty="0">
                <a:solidFill>
                  <a:schemeClr val="tx1"/>
                </a:solidFill>
              </a:rPr>
              <a:t>cave</a:t>
            </a:r>
            <a:r>
              <a:rPr lang="en-US" sz="2900" dirty="0"/>
              <a:t> and CBM (FS+) is recommended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In October 2022 FAIR Council decided to: </a:t>
            </a:r>
            <a:r>
              <a:rPr lang="en-GB" sz="2900" dirty="0"/>
              <a:t>follow the recommendation of the review and pursue a stepwise realization starting with FS+ , followed by the APPA cave, then the LEB and finally the rest of the CR, the HESR and the </a:t>
            </a:r>
            <a:r>
              <a:rPr lang="en-GB" sz="2900" dirty="0" smtClean="0"/>
              <a:t>p-</a:t>
            </a:r>
            <a:r>
              <a:rPr lang="en-GB" sz="2900" dirty="0" err="1" smtClean="0"/>
              <a:t>Linac</a:t>
            </a:r>
            <a:endParaRPr lang="en-GB" sz="2900" dirty="0"/>
          </a:p>
          <a:p>
            <a:pPr>
              <a:lnSpc>
                <a:spcPct val="110000"/>
              </a:lnSpc>
            </a:pPr>
            <a:r>
              <a:rPr lang="en-GB" sz="2900" dirty="0"/>
              <a:t>Now, we are eagerly waiting for the indispensable </a:t>
            </a:r>
            <a:r>
              <a:rPr lang="en-GB" sz="2900" dirty="0" smtClean="0"/>
              <a:t>funding </a:t>
            </a:r>
            <a:r>
              <a:rPr lang="en-GB" sz="2900" dirty="0"/>
              <a:t>decisions </a:t>
            </a:r>
            <a:endParaRPr lang="en-US" sz="2900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2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5" y="202059"/>
            <a:ext cx="5606246" cy="747065"/>
          </a:xfrm>
        </p:spPr>
        <p:txBody>
          <a:bodyPr>
            <a:normAutofit/>
          </a:bodyPr>
          <a:lstStyle/>
          <a:p>
            <a:r>
              <a:rPr lang="en-US" sz="2800" dirty="0"/>
              <a:t>FAIR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70000"/>
            <a:ext cx="8526780" cy="5283200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Up to 2025 we continue with FAIR Phase-0, from 2026 onwards we enter the mixed-mode with the commissioning of the new beamlines. Annual beam time for science will increase progressively, to reach full year operation from 2028 onwards.</a:t>
            </a:r>
          </a:p>
          <a:p>
            <a:pPr>
              <a:lnSpc>
                <a:spcPct val="105000"/>
              </a:lnSpc>
            </a:pPr>
            <a:r>
              <a:rPr lang="en-US" dirty="0"/>
              <a:t>„First Science+“ includes all the facilities on the GSI campus plus the Super-FRS with the High Energy Branch, SIS100 and the CBM cave.</a:t>
            </a:r>
          </a:p>
          <a:p>
            <a:pPr>
              <a:lnSpc>
                <a:spcPct val="105000"/>
              </a:lnSpc>
            </a:pPr>
            <a:r>
              <a:rPr lang="en-US" dirty="0"/>
              <a:t>Some experiments will start already in 2027 at the Super-FRS using SIS18 beams („Early Science“)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The amount of beam time to the new cave during Early Science will depend on the physics case, which should now be updated and detailed.</a:t>
            </a:r>
          </a:p>
          <a:p>
            <a:pPr>
              <a:lnSpc>
                <a:spcPct val="105000"/>
              </a:lnSpc>
            </a:pPr>
            <a:r>
              <a:rPr lang="en-US" dirty="0"/>
              <a:t>We will try to keep a broad research program on campus, which will also serve the long-term goals of FAIR.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4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in 2028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" y="1491916"/>
            <a:ext cx="8829040" cy="5051124"/>
          </a:xfrm>
        </p:spPr>
        <p:txBody>
          <a:bodyPr>
            <a:normAutofit/>
          </a:bodyPr>
          <a:lstStyle/>
          <a:p>
            <a:r>
              <a:rPr lang="en-US" dirty="0"/>
              <a:t>So, the „FAIR2028“ science program will include:</a:t>
            </a:r>
          </a:p>
          <a:p>
            <a:pPr lvl="1"/>
            <a:r>
              <a:rPr lang="en-US" dirty="0"/>
              <a:t>APPA experiments at the low-energy rings, at the caves at SIS18 and UNILAC, PHELIX and a limited set of experiments which could be hosted at the SIS100 caves </a:t>
            </a:r>
          </a:p>
          <a:p>
            <a:pPr lvl="1"/>
            <a:r>
              <a:rPr lang="en-US" dirty="0"/>
              <a:t>NUSTAR at the SFRS with SIS100 beams, plus SHE experiments at UNILAC and ILIMA at the low-energy rings</a:t>
            </a:r>
          </a:p>
          <a:p>
            <a:pPr lvl="1"/>
            <a:r>
              <a:rPr lang="en-US" dirty="0"/>
              <a:t>CBM at the new cave with SIS100 beams, and HADES at SIS18</a:t>
            </a:r>
          </a:p>
          <a:p>
            <a:r>
              <a:rPr lang="en-US" dirty="0"/>
              <a:t>We will optimize our efforts towards optimum use of our resources and of the space in the new caves for these goals.</a:t>
            </a:r>
          </a:p>
          <a:p>
            <a:r>
              <a:rPr lang="en-US" dirty="0"/>
              <a:t>For activities which will have beam only at a later stage, such as PANDA, suitable programs are being developed, when possible using the caves and beams available at GSI/FAIR.</a:t>
            </a:r>
          </a:p>
        </p:txBody>
      </p:sp>
    </p:spTree>
    <p:extLst>
      <p:ext uri="{BB962C8B-B14F-4D97-AF65-F5344CB8AC3E}">
        <p14:creationId xmlns:p14="http://schemas.microsoft.com/office/powerpoint/2010/main" val="260831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E0979-955E-3B4E-23D2-4F3ADB71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EC4A1C5-5E12-42BD-A131-A585AA548F26}" type="slidenum">
              <a:rPr lang="de-DE" smtClean="0"/>
              <a:pPr>
                <a:defRPr/>
              </a:pPr>
              <a:t>8</a:t>
            </a:fld>
            <a:endParaRPr lang="de-DE" altLang="de-DE">
              <a:solidFill>
                <a:srgbClr val="00599D"/>
              </a:solidFill>
            </a:endParaRPr>
          </a:p>
        </p:txBody>
      </p:sp>
      <p:sp>
        <p:nvSpPr>
          <p:cNvPr id="26628" name="Textfeld 11"/>
          <p:cNvSpPr txBox="1">
            <a:spLocks noChangeArrowheads="1"/>
          </p:cNvSpPr>
          <p:nvPr/>
        </p:nvSpPr>
        <p:spPr bwMode="auto">
          <a:xfrm>
            <a:off x="6026150" y="5476875"/>
            <a:ext cx="298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>
                <a:solidFill>
                  <a:schemeClr val="bg1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fair-gsi-folienmaster_2016_onering</vt:lpstr>
      <vt:lpstr> </vt:lpstr>
      <vt:lpstr>Objectives of this meeting 1 </vt:lpstr>
      <vt:lpstr>Objectives of this meeting 2 </vt:lpstr>
      <vt:lpstr>In the meantime, the construction of FAIR progresses</vt:lpstr>
      <vt:lpstr>FAIR First Science and Staging Review</vt:lpstr>
      <vt:lpstr>FAIR research plan</vt:lpstr>
      <vt:lpstr>FAIR in 2028</vt:lpstr>
      <vt:lpstr>PowerPoint Presentation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Personnel Planning</dc:title>
  <dc:creator>Constantinescu, Anna Dr.</dc:creator>
  <cp:lastModifiedBy>Leifels, Yvonne Dr.</cp:lastModifiedBy>
  <cp:revision>595</cp:revision>
  <cp:lastPrinted>2021-11-03T08:48:02Z</cp:lastPrinted>
  <dcterms:created xsi:type="dcterms:W3CDTF">2019-10-01T11:48:50Z</dcterms:created>
  <dcterms:modified xsi:type="dcterms:W3CDTF">2023-02-13T10:47:07Z</dcterms:modified>
</cp:coreProperties>
</file>