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3.jpg" ContentType="image/jpg"/>
  <Override PartName="/ppt/media/image66.jpg" ContentType="image/jpg"/>
  <Override PartName="/ppt/media/image68.jpg" ContentType="image/jpg"/>
  <Override PartName="/ppt/media/image69.jpg" ContentType="image/jpg"/>
  <Override PartName="/ppt/media/image106.jpg" ContentType="image/jpg"/>
  <Override PartName="/ppt/media/image107.jpg" ContentType="image/jpg"/>
  <Override PartName="/ppt/media/image109.jpg" ContentType="image/jpg"/>
  <Override PartName="/ppt/media/image113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21.jpg" ContentType="image/jpg"/>
  <Override PartName="/ppt/media/image123.jpg" ContentType="image/jpg"/>
  <Override PartName="/ppt/media/image12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354" r:id="rId2"/>
    <p:sldId id="408" r:id="rId3"/>
    <p:sldId id="369" r:id="rId4"/>
    <p:sldId id="375" r:id="rId5"/>
    <p:sldId id="378" r:id="rId6"/>
    <p:sldId id="368" r:id="rId7"/>
    <p:sldId id="380" r:id="rId8"/>
    <p:sldId id="383" r:id="rId9"/>
    <p:sldId id="384" r:id="rId10"/>
    <p:sldId id="377" r:id="rId11"/>
    <p:sldId id="389" r:id="rId12"/>
    <p:sldId id="391" r:id="rId13"/>
    <p:sldId id="392" r:id="rId14"/>
    <p:sldId id="398" r:id="rId15"/>
    <p:sldId id="394" r:id="rId16"/>
    <p:sldId id="393" r:id="rId17"/>
    <p:sldId id="400" r:id="rId18"/>
    <p:sldId id="403" r:id="rId19"/>
    <p:sldId id="401" r:id="rId20"/>
    <p:sldId id="402" r:id="rId21"/>
    <p:sldId id="404" r:id="rId22"/>
    <p:sldId id="405" r:id="rId23"/>
    <p:sldId id="406" r:id="rId24"/>
    <p:sldId id="407" r:id="rId25"/>
    <p:sldId id="395" r:id="rId26"/>
    <p:sldId id="370" r:id="rId27"/>
    <p:sldId id="3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4" autoAdjust="0"/>
    <p:restoredTop sz="95232" autoAdjust="0"/>
  </p:normalViewPr>
  <p:slideViewPr>
    <p:cSldViewPr snapToGrid="0">
      <p:cViewPr varScale="1">
        <p:scale>
          <a:sx n="120" d="100"/>
          <a:sy n="120" d="100"/>
        </p:scale>
        <p:origin x="1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BD76A-8F9D-494D-84EA-79A4FFB378E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C85CC-A59D-4AD1-93A8-1D97300C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5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1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4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4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2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4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4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82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9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38816-822C-4CFF-95F1-3FCC09BED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26" Type="http://schemas.openxmlformats.org/officeDocument/2006/relationships/image" Target="../media/image54.png"/><Relationship Id="rId3" Type="http://schemas.microsoft.com/office/2007/relationships/hdphoto" Target="../media/hdphoto3.wdp"/><Relationship Id="rId21" Type="http://schemas.openxmlformats.org/officeDocument/2006/relationships/image" Target="../media/image49.jpeg"/><Relationship Id="rId7" Type="http://schemas.microsoft.com/office/2007/relationships/hdphoto" Target="../media/hdphoto4.wdp"/><Relationship Id="rId12" Type="http://schemas.openxmlformats.org/officeDocument/2006/relationships/image" Target="../media/image40.emf"/><Relationship Id="rId17" Type="http://schemas.openxmlformats.org/officeDocument/2006/relationships/image" Target="../media/image45.jpeg"/><Relationship Id="rId25" Type="http://schemas.openxmlformats.org/officeDocument/2006/relationships/image" Target="../media/image53.png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20" Type="http://schemas.openxmlformats.org/officeDocument/2006/relationships/image" Target="../media/image48.jpe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24" Type="http://schemas.openxmlformats.org/officeDocument/2006/relationships/image" Target="../media/image52.png"/><Relationship Id="rId5" Type="http://schemas.openxmlformats.org/officeDocument/2006/relationships/image" Target="../media/image35.jpeg"/><Relationship Id="rId15" Type="http://schemas.openxmlformats.org/officeDocument/2006/relationships/image" Target="../media/image43.jpeg"/><Relationship Id="rId23" Type="http://schemas.openxmlformats.org/officeDocument/2006/relationships/image" Target="../media/image51.emf"/><Relationship Id="rId28" Type="http://schemas.openxmlformats.org/officeDocument/2006/relationships/image" Target="../media/image56.png"/><Relationship Id="rId10" Type="http://schemas.openxmlformats.org/officeDocument/2006/relationships/image" Target="../media/image39.png"/><Relationship Id="rId19" Type="http://schemas.openxmlformats.org/officeDocument/2006/relationships/image" Target="../media/image47.jpeg"/><Relationship Id="rId31" Type="http://schemas.openxmlformats.org/officeDocument/2006/relationships/image" Target="../media/image59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50.jpe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10" Type="http://schemas.openxmlformats.org/officeDocument/2006/relationships/image" Target="../media/image74.jpeg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emf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jpeg"/><Relationship Id="rId14" Type="http://schemas.openxmlformats.org/officeDocument/2006/relationships/image" Target="../media/image10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jp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jpg"/><Relationship Id="rId4" Type="http://schemas.openxmlformats.org/officeDocument/2006/relationships/image" Target="../media/image109.jp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1/epjconf/202225909001" TargetMode="External"/><Relationship Id="rId2" Type="http://schemas.openxmlformats.org/officeDocument/2006/relationships/hyperlink" Target="https://www.cbm.gsi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bm.gsi.de/documents" TargetMode="External"/><Relationship Id="rId4" Type="http://schemas.openxmlformats.org/officeDocument/2006/relationships/hyperlink" Target="https://repository.gsi.de/record/24666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4894"/>
            <a:ext cx="12192000" cy="14254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latin typeface="+mn-lt"/>
              </a:rPr>
              <a:t>The CBM experiment at FAIR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3600" dirty="0" smtClean="0">
                <a:latin typeface="+mn-lt"/>
                <a:sym typeface="Symbol" panose="05050102010706020507" pitchFamily="18" charset="2"/>
              </a:rPr>
              <a:t> </a:t>
            </a:r>
            <a:r>
              <a:rPr lang="en-US" sz="3600" i="1" dirty="0">
                <a:latin typeface="+mn-lt"/>
              </a:rPr>
              <a:t>Overview of detector and </a:t>
            </a:r>
            <a:r>
              <a:rPr lang="en-US" sz="3600" i="1" dirty="0" smtClean="0">
                <a:latin typeface="+mn-lt"/>
              </a:rPr>
              <a:t>technologies </a:t>
            </a:r>
            <a:r>
              <a:rPr lang="en-US" sz="3600" dirty="0" smtClean="0">
                <a:latin typeface="+mn-lt"/>
                <a:sym typeface="Symbol" panose="05050102010706020507" pitchFamily="18" charset="2"/>
              </a:rPr>
              <a:t>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24" y="5823431"/>
            <a:ext cx="3587850" cy="855186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800588" y="5577972"/>
            <a:ext cx="3131819" cy="1052078"/>
            <a:chOff x="5618480" y="5234374"/>
            <a:chExt cx="4113432" cy="13818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8480" y="5234374"/>
              <a:ext cx="1479201" cy="123266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618480" y="6211963"/>
              <a:ext cx="4113432" cy="404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Facility for Antiproton and Ion Research</a:t>
              </a:r>
              <a:endParaRPr lang="en-US" sz="1400" b="1" dirty="0"/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8205710" y="4798410"/>
            <a:ext cx="3285323" cy="1831640"/>
            <a:chOff x="9178878" y="3700226"/>
            <a:chExt cx="4315049" cy="24057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9447" y="3700226"/>
              <a:ext cx="1474910" cy="199007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178878" y="5701717"/>
              <a:ext cx="4315049" cy="404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Compressed Baryonic Matter Experiment </a:t>
              </a:r>
              <a:endParaRPr lang="en-US" sz="14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333734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Johann M. Heuser, GSI, Darmstadt</a:t>
            </a:r>
          </a:p>
          <a:p>
            <a:pPr algn="ctr"/>
            <a:endParaRPr lang="en-US" i="1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J-PARC Heavy-Ion Seminar – November 10, 2022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6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 walk through the detector systems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10</a:t>
            </a:fld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137459" y="1727505"/>
            <a:ext cx="2308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en-US" dirty="0"/>
              <a:t>configurations: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i="1" dirty="0"/>
              <a:t>Hadron-Electron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i="1" dirty="0"/>
              <a:t>Hadron-only </a:t>
            </a:r>
            <a:endParaRPr lang="en-US" i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b="1" i="1" dirty="0" smtClean="0"/>
              <a:t>Muon</a:t>
            </a:r>
            <a:br>
              <a:rPr lang="en-US" b="1" i="1" dirty="0" smtClean="0"/>
            </a:br>
            <a:r>
              <a:rPr lang="en-US" sz="1200" dirty="0"/>
              <a:t>STS, MUCH, TRD, </a:t>
            </a:r>
            <a:r>
              <a:rPr lang="en-US" sz="1200" dirty="0" smtClean="0"/>
              <a:t>TOF, PSD </a:t>
            </a:r>
            <a:r>
              <a:rPr lang="en-US" sz="1200" i="1" dirty="0" smtClean="0"/>
              <a:t> </a:t>
            </a:r>
            <a:endParaRPr lang="en-US" i="1" dirty="0"/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618744" y="1757141"/>
            <a:ext cx="8316990" cy="3983969"/>
            <a:chOff x="618744" y="1757141"/>
            <a:chExt cx="8316990" cy="39839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44" y="1776248"/>
              <a:ext cx="8311642" cy="3964862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618744" y="1776248"/>
              <a:ext cx="8316990" cy="396486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17333" y="5208832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STS</a:t>
              </a:r>
              <a:endParaRPr lang="en-US" dirty="0" smtClean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03486" y="5221484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MVD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90877" y="5221429"/>
              <a:ext cx="967154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MUCH</a:t>
              </a:r>
              <a:endParaRPr lang="en-US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04724" y="5218034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TRD</a:t>
              </a:r>
              <a:endParaRPr lang="en-US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7200" y="5214639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TOF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21047" y="5198038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PSD</a:t>
              </a:r>
              <a:endParaRPr lang="en-US" dirty="0" smtClean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1987393" y="3405281"/>
              <a:ext cx="167053" cy="1816148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4977904" y="3663821"/>
              <a:ext cx="280206" cy="1563720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708592" y="3656398"/>
              <a:ext cx="189546" cy="1578181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999378" y="3603644"/>
              <a:ext cx="167053" cy="163093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567684" y="3405281"/>
              <a:ext cx="442547" cy="1809358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267390" y="3521583"/>
              <a:ext cx="251342" cy="167645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666352" y="1811001"/>
              <a:ext cx="1111260" cy="53860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RICH </a:t>
              </a:r>
              <a:br>
                <a:rPr lang="de-DE" dirty="0" smtClean="0"/>
              </a:br>
              <a:r>
                <a:rPr lang="de-DE" sz="1100" dirty="0" smtClean="0"/>
                <a:t>(park </a:t>
              </a:r>
              <a:r>
                <a:rPr lang="de-DE" sz="1100" dirty="0" err="1" smtClean="0"/>
                <a:t>position</a:t>
              </a:r>
              <a:r>
                <a:rPr lang="de-DE" sz="1100" dirty="0" smtClean="0"/>
                <a:t>)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6197931" y="2041627"/>
              <a:ext cx="622300" cy="905104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676921" y="1757141"/>
              <a:ext cx="1119259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SC Dipole Magnet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4883994" y="2395525"/>
              <a:ext cx="308208" cy="84487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65156" y="2758950"/>
              <a:ext cx="802361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beam </a:t>
              </a:r>
              <a:r>
                <a:rPr lang="de-DE" dirty="0" err="1" smtClean="0"/>
                <a:t>dump</a:t>
              </a:r>
              <a:endParaRPr lang="de-DE" dirty="0" smtClean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5044185" y="3656398"/>
              <a:ext cx="649931" cy="1664653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455947" y="5218034"/>
              <a:ext cx="78564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err="1" smtClean="0"/>
                <a:t>target</a:t>
              </a:r>
              <a:endParaRPr lang="de-DE" dirty="0" smtClean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70518" y="2808025"/>
              <a:ext cx="901151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HADES</a:t>
              </a:r>
              <a:endParaRPr lang="en-US" dirty="0" smtClean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53773" y="5234580"/>
              <a:ext cx="78564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DAQ</a:t>
              </a: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>
            <a:off x="979911" y="5491049"/>
            <a:ext cx="3513396" cy="448802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54377" y="5733363"/>
            <a:ext cx="85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 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187545" y="4572939"/>
            <a:ext cx="2723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Micro Vertex Detector </a:t>
            </a:r>
            <a:r>
              <a:rPr lang="en-US" sz="1200" dirty="0" smtClean="0">
                <a:solidFill>
                  <a:srgbClr val="000000"/>
                </a:solidFill>
              </a:rPr>
              <a:t> (MVD)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Silicon Tracking </a:t>
            </a:r>
            <a:r>
              <a:rPr lang="en-US" sz="1200" dirty="0" err="1" smtClean="0">
                <a:solidFill>
                  <a:srgbClr val="000000"/>
                </a:solidFill>
              </a:rPr>
              <a:t>Systen</a:t>
            </a:r>
            <a:r>
              <a:rPr lang="en-US" sz="1200" dirty="0" smtClean="0">
                <a:solidFill>
                  <a:srgbClr val="000000"/>
                </a:solidFill>
              </a:rPr>
              <a:t>  (STS)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Ring </a:t>
            </a:r>
            <a:r>
              <a:rPr lang="en-US" sz="1200" dirty="0">
                <a:solidFill>
                  <a:srgbClr val="000000"/>
                </a:solidFill>
              </a:rPr>
              <a:t>Imaging Cerenkov Counter </a:t>
            </a:r>
            <a:r>
              <a:rPr lang="en-US" sz="1200" dirty="0" smtClean="0">
                <a:solidFill>
                  <a:srgbClr val="000000"/>
                </a:solidFill>
              </a:rPr>
              <a:t> (RICH)</a:t>
            </a:r>
          </a:p>
          <a:p>
            <a:r>
              <a:rPr lang="en-US" sz="1200" dirty="0" err="1" smtClean="0">
                <a:solidFill>
                  <a:srgbClr val="000000"/>
                </a:solidFill>
              </a:rPr>
              <a:t>Transistion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Radiation </a:t>
            </a:r>
            <a:r>
              <a:rPr lang="en-US" sz="1200" dirty="0" smtClean="0">
                <a:solidFill>
                  <a:srgbClr val="000000"/>
                </a:solidFill>
              </a:rPr>
              <a:t>Detector  (TRD)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Muon Chambers  (</a:t>
            </a:r>
            <a:r>
              <a:rPr lang="en-US" sz="1200" dirty="0">
                <a:solidFill>
                  <a:srgbClr val="000000"/>
                </a:solidFill>
              </a:rPr>
              <a:t>MUCH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Time-of-Flight </a:t>
            </a:r>
            <a:r>
              <a:rPr lang="en-US" sz="1200" dirty="0">
                <a:solidFill>
                  <a:srgbClr val="000000"/>
                </a:solidFill>
              </a:rPr>
              <a:t>system </a:t>
            </a:r>
            <a:r>
              <a:rPr lang="en-US" sz="1200" dirty="0" smtClean="0">
                <a:solidFill>
                  <a:srgbClr val="000000"/>
                </a:solidFill>
              </a:rPr>
              <a:t> (</a:t>
            </a:r>
            <a:r>
              <a:rPr lang="en-US" sz="1200" dirty="0">
                <a:solidFill>
                  <a:srgbClr val="000000"/>
                </a:solidFill>
              </a:rPr>
              <a:t>TOF)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Projectile </a:t>
            </a:r>
            <a:r>
              <a:rPr lang="en-US" sz="1200" dirty="0">
                <a:solidFill>
                  <a:srgbClr val="000000"/>
                </a:solidFill>
              </a:rPr>
              <a:t>Spectator </a:t>
            </a:r>
            <a:r>
              <a:rPr lang="en-US" sz="1200" dirty="0" smtClean="0">
                <a:solidFill>
                  <a:srgbClr val="000000"/>
                </a:solidFill>
              </a:rPr>
              <a:t>Detector  </a:t>
            </a:r>
            <a:r>
              <a:rPr lang="en-US" sz="1200" dirty="0">
                <a:solidFill>
                  <a:srgbClr val="000000"/>
                </a:solidFill>
              </a:rPr>
              <a:t>(PSD</a:t>
            </a:r>
            <a:r>
              <a:rPr lang="en-US" sz="1200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Data Acquisition System  (DAQ)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98130"/>
            <a:ext cx="10515600" cy="72196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Silicon Tracking System </a:t>
            </a:r>
            <a:endParaRPr lang="en-US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6079" y="1044873"/>
            <a:ext cx="4756289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>
              <a:lnSpc>
                <a:spcPct val="120000"/>
              </a:lnSpc>
            </a:pPr>
            <a:r>
              <a:rPr lang="en-US" sz="1600" dirty="0" smtClean="0">
                <a:latin typeface="Calibri" panose="020F0502020204030204" pitchFamily="34" charset="0"/>
              </a:rPr>
              <a:t>Main CBM detector for charged </a:t>
            </a:r>
            <a:r>
              <a:rPr lang="en-US" sz="1600" dirty="0">
                <a:latin typeface="Calibri" panose="020F0502020204030204" pitchFamily="34" charset="0"/>
              </a:rPr>
              <a:t>particle measurement </a:t>
            </a:r>
            <a:r>
              <a:rPr lang="en-US" sz="1600" dirty="0" smtClean="0">
                <a:latin typeface="Calibri" panose="020F0502020204030204" pitchFamily="34" charset="0"/>
              </a:rPr>
              <a:t>incl. momentum determination</a:t>
            </a:r>
            <a:r>
              <a:rPr lang="en-US" sz="1600" dirty="0">
                <a:latin typeface="Calibri" panose="020F0502020204030204" pitchFamily="34" charset="0"/>
              </a:rPr>
              <a:t>. </a:t>
            </a:r>
            <a:br>
              <a:rPr lang="en-US" sz="1600" dirty="0">
                <a:latin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</a:endParaRPr>
          </a:p>
          <a:p>
            <a:pPr marL="361950" indent="-254000">
              <a:lnSpc>
                <a:spcPct val="120000"/>
              </a:lnSpc>
              <a:buBlip>
                <a:blip r:embed="rId2"/>
              </a:buBlip>
            </a:pPr>
            <a:r>
              <a:rPr lang="en-US" sz="1400" dirty="0" smtClean="0">
                <a:latin typeface="Calibri" panose="020F0502020204030204" pitchFamily="34" charset="0"/>
              </a:rPr>
              <a:t>track </a:t>
            </a:r>
            <a:r>
              <a:rPr lang="en-US" sz="1400" dirty="0">
                <a:latin typeface="Calibri" panose="020F0502020204030204" pitchFamily="34" charset="0"/>
              </a:rPr>
              <a:t>point measurement in high-rate collision environment:  </a:t>
            </a:r>
            <a:br>
              <a:rPr lang="en-US" sz="1400" dirty="0">
                <a:latin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</a:rPr>
              <a:t>5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sym typeface="Symbol"/>
              </a:rPr>
              <a:t> </a:t>
            </a:r>
            <a:r>
              <a:rPr lang="en-US" sz="1400" dirty="0">
                <a:latin typeface="Calibri" panose="020F050202020403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</a:rPr>
              <a:t>7</a:t>
            </a:r>
            <a:r>
              <a:rPr lang="en-US" sz="1400" dirty="0">
                <a:latin typeface="Calibri" panose="020F0502020204030204" pitchFamily="34" charset="0"/>
              </a:rPr>
              <a:t>/s (A+A), up to 10</a:t>
            </a:r>
            <a:r>
              <a:rPr lang="en-US" sz="1400" baseline="30000" dirty="0">
                <a:latin typeface="Calibri" panose="020F0502020204030204" pitchFamily="34" charset="0"/>
              </a:rPr>
              <a:t>9</a:t>
            </a:r>
            <a:r>
              <a:rPr lang="en-US" sz="1400" dirty="0">
                <a:latin typeface="Calibri" panose="020F0502020204030204" pitchFamily="34" charset="0"/>
              </a:rPr>
              <a:t>/s (</a:t>
            </a:r>
            <a:r>
              <a:rPr lang="en-US" sz="1400" dirty="0" err="1">
                <a:latin typeface="Calibri" panose="020F0502020204030204" pitchFamily="34" charset="0"/>
              </a:rPr>
              <a:t>p+A</a:t>
            </a:r>
            <a:r>
              <a:rPr lang="en-US" sz="1400" dirty="0">
                <a:latin typeface="Calibri" panose="020F0502020204030204" pitchFamily="34" charset="0"/>
              </a:rPr>
              <a:t>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361950" indent="-254000">
              <a:lnSpc>
                <a:spcPct val="120000"/>
              </a:lnSpc>
              <a:buBlip>
                <a:blip r:embed="rId2"/>
              </a:buBlip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hysics aperture, position in dipole magnet:   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541338" lvl="1" indent="-184150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 panose="05050102010706020507" pitchFamily="18" charset="2"/>
              </a:rPr>
              <a:t>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2.5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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 </a:t>
            </a:r>
            <a:r>
              <a:rPr lang="en-US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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25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, 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0.2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m 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sz="1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z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  1.1 m </a:t>
            </a:r>
            <a:endParaRPr lang="en-US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sym typeface="Symbol"/>
            </a:endParaRPr>
          </a:p>
          <a:p>
            <a:pPr marL="541338" lvl="1" indent="-184150">
              <a:lnSpc>
                <a:spcPct val="120000"/>
              </a:lnSpc>
              <a:buFont typeface="Calibri" panose="020F0502020204030204" pitchFamily="34" charset="0"/>
              <a:buChar char="–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first four stations wider for better low-momentum particle detection  (e.g. di-lepton program)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361950" indent="-254000">
              <a:lnSpc>
                <a:spcPct val="120000"/>
              </a:lnSpc>
              <a:buBlip>
                <a:blip r:embed="rId2"/>
              </a:buBlip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8 tracking stations </a:t>
            </a:r>
          </a:p>
          <a:p>
            <a:pPr marL="536575" lvl="1" indent="-179388">
              <a:lnSpc>
                <a:spcPct val="120000"/>
              </a:lnSpc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radiation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hard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for several years of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operation </a:t>
            </a:r>
            <a:endParaRPr lang="en-US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536575" lvl="1" indent="-179388">
              <a:lnSpc>
                <a:spcPct val="120000"/>
              </a:lnSpc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double-sided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silicon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microstrip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sensors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536575" lvl="1" indent="-179388">
              <a:lnSpc>
                <a:spcPct val="120000"/>
              </a:lnSpc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hit spatial resolution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(x) 15 µm, (y) 110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µm  </a:t>
            </a:r>
          </a:p>
          <a:p>
            <a:pPr marL="361950" indent="-254000">
              <a:lnSpc>
                <a:spcPct val="120000"/>
              </a:lnSpc>
              <a:buBlip>
                <a:blip r:embed="rId2"/>
              </a:buBlip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self-triggering front-end electronics </a:t>
            </a:r>
          </a:p>
          <a:p>
            <a:pPr marL="538163" lvl="1" indent="-179388">
              <a:lnSpc>
                <a:spcPct val="120000"/>
              </a:lnSpc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time-stamp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resolution   5 ns</a:t>
            </a:r>
          </a:p>
          <a:p>
            <a:pPr marL="361950" indent="-254000">
              <a:lnSpc>
                <a:spcPct val="120000"/>
              </a:lnSpc>
              <a:buBlip>
                <a:blip r:embed="rId2"/>
              </a:buBlip>
            </a:pP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material budget:  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0.3% – 1.5% X</a:t>
            </a:r>
            <a:r>
              <a:rPr lang="en-US" sz="1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0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 per station</a:t>
            </a:r>
          </a:p>
          <a:p>
            <a:pPr marL="538163" lvl="1" indent="-179388">
              <a:lnSpc>
                <a:spcPct val="120000"/>
              </a:lnSpc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p/p </a:t>
            </a:r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&lt; 2%   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(p &gt; 1 GeV/c, 1 Tm 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field integral)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sym typeface="Symbol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435676" y="1052824"/>
            <a:ext cx="4732646" cy="4324379"/>
            <a:chOff x="488653" y="1006752"/>
            <a:chExt cx="3650733" cy="333579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6" t="7193" r="15701" b="8455"/>
            <a:stretch/>
          </p:blipFill>
          <p:spPr>
            <a:xfrm>
              <a:off x="488653" y="1006752"/>
              <a:ext cx="3423157" cy="333579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94500" y="2152612"/>
              <a:ext cx="7478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target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990260" y="2405011"/>
              <a:ext cx="1103225" cy="30705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072259" y="2644031"/>
              <a:ext cx="1726296" cy="72815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484172" y="2254203"/>
              <a:ext cx="655214" cy="405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beam </a:t>
              </a:r>
              <a:br>
                <a:rPr lang="en-US" sz="1600" dirty="0" smtClean="0">
                  <a:solidFill>
                    <a:schemeClr val="bg1"/>
                  </a:solidFill>
                </a:rPr>
              </a:br>
              <a:r>
                <a:rPr lang="en-US" sz="1600" dirty="0" smtClean="0">
                  <a:solidFill>
                    <a:schemeClr val="bg1"/>
                  </a:solidFill>
                </a:rPr>
                <a:t>pipe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093485" y="2749948"/>
              <a:ext cx="1391339" cy="23558"/>
            </a:xfrm>
            <a:prstGeom prst="line">
              <a:avLst/>
            </a:prstGeom>
            <a:ln w="158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163542" y="2755435"/>
              <a:ext cx="1321282" cy="657846"/>
            </a:xfrm>
            <a:prstGeom prst="line">
              <a:avLst/>
            </a:prstGeom>
            <a:ln w="158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c 35"/>
            <p:cNvSpPr/>
            <p:nvPr/>
          </p:nvSpPr>
          <p:spPr>
            <a:xfrm rot="4563646">
              <a:off x="3347166" y="2629062"/>
              <a:ext cx="198626" cy="157515"/>
            </a:xfrm>
            <a:prstGeom prst="arc">
              <a:avLst>
                <a:gd name="adj1" fmla="val 16200000"/>
                <a:gd name="adj2" fmla="val 19319751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80796" y="2708928"/>
              <a:ext cx="688367" cy="27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2.5</a:t>
              </a:r>
              <a:r>
                <a:rPr lang="en-US" sz="1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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86666" y="3035840"/>
              <a:ext cx="688367" cy="279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25</a:t>
              </a:r>
              <a:r>
                <a:rPr lang="en-US" sz="1600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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Arc 38"/>
            <p:cNvSpPr/>
            <p:nvPr/>
          </p:nvSpPr>
          <p:spPr>
            <a:xfrm rot="4563646">
              <a:off x="2069263" y="2181742"/>
              <a:ext cx="1727169" cy="1355262"/>
            </a:xfrm>
            <a:prstGeom prst="arc">
              <a:avLst>
                <a:gd name="adj1" fmla="val 16200000"/>
                <a:gd name="adj2" fmla="val 19568674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03917" y="2329498"/>
              <a:ext cx="7478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MVD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25508" y="1717088"/>
              <a:ext cx="747891" cy="27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STS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9676020" y="775148"/>
            <a:ext cx="2123670" cy="5396163"/>
            <a:chOff x="4941519" y="974822"/>
            <a:chExt cx="2123670" cy="5396163"/>
          </a:xfrm>
        </p:grpSpPr>
        <p:sp>
          <p:nvSpPr>
            <p:cNvPr id="9" name="Rectangle 8"/>
            <p:cNvSpPr/>
            <p:nvPr/>
          </p:nvSpPr>
          <p:spPr>
            <a:xfrm>
              <a:off x="5022094" y="6093986"/>
              <a:ext cx="20220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err="1" smtClean="0">
                  <a:latin typeface="Calibri" panose="020F0502020204030204" pitchFamily="34" charset="0"/>
                </a:rPr>
                <a:t>p+C</a:t>
              </a:r>
              <a:r>
                <a:rPr lang="en-US" sz="1200" dirty="0" smtClean="0">
                  <a:latin typeface="Calibri" panose="020F0502020204030204" pitchFamily="34" charset="0"/>
                </a:rPr>
                <a:t>, 29 GeV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pic>
          <p:nvPicPr>
            <p:cNvPr id="10" name="Picture 9" descr="\\WinfileSvF\CBM$Root\jheuser\Eigene Dateien\work\CBM\talks\2013\DPG-March-2013\talk\events-STS\UrQMD_12b_pC30AGeV-STS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"/>
            <a:stretch/>
          </p:blipFill>
          <p:spPr bwMode="auto">
            <a:xfrm>
              <a:off x="5027229" y="4650276"/>
              <a:ext cx="1998228" cy="1443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941519" y="2675899"/>
              <a:ext cx="21236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latin typeface="Calibri" panose="020F0502020204030204" pitchFamily="34" charset="0"/>
                </a:rPr>
                <a:t>central </a:t>
              </a:r>
              <a:r>
                <a:rPr lang="en-US" sz="1200" dirty="0" err="1" smtClean="0">
                  <a:latin typeface="Calibri" panose="020F0502020204030204" pitchFamily="34" charset="0"/>
                </a:rPr>
                <a:t>Au+Au</a:t>
              </a:r>
              <a:r>
                <a:rPr lang="en-US" sz="1200" dirty="0" smtClean="0">
                  <a:latin typeface="Calibri" panose="020F0502020204030204" pitchFamily="34" charset="0"/>
                </a:rPr>
                <a:t>, 8 </a:t>
              </a:r>
              <a:r>
                <a:rPr lang="en-US" sz="1200" dirty="0" err="1" smtClean="0">
                  <a:latin typeface="Calibri" panose="020F0502020204030204" pitchFamily="34" charset="0"/>
                </a:rPr>
                <a:t>AGeV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5"/>
            <a:stretch/>
          </p:blipFill>
          <p:spPr bwMode="auto">
            <a:xfrm>
              <a:off x="4999273" y="1200935"/>
              <a:ext cx="2026184" cy="1443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999273" y="974822"/>
              <a:ext cx="19784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1200" dirty="0" err="1"/>
                <a:t>UrQMD</a:t>
              </a:r>
              <a:r>
                <a:rPr lang="de-DE" altLang="de-DE" sz="1200" dirty="0"/>
                <a:t> + GEANT + </a:t>
              </a:r>
              <a:r>
                <a:rPr lang="de-DE" altLang="de-DE" sz="1200" dirty="0" err="1"/>
                <a:t>CbmRoot</a:t>
              </a:r>
              <a:endParaRPr lang="de-DE" altLang="de-DE" sz="12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1683" y="3032353"/>
              <a:ext cx="2030419" cy="12194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002929" y="4275559"/>
              <a:ext cx="20533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in-STS decay, </a:t>
              </a:r>
              <a:r>
                <a:rPr lang="en-US" sz="1200" dirty="0" err="1" smtClean="0">
                  <a:latin typeface="Calibri" panose="020F0502020204030204" pitchFamily="34" charset="0"/>
                </a:rPr>
                <a:t>Au+Au</a:t>
              </a:r>
              <a:r>
                <a:rPr lang="en-US" sz="1200" dirty="0">
                  <a:latin typeface="Calibri" panose="020F0502020204030204" pitchFamily="34" charset="0"/>
                </a:rPr>
                <a:t>, </a:t>
              </a:r>
              <a:r>
                <a:rPr lang="en-US" sz="1200" dirty="0" smtClean="0">
                  <a:latin typeface="Calibri" panose="020F0502020204030204" pitchFamily="34" charset="0"/>
                </a:rPr>
                <a:t>10 </a:t>
              </a:r>
              <a:r>
                <a:rPr lang="en-US" sz="1200" dirty="0" err="1">
                  <a:latin typeface="Calibri" panose="020F0502020204030204" pitchFamily="34" charset="0"/>
                </a:rPr>
                <a:t>AGeV</a:t>
              </a:r>
              <a:endParaRPr lang="en-US" sz="12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88141" y="5400426"/>
            <a:ext cx="43485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indent="-1270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Dipole magnet: H-shape, 320 t, warm </a:t>
            </a:r>
            <a:r>
              <a:rPr lang="en-US" sz="1200" dirty="0">
                <a:solidFill>
                  <a:srgbClr val="000000"/>
                </a:solidFill>
              </a:rPr>
              <a:t>iron </a:t>
            </a:r>
            <a:r>
              <a:rPr lang="en-US" sz="1200" dirty="0" smtClean="0">
                <a:solidFill>
                  <a:srgbClr val="000000"/>
                </a:solidFill>
              </a:rPr>
              <a:t>yoke/poles, cylindrical super-conducting </a:t>
            </a:r>
            <a:r>
              <a:rPr lang="en-US" sz="1200" dirty="0">
                <a:solidFill>
                  <a:srgbClr val="000000"/>
                </a:solidFill>
              </a:rPr>
              <a:t>coils in two separate </a:t>
            </a:r>
            <a:r>
              <a:rPr lang="en-US" sz="1200" dirty="0" smtClean="0">
                <a:solidFill>
                  <a:srgbClr val="000000"/>
                </a:solidFill>
              </a:rPr>
              <a:t>cryostats with </a:t>
            </a:r>
            <a:r>
              <a:rPr lang="en-US" sz="1200" dirty="0" err="1" smtClean="0"/>
              <a:t>LHe</a:t>
            </a:r>
            <a:r>
              <a:rPr lang="en-US" sz="1200" dirty="0" smtClean="0"/>
              <a:t> cooling  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27000" indent="-127000">
              <a:buFont typeface="Arial" panose="020B0604020202020204" pitchFamily="34" charset="0"/>
              <a:buChar char="•"/>
            </a:pPr>
            <a:r>
              <a:rPr lang="en-US" sz="1200" dirty="0" smtClean="0"/>
              <a:t>opening: 144 </a:t>
            </a:r>
            <a:r>
              <a:rPr lang="en-US" sz="1200" dirty="0"/>
              <a:t>cm </a:t>
            </a:r>
            <a:r>
              <a:rPr lang="en-US" sz="1200" dirty="0" smtClean="0"/>
              <a:t>(H), 300 </a:t>
            </a:r>
            <a:r>
              <a:rPr lang="en-US" sz="1200" dirty="0"/>
              <a:t>cm </a:t>
            </a:r>
            <a:r>
              <a:rPr lang="en-US" sz="1200" dirty="0" smtClean="0"/>
              <a:t>(W), </a:t>
            </a:r>
            <a:r>
              <a:rPr lang="en-US" sz="1200" dirty="0" smtClean="0">
                <a:sym typeface="Symbol" panose="05050102010706020507" pitchFamily="18" charset="2"/>
              </a:rPr>
              <a:t></a:t>
            </a:r>
            <a:r>
              <a:rPr lang="en-US" sz="1200" dirty="0" smtClean="0"/>
              <a:t> 120 cm (L) </a:t>
            </a:r>
          </a:p>
          <a:p>
            <a:pPr marL="127000" indent="-127000">
              <a:buFont typeface="Arial" panose="020B0604020202020204" pitchFamily="34" charset="0"/>
              <a:buChar char="•"/>
            </a:pPr>
            <a:r>
              <a:rPr lang="en-US" sz="1200" dirty="0" smtClean="0"/>
              <a:t>coils: </a:t>
            </a:r>
            <a:r>
              <a:rPr lang="en-US" sz="1200" dirty="0" err="1" smtClean="0"/>
              <a:t>Nb-Ti</a:t>
            </a:r>
            <a:r>
              <a:rPr lang="en-US" sz="1200" dirty="0" smtClean="0"/>
              <a:t> filaments </a:t>
            </a:r>
            <a:r>
              <a:rPr lang="en-US" sz="1200" dirty="0"/>
              <a:t>in </a:t>
            </a:r>
            <a:r>
              <a:rPr lang="en-US" sz="1200" dirty="0" smtClean="0"/>
              <a:t>copper </a:t>
            </a:r>
            <a:r>
              <a:rPr lang="en-US" sz="1200" dirty="0"/>
              <a:t>matrix; 1749 </a:t>
            </a:r>
            <a:r>
              <a:rPr lang="en-US" sz="1200" dirty="0" smtClean="0"/>
              <a:t>turns</a:t>
            </a:r>
            <a:r>
              <a:rPr lang="en-US" sz="1200" dirty="0"/>
              <a:t> </a:t>
            </a:r>
            <a:endParaRPr lang="en-US" sz="1200" dirty="0" smtClean="0"/>
          </a:p>
          <a:p>
            <a:pPr marL="127000" indent="-127000">
              <a:buFont typeface="Arial" panose="020B0604020202020204" pitchFamily="34" charset="0"/>
              <a:buChar char="•"/>
            </a:pPr>
            <a:r>
              <a:rPr lang="en-US" sz="1200" dirty="0" smtClean="0"/>
              <a:t>operating </a:t>
            </a:r>
            <a:r>
              <a:rPr lang="en-US" sz="1200" dirty="0"/>
              <a:t>current </a:t>
            </a:r>
            <a:r>
              <a:rPr lang="en-US" sz="1200" dirty="0" smtClean="0"/>
              <a:t>686 A, max. magnetic </a:t>
            </a:r>
            <a:r>
              <a:rPr lang="en-US" sz="1200" dirty="0"/>
              <a:t>field in </a:t>
            </a:r>
            <a:r>
              <a:rPr lang="en-US" sz="1200" dirty="0" smtClean="0"/>
              <a:t>coils 3.25 </a:t>
            </a:r>
            <a:r>
              <a:rPr lang="en-US" sz="1200" dirty="0"/>
              <a:t>T </a:t>
            </a:r>
            <a:r>
              <a:rPr lang="en-US" sz="1200" dirty="0" smtClean="0"/>
              <a:t>   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Environmental conditions for STS </a:t>
            </a:r>
            <a:endParaRPr lang="en-US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6" y="2108267"/>
            <a:ext cx="3762034" cy="38142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1609" y="1599417"/>
            <a:ext cx="2711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</a:t>
            </a:r>
            <a:r>
              <a:rPr lang="en-US" b="1" dirty="0" smtClean="0"/>
              <a:t>on-ionizing dose (FLUKA)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90133" y="5114432"/>
            <a:ext cx="2122432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Sensors: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&lt; 10</a:t>
            </a:r>
            <a:r>
              <a:rPr lang="en-US" sz="1600" baseline="30000" dirty="0" smtClean="0"/>
              <a:t>14</a:t>
            </a:r>
            <a:r>
              <a:rPr lang="en-US" sz="1600" dirty="0" smtClean="0"/>
              <a:t> 1 MeV n</a:t>
            </a:r>
            <a:r>
              <a:rPr lang="en-US" sz="1600" baseline="-25000" dirty="0" smtClean="0"/>
              <a:t>eq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over lifetime </a:t>
            </a:r>
            <a:br>
              <a:rPr lang="en-US" sz="1600" dirty="0" smtClean="0"/>
            </a:br>
            <a:r>
              <a:rPr lang="en-US" sz="1600" dirty="0" smtClean="0">
                <a:sym typeface="Symbol" panose="05050102010706020507" pitchFamily="18" charset="2"/>
              </a:rPr>
              <a:t> </a:t>
            </a:r>
            <a:r>
              <a:rPr lang="en-US" sz="1600" b="1" dirty="0" smtClean="0">
                <a:sym typeface="Symbol" panose="05050102010706020507" pitchFamily="18" charset="2"/>
              </a:rPr>
              <a:t>cooling to -10 C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08498" y="2122533"/>
            <a:ext cx="25601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25 GeV/u </a:t>
            </a:r>
            <a:r>
              <a:rPr lang="en-US" sz="1400" dirty="0" err="1"/>
              <a:t>Au+Au</a:t>
            </a:r>
            <a:r>
              <a:rPr lang="en-US" sz="1400" dirty="0"/>
              <a:t> collisions;  </a:t>
            </a:r>
            <a:br>
              <a:rPr lang="en-US" sz="1400" dirty="0"/>
            </a:br>
            <a:r>
              <a:rPr lang="en-US" sz="1400" dirty="0"/>
              <a:t>SIS300, CBM experiment in muon configuration.</a:t>
            </a:r>
          </a:p>
          <a:p>
            <a:endParaRPr lang="en-US" sz="1400" dirty="0"/>
          </a:p>
          <a:p>
            <a:r>
              <a:rPr lang="en-US" sz="1400" dirty="0"/>
              <a:t>1 month of “standard” running </a:t>
            </a:r>
          </a:p>
          <a:p>
            <a:r>
              <a:rPr lang="en-US" sz="1400" dirty="0"/>
              <a:t>corresponds to 10</a:t>
            </a:r>
            <a:r>
              <a:rPr lang="en-US" sz="1400" baseline="30000" dirty="0"/>
              <a:t>9</a:t>
            </a:r>
            <a:r>
              <a:rPr lang="en-US" sz="1400" dirty="0"/>
              <a:t> Au ions/s </a:t>
            </a:r>
            <a:br>
              <a:rPr lang="en-US" sz="1400" dirty="0"/>
            </a:br>
            <a:r>
              <a:rPr lang="en-US" sz="1400" dirty="0"/>
              <a:t>on a 250 µm Au target yielding 2.6 x 10</a:t>
            </a:r>
            <a:r>
              <a:rPr lang="en-US" sz="1400" baseline="30000" dirty="0"/>
              <a:t>13</a:t>
            </a:r>
            <a:r>
              <a:rPr lang="en-US" sz="1400" dirty="0"/>
              <a:t> interactions</a:t>
            </a:r>
          </a:p>
          <a:p>
            <a:r>
              <a:rPr lang="en-US" sz="1400" dirty="0"/>
              <a:t>in its 1% nuclear interaction length.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48493"/>
          <a:stretch/>
        </p:blipFill>
        <p:spPr>
          <a:xfrm>
            <a:off x="7112816" y="1989629"/>
            <a:ext cx="2354458" cy="228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91994" y="5114432"/>
            <a:ext cx="2136789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Electronics: 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&lt; 1 </a:t>
            </a:r>
            <a:r>
              <a:rPr lang="en-US" sz="1600" dirty="0" err="1" smtClean="0"/>
              <a:t>Mrad</a:t>
            </a:r>
            <a:r>
              <a:rPr lang="en-US" sz="1600" dirty="0" smtClean="0"/>
              <a:t> over lifetime  </a:t>
            </a:r>
          </a:p>
          <a:p>
            <a:r>
              <a:rPr lang="en-US" sz="1600" b="1" dirty="0">
                <a:sym typeface="Symbol" panose="05050102010706020507" pitchFamily="18" charset="2"/>
              </a:rPr>
              <a:t> </a:t>
            </a:r>
            <a:r>
              <a:rPr lang="en-US" sz="1600" b="1" dirty="0" smtClean="0"/>
              <a:t>locate </a:t>
            </a:r>
            <a:r>
              <a:rPr lang="en-US" sz="1600" b="1" dirty="0"/>
              <a:t>at detector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      periphery </a:t>
            </a:r>
            <a:endParaRPr lang="en-US" sz="16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1379"/>
          <a:stretch/>
        </p:blipFill>
        <p:spPr>
          <a:xfrm>
            <a:off x="7047345" y="4160098"/>
            <a:ext cx="2222570" cy="2283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532745" y="2122533"/>
            <a:ext cx="24288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25 </a:t>
            </a:r>
            <a:r>
              <a:rPr lang="en-US" sz="1400" dirty="0" smtClean="0"/>
              <a:t>GeV/u </a:t>
            </a:r>
            <a:r>
              <a:rPr lang="en-US" sz="1400" dirty="0" err="1" smtClean="0"/>
              <a:t>Au+Au</a:t>
            </a:r>
            <a:r>
              <a:rPr lang="en-US" sz="1400" dirty="0"/>
              <a:t> </a:t>
            </a:r>
            <a:r>
              <a:rPr lang="en-US" sz="1400" dirty="0" smtClean="0"/>
              <a:t>collisions;  </a:t>
            </a:r>
            <a:br>
              <a:rPr lang="en-US" sz="1400" dirty="0" smtClean="0"/>
            </a:br>
            <a:r>
              <a:rPr lang="en-US" sz="1400" dirty="0" smtClean="0"/>
              <a:t>SIS300, CBM </a:t>
            </a:r>
            <a:r>
              <a:rPr lang="en-US" sz="1400" dirty="0"/>
              <a:t>experiment in muon configuration.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/>
              <a:t>5</a:t>
            </a:r>
            <a:r>
              <a:rPr lang="en-US" sz="1400" dirty="0" smtClean="0"/>
              <a:t> </a:t>
            </a:r>
            <a:r>
              <a:rPr lang="en-US" sz="1400" dirty="0"/>
              <a:t>x 10</a:t>
            </a:r>
            <a:r>
              <a:rPr lang="en-US" sz="1400" baseline="30000" dirty="0"/>
              <a:t>13</a:t>
            </a:r>
            <a:r>
              <a:rPr lang="en-US" sz="1400" dirty="0"/>
              <a:t> </a:t>
            </a:r>
            <a:r>
              <a:rPr lang="en-US" sz="1400" dirty="0" smtClean="0"/>
              <a:t>interactions; </a:t>
            </a:r>
            <a:br>
              <a:rPr lang="en-US" sz="1400" dirty="0" smtClean="0"/>
            </a:br>
            <a:r>
              <a:rPr lang="en-US" sz="1400" dirty="0" smtClean="0"/>
              <a:t>Delta </a:t>
            </a:r>
            <a:r>
              <a:rPr lang="en-US" sz="1400" dirty="0"/>
              <a:t>electrons produced at </a:t>
            </a:r>
            <a:br>
              <a:rPr lang="en-US" sz="1400" dirty="0"/>
            </a:br>
            <a:r>
              <a:rPr lang="en-US" sz="1400" dirty="0"/>
              <a:t>the target not included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7082743" y="1599417"/>
            <a:ext cx="476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Total ionizing dose (</a:t>
            </a:r>
            <a:r>
              <a:rPr lang="en-US" b="1" dirty="0" err="1"/>
              <a:t>UrQMD</a:t>
            </a:r>
            <a:r>
              <a:rPr lang="en-US" b="1" dirty="0"/>
              <a:t>/</a:t>
            </a:r>
            <a:r>
              <a:rPr lang="en-US" b="1" dirty="0" err="1"/>
              <a:t>CBMRoot</a:t>
            </a:r>
            <a:r>
              <a:rPr lang="en-US" b="1" dirty="0"/>
              <a:t>/GEANT3)</a:t>
            </a:r>
          </a:p>
        </p:txBody>
      </p:sp>
    </p:spTree>
    <p:extLst>
      <p:ext uri="{BB962C8B-B14F-4D97-AF65-F5344CB8AC3E}">
        <p14:creationId xmlns:p14="http://schemas.microsoft.com/office/powerpoint/2010/main" val="11728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69037" y="713401"/>
            <a:ext cx="128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front-end electronics board </a:t>
            </a:r>
            <a:br>
              <a:rPr lang="en-US" sz="1200" dirty="0" smtClean="0">
                <a:latin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</a:rPr>
              <a:t>in cooling shelves</a:t>
            </a:r>
            <a:endParaRPr lang="de-DE" sz="12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6053" y="983334"/>
            <a:ext cx="133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876 modules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in 132 variants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8363" y="6057025"/>
            <a:ext cx="2462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8 tracking stations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6289" y="6127925"/>
            <a:ext cx="2041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18 mechanical half-units 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6854" r="46147" b="7849"/>
          <a:stretch/>
        </p:blipFill>
        <p:spPr bwMode="auto">
          <a:xfrm rot="3158414">
            <a:off x="7943595" y="482290"/>
            <a:ext cx="593018" cy="28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234828" y="1983739"/>
            <a:ext cx="1176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Calibri" panose="020F0502020204030204" pitchFamily="34" charset="0"/>
              </a:rPr>
              <a:t>ultra-thin </a:t>
            </a:r>
            <a:br>
              <a:rPr lang="en-US" sz="1200" i="1" dirty="0" smtClean="0">
                <a:latin typeface="Calibri" panose="020F0502020204030204" pitchFamily="34" charset="0"/>
              </a:rPr>
            </a:br>
            <a:r>
              <a:rPr lang="en-US" sz="1200" i="1" dirty="0" smtClean="0">
                <a:latin typeface="Calibri" panose="020F0502020204030204" pitchFamily="34" charset="0"/>
              </a:rPr>
              <a:t>r/o cables (“micro cables”)</a:t>
            </a:r>
            <a:endParaRPr lang="de-DE" sz="1200" i="1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4435" y="1761100"/>
            <a:ext cx="89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Calibri" panose="020F0502020204030204" pitchFamily="34" charset="0"/>
              </a:rPr>
              <a:t>sensor</a:t>
            </a:r>
            <a:endParaRPr lang="de-DE" sz="1200" i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224253" y="4627835"/>
            <a:ext cx="2398192" cy="351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read-out + power electronics</a:t>
            </a:r>
            <a:endParaRPr lang="de-DE" sz="12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3276" y="6190767"/>
            <a:ext cx="2385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106 ladders </a:t>
            </a:r>
            <a:r>
              <a:rPr lang="en-US" sz="1400" dirty="0" smtClean="0">
                <a:latin typeface="Calibri" panose="020F0502020204030204" pitchFamily="34" charset="0"/>
              </a:rPr>
              <a:t>in 41 variants</a:t>
            </a:r>
            <a:endParaRPr lang="en-US" sz="1100" dirty="0">
              <a:latin typeface="Calibri" panose="020F0502020204030204" pitchFamily="34" charset="0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8302284" y="3654695"/>
            <a:ext cx="2818005" cy="2454346"/>
            <a:chOff x="8323542" y="3708209"/>
            <a:chExt cx="2642502" cy="2301491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8845555" y="3708209"/>
              <a:ext cx="2120489" cy="2301491"/>
              <a:chOff x="152400" y="533400"/>
              <a:chExt cx="4149013" cy="5715000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61" t="8175" r="-801" b="2176"/>
              <a:stretch/>
            </p:blipFill>
            <p:spPr bwMode="auto">
              <a:xfrm>
                <a:off x="860327" y="533400"/>
                <a:ext cx="3441086" cy="571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3" t="8175" r="87389" b="2176"/>
              <a:stretch/>
            </p:blipFill>
            <p:spPr bwMode="auto">
              <a:xfrm>
                <a:off x="152400" y="533400"/>
                <a:ext cx="716917" cy="571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Pie 21"/>
              <p:cNvSpPr/>
              <p:nvPr/>
            </p:nvSpPr>
            <p:spPr>
              <a:xfrm rot="10800000">
                <a:off x="689208" y="3048000"/>
                <a:ext cx="381000" cy="304800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8323542" y="4013683"/>
              <a:ext cx="52201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330594" y="5569310"/>
              <a:ext cx="52201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931028" y="3404012"/>
            <a:ext cx="2341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alibri" panose="020F0502020204030204" pitchFamily="34" charset="0"/>
              </a:rPr>
              <a:t>material budget/station [%X</a:t>
            </a:r>
            <a:r>
              <a:rPr lang="en-US" sz="1200" b="1" baseline="-25000" dirty="0" smtClean="0">
                <a:latin typeface="Calibri" panose="020F0502020204030204" pitchFamily="34" charset="0"/>
              </a:rPr>
              <a:t>0</a:t>
            </a:r>
            <a:r>
              <a:rPr lang="en-US" sz="1200" b="1" dirty="0" smtClean="0">
                <a:latin typeface="Calibri" panose="020F0502020204030204" pitchFamily="34" charset="0"/>
              </a:rPr>
              <a:t>]</a:t>
            </a:r>
            <a:endParaRPr lang="en-US" sz="5400" b="1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463160" y="4627696"/>
            <a:ext cx="2581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 panose="020F0502020204030204" pitchFamily="34" charset="0"/>
              </a:rPr>
              <a:t>8/10 modules on CF  support </a:t>
            </a:r>
            <a:endParaRPr lang="de-DE" sz="12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14869" y="151871"/>
            <a:ext cx="238848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</a:rPr>
              <a:t>s</a:t>
            </a:r>
            <a:r>
              <a:rPr lang="en-US" sz="1400" b="1" dirty="0" smtClean="0">
                <a:latin typeface="Calibri" panose="020F0502020204030204" pitchFamily="34" charset="0"/>
              </a:rPr>
              <a:t>ystem integrated in </a:t>
            </a:r>
            <a:br>
              <a:rPr lang="en-US" sz="1400" b="1" dirty="0" smtClean="0">
                <a:latin typeface="Calibri" panose="020F0502020204030204" pitchFamily="34" charset="0"/>
              </a:rPr>
            </a:br>
            <a:r>
              <a:rPr lang="en-US" sz="1400" b="1" dirty="0" smtClean="0">
                <a:latin typeface="Calibri" panose="020F0502020204030204" pitchFamily="34" charset="0"/>
              </a:rPr>
              <a:t>thermal enclosure </a:t>
            </a:r>
            <a:r>
              <a:rPr lang="en-US" sz="1200" b="1" dirty="0">
                <a:latin typeface="Calibri" panose="020F0502020204030204" pitchFamily="34" charset="0"/>
              </a:rPr>
              <a:t> </a:t>
            </a:r>
          </a:p>
          <a:p>
            <a:r>
              <a:rPr lang="en-US" sz="700" dirty="0" smtClean="0">
                <a:latin typeface="Calibri" panose="020F0502020204030204" pitchFamily="34" charset="0"/>
              </a:rPr>
              <a:t/>
            </a:r>
            <a:br>
              <a:rPr lang="en-US" sz="700" dirty="0" smtClean="0">
                <a:latin typeface="Calibri" panose="020F0502020204030204" pitchFamily="34" charset="0"/>
              </a:rPr>
            </a:br>
            <a:r>
              <a:rPr lang="en-US" sz="1200" dirty="0" smtClean="0">
                <a:latin typeface="Calibri" panose="020F0502020204030204" pitchFamily="34" charset="0"/>
              </a:rPr>
              <a:t>sensors  at T ~-10 </a:t>
            </a:r>
            <a:r>
              <a:rPr lang="en-US" sz="1200" dirty="0" smtClean="0">
                <a:latin typeface="Calibri" panose="020F0502020204030204" pitchFamily="34" charset="0"/>
                <a:sym typeface="Symbol"/>
              </a:rPr>
              <a:t>C (gas cooling)</a:t>
            </a:r>
          </a:p>
          <a:p>
            <a:endParaRPr lang="en-US" sz="600" dirty="0">
              <a:latin typeface="Calibri" panose="020F0502020204030204" pitchFamily="34" charset="0"/>
              <a:sym typeface="Symbol"/>
            </a:endParaRPr>
          </a:p>
          <a:p>
            <a:r>
              <a:rPr lang="en-US" sz="1200" dirty="0" smtClean="0">
                <a:latin typeface="Calibri" panose="020F0502020204030204" pitchFamily="34" charset="0"/>
                <a:sym typeface="Symbol"/>
              </a:rPr>
              <a:t>electronics cooling through thermal interfaces (liquid NOVEC, </a:t>
            </a:r>
            <a:br>
              <a:rPr lang="en-US" sz="1200" dirty="0" smtClean="0">
                <a:latin typeface="Calibri" panose="020F0502020204030204" pitchFamily="34" charset="0"/>
                <a:sym typeface="Symbol"/>
              </a:rPr>
            </a:br>
            <a:r>
              <a:rPr lang="en-US" sz="1200" dirty="0" smtClean="0">
                <a:latin typeface="Calibri" panose="020F0502020204030204" pitchFamily="34" charset="0"/>
                <a:sym typeface="Symbol"/>
              </a:rPr>
              <a:t>T &gt; -40 </a:t>
            </a:r>
            <a:r>
              <a:rPr lang="en-US" sz="1200" dirty="0">
                <a:latin typeface="Calibri" panose="020F0502020204030204" pitchFamily="34" charset="0"/>
                <a:sym typeface="Symbol"/>
              </a:rPr>
              <a:t></a:t>
            </a:r>
            <a:r>
              <a:rPr lang="en-US" sz="1200" dirty="0" smtClean="0">
                <a:latin typeface="Calibri" panose="020F0502020204030204" pitchFamily="34" charset="0"/>
                <a:sym typeface="Symbol"/>
              </a:rPr>
              <a:t>C)  </a:t>
            </a:r>
          </a:p>
          <a:p>
            <a:endParaRPr lang="en-US" sz="600" dirty="0">
              <a:latin typeface="Calibri" panose="020F0502020204030204" pitchFamily="34" charset="0"/>
              <a:sym typeface="Symbol"/>
            </a:endParaRPr>
          </a:p>
          <a:p>
            <a:r>
              <a:rPr lang="en-US" sz="1200" dirty="0" smtClean="0">
                <a:latin typeface="Calibri" panose="020F0502020204030204" pitchFamily="34" charset="0"/>
                <a:sym typeface="Symbol"/>
              </a:rPr>
              <a:t>services/ massive materials  located at the periphery</a:t>
            </a:r>
          </a:p>
          <a:p>
            <a:endParaRPr lang="en-US" sz="600" dirty="0">
              <a:latin typeface="Calibri" panose="020F0502020204030204" pitchFamily="34" charset="0"/>
              <a:sym typeface="Symbol"/>
            </a:endParaRPr>
          </a:p>
          <a:p>
            <a:r>
              <a:rPr lang="en-US" sz="1200" dirty="0" smtClean="0">
                <a:latin typeface="Calibri" panose="020F0502020204030204" pitchFamily="34" charset="0"/>
                <a:sym typeface="Symbol"/>
              </a:rPr>
              <a:t>includes target box, beam pipe  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946805" y="2038240"/>
            <a:ext cx="327347" cy="29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848220" y="2027861"/>
            <a:ext cx="242670" cy="279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546624" y="1141708"/>
            <a:ext cx="495082" cy="17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4185">
            <a:off x="748353" y="3332453"/>
            <a:ext cx="2896386" cy="2650268"/>
          </a:xfrm>
          <a:prstGeom prst="rect">
            <a:avLst/>
          </a:prstGeom>
        </p:spPr>
      </p:pic>
      <p:pic>
        <p:nvPicPr>
          <p:cNvPr id="30" name="Grafik 3"/>
          <p:cNvPicPr>
            <a:picLocks noChangeAspect="1"/>
          </p:cNvPicPr>
          <p:nvPr/>
        </p:nvPicPr>
        <p:blipFill rotWithShape="1">
          <a:blip r:embed="rId6"/>
          <a:srcRect l="27391" t="10645" r="39100" b="7347"/>
          <a:stretch/>
        </p:blipFill>
        <p:spPr>
          <a:xfrm>
            <a:off x="4316064" y="3351774"/>
            <a:ext cx="2001723" cy="2765666"/>
          </a:xfrm>
          <a:prstGeom prst="rect">
            <a:avLst/>
          </a:prstGeom>
        </p:spPr>
      </p:pic>
      <p:pic>
        <p:nvPicPr>
          <p:cNvPr id="31" name="Grafik 4"/>
          <p:cNvPicPr>
            <a:picLocks noChangeAspect="1"/>
          </p:cNvPicPr>
          <p:nvPr/>
        </p:nvPicPr>
        <p:blipFill rotWithShape="1">
          <a:blip r:embed="rId7"/>
          <a:srcRect l="47187" t="8077" r="46146" b="6731"/>
          <a:stretch/>
        </p:blipFill>
        <p:spPr>
          <a:xfrm>
            <a:off x="7944258" y="3302857"/>
            <a:ext cx="413140" cy="2859698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>
            <a:off x="7675677" y="2687246"/>
            <a:ext cx="377693" cy="1576239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Rectangle 32"/>
          <p:cNvSpPr/>
          <p:nvPr/>
        </p:nvSpPr>
        <p:spPr>
          <a:xfrm>
            <a:off x="9146650" y="1443580"/>
            <a:ext cx="3008473" cy="2115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lvl="2">
              <a:lnSpc>
                <a:spcPct val="110000"/>
              </a:lnSpc>
            </a:pPr>
            <a:r>
              <a:rPr lang="en-US" sz="1050" dirty="0" smtClean="0">
                <a:latin typeface="Calibri" panose="020F0502020204030204" pitchFamily="34" charset="0"/>
              </a:rPr>
              <a:t>module: </a:t>
            </a:r>
          </a:p>
          <a:p>
            <a:pPr marL="517525" lvl="2" indent="-1714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1050" i="1" dirty="0" smtClean="0">
                <a:latin typeface="Calibri" panose="020F0502020204030204" pitchFamily="34" charset="0"/>
              </a:rPr>
              <a:t>2 x FEBs à 8 r/o ASICs/128 </a:t>
            </a:r>
            <a:r>
              <a:rPr lang="en-US" sz="1050" i="1" dirty="0" err="1" smtClean="0">
                <a:latin typeface="Calibri" panose="020F0502020204030204" pitchFamily="34" charset="0"/>
              </a:rPr>
              <a:t>ch.</a:t>
            </a:r>
            <a:r>
              <a:rPr lang="en-US" sz="1050" i="1" dirty="0" smtClean="0">
                <a:latin typeface="Calibri" panose="020F0502020204030204" pitchFamily="34" charset="0"/>
              </a:rPr>
              <a:t>  </a:t>
            </a:r>
          </a:p>
          <a:p>
            <a:pPr marL="517525" lvl="2" indent="-1714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1050" i="1" dirty="0" smtClean="0">
                <a:latin typeface="Calibri" panose="020F0502020204030204" pitchFamily="34" charset="0"/>
              </a:rPr>
              <a:t>2 x 8  ultra-thin read-out cable stacks </a:t>
            </a:r>
          </a:p>
          <a:p>
            <a:pPr marL="517525" lvl="2" indent="-1714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1050" i="1" dirty="0" smtClean="0">
                <a:latin typeface="Calibri" panose="020F0502020204030204" pitchFamily="34" charset="0"/>
              </a:rPr>
              <a:t>double-sided silicon micro-strip sensor, 1024 strips per side </a:t>
            </a:r>
          </a:p>
          <a:p>
            <a:pPr marL="346075" lvl="2">
              <a:lnSpc>
                <a:spcPct val="110000"/>
              </a:lnSpc>
            </a:pPr>
            <a:endParaRPr lang="en-US" sz="400" dirty="0" smtClean="0">
              <a:latin typeface="Calibri" panose="020F0502020204030204" pitchFamily="34" charset="0"/>
            </a:endParaRPr>
          </a:p>
          <a:p>
            <a:pPr marL="346075" lvl="2">
              <a:lnSpc>
                <a:spcPct val="110000"/>
              </a:lnSpc>
            </a:pPr>
            <a:r>
              <a:rPr lang="en-US" sz="1050" dirty="0" smtClean="0">
                <a:latin typeface="Calibri" panose="020F0502020204030204" pitchFamily="34" charset="0"/>
              </a:rPr>
              <a:t>system: </a:t>
            </a:r>
          </a:p>
          <a:p>
            <a:pPr marL="517525" lvl="2" indent="-1714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1050" i="1" dirty="0" smtClean="0">
                <a:latin typeface="Calibri" panose="020F0502020204030204" pitchFamily="34" charset="0"/>
              </a:rPr>
              <a:t>~ </a:t>
            </a:r>
            <a:r>
              <a:rPr lang="en-US" sz="1050" i="1" dirty="0">
                <a:latin typeface="Calibri" panose="020F0502020204030204" pitchFamily="34" charset="0"/>
              </a:rPr>
              <a:t>1.8 million read-out </a:t>
            </a:r>
            <a:r>
              <a:rPr lang="en-US" sz="1050" i="1" dirty="0" smtClean="0">
                <a:latin typeface="Calibri" panose="020F0502020204030204" pitchFamily="34" charset="0"/>
              </a:rPr>
              <a:t>channels </a:t>
            </a:r>
          </a:p>
          <a:p>
            <a:pPr marL="517525" lvl="2" indent="-1714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1050" i="1" dirty="0" smtClean="0">
                <a:latin typeface="Calibri" panose="020F0502020204030204" pitchFamily="34" charset="0"/>
              </a:rPr>
              <a:t>~ </a:t>
            </a:r>
            <a:r>
              <a:rPr lang="en-US" sz="1050" i="1" dirty="0">
                <a:latin typeface="Calibri" panose="020F0502020204030204" pitchFamily="34" charset="0"/>
              </a:rPr>
              <a:t>14 000 r/o ASICs “STS-XYTER</a:t>
            </a:r>
            <a:r>
              <a:rPr lang="en-US" sz="1050" i="1" dirty="0" smtClean="0">
                <a:latin typeface="Calibri" panose="020F0502020204030204" pitchFamily="34" charset="0"/>
              </a:rPr>
              <a:t>” </a:t>
            </a:r>
          </a:p>
          <a:p>
            <a:pPr marL="517525" lvl="2" indent="-17145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1050" i="1" dirty="0" smtClean="0">
                <a:latin typeface="Calibri" panose="020F0502020204030204" pitchFamily="34" charset="0"/>
              </a:rPr>
              <a:t>~ 40 kW power dissipation incl. all </a:t>
            </a:r>
            <a:br>
              <a:rPr lang="en-US" sz="1050" i="1" dirty="0" smtClean="0">
                <a:latin typeface="Calibri" panose="020F0502020204030204" pitchFamily="34" charset="0"/>
              </a:rPr>
            </a:br>
            <a:r>
              <a:rPr lang="en-US" sz="1050" i="1" dirty="0" smtClean="0">
                <a:latin typeface="Calibri" panose="020F0502020204030204" pitchFamily="34" charset="0"/>
              </a:rPr>
              <a:t> r/o + power electronics </a:t>
            </a:r>
          </a:p>
          <a:p>
            <a:pPr marL="517525" lvl="2" indent="-171450">
              <a:lnSpc>
                <a:spcPct val="110000"/>
              </a:lnSpc>
              <a:buFont typeface="Symbol" panose="05050102010706020507" pitchFamily="18" charset="2"/>
              <a:buChar char="-"/>
            </a:pP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83736" y="2878856"/>
            <a:ext cx="1061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front-end electronics </a:t>
            </a:r>
            <a:endParaRPr lang="en-US" sz="1200" dirty="0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98779" y="248833"/>
            <a:ext cx="3443426" cy="3040361"/>
            <a:chOff x="547518" y="248833"/>
            <a:chExt cx="3443426" cy="304036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000">
              <a:off x="1160020" y="248833"/>
              <a:ext cx="2830924" cy="286085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47518" y="1183282"/>
              <a:ext cx="777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1.4 m </a:t>
              </a:r>
              <a:endParaRPr lang="en-US" sz="1600" i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24798" y="2645225"/>
              <a:ext cx="803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2.3 m </a:t>
              </a:r>
              <a:endParaRPr lang="en-US" sz="1600" i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07137" y="2950640"/>
              <a:ext cx="722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1.0 m </a:t>
              </a:r>
              <a:endParaRPr lang="en-US" sz="1600" i="1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4961412" y="3246557"/>
            <a:ext cx="10616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C-frame</a:t>
            </a:r>
            <a:endParaRPr lang="en-US" sz="1200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6317787" y="3458"/>
            <a:ext cx="5128082" cy="86176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STS breakdown </a:t>
            </a:r>
            <a:endParaRPr lang="en-US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40113" y="2362951"/>
            <a:ext cx="28818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many components of unique design, precisely matching their specific location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3989985" y="3670106"/>
            <a:ext cx="4285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FEE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42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662" y="76417"/>
            <a:ext cx="10515600" cy="668545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ensor, FEE, </a:t>
            </a:r>
            <a:r>
              <a:rPr lang="en-US" dirty="0" err="1" smtClean="0">
                <a:latin typeface="+mn-lt"/>
              </a:rPr>
              <a:t>microcables</a:t>
            </a:r>
            <a:r>
              <a:rPr lang="en-US" dirty="0" smtClean="0">
                <a:latin typeface="+mn-lt"/>
              </a:rPr>
              <a:t>, assembly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954"/>
          <a:stretch/>
        </p:blipFill>
        <p:spPr>
          <a:xfrm>
            <a:off x="6143719" y="790214"/>
            <a:ext cx="2690244" cy="903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1594" r="15367" b="14992"/>
          <a:stretch/>
        </p:blipFill>
        <p:spPr>
          <a:xfrm>
            <a:off x="8742335" y="4482946"/>
            <a:ext cx="2979444" cy="1255803"/>
          </a:xfrm>
          <a:prstGeom prst="rect">
            <a:avLst/>
          </a:prstGeom>
          <a:ln w="2857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4" b="19904"/>
          <a:stretch/>
        </p:blipFill>
        <p:spPr>
          <a:xfrm>
            <a:off x="8991015" y="1835261"/>
            <a:ext cx="2957568" cy="1294567"/>
          </a:xfrm>
          <a:prstGeom prst="rect">
            <a:avLst/>
          </a:prstGeom>
        </p:spPr>
      </p:pic>
      <p:pic>
        <p:nvPicPr>
          <p:cNvPr id="14" name="Inhaltsplatzhalt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39" y="1908431"/>
            <a:ext cx="2339297" cy="1634423"/>
          </a:xfrm>
        </p:spPr>
      </p:pic>
      <p:pic>
        <p:nvPicPr>
          <p:cNvPr id="15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5424" y="3916645"/>
            <a:ext cx="2617948" cy="1963461"/>
          </a:xfrm>
          <a:prstGeom prst="rect">
            <a:avLst/>
          </a:prstGeom>
        </p:spPr>
      </p:pic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200029" y="4791863"/>
            <a:ext cx="2594058" cy="1568253"/>
            <a:chOff x="485795" y="5105059"/>
            <a:chExt cx="2658638" cy="127984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795" y="5105059"/>
              <a:ext cx="2658638" cy="127984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15114" y="5125266"/>
              <a:ext cx="1316319" cy="653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vendor (~25 C)</a:t>
              </a: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sz="1400" dirty="0" smtClean="0">
                  <a:solidFill>
                    <a:srgbClr val="0070C0"/>
                  </a:solidFill>
                </a:rPr>
                <a:t>GSI (~22 C)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419" y="5567746"/>
            <a:ext cx="1564390" cy="116961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142723" y="2835078"/>
            <a:ext cx="808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TAB bonding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7703641" y="3101009"/>
            <a:ext cx="436507" cy="708639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7609397" y="2781301"/>
            <a:ext cx="550091" cy="22127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5965507" y="1641661"/>
            <a:ext cx="3046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 smtClean="0"/>
              <a:t>microcables</a:t>
            </a:r>
            <a:r>
              <a:rPr lang="en-US" sz="1200" i="1" dirty="0" smtClean="0"/>
              <a:t>: Al-polyimide, </a:t>
            </a:r>
            <a:r>
              <a:rPr lang="en-US" sz="1200" i="1" dirty="0"/>
              <a:t>2</a:t>
            </a:r>
            <a:r>
              <a:rPr lang="en-US" sz="1200" i="1" dirty="0" smtClean="0"/>
              <a:t>× 14+10 </a:t>
            </a:r>
            <a:r>
              <a:rPr lang="en-US" sz="1200" i="1" dirty="0"/>
              <a:t>µm thick 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8018" y="810903"/>
            <a:ext cx="1335367" cy="1208330"/>
          </a:xfrm>
          <a:prstGeom prst="rect">
            <a:avLst/>
          </a:prstGeom>
        </p:spPr>
      </p:pic>
      <p:pic>
        <p:nvPicPr>
          <p:cNvPr id="68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95" y="1305957"/>
            <a:ext cx="1561420" cy="11710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6616" y="774662"/>
            <a:ext cx="1424319" cy="95991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651335" y="2375717"/>
            <a:ext cx="337697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SMX2.2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</a:rPr>
              <a:t>, a 128 Channel, Event-Driven Tracking Chip for Silicon and </a:t>
            </a: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Gaseous Detectors</a:t>
            </a:r>
            <a:endParaRPr lang="en-US" sz="1100" dirty="0"/>
          </a:p>
        </p:txBody>
      </p:sp>
      <p:sp>
        <p:nvSpPr>
          <p:cNvPr id="70" name="Left Brace 69"/>
          <p:cNvSpPr/>
          <p:nvPr/>
        </p:nvSpPr>
        <p:spPr>
          <a:xfrm rot="16200000">
            <a:off x="1964003" y="5202731"/>
            <a:ext cx="166410" cy="1100299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81285" y="5856491"/>
            <a:ext cx="1400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radiation hardness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939823" y="5468919"/>
            <a:ext cx="3583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 smtClean="0"/>
              <a:t>fast path: timing 3.125 ns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 smtClean="0"/>
              <a:t>slow path: </a:t>
            </a:r>
            <a:r>
              <a:rPr lang="en-US" sz="1200" dirty="0"/>
              <a:t>amplitude measurement 0-12 </a:t>
            </a:r>
            <a:r>
              <a:rPr lang="en-US" sz="1200" dirty="0" err="1" smtClean="0"/>
              <a:t>fC</a:t>
            </a:r>
            <a:r>
              <a:rPr lang="en-US" sz="1200" dirty="0" smtClean="0"/>
              <a:t>, 8bit ADC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/>
              <a:t>P=8.5-10 </a:t>
            </a:r>
            <a:r>
              <a:rPr lang="en-US" sz="1200" dirty="0" err="1"/>
              <a:t>mW</a:t>
            </a:r>
            <a:r>
              <a:rPr lang="en-US" sz="1200" dirty="0"/>
              <a:t>/channel (incl. logic) </a:t>
            </a:r>
            <a:endParaRPr lang="en-US" sz="1200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200" dirty="0" smtClean="0"/>
              <a:t>data rate: 9.41 </a:t>
            </a:r>
            <a:r>
              <a:rPr lang="en-US" sz="1200" dirty="0"/>
              <a:t>– 47 </a:t>
            </a:r>
            <a:r>
              <a:rPr lang="en-US" sz="1200" dirty="0" err="1"/>
              <a:t>Mhit</a:t>
            </a:r>
            <a:r>
              <a:rPr lang="en-US" sz="1200" dirty="0"/>
              <a:t>/s/ASIC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901232" y="2083617"/>
            <a:ext cx="112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UMC 180 nm</a:t>
            </a:r>
            <a:endParaRPr lang="en-US" sz="1200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8801" b="27033"/>
          <a:stretch/>
        </p:blipFill>
        <p:spPr>
          <a:xfrm>
            <a:off x="9008330" y="3180786"/>
            <a:ext cx="2941405" cy="1232188"/>
          </a:xfrm>
          <a:prstGeom prst="rect">
            <a:avLst/>
          </a:prstGeom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789" y="4282105"/>
            <a:ext cx="1603821" cy="213842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9017656" y="3041139"/>
            <a:ext cx="2306248" cy="30777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module, pre-series </a:t>
            </a:r>
            <a:r>
              <a:rPr lang="en-US" sz="1400" dirty="0" smtClean="0"/>
              <a:t>assembly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10644669" y="4287238"/>
            <a:ext cx="1184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ladder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7012" r="14928" b="35718"/>
          <a:stretch/>
        </p:blipFill>
        <p:spPr>
          <a:xfrm>
            <a:off x="8643880" y="5969606"/>
            <a:ext cx="3513857" cy="44721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91" name="TextBox 90"/>
          <p:cNvSpPr txBox="1"/>
          <p:nvPr/>
        </p:nvSpPr>
        <p:spPr>
          <a:xfrm>
            <a:off x="7809189" y="5184078"/>
            <a:ext cx="7183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Al traces </a:t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20 µm wide, at 166 µm pitch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630451" y="1967011"/>
            <a:ext cx="80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ASIC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9" name="Grafik 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54588" r="32061" b="20601"/>
          <a:stretch/>
        </p:blipFill>
        <p:spPr>
          <a:xfrm>
            <a:off x="7875412" y="3479273"/>
            <a:ext cx="776669" cy="1620213"/>
          </a:xfrm>
          <a:prstGeom prst="rect">
            <a:avLst/>
          </a:prstGeom>
        </p:spPr>
      </p:pic>
      <p:cxnSp>
        <p:nvCxnSpPr>
          <p:cNvPr id="82" name="Straight Arrow Connector 81"/>
          <p:cNvCxnSpPr/>
          <p:nvPr/>
        </p:nvCxnSpPr>
        <p:spPr>
          <a:xfrm>
            <a:off x="8159487" y="3143471"/>
            <a:ext cx="16653" cy="88887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389901" y="6122797"/>
            <a:ext cx="80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sensor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8775884" y="26378"/>
            <a:ext cx="3276707" cy="1759337"/>
            <a:chOff x="8775884" y="26378"/>
            <a:chExt cx="3276707" cy="17593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99" b="20000"/>
            <a:stretch/>
          </p:blipFill>
          <p:spPr>
            <a:xfrm>
              <a:off x="8980076" y="252923"/>
              <a:ext cx="2957568" cy="1532792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11244918" y="1288945"/>
              <a:ext cx="8076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wire bonding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H="1" flipV="1">
              <a:off x="11404477" y="763326"/>
              <a:ext cx="45963" cy="527534"/>
            </a:xfrm>
            <a:prstGeom prst="straightConnector1">
              <a:avLst/>
            </a:prstGeom>
            <a:ln w="349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Grafik 2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75" r="27950" b="39500"/>
            <a:stretch/>
          </p:blipFill>
          <p:spPr>
            <a:xfrm>
              <a:off x="8869666" y="40813"/>
              <a:ext cx="666634" cy="914553"/>
            </a:xfrm>
            <a:prstGeom prst="rect">
              <a:avLst/>
            </a:prstGeom>
          </p:spPr>
        </p:pic>
        <p:pic>
          <p:nvPicPr>
            <p:cNvPr id="93" name="Grafik 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06" b="9422"/>
            <a:stretch/>
          </p:blipFill>
          <p:spPr>
            <a:xfrm>
              <a:off x="9485393" y="35313"/>
              <a:ext cx="685387" cy="494300"/>
            </a:xfrm>
            <a:prstGeom prst="rect">
              <a:avLst/>
            </a:prstGeom>
            <a:ln w="22225">
              <a:solidFill>
                <a:schemeClr val="bg1"/>
              </a:solidFill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8775884" y="730111"/>
              <a:ext cx="844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>
                  <a:solidFill>
                    <a:schemeClr val="bg1"/>
                  </a:solidFill>
                </a:rPr>
                <a:t>wedge tool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0281190" y="26378"/>
              <a:ext cx="15479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Al wire (typ. 25 µm </a:t>
              </a:r>
              <a:r>
                <a:rPr lang="en-US" sz="1100" dirty="0" smtClean="0">
                  <a:sym typeface="Symbol" panose="05050102010706020507" pitchFamily="18" charset="2"/>
                </a:rPr>
                <a:t></a:t>
              </a:r>
              <a:r>
                <a:rPr lang="en-US" sz="1100" dirty="0" smtClean="0"/>
                <a:t> )</a:t>
              </a:r>
              <a:endParaRPr lang="en-US" sz="1100" dirty="0"/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123358" y="1874938"/>
            <a:ext cx="864837" cy="979955"/>
            <a:chOff x="8148930" y="1892216"/>
            <a:chExt cx="753732" cy="854061"/>
          </a:xfrm>
        </p:grpSpPr>
        <p:pic>
          <p:nvPicPr>
            <p:cNvPr id="83" name="Grafik 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066863" y="1993166"/>
              <a:ext cx="807601" cy="60570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148930" y="2515445"/>
              <a:ext cx="75373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900" dirty="0" err="1">
                  <a:solidFill>
                    <a:schemeClr val="bg1"/>
                  </a:solidFill>
                </a:rPr>
                <a:t>Delvotec</a:t>
              </a:r>
              <a:r>
                <a:rPr lang="en-GB" sz="900" dirty="0">
                  <a:solidFill>
                    <a:schemeClr val="bg1"/>
                  </a:solidFill>
                </a:rPr>
                <a:t> G5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9369918" y="1407860"/>
            <a:ext cx="1328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microcables</a:t>
            </a:r>
            <a:r>
              <a:rPr lang="en-US" sz="1100" dirty="0" smtClean="0"/>
              <a:t> + chip</a:t>
            </a:r>
            <a:endParaRPr lang="en-US" sz="1100" dirty="0"/>
          </a:p>
        </p:txBody>
      </p:sp>
      <p:sp>
        <p:nvSpPr>
          <p:cNvPr id="92" name="TextBox 91"/>
          <p:cNvSpPr txBox="1"/>
          <p:nvPr/>
        </p:nvSpPr>
        <p:spPr>
          <a:xfrm>
            <a:off x="11480207" y="329865"/>
            <a:ext cx="426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FEB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98" name="Straight Arrow Connector 97"/>
          <p:cNvCxnSpPr>
            <a:stCxn id="57" idx="1"/>
          </p:cNvCxnSpPr>
          <p:nvPr/>
        </p:nvCxnSpPr>
        <p:spPr>
          <a:xfrm flipH="1">
            <a:off x="7286967" y="3050522"/>
            <a:ext cx="855756" cy="955029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813" y="705651"/>
            <a:ext cx="1700200" cy="1138395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61602" y="3579509"/>
            <a:ext cx="2535129" cy="1141587"/>
            <a:chOff x="161602" y="3579509"/>
            <a:chExt cx="2535129" cy="1141587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161602" y="3647149"/>
              <a:ext cx="1258984" cy="1068537"/>
              <a:chOff x="4009055" y="1795823"/>
              <a:chExt cx="4510509" cy="3828207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5090"/>
              <a:stretch/>
            </p:blipFill>
            <p:spPr bwMode="auto">
              <a:xfrm>
                <a:off x="4009055" y="1795823"/>
                <a:ext cx="4427872" cy="556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4305456" y="2438400"/>
                <a:ext cx="4000344" cy="2438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317"/>
              <a:stretch/>
            </p:blipFill>
            <p:spPr bwMode="auto">
              <a:xfrm>
                <a:off x="4091692" y="5150503"/>
                <a:ext cx="4427872" cy="473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54" b="85090"/>
              <a:stretch/>
            </p:blipFill>
            <p:spPr bwMode="auto">
              <a:xfrm>
                <a:off x="4009055" y="4998103"/>
                <a:ext cx="4427872" cy="192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6" name="Straight Connector 25"/>
              <p:cNvCxnSpPr/>
              <p:nvPr/>
            </p:nvCxnSpPr>
            <p:spPr>
              <a:xfrm>
                <a:off x="44678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6202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772607" y="2590800"/>
                <a:ext cx="0" cy="219143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9250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774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2298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3822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5346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0586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2110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3634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5158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6682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8206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973007" y="2590797"/>
                <a:ext cx="0" cy="21914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125406" y="2590801"/>
                <a:ext cx="0" cy="21914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6870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58394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9918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1442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62966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4490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6014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7538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906207" y="2590800"/>
                <a:ext cx="0" cy="219143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1375194" y="3579509"/>
              <a:ext cx="1321537" cy="1141587"/>
              <a:chOff x="322845" y="2106386"/>
              <a:chExt cx="1321537" cy="1141587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322845" y="2106386"/>
                <a:ext cx="1321537" cy="1141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0" name="Picture 2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04" y="2175957"/>
                <a:ext cx="1271294" cy="1072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Rectangle 18"/>
          <p:cNvSpPr/>
          <p:nvPr/>
        </p:nvSpPr>
        <p:spPr>
          <a:xfrm>
            <a:off x="168968" y="2064687"/>
            <a:ext cx="26746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Hamamatsu</a:t>
            </a:r>
          </a:p>
          <a:p>
            <a:pPr marL="88900" lvl="1" indent="-88900">
              <a:buFont typeface="Arial" panose="020B0604020202020204" pitchFamily="34" charset="0"/>
              <a:buChar char="•"/>
            </a:pPr>
            <a:r>
              <a:rPr lang="en-US" sz="1200" dirty="0" smtClean="0"/>
              <a:t>type n, 320 </a:t>
            </a:r>
            <a:r>
              <a:rPr lang="en-US" sz="1200" dirty="0">
                <a:sym typeface="Symbol"/>
              </a:rPr>
              <a:t> 15 µm</a:t>
            </a:r>
            <a:endParaRPr lang="en-US" sz="1200" dirty="0"/>
          </a:p>
          <a:p>
            <a:pPr marL="88900" lvl="1" indent="-88900">
              <a:buFont typeface="Arial" panose="020B0604020202020204" pitchFamily="34" charset="0"/>
              <a:buChar char="•"/>
            </a:pPr>
            <a:r>
              <a:rPr lang="en-US" sz="1200" dirty="0" smtClean="0"/>
              <a:t>resistivity &lt; </a:t>
            </a:r>
            <a:r>
              <a:rPr lang="en-US" sz="1200" dirty="0"/>
              <a:t>8 </a:t>
            </a:r>
            <a:r>
              <a:rPr lang="en-US" sz="1200" dirty="0" err="1" smtClean="0"/>
              <a:t>kOhm·cm</a:t>
            </a:r>
            <a:endParaRPr lang="en-US" sz="1200" dirty="0" smtClean="0"/>
          </a:p>
          <a:p>
            <a:pPr marL="88900" lvl="1" indent="-88900">
              <a:buFont typeface="Arial" panose="020B0604020202020204" pitchFamily="34" charset="0"/>
              <a:buChar char="•"/>
            </a:pPr>
            <a:r>
              <a:rPr lang="en-US" sz="1200" dirty="0" smtClean="0"/>
              <a:t>double-sided, 0/7.5</a:t>
            </a:r>
            <a:r>
              <a:rPr lang="en-US" sz="1200" dirty="0" smtClean="0">
                <a:sym typeface="Symbol" panose="05050102010706020507" pitchFamily="18" charset="2"/>
              </a:rPr>
              <a:t> strip angle</a:t>
            </a:r>
          </a:p>
          <a:p>
            <a:pPr marL="88900" lvl="1" indent="-8890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Symbol" panose="05050102010706020507" pitchFamily="18" charset="2"/>
              </a:rPr>
              <a:t>p-side with 2</a:t>
            </a:r>
            <a:r>
              <a:rPr lang="en-US" sz="1200" baseline="30000" dirty="0" smtClean="0">
                <a:sym typeface="Symbol" panose="05050102010706020507" pitchFamily="18" charset="2"/>
              </a:rPr>
              <a:t>nd</a:t>
            </a:r>
            <a:r>
              <a:rPr lang="en-US" sz="1200" dirty="0" smtClean="0">
                <a:sym typeface="Symbol" panose="05050102010706020507" pitchFamily="18" charset="2"/>
              </a:rPr>
              <a:t> metal routing</a:t>
            </a:r>
          </a:p>
          <a:p>
            <a:pPr marL="88900" lvl="1" indent="-8890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Symbol" panose="05050102010706020507" pitchFamily="18" charset="2"/>
              </a:rPr>
              <a:t>1024 channels/side , 6 cm wide </a:t>
            </a:r>
          </a:p>
          <a:p>
            <a:pPr marL="88900" lvl="1" indent="-8890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Symbol" panose="05050102010706020507" pitchFamily="18" charset="2"/>
              </a:rPr>
              <a:t>strip pitch 58 µm; AC read-out  </a:t>
            </a:r>
          </a:p>
          <a:p>
            <a:pPr marL="88900" lvl="1" indent="-88900"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Symbol" panose="05050102010706020507" pitchFamily="18" charset="2"/>
              </a:rPr>
              <a:t>strip lengths: 2/4/6/12 cm 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07603" y="3677794"/>
            <a:ext cx="886961" cy="1663707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6892208" y="4816624"/>
            <a:ext cx="4354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tab tool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35699" y="4465979"/>
            <a:ext cx="589503" cy="9885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2915022" y="3028154"/>
            <a:ext cx="3492665" cy="2411989"/>
            <a:chOff x="2915022" y="3028154"/>
            <a:chExt cx="3492665" cy="2411989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915022" y="3028154"/>
              <a:ext cx="3413423" cy="24119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215707" y="3198838"/>
              <a:ext cx="191980" cy="186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1219177" y="1388902"/>
            <a:ext cx="1693147" cy="12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/>
          <p:nvPr/>
        </p:nvSpPr>
        <p:spPr>
          <a:xfrm rot="16200000">
            <a:off x="-378200" y="1156993"/>
            <a:ext cx="9076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arXiv:1506.05168</a:t>
            </a:r>
          </a:p>
        </p:txBody>
      </p:sp>
    </p:spTree>
    <p:extLst>
      <p:ext uri="{BB962C8B-B14F-4D97-AF65-F5344CB8AC3E}">
        <p14:creationId xmlns:p14="http://schemas.microsoft.com/office/powerpoint/2010/main" val="26085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45582" y="1344119"/>
            <a:ext cx="4653885" cy="4608982"/>
            <a:chOff x="6183139" y="613216"/>
            <a:chExt cx="5475160" cy="54223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139" y="613216"/>
              <a:ext cx="3980503" cy="3937000"/>
            </a:xfrm>
            <a:prstGeom prst="rect">
              <a:avLst/>
            </a:prstGeom>
          </p:spPr>
        </p:pic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6547208" y="4454375"/>
              <a:ext cx="3566773" cy="1581173"/>
              <a:chOff x="6200765" y="5253218"/>
              <a:chExt cx="5507965" cy="1496074"/>
            </a:xfrm>
          </p:grpSpPr>
          <p:grpSp>
            <p:nvGrpSpPr>
              <p:cNvPr id="14" name="Group 13"/>
              <p:cNvGrpSpPr>
                <a:grpSpLocks noChangeAspect="1"/>
              </p:cNvGrpSpPr>
              <p:nvPr/>
            </p:nvGrpSpPr>
            <p:grpSpPr>
              <a:xfrm>
                <a:off x="6200765" y="5253218"/>
                <a:ext cx="5507965" cy="1496074"/>
                <a:chOff x="42528" y="5401737"/>
                <a:chExt cx="5507965" cy="1496074"/>
              </a:xfrm>
            </p:grpSpPr>
            <p:grpSp>
              <p:nvGrpSpPr>
                <p:cNvPr id="22" name="Group 21"/>
                <p:cNvGrpSpPr>
                  <a:grpSpLocks noChangeAspect="1"/>
                </p:cNvGrpSpPr>
                <p:nvPr/>
              </p:nvGrpSpPr>
              <p:grpSpPr>
                <a:xfrm>
                  <a:off x="42528" y="5401737"/>
                  <a:ext cx="4348722" cy="1299391"/>
                  <a:chOff x="263814" y="5387181"/>
                  <a:chExt cx="4397437" cy="1313947"/>
                </a:xfrm>
              </p:grpSpPr>
              <p:grpSp>
                <p:nvGrpSpPr>
                  <p:cNvPr id="25" name="Group 24"/>
                  <p:cNvGrpSpPr>
                    <a:grpSpLocks noChangeAspect="1"/>
                  </p:cNvGrpSpPr>
                  <p:nvPr/>
                </p:nvGrpSpPr>
                <p:grpSpPr>
                  <a:xfrm>
                    <a:off x="263814" y="5387181"/>
                    <a:ext cx="4397437" cy="1313947"/>
                    <a:chOff x="2344916" y="5165074"/>
                    <a:chExt cx="2573572" cy="1432146"/>
                  </a:xfrm>
                </p:grpSpPr>
                <p:pic>
                  <p:nvPicPr>
                    <p:cNvPr id="27" name="Picture 5" descr="Plot Bz along x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436" t="-1" r="58870" b="9755"/>
                    <a:stretch/>
                  </p:blipFill>
                  <p:spPr bwMode="auto">
                    <a:xfrm flipH="1">
                      <a:off x="2344916" y="5165074"/>
                      <a:ext cx="1116290" cy="135542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8" name="Picture 5" descr="Plot Bz along x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456" r="51587" b="5296"/>
                    <a:stretch/>
                  </p:blipFill>
                  <p:spPr bwMode="auto">
                    <a:xfrm>
                      <a:off x="3198589" y="5174832"/>
                      <a:ext cx="1719899" cy="14223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26" name="TextBox 25"/>
                  <p:cNvSpPr txBox="1"/>
                  <p:nvPr/>
                </p:nvSpPr>
                <p:spPr>
                  <a:xfrm rot="16200000">
                    <a:off x="1965243" y="5700078"/>
                    <a:ext cx="953371" cy="6219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err="1" smtClean="0"/>
                      <a:t>Bx,y</a:t>
                    </a:r>
                    <a:r>
                      <a:rPr lang="en-US" sz="1600" dirty="0" smtClean="0"/>
                      <a:t> [T]</a:t>
                    </a:r>
                    <a:endParaRPr lang="en-US" sz="1600" dirty="0"/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4391249" y="6555208"/>
                  <a:ext cx="582201" cy="4200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4395850" y="6555208"/>
                  <a:ext cx="1154643" cy="3426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/>
                    <a:t>z [cm</a:t>
                  </a:r>
                  <a:r>
                    <a:rPr lang="en-US" sz="1400" dirty="0" smtClean="0"/>
                    <a:t>]</a:t>
                  </a:r>
                  <a:endParaRPr lang="en-US" sz="1400" dirty="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7873735" y="6476160"/>
                <a:ext cx="421002" cy="239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0</a:t>
                </a:r>
                <a:endParaRPr lang="en-US" sz="8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931768" y="6476160"/>
                <a:ext cx="534791" cy="239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4</a:t>
                </a:r>
                <a:r>
                  <a:rPr lang="de-DE" sz="800" dirty="0" smtClean="0"/>
                  <a:t>0</a:t>
                </a:r>
                <a:endParaRPr lang="en-US" sz="8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354746" y="6475543"/>
                <a:ext cx="577022" cy="239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2</a:t>
                </a:r>
                <a:r>
                  <a:rPr lang="de-DE" sz="800" dirty="0" smtClean="0"/>
                  <a:t>0</a:t>
                </a:r>
                <a:endParaRPr lang="en-US" sz="8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525047" y="6471170"/>
                <a:ext cx="624655" cy="239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60</a:t>
                </a:r>
                <a:endParaRPr lang="en-US" sz="8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99645" y="6476160"/>
                <a:ext cx="597224" cy="239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80</a:t>
                </a:r>
                <a:endParaRPr lang="en-US" sz="8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196598" y="6471172"/>
                <a:ext cx="691074" cy="239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-20</a:t>
                </a:r>
                <a:endParaRPr lang="en-US" sz="8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52445" y="6471172"/>
                <a:ext cx="642169" cy="239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-40</a:t>
                </a:r>
                <a:endParaRPr lang="en-US" sz="80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665862" y="636349"/>
              <a:ext cx="2955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STS top view – MC hits 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47594" y="4908799"/>
              <a:ext cx="1610705" cy="1086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p</a:t>
              </a:r>
              <a:r>
                <a:rPr lang="en-US" i="1" dirty="0" smtClean="0"/>
                <a:t>osition in magnetic field </a:t>
              </a:r>
              <a:endParaRPr lang="en-US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65862" y="2589154"/>
              <a:ext cx="984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target</a:t>
              </a:r>
              <a:endParaRPr lang="en-US" sz="1600" i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276350" y="931599"/>
            <a:ext cx="2668499" cy="39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primary-track efficiency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611353" y="934521"/>
            <a:ext cx="2743031" cy="39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momentum resolution</a:t>
            </a:r>
            <a:endParaRPr lang="en-US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7540244" y="1323339"/>
            <a:ext cx="2214754" cy="2261373"/>
            <a:chOff x="2386234" y="821267"/>
            <a:chExt cx="2214754" cy="226137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8"/>
            <a:stretch/>
          </p:blipFill>
          <p:spPr>
            <a:xfrm>
              <a:off x="2386234" y="821267"/>
              <a:ext cx="2214754" cy="1984184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3008243" y="875915"/>
              <a:ext cx="0" cy="169768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2668290" y="2774863"/>
              <a:ext cx="18372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 smtClean="0"/>
                <a:t>Au+Au</a:t>
              </a:r>
              <a:r>
                <a:rPr lang="en-US" sz="1400" i="1" dirty="0" smtClean="0"/>
                <a:t>, 12 </a:t>
              </a:r>
              <a:r>
                <a:rPr lang="en-US" sz="1400" i="1" dirty="0" err="1" smtClean="0"/>
                <a:t>AGeV</a:t>
              </a:r>
              <a:r>
                <a:rPr lang="en-US" sz="1400" i="1" dirty="0" smtClean="0"/>
                <a:t>/c, 1 T </a:t>
              </a:r>
              <a:endParaRPr lang="en-US" sz="1400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76687" y="982388"/>
              <a:ext cx="6810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&gt; 97%</a:t>
              </a:r>
              <a:endParaRPr lang="en-US" sz="1200" dirty="0"/>
            </a:p>
          </p:txBody>
        </p:sp>
      </p:grpSp>
      <p:sp>
        <p:nvSpPr>
          <p:cNvPr id="7" name="object 10"/>
          <p:cNvSpPr>
            <a:spLocks noChangeAspect="1"/>
          </p:cNvSpPr>
          <p:nvPr/>
        </p:nvSpPr>
        <p:spPr>
          <a:xfrm>
            <a:off x="185879" y="1330418"/>
            <a:ext cx="3893203" cy="3664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838200" y="198130"/>
            <a:ext cx="10515600" cy="72196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STS – performance simulations</a:t>
            </a:r>
            <a:endParaRPr lang="en-US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5760" y="5039768"/>
            <a:ext cx="353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GEANT model with active and passive materials (v21e)</a:t>
            </a:r>
            <a:endParaRPr lang="en-US" i="1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898094" y="1323339"/>
            <a:ext cx="2169547" cy="2295900"/>
            <a:chOff x="9506221" y="3868255"/>
            <a:chExt cx="2169547" cy="2295900"/>
          </a:xfrm>
        </p:grpSpPr>
        <p:sp>
          <p:nvSpPr>
            <p:cNvPr id="37" name="Rectangle 36"/>
            <p:cNvSpPr/>
            <p:nvPr/>
          </p:nvSpPr>
          <p:spPr>
            <a:xfrm>
              <a:off x="9756414" y="5856378"/>
              <a:ext cx="18746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 smtClean="0"/>
                <a:t>Au+Au</a:t>
              </a:r>
              <a:r>
                <a:rPr lang="en-US" sz="1400" i="1" dirty="0" smtClean="0"/>
                <a:t>, 12 </a:t>
              </a:r>
              <a:r>
                <a:rPr lang="en-US" sz="1400" i="1" dirty="0" err="1" smtClean="0"/>
                <a:t>AGeV</a:t>
              </a:r>
              <a:r>
                <a:rPr lang="en-US" sz="1400" i="1" dirty="0" smtClean="0"/>
                <a:t>/c, 1 T</a:t>
              </a:r>
              <a:endParaRPr lang="en-US" sz="1400" i="1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1"/>
            <a:stretch/>
          </p:blipFill>
          <p:spPr>
            <a:xfrm>
              <a:off x="9506221" y="3868255"/>
              <a:ext cx="2169547" cy="1988123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9726329" y="4793313"/>
              <a:ext cx="175237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6263" y="3755747"/>
            <a:ext cx="1831874" cy="271981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0839618" y="3931022"/>
            <a:ext cx="1030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– y</a:t>
            </a:r>
            <a:r>
              <a:rPr lang="de-DE" dirty="0"/>
              <a:t> </a:t>
            </a:r>
            <a:r>
              <a:rPr lang="de-DE" dirty="0" err="1"/>
              <a:t>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16</a:t>
            </a:fld>
            <a:endParaRPr lang="en-US"/>
          </a:p>
        </p:txBody>
      </p:sp>
      <p:sp>
        <p:nvSpPr>
          <p:cNvPr id="19" name="object 14"/>
          <p:cNvSpPr/>
          <p:nvPr/>
        </p:nvSpPr>
        <p:spPr>
          <a:xfrm>
            <a:off x="731936" y="3506978"/>
            <a:ext cx="2752282" cy="2517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/>
          <p:cNvSpPr/>
          <p:nvPr/>
        </p:nvSpPr>
        <p:spPr>
          <a:xfrm>
            <a:off x="490205" y="4810007"/>
            <a:ext cx="2749622" cy="163608"/>
          </a:xfrm>
          <a:custGeom>
            <a:avLst/>
            <a:gdLst/>
            <a:ahLst/>
            <a:cxnLst/>
            <a:rect l="l" t="t" r="r" b="b"/>
            <a:pathLst>
              <a:path w="3415029" h="203200">
                <a:moveTo>
                  <a:pt x="3299629" y="38068"/>
                </a:moveTo>
                <a:lnTo>
                  <a:pt x="0" y="164845"/>
                </a:lnTo>
                <a:lnTo>
                  <a:pt x="1524" y="202945"/>
                </a:lnTo>
                <a:lnTo>
                  <a:pt x="3301070" y="76171"/>
                </a:lnTo>
                <a:lnTo>
                  <a:pt x="3299629" y="38068"/>
                </a:lnTo>
                <a:close/>
              </a:path>
              <a:path w="3415029" h="203200">
                <a:moveTo>
                  <a:pt x="3380603" y="37337"/>
                </a:moveTo>
                <a:lnTo>
                  <a:pt x="3318636" y="37337"/>
                </a:lnTo>
                <a:lnTo>
                  <a:pt x="3320160" y="75437"/>
                </a:lnTo>
                <a:lnTo>
                  <a:pt x="3301070" y="76171"/>
                </a:lnTo>
                <a:lnTo>
                  <a:pt x="3302507" y="114172"/>
                </a:lnTo>
                <a:lnTo>
                  <a:pt x="3414522" y="52704"/>
                </a:lnTo>
                <a:lnTo>
                  <a:pt x="3380603" y="37337"/>
                </a:lnTo>
                <a:close/>
              </a:path>
              <a:path w="3415029" h="203200">
                <a:moveTo>
                  <a:pt x="3318636" y="37337"/>
                </a:moveTo>
                <a:lnTo>
                  <a:pt x="3299629" y="38068"/>
                </a:lnTo>
                <a:lnTo>
                  <a:pt x="3301070" y="76171"/>
                </a:lnTo>
                <a:lnTo>
                  <a:pt x="3320160" y="75437"/>
                </a:lnTo>
                <a:lnTo>
                  <a:pt x="3318636" y="37337"/>
                </a:lnTo>
                <a:close/>
              </a:path>
              <a:path w="3415029" h="203200">
                <a:moveTo>
                  <a:pt x="3298190" y="0"/>
                </a:moveTo>
                <a:lnTo>
                  <a:pt x="3299629" y="38068"/>
                </a:lnTo>
                <a:lnTo>
                  <a:pt x="3318636" y="37337"/>
                </a:lnTo>
                <a:lnTo>
                  <a:pt x="3380603" y="37337"/>
                </a:lnTo>
                <a:lnTo>
                  <a:pt x="329819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/>
          <p:cNvSpPr/>
          <p:nvPr/>
        </p:nvSpPr>
        <p:spPr>
          <a:xfrm>
            <a:off x="1732904" y="3055627"/>
            <a:ext cx="2304000" cy="1725135"/>
          </a:xfrm>
          <a:custGeom>
            <a:avLst/>
            <a:gdLst/>
            <a:ahLst/>
            <a:cxnLst/>
            <a:rect l="l" t="t" r="r" b="b"/>
            <a:pathLst>
              <a:path w="3518535" h="2281554">
                <a:moveTo>
                  <a:pt x="3450725" y="36113"/>
                </a:moveTo>
                <a:lnTo>
                  <a:pt x="0" y="2270886"/>
                </a:lnTo>
                <a:lnTo>
                  <a:pt x="6857" y="2281554"/>
                </a:lnTo>
                <a:lnTo>
                  <a:pt x="3457613" y="46762"/>
                </a:lnTo>
                <a:lnTo>
                  <a:pt x="3450725" y="36113"/>
                </a:lnTo>
                <a:close/>
              </a:path>
              <a:path w="3518535" h="2281554">
                <a:moveTo>
                  <a:pt x="3500921" y="29209"/>
                </a:moveTo>
                <a:lnTo>
                  <a:pt x="3461385" y="29209"/>
                </a:lnTo>
                <a:lnTo>
                  <a:pt x="3468242" y="39877"/>
                </a:lnTo>
                <a:lnTo>
                  <a:pt x="3457613" y="46762"/>
                </a:lnTo>
                <a:lnTo>
                  <a:pt x="3474847" y="73405"/>
                </a:lnTo>
                <a:lnTo>
                  <a:pt x="3500921" y="29209"/>
                </a:lnTo>
                <a:close/>
              </a:path>
              <a:path w="3518535" h="2281554">
                <a:moveTo>
                  <a:pt x="3461385" y="29209"/>
                </a:moveTo>
                <a:lnTo>
                  <a:pt x="3450725" y="36113"/>
                </a:lnTo>
                <a:lnTo>
                  <a:pt x="3457613" y="46762"/>
                </a:lnTo>
                <a:lnTo>
                  <a:pt x="3468242" y="39877"/>
                </a:lnTo>
                <a:lnTo>
                  <a:pt x="3461385" y="29209"/>
                </a:lnTo>
                <a:close/>
              </a:path>
              <a:path w="3518535" h="2281554">
                <a:moveTo>
                  <a:pt x="3518154" y="0"/>
                </a:moveTo>
                <a:lnTo>
                  <a:pt x="3433445" y="9398"/>
                </a:lnTo>
                <a:lnTo>
                  <a:pt x="3450725" y="36113"/>
                </a:lnTo>
                <a:lnTo>
                  <a:pt x="3461385" y="29209"/>
                </a:lnTo>
                <a:lnTo>
                  <a:pt x="3500921" y="29209"/>
                </a:lnTo>
                <a:lnTo>
                  <a:pt x="351815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8"/>
          <p:cNvSpPr/>
          <p:nvPr/>
        </p:nvSpPr>
        <p:spPr>
          <a:xfrm>
            <a:off x="468835" y="4833117"/>
            <a:ext cx="248375" cy="7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"/>
          <p:cNvSpPr/>
          <p:nvPr/>
        </p:nvSpPr>
        <p:spPr>
          <a:xfrm>
            <a:off x="3668182" y="1158821"/>
            <a:ext cx="3853075" cy="1804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"/>
          <p:cNvSpPr/>
          <p:nvPr/>
        </p:nvSpPr>
        <p:spPr>
          <a:xfrm>
            <a:off x="7927514" y="5413110"/>
            <a:ext cx="3727709" cy="731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8177430" y="196274"/>
            <a:ext cx="3830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MIMOSIS 1:  full-scale prototype</a:t>
            </a:r>
          </a:p>
          <a:p>
            <a:r>
              <a:rPr lang="en-US" sz="1400" i="1" dirty="0"/>
              <a:t>state-of-the-art MAPS technology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object 4"/>
          <p:cNvSpPr/>
          <p:nvPr/>
        </p:nvSpPr>
        <p:spPr>
          <a:xfrm>
            <a:off x="3943255" y="3141448"/>
            <a:ext cx="3735151" cy="2083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6247255" y="4574374"/>
            <a:ext cx="439776" cy="683110"/>
          </a:xfrm>
          <a:custGeom>
            <a:avLst/>
            <a:gdLst/>
            <a:ahLst/>
            <a:cxnLst/>
            <a:rect l="l" t="t" r="r" b="b"/>
            <a:pathLst>
              <a:path w="734059" h="1146175">
                <a:moveTo>
                  <a:pt x="8762" y="1061339"/>
                </a:moveTo>
                <a:lnTo>
                  <a:pt x="0" y="1146048"/>
                </a:lnTo>
                <a:lnTo>
                  <a:pt x="73025" y="1102360"/>
                </a:lnTo>
                <a:lnTo>
                  <a:pt x="63077" y="1096010"/>
                </a:lnTo>
                <a:lnTo>
                  <a:pt x="39497" y="1096010"/>
                </a:lnTo>
                <a:lnTo>
                  <a:pt x="28828" y="1089152"/>
                </a:lnTo>
                <a:lnTo>
                  <a:pt x="35624" y="1078485"/>
                </a:lnTo>
                <a:lnTo>
                  <a:pt x="8762" y="1061339"/>
                </a:lnTo>
                <a:close/>
              </a:path>
              <a:path w="734059" h="1146175">
                <a:moveTo>
                  <a:pt x="35624" y="1078485"/>
                </a:moveTo>
                <a:lnTo>
                  <a:pt x="28828" y="1089152"/>
                </a:lnTo>
                <a:lnTo>
                  <a:pt x="39497" y="1096010"/>
                </a:lnTo>
                <a:lnTo>
                  <a:pt x="46315" y="1085310"/>
                </a:lnTo>
                <a:lnTo>
                  <a:pt x="35624" y="1078485"/>
                </a:lnTo>
                <a:close/>
              </a:path>
              <a:path w="734059" h="1146175">
                <a:moveTo>
                  <a:pt x="46315" y="1085310"/>
                </a:moveTo>
                <a:lnTo>
                  <a:pt x="39497" y="1096010"/>
                </a:lnTo>
                <a:lnTo>
                  <a:pt x="63077" y="1096010"/>
                </a:lnTo>
                <a:lnTo>
                  <a:pt x="46315" y="1085310"/>
                </a:lnTo>
                <a:close/>
              </a:path>
              <a:path w="734059" h="1146175">
                <a:moveTo>
                  <a:pt x="722756" y="0"/>
                </a:moveTo>
                <a:lnTo>
                  <a:pt x="35624" y="1078485"/>
                </a:lnTo>
                <a:lnTo>
                  <a:pt x="46315" y="1085310"/>
                </a:lnTo>
                <a:lnTo>
                  <a:pt x="733551" y="6858"/>
                </a:lnTo>
                <a:lnTo>
                  <a:pt x="7227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70142" y="175386"/>
            <a:ext cx="5292256" cy="72196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Micro Vertex Detector</a:t>
            </a:r>
            <a:endParaRPr lang="en-US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89001" y="6139186"/>
            <a:ext cx="375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CVD </a:t>
            </a:r>
            <a:r>
              <a:rPr lang="en-US" sz="1100" dirty="0" smtClean="0"/>
              <a:t>diamond </a:t>
            </a:r>
            <a:r>
              <a:rPr lang="en-US" sz="1100" dirty="0"/>
              <a:t>/ TPG carrier for heat </a:t>
            </a:r>
            <a:r>
              <a:rPr lang="en-US" sz="1100" dirty="0" smtClean="0"/>
              <a:t>evacuation to heat sink</a:t>
            </a:r>
            <a:endParaRPr lang="en-US" sz="1100" dirty="0"/>
          </a:p>
        </p:txBody>
      </p:sp>
      <p:sp>
        <p:nvSpPr>
          <p:cNvPr id="41" name="Rectangle 40"/>
          <p:cNvSpPr/>
          <p:nvPr/>
        </p:nvSpPr>
        <p:spPr>
          <a:xfrm>
            <a:off x="5875342" y="300241"/>
            <a:ext cx="2024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Material budget: </a:t>
            </a:r>
          </a:p>
          <a:p>
            <a:pPr marL="182563" lvl="1" indent="-95250">
              <a:buFont typeface="Calibri" panose="020F0502020204030204" pitchFamily="34" charset="0"/>
              <a:buChar char="–"/>
            </a:pPr>
            <a:r>
              <a:rPr lang="en-US" sz="1100" i="1" dirty="0" smtClean="0">
                <a:solidFill>
                  <a:srgbClr val="000000"/>
                </a:solidFill>
              </a:rPr>
              <a:t>O(0.5 </a:t>
            </a:r>
            <a:r>
              <a:rPr lang="en-US" sz="1100" i="1" dirty="0">
                <a:solidFill>
                  <a:srgbClr val="000000"/>
                </a:solidFill>
              </a:rPr>
              <a:t>%) (x/X</a:t>
            </a:r>
            <a:r>
              <a:rPr lang="en-US" sz="800" i="1" dirty="0">
                <a:solidFill>
                  <a:srgbClr val="000000"/>
                </a:solidFill>
              </a:rPr>
              <a:t>0</a:t>
            </a:r>
            <a:r>
              <a:rPr lang="en-US" sz="1100" i="1" dirty="0" smtClean="0">
                <a:solidFill>
                  <a:srgbClr val="000000"/>
                </a:solidFill>
              </a:rPr>
              <a:t>) /station</a:t>
            </a:r>
          </a:p>
          <a:p>
            <a:pPr marL="182563" lvl="1" indent="-95250">
              <a:buFont typeface="Calibri" panose="020F0502020204030204" pitchFamily="34" charset="0"/>
              <a:buChar char="–"/>
            </a:pPr>
            <a:r>
              <a:rPr lang="en-US" sz="1100" i="1" dirty="0" smtClean="0">
                <a:solidFill>
                  <a:srgbClr val="000000"/>
                </a:solidFill>
              </a:rPr>
              <a:t>First station in </a:t>
            </a:r>
            <a:r>
              <a:rPr lang="en-US" sz="1100" i="1" dirty="0" smtClean="0">
                <a:solidFill>
                  <a:srgbClr val="660000"/>
                </a:solidFill>
              </a:rPr>
              <a:t>VX</a:t>
            </a:r>
            <a:r>
              <a:rPr lang="en-US" sz="1100" i="1" dirty="0" smtClean="0">
                <a:solidFill>
                  <a:srgbClr val="000000"/>
                </a:solidFill>
              </a:rPr>
              <a:t>: </a:t>
            </a:r>
            <a:br>
              <a:rPr lang="en-US" sz="1100" i="1" dirty="0" smtClean="0">
                <a:solidFill>
                  <a:srgbClr val="000000"/>
                </a:solidFill>
              </a:rPr>
            </a:br>
            <a:r>
              <a:rPr lang="en-US" sz="1100" i="1" dirty="0" smtClean="0">
                <a:solidFill>
                  <a:srgbClr val="000000"/>
                </a:solidFill>
              </a:rPr>
              <a:t>O(0.3 </a:t>
            </a:r>
            <a:r>
              <a:rPr lang="en-US" sz="1100" i="1" dirty="0">
                <a:solidFill>
                  <a:srgbClr val="000000"/>
                </a:solidFill>
              </a:rPr>
              <a:t>%) (x/X</a:t>
            </a:r>
            <a:r>
              <a:rPr lang="en-US" sz="800" i="1" dirty="0">
                <a:solidFill>
                  <a:srgbClr val="000000"/>
                </a:solidFill>
              </a:rPr>
              <a:t>0</a:t>
            </a:r>
            <a:r>
              <a:rPr lang="en-US" sz="1100" i="1" dirty="0" smtClean="0">
                <a:solidFill>
                  <a:srgbClr val="000000"/>
                </a:solidFill>
              </a:rPr>
              <a:t>)  </a:t>
            </a:r>
            <a:endParaRPr lang="en-US" sz="1100" i="1" dirty="0"/>
          </a:p>
        </p:txBody>
      </p:sp>
      <p:sp>
        <p:nvSpPr>
          <p:cNvPr id="2" name="Rectangle 1"/>
          <p:cNvSpPr/>
          <p:nvPr/>
        </p:nvSpPr>
        <p:spPr>
          <a:xfrm>
            <a:off x="4086447" y="866832"/>
            <a:ext cx="1812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B3B3B"/>
                </a:solidFill>
              </a:rPr>
              <a:t>~300 CMOS </a:t>
            </a:r>
            <a:r>
              <a:rPr lang="en-US" sz="1200" dirty="0" smtClean="0">
                <a:solidFill>
                  <a:srgbClr val="3B3B3B"/>
                </a:solidFill>
              </a:rPr>
              <a:t>sensor chips</a:t>
            </a:r>
            <a:endParaRPr lang="en-US" sz="1200" b="0" i="0" dirty="0">
              <a:solidFill>
                <a:srgbClr val="3B3B3B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687" y="1637206"/>
            <a:ext cx="35876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</a:rPr>
              <a:t>extends momentum </a:t>
            </a:r>
            <a:r>
              <a:rPr lang="en-US" sz="1400" i="1" dirty="0">
                <a:solidFill>
                  <a:srgbClr val="000000"/>
                </a:solidFill>
              </a:rPr>
              <a:t>reconstruction for charged particles down to about </a:t>
            </a:r>
            <a:r>
              <a:rPr lang="en-US" sz="1400" i="1" dirty="0" smtClean="0">
                <a:solidFill>
                  <a:srgbClr val="000000"/>
                </a:solidFill>
              </a:rPr>
              <a:t>300 MeV/c</a:t>
            </a:r>
            <a:br>
              <a:rPr lang="en-US" sz="1400" i="1" dirty="0" smtClean="0">
                <a:solidFill>
                  <a:srgbClr val="000000"/>
                </a:solidFill>
              </a:rPr>
            </a:br>
            <a:endParaRPr lang="en-US" sz="400" i="1" dirty="0" smtClean="0">
              <a:solidFill>
                <a:srgbClr val="000000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000000"/>
                </a:solidFill>
              </a:rPr>
              <a:t>enables </a:t>
            </a:r>
            <a:r>
              <a:rPr lang="en-US" sz="1400" i="1" dirty="0">
                <a:solidFill>
                  <a:srgbClr val="000000"/>
                </a:solidFill>
              </a:rPr>
              <a:t>secondary vertex reconstruction for weak decays of charmed </a:t>
            </a:r>
            <a:r>
              <a:rPr lang="en-US" sz="1400" i="1" dirty="0" smtClean="0">
                <a:solidFill>
                  <a:srgbClr val="000000"/>
                </a:solidFill>
              </a:rPr>
              <a:t>hadrons, </a:t>
            </a:r>
            <a:br>
              <a:rPr lang="en-US" sz="1400" i="1" dirty="0" smtClean="0">
                <a:solidFill>
                  <a:srgbClr val="000000"/>
                </a:solidFill>
              </a:rPr>
            </a:br>
            <a:r>
              <a:rPr lang="en-US" sz="1400" i="1" dirty="0" smtClean="0">
                <a:solidFill>
                  <a:srgbClr val="000000"/>
                </a:solidFill>
              </a:rPr>
              <a:t>precision significantly </a:t>
            </a:r>
            <a:r>
              <a:rPr lang="en-US" sz="1400" i="1" dirty="0">
                <a:solidFill>
                  <a:srgbClr val="000000"/>
                </a:solidFill>
              </a:rPr>
              <a:t>better than 100 </a:t>
            </a:r>
            <a:r>
              <a:rPr lang="en-US" sz="1400" i="1" dirty="0" err="1">
                <a:solidFill>
                  <a:srgbClr val="000000"/>
                </a:solidFill>
              </a:rPr>
              <a:t>μm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</a:rPr>
              <a:t/>
            </a:r>
            <a:br>
              <a:rPr lang="en-US" sz="1400" i="1" dirty="0" smtClean="0">
                <a:solidFill>
                  <a:srgbClr val="000000"/>
                </a:solidFill>
              </a:rPr>
            </a:br>
            <a:r>
              <a:rPr lang="en-US" sz="1400" i="1" dirty="0" smtClean="0">
                <a:solidFill>
                  <a:srgbClr val="000000"/>
                </a:solidFill>
              </a:rPr>
              <a:t>for </a:t>
            </a:r>
            <a:r>
              <a:rPr lang="en-US" sz="1400" i="1" dirty="0">
                <a:solidFill>
                  <a:srgbClr val="000000"/>
                </a:solidFill>
              </a:rPr>
              <a:t>decay products with </a:t>
            </a:r>
            <a:r>
              <a:rPr lang="en-US" sz="1400" i="1" dirty="0" smtClean="0">
                <a:solidFill>
                  <a:srgbClr val="000000"/>
                </a:solidFill>
              </a:rPr>
              <a:t>p</a:t>
            </a:r>
            <a:r>
              <a:rPr lang="en-US" sz="1400" i="1" baseline="-25000" dirty="0" smtClean="0">
                <a:solidFill>
                  <a:srgbClr val="000000"/>
                </a:solidFill>
              </a:rPr>
              <a:t>lab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</a:rPr>
              <a:t>&gt; </a:t>
            </a:r>
            <a:r>
              <a:rPr lang="en-US" sz="1400" i="1" dirty="0">
                <a:solidFill>
                  <a:srgbClr val="000000"/>
                </a:solidFill>
              </a:rPr>
              <a:t>1 </a:t>
            </a:r>
            <a:r>
              <a:rPr lang="en-US" sz="1400" i="1" dirty="0" smtClean="0">
                <a:solidFill>
                  <a:srgbClr val="000000"/>
                </a:solidFill>
              </a:rPr>
              <a:t>GeV/c, benchmarked </a:t>
            </a:r>
            <a:r>
              <a:rPr lang="en-US" sz="1400" i="1" dirty="0">
                <a:solidFill>
                  <a:srgbClr val="000000"/>
                </a:solidFill>
              </a:rPr>
              <a:t>by the D mesons (lab) </a:t>
            </a:r>
            <a:r>
              <a:rPr lang="en-US" sz="1400" i="1" dirty="0" smtClean="0">
                <a:solidFill>
                  <a:srgbClr val="000000"/>
                </a:solidFill>
              </a:rPr>
              <a:t>life </a:t>
            </a:r>
            <a:r>
              <a:rPr lang="en-US" sz="1400" i="1" dirty="0">
                <a:solidFill>
                  <a:srgbClr val="000000"/>
                </a:solidFill>
              </a:rPr>
              <a:t>time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73509" y="990751"/>
            <a:ext cx="349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Monolithic Active Pixel Sensors </a:t>
            </a:r>
            <a:br>
              <a:rPr lang="en-US" sz="1400" dirty="0" smtClean="0"/>
            </a:br>
            <a:r>
              <a:rPr lang="en-US" sz="1400" dirty="0" smtClean="0"/>
              <a:t>operating in target box vacuum ∼ </a:t>
            </a:r>
            <a:r>
              <a:rPr lang="en-US" sz="1400" dirty="0"/>
              <a:t>10</a:t>
            </a:r>
            <a:r>
              <a:rPr lang="en-US" sz="1400" baseline="30000" dirty="0"/>
              <a:t>−4</a:t>
            </a:r>
            <a:r>
              <a:rPr lang="en-US" sz="1400" dirty="0"/>
              <a:t> </a:t>
            </a:r>
            <a:r>
              <a:rPr lang="en-US" sz="1400" dirty="0" smtClean="0"/>
              <a:t>mbar </a:t>
            </a:r>
            <a:endParaRPr lang="en-US" sz="14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984991" y="3103416"/>
            <a:ext cx="4207008" cy="2271836"/>
            <a:chOff x="7984991" y="3103416"/>
            <a:chExt cx="4207008" cy="22718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991" y="3103416"/>
              <a:ext cx="3634076" cy="17377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047974" y="4775088"/>
              <a:ext cx="414402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Radiation hardness                        &gt; 7 × 10</a:t>
              </a:r>
              <a:r>
                <a:rPr lang="en-US" sz="11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13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n/cm</a:t>
              </a:r>
              <a:r>
                <a:rPr lang="en-US" sz="11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,</a:t>
              </a:r>
              <a:r>
                <a:rPr lang="en-US" sz="11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    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&gt; 1 </a:t>
              </a:r>
              <a:r>
                <a:rPr lang="en-US" sz="11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Mrad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b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</a:b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                                                   (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back/top biasing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Operation temperature	  -10 C   liquid NOVEC cooling</a:t>
              </a:r>
              <a:endPara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0587898" y="3766979"/>
              <a:ext cx="457200" cy="21526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201838" y="3933657"/>
              <a:ext cx="8543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 5 µm spat. </a:t>
              </a:r>
              <a:r>
                <a:rPr lang="en-US" sz="1100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resol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. 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065278" y="4476409"/>
              <a:ext cx="10372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 150 W total</a:t>
              </a:r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987578" y="4284059"/>
              <a:ext cx="10595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ym typeface="Symbol" panose="05050102010706020507" pitchFamily="18" charset="2"/>
                </a:rPr>
                <a:t></a:t>
              </a:r>
              <a:r>
                <a:rPr lang="en-US" sz="1200" dirty="0">
                  <a:sym typeface="Symbol" panose="05050102010706020507" pitchFamily="18" charset="2"/>
                </a:rPr>
                <a:t> </a:t>
              </a:r>
              <a:r>
                <a:rPr lang="en-US" sz="1200" dirty="0" smtClean="0"/>
                <a:t>~ 10</a:t>
              </a:r>
              <a:r>
                <a:rPr lang="en-US" sz="1200" baseline="30000" dirty="0" smtClean="0"/>
                <a:t>5</a:t>
              </a:r>
              <a:r>
                <a:rPr lang="en-US" sz="1200" dirty="0" smtClean="0"/>
                <a:t>coll./s</a:t>
              </a:r>
              <a:endParaRPr lang="en-US" sz="12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3004" y="873231"/>
            <a:ext cx="2293331" cy="14596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3902" y="1564937"/>
            <a:ext cx="2164005" cy="1572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7514" y="2292145"/>
            <a:ext cx="176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from standard MAPS</a:t>
            </a:r>
            <a:endParaRPr lang="en-US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8047974" y="2698746"/>
            <a:ext cx="1791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sym typeface="Symbol" panose="05050102010706020507" pitchFamily="18" charset="2"/>
              </a:rPr>
              <a:t>to </a:t>
            </a:r>
            <a:r>
              <a:rPr lang="en-US" sz="1400" i="1" dirty="0" smtClean="0"/>
              <a:t>modified with gap</a:t>
            </a:r>
            <a:endParaRPr lang="en-US" sz="1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5" b="1763"/>
          <a:stretch/>
        </p:blipFill>
        <p:spPr>
          <a:xfrm>
            <a:off x="4005613" y="5257484"/>
            <a:ext cx="3834280" cy="11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83" y="261110"/>
            <a:ext cx="10515600" cy="6446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Ring Imaging Cherenkov Detector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17</a:t>
            </a:fld>
            <a:endParaRPr lang="en-US"/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id="{20F763D2-40C9-7CC9-CA27-E53B0AF0909A}"/>
              </a:ext>
            </a:extLst>
          </p:cNvPr>
          <p:cNvSpPr txBox="1"/>
          <p:nvPr/>
        </p:nvSpPr>
        <p:spPr>
          <a:xfrm>
            <a:off x="2974174" y="3357611"/>
            <a:ext cx="44408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45720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000000"/>
                </a:solidFill>
              </a:rPr>
              <a:t>CO</a:t>
            </a:r>
            <a:r>
              <a:rPr lang="de-DE" sz="1400" baseline="-25000" dirty="0" smtClean="0">
                <a:solidFill>
                  <a:srgbClr val="000000"/>
                </a:solidFill>
              </a:rPr>
              <a:t>2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radiator</a:t>
            </a:r>
            <a:r>
              <a:rPr lang="de-DE" sz="1400" dirty="0">
                <a:solidFill>
                  <a:srgbClr val="000000"/>
                </a:solidFill>
              </a:rPr>
              <a:t> gas, </a:t>
            </a:r>
            <a:r>
              <a:rPr lang="de-DE" sz="1400" dirty="0" err="1">
                <a:solidFill>
                  <a:srgbClr val="000000"/>
                </a:solidFill>
              </a:rPr>
              <a:t>vessel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volume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smtClean="0">
                <a:solidFill>
                  <a:srgbClr val="000000"/>
                </a:solidFill>
              </a:rPr>
              <a:t/>
            </a:r>
            <a:br>
              <a:rPr lang="de-DE" sz="1400" dirty="0" smtClean="0">
                <a:solidFill>
                  <a:srgbClr val="000000"/>
                </a:solidFill>
              </a:rPr>
            </a:br>
            <a:r>
              <a:rPr lang="de-DE" sz="1400" dirty="0" smtClean="0">
                <a:solidFill>
                  <a:srgbClr val="000000"/>
                </a:solidFill>
              </a:rPr>
              <a:t>2.2 </a:t>
            </a:r>
            <a:r>
              <a:rPr lang="de-DE" sz="1400" dirty="0">
                <a:solidFill>
                  <a:srgbClr val="000000"/>
                </a:solidFill>
              </a:rPr>
              <a:t>×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6 × 5.06 m</a:t>
            </a:r>
            <a:r>
              <a:rPr lang="de-DE" sz="1400" baseline="30000" dirty="0">
                <a:solidFill>
                  <a:srgbClr val="000000"/>
                </a:solidFill>
              </a:rPr>
              <a:t>3  </a:t>
            </a:r>
            <a:r>
              <a:rPr lang="de-DE" sz="1400" dirty="0">
                <a:solidFill>
                  <a:srgbClr val="000000"/>
                </a:solidFill>
              </a:rPr>
              <a:t>(l × w × h) = 67 </a:t>
            </a:r>
            <a:r>
              <a:rPr lang="de-DE" sz="1400" dirty="0" smtClean="0">
                <a:solidFill>
                  <a:srgbClr val="000000"/>
                </a:solidFill>
              </a:rPr>
              <a:t>m</a:t>
            </a:r>
            <a:r>
              <a:rPr lang="de-DE" sz="1400" baseline="30000" dirty="0" smtClean="0">
                <a:solidFill>
                  <a:srgbClr val="000000"/>
                </a:solidFill>
              </a:rPr>
              <a:t>3</a:t>
            </a:r>
          </a:p>
          <a:p>
            <a:pPr marL="357188" lvl="1" indent="-174625" defTabSz="457200">
              <a:buFont typeface="Calibri" panose="020F0502020204030204" pitchFamily="34" charset="0"/>
              <a:buChar char="–"/>
            </a:pPr>
            <a:r>
              <a:rPr lang="de-DE" sz="1400" i="1" dirty="0" smtClean="0">
                <a:solidFill>
                  <a:srgbClr val="000000"/>
                </a:solidFill>
              </a:rPr>
              <a:t>p-</a:t>
            </a:r>
            <a:r>
              <a:rPr lang="de-DE" sz="1400" i="1" dirty="0" err="1" smtClean="0">
                <a:solidFill>
                  <a:srgbClr val="000000"/>
                </a:solidFill>
              </a:rPr>
              <a:t>threshold</a:t>
            </a:r>
            <a:r>
              <a:rPr lang="de-DE" sz="1400" i="1" dirty="0" smtClean="0">
                <a:solidFill>
                  <a:srgbClr val="000000"/>
                </a:solidFill>
              </a:rPr>
              <a:t> </a:t>
            </a:r>
            <a:r>
              <a:rPr lang="de-DE" sz="1400" i="1" dirty="0">
                <a:solidFill>
                  <a:srgbClr val="000000"/>
                </a:solidFill>
              </a:rPr>
              <a:t>4.65 </a:t>
            </a:r>
            <a:r>
              <a:rPr lang="de-DE" sz="1400" i="1" dirty="0" err="1">
                <a:solidFill>
                  <a:srgbClr val="000000"/>
                </a:solidFill>
              </a:rPr>
              <a:t>GeV</a:t>
            </a:r>
            <a:r>
              <a:rPr lang="de-DE" sz="1400" i="1" dirty="0">
                <a:solidFill>
                  <a:srgbClr val="000000"/>
                </a:solidFill>
              </a:rPr>
              <a:t>/c, n=1.00045, </a:t>
            </a:r>
            <a:r>
              <a:rPr lang="de-DE" sz="1400" i="1" dirty="0" smtClean="0">
                <a:solidFill>
                  <a:srgbClr val="000000"/>
                </a:solidFill>
              </a:rPr>
              <a:t>UV </a:t>
            </a:r>
            <a:r>
              <a:rPr lang="de-DE" sz="1400" i="1" dirty="0" err="1">
                <a:solidFill>
                  <a:srgbClr val="000000"/>
                </a:solidFill>
              </a:rPr>
              <a:t>cutoff</a:t>
            </a:r>
            <a:r>
              <a:rPr lang="de-DE" sz="1400" i="1" dirty="0">
                <a:solidFill>
                  <a:srgbClr val="000000"/>
                </a:solidFill>
              </a:rPr>
              <a:t> 180 </a:t>
            </a:r>
            <a:r>
              <a:rPr lang="de-DE" sz="1400" i="1" dirty="0" err="1" smtClean="0">
                <a:solidFill>
                  <a:srgbClr val="000000"/>
                </a:solidFill>
              </a:rPr>
              <a:t>nm</a:t>
            </a:r>
            <a:r>
              <a:rPr lang="de-DE" sz="1600" dirty="0" smtClean="0">
                <a:solidFill>
                  <a:srgbClr val="000000"/>
                </a:solidFill>
              </a:rPr>
              <a:t/>
            </a:r>
            <a:br>
              <a:rPr lang="de-DE" sz="1600" dirty="0" smtClean="0">
                <a:solidFill>
                  <a:srgbClr val="000000"/>
                </a:solidFill>
              </a:rPr>
            </a:br>
            <a:endParaRPr lang="de-DE" sz="800" dirty="0">
              <a:solidFill>
                <a:srgbClr val="000000"/>
              </a:solidFill>
            </a:endParaRPr>
          </a:p>
          <a:p>
            <a:pPr marL="182563" indent="-182563" defTabSz="45720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0000"/>
                </a:solidFill>
              </a:rPr>
              <a:t>13 m</a:t>
            </a:r>
            <a:r>
              <a:rPr lang="de-DE" sz="1400" baseline="30000" dirty="0">
                <a:solidFill>
                  <a:srgbClr val="000000"/>
                </a:solidFill>
              </a:rPr>
              <a:t>2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segmented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glass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mirrors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smtClean="0">
                <a:solidFill>
                  <a:srgbClr val="000000"/>
                </a:solidFill>
              </a:rPr>
              <a:t/>
            </a:r>
            <a:br>
              <a:rPr lang="de-DE" sz="1400" dirty="0" smtClean="0">
                <a:solidFill>
                  <a:srgbClr val="000000"/>
                </a:solidFill>
              </a:rPr>
            </a:br>
            <a:r>
              <a:rPr lang="de-DE" sz="1400" dirty="0" err="1" smtClean="0">
                <a:solidFill>
                  <a:srgbClr val="000000"/>
                </a:solidFill>
              </a:rPr>
              <a:t>with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reflective </a:t>
            </a:r>
            <a:r>
              <a:rPr lang="en-US" sz="1400" dirty="0">
                <a:solidFill>
                  <a:srgbClr val="000000"/>
                </a:solidFill>
              </a:rPr>
              <a:t>Al and protective MgF</a:t>
            </a:r>
            <a:r>
              <a:rPr lang="en-US" sz="1400" baseline="-25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coating</a:t>
            </a:r>
            <a:r>
              <a:rPr lang="de-DE" sz="1400" dirty="0" smtClean="0">
                <a:solidFill>
                  <a:srgbClr val="000000"/>
                </a:solidFill>
              </a:rPr>
              <a:t/>
            </a:r>
            <a:br>
              <a:rPr lang="de-DE" sz="1400" dirty="0" smtClean="0">
                <a:solidFill>
                  <a:srgbClr val="000000"/>
                </a:solidFill>
              </a:rPr>
            </a:br>
            <a:r>
              <a:rPr lang="de-DE" sz="1400" dirty="0" smtClean="0">
                <a:solidFill>
                  <a:srgbClr val="000000"/>
                </a:solidFill>
              </a:rPr>
              <a:t>80 </a:t>
            </a:r>
            <a:r>
              <a:rPr lang="de-DE" sz="1400" dirty="0" err="1">
                <a:solidFill>
                  <a:srgbClr val="000000"/>
                </a:solidFill>
              </a:rPr>
              <a:t>tiles</a:t>
            </a:r>
            <a:r>
              <a:rPr lang="de-DE" sz="1400" dirty="0">
                <a:solidFill>
                  <a:srgbClr val="000000"/>
                </a:solidFill>
              </a:rPr>
              <a:t>, 6 mm </a:t>
            </a:r>
            <a:r>
              <a:rPr lang="de-DE" sz="1400" dirty="0" err="1" smtClean="0">
                <a:solidFill>
                  <a:srgbClr val="000000"/>
                </a:solidFill>
              </a:rPr>
              <a:t>thick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R=3m, </a:t>
            </a:r>
            <a:r>
              <a:rPr lang="de-DE" sz="1400" dirty="0" err="1">
                <a:solidFill>
                  <a:srgbClr val="000000"/>
                </a:solidFill>
              </a:rPr>
              <a:t>focal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length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smtClean="0">
                <a:solidFill>
                  <a:srgbClr val="000000"/>
                </a:solidFill>
              </a:rPr>
              <a:t>1.5m</a:t>
            </a:r>
          </a:p>
          <a:p>
            <a:pPr marL="182563" indent="-1825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800" dirty="0">
              <a:solidFill>
                <a:srgbClr val="000000"/>
              </a:solidFill>
            </a:endParaRPr>
          </a:p>
          <a:p>
            <a:pPr marL="182563" indent="-1825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rgbClr val="000000"/>
                </a:solidFill>
              </a:rPr>
              <a:t>photo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detector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planes: </a:t>
            </a:r>
          </a:p>
          <a:p>
            <a:pPr marL="358775" lvl="1" indent="-179388" defTabSz="457200">
              <a:buFont typeface="Calibri" panose="020F0502020204030204" pitchFamily="34" charset="0"/>
              <a:buChar char="–"/>
            </a:pPr>
            <a:r>
              <a:rPr lang="de-DE" sz="1400" i="1" dirty="0" smtClean="0">
                <a:solidFill>
                  <a:srgbClr val="000000"/>
                </a:solidFill>
              </a:rPr>
              <a:t>MAPMT </a:t>
            </a:r>
            <a:r>
              <a:rPr lang="de-DE" sz="1400" i="1" dirty="0">
                <a:solidFill>
                  <a:srgbClr val="000000"/>
                </a:solidFill>
              </a:rPr>
              <a:t>(H12700) </a:t>
            </a:r>
            <a:r>
              <a:rPr lang="de-DE" sz="1400" i="1" dirty="0" err="1">
                <a:solidFill>
                  <a:srgbClr val="000000"/>
                </a:solidFill>
              </a:rPr>
              <a:t>readout</a:t>
            </a:r>
            <a:r>
              <a:rPr lang="de-DE" sz="1400" i="1" dirty="0">
                <a:solidFill>
                  <a:srgbClr val="000000"/>
                </a:solidFill>
              </a:rPr>
              <a:t> (1000 </a:t>
            </a:r>
            <a:r>
              <a:rPr lang="de-DE" sz="1400" i="1" dirty="0" err="1">
                <a:solidFill>
                  <a:srgbClr val="000000"/>
                </a:solidFill>
              </a:rPr>
              <a:t>pcs</a:t>
            </a:r>
            <a:r>
              <a:rPr lang="de-DE" sz="1400" i="1" dirty="0">
                <a:solidFill>
                  <a:srgbClr val="000000"/>
                </a:solidFill>
              </a:rPr>
              <a:t>), </a:t>
            </a:r>
            <a:r>
              <a:rPr lang="de-DE" sz="1400" i="1" dirty="0" smtClean="0">
                <a:solidFill>
                  <a:srgbClr val="000000"/>
                </a:solidFill>
              </a:rPr>
              <a:t>64k </a:t>
            </a:r>
            <a:r>
              <a:rPr lang="de-DE" sz="1400" i="1" dirty="0" err="1" smtClean="0">
                <a:solidFill>
                  <a:srgbClr val="000000"/>
                </a:solidFill>
              </a:rPr>
              <a:t>ch</a:t>
            </a:r>
            <a:r>
              <a:rPr lang="de-DE" sz="1400" i="1" dirty="0" smtClean="0">
                <a:solidFill>
                  <a:srgbClr val="000000"/>
                </a:solidFill>
              </a:rPr>
              <a:t>, </a:t>
            </a:r>
          </a:p>
          <a:p>
            <a:pPr marL="358775" lvl="1" indent="-179388" defTabSz="457200">
              <a:buFont typeface="Calibri" panose="020F0502020204030204" pitchFamily="34" charset="0"/>
              <a:buChar char="–"/>
            </a:pPr>
            <a:r>
              <a:rPr lang="en-US" sz="1400" i="1" dirty="0" smtClean="0"/>
              <a:t>DIRICH </a:t>
            </a:r>
            <a:r>
              <a:rPr lang="en-US" sz="1400" i="1" dirty="0"/>
              <a:t>readout </a:t>
            </a:r>
            <a:r>
              <a:rPr lang="en-US" sz="1400" i="1" dirty="0" smtClean="0"/>
              <a:t>chain: quasi </a:t>
            </a:r>
            <a:r>
              <a:rPr lang="en-US" sz="1400" i="1" dirty="0"/>
              <a:t>free-streaming FPGA-TDC </a:t>
            </a:r>
            <a:r>
              <a:rPr lang="en-US" sz="1400" i="1" dirty="0" smtClean="0"/>
              <a:t>readout, leading trailing + edge </a:t>
            </a:r>
            <a:r>
              <a:rPr lang="en-US" sz="1400" i="1" dirty="0"/>
              <a:t>time </a:t>
            </a:r>
            <a:r>
              <a:rPr lang="en-US" sz="1400" i="1" dirty="0" smtClean="0"/>
              <a:t>measurement</a:t>
            </a:r>
            <a:r>
              <a:rPr lang="de-DE" sz="1600" dirty="0">
                <a:solidFill>
                  <a:srgbClr val="000000"/>
                </a:solidFill>
              </a:rPr>
              <a:t/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800" dirty="0" smtClean="0">
                <a:solidFill>
                  <a:srgbClr val="000000"/>
                </a:solidFill>
              </a:rPr>
              <a:t> </a:t>
            </a:r>
          </a:p>
          <a:p>
            <a:pPr marL="182563" indent="-182563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</a:rPr>
              <a:t>s</a:t>
            </a:r>
            <a:r>
              <a:rPr lang="de-DE" sz="1400" dirty="0" err="1" smtClean="0">
                <a:solidFill>
                  <a:srgbClr val="000000"/>
                </a:solidFill>
              </a:rPr>
              <a:t>pecial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</a:rPr>
              <a:t>challenge</a:t>
            </a:r>
            <a:r>
              <a:rPr lang="de-DE" sz="1400" dirty="0" smtClean="0">
                <a:solidFill>
                  <a:srgbClr val="000000"/>
                </a:solidFill>
              </a:rPr>
              <a:t>: B-</a:t>
            </a:r>
            <a:r>
              <a:rPr lang="de-DE" sz="1400" dirty="0" err="1" smtClean="0">
                <a:solidFill>
                  <a:srgbClr val="000000"/>
                </a:solidFill>
              </a:rPr>
              <a:t>shield</a:t>
            </a:r>
            <a:r>
              <a:rPr lang="de-DE" sz="1400" dirty="0" smtClean="0">
                <a:solidFill>
                  <a:srgbClr val="000000"/>
                </a:solidFill>
              </a:rPr>
              <a:t> down </a:t>
            </a:r>
            <a:r>
              <a:rPr lang="de-DE" sz="1400" dirty="0" err="1" smtClean="0">
                <a:solidFill>
                  <a:srgbClr val="000000"/>
                </a:solidFill>
              </a:rPr>
              <a:t>to</a:t>
            </a:r>
            <a:r>
              <a:rPr lang="de-DE" sz="1400" dirty="0" smtClean="0">
                <a:solidFill>
                  <a:srgbClr val="000000"/>
                </a:solidFill>
              </a:rPr>
              <a:t> 2-3 </a:t>
            </a:r>
            <a:r>
              <a:rPr lang="de-DE" sz="1400" dirty="0" err="1" smtClean="0">
                <a:solidFill>
                  <a:srgbClr val="000000"/>
                </a:solidFill>
              </a:rPr>
              <a:t>mT</a:t>
            </a:r>
            <a:endParaRPr lang="de-DE" sz="1400" dirty="0">
              <a:solidFill>
                <a:srgbClr val="000000"/>
              </a:solidFill>
            </a:endParaRP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593BDCA1-F24A-EB8A-B557-B2A3B4C3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83" y="2822056"/>
            <a:ext cx="2535812" cy="32068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0983" y="1155160"/>
            <a:ext cx="6063533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600" dirty="0" smtClean="0"/>
              <a:t>Cherenkov </a:t>
            </a:r>
            <a:r>
              <a:rPr lang="de-DE" sz="1600" dirty="0"/>
              <a:t>Radiation: </a:t>
            </a:r>
            <a:r>
              <a:rPr lang="de-DE" sz="1600" dirty="0" err="1"/>
              <a:t>Charged</a:t>
            </a:r>
            <a:r>
              <a:rPr lang="de-DE" sz="1600" dirty="0"/>
              <a:t> </a:t>
            </a:r>
            <a:r>
              <a:rPr lang="de-DE" sz="1600" dirty="0" err="1"/>
              <a:t>particle</a:t>
            </a:r>
            <a:r>
              <a:rPr lang="de-DE" sz="1600" dirty="0"/>
              <a:t> </a:t>
            </a:r>
            <a:r>
              <a:rPr lang="de-DE" sz="1600" dirty="0" err="1"/>
              <a:t>travelling</a:t>
            </a:r>
            <a:r>
              <a:rPr lang="de-DE" sz="1600" dirty="0"/>
              <a:t> </a:t>
            </a:r>
            <a:r>
              <a:rPr lang="de-DE" sz="1600" dirty="0" err="1"/>
              <a:t>faster</a:t>
            </a:r>
            <a:r>
              <a:rPr lang="de-DE" sz="1600" dirty="0"/>
              <a:t>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than</a:t>
            </a:r>
            <a:r>
              <a:rPr lang="de-DE" sz="1600" dirty="0" smtClean="0"/>
              <a:t> </a:t>
            </a:r>
            <a:r>
              <a:rPr lang="de-DE" sz="1600" dirty="0" err="1"/>
              <a:t>speed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light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respective</a:t>
            </a:r>
            <a:r>
              <a:rPr lang="de-DE" sz="1600" dirty="0"/>
              <a:t> medium </a:t>
            </a:r>
            <a:r>
              <a:rPr lang="de-DE" sz="1600" dirty="0" err="1" smtClean="0"/>
              <a:t>radiates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light </a:t>
            </a:r>
            <a:r>
              <a:rPr lang="de-DE" sz="1600" dirty="0"/>
              <a:t>at </a:t>
            </a:r>
            <a:r>
              <a:rPr lang="de-DE" sz="1600" dirty="0" smtClean="0"/>
              <a:t> Cos(</a:t>
            </a:r>
            <a:r>
              <a:rPr lang="el-GR" sz="1600" dirty="0" smtClean="0"/>
              <a:t>Θ</a:t>
            </a:r>
            <a:r>
              <a:rPr lang="de-DE" sz="1600" dirty="0" smtClean="0"/>
              <a:t>) </a:t>
            </a:r>
            <a:r>
              <a:rPr lang="de-DE" sz="1600" dirty="0"/>
              <a:t>= 1/(n </a:t>
            </a:r>
            <a:r>
              <a:rPr lang="de-DE" sz="1600" dirty="0" smtClean="0">
                <a:sym typeface="Symbol" panose="05050102010706020507" pitchFamily="18" charset="2"/>
              </a:rPr>
              <a:t></a:t>
            </a:r>
            <a:r>
              <a:rPr lang="de-DE" sz="1600" dirty="0" smtClean="0"/>
              <a:t>) </a:t>
            </a:r>
            <a:r>
              <a:rPr lang="de-DE" sz="1600" dirty="0"/>
              <a:t>= </a:t>
            </a:r>
            <a:r>
              <a:rPr lang="de-DE" sz="1600" dirty="0" err="1" smtClean="0"/>
              <a:t>v</a:t>
            </a:r>
            <a:r>
              <a:rPr lang="de-DE" sz="1600" baseline="-25000" dirty="0" err="1"/>
              <a:t>l</a:t>
            </a:r>
            <a:r>
              <a:rPr lang="de-DE" sz="1600" dirty="0" smtClean="0"/>
              <a:t>/</a:t>
            </a:r>
            <a:r>
              <a:rPr lang="de-DE" sz="1600" dirty="0" err="1" smtClean="0"/>
              <a:t>v</a:t>
            </a:r>
            <a:r>
              <a:rPr lang="de-DE" sz="1600" baseline="-25000" dirty="0" err="1" smtClean="0"/>
              <a:t>p</a:t>
            </a:r>
            <a:r>
              <a:rPr lang="de-DE" sz="1600" baseline="-25000" dirty="0" smtClean="0"/>
              <a:t>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threshold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Cherenkov</a:t>
            </a:r>
            <a:br>
              <a:rPr lang="de-DE" sz="16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</a:br>
            <a:endParaRPr lang="de-DE" sz="8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600" dirty="0" err="1"/>
              <a:t>e</a:t>
            </a:r>
            <a:r>
              <a:rPr lang="de-DE" sz="1600" dirty="0" err="1" smtClean="0"/>
              <a:t>mitted</a:t>
            </a:r>
            <a:r>
              <a:rPr lang="de-DE" sz="1600" dirty="0" smtClean="0"/>
              <a:t> </a:t>
            </a:r>
            <a:r>
              <a:rPr lang="de-DE" sz="1600" dirty="0"/>
              <a:t>light </a:t>
            </a:r>
            <a:r>
              <a:rPr lang="de-DE" sz="1600" dirty="0" err="1"/>
              <a:t>may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focussed</a:t>
            </a:r>
            <a:r>
              <a:rPr lang="de-DE" sz="1600" dirty="0"/>
              <a:t> </a:t>
            </a:r>
            <a:r>
              <a:rPr lang="de-DE" sz="1600" dirty="0" err="1" smtClean="0"/>
              <a:t>onto</a:t>
            </a:r>
            <a:r>
              <a:rPr lang="de-DE" sz="1600" dirty="0" smtClean="0"/>
              <a:t> </a:t>
            </a:r>
            <a:r>
              <a:rPr lang="de-DE" sz="1600" dirty="0"/>
              <a:t>a </a:t>
            </a:r>
            <a:r>
              <a:rPr lang="de-DE" sz="1600" dirty="0" err="1"/>
              <a:t>circle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 smtClean="0"/>
              <a:t>r</a:t>
            </a:r>
            <a:r>
              <a:rPr lang="de-DE" sz="1600" baseline="-25000" dirty="0" err="1" smtClean="0"/>
              <a:t>circ</a:t>
            </a:r>
            <a:r>
              <a:rPr lang="de-DE" sz="1600" dirty="0"/>
              <a:t>~ </a:t>
            </a:r>
            <a:r>
              <a:rPr lang="de-DE" sz="1600" dirty="0" smtClean="0"/>
              <a:t>Cos(</a:t>
            </a:r>
            <a:r>
              <a:rPr lang="el-GR" sz="1600" dirty="0"/>
              <a:t>Θ</a:t>
            </a:r>
            <a:r>
              <a:rPr lang="de-DE" sz="1600" dirty="0" smtClean="0"/>
              <a:t>) ~ 1/</a:t>
            </a:r>
            <a:r>
              <a:rPr lang="de-DE" sz="1600" dirty="0" err="1" smtClean="0"/>
              <a:t>v</a:t>
            </a:r>
            <a:r>
              <a:rPr lang="de-DE" sz="1600" baseline="-25000" dirty="0" err="1" smtClean="0"/>
              <a:t>p</a:t>
            </a:r>
            <a:r>
              <a:rPr lang="de-DE" sz="1600" baseline="-25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sz="1600" baseline="-25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de-DE" sz="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600" dirty="0" smtClean="0"/>
              <a:t>RICH </a:t>
            </a:r>
            <a:r>
              <a:rPr lang="de-DE" sz="1600" dirty="0" err="1" smtClean="0"/>
              <a:t>signature</a:t>
            </a:r>
            <a:r>
              <a:rPr lang="de-DE" sz="1600" dirty="0" smtClean="0"/>
              <a:t> + </a:t>
            </a:r>
            <a:r>
              <a:rPr lang="de-DE" sz="1600" dirty="0" err="1" smtClean="0"/>
              <a:t>momentum</a:t>
            </a:r>
            <a:r>
              <a:rPr lang="de-DE" sz="1600" dirty="0" smtClean="0"/>
              <a:t> </a:t>
            </a:r>
            <a:r>
              <a:rPr lang="de-DE" sz="1600" dirty="0" err="1" smtClean="0"/>
              <a:t>reveals</a:t>
            </a:r>
            <a:r>
              <a:rPr lang="de-DE" sz="1600" dirty="0" smtClean="0"/>
              <a:t> </a:t>
            </a:r>
            <a:r>
              <a:rPr lang="de-DE" sz="1600" dirty="0" err="1"/>
              <a:t>particle</a:t>
            </a:r>
            <a:r>
              <a:rPr lang="de-DE" sz="1600" dirty="0"/>
              <a:t> </a:t>
            </a:r>
            <a:r>
              <a:rPr lang="de-DE" sz="1600" dirty="0" smtClean="0"/>
              <a:t>type</a:t>
            </a:r>
            <a:endParaRPr lang="de-DE" sz="1600" dirty="0"/>
          </a:p>
        </p:txBody>
      </p:sp>
      <p:pic>
        <p:nvPicPr>
          <p:cNvPr id="14" name="Grafik 2">
            <a:extLst>
              <a:ext uri="{FF2B5EF4-FFF2-40B4-BE49-F238E27FC236}">
                <a16:creationId xmlns:a16="http://schemas.microsoft.com/office/drawing/2014/main" id="{D913F4BC-0297-4F73-ACE2-B6B7C00B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250" y="563149"/>
            <a:ext cx="2378699" cy="2765987"/>
          </a:xfrm>
          <a:prstGeom prst="rect">
            <a:avLst/>
          </a:prstGeom>
        </p:spPr>
      </p:pic>
      <p:pic>
        <p:nvPicPr>
          <p:cNvPr id="15" name="Grafik 7">
            <a:extLst>
              <a:ext uri="{FF2B5EF4-FFF2-40B4-BE49-F238E27FC236}">
                <a16:creationId xmlns:a16="http://schemas.microsoft.com/office/drawing/2014/main" id="{DB99E13B-3D17-477E-94E3-E18614DFFA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b="7305"/>
          <a:stretch/>
        </p:blipFill>
        <p:spPr>
          <a:xfrm>
            <a:off x="9673155" y="408175"/>
            <a:ext cx="2329546" cy="2131571"/>
          </a:xfrm>
          <a:prstGeom prst="rect">
            <a:avLst/>
          </a:prstGeom>
        </p:spPr>
      </p:pic>
      <p:pic>
        <p:nvPicPr>
          <p:cNvPr id="16" name="Grafik 8">
            <a:extLst>
              <a:ext uri="{FF2B5EF4-FFF2-40B4-BE49-F238E27FC236}">
                <a16:creationId xmlns:a16="http://schemas.microsoft.com/office/drawing/2014/main" id="{38E6A3D7-4374-46A9-ADFE-CBF2DA9E87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09" y="1921979"/>
            <a:ext cx="1632463" cy="15132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09979" y="127568"/>
            <a:ext cx="297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CBM MAPMTs in HADES RICH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595" y="3395385"/>
            <a:ext cx="4596708" cy="13024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73951" y="3736582"/>
            <a:ext cx="96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</a:t>
            </a:r>
            <a:r>
              <a:rPr lang="en-US" sz="1200" dirty="0" smtClean="0"/>
              <a:t>adron suppression</a:t>
            </a:r>
            <a:br>
              <a:rPr lang="en-US" sz="1200" dirty="0" smtClean="0"/>
            </a:br>
            <a:r>
              <a:rPr lang="en-US" sz="1200" dirty="0" smtClean="0"/>
              <a:t>~ 10</a:t>
            </a:r>
            <a:r>
              <a:rPr lang="en-US" sz="1200" baseline="30000" dirty="0" smtClean="0"/>
              <a:t>4</a:t>
            </a:r>
            <a:endParaRPr lang="en-US" sz="1200" baseline="30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186" y="4764098"/>
            <a:ext cx="1310981" cy="1852897"/>
          </a:xfrm>
          <a:prstGeom prst="rect">
            <a:avLst/>
          </a:prstGeom>
        </p:spPr>
      </p:pic>
      <p:pic>
        <p:nvPicPr>
          <p:cNvPr id="21" name="Grafik 10">
            <a:extLst>
              <a:ext uri="{FF2B5EF4-FFF2-40B4-BE49-F238E27FC236}">
                <a16:creationId xmlns:a16="http://schemas.microsoft.com/office/drawing/2014/main" id="{5E9F96D6-1112-02B7-E447-4DC91026B4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 t="16732"/>
          <a:stretch>
            <a:fillRect/>
          </a:stretch>
        </p:blipFill>
        <p:spPr>
          <a:xfrm rot="5400000">
            <a:off x="7402779" y="5152304"/>
            <a:ext cx="1860233" cy="108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4004" r="10098"/>
          <a:stretch/>
        </p:blipFill>
        <p:spPr>
          <a:xfrm>
            <a:off x="10395392" y="5155161"/>
            <a:ext cx="1477735" cy="12979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294122" y="4886098"/>
            <a:ext cx="17214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DIRICH readout modules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12056" y="2700721"/>
            <a:ext cx="3060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ym typeface="Symbol" panose="05050102010706020507" pitchFamily="18" charset="2"/>
              </a:rPr>
              <a:t> </a:t>
            </a:r>
            <a:r>
              <a:rPr lang="de-DE" sz="1600" dirty="0" smtClean="0"/>
              <a:t>di-</a:t>
            </a:r>
            <a:r>
              <a:rPr lang="de-DE" sz="1600" dirty="0" err="1" smtClean="0"/>
              <a:t>electron</a:t>
            </a:r>
            <a:r>
              <a:rPr lang="de-DE" sz="1600" dirty="0" smtClean="0"/>
              <a:t> + </a:t>
            </a:r>
            <a:r>
              <a:rPr lang="de-DE" sz="1600" dirty="0" err="1" smtClean="0"/>
              <a:t>hadron</a:t>
            </a:r>
            <a:r>
              <a:rPr lang="de-DE" sz="1600" dirty="0" smtClean="0"/>
              <a:t> </a:t>
            </a:r>
            <a:r>
              <a:rPr lang="de-DE" sz="1600" dirty="0" err="1" smtClean="0"/>
              <a:t>programs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8867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821" y="2968599"/>
            <a:ext cx="1766107" cy="2080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328" y="290843"/>
            <a:ext cx="10515600" cy="6287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Transition Radiation Detector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4482" y="2177814"/>
            <a:ext cx="5155297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altLang="de-DE" sz="1400" dirty="0"/>
              <a:t>e</a:t>
            </a:r>
            <a:r>
              <a:rPr lang="en-GB" altLang="de-DE" sz="1400" dirty="0" smtClean="0"/>
              <a:t>lectron identification at high momenta (</a:t>
            </a:r>
            <a:r>
              <a:rPr lang="en-GB" altLang="de-DE" sz="1400" i="1" dirty="0" smtClean="0"/>
              <a:t>p</a:t>
            </a:r>
            <a:r>
              <a:rPr lang="en-GB" altLang="de-DE" sz="1400" dirty="0" smtClean="0"/>
              <a:t> ≳ 6 GeV/</a:t>
            </a:r>
            <a:r>
              <a:rPr lang="en-GB" altLang="de-DE" sz="1400" i="1" dirty="0" smtClean="0"/>
              <a:t>c</a:t>
            </a:r>
            <a:r>
              <a:rPr lang="en-GB" altLang="de-DE" sz="1400" dirty="0" smtClean="0"/>
              <a:t>) </a:t>
            </a:r>
            <a:br>
              <a:rPr lang="en-GB" altLang="de-DE" sz="1400" dirty="0" smtClean="0"/>
            </a:br>
            <a:r>
              <a:rPr lang="en-GB" altLang="de-DE" sz="1400" dirty="0" smtClean="0"/>
              <a:t>where RICH alone is not longer effective </a:t>
            </a:r>
            <a:br>
              <a:rPr lang="en-GB" altLang="de-DE" sz="1400" dirty="0" smtClean="0"/>
            </a:br>
            <a:r>
              <a:rPr lang="en-GB" altLang="de-DE" sz="1400" dirty="0" smtClean="0">
                <a:sym typeface="Symbol" panose="05050102010706020507" pitchFamily="18" charset="2"/>
              </a:rPr>
              <a:t></a:t>
            </a:r>
            <a:r>
              <a:rPr lang="en-GB" altLang="de-DE" sz="1400" dirty="0" smtClean="0"/>
              <a:t> pion suppression factor of 10 − 20 (SIS100)</a:t>
            </a:r>
            <a:br>
              <a:rPr lang="en-GB" altLang="de-DE" sz="1400" dirty="0" smtClean="0"/>
            </a:br>
            <a:r>
              <a:rPr lang="en-GB" altLang="de-DE" sz="1400" dirty="0" smtClean="0">
                <a:sym typeface="Symbol" panose="05050102010706020507" pitchFamily="18" charset="2"/>
              </a:rPr>
              <a:t> RICH + TRD (+ TOF):  &gt; O(10</a:t>
            </a:r>
            <a:r>
              <a:rPr lang="en-GB" altLang="de-DE" sz="1400" baseline="30000" dirty="0" smtClean="0">
                <a:sym typeface="Symbol" panose="05050102010706020507" pitchFamily="18" charset="2"/>
              </a:rPr>
              <a:t>4</a:t>
            </a:r>
            <a:r>
              <a:rPr lang="en-GB" altLang="de-DE" sz="1400" dirty="0" smtClean="0">
                <a:sym typeface="Symbol" panose="05050102010706020507" pitchFamily="18" charset="2"/>
              </a:rPr>
              <a:t>)</a:t>
            </a:r>
            <a:r>
              <a:rPr lang="en-GB" altLang="de-DE" sz="1400" dirty="0" smtClean="0"/>
              <a:t/>
            </a:r>
            <a:br>
              <a:rPr lang="en-GB" altLang="de-DE" sz="1400" dirty="0" smtClean="0"/>
            </a:br>
            <a:endParaRPr lang="en-GB" altLang="de-DE" sz="900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  <a:t>identification of fragments (e.g. d ⟷ </a:t>
            </a:r>
            <a:r>
              <a:rPr lang="en-GB" altLang="de-DE" sz="1400" baseline="30000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  <a:t>He)  </a:t>
            </a:r>
            <a:b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  <a:t>via specific energy loss measurement (</a:t>
            </a:r>
            <a:r>
              <a:rPr lang="en-GB" altLang="de-DE" sz="1400" dirty="0" err="1" smtClean="0">
                <a:solidFill>
                  <a:schemeClr val="accent3">
                    <a:lumMod val="50000"/>
                  </a:schemeClr>
                </a:solidFill>
              </a:rPr>
              <a:t>dE</a:t>
            </a:r>
            <a: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  <a:t>/dx)</a:t>
            </a:r>
            <a:b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  <a:t>→ resolution ~30 % </a:t>
            </a:r>
            <a:br>
              <a:rPr lang="en-GB" altLang="de-DE" sz="14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GB" altLang="de-DE" sz="1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400" dirty="0" err="1"/>
              <a:t>f</a:t>
            </a:r>
            <a:r>
              <a:rPr lang="de-DE" sz="1400" dirty="0" err="1" smtClean="0"/>
              <a:t>our-layer</a:t>
            </a:r>
            <a:r>
              <a:rPr lang="de-DE" sz="1400" dirty="0" smtClean="0"/>
              <a:t> TRD </a:t>
            </a:r>
            <a:r>
              <a:rPr lang="de-DE" sz="1400" dirty="0" err="1" smtClean="0"/>
              <a:t>adds</a:t>
            </a:r>
            <a:r>
              <a:rPr lang="de-DE" sz="1400" dirty="0" smtClean="0"/>
              <a:t> </a:t>
            </a:r>
            <a:r>
              <a:rPr lang="de-DE" sz="1400" dirty="0" err="1"/>
              <a:t>tracking</a:t>
            </a:r>
            <a:r>
              <a:rPr lang="de-DE" sz="1400" dirty="0"/>
              <a:t> </a:t>
            </a:r>
            <a:r>
              <a:rPr lang="de-DE" sz="1400" dirty="0" err="1" smtClean="0"/>
              <a:t>capability</a:t>
            </a:r>
            <a:r>
              <a:rPr lang="de-DE" sz="1400" dirty="0" smtClean="0"/>
              <a:t>: </a:t>
            </a:r>
          </a:p>
          <a:p>
            <a:pPr marL="358775" lvl="1" indent="-179388">
              <a:buFont typeface="Calibri" panose="020F0502020204030204" pitchFamily="34" charset="0"/>
              <a:buChar char="–"/>
            </a:pPr>
            <a:r>
              <a:rPr lang="en-GB" altLang="de-DE" sz="1400" dirty="0" smtClean="0"/>
              <a:t>Tracking between STS and TOF detectors</a:t>
            </a:r>
            <a:br>
              <a:rPr lang="en-GB" altLang="de-DE" sz="1400" dirty="0" smtClean="0"/>
            </a:br>
            <a:r>
              <a:rPr lang="en-GB" altLang="de-DE" sz="1400" dirty="0" smtClean="0">
                <a:sym typeface="Symbol" panose="05050102010706020507" pitchFamily="18" charset="2"/>
              </a:rPr>
              <a:t> </a:t>
            </a:r>
            <a:r>
              <a:rPr lang="en-GB" altLang="de-DE" sz="1400" dirty="0" smtClean="0"/>
              <a:t>good space point resolution of ~ 300 </a:t>
            </a:r>
            <a:r>
              <a:rPr lang="en-GB" altLang="de-DE" sz="1400" dirty="0" err="1" smtClean="0"/>
              <a:t>μm</a:t>
            </a:r>
            <a:endParaRPr lang="en-GB" altLang="de-DE" sz="1400" dirty="0"/>
          </a:p>
          <a:p>
            <a:pPr marL="358775" lvl="1" indent="-179388">
              <a:buFont typeface="Calibri" panose="020F0502020204030204" pitchFamily="34" charset="0"/>
              <a:buChar char="–"/>
            </a:pPr>
            <a:r>
              <a:rPr lang="en-GB" altLang="de-DE" sz="1400" dirty="0" smtClean="0"/>
              <a:t>Works at high interaction rates (up to 10 MHz)</a:t>
            </a:r>
            <a:br>
              <a:rPr lang="en-GB" altLang="de-DE" sz="1400" dirty="0" smtClean="0"/>
            </a:br>
            <a:r>
              <a:rPr lang="en-GB" altLang="de-DE" sz="1400" dirty="0" smtClean="0">
                <a:sym typeface="Symbol" panose="05050102010706020507" pitchFamily="18" charset="2"/>
              </a:rPr>
              <a:t> </a:t>
            </a:r>
            <a:r>
              <a:rPr lang="en-GB" altLang="de-DE" sz="1400" dirty="0" smtClean="0"/>
              <a:t>r/o ASIC </a:t>
            </a:r>
            <a:r>
              <a:rPr lang="en-GB" altLang="de-DE" sz="1400" dirty="0">
                <a:sym typeface="Symbol" panose="05050102010706020507" pitchFamily="18" charset="2"/>
              </a:rPr>
              <a:t> </a:t>
            </a:r>
            <a:r>
              <a:rPr lang="en-GB" altLang="de-DE" sz="1400" dirty="0"/>
              <a:t>SPADIC </a:t>
            </a:r>
            <a:r>
              <a:rPr lang="en-US" sz="1400" i="1" dirty="0" smtClean="0"/>
              <a:t>(Self-triggered </a:t>
            </a:r>
            <a:r>
              <a:rPr lang="en-US" sz="1400" i="1" dirty="0"/>
              <a:t>Pulse Amplification and Digitization ASIC)</a:t>
            </a:r>
            <a:endParaRPr lang="en-GB" altLang="de-DE" sz="1400" dirty="0" smtClean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17" y="116502"/>
            <a:ext cx="52736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"/>
          <p:cNvSpPr txBox="1"/>
          <p:nvPr/>
        </p:nvSpPr>
        <p:spPr>
          <a:xfrm>
            <a:off x="440635" y="479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69460" y="1031911"/>
            <a:ext cx="5064595" cy="523220"/>
            <a:chOff x="2919847" y="4485765"/>
            <a:chExt cx="5064595" cy="523220"/>
          </a:xfrm>
        </p:grpSpPr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2919847" y="4485765"/>
              <a:ext cx="506459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de-DE" sz="1400" dirty="0">
                  <a:latin typeface="+mn-lt"/>
                </a:rPr>
                <a:t>Sudden change of ratio:</a:t>
              </a:r>
            </a:p>
            <a:p>
              <a:pPr eaLnBrk="1" hangingPunct="1"/>
              <a:r>
                <a:rPr lang="en-GB" altLang="de-DE" sz="1400" dirty="0" smtClean="0">
                  <a:latin typeface="+mn-lt"/>
                </a:rPr>
                <a:t>⇒ </a:t>
              </a:r>
              <a:r>
                <a:rPr lang="en-GB" altLang="de-DE" sz="1400" dirty="0">
                  <a:latin typeface="+mn-lt"/>
                </a:rPr>
                <a:t>emission of </a:t>
              </a:r>
              <a:r>
                <a:rPr lang="en-GB" altLang="de-DE" sz="1400" dirty="0" err="1" smtClean="0">
                  <a:latin typeface="+mn-lt"/>
                </a:rPr>
                <a:t>e.m</a:t>
              </a:r>
              <a:r>
                <a:rPr lang="en-GB" altLang="de-DE" sz="1400" dirty="0" smtClean="0">
                  <a:latin typeface="+mn-lt"/>
                </a:rPr>
                <a:t>. radiation  ⇒ change </a:t>
              </a:r>
              <a:r>
                <a:rPr lang="en-GB" altLang="de-DE" sz="1400" dirty="0">
                  <a:latin typeface="+mn-lt"/>
                </a:rPr>
                <a:t>of </a:t>
              </a:r>
              <a:r>
                <a:rPr lang="en-GB" altLang="de-DE" sz="1400" i="1" dirty="0">
                  <a:latin typeface="+mn-lt"/>
                </a:rPr>
                <a:t>n</a:t>
              </a:r>
              <a:r>
                <a:rPr lang="en-GB" altLang="de-DE" sz="1400" dirty="0">
                  <a:latin typeface="+mn-lt"/>
                </a:rPr>
                <a:t>: TR</a:t>
              </a:r>
            </a:p>
          </p:txBody>
        </p:sp>
        <p:pic>
          <p:nvPicPr>
            <p:cNvPr id="13" name="Picture 5" descr="latex-image-1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854" y="4542137"/>
              <a:ext cx="12144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046" y="4092568"/>
            <a:ext cx="1762997" cy="13020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39680" y="5354837"/>
            <a:ext cx="1454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entrance window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786" y="3015219"/>
            <a:ext cx="2099984" cy="117756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24123" y="4189705"/>
            <a:ext cx="1540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cathode </a:t>
            </a:r>
            <a:r>
              <a:rPr lang="en-US" sz="1400" dirty="0" smtClean="0"/>
              <a:t>pad plane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551552" y="5703299"/>
            <a:ext cx="39788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25 µm </a:t>
            </a:r>
            <a:r>
              <a:rPr lang="en-US" sz="1100" dirty="0" err="1"/>
              <a:t>Kapton</a:t>
            </a:r>
            <a:r>
              <a:rPr lang="en-US" sz="1100" dirty="0"/>
              <a:t> + 50 nm Al </a:t>
            </a:r>
            <a:endParaRPr lang="en-US" sz="1100" dirty="0" smtClean="0"/>
          </a:p>
          <a:p>
            <a:r>
              <a:rPr lang="en-US" sz="1100" dirty="0" smtClean="0"/>
              <a:t>– </a:t>
            </a:r>
            <a:r>
              <a:rPr lang="en-US" sz="1100" dirty="0"/>
              <a:t>Al coating is drift cathode, also moisture barrier </a:t>
            </a:r>
            <a:endParaRPr lang="en-US" sz="1100" dirty="0" smtClean="0"/>
          </a:p>
          <a:p>
            <a:r>
              <a:rPr lang="en-US" sz="1100" dirty="0" smtClean="0"/>
              <a:t>– </a:t>
            </a:r>
            <a:r>
              <a:rPr lang="en-US" sz="1100" dirty="0"/>
              <a:t>TR absorption trough Al, 5 </a:t>
            </a:r>
            <a:r>
              <a:rPr lang="en-US" sz="1100" dirty="0" err="1"/>
              <a:t>keV</a:t>
            </a:r>
            <a:r>
              <a:rPr lang="en-US" sz="1100" dirty="0"/>
              <a:t> in 50 nm Al: 99,7% transmission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7672" y="2882351"/>
            <a:ext cx="1497760" cy="2509983"/>
          </a:xfrm>
          <a:prstGeom prst="rect">
            <a:avLst/>
          </a:prstGeom>
        </p:spPr>
      </p:pic>
      <p:pic>
        <p:nvPicPr>
          <p:cNvPr id="22" name="Inhaltsplatzhalter 5">
            <a:extLst>
              <a:ext uri="{FF2B5EF4-FFF2-40B4-BE49-F238E27FC236}">
                <a16:creationId xmlns:a16="http://schemas.microsoft.com/office/drawing/2014/main" id="{B404CCB1-F52A-3C58-72F9-0B9CED8FC06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/>
          <a:srcRect b="10886"/>
          <a:stretch/>
        </p:blipFill>
        <p:spPr>
          <a:xfrm>
            <a:off x="3616988" y="5179015"/>
            <a:ext cx="2331465" cy="117733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280471" y="5371253"/>
            <a:ext cx="1798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/>
              <a:t>mTRD</a:t>
            </a:r>
            <a:r>
              <a:rPr lang="en-US" sz="1400" dirty="0"/>
              <a:t> </a:t>
            </a:r>
            <a:r>
              <a:rPr lang="en-US" sz="1400" dirty="0" smtClean="0"/>
              <a:t>demonstrator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384482" y="156252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electrons: 	</a:t>
            </a:r>
            <a:r>
              <a:rPr lang="en-US" sz="1400" dirty="0" err="1" smtClean="0"/>
              <a:t>dE</a:t>
            </a:r>
            <a:r>
              <a:rPr lang="en-US" sz="1400" dirty="0" smtClean="0"/>
              <a:t>/dx </a:t>
            </a:r>
            <a:r>
              <a:rPr lang="en-US" sz="1400" dirty="0"/>
              <a:t>+ TR</a:t>
            </a:r>
          </a:p>
          <a:p>
            <a:r>
              <a:rPr lang="en-US" sz="1400" dirty="0"/>
              <a:t>rest (</a:t>
            </a:r>
            <a:r>
              <a:rPr lang="en-US" sz="1400" dirty="0" err="1"/>
              <a:t>pions</a:t>
            </a:r>
            <a:r>
              <a:rPr lang="en-US" sz="1400" dirty="0" smtClean="0"/>
              <a:t>): </a:t>
            </a:r>
            <a:r>
              <a:rPr lang="en-US" sz="1400" dirty="0" err="1" smtClean="0"/>
              <a:t>dE</a:t>
            </a:r>
            <a:r>
              <a:rPr lang="en-US" sz="1400" dirty="0" smtClean="0"/>
              <a:t>/dx</a:t>
            </a:r>
            <a:endParaRPr lang="en-US" sz="1400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6340014" y="2813706"/>
            <a:ext cx="1880753" cy="936317"/>
            <a:chOff x="5415750" y="2268538"/>
            <a:chExt cx="3244063" cy="1615029"/>
          </a:xfrm>
        </p:grpSpPr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750" y="2268538"/>
              <a:ext cx="1602747" cy="161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29" y="2268538"/>
              <a:ext cx="1578184" cy="1590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8291453" y="4502940"/>
            <a:ext cx="21630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pads </a:t>
            </a:r>
            <a:r>
              <a:rPr lang="en-US" sz="1200" dirty="0"/>
              <a:t>read-out by independent </a:t>
            </a:r>
            <a:r>
              <a:rPr lang="en-US" sz="1200" dirty="0" smtClean="0"/>
              <a:t>channels </a:t>
            </a:r>
          </a:p>
          <a:p>
            <a:r>
              <a:rPr lang="en-US" sz="1200" dirty="0"/>
              <a:t>TRD2D variant demonstrated: </a:t>
            </a:r>
            <a:r>
              <a:rPr lang="en-US" sz="1200" i="1" dirty="0"/>
              <a:t>triangular</a:t>
            </a:r>
            <a:r>
              <a:rPr lang="en-US" sz="1200" dirty="0"/>
              <a:t> pad read-out and</a:t>
            </a:r>
          </a:p>
          <a:p>
            <a:r>
              <a:rPr lang="en-US" sz="1200" i="1" dirty="0"/>
              <a:t>paired</a:t>
            </a:r>
            <a:r>
              <a:rPr lang="en-US" sz="1200" dirty="0"/>
              <a:t> signal </a:t>
            </a:r>
            <a:r>
              <a:rPr lang="en-US" sz="1200" dirty="0" smtClean="0"/>
              <a:t>amplification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131826" y="1573236"/>
            <a:ext cx="707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(short)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4425015" y="956675"/>
            <a:ext cx="2392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counting </a:t>
            </a:r>
            <a:r>
              <a:rPr lang="en-US" sz="1400" dirty="0" smtClean="0"/>
              <a:t>gas mixture: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err="1" smtClean="0"/>
              <a:t>Xe</a:t>
            </a:r>
            <a:r>
              <a:rPr lang="en-US" sz="1400" dirty="0" smtClean="0"/>
              <a:t>/CO2 </a:t>
            </a:r>
            <a:r>
              <a:rPr lang="en-US" sz="1400" dirty="0"/>
              <a:t>(85/15)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dirty="0"/>
              <a:t>optionally </a:t>
            </a:r>
            <a:r>
              <a:rPr lang="en-US" sz="1400" dirty="0" err="1"/>
              <a:t>Ar</a:t>
            </a:r>
            <a:r>
              <a:rPr lang="en-US" sz="1400" dirty="0"/>
              <a:t>/CO2 (80/20</a:t>
            </a:r>
            <a:r>
              <a:rPr lang="en-US" sz="14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high absorption </a:t>
            </a:r>
            <a:r>
              <a:rPr lang="en-US" sz="1400" dirty="0"/>
              <a:t>cross section for photons in the TR spectral </a:t>
            </a:r>
            <a:r>
              <a:rPr lang="en-US" sz="1400" dirty="0" smtClean="0"/>
              <a:t>range</a:t>
            </a:r>
            <a:r>
              <a:rPr lang="en-US" sz="1400" dirty="0"/>
              <a:t>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932" y="5473420"/>
            <a:ext cx="3189550" cy="8568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8778" y="3252977"/>
            <a:ext cx="1343997" cy="83073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189159" y="2539397"/>
            <a:ext cx="18508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PE foam/ fibers/ foils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70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1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9" y="3107020"/>
            <a:ext cx="2181776" cy="19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15" y="149716"/>
            <a:ext cx="10515600" cy="57900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Muon Chambers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J-PARC HI Seminar, November 10,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19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638" y="13906"/>
            <a:ext cx="4860058" cy="3335334"/>
          </a:xfrm>
          <a:prstGeom prst="rect">
            <a:avLst/>
          </a:prstGeom>
        </p:spPr>
      </p:pic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450901" y="5098530"/>
            <a:ext cx="5357854" cy="1231106"/>
            <a:chOff x="3730519" y="2939646"/>
            <a:chExt cx="5357854" cy="1231106"/>
          </a:xfrm>
        </p:grpSpPr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>
              <a:off x="6350340" y="2939646"/>
              <a:ext cx="2738033" cy="123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en-US" sz="1100" dirty="0">
                  <a:cs typeface="Arial" pitchFamily="34" charset="0"/>
                </a:rPr>
                <a:t>track, vertex and momentum reconstruction </a:t>
              </a:r>
            </a:p>
            <a:p>
              <a:pPr eaLnBrk="0" hangingPunct="0"/>
              <a:endParaRPr lang="en-US" altLang="en-US" sz="600" dirty="0" smtClean="0">
                <a:cs typeface="Arial" pitchFamily="34" charset="0"/>
              </a:endParaRPr>
            </a:p>
            <a:p>
              <a:pPr eaLnBrk="0" hangingPunct="0"/>
              <a:r>
                <a:rPr lang="en-US" altLang="en-US" sz="1100" dirty="0" smtClean="0">
                  <a:cs typeface="Arial" pitchFamily="34" charset="0"/>
                </a:rPr>
                <a:t>muon </a:t>
              </a:r>
              <a:r>
                <a:rPr lang="en-US" altLang="en-US" sz="1100" dirty="0">
                  <a:cs typeface="Arial" pitchFamily="34" charset="0"/>
                </a:rPr>
                <a:t>identification</a:t>
              </a:r>
            </a:p>
            <a:p>
              <a:endParaRPr lang="de-DE" sz="1100" dirty="0"/>
            </a:p>
            <a:p>
              <a:endParaRPr lang="de-DE" sz="600" dirty="0"/>
            </a:p>
            <a:p>
              <a:pPr eaLnBrk="0" hangingPunct="0"/>
              <a:r>
                <a:rPr lang="en-US" altLang="en-US" sz="1100" dirty="0">
                  <a:cs typeface="Arial" pitchFamily="34" charset="0"/>
                </a:rPr>
                <a:t>global tracking</a:t>
              </a:r>
            </a:p>
            <a:p>
              <a:pPr eaLnBrk="0" hangingPunct="0"/>
              <a:endParaRPr lang="en-US" sz="600" dirty="0">
                <a:cs typeface="Arial" pitchFamily="34" charset="0"/>
              </a:endParaRPr>
            </a:p>
            <a:p>
              <a:pPr eaLnBrk="0" hangingPunct="0"/>
              <a:r>
                <a:rPr lang="en-US" altLang="en-US" sz="1100" dirty="0" smtClean="0">
                  <a:cs typeface="Arial" pitchFamily="34" charset="0"/>
                </a:rPr>
                <a:t>particle </a:t>
              </a:r>
              <a:r>
                <a:rPr lang="en-US" altLang="en-US" sz="1100" dirty="0">
                  <a:cs typeface="Arial" pitchFamily="34" charset="0"/>
                </a:rPr>
                <a:t>identification via time measurement  </a:t>
              </a:r>
            </a:p>
          </p:txBody>
        </p:sp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>
              <a:off x="3730519" y="2939646"/>
              <a:ext cx="256533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en-US" altLang="en-US" sz="1200" b="1" dirty="0">
                  <a:cs typeface="Arial" pitchFamily="34" charset="0"/>
                </a:rPr>
                <a:t>Silicon Tracking System (STS</a:t>
              </a:r>
              <a:r>
                <a:rPr lang="en-US" altLang="en-US" sz="1200" b="1" dirty="0" smtClean="0">
                  <a:cs typeface="Arial" pitchFamily="34" charset="0"/>
                </a:rPr>
                <a:t>)</a:t>
              </a:r>
            </a:p>
            <a:p>
              <a:pPr algn="r" eaLnBrk="0" hangingPunct="0"/>
              <a:r>
                <a:rPr lang="en-US" altLang="en-US" sz="400" b="1" dirty="0" smtClean="0">
                  <a:cs typeface="Arial" pitchFamily="34" charset="0"/>
                </a:rPr>
                <a:t> </a:t>
              </a:r>
              <a:endParaRPr lang="en-US" altLang="en-US" sz="400" b="1" dirty="0">
                <a:cs typeface="Arial" pitchFamily="34" charset="0"/>
              </a:endParaRPr>
            </a:p>
            <a:p>
              <a:pPr algn="r" eaLnBrk="0" hangingPunct="0"/>
              <a:r>
                <a:rPr lang="en-US" altLang="en-US" sz="1200" b="1" dirty="0">
                  <a:cs typeface="Arial" pitchFamily="34" charset="0"/>
                </a:rPr>
                <a:t>Muon </a:t>
              </a:r>
              <a:r>
                <a:rPr lang="en-US" altLang="en-US" sz="1200" b="1" dirty="0" smtClean="0">
                  <a:cs typeface="Arial" pitchFamily="34" charset="0"/>
                </a:rPr>
                <a:t>Absorber and Chamber </a:t>
              </a:r>
              <a:r>
                <a:rPr lang="en-US" altLang="en-US" sz="1200" b="1" dirty="0">
                  <a:cs typeface="Arial" pitchFamily="34" charset="0"/>
                </a:rPr>
                <a:t>System (MUCH</a:t>
              </a:r>
              <a:r>
                <a:rPr lang="en-US" altLang="en-US" sz="1200" b="1" dirty="0" smtClean="0">
                  <a:cs typeface="Arial" pitchFamily="34" charset="0"/>
                </a:rPr>
                <a:t>) </a:t>
              </a:r>
              <a:endParaRPr lang="en-US" altLang="en-US" sz="1200" b="1" dirty="0">
                <a:cs typeface="Arial" pitchFamily="34" charset="0"/>
              </a:endParaRPr>
            </a:p>
            <a:p>
              <a:pPr algn="r"/>
              <a:endParaRPr lang="de-DE" sz="400" b="1" dirty="0"/>
            </a:p>
            <a:p>
              <a:pPr algn="r"/>
              <a:r>
                <a:rPr lang="de-DE" sz="1200" b="1" dirty="0"/>
                <a:t>Transition Radiation </a:t>
              </a:r>
              <a:r>
                <a:rPr lang="de-DE" sz="1200" b="1" dirty="0" err="1"/>
                <a:t>Detector</a:t>
              </a:r>
              <a:r>
                <a:rPr lang="de-DE" sz="1200" b="1" dirty="0"/>
                <a:t> (</a:t>
              </a:r>
              <a:r>
                <a:rPr lang="en-US" altLang="en-US" sz="1200" b="1" dirty="0">
                  <a:cs typeface="Arial" pitchFamily="34" charset="0"/>
                </a:rPr>
                <a:t>TRD</a:t>
              </a:r>
              <a:r>
                <a:rPr lang="en-US" altLang="en-US" sz="1200" b="1" dirty="0" smtClean="0">
                  <a:cs typeface="Arial" pitchFamily="34" charset="0"/>
                </a:rPr>
                <a:t>)</a:t>
              </a:r>
            </a:p>
            <a:p>
              <a:pPr algn="r"/>
              <a:r>
                <a:rPr lang="en-US" altLang="en-US" sz="400" b="1" dirty="0" smtClean="0">
                  <a:cs typeface="Arial" pitchFamily="34" charset="0"/>
                </a:rPr>
                <a:t> </a:t>
              </a:r>
              <a:endParaRPr lang="de-DE" sz="400" b="1" dirty="0"/>
            </a:p>
            <a:p>
              <a:pPr algn="r"/>
              <a:r>
                <a:rPr lang="de-DE" sz="1200" b="1" dirty="0"/>
                <a:t>Time </a:t>
              </a:r>
              <a:r>
                <a:rPr lang="de-DE" sz="1200" b="1" dirty="0" err="1"/>
                <a:t>of</a:t>
              </a:r>
              <a:r>
                <a:rPr lang="de-DE" sz="1200" b="1" dirty="0"/>
                <a:t> Flight </a:t>
              </a:r>
              <a:r>
                <a:rPr lang="de-DE" sz="1200" b="1" dirty="0" err="1"/>
                <a:t>Detector</a:t>
              </a:r>
              <a:r>
                <a:rPr lang="de-DE" sz="1200" b="1" dirty="0"/>
                <a:t> (</a:t>
              </a:r>
              <a:r>
                <a:rPr lang="en-US" altLang="en-US" sz="1200" b="1" dirty="0">
                  <a:cs typeface="Arial" pitchFamily="34" charset="0"/>
                </a:rPr>
                <a:t>TOF) </a:t>
              </a:r>
              <a:r>
                <a:rPr lang="en-US" altLang="en-US" sz="1200" b="1" dirty="0">
                  <a:latin typeface="+mj-lt"/>
                  <a:cs typeface="Arial" pitchFamily="34" charset="0"/>
                </a:rPr>
                <a:t>   </a:t>
              </a:r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295577" y="924326"/>
            <a:ext cx="2873378" cy="2883236"/>
            <a:chOff x="349810" y="1285123"/>
            <a:chExt cx="3140810" cy="3151585"/>
          </a:xfrm>
        </p:grpSpPr>
        <p:pic>
          <p:nvPicPr>
            <p:cNvPr id="30" name="Grafik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810" y="1285123"/>
              <a:ext cx="3140810" cy="3151585"/>
            </a:xfrm>
            <a:prstGeom prst="rect">
              <a:avLst/>
            </a:prstGeom>
          </p:spPr>
        </p:pic>
        <p:sp>
          <p:nvSpPr>
            <p:cNvPr id="36" name="Down Arrow 35"/>
            <p:cNvSpPr/>
            <p:nvPr/>
          </p:nvSpPr>
          <p:spPr>
            <a:xfrm>
              <a:off x="1065474" y="1415333"/>
              <a:ext cx="500933" cy="57085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168955" y="772008"/>
            <a:ext cx="37530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instrumented hadron absorber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400" dirty="0" err="1" smtClean="0"/>
              <a:t>muon</a:t>
            </a:r>
            <a:r>
              <a:rPr lang="de-DE" sz="1400" dirty="0"/>
              <a:t>: heavy </a:t>
            </a:r>
            <a:r>
              <a:rPr lang="de-DE" sz="1400" dirty="0" err="1" smtClean="0"/>
              <a:t>lepton</a:t>
            </a:r>
            <a:r>
              <a:rPr lang="de-DE" sz="1400" dirty="0" smtClean="0"/>
              <a:t>, </a:t>
            </a:r>
            <a:r>
              <a:rPr lang="de-DE" sz="1400" dirty="0" err="1" smtClean="0"/>
              <a:t>mass</a:t>
            </a:r>
            <a:r>
              <a:rPr lang="de-DE" sz="1400" dirty="0" smtClean="0"/>
              <a:t> 106 </a:t>
            </a:r>
            <a:r>
              <a:rPr lang="de-DE" sz="1400" dirty="0" err="1"/>
              <a:t>MeV</a:t>
            </a:r>
            <a:r>
              <a:rPr lang="de-DE" sz="1400" dirty="0"/>
              <a:t> </a:t>
            </a:r>
          </a:p>
          <a:p>
            <a:pPr marL="357188" lvl="1" indent="-174625">
              <a:buFont typeface="Calibri" panose="020F0502020204030204" pitchFamily="34" charset="0"/>
              <a:buChar char="–"/>
            </a:pPr>
            <a:r>
              <a:rPr lang="de-DE" sz="1400" dirty="0" err="1" smtClean="0">
                <a:sym typeface="Wingdings" panose="05000000000000000000" pitchFamily="2" charset="2"/>
              </a:rPr>
              <a:t>little</a:t>
            </a:r>
            <a:r>
              <a:rPr lang="de-DE" sz="1400" dirty="0" smtClean="0">
                <a:sym typeface="Wingdings" panose="05000000000000000000" pitchFamily="2" charset="2"/>
              </a:rPr>
              <a:t> multiple </a:t>
            </a:r>
            <a:r>
              <a:rPr lang="de-DE" sz="1400" dirty="0" err="1" smtClean="0">
                <a:sym typeface="Wingdings" panose="05000000000000000000" pitchFamily="2" charset="2"/>
              </a:rPr>
              <a:t>scattering</a:t>
            </a:r>
            <a:r>
              <a:rPr lang="de-DE" sz="1400" dirty="0" smtClean="0">
                <a:sym typeface="Wingdings" panose="05000000000000000000" pitchFamily="2" charset="2"/>
              </a:rPr>
              <a:t> + Bremsstrahlung</a:t>
            </a:r>
          </a:p>
          <a:p>
            <a:pPr marL="357188" lvl="1" indent="-174625">
              <a:buFont typeface="Calibri" panose="020F0502020204030204" pitchFamily="34" charset="0"/>
              <a:buChar char="–"/>
            </a:pPr>
            <a:r>
              <a:rPr lang="de-DE" sz="1400" dirty="0" err="1"/>
              <a:t>v</a:t>
            </a:r>
            <a:r>
              <a:rPr lang="de-DE" sz="1400" dirty="0" err="1" smtClean="0"/>
              <a:t>ery</a:t>
            </a:r>
            <a:r>
              <a:rPr lang="de-DE" sz="1400" dirty="0" smtClean="0"/>
              <a:t> </a:t>
            </a:r>
            <a:r>
              <a:rPr lang="de-DE" sz="1400" dirty="0" err="1" smtClean="0"/>
              <a:t>long</a:t>
            </a:r>
            <a:r>
              <a:rPr lang="de-DE" sz="1400" dirty="0" smtClean="0"/>
              <a:t> </a:t>
            </a:r>
            <a:r>
              <a:rPr lang="de-DE" sz="1400" dirty="0" err="1"/>
              <a:t>absorption</a:t>
            </a:r>
            <a:r>
              <a:rPr lang="de-DE" sz="1400" dirty="0"/>
              <a:t> </a:t>
            </a:r>
            <a:r>
              <a:rPr lang="de-DE" sz="1400" dirty="0" err="1"/>
              <a:t>length</a:t>
            </a:r>
            <a:r>
              <a:rPr lang="de-DE" sz="1400" dirty="0"/>
              <a:t> in </a:t>
            </a:r>
            <a:r>
              <a:rPr lang="de-DE" sz="1400" dirty="0" smtClean="0"/>
              <a:t>matter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400" dirty="0" smtClean="0"/>
              <a:t>separate </a:t>
            </a:r>
            <a:r>
              <a:rPr lang="de-DE" sz="1400" dirty="0" err="1"/>
              <a:t>muons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hadronic</a:t>
            </a:r>
            <a:r>
              <a:rPr lang="de-DE" sz="1400" dirty="0"/>
              <a:t> (</a:t>
            </a:r>
            <a:r>
              <a:rPr lang="de-DE" sz="1400" dirty="0" err="1"/>
              <a:t>strongly</a:t>
            </a:r>
            <a:r>
              <a:rPr lang="de-DE" sz="1400" dirty="0"/>
              <a:t> </a:t>
            </a:r>
            <a:r>
              <a:rPr lang="de-DE" sz="1400" dirty="0" err="1"/>
              <a:t>interacting</a:t>
            </a:r>
            <a:r>
              <a:rPr lang="de-DE" sz="1400" dirty="0"/>
              <a:t>) </a:t>
            </a:r>
            <a:r>
              <a:rPr lang="de-DE" sz="1400" dirty="0" err="1"/>
              <a:t>background</a:t>
            </a:r>
            <a:endParaRPr lang="de-DE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energy dependence </a:t>
            </a:r>
            <a:r>
              <a:rPr lang="en-US" sz="1400" dirty="0" smtClean="0">
                <a:sym typeface="Symbol" panose="05050102010706020507" pitchFamily="18" charset="2"/>
              </a:rPr>
              <a:t> </a:t>
            </a:r>
            <a:r>
              <a:rPr lang="en-US" sz="1400" dirty="0" smtClean="0"/>
              <a:t>energy </a:t>
            </a:r>
            <a:r>
              <a:rPr lang="en-US" sz="1400" dirty="0"/>
              <a:t>filter for Muons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de-DE" sz="1400" dirty="0" smtClean="0"/>
          </a:p>
          <a:p>
            <a:pPr marL="357188" indent="-174625">
              <a:buFont typeface="Calibri" panose="020F0502020204030204" pitchFamily="34" charset="0"/>
              <a:buChar char="–"/>
            </a:pPr>
            <a:endParaRPr lang="de-DE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39" name="Grafik 88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132585" y="2442842"/>
            <a:ext cx="3006866" cy="2350318"/>
          </a:xfrm>
          <a:prstGeom prst="rect">
            <a:avLst/>
          </a:prstGeom>
          <a:ln>
            <a:noFill/>
          </a:ln>
        </p:spPr>
      </p:pic>
      <p:sp>
        <p:nvSpPr>
          <p:cNvPr id="42" name="Rectangle 41"/>
          <p:cNvSpPr/>
          <p:nvPr/>
        </p:nvSpPr>
        <p:spPr>
          <a:xfrm>
            <a:off x="8016312" y="3262370"/>
            <a:ext cx="304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Each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three</a:t>
            </a:r>
            <a:r>
              <a:rPr lang="de-DE" sz="1400" dirty="0"/>
              <a:t> </a:t>
            </a:r>
            <a:r>
              <a:rPr lang="de-DE" sz="1400" dirty="0" err="1"/>
              <a:t>tracking</a:t>
            </a:r>
            <a:r>
              <a:rPr lang="de-DE" sz="1400" dirty="0"/>
              <a:t> </a:t>
            </a:r>
            <a:r>
              <a:rPr lang="de-DE" sz="1400" dirty="0" err="1" smtClean="0"/>
              <a:t>layers</a:t>
            </a:r>
            <a:r>
              <a:rPr lang="de-DE" sz="1400" dirty="0" smtClean="0"/>
              <a:t>. </a:t>
            </a:r>
            <a:endParaRPr lang="de-DE" sz="1400" dirty="0"/>
          </a:p>
        </p:txBody>
      </p:sp>
      <p:pic>
        <p:nvPicPr>
          <p:cNvPr id="43" name="Grafik 115"/>
          <p:cNvPicPr>
            <a:picLocks noChangeAspect="1"/>
          </p:cNvPicPr>
          <p:nvPr/>
        </p:nvPicPr>
        <p:blipFill>
          <a:blip r:embed="rId6"/>
          <a:srcRect r="4886"/>
          <a:stretch/>
        </p:blipFill>
        <p:spPr>
          <a:xfrm>
            <a:off x="7121629" y="3579847"/>
            <a:ext cx="1554116" cy="1372907"/>
          </a:xfrm>
          <a:prstGeom prst="rect">
            <a:avLst/>
          </a:prstGeom>
          <a:ln>
            <a:noFill/>
          </a:ln>
        </p:spPr>
      </p:pic>
      <p:pic>
        <p:nvPicPr>
          <p:cNvPr id="44" name="Grafik 116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7794842" y="4170291"/>
            <a:ext cx="952410" cy="673788"/>
          </a:xfrm>
          <a:prstGeom prst="rect">
            <a:avLst/>
          </a:prstGeom>
          <a:ln>
            <a:noFill/>
          </a:ln>
        </p:spPr>
      </p:pic>
      <p:pic>
        <p:nvPicPr>
          <p:cNvPr id="45" name="Grafik 118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8761348" y="3768453"/>
            <a:ext cx="1554991" cy="1162025"/>
          </a:xfrm>
          <a:prstGeom prst="rect">
            <a:avLst/>
          </a:prstGeom>
          <a:ln>
            <a:noFill/>
          </a:ln>
        </p:spPr>
      </p:pic>
      <p:sp>
        <p:nvSpPr>
          <p:cNvPr id="46" name="Rectangle 45"/>
          <p:cNvSpPr/>
          <p:nvPr/>
        </p:nvSpPr>
        <p:spPr>
          <a:xfrm>
            <a:off x="6139451" y="3824136"/>
            <a:ext cx="10039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GEM </a:t>
            </a:r>
            <a:r>
              <a:rPr lang="en-US" sz="1400" dirty="0" smtClean="0"/>
              <a:t>detector technology</a:t>
            </a:r>
            <a:endParaRPr lang="en-US" sz="1400" dirty="0"/>
          </a:p>
        </p:txBody>
      </p:sp>
      <p:pic>
        <p:nvPicPr>
          <p:cNvPr id="47" name="Grafik 183"/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6499298" y="4896073"/>
            <a:ext cx="1101647" cy="1433563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0455" y="4236725"/>
            <a:ext cx="1633172" cy="628306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10490455" y="3648831"/>
            <a:ext cx="1241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Trigger RPCs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MUCH </a:t>
            </a:r>
            <a:r>
              <a:rPr lang="en-US" sz="1400" dirty="0"/>
              <a:t>3 and 4</a:t>
            </a:r>
          </a:p>
        </p:txBody>
      </p:sp>
      <p:pic>
        <p:nvPicPr>
          <p:cNvPr id="66" name="object 1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9157" y="4952754"/>
            <a:ext cx="1036539" cy="1590202"/>
          </a:xfrm>
          <a:prstGeom prst="rect">
            <a:avLst/>
          </a:prstGeom>
        </p:spPr>
      </p:pic>
      <p:pic>
        <p:nvPicPr>
          <p:cNvPr id="67" name="Grafik 180"/>
          <p:cNvPicPr>
            <a:picLocks noChangeAspect="1"/>
          </p:cNvPicPr>
          <p:nvPr/>
        </p:nvPicPr>
        <p:blipFill>
          <a:blip r:embed="rId12"/>
          <a:stretch/>
        </p:blipFill>
        <p:spPr>
          <a:xfrm>
            <a:off x="7623711" y="4930478"/>
            <a:ext cx="2086608" cy="851677"/>
          </a:xfrm>
          <a:prstGeom prst="rect">
            <a:avLst/>
          </a:prstGeom>
          <a:ln>
            <a:noFill/>
          </a:ln>
        </p:spPr>
      </p:pic>
      <p:pic>
        <p:nvPicPr>
          <p:cNvPr id="49" name="Grafik 188"/>
          <p:cNvPicPr/>
          <p:nvPr/>
        </p:nvPicPr>
        <p:blipFill>
          <a:blip r:embed="rId13"/>
          <a:stretch/>
        </p:blipFill>
        <p:spPr>
          <a:xfrm rot="16200000">
            <a:off x="8096716" y="5319045"/>
            <a:ext cx="1209235" cy="1675020"/>
          </a:xfrm>
          <a:prstGeom prst="rect">
            <a:avLst/>
          </a:prstGeom>
          <a:ln>
            <a:noFill/>
          </a:ln>
        </p:spPr>
      </p:pic>
      <p:sp>
        <p:nvSpPr>
          <p:cNvPr id="68" name="TextBox 67"/>
          <p:cNvSpPr txBox="1"/>
          <p:nvPr/>
        </p:nvSpPr>
        <p:spPr>
          <a:xfrm>
            <a:off x="9903623" y="4952754"/>
            <a:ext cx="1053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robust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low-cost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fast</a:t>
            </a:r>
          </a:p>
          <a:p>
            <a:pPr marL="87313" indent="-87313"/>
            <a:r>
              <a:rPr lang="en-US" sz="600" dirty="0"/>
              <a:t/>
            </a:r>
            <a:br>
              <a:rPr lang="en-US" sz="600" dirty="0"/>
            </a:br>
            <a:r>
              <a:rPr lang="en-IN" sz="1400" spc="-1" dirty="0" smtClean="0">
                <a:solidFill>
                  <a:srgbClr val="000000"/>
                </a:solidFill>
                <a:ea typeface="OpenSymbol"/>
              </a:rPr>
              <a:t>~ 1 </a:t>
            </a:r>
            <a:r>
              <a:rPr lang="en-IN" sz="1400" spc="-1" dirty="0">
                <a:solidFill>
                  <a:srgbClr val="000000"/>
                </a:solidFill>
                <a:ea typeface="OpenSymbol"/>
              </a:rPr>
              <a:t>ns </a:t>
            </a:r>
            <a:r>
              <a:rPr lang="en-IN" sz="1400" spc="-1" dirty="0" smtClean="0">
                <a:solidFill>
                  <a:srgbClr val="000000"/>
                </a:solidFill>
                <a:ea typeface="OpenSymbol"/>
              </a:rPr>
              <a:t>single-gap</a:t>
            </a:r>
            <a:endParaRPr lang="en-IN" sz="1400" spc="-1" dirty="0" smtClean="0"/>
          </a:p>
          <a:p>
            <a:pPr marL="87313" indent="-87313"/>
            <a:r>
              <a:rPr lang="en-IN" sz="400" spc="-1" dirty="0">
                <a:solidFill>
                  <a:srgbClr val="000000"/>
                </a:solidFill>
                <a:ea typeface="OpenSymbol"/>
              </a:rPr>
              <a:t/>
            </a:r>
            <a:br>
              <a:rPr lang="en-IN" sz="400" spc="-1" dirty="0">
                <a:solidFill>
                  <a:srgbClr val="000000"/>
                </a:solidFill>
                <a:ea typeface="OpenSymbol"/>
              </a:rPr>
            </a:br>
            <a:r>
              <a:rPr lang="en-IN" sz="1400" spc="-1" dirty="0" smtClean="0">
                <a:solidFill>
                  <a:srgbClr val="000000"/>
                </a:solidFill>
                <a:ea typeface="OpenSymbol"/>
              </a:rPr>
              <a:t>~50 </a:t>
            </a:r>
            <a:r>
              <a:rPr lang="en-IN" sz="1400" spc="-1" dirty="0" err="1">
                <a:solidFill>
                  <a:srgbClr val="000000"/>
                </a:solidFill>
                <a:ea typeface="OpenSymbol"/>
              </a:rPr>
              <a:t>ps</a:t>
            </a:r>
            <a:r>
              <a:rPr lang="en-IN" sz="1400" spc="-1" dirty="0">
                <a:solidFill>
                  <a:srgbClr val="000000"/>
                </a:solidFill>
                <a:ea typeface="OpenSymbol"/>
              </a:rPr>
              <a:t> for </a:t>
            </a:r>
            <a:r>
              <a:rPr lang="en-IN" sz="1400" spc="-1" dirty="0" smtClean="0">
                <a:solidFill>
                  <a:srgbClr val="000000"/>
                </a:solidFill>
                <a:ea typeface="OpenSymbol"/>
              </a:rPr>
              <a:t>multi-gap</a:t>
            </a:r>
            <a:endParaRPr lang="en-US" sz="1400" dirty="0" smtClean="0"/>
          </a:p>
        </p:txBody>
      </p:sp>
      <p:pic>
        <p:nvPicPr>
          <p:cNvPr id="69" name="object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455114" y="5088972"/>
            <a:ext cx="699548" cy="1317765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8757847" y="5047707"/>
            <a:ext cx="1258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MUCH-XYTER </a:t>
            </a:r>
            <a:r>
              <a:rPr lang="de-DE" sz="1400" dirty="0" err="1"/>
              <a:t>based</a:t>
            </a:r>
            <a:r>
              <a:rPr lang="de-DE" sz="1400" dirty="0"/>
              <a:t> </a:t>
            </a:r>
            <a:r>
              <a:rPr lang="de-DE" sz="1400" dirty="0" err="1"/>
              <a:t>readout</a:t>
            </a:r>
            <a:endParaRPr lang="en-US" sz="1400" dirty="0"/>
          </a:p>
        </p:txBody>
      </p:sp>
      <p:sp>
        <p:nvSpPr>
          <p:cNvPr id="71" name="Rectangle 70"/>
          <p:cNvSpPr/>
          <p:nvPr/>
        </p:nvSpPr>
        <p:spPr>
          <a:xfrm>
            <a:off x="6139451" y="4579376"/>
            <a:ext cx="1056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Ar+CO</a:t>
            </a:r>
            <a:r>
              <a:rPr lang="en-US" sz="1200" baseline="-25000" dirty="0"/>
              <a:t>2</a:t>
            </a:r>
            <a:r>
              <a:rPr lang="en-US" sz="1200" dirty="0"/>
              <a:t> </a:t>
            </a:r>
            <a:r>
              <a:rPr lang="en-US" sz="1200" dirty="0" smtClean="0"/>
              <a:t>70:30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99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118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Outline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400" dirty="0" smtClean="0"/>
          </a:p>
          <a:p>
            <a:r>
              <a:rPr lang="en-US" sz="2000" i="1" dirty="0" smtClean="0"/>
              <a:t>very brief reminder of the physics aim of CBM</a:t>
            </a:r>
          </a:p>
          <a:p>
            <a:r>
              <a:rPr lang="en-US" sz="2000" i="1" dirty="0" smtClean="0"/>
              <a:t>out of which the proposed experiment structure follows</a:t>
            </a:r>
          </a:p>
          <a:p>
            <a:r>
              <a:rPr lang="en-US" sz="2000" i="1" dirty="0" smtClean="0"/>
              <a:t>and the chosen detectors and technologies </a:t>
            </a:r>
          </a:p>
          <a:p>
            <a:r>
              <a:rPr lang="en-US" sz="2000" i="1" dirty="0" smtClean="0"/>
              <a:t>before we then overview those, a brief look at the status of </a:t>
            </a:r>
            <a:br>
              <a:rPr lang="en-US" sz="2000" i="1" dirty="0" smtClean="0"/>
            </a:br>
            <a:r>
              <a:rPr lang="en-US" sz="2000" i="1" dirty="0" smtClean="0"/>
              <a:t>FAIR and the site construction </a:t>
            </a:r>
          </a:p>
          <a:p>
            <a:r>
              <a:rPr lang="en-US" sz="2000" i="1" dirty="0" smtClean="0"/>
              <a:t>finally, a short selected look at the demonstrator setup </a:t>
            </a:r>
            <a:br>
              <a:rPr lang="en-US" sz="2000" i="1" dirty="0" smtClean="0"/>
            </a:br>
            <a:r>
              <a:rPr lang="en-US" sz="2000" i="1" dirty="0" err="1" smtClean="0"/>
              <a:t>mCBM</a:t>
            </a:r>
            <a:r>
              <a:rPr lang="en-US" sz="2000" i="1" dirty="0" smtClean="0"/>
              <a:t> is made</a:t>
            </a:r>
            <a:br>
              <a:rPr lang="en-US" sz="2000" i="1" dirty="0" smtClean="0"/>
            </a:br>
            <a:endParaRPr lang="en-US" sz="1050" i="1" dirty="0" smtClean="0"/>
          </a:p>
          <a:p>
            <a:pPr marL="0" indent="0">
              <a:buNone/>
            </a:pPr>
            <a:r>
              <a:rPr lang="en-US" sz="2000" i="1" dirty="0" smtClean="0"/>
              <a:t>… all sticking to a personal selection and depth of the matter, </a:t>
            </a:r>
            <a:br>
              <a:rPr lang="en-US" sz="2000" i="1" dirty="0" smtClean="0"/>
            </a:br>
            <a:r>
              <a:rPr lang="en-US" sz="2000" i="1" dirty="0" smtClean="0"/>
              <a:t>    as the topics are quite extensive …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70" y="183927"/>
            <a:ext cx="10515600" cy="5095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Time-of-Flight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CBM Experiment at FAIR - Detector and technologies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20</a:t>
            </a:fld>
            <a:endParaRPr lang="en-US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6096000" y="4645889"/>
            <a:ext cx="2639877" cy="1715488"/>
            <a:chOff x="214631" y="4078570"/>
            <a:chExt cx="2639877" cy="1715488"/>
          </a:xfrm>
        </p:grpSpPr>
        <p:sp>
          <p:nvSpPr>
            <p:cNvPr id="8" name="object 3"/>
            <p:cNvSpPr txBox="1"/>
            <p:nvPr/>
          </p:nvSpPr>
          <p:spPr>
            <a:xfrm>
              <a:off x="214631" y="4078570"/>
              <a:ext cx="190246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spc="-20" dirty="0" err="1" smtClean="0">
                  <a:cs typeface="Liberation Serif"/>
                </a:rPr>
                <a:t>ToF</a:t>
              </a:r>
              <a:r>
                <a:rPr sz="1400" b="1" spc="-150" dirty="0" smtClean="0">
                  <a:cs typeface="Liberation Serif"/>
                </a:rPr>
                <a:t> </a:t>
              </a:r>
              <a:r>
                <a:rPr sz="1400" b="1" spc="-5" dirty="0">
                  <a:cs typeface="Liberation Serif"/>
                </a:rPr>
                <a:t>Requirements</a:t>
              </a:r>
              <a:endParaRPr sz="1400" dirty="0">
                <a:cs typeface="Liberation Serif"/>
              </a:endParaRPr>
            </a:p>
          </p:txBody>
        </p:sp>
        <p:sp>
          <p:nvSpPr>
            <p:cNvPr id="9" name="object 4"/>
            <p:cNvSpPr txBox="1"/>
            <p:nvPr/>
          </p:nvSpPr>
          <p:spPr>
            <a:xfrm>
              <a:off x="214631" y="4316730"/>
              <a:ext cx="2639877" cy="14773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spc="-7" dirty="0">
                  <a:cs typeface="Liberation Serif"/>
                </a:rPr>
                <a:t>Full </a:t>
              </a:r>
              <a:r>
                <a:rPr sz="1200" dirty="0">
                  <a:cs typeface="Liberation Serif"/>
                </a:rPr>
                <a:t>system </a:t>
              </a:r>
              <a:r>
                <a:rPr sz="1200" spc="-7" dirty="0">
                  <a:cs typeface="Liberation Serif"/>
                </a:rPr>
                <a:t>time resolution </a:t>
              </a:r>
              <a:r>
                <a:rPr sz="1200" spc="142" dirty="0" smtClean="0">
                  <a:cs typeface="Arial Narrow"/>
                </a:rPr>
                <a:t>σ</a:t>
              </a:r>
              <a:r>
                <a:rPr lang="en-US" sz="1200" spc="142" baseline="-25000" dirty="0" smtClean="0">
                  <a:cs typeface="Arial Narrow"/>
                </a:rPr>
                <a:t>T</a:t>
              </a:r>
              <a:r>
                <a:rPr lang="en-US" sz="1200" spc="142" baseline="1984" dirty="0" smtClean="0">
                  <a:cs typeface="Arial Narrow"/>
                </a:rPr>
                <a:t> </a:t>
              </a:r>
              <a:r>
                <a:rPr sz="1200" dirty="0" smtClean="0">
                  <a:cs typeface="Liberation Serif"/>
                </a:rPr>
                <a:t>~ 80</a:t>
              </a:r>
              <a:r>
                <a:rPr lang="en-US" sz="1200" spc="187" dirty="0">
                  <a:cs typeface="Liberation Serif"/>
                </a:rPr>
                <a:t> </a:t>
              </a:r>
              <a:r>
                <a:rPr sz="1200" spc="-7" dirty="0" err="1" smtClean="0">
                  <a:cs typeface="Liberation Serif"/>
                </a:rPr>
                <a:t>ps</a:t>
              </a:r>
              <a:endParaRPr lang="en-US" sz="1200" dirty="0">
                <a:cs typeface="Liberation Serif"/>
              </a:endParaRPr>
            </a:p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spc="-5" dirty="0" smtClean="0">
                  <a:cs typeface="Liberation Serif"/>
                </a:rPr>
                <a:t>Efficiency </a:t>
              </a:r>
              <a:r>
                <a:rPr sz="1200" dirty="0">
                  <a:cs typeface="Liberation Serif"/>
                </a:rPr>
                <a:t>&gt;</a:t>
              </a:r>
              <a:r>
                <a:rPr sz="1200" spc="-35" dirty="0">
                  <a:cs typeface="Liberation Serif"/>
                </a:rPr>
                <a:t> </a:t>
              </a:r>
              <a:r>
                <a:rPr sz="1200" dirty="0" smtClean="0">
                  <a:cs typeface="Liberation Serif"/>
                </a:rPr>
                <a:t>95%</a:t>
              </a:r>
              <a:endParaRPr lang="en-US" sz="1200" dirty="0" smtClean="0">
                <a:cs typeface="Liberation Serif"/>
              </a:endParaRPr>
            </a:p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dirty="0" smtClean="0">
                  <a:cs typeface="Liberation Serif"/>
                </a:rPr>
                <a:t>Rate </a:t>
              </a:r>
              <a:r>
                <a:rPr sz="1200" dirty="0">
                  <a:cs typeface="Liberation Serif"/>
                </a:rPr>
                <a:t>capability  </a:t>
              </a:r>
              <a:r>
                <a:rPr lang="en-US" sz="1200" spc="114" dirty="0" smtClean="0">
                  <a:cs typeface="Calibri"/>
                  <a:sym typeface="Symbol" panose="05050102010706020507" pitchFamily="18" charset="2"/>
                </a:rPr>
                <a:t> 5</a:t>
              </a:r>
              <a:r>
                <a:rPr sz="1200" spc="25" dirty="0" smtClean="0">
                  <a:cs typeface="Liberation Serif"/>
                </a:rPr>
                <a:t>0</a:t>
              </a:r>
              <a:r>
                <a:rPr sz="1200" spc="-35" dirty="0" smtClean="0">
                  <a:cs typeface="Liberation Serif"/>
                </a:rPr>
                <a:t> </a:t>
              </a:r>
              <a:r>
                <a:rPr sz="1200" dirty="0" smtClean="0">
                  <a:cs typeface="Liberation Serif"/>
                </a:rPr>
                <a:t>kHz/cm</a:t>
              </a:r>
              <a:r>
                <a:rPr sz="1200" baseline="41666" dirty="0" smtClean="0">
                  <a:cs typeface="Liberation Serif"/>
                </a:rPr>
                <a:t>2</a:t>
              </a:r>
              <a:endParaRPr lang="en-US" sz="1200" baseline="41666" dirty="0" smtClean="0">
                <a:cs typeface="Liberation Serif"/>
              </a:endParaRPr>
            </a:p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dirty="0" smtClean="0">
                  <a:cs typeface="Liberation Serif"/>
                </a:rPr>
                <a:t>Polar </a:t>
              </a:r>
              <a:r>
                <a:rPr sz="1200" dirty="0">
                  <a:cs typeface="Liberation Serif"/>
                </a:rPr>
                <a:t>angular range 2.5° –</a:t>
              </a:r>
              <a:r>
                <a:rPr sz="1200" spc="-150" dirty="0">
                  <a:cs typeface="Liberation Serif"/>
                </a:rPr>
                <a:t> </a:t>
              </a:r>
              <a:r>
                <a:rPr sz="1200" dirty="0" smtClean="0">
                  <a:cs typeface="Liberation Serif"/>
                </a:rPr>
                <a:t>25°</a:t>
              </a:r>
              <a:endParaRPr lang="en-US" sz="1200" dirty="0" smtClean="0">
                <a:cs typeface="Liberation Serif"/>
              </a:endParaRPr>
            </a:p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dirty="0" smtClean="0">
                  <a:cs typeface="Liberation Serif"/>
                </a:rPr>
                <a:t>Active </a:t>
              </a:r>
              <a:r>
                <a:rPr sz="1200" spc="-10" dirty="0">
                  <a:cs typeface="Liberation Serif"/>
                </a:rPr>
                <a:t>area </a:t>
              </a:r>
              <a:r>
                <a:rPr sz="1200" dirty="0">
                  <a:cs typeface="Liberation Serif"/>
                </a:rPr>
                <a:t>of 120</a:t>
              </a:r>
              <a:r>
                <a:rPr sz="1200" spc="-65" dirty="0">
                  <a:cs typeface="Liberation Serif"/>
                </a:rPr>
                <a:t> </a:t>
              </a:r>
              <a:r>
                <a:rPr sz="1200" spc="5" dirty="0" smtClean="0">
                  <a:cs typeface="Liberation Serif"/>
                </a:rPr>
                <a:t>m</a:t>
              </a:r>
              <a:r>
                <a:rPr sz="1200" spc="7" baseline="41666" dirty="0" smtClean="0">
                  <a:cs typeface="Liberation Serif"/>
                </a:rPr>
                <a:t>2</a:t>
              </a:r>
              <a:endParaRPr lang="en-US" sz="1200" baseline="41666" dirty="0">
                <a:cs typeface="Liberation Serif"/>
              </a:endParaRPr>
            </a:p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spc="-5" dirty="0" smtClean="0">
                  <a:cs typeface="Liberation Serif"/>
                </a:rPr>
                <a:t>Occupancy </a:t>
              </a:r>
              <a:r>
                <a:rPr sz="1200" dirty="0">
                  <a:cs typeface="Liberation Serif"/>
                </a:rPr>
                <a:t>&lt;</a:t>
              </a:r>
              <a:r>
                <a:rPr sz="1200" spc="-55" dirty="0">
                  <a:cs typeface="Liberation Serif"/>
                </a:rPr>
                <a:t> </a:t>
              </a:r>
              <a:r>
                <a:rPr sz="1200" dirty="0" smtClean="0">
                  <a:cs typeface="Liberation Serif"/>
                </a:rPr>
                <a:t>5%</a:t>
              </a:r>
              <a:endParaRPr lang="en-US" sz="1200" dirty="0" smtClean="0">
                <a:cs typeface="Liberation Serif"/>
              </a:endParaRPr>
            </a:p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dirty="0" smtClean="0">
                  <a:cs typeface="Liberation Serif"/>
                </a:rPr>
                <a:t>Low </a:t>
              </a:r>
              <a:r>
                <a:rPr sz="1200" dirty="0">
                  <a:cs typeface="Liberation Serif"/>
                </a:rPr>
                <a:t>power </a:t>
              </a:r>
              <a:r>
                <a:rPr sz="1200" spc="-5" dirty="0">
                  <a:cs typeface="Liberation Serif"/>
                </a:rPr>
                <a:t>electronics </a:t>
              </a:r>
              <a:r>
                <a:rPr sz="1200" dirty="0">
                  <a:cs typeface="Liberation Serif"/>
                </a:rPr>
                <a:t>(~120.000</a:t>
              </a:r>
              <a:r>
                <a:rPr sz="1200" spc="-85" dirty="0">
                  <a:cs typeface="Liberation Serif"/>
                </a:rPr>
                <a:t> </a:t>
              </a:r>
              <a:r>
                <a:rPr sz="1200" dirty="0" err="1" smtClean="0">
                  <a:cs typeface="Liberation Serif"/>
                </a:rPr>
                <a:t>chs</a:t>
              </a:r>
              <a:r>
                <a:rPr sz="1200" dirty="0" smtClean="0">
                  <a:cs typeface="Liberation Serif"/>
                </a:rPr>
                <a:t>)</a:t>
              </a:r>
              <a:endParaRPr lang="en-US" sz="1200" dirty="0" smtClean="0">
                <a:cs typeface="Liberation Serif"/>
              </a:endParaRPr>
            </a:p>
            <a:p>
              <a:pPr marL="127000" indent="-114300">
                <a:buFont typeface="Arial" panose="020B0604020202020204" pitchFamily="34" charset="0"/>
                <a:buChar char="•"/>
                <a:tabLst>
                  <a:tab pos="628650" algn="l"/>
                </a:tabLst>
              </a:pPr>
              <a:r>
                <a:rPr sz="1200" spc="-15" dirty="0" smtClean="0">
                  <a:cs typeface="Liberation Serif"/>
                </a:rPr>
                <a:t>Free </a:t>
              </a:r>
              <a:r>
                <a:rPr sz="1200" spc="-5" dirty="0">
                  <a:cs typeface="Liberation Serif"/>
                </a:rPr>
                <a:t>streaming </a:t>
              </a:r>
              <a:r>
                <a:rPr sz="1200" dirty="0">
                  <a:cs typeface="Liberation Serif"/>
                </a:rPr>
                <a:t>data</a:t>
              </a:r>
              <a:r>
                <a:rPr sz="1200" spc="-45" dirty="0">
                  <a:cs typeface="Liberation Serif"/>
                </a:rPr>
                <a:t> </a:t>
              </a:r>
              <a:r>
                <a:rPr sz="1200" dirty="0">
                  <a:cs typeface="Liberation Serif"/>
                </a:rPr>
                <a:t>acquisition</a:t>
              </a: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514856" y="3542875"/>
            <a:ext cx="2454101" cy="2580702"/>
            <a:chOff x="381001" y="426721"/>
            <a:chExt cx="3200399" cy="3365500"/>
          </a:xfrm>
        </p:grpSpPr>
        <p:sp>
          <p:nvSpPr>
            <p:cNvPr id="10" name="object 11"/>
            <p:cNvSpPr/>
            <p:nvPr/>
          </p:nvSpPr>
          <p:spPr>
            <a:xfrm>
              <a:off x="381001" y="426721"/>
              <a:ext cx="3200399" cy="33655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 txBox="1"/>
            <p:nvPr/>
          </p:nvSpPr>
          <p:spPr>
            <a:xfrm rot="900000">
              <a:off x="1730418" y="1795606"/>
              <a:ext cx="781865" cy="2675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sz="1600" b="1" spc="-15" dirty="0">
                  <a:solidFill>
                    <a:srgbClr val="66FF00"/>
                  </a:solidFill>
                  <a:cs typeface="Liberation Serif"/>
                </a:rPr>
                <a:t>I</a:t>
              </a:r>
              <a:r>
                <a:rPr sz="1600" b="1" spc="-5" dirty="0">
                  <a:solidFill>
                    <a:srgbClr val="66FF00"/>
                  </a:solidFill>
                  <a:cs typeface="Liberation Serif"/>
                </a:rPr>
                <a:t>nn</a:t>
              </a:r>
              <a:r>
                <a:rPr sz="1600" b="1" dirty="0">
                  <a:solidFill>
                    <a:srgbClr val="66FF00"/>
                  </a:solidFill>
                  <a:cs typeface="Liberation Serif"/>
                </a:rPr>
                <a:t>er</a:t>
              </a:r>
              <a:endParaRPr sz="1600" dirty="0">
                <a:cs typeface="Liberation Serif"/>
              </a:endParaRPr>
            </a:p>
          </p:txBody>
        </p:sp>
        <p:sp>
          <p:nvSpPr>
            <p:cNvPr id="12" name="object 14"/>
            <p:cNvSpPr txBox="1"/>
            <p:nvPr/>
          </p:nvSpPr>
          <p:spPr>
            <a:xfrm rot="900000">
              <a:off x="1743954" y="2042345"/>
              <a:ext cx="558544" cy="2675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sz="1600" b="1" spc="-15" dirty="0">
                  <a:solidFill>
                    <a:srgbClr val="66FF00"/>
                  </a:solidFill>
                  <a:cs typeface="Liberation Serif"/>
                </a:rPr>
                <a:t>w</a:t>
              </a:r>
              <a:r>
                <a:rPr sz="1600" b="1" spc="-5" dirty="0">
                  <a:solidFill>
                    <a:srgbClr val="66FF00"/>
                  </a:solidFill>
                  <a:cs typeface="Liberation Serif"/>
                </a:rPr>
                <a:t>al</a:t>
              </a:r>
              <a:r>
                <a:rPr sz="1600" b="1" dirty="0">
                  <a:solidFill>
                    <a:srgbClr val="66FF00"/>
                  </a:solidFill>
                  <a:cs typeface="Liberation Serif"/>
                </a:rPr>
                <a:t>l</a:t>
              </a:r>
              <a:endParaRPr sz="1600" dirty="0">
                <a:cs typeface="Liberation Serif"/>
              </a:endParaRPr>
            </a:p>
          </p:txBody>
        </p:sp>
        <p:sp>
          <p:nvSpPr>
            <p:cNvPr id="13" name="object 15"/>
            <p:cNvSpPr txBox="1"/>
            <p:nvPr/>
          </p:nvSpPr>
          <p:spPr>
            <a:xfrm rot="900000">
              <a:off x="1363474" y="2673622"/>
              <a:ext cx="1205336" cy="2080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sz="2400" b="1" spc="-15" baseline="1736" dirty="0">
                  <a:solidFill>
                    <a:srgbClr val="7F1800"/>
                  </a:solidFill>
                  <a:cs typeface="DejaVu Sans"/>
                </a:rPr>
                <a:t>Ou</a:t>
              </a:r>
              <a:r>
                <a:rPr sz="1600" b="1" spc="-10" dirty="0">
                  <a:solidFill>
                    <a:srgbClr val="7F1800"/>
                  </a:solidFill>
                  <a:cs typeface="DejaVu Sans"/>
                </a:rPr>
                <a:t>ter</a:t>
              </a:r>
              <a:r>
                <a:rPr sz="1600" b="1" spc="-90" dirty="0">
                  <a:solidFill>
                    <a:srgbClr val="7F1800"/>
                  </a:solidFill>
                  <a:cs typeface="DejaVu Sans"/>
                </a:rPr>
                <a:t> </a:t>
              </a:r>
              <a:r>
                <a:rPr lang="en-US" sz="1600" b="1" spc="-90" dirty="0" smtClean="0">
                  <a:solidFill>
                    <a:srgbClr val="7F1800"/>
                  </a:solidFill>
                  <a:cs typeface="DejaVu Sans"/>
                </a:rPr>
                <a:t> </a:t>
              </a:r>
              <a:r>
                <a:rPr sz="1600" b="1" spc="-10" dirty="0" smtClean="0">
                  <a:solidFill>
                    <a:srgbClr val="7F1800"/>
                  </a:solidFill>
                  <a:cs typeface="DejaVu Sans"/>
                </a:rPr>
                <a:t>wall</a:t>
              </a:r>
              <a:endParaRPr sz="1600" dirty="0">
                <a:cs typeface="DejaVu Sans"/>
              </a:endParaRPr>
            </a:p>
          </p:txBody>
        </p:sp>
      </p:grpSp>
      <p:sp>
        <p:nvSpPr>
          <p:cNvPr id="16" name="object 17"/>
          <p:cNvSpPr txBox="1"/>
          <p:nvPr/>
        </p:nvSpPr>
        <p:spPr>
          <a:xfrm>
            <a:off x="3347224" y="93914"/>
            <a:ext cx="3236336" cy="421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13384" algn="r">
              <a:lnSpc>
                <a:spcPct val="113700"/>
              </a:lnSpc>
            </a:pPr>
            <a:r>
              <a:rPr sz="1200" dirty="0" smtClean="0">
                <a:cs typeface="Times New Roman"/>
              </a:rPr>
              <a:t>Charged </a:t>
            </a:r>
            <a:r>
              <a:rPr sz="1200" dirty="0">
                <a:cs typeface="Times New Roman"/>
              </a:rPr>
              <a:t>particle flux </a:t>
            </a:r>
            <a:r>
              <a:rPr sz="1200" dirty="0" smtClean="0">
                <a:cs typeface="Times New Roman"/>
              </a:rPr>
              <a:t>at</a:t>
            </a:r>
            <a:r>
              <a:rPr lang="en-US" sz="1200" dirty="0" smtClean="0">
                <a:cs typeface="Times New Roman"/>
              </a:rPr>
              <a:t> L = </a:t>
            </a:r>
            <a:r>
              <a:rPr sz="1200" dirty="0" smtClean="0">
                <a:cs typeface="Times New Roman"/>
              </a:rPr>
              <a:t> 8 </a:t>
            </a:r>
            <a:r>
              <a:rPr sz="1200" dirty="0">
                <a:cs typeface="Times New Roman"/>
              </a:rPr>
              <a:t>m </a:t>
            </a:r>
            <a:r>
              <a:rPr lang="en-US" sz="1200" dirty="0" smtClean="0">
                <a:cs typeface="Times New Roman"/>
              </a:rPr>
              <a:t>from </a:t>
            </a:r>
            <a:r>
              <a:rPr sz="1200" dirty="0" smtClean="0">
                <a:cs typeface="Times New Roman"/>
              </a:rPr>
              <a:t>tar</a:t>
            </a:r>
            <a:r>
              <a:rPr lang="en-US" sz="1200" dirty="0" smtClean="0">
                <a:cs typeface="Times New Roman"/>
              </a:rPr>
              <a:t>get </a:t>
            </a:r>
          </a:p>
          <a:p>
            <a:pPr marR="413384" algn="r">
              <a:lnSpc>
                <a:spcPct val="113700"/>
              </a:lnSpc>
            </a:pPr>
            <a:r>
              <a:rPr lang="fr-FR" sz="1200" spc="-5" dirty="0" smtClean="0">
                <a:cs typeface="Times New Roman"/>
              </a:rPr>
              <a:t>FLUKA </a:t>
            </a:r>
            <a:r>
              <a:rPr lang="fr-FR" sz="1200" spc="-5" dirty="0" err="1" smtClean="0">
                <a:cs typeface="Times New Roman"/>
              </a:rPr>
              <a:t>Au</a:t>
            </a:r>
            <a:r>
              <a:rPr lang="fr-FR" sz="1200" dirty="0" err="1" smtClean="0">
                <a:cs typeface="Times New Roman"/>
              </a:rPr>
              <a:t>+</a:t>
            </a:r>
            <a:r>
              <a:rPr lang="fr-FR" sz="1200" spc="-5" dirty="0" err="1" smtClean="0">
                <a:cs typeface="Times New Roman"/>
              </a:rPr>
              <a:t>Au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200" dirty="0">
                <a:cs typeface="Times New Roman"/>
              </a:rPr>
              <a:t>at </a:t>
            </a:r>
            <a:r>
              <a:rPr lang="fr-FR" sz="1200" spc="10" dirty="0" err="1">
                <a:cs typeface="Times New Roman"/>
              </a:rPr>
              <a:t>E</a:t>
            </a:r>
            <a:r>
              <a:rPr lang="fr-FR" sz="1100" spc="15" baseline="-24305" dirty="0" err="1">
                <a:cs typeface="Times New Roman"/>
              </a:rPr>
              <a:t>kin</a:t>
            </a:r>
            <a:r>
              <a:rPr lang="fr-FR" sz="1100" spc="15" baseline="-24305" dirty="0">
                <a:cs typeface="Times New Roman"/>
              </a:rPr>
              <a:t> </a:t>
            </a:r>
            <a:r>
              <a:rPr lang="fr-FR" sz="1200" dirty="0">
                <a:cs typeface="Times New Roman"/>
              </a:rPr>
              <a:t>= 11A </a:t>
            </a:r>
            <a:r>
              <a:rPr lang="fr-FR" sz="1200" spc="-5" dirty="0" err="1">
                <a:cs typeface="Times New Roman"/>
              </a:rPr>
              <a:t>GeV</a:t>
            </a:r>
            <a:r>
              <a:rPr lang="fr-FR" sz="1200" spc="-5" dirty="0">
                <a:cs typeface="Times New Roman"/>
              </a:rPr>
              <a:t>, </a:t>
            </a:r>
            <a:r>
              <a:rPr lang="fr-FR" sz="1200" spc="5" dirty="0" smtClean="0">
                <a:cs typeface="Times New Roman"/>
              </a:rPr>
              <a:t>10</a:t>
            </a:r>
            <a:r>
              <a:rPr lang="fr-FR" sz="1100" spc="7" baseline="27777" dirty="0" smtClean="0">
                <a:cs typeface="Times New Roman"/>
              </a:rPr>
              <a:t>7</a:t>
            </a:r>
            <a:r>
              <a:rPr lang="fr-FR" sz="1200" dirty="0" smtClean="0">
                <a:cs typeface="Times New Roman"/>
              </a:rPr>
              <a:t>/s</a:t>
            </a:r>
            <a:endParaRPr sz="1200" dirty="0">
              <a:cs typeface="Times New Roman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3251680" y="484170"/>
            <a:ext cx="3186345" cy="2338431"/>
            <a:chOff x="5234300" y="1261868"/>
            <a:chExt cx="5570468" cy="4088119"/>
          </a:xfrm>
        </p:grpSpPr>
        <p:sp>
          <p:nvSpPr>
            <p:cNvPr id="15" name="object 12"/>
            <p:cNvSpPr/>
            <p:nvPr/>
          </p:nvSpPr>
          <p:spPr>
            <a:xfrm>
              <a:off x="5525779" y="1352548"/>
              <a:ext cx="5039360" cy="37746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/>
            <p:cNvSpPr txBox="1"/>
            <p:nvPr/>
          </p:nvSpPr>
          <p:spPr>
            <a:xfrm>
              <a:off x="9506786" y="5092522"/>
              <a:ext cx="616585" cy="2574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spc="-5" dirty="0">
                  <a:cs typeface="Times New Roman"/>
                </a:rPr>
                <a:t>X</a:t>
              </a:r>
              <a:r>
                <a:rPr sz="1000" spc="-95" dirty="0">
                  <a:cs typeface="Times New Roman"/>
                </a:rPr>
                <a:t> </a:t>
              </a:r>
              <a:r>
                <a:rPr sz="1000" spc="-5" dirty="0">
                  <a:cs typeface="Times New Roman"/>
                </a:rPr>
                <a:t>[cm]</a:t>
              </a:r>
              <a:endParaRPr sz="1000" dirty="0">
                <a:cs typeface="Times New Roman"/>
              </a:endParaRPr>
            </a:p>
          </p:txBody>
        </p:sp>
        <p:sp>
          <p:nvSpPr>
            <p:cNvPr id="18" name="object 19"/>
            <p:cNvSpPr txBox="1"/>
            <p:nvPr/>
          </p:nvSpPr>
          <p:spPr>
            <a:xfrm>
              <a:off x="5234300" y="1316603"/>
              <a:ext cx="279671" cy="743223"/>
            </a:xfrm>
            <a:prstGeom prst="rect">
              <a:avLst/>
            </a:prstGeom>
          </p:spPr>
          <p:txBody>
            <a:bodyPr vert="vert270" wrap="square" lIns="0" tIns="44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sz="1000" dirty="0">
                  <a:cs typeface="Times New Roman"/>
                </a:rPr>
                <a:t>Y</a:t>
              </a:r>
              <a:r>
                <a:rPr sz="1000" spc="-10" dirty="0">
                  <a:cs typeface="Times New Roman"/>
                </a:rPr>
                <a:t> </a:t>
              </a:r>
              <a:r>
                <a:rPr sz="1000" spc="-15" dirty="0">
                  <a:cs typeface="Times New Roman"/>
                </a:rPr>
                <a:t>[</a:t>
              </a:r>
              <a:r>
                <a:rPr sz="1000" spc="-5" dirty="0">
                  <a:cs typeface="Times New Roman"/>
                </a:rPr>
                <a:t>c</a:t>
              </a:r>
              <a:r>
                <a:rPr sz="1000" spc="5" dirty="0">
                  <a:cs typeface="Times New Roman"/>
                </a:rPr>
                <a:t>m</a:t>
              </a:r>
              <a:r>
                <a:rPr sz="1000" dirty="0">
                  <a:cs typeface="Times New Roman"/>
                </a:rPr>
                <a:t>]</a:t>
              </a:r>
            </a:p>
          </p:txBody>
        </p:sp>
        <p:sp>
          <p:nvSpPr>
            <p:cNvPr id="19" name="object 17"/>
            <p:cNvSpPr txBox="1"/>
            <p:nvPr/>
          </p:nvSpPr>
          <p:spPr>
            <a:xfrm rot="16200000">
              <a:off x="9905308" y="1735361"/>
              <a:ext cx="1372954" cy="4259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5080">
                <a:lnSpc>
                  <a:spcPts val="1910"/>
                </a:lnSpc>
                <a:spcBef>
                  <a:spcPts val="440"/>
                </a:spcBef>
              </a:pPr>
              <a:r>
                <a:rPr lang="en-US" sz="1000" spc="-5" dirty="0">
                  <a:cs typeface="Times New Roman"/>
                </a:rPr>
                <a:t>f</a:t>
              </a:r>
              <a:r>
                <a:rPr sz="1000" spc="-5" dirty="0" smtClean="0">
                  <a:cs typeface="Times New Roman"/>
                </a:rPr>
                <a:t>lux  </a:t>
              </a:r>
              <a:r>
                <a:rPr sz="1000" spc="-5" dirty="0">
                  <a:cs typeface="Times New Roman"/>
                </a:rPr>
                <a:t>[</a:t>
              </a:r>
              <a:r>
                <a:rPr sz="1000" spc="-15" dirty="0">
                  <a:cs typeface="Times New Roman"/>
                </a:rPr>
                <a:t>H</a:t>
              </a:r>
              <a:r>
                <a:rPr sz="1000" dirty="0">
                  <a:cs typeface="Times New Roman"/>
                </a:rPr>
                <a:t>z/</a:t>
              </a:r>
              <a:r>
                <a:rPr sz="1000" spc="-15" dirty="0">
                  <a:cs typeface="Times New Roman"/>
                </a:rPr>
                <a:t>c</a:t>
              </a:r>
              <a:r>
                <a:rPr sz="1000" spc="5" dirty="0">
                  <a:cs typeface="Times New Roman"/>
                </a:rPr>
                <a:t>m</a:t>
              </a:r>
              <a:r>
                <a:rPr sz="1000" spc="15" baseline="30864" dirty="0">
                  <a:cs typeface="Times New Roman"/>
                </a:rPr>
                <a:t>2</a:t>
              </a:r>
              <a:r>
                <a:rPr sz="1000" dirty="0">
                  <a:cs typeface="Times New Roman"/>
                </a:rPr>
                <a:t>]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92086" y="2851233"/>
            <a:ext cx="2895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Detectors with different rate capabilities and </a:t>
            </a:r>
            <a:r>
              <a:rPr lang="en-US" sz="1200" dirty="0" smtClean="0"/>
              <a:t>granularities needed </a:t>
            </a:r>
            <a:r>
              <a:rPr lang="en-US" sz="1200" dirty="0"/>
              <a:t>as </a:t>
            </a:r>
            <a:r>
              <a:rPr lang="en-US" sz="1200" dirty="0" smtClean="0"/>
              <a:t>function </a:t>
            </a:r>
            <a:r>
              <a:rPr lang="en-US" sz="1200" dirty="0"/>
              <a:t>of polar </a:t>
            </a:r>
            <a:r>
              <a:rPr lang="en-US" sz="1200" dirty="0" smtClean="0"/>
              <a:t>angle. 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9708053" y="100325"/>
            <a:ext cx="2483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cs typeface="Times New Roman"/>
              </a:rPr>
              <a:t>I</a:t>
            </a:r>
            <a:r>
              <a:rPr lang="en-US" sz="1200" b="1" spc="-5" dirty="0" smtClean="0">
                <a:cs typeface="Times New Roman"/>
              </a:rPr>
              <a:t>nner wall: MSMGRPCs</a:t>
            </a:r>
            <a:endParaRPr lang="en-US" sz="1200" b="1" dirty="0">
              <a:cs typeface="Times New Roman"/>
            </a:endParaRPr>
          </a:p>
          <a:p>
            <a:pPr marL="182563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/>
              </a:rPr>
              <a:t>highest </a:t>
            </a:r>
            <a:r>
              <a:rPr lang="en-US" sz="1200" dirty="0">
                <a:cs typeface="Times New Roman"/>
              </a:rPr>
              <a:t>counting</a:t>
            </a:r>
            <a:r>
              <a:rPr lang="en-US" sz="1200" spc="-105" dirty="0">
                <a:cs typeface="Times New Roman"/>
              </a:rPr>
              <a:t> </a:t>
            </a:r>
            <a:r>
              <a:rPr lang="en-US" sz="1200" spc="-5" dirty="0" smtClean="0">
                <a:cs typeface="Times New Roman"/>
              </a:rPr>
              <a:t>rate</a:t>
            </a:r>
            <a:endParaRPr lang="en-US" sz="1200" dirty="0">
              <a:cs typeface="Times New Roman"/>
            </a:endParaRPr>
          </a:p>
          <a:p>
            <a:pPr marL="182563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/>
              </a:rPr>
              <a:t>highest</a:t>
            </a:r>
            <a:r>
              <a:rPr lang="en-US" sz="1200" spc="-80" dirty="0" smtClean="0">
                <a:cs typeface="Times New Roman"/>
              </a:rPr>
              <a:t> </a:t>
            </a:r>
            <a:r>
              <a:rPr lang="en-US" sz="1200" spc="-5" dirty="0" smtClean="0">
                <a:cs typeface="Times New Roman"/>
              </a:rPr>
              <a:t>granularity</a:t>
            </a:r>
            <a:endParaRPr lang="en-US" sz="1200" dirty="0">
              <a:cs typeface="Times New Roman"/>
            </a:endParaRPr>
          </a:p>
          <a:p>
            <a:pPr marL="182563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Times New Roman"/>
              </a:rPr>
              <a:t>~15 </a:t>
            </a:r>
            <a:r>
              <a:rPr lang="en-US" sz="1200" spc="5" dirty="0">
                <a:cs typeface="Times New Roman"/>
              </a:rPr>
              <a:t>m</a:t>
            </a:r>
            <a:r>
              <a:rPr lang="en-US" sz="1200" spc="7" baseline="40123" dirty="0">
                <a:cs typeface="Times New Roman"/>
              </a:rPr>
              <a:t>2  </a:t>
            </a:r>
            <a:r>
              <a:rPr lang="en-US" sz="1200" spc="-5" dirty="0">
                <a:cs typeface="Times New Roman"/>
              </a:rPr>
              <a:t>active area </a:t>
            </a:r>
            <a:r>
              <a:rPr lang="en-US" sz="1200" dirty="0">
                <a:cs typeface="Times New Roman"/>
              </a:rPr>
              <a:t>(</a:t>
            </a:r>
            <a:r>
              <a:rPr lang="en-US" sz="1200" dirty="0">
                <a:cs typeface="Liberation Serif"/>
              </a:rPr>
              <a:t>up </a:t>
            </a:r>
            <a:r>
              <a:rPr lang="en-US" sz="1200" spc="5" dirty="0">
                <a:cs typeface="Liberation Serif"/>
              </a:rPr>
              <a:t>to </a:t>
            </a:r>
            <a:r>
              <a:rPr lang="el-GR" sz="1200" dirty="0" smtClean="0">
                <a:cs typeface="Liberation Serif"/>
              </a:rPr>
              <a:t>Θ</a:t>
            </a:r>
            <a:r>
              <a:rPr lang="el-GR" sz="1200" dirty="0" smtClean="0">
                <a:cs typeface="Liberation Serif"/>
                <a:sym typeface="Symbol" panose="05050102010706020507" pitchFamily="18" charset="2"/>
              </a:rPr>
              <a:t></a:t>
            </a:r>
            <a:r>
              <a:rPr lang="en-US" sz="1200" dirty="0" smtClean="0">
                <a:cs typeface="Liberation Serif"/>
                <a:sym typeface="Symbol" panose="05050102010706020507" pitchFamily="18" charset="2"/>
              </a:rPr>
              <a:t> </a:t>
            </a:r>
            <a:r>
              <a:rPr lang="en-US" sz="1200" spc="-20" dirty="0" smtClean="0">
                <a:cs typeface="Liberation Serif"/>
              </a:rPr>
              <a:t>11°</a:t>
            </a:r>
            <a:r>
              <a:rPr lang="en-US" sz="1200" dirty="0" smtClean="0">
                <a:cs typeface="Liberation Serif"/>
              </a:rPr>
              <a:t>)</a:t>
            </a:r>
          </a:p>
          <a:p>
            <a:pPr marL="182563" indent="-169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Liberation Serif"/>
              </a:rPr>
              <a:t>modular architecture </a:t>
            </a:r>
            <a:endParaRPr lang="en-US" sz="1200" dirty="0">
              <a:cs typeface="Liberation Serif"/>
            </a:endParaRPr>
          </a:p>
          <a:p>
            <a:pPr marL="357188" lvl="1" indent="-174625">
              <a:buFont typeface="Calibri" panose="020F0502020204030204" pitchFamily="34" charset="0"/>
              <a:buChar char="–"/>
            </a:pPr>
            <a:r>
              <a:rPr lang="en-US" sz="1200" dirty="0" smtClean="0">
                <a:cs typeface="Liberation Serif"/>
              </a:rPr>
              <a:t>12 modules, 4 types</a:t>
            </a:r>
            <a:endParaRPr lang="en-US" sz="1200" dirty="0">
              <a:cs typeface="Liberation Serif"/>
            </a:endParaRPr>
          </a:p>
        </p:txBody>
      </p:sp>
      <p:sp>
        <p:nvSpPr>
          <p:cNvPr id="23" name="object 5"/>
          <p:cNvSpPr>
            <a:spLocks noChangeAspect="1"/>
          </p:cNvSpPr>
          <p:nvPr/>
        </p:nvSpPr>
        <p:spPr>
          <a:xfrm>
            <a:off x="9464390" y="1287737"/>
            <a:ext cx="2552194" cy="1939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9130669" y="3325397"/>
            <a:ext cx="3099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200" dirty="0"/>
              <a:t>Symmetric structure:  5 gaps </a:t>
            </a:r>
            <a:r>
              <a:rPr lang="en-US" sz="1200" dirty="0" smtClean="0"/>
              <a:t>× </a:t>
            </a:r>
            <a:r>
              <a:rPr lang="en-US" sz="1200" dirty="0"/>
              <a:t>2 stacks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200" dirty="0"/>
              <a:t>Gas gap thickness:  200 </a:t>
            </a:r>
            <a:r>
              <a:rPr lang="el-GR" sz="1200" dirty="0"/>
              <a:t>μ</a:t>
            </a:r>
            <a:r>
              <a:rPr lang="en-US" sz="1200" dirty="0"/>
              <a:t>m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200" dirty="0"/>
              <a:t>Active area 60/100/200 mm </a:t>
            </a:r>
            <a:r>
              <a:rPr lang="en-US" sz="1200" dirty="0" smtClean="0"/>
              <a:t>× </a:t>
            </a:r>
            <a:r>
              <a:rPr lang="en-US" sz="1200" dirty="0"/>
              <a:t>300 mm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200" dirty="0"/>
              <a:t>Resistive electrodes: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~</a:t>
            </a:r>
            <a:r>
              <a:rPr lang="en-US" sz="1200" dirty="0"/>
              <a:t>10</a:t>
            </a:r>
            <a:r>
              <a:rPr lang="en-US" sz="1200" baseline="30000" dirty="0"/>
              <a:t>10</a:t>
            </a:r>
            <a:r>
              <a:rPr lang="en-US" sz="1200" dirty="0"/>
              <a:t>  </a:t>
            </a:r>
            <a:r>
              <a:rPr lang="el-GR" sz="1200" dirty="0"/>
              <a:t>Ω</a:t>
            </a:r>
            <a:r>
              <a:rPr lang="en-US" sz="1200" dirty="0"/>
              <a:t>cm, </a:t>
            </a:r>
            <a:r>
              <a:rPr lang="en-US" sz="1200" dirty="0" smtClean="0"/>
              <a:t>0.7 </a:t>
            </a:r>
            <a:r>
              <a:rPr lang="en-US" sz="1200" dirty="0"/>
              <a:t>mm Chinese glass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200" dirty="0"/>
              <a:t>Strip structure for Readout &amp; HV electrodes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US" sz="1200" dirty="0"/>
              <a:t>Differential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readout</a:t>
            </a:r>
            <a:endParaRPr lang="en-US" sz="1200" dirty="0"/>
          </a:p>
        </p:txBody>
      </p:sp>
      <p:sp>
        <p:nvSpPr>
          <p:cNvPr id="30" name="object 24"/>
          <p:cNvSpPr/>
          <p:nvPr/>
        </p:nvSpPr>
        <p:spPr>
          <a:xfrm>
            <a:off x="10553875" y="5116552"/>
            <a:ext cx="1638125" cy="122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7"/>
          <p:cNvSpPr>
            <a:spLocks noChangeAspect="1"/>
          </p:cNvSpPr>
          <p:nvPr/>
        </p:nvSpPr>
        <p:spPr>
          <a:xfrm>
            <a:off x="8833899" y="5116552"/>
            <a:ext cx="1719976" cy="12932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4390" y="5462888"/>
            <a:ext cx="1215880" cy="7198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72937" y="5689542"/>
            <a:ext cx="7675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tabLst>
                <a:tab pos="323215" algn="l"/>
              </a:tabLst>
            </a:pPr>
            <a:r>
              <a:rPr lang="el-GR" sz="1100" dirty="0" smtClean="0">
                <a:cs typeface="Liberation Serif"/>
              </a:rPr>
              <a:t>σ</a:t>
            </a:r>
            <a:r>
              <a:rPr lang="en-US" sz="1100" baseline="-25000" dirty="0" smtClean="0">
                <a:cs typeface="Liberation Serif"/>
              </a:rPr>
              <a:t>T</a:t>
            </a:r>
            <a:r>
              <a:rPr lang="en-US" sz="1100" dirty="0" smtClean="0">
                <a:cs typeface="Liberation Serif"/>
              </a:rPr>
              <a:t> </a:t>
            </a:r>
            <a:r>
              <a:rPr lang="el-GR" sz="1100" dirty="0" smtClean="0">
                <a:cs typeface="Liberation Serif"/>
              </a:rPr>
              <a:t>= </a:t>
            </a:r>
            <a:r>
              <a:rPr lang="el-GR" sz="1100" dirty="0">
                <a:cs typeface="Liberation Serif"/>
              </a:rPr>
              <a:t>67</a:t>
            </a:r>
            <a:r>
              <a:rPr lang="el-GR" sz="1100" spc="-95" dirty="0">
                <a:cs typeface="Liberation Serif"/>
              </a:rPr>
              <a:t> </a:t>
            </a:r>
            <a:r>
              <a:rPr lang="en-US" sz="1100" spc="-5" dirty="0" err="1">
                <a:cs typeface="Liberation Serif"/>
              </a:rPr>
              <a:t>ps</a:t>
            </a:r>
            <a:endParaRPr lang="en-US" sz="1100" dirty="0">
              <a:cs typeface="Liberation Serif"/>
            </a:endParaRPr>
          </a:p>
        </p:txBody>
      </p:sp>
      <p:sp>
        <p:nvSpPr>
          <p:cNvPr id="27" name="object 10"/>
          <p:cNvSpPr/>
          <p:nvPr/>
        </p:nvSpPr>
        <p:spPr>
          <a:xfrm>
            <a:off x="10321223" y="4567663"/>
            <a:ext cx="1695361" cy="557040"/>
          </a:xfrm>
          <a:prstGeom prst="rect">
            <a:avLst/>
          </a:prstGeom>
          <a:blipFill>
            <a:blip r:embed="rId8" cstate="print"/>
            <a:srcRect/>
            <a:stretch>
              <a:fillRect t="-62692" b="-3152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 txBox="1"/>
          <p:nvPr/>
        </p:nvSpPr>
        <p:spPr>
          <a:xfrm>
            <a:off x="9039066" y="6429087"/>
            <a:ext cx="1886267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55600">
              <a:lnSpc>
                <a:spcPct val="100000"/>
              </a:lnSpc>
            </a:pPr>
            <a:r>
              <a:rPr sz="900" dirty="0">
                <a:cs typeface="Times New Roman"/>
              </a:rPr>
              <a:t>90%C</a:t>
            </a:r>
            <a:r>
              <a:rPr sz="800" baseline="-31250" dirty="0">
                <a:cs typeface="Times New Roman"/>
              </a:rPr>
              <a:t>2</a:t>
            </a:r>
            <a:r>
              <a:rPr sz="900" dirty="0">
                <a:cs typeface="Times New Roman"/>
              </a:rPr>
              <a:t>H</a:t>
            </a:r>
            <a:r>
              <a:rPr sz="800" baseline="-31250" dirty="0">
                <a:cs typeface="Times New Roman"/>
              </a:rPr>
              <a:t>2</a:t>
            </a:r>
            <a:r>
              <a:rPr sz="900" dirty="0">
                <a:cs typeface="Times New Roman"/>
              </a:rPr>
              <a:t>F</a:t>
            </a:r>
            <a:r>
              <a:rPr sz="800" baseline="-31250" dirty="0">
                <a:cs typeface="Times New Roman"/>
              </a:rPr>
              <a:t>4  </a:t>
            </a:r>
            <a:r>
              <a:rPr sz="900" dirty="0">
                <a:cs typeface="Times New Roman"/>
              </a:rPr>
              <a:t>+ 5%SF</a:t>
            </a:r>
            <a:r>
              <a:rPr sz="800" baseline="-31250" dirty="0">
                <a:cs typeface="Times New Roman"/>
              </a:rPr>
              <a:t>6 </a:t>
            </a:r>
            <a:r>
              <a:rPr sz="900" dirty="0">
                <a:cs typeface="Times New Roman"/>
              </a:rPr>
              <a:t>+</a:t>
            </a:r>
            <a:r>
              <a:rPr sz="900" spc="-80" dirty="0">
                <a:cs typeface="Times New Roman"/>
              </a:rPr>
              <a:t> </a:t>
            </a:r>
            <a:r>
              <a:rPr sz="900" dirty="0" smtClean="0">
                <a:cs typeface="Times New Roman"/>
              </a:rPr>
              <a:t>5%iso­C</a:t>
            </a:r>
            <a:r>
              <a:rPr sz="800" baseline="-41666" dirty="0" smtClean="0">
                <a:cs typeface="Times New Roman"/>
              </a:rPr>
              <a:t>4</a:t>
            </a:r>
            <a:r>
              <a:rPr sz="900" dirty="0" smtClean="0">
                <a:cs typeface="Times New Roman"/>
              </a:rPr>
              <a:t>H</a:t>
            </a:r>
            <a:r>
              <a:rPr sz="800" baseline="-41666" dirty="0" smtClean="0">
                <a:cs typeface="Times New Roman"/>
              </a:rPr>
              <a:t>10</a:t>
            </a:r>
            <a:endParaRPr lang="en-US" sz="800" baseline="-41666" dirty="0" smtClean="0">
              <a:cs typeface="Times New Roman"/>
            </a:endParaRPr>
          </a:p>
          <a:p>
            <a:pPr marL="355600" indent="-355600">
              <a:lnSpc>
                <a:spcPct val="100000"/>
              </a:lnSpc>
            </a:pPr>
            <a:r>
              <a:rPr sz="1000" spc="-5" dirty="0" smtClean="0">
                <a:cs typeface="Times New Roman"/>
              </a:rPr>
              <a:t>NINO </a:t>
            </a:r>
            <a:r>
              <a:rPr sz="1000" spc="-10" dirty="0">
                <a:cs typeface="Times New Roman"/>
              </a:rPr>
              <a:t>FEE </a:t>
            </a:r>
            <a:r>
              <a:rPr sz="1000" spc="-5" dirty="0">
                <a:cs typeface="Times New Roman"/>
              </a:rPr>
              <a:t>(ALICE Coll</a:t>
            </a:r>
            <a:r>
              <a:rPr sz="1000" spc="-5" dirty="0" smtClean="0">
                <a:cs typeface="Times New Roman"/>
              </a:rPr>
              <a:t>.)</a:t>
            </a:r>
            <a:r>
              <a:rPr lang="en-US" sz="1000" spc="-5" dirty="0" smtClean="0">
                <a:cs typeface="Times New Roman"/>
              </a:rPr>
              <a:t> </a:t>
            </a:r>
            <a:r>
              <a:rPr sz="1000" spc="-5" dirty="0" smtClean="0">
                <a:cs typeface="Times New Roman"/>
              </a:rPr>
              <a:t>+</a:t>
            </a:r>
            <a:r>
              <a:rPr lang="en-US" sz="1000" spc="-5" dirty="0" smtClean="0">
                <a:cs typeface="Times New Roman"/>
              </a:rPr>
              <a:t> </a:t>
            </a:r>
            <a:r>
              <a:rPr sz="1000" spc="-5" dirty="0" smtClean="0">
                <a:cs typeface="Times New Roman"/>
              </a:rPr>
              <a:t>CAEN</a:t>
            </a:r>
            <a:r>
              <a:rPr sz="1000" spc="-40" dirty="0" smtClean="0">
                <a:cs typeface="Times New Roman"/>
              </a:rPr>
              <a:t> </a:t>
            </a:r>
            <a:r>
              <a:rPr sz="1000" spc="-5" dirty="0">
                <a:cs typeface="Times New Roman"/>
              </a:rPr>
              <a:t>TDCs</a:t>
            </a:r>
            <a:endParaRPr sz="1000" dirty="0"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5250" y="742510"/>
            <a:ext cx="358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charged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hadron identification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through</a:t>
            </a:r>
            <a:b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Time-of-Flight measurement </a:t>
            </a:r>
            <a:endParaRPr lang="en-US" sz="1400" dirty="0"/>
          </a:p>
        </p:txBody>
      </p:sp>
      <p:sp>
        <p:nvSpPr>
          <p:cNvPr id="32" name="object 33"/>
          <p:cNvSpPr txBox="1"/>
          <p:nvPr/>
        </p:nvSpPr>
        <p:spPr>
          <a:xfrm>
            <a:off x="368327" y="1315182"/>
            <a:ext cx="165387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-35" dirty="0">
                <a:latin typeface="Calibri"/>
                <a:cs typeface="Calibri"/>
              </a:rPr>
              <a:t>t</a:t>
            </a:r>
            <a:r>
              <a:rPr sz="1400" i="1" spc="-52" baseline="-21021" dirty="0">
                <a:latin typeface="Calibri"/>
                <a:cs typeface="Calibri"/>
              </a:rPr>
              <a:t>ToF </a:t>
            </a:r>
            <a:r>
              <a:rPr sz="1400" i="1" spc="-5" dirty="0">
                <a:latin typeface="Calibri"/>
                <a:cs typeface="Calibri"/>
              </a:rPr>
              <a:t>= </a:t>
            </a:r>
            <a:r>
              <a:rPr sz="1400" i="1" dirty="0">
                <a:latin typeface="Calibri"/>
                <a:cs typeface="Calibri"/>
              </a:rPr>
              <a:t>t</a:t>
            </a:r>
            <a:r>
              <a:rPr sz="1400" i="1" baseline="-21021" dirty="0">
                <a:latin typeface="Calibri"/>
                <a:cs typeface="Calibri"/>
              </a:rPr>
              <a:t>sp </a:t>
            </a:r>
            <a:r>
              <a:rPr sz="1400" i="1" spc="-5" dirty="0">
                <a:latin typeface="Calibri"/>
                <a:cs typeface="Calibri"/>
              </a:rPr>
              <a:t>– </a:t>
            </a:r>
            <a:r>
              <a:rPr sz="1400" i="1" spc="-10" dirty="0">
                <a:latin typeface="Calibri"/>
                <a:cs typeface="Calibri"/>
              </a:rPr>
              <a:t>t</a:t>
            </a:r>
            <a:r>
              <a:rPr sz="1400" i="1" spc="-15" baseline="-21021" dirty="0">
                <a:latin typeface="Calibri"/>
                <a:cs typeface="Calibri"/>
              </a:rPr>
              <a:t>st  </a:t>
            </a:r>
            <a:r>
              <a:rPr sz="1400" i="1" spc="-5" dirty="0">
                <a:latin typeface="Calibri"/>
                <a:cs typeface="Calibri"/>
              </a:rPr>
              <a:t>–</a:t>
            </a:r>
            <a:r>
              <a:rPr sz="1400" i="1" spc="-16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offset(s)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4" name="object 8"/>
          <p:cNvSpPr txBox="1"/>
          <p:nvPr/>
        </p:nvSpPr>
        <p:spPr>
          <a:xfrm>
            <a:off x="1851237" y="1636581"/>
            <a:ext cx="121950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dirty="0" smtClean="0">
                <a:cs typeface="Arial"/>
              </a:rPr>
              <a:t>(</a:t>
            </a:r>
            <a:r>
              <a:rPr sz="1400" dirty="0" smtClean="0">
                <a:cs typeface="Arial"/>
              </a:rPr>
              <a:t>CBM</a:t>
            </a:r>
            <a:r>
              <a:rPr lang="en-US" sz="1400" dirty="0" smtClean="0">
                <a:cs typeface="Arial"/>
              </a:rPr>
              <a:t>: </a:t>
            </a:r>
            <a:r>
              <a:rPr sz="1400" spc="-85" dirty="0" smtClean="0">
                <a:cs typeface="Arial"/>
              </a:rPr>
              <a:t> </a:t>
            </a:r>
            <a:r>
              <a:rPr sz="1400" dirty="0" smtClean="0">
                <a:cs typeface="Arial"/>
              </a:rPr>
              <a:t>L</a:t>
            </a:r>
            <a:r>
              <a:rPr lang="en-US" sz="1400" dirty="0" smtClean="0">
                <a:cs typeface="Arial"/>
              </a:rPr>
              <a:t> </a:t>
            </a:r>
            <a:r>
              <a:rPr sz="1400" dirty="0" smtClean="0">
                <a:cs typeface="Arial"/>
              </a:rPr>
              <a:t>=</a:t>
            </a:r>
            <a:r>
              <a:rPr lang="en-US" sz="1400" dirty="0" smtClean="0">
                <a:cs typeface="Arial"/>
              </a:rPr>
              <a:t> </a:t>
            </a:r>
            <a:r>
              <a:rPr sz="1400" dirty="0" smtClean="0">
                <a:cs typeface="Arial"/>
              </a:rPr>
              <a:t>6</a:t>
            </a:r>
            <a:r>
              <a:rPr lang="en-US" sz="1400" dirty="0" smtClean="0">
                <a:cs typeface="Arial"/>
              </a:rPr>
              <a:t> </a:t>
            </a:r>
            <a:r>
              <a:rPr sz="1400" dirty="0" smtClean="0">
                <a:cs typeface="Arial"/>
              </a:rPr>
              <a:t>m</a:t>
            </a:r>
            <a:r>
              <a:rPr lang="en-US" sz="1400" dirty="0" smtClean="0">
                <a:cs typeface="Arial"/>
              </a:rPr>
              <a:t>)</a:t>
            </a:r>
            <a:endParaRPr sz="1400" dirty="0">
              <a:cs typeface="Arial"/>
            </a:endParaRPr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287874" y="1904202"/>
            <a:ext cx="2661517" cy="2063829"/>
            <a:chOff x="366405" y="1946353"/>
            <a:chExt cx="2661517" cy="2063829"/>
          </a:xfrm>
        </p:grpSpPr>
        <p:sp>
          <p:nvSpPr>
            <p:cNvPr id="35" name="object 12"/>
            <p:cNvSpPr>
              <a:spLocks noChangeAspect="1"/>
            </p:cNvSpPr>
            <p:nvPr/>
          </p:nvSpPr>
          <p:spPr>
            <a:xfrm>
              <a:off x="366405" y="1946353"/>
              <a:ext cx="2661517" cy="2063829"/>
            </a:xfrm>
            <a:prstGeom prst="rect">
              <a:avLst/>
            </a:prstGeom>
            <a:blipFill>
              <a:blip r:embed="rId9" cstate="print"/>
              <a:srcRect/>
              <a:stretch>
                <a:fillRect l="-2003" t="-4956" r="-2025" b="-394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15540" y="2687492"/>
              <a:ext cx="253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88653" y="3201043"/>
              <a:ext cx="253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K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9669" y="3409860"/>
              <a:ext cx="253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ym typeface="Symbol" panose="05050102010706020507" pitchFamily="18" charset="2"/>
                </a:rPr>
                <a:t></a:t>
              </a:r>
              <a:endParaRPr lang="en-US" sz="1400" dirty="0"/>
            </a:p>
          </p:txBody>
        </p:sp>
      </p:grpSp>
      <p:sp>
        <p:nvSpPr>
          <p:cNvPr id="33" name="object 5"/>
          <p:cNvSpPr>
            <a:spLocks noChangeAspect="1"/>
          </p:cNvSpPr>
          <p:nvPr/>
        </p:nvSpPr>
        <p:spPr>
          <a:xfrm>
            <a:off x="385616" y="1562928"/>
            <a:ext cx="1325212" cy="3721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Rectangle 41"/>
          <p:cNvSpPr/>
          <p:nvPr/>
        </p:nvSpPr>
        <p:spPr>
          <a:xfrm>
            <a:off x="260919" y="3894157"/>
            <a:ext cx="3030638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Arial Rounded MT Bold"/>
              </a:rPr>
              <a:t>T0</a:t>
            </a:r>
            <a:r>
              <a:rPr lang="en-US" sz="1400" b="1" spc="-150" dirty="0">
                <a:cs typeface="Arial Rounded MT Bold"/>
              </a:rPr>
              <a:t> </a:t>
            </a:r>
            <a:r>
              <a:rPr lang="en-US" sz="1400" b="1" spc="-150" dirty="0" smtClean="0">
                <a:cs typeface="Arial Rounded MT Bold"/>
              </a:rPr>
              <a:t>(t</a:t>
            </a:r>
            <a:r>
              <a:rPr lang="en-US" sz="1400" b="1" spc="-150" baseline="-25000" dirty="0" smtClean="0">
                <a:cs typeface="Arial Rounded MT Bold"/>
              </a:rPr>
              <a:t>start)</a:t>
            </a:r>
            <a:r>
              <a:rPr lang="en-US" sz="1400" b="1" spc="-150" dirty="0" smtClean="0">
                <a:cs typeface="Arial Rounded MT Bold"/>
              </a:rPr>
              <a:t>  </a:t>
            </a:r>
            <a:r>
              <a:rPr lang="en-US" sz="1400" b="1" spc="-5" dirty="0" smtClean="0">
                <a:cs typeface="Arial Rounded MT Bold"/>
              </a:rPr>
              <a:t>concepts</a:t>
            </a:r>
            <a:br>
              <a:rPr lang="en-US" sz="1400" b="1" spc="-5" dirty="0" smtClean="0">
                <a:cs typeface="Arial Rounded MT Bold"/>
              </a:rPr>
            </a:br>
            <a:r>
              <a:rPr lang="en-US" sz="500" spc="-5" dirty="0" smtClean="0">
                <a:cs typeface="Arial Rounded MT Bold"/>
              </a:rPr>
              <a:t/>
            </a:r>
            <a:br>
              <a:rPr lang="en-US" sz="500" spc="-5" dirty="0" smtClean="0">
                <a:cs typeface="Arial Rounded MT Bold"/>
              </a:rPr>
            </a:br>
            <a:endParaRPr lang="en-US" sz="300" spc="-5" dirty="0" smtClean="0">
              <a:cs typeface="Arial Rounded MT Bold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spc="-5" dirty="0" smtClean="0">
                <a:cs typeface="Calibri"/>
              </a:rPr>
              <a:t>in beam: </a:t>
            </a:r>
          </a:p>
          <a:p>
            <a:pPr marL="357188" lvl="1" indent="-174625">
              <a:buFont typeface="Calibri" panose="020F0502020204030204" pitchFamily="34" charset="0"/>
              <a:buChar char="–"/>
            </a:pPr>
            <a:r>
              <a:rPr lang="en-US" sz="1400" spc="-5" dirty="0" smtClean="0">
                <a:cs typeface="Calibri"/>
              </a:rPr>
              <a:t>diamond </a:t>
            </a:r>
            <a:r>
              <a:rPr lang="en-US" sz="1400" spc="-10" dirty="0">
                <a:cs typeface="Calibri"/>
              </a:rPr>
              <a:t>counter </a:t>
            </a:r>
            <a:br>
              <a:rPr lang="en-US" sz="1400" spc="-10" dirty="0">
                <a:cs typeface="Calibri"/>
              </a:rPr>
            </a:br>
            <a:r>
              <a:rPr lang="en-US" sz="1400" spc="-5" dirty="0" smtClean="0">
                <a:cs typeface="Calibri"/>
                <a:sym typeface="Symbol" panose="05050102010706020507" pitchFamily="18" charset="2"/>
              </a:rPr>
              <a:t>  </a:t>
            </a:r>
            <a:r>
              <a:rPr lang="en-US" sz="1400" dirty="0" smtClean="0">
                <a:cs typeface="Calibri"/>
              </a:rPr>
              <a:t>30 </a:t>
            </a:r>
            <a:r>
              <a:rPr lang="en-US" sz="1400" dirty="0">
                <a:cs typeface="Calibri"/>
              </a:rPr>
              <a:t>– 40 </a:t>
            </a:r>
            <a:r>
              <a:rPr lang="en-US" sz="1400" spc="-10" dirty="0" err="1">
                <a:cs typeface="Calibri"/>
              </a:rPr>
              <a:t>ps</a:t>
            </a:r>
            <a:r>
              <a:rPr lang="en-US" sz="1400" spc="-10" dirty="0">
                <a:cs typeface="Calibri"/>
              </a:rPr>
              <a:t> </a:t>
            </a:r>
            <a:r>
              <a:rPr lang="en-US" sz="1400" spc="-10" dirty="0" smtClean="0">
                <a:cs typeface="Calibri"/>
              </a:rPr>
              <a:t>, </a:t>
            </a:r>
            <a:r>
              <a:rPr lang="en-US" sz="1400" dirty="0" smtClean="0">
                <a:cs typeface="Calibri"/>
              </a:rPr>
              <a:t>100 </a:t>
            </a:r>
            <a:r>
              <a:rPr lang="en-US" sz="1400" spc="-5" dirty="0">
                <a:cs typeface="Calibri"/>
              </a:rPr>
              <a:t>kHz </a:t>
            </a:r>
            <a:r>
              <a:rPr lang="en-US" sz="1400" spc="-25" dirty="0" smtClean="0">
                <a:cs typeface="Calibri"/>
              </a:rPr>
              <a:t>rate limit </a:t>
            </a:r>
          </a:p>
          <a:p>
            <a:pPr marL="357188" lvl="1" indent="-174625">
              <a:buFont typeface="Calibri" panose="020F0502020204030204" pitchFamily="34" charset="0"/>
              <a:buChar char="–"/>
            </a:pPr>
            <a:r>
              <a:rPr lang="en-US" sz="1400" spc="-10" dirty="0" smtClean="0">
                <a:cs typeface="Calibri"/>
              </a:rPr>
              <a:t>LGADs alternative for light systems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spc="-10" dirty="0">
                <a:cs typeface="Calibri"/>
              </a:rPr>
              <a:t>software</a:t>
            </a:r>
            <a:r>
              <a:rPr lang="en-US" sz="1400" spc="-75" dirty="0">
                <a:cs typeface="Calibri"/>
              </a:rPr>
              <a:t> </a:t>
            </a:r>
            <a:r>
              <a:rPr lang="en-US" sz="1400" dirty="0" smtClean="0">
                <a:cs typeface="Calibri"/>
              </a:rPr>
              <a:t>solution</a:t>
            </a:r>
          </a:p>
          <a:p>
            <a:pPr marL="357188" lvl="1" indent="-174625">
              <a:buFont typeface="Calibri" panose="020F0502020204030204" pitchFamily="34" charset="0"/>
              <a:buChar char="–"/>
            </a:pPr>
            <a:r>
              <a:rPr lang="en-US" sz="1400" spc="-15" dirty="0" smtClean="0">
                <a:cs typeface="Calibri"/>
              </a:rPr>
              <a:t>fast </a:t>
            </a:r>
            <a:r>
              <a:rPr lang="en-US" sz="1400" spc="-5" dirty="0" smtClean="0">
                <a:cs typeface="Calibri"/>
              </a:rPr>
              <a:t>particles </a:t>
            </a:r>
            <a:br>
              <a:rPr lang="en-US" sz="1400" spc="-5" dirty="0" smtClean="0">
                <a:cs typeface="Calibri"/>
              </a:rPr>
            </a:br>
            <a:r>
              <a:rPr lang="en-US" sz="1400" spc="-5" dirty="0" smtClean="0">
                <a:cs typeface="Calibri"/>
              </a:rPr>
              <a:t>in (semi) central collisions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spc="-5" dirty="0" smtClean="0">
                <a:cs typeface="Calibri"/>
              </a:rPr>
              <a:t>fragment counter </a:t>
            </a:r>
            <a:br>
              <a:rPr lang="en-US" sz="1400" spc="-5" dirty="0" smtClean="0">
                <a:cs typeface="Calibri"/>
              </a:rPr>
            </a:br>
            <a:r>
              <a:rPr lang="en-US" sz="1400" spc="-5" dirty="0" smtClean="0">
                <a:cs typeface="Calibri"/>
              </a:rPr>
              <a:t>surrounding beam pipe</a:t>
            </a:r>
            <a:endParaRPr lang="en-US" sz="1400" dirty="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spc="-10" dirty="0" smtClean="0">
              <a:cs typeface="Calibri"/>
            </a:endParaRPr>
          </a:p>
        </p:txBody>
      </p:sp>
      <p:sp>
        <p:nvSpPr>
          <p:cNvPr id="43" name="object 7"/>
          <p:cNvSpPr>
            <a:spLocks noChangeAspect="1"/>
          </p:cNvSpPr>
          <p:nvPr/>
        </p:nvSpPr>
        <p:spPr>
          <a:xfrm>
            <a:off x="2012158" y="4084682"/>
            <a:ext cx="1181578" cy="6135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6"/>
          <p:cNvSpPr>
            <a:spLocks noChangeAspect="1"/>
          </p:cNvSpPr>
          <p:nvPr/>
        </p:nvSpPr>
        <p:spPr>
          <a:xfrm>
            <a:off x="6336917" y="2380271"/>
            <a:ext cx="1755678" cy="1206307"/>
          </a:xfrm>
          <a:prstGeom prst="rect">
            <a:avLst/>
          </a:prstGeom>
          <a:blipFill>
            <a:blip r:embed="rId12" cstate="print"/>
            <a:srcRect/>
            <a:stretch>
              <a:fillRect l="1" r="-22116"/>
            </a:stretch>
          </a:blipFill>
          <a:ln w="254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5088" y="484114"/>
            <a:ext cx="2834579" cy="93090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6539310" y="121956"/>
            <a:ext cx="30674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 Rounded MT Bold"/>
              </a:rPr>
              <a:t>Multi-gap Resistive Plate Chambers</a:t>
            </a:r>
          </a:p>
        </p:txBody>
      </p:sp>
      <p:sp>
        <p:nvSpPr>
          <p:cNvPr id="50" name="object 12"/>
          <p:cNvSpPr txBox="1"/>
          <p:nvPr/>
        </p:nvSpPr>
        <p:spPr>
          <a:xfrm>
            <a:off x="7206627" y="1473240"/>
            <a:ext cx="9810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i="1" spc="-85" dirty="0" smtClean="0">
                <a:cs typeface="Calibri"/>
                <a:sym typeface="Symbol" panose="05050102010706020507" pitchFamily="18" charset="2"/>
              </a:rPr>
              <a:t></a:t>
            </a:r>
            <a:r>
              <a:rPr lang="en-US" sz="1200" i="1" spc="-85" baseline="-25000" dirty="0" smtClean="0">
                <a:cs typeface="Calibri"/>
                <a:sym typeface="Symbol" panose="05050102010706020507" pitchFamily="18" charset="2"/>
              </a:rPr>
              <a:t>T</a:t>
            </a:r>
            <a:r>
              <a:rPr lang="en-US" sz="1200" i="1" spc="-85" baseline="30000" dirty="0" smtClean="0">
                <a:cs typeface="Calibri"/>
                <a:sym typeface="Symbol" panose="05050102010706020507" pitchFamily="18" charset="2"/>
              </a:rPr>
              <a:t>RPC</a:t>
            </a:r>
            <a:r>
              <a:rPr lang="en-US" sz="1200" i="1" spc="-85" dirty="0" smtClean="0">
                <a:cs typeface="Calibri"/>
                <a:sym typeface="Symbol" panose="05050102010706020507" pitchFamily="18" charset="2"/>
              </a:rPr>
              <a:t>   </a:t>
            </a:r>
            <a:r>
              <a:rPr sz="1200" i="1" spc="-10" dirty="0" smtClean="0">
                <a:cs typeface="Calibri"/>
              </a:rPr>
              <a:t>40ps</a:t>
            </a:r>
            <a:endParaRPr sz="1200" dirty="0">
              <a:cs typeface="Calibri"/>
            </a:endParaRPr>
          </a:p>
        </p:txBody>
      </p:sp>
      <p:sp>
        <p:nvSpPr>
          <p:cNvPr id="5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 smtClean="0"/>
              <a:t>J-PARC HI Seminar, November 10, 2022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539310" y="1622563"/>
            <a:ext cx="286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various variants for CBM: </a:t>
            </a:r>
          </a:p>
          <a:p>
            <a:r>
              <a:rPr lang="en-US" sz="1200" dirty="0" smtClean="0"/>
              <a:t># gaps, glass type + thickness, strip lengths + pitch, outer dimensions, impedance</a:t>
            </a:r>
            <a:endParaRPr lang="en-US" sz="12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2700" y="2498674"/>
            <a:ext cx="1263296" cy="16850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9344" y="3283589"/>
            <a:ext cx="990163" cy="8828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Rectangle 56"/>
          <p:cNvSpPr/>
          <p:nvPr/>
        </p:nvSpPr>
        <p:spPr>
          <a:xfrm>
            <a:off x="7906747" y="4139972"/>
            <a:ext cx="1005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-10" dirty="0" err="1" smtClean="0">
                <a:cs typeface="Arial Rounded MT Bold"/>
              </a:rPr>
              <a:t>eTOF</a:t>
            </a:r>
            <a:r>
              <a:rPr lang="en-US" sz="1200" spc="-10" dirty="0" smtClean="0">
                <a:cs typeface="Arial Rounded MT Bold"/>
              </a:rPr>
              <a:t> @ STAR</a:t>
            </a:r>
            <a:endParaRPr lang="en-US" sz="1200" dirty="0"/>
          </a:p>
        </p:txBody>
      </p:sp>
      <p:sp>
        <p:nvSpPr>
          <p:cNvPr id="58" name="Rectangle 57"/>
          <p:cNvSpPr/>
          <p:nvPr/>
        </p:nvSpPr>
        <p:spPr>
          <a:xfrm>
            <a:off x="6552536" y="4139971"/>
            <a:ext cx="1304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-10" dirty="0" err="1" smtClean="0">
                <a:cs typeface="Arial Rounded MT Bold"/>
              </a:rPr>
              <a:t>cosmics</a:t>
            </a:r>
            <a:r>
              <a:rPr lang="en-US" sz="1200" spc="-10" dirty="0" smtClean="0">
                <a:cs typeface="Arial Rounded MT Bold"/>
              </a:rPr>
              <a:t> test stand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48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17" y="365539"/>
            <a:ext cx="10515600" cy="71346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Projectile Spectator Detector</a:t>
            </a:r>
            <a:endParaRPr lang="en-US" sz="14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21</a:t>
            </a:fld>
            <a:endParaRPr lang="en-US"/>
          </a:p>
        </p:txBody>
      </p:sp>
      <p:sp>
        <p:nvSpPr>
          <p:cNvPr id="7" name="object 11"/>
          <p:cNvSpPr>
            <a:spLocks noChangeAspect="1"/>
          </p:cNvSpPr>
          <p:nvPr/>
        </p:nvSpPr>
        <p:spPr>
          <a:xfrm>
            <a:off x="607611" y="2056448"/>
            <a:ext cx="3996193" cy="1672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2"/>
          <p:cNvSpPr txBox="1"/>
          <p:nvPr/>
        </p:nvSpPr>
        <p:spPr>
          <a:xfrm>
            <a:off x="715617" y="3943159"/>
            <a:ext cx="4726940" cy="528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52" baseline="10802" dirty="0">
                <a:cs typeface="Calibri"/>
              </a:rPr>
              <a:t>N</a:t>
            </a:r>
            <a:r>
              <a:rPr sz="1050" spc="35" dirty="0">
                <a:cs typeface="Calibri"/>
              </a:rPr>
              <a:t>spec  </a:t>
            </a:r>
            <a:r>
              <a:rPr sz="2000" spc="135" baseline="10802" dirty="0">
                <a:cs typeface="Calibri"/>
              </a:rPr>
              <a:t>= </a:t>
            </a:r>
            <a:r>
              <a:rPr sz="2000" spc="37" baseline="10802" dirty="0">
                <a:cs typeface="Calibri"/>
              </a:rPr>
              <a:t>A</a:t>
            </a:r>
            <a:r>
              <a:rPr sz="1050" spc="25" dirty="0">
                <a:cs typeface="Calibri"/>
              </a:rPr>
              <a:t>proj </a:t>
            </a:r>
            <a:r>
              <a:rPr sz="2000" spc="60" baseline="10802" dirty="0">
                <a:cs typeface="Calibri"/>
              </a:rPr>
              <a:t>+A</a:t>
            </a:r>
            <a:r>
              <a:rPr sz="1050" spc="40" dirty="0">
                <a:cs typeface="Calibri"/>
              </a:rPr>
              <a:t>targ</a:t>
            </a:r>
            <a:r>
              <a:rPr sz="1050" spc="110" dirty="0">
                <a:cs typeface="Calibri"/>
              </a:rPr>
              <a:t> </a:t>
            </a:r>
            <a:r>
              <a:rPr sz="2000" spc="44" baseline="10802" dirty="0">
                <a:cs typeface="Trebuchet MS"/>
              </a:rPr>
              <a:t>−</a:t>
            </a:r>
            <a:r>
              <a:rPr sz="2000" spc="44" baseline="10802" dirty="0" err="1" smtClean="0">
                <a:cs typeface="Calibri"/>
              </a:rPr>
              <a:t>N</a:t>
            </a:r>
            <a:r>
              <a:rPr sz="1050" spc="30" dirty="0" err="1" smtClean="0">
                <a:cs typeface="Calibri"/>
              </a:rPr>
              <a:t>part</a:t>
            </a:r>
            <a:endParaRPr lang="en-US" sz="105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600" spc="50" dirty="0">
                <a:cs typeface="Calibri"/>
              </a:rPr>
              <a:t/>
            </a:r>
            <a:br>
              <a:rPr lang="en-US" sz="600" spc="50" dirty="0">
                <a:cs typeface="Calibri"/>
              </a:rPr>
            </a:br>
            <a:r>
              <a:rPr sz="1400" spc="50" dirty="0" smtClean="0">
                <a:cs typeface="Calibri"/>
              </a:rPr>
              <a:t>N </a:t>
            </a:r>
            <a:r>
              <a:rPr sz="1400" spc="45" dirty="0">
                <a:cs typeface="Calibri"/>
              </a:rPr>
              <a:t>produced </a:t>
            </a:r>
            <a:r>
              <a:rPr sz="1400" spc="40" dirty="0">
                <a:cs typeface="Calibri"/>
              </a:rPr>
              <a:t>particles </a:t>
            </a:r>
            <a:r>
              <a:rPr sz="1400" spc="50" dirty="0">
                <a:cs typeface="Calibri"/>
              </a:rPr>
              <a:t>~ </a:t>
            </a:r>
            <a:r>
              <a:rPr sz="1400" spc="30" dirty="0">
                <a:cs typeface="Calibri"/>
              </a:rPr>
              <a:t>N</a:t>
            </a:r>
            <a:r>
              <a:rPr sz="1400" spc="44" baseline="-18518" dirty="0">
                <a:cs typeface="Calibri"/>
              </a:rPr>
              <a:t>part </a:t>
            </a:r>
            <a:r>
              <a:rPr sz="1400" spc="40" dirty="0">
                <a:cs typeface="Calibri"/>
              </a:rPr>
              <a:t>"wounded</a:t>
            </a:r>
            <a:r>
              <a:rPr sz="1400" spc="100" dirty="0">
                <a:cs typeface="Calibri"/>
              </a:rPr>
              <a:t> </a:t>
            </a:r>
            <a:r>
              <a:rPr sz="1400" spc="25" dirty="0">
                <a:cs typeface="Calibri"/>
              </a:rPr>
              <a:t>nucleon"</a:t>
            </a:r>
            <a:endParaRPr sz="1400" dirty="0"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611" y="1293642"/>
            <a:ext cx="356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determination of centrality and even plane of the collisions</a:t>
            </a:r>
            <a:endParaRPr lang="en-US" dirty="0"/>
          </a:p>
        </p:txBody>
      </p:sp>
      <p:sp>
        <p:nvSpPr>
          <p:cNvPr id="11" name="object 13"/>
          <p:cNvSpPr/>
          <p:nvPr/>
        </p:nvSpPr>
        <p:spPr>
          <a:xfrm>
            <a:off x="9919786" y="67789"/>
            <a:ext cx="1937445" cy="1477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>
            <a:spLocks noChangeAspect="1"/>
          </p:cNvSpPr>
          <p:nvPr/>
        </p:nvSpPr>
        <p:spPr>
          <a:xfrm>
            <a:off x="5209468" y="2459189"/>
            <a:ext cx="1976174" cy="1605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>
            <a:spLocks noChangeAspect="1"/>
          </p:cNvSpPr>
          <p:nvPr/>
        </p:nvSpPr>
        <p:spPr>
          <a:xfrm>
            <a:off x="6016797" y="4466576"/>
            <a:ext cx="2596805" cy="18266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>
            <a:spLocks noChangeAspect="1"/>
          </p:cNvSpPr>
          <p:nvPr/>
        </p:nvSpPr>
        <p:spPr>
          <a:xfrm>
            <a:off x="9110056" y="4154283"/>
            <a:ext cx="2121161" cy="20269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8655831" y="3782901"/>
            <a:ext cx="31355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65" dirty="0" smtClean="0">
                <a:solidFill>
                  <a:srgbClr val="000000"/>
                </a:solidFill>
              </a:rPr>
              <a:t> 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5051869" y="1588520"/>
            <a:ext cx="3032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25" dirty="0">
                <a:cs typeface="Calibri"/>
              </a:rPr>
              <a:t>Wanted:</a:t>
            </a:r>
            <a:r>
              <a:rPr lang="en-US" sz="1200" spc="25" dirty="0">
                <a:cs typeface="Calibri"/>
              </a:rPr>
              <a:t> </a:t>
            </a:r>
            <a:r>
              <a:rPr lang="en-US" sz="1200" i="1" spc="25" dirty="0">
                <a:cs typeface="Calibri"/>
              </a:rPr>
              <a:t>"reaction </a:t>
            </a:r>
            <a:r>
              <a:rPr lang="en-US" sz="1200" i="1" spc="50" dirty="0">
                <a:cs typeface="Calibri"/>
              </a:rPr>
              <a:t>plane" 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spc="40" dirty="0" smtClean="0">
                <a:cs typeface="Calibri"/>
              </a:rPr>
              <a:t>defined </a:t>
            </a:r>
            <a:r>
              <a:rPr lang="en-US" sz="1200" spc="75" dirty="0" smtClean="0">
                <a:cs typeface="Calibri"/>
              </a:rPr>
              <a:t>by </a:t>
            </a:r>
            <a:r>
              <a:rPr lang="en-US" sz="1200" spc="30" dirty="0" smtClean="0">
                <a:cs typeface="Calibri"/>
              </a:rPr>
              <a:t>vectors </a:t>
            </a:r>
            <a:r>
              <a:rPr lang="en-US" sz="1200" spc="25" dirty="0" smtClean="0">
                <a:cs typeface="Calibri"/>
              </a:rPr>
              <a:t>of </a:t>
            </a:r>
            <a:r>
              <a:rPr lang="en-US" sz="1200" spc="65" dirty="0" smtClean="0">
                <a:cs typeface="Calibri"/>
              </a:rPr>
              <a:t>beam </a:t>
            </a:r>
            <a:r>
              <a:rPr lang="en-US" sz="1200" spc="25" dirty="0" smtClean="0">
                <a:cs typeface="Calibri"/>
              </a:rPr>
              <a:t>direction </a:t>
            </a:r>
            <a:r>
              <a:rPr lang="en-US" sz="1200" spc="65" dirty="0" smtClean="0">
                <a:cs typeface="Calibri"/>
              </a:rPr>
              <a:t>and impact </a:t>
            </a:r>
            <a:r>
              <a:rPr lang="en-US" sz="1200" spc="35" dirty="0" smtClean="0">
                <a:cs typeface="Calibri"/>
              </a:rPr>
              <a:t>parameter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spc="35" dirty="0" smtClean="0">
                <a:cs typeface="Calibri"/>
              </a:rPr>
              <a:t>no direct measurement possible. 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125421" y="4248973"/>
            <a:ext cx="2144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spc="35" dirty="0" smtClean="0">
                <a:cs typeface="Calibri"/>
              </a:rPr>
              <a:t>Instead:</a:t>
            </a:r>
            <a:r>
              <a:rPr lang="en-US" sz="1200" spc="35" dirty="0" smtClean="0">
                <a:cs typeface="Calibri"/>
              </a:rPr>
              <a:t> </a:t>
            </a:r>
            <a:r>
              <a:rPr lang="en-US" sz="1200" i="1" spc="35" dirty="0" smtClean="0">
                <a:cs typeface="Calibri"/>
              </a:rPr>
              <a:t>“event plane”</a:t>
            </a:r>
            <a:r>
              <a:rPr lang="en-US" sz="1200" spc="35" dirty="0" smtClean="0">
                <a:cs typeface="Calibri"/>
              </a:rPr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spc="35" dirty="0" smtClean="0">
                <a:cs typeface="Calibri"/>
              </a:rPr>
              <a:t>determination with a “Forward Wall Detector”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8530114" y="1576725"/>
            <a:ext cx="3131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/>
              <a:t>compensating </a:t>
            </a:r>
            <a:r>
              <a:rPr lang="en-US" sz="1200" dirty="0" smtClean="0"/>
              <a:t>sampling calorimeter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smtClean="0"/>
              <a:t>sandwich </a:t>
            </a:r>
            <a:r>
              <a:rPr lang="en-US" sz="1200" dirty="0" err="1"/>
              <a:t>Pb</a:t>
            </a:r>
            <a:r>
              <a:rPr lang="en-US" sz="1200" dirty="0"/>
              <a:t>/</a:t>
            </a:r>
            <a:r>
              <a:rPr lang="en-US" sz="1200" dirty="0" err="1"/>
              <a:t>Scint</a:t>
            </a:r>
            <a:r>
              <a:rPr lang="en-US" sz="1200" dirty="0"/>
              <a:t> ratio 4:1 </a:t>
            </a:r>
            <a:endParaRPr lang="en-US" sz="12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smtClean="0"/>
              <a:t>44 modules, aperture 0.21</a:t>
            </a:r>
            <a:r>
              <a:rPr lang="en-US" sz="1200" dirty="0"/>
              <a:t>° &lt; Θ &lt; </a:t>
            </a:r>
            <a:r>
              <a:rPr lang="en-US" sz="1200" dirty="0" smtClean="0"/>
              <a:t>5.7°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smtClean="0"/>
              <a:t>6.5 </a:t>
            </a:r>
            <a:r>
              <a:rPr lang="en-US" sz="1200" dirty="0"/>
              <a:t>l, good energy resolution ~55%/√</a:t>
            </a:r>
            <a:r>
              <a:rPr lang="en-US" sz="1200" dirty="0" smtClean="0"/>
              <a:t>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smtClean="0"/>
              <a:t>light </a:t>
            </a:r>
            <a:r>
              <a:rPr lang="en-US" sz="1200" dirty="0"/>
              <a:t>readout from a section </a:t>
            </a:r>
            <a:r>
              <a:rPr lang="en-US" sz="1200" dirty="0" smtClean="0"/>
              <a:t>through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smtClean="0"/>
              <a:t>WLS </a:t>
            </a:r>
            <a:r>
              <a:rPr lang="en-US" sz="1200" dirty="0"/>
              <a:t>fibers by photodiodes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smtClean="0"/>
              <a:t>20 × 20cm </a:t>
            </a:r>
            <a:r>
              <a:rPr lang="en-US" sz="1200" dirty="0"/>
              <a:t>beam hole in the </a:t>
            </a:r>
            <a:r>
              <a:rPr lang="en-US" sz="1200" dirty="0" smtClean="0"/>
              <a:t>center, </a:t>
            </a:r>
            <a:br>
              <a:rPr lang="en-US" sz="1200" dirty="0" smtClean="0"/>
            </a:br>
            <a:r>
              <a:rPr lang="en-US" sz="1200" dirty="0" smtClean="0"/>
              <a:t>reducing </a:t>
            </a:r>
            <a:r>
              <a:rPr lang="en-US" sz="1200" dirty="0"/>
              <a:t>radiation damage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 smtClean="0"/>
              <a:t>total </a:t>
            </a:r>
            <a:r>
              <a:rPr lang="en-US" sz="1200" dirty="0"/>
              <a:t>22 tons of weight on a platform movable in 3 </a:t>
            </a:r>
            <a:r>
              <a:rPr lang="en-US" sz="1200" dirty="0" smtClean="0"/>
              <a:t>dimensions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8530114" y="190450"/>
            <a:ext cx="1429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PSD as proposed in TDR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7611" y="4890109"/>
            <a:ext cx="42534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Many physics variables are highly dependent on the centrality:  kinetic freeze-out temperature, multiplicity  of  produced particles, flow...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45155" y="3970893"/>
            <a:ext cx="188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scintillators BC408 + SIPMs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8526554" y="3730079"/>
            <a:ext cx="3122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CBM hadron setup with PSD replaced by a FWALL?</a:t>
            </a:r>
          </a:p>
        </p:txBody>
      </p:sp>
    </p:spTree>
    <p:extLst>
      <p:ext uri="{BB962C8B-B14F-4D97-AF65-F5344CB8AC3E}">
        <p14:creationId xmlns:p14="http://schemas.microsoft.com/office/powerpoint/2010/main" val="180469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3" y="4703991"/>
            <a:ext cx="5486861" cy="1353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1721"/>
            <a:ext cx="10515600" cy="934975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mCBM</a:t>
            </a:r>
            <a:r>
              <a:rPr lang="en-US" dirty="0" smtClean="0">
                <a:latin typeface="+mn-lt"/>
              </a:rPr>
              <a:t> @ SIS18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7096" y="996696"/>
            <a:ext cx="5373624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imbusRomNo9L-Regu"/>
              </a:rPr>
              <a:t>CBM </a:t>
            </a:r>
            <a:r>
              <a:rPr lang="en-US" dirty="0">
                <a:latin typeface="NimbusRomNo9L-Regu"/>
              </a:rPr>
              <a:t>full-system </a:t>
            </a:r>
            <a:r>
              <a:rPr lang="en-US" dirty="0" smtClean="0">
                <a:latin typeface="NimbusRomNo9L-Regu"/>
              </a:rPr>
              <a:t>test-setup, </a:t>
            </a:r>
          </a:p>
          <a:p>
            <a:r>
              <a:rPr lang="en-US" sz="1600" dirty="0" smtClean="0">
                <a:latin typeface="NimbusRomNo9L-Regu"/>
              </a:rPr>
              <a:t>a slice </a:t>
            </a:r>
            <a:r>
              <a:rPr lang="en-US" sz="1600" dirty="0" smtClean="0">
                <a:latin typeface="NimbusRomNo9L-Regu"/>
              </a:rPr>
              <a:t>in </a:t>
            </a:r>
            <a:r>
              <a:rPr lang="en-US" sz="1600" dirty="0" smtClean="0">
                <a:latin typeface="NimbusRomNo9L-Regu"/>
                <a:sym typeface="Symbol" panose="05050102010706020507" pitchFamily="18" charset="2"/>
              </a:rPr>
              <a:t> </a:t>
            </a:r>
            <a:r>
              <a:rPr lang="en-US" sz="1600" dirty="0" smtClean="0">
                <a:latin typeface="NimbusRomNo9L-Regu"/>
              </a:rPr>
              <a:t>of </a:t>
            </a:r>
            <a:r>
              <a:rPr lang="en-US" sz="1600" dirty="0">
                <a:latin typeface="NimbusRomNo9L-Regu"/>
              </a:rPr>
              <a:t>CBM detector systems, </a:t>
            </a:r>
            <a:r>
              <a:rPr lang="el-GR" sz="1600" dirty="0" smtClean="0">
                <a:latin typeface="NimbusRomNo9L-Regu"/>
              </a:rPr>
              <a:t>Θ</a:t>
            </a:r>
            <a:r>
              <a:rPr lang="en-US" sz="1600" dirty="0" smtClean="0">
                <a:latin typeface="NimbusRomNo9L-Regu"/>
              </a:rPr>
              <a:t> = 2.5</a:t>
            </a:r>
            <a:r>
              <a:rPr lang="en-US" sz="1600" dirty="0">
                <a:latin typeface="NimbusRomNo9L-Regu"/>
                <a:sym typeface="Symbol" panose="05050102010706020507" pitchFamily="18" charset="2"/>
              </a:rPr>
              <a:t></a:t>
            </a:r>
            <a:r>
              <a:rPr lang="en-US" sz="1600" dirty="0">
                <a:latin typeface="NimbusRomNo9L-Regu"/>
              </a:rPr>
              <a:t> – 25</a:t>
            </a:r>
            <a:r>
              <a:rPr lang="en-US" sz="1600" dirty="0">
                <a:latin typeface="NimbusRomNo9L-Regu"/>
                <a:sym typeface="Symbol" panose="05050102010706020507" pitchFamily="18" charset="2"/>
              </a:rPr>
              <a:t></a:t>
            </a:r>
            <a:endParaRPr lang="en-US" sz="1600" dirty="0"/>
          </a:p>
          <a:p>
            <a:r>
              <a:rPr lang="en-US" dirty="0" smtClean="0">
                <a:latin typeface="NimbusRomNo9L-Regu"/>
              </a:rPr>
              <a:t> </a:t>
            </a:r>
          </a:p>
          <a:p>
            <a:r>
              <a:rPr lang="en-US" sz="1600" dirty="0" smtClean="0">
                <a:latin typeface="NimbusRomNo9L-Regu"/>
              </a:rPr>
              <a:t>set up from 2017/18 </a:t>
            </a:r>
            <a:r>
              <a:rPr lang="en-US" sz="1600" dirty="0">
                <a:latin typeface="NimbusRomNo9L-Regu"/>
              </a:rPr>
              <a:t>at </a:t>
            </a:r>
            <a:r>
              <a:rPr lang="en-US" sz="1600" dirty="0" smtClean="0">
                <a:latin typeface="NimbusRomNo9L-Regu"/>
              </a:rPr>
              <a:t>HTD detector test area of SIS18</a:t>
            </a:r>
            <a:br>
              <a:rPr lang="en-US" sz="1600" dirty="0" smtClean="0">
                <a:latin typeface="NimbusRomNo9L-Regu"/>
              </a:rPr>
            </a:br>
            <a:endParaRPr lang="en-US" sz="900" dirty="0">
              <a:latin typeface="NimbusRomNo9L-Regu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NimbusRomNo9L-Regu"/>
              </a:rPr>
              <a:t>commission </a:t>
            </a:r>
            <a:r>
              <a:rPr lang="en-US" sz="1600" i="1" dirty="0">
                <a:latin typeface="NimbusRomNo9L-Regu"/>
              </a:rPr>
              <a:t>and optimize the </a:t>
            </a:r>
            <a:r>
              <a:rPr lang="en-US" sz="1600" i="1" dirty="0" smtClean="0">
                <a:latin typeface="NimbusRomNo9L-Regu"/>
              </a:rPr>
              <a:t>complex interplay </a:t>
            </a:r>
            <a:r>
              <a:rPr lang="en-US" sz="1600" i="1" dirty="0">
                <a:latin typeface="NimbusRomNo9L-Regu"/>
              </a:rPr>
              <a:t>of the different detector systems with </a:t>
            </a:r>
            <a:r>
              <a:rPr lang="en-US" sz="1600" i="1" dirty="0" smtClean="0">
                <a:latin typeface="NimbusRomNo9L-Regu"/>
              </a:rPr>
              <a:t>the trigger-less streaming </a:t>
            </a:r>
            <a:r>
              <a:rPr lang="en-US" sz="1600" i="1" dirty="0">
                <a:latin typeface="NimbusRomNo9L-Regu"/>
              </a:rPr>
              <a:t>data acquisition and the fast </a:t>
            </a:r>
            <a:r>
              <a:rPr lang="en-US" sz="1600" i="1" dirty="0" smtClean="0">
                <a:latin typeface="NimbusRomNo9L-Regu"/>
              </a:rPr>
              <a:t>online event </a:t>
            </a:r>
            <a:r>
              <a:rPr lang="en-US" sz="1600" i="1" dirty="0">
                <a:latin typeface="NimbusRomNo9L-Regu"/>
              </a:rPr>
              <a:t>reconstruction and </a:t>
            </a:r>
            <a:r>
              <a:rPr lang="en-US" sz="1600" i="1" dirty="0" smtClean="0">
                <a:latin typeface="NimbusRomNo9L-Regu"/>
              </a:rPr>
              <a:t>selection. </a:t>
            </a:r>
            <a:br>
              <a:rPr lang="en-US" sz="1600" i="1" dirty="0" smtClean="0">
                <a:latin typeface="NimbusRomNo9L-Regu"/>
              </a:rPr>
            </a:br>
            <a:endParaRPr lang="en-US" sz="900" i="1" dirty="0" smtClean="0">
              <a:latin typeface="NimbusRomNo9L-Regu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NimbusRomNo9L-Regu"/>
              </a:rPr>
              <a:t>test detector </a:t>
            </a:r>
            <a:r>
              <a:rPr lang="en-US" sz="1600" i="1" dirty="0">
                <a:latin typeface="NimbusRomNo9L-Regu"/>
              </a:rPr>
              <a:t>and electronics components </a:t>
            </a:r>
            <a:r>
              <a:rPr lang="en-US" sz="1600" i="1" dirty="0" smtClean="0">
                <a:latin typeface="NimbusRomNo9L-Regu"/>
              </a:rPr>
              <a:t>developed for CBM, as </a:t>
            </a:r>
            <a:r>
              <a:rPr lang="en-US" sz="1600" i="1" dirty="0">
                <a:latin typeface="NimbusRomNo9L-Regu"/>
              </a:rPr>
              <a:t>well as the </a:t>
            </a:r>
            <a:r>
              <a:rPr lang="en-US" sz="1600" i="1" dirty="0" smtClean="0">
                <a:latin typeface="NimbusRomNo9L-Regu"/>
              </a:rPr>
              <a:t>corresponding online/offline software </a:t>
            </a:r>
            <a:br>
              <a:rPr lang="en-US" sz="1600" i="1" dirty="0" smtClean="0">
                <a:latin typeface="NimbusRomNo9L-Regu"/>
              </a:rPr>
            </a:br>
            <a:endParaRPr lang="en-US" sz="900" i="1" dirty="0" smtClean="0">
              <a:latin typeface="NimbusRomNo9L-Regu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NimbusRomNo9L-Regu"/>
              </a:rPr>
              <a:t>under </a:t>
            </a:r>
            <a:r>
              <a:rPr lang="en-US" sz="1600" i="1" dirty="0">
                <a:latin typeface="NimbusRomNo9L-Regu"/>
              </a:rPr>
              <a:t>realistic </a:t>
            </a:r>
            <a:r>
              <a:rPr lang="en-US" sz="1600" i="1" dirty="0" smtClean="0">
                <a:latin typeface="NimbusRomNo9L-Regu"/>
              </a:rPr>
              <a:t>experiment conditions </a:t>
            </a:r>
            <a:r>
              <a:rPr lang="en-US" sz="1600" i="1" dirty="0">
                <a:latin typeface="NimbusRomNo9L-Regu"/>
              </a:rPr>
              <a:t>up to the </a:t>
            </a:r>
            <a:r>
              <a:rPr lang="en-US" sz="1600" i="1" dirty="0" smtClean="0">
                <a:latin typeface="NimbusRomNo9L-Regu"/>
              </a:rPr>
              <a:t>top </a:t>
            </a:r>
            <a:br>
              <a:rPr lang="en-US" sz="1600" i="1" dirty="0" smtClean="0">
                <a:latin typeface="NimbusRomNo9L-Regu"/>
              </a:rPr>
            </a:br>
            <a:r>
              <a:rPr lang="en-US" sz="1600" i="1" dirty="0" smtClean="0">
                <a:latin typeface="NimbusRomNo9L-Regu"/>
              </a:rPr>
              <a:t>CBM </a:t>
            </a:r>
            <a:r>
              <a:rPr lang="en-US" sz="1600" i="1" dirty="0">
                <a:latin typeface="NimbusRomNo9L-Regu"/>
              </a:rPr>
              <a:t>interaction rates of 10 </a:t>
            </a:r>
            <a:r>
              <a:rPr lang="en-US" sz="1600" i="1" dirty="0" err="1">
                <a:latin typeface="NimbusRomNo9L-Regu"/>
              </a:rPr>
              <a:t>MHz</a:t>
            </a:r>
            <a:r>
              <a:rPr lang="en-US" sz="1600" i="1" dirty="0" err="1" smtClean="0">
                <a:latin typeface="NimbusRomNo9L-Regu"/>
              </a:rPr>
              <a:t>.</a:t>
            </a:r>
            <a:r>
              <a:rPr lang="en-US" sz="1600" i="1" dirty="0" smtClean="0">
                <a:latin typeface="NimbusRomNo9L-Regu"/>
              </a:rPr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dirty="0">
              <a:latin typeface="NimbusRomNo9L-Regu"/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6097823" y="222498"/>
            <a:ext cx="6009166" cy="3403737"/>
            <a:chOff x="6028250" y="222498"/>
            <a:chExt cx="6009166" cy="34037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4139" y="222498"/>
              <a:ext cx="5123750" cy="3403737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 flipV="1">
              <a:off x="11517709" y="1554479"/>
              <a:ext cx="143205" cy="96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 rot="3458305">
              <a:off x="11787623" y="1269557"/>
              <a:ext cx="145734" cy="3538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4" idx="3"/>
            </p:cNvCxnSpPr>
            <p:nvPr/>
          </p:nvCxnSpPr>
          <p:spPr>
            <a:xfrm flipH="1">
              <a:off x="7941365" y="1568613"/>
              <a:ext cx="3597316" cy="20576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4" idx="5"/>
            </p:cNvCxnSpPr>
            <p:nvPr/>
          </p:nvCxnSpPr>
          <p:spPr>
            <a:xfrm flipH="1" flipV="1">
              <a:off x="6028250" y="1101879"/>
              <a:ext cx="5611692" cy="46673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1049000" y="1650993"/>
              <a:ext cx="490728" cy="33832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1304105" y="1016674"/>
              <a:ext cx="729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beam on target</a:t>
              </a:r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5823005" y="3717592"/>
            <a:ext cx="6310994" cy="2761962"/>
            <a:chOff x="5823005" y="3717592"/>
            <a:chExt cx="6310994" cy="27619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21703"/>
            <a:stretch/>
          </p:blipFill>
          <p:spPr>
            <a:xfrm>
              <a:off x="5823005" y="3717592"/>
              <a:ext cx="6310994" cy="2477989"/>
            </a:xfrm>
            <a:prstGeom prst="rect">
              <a:avLst/>
            </a:prstGeom>
          </p:spPr>
        </p:pic>
        <p:sp>
          <p:nvSpPr>
            <p:cNvPr id="8" name="5-Point Star 7"/>
            <p:cNvSpPr/>
            <p:nvPr/>
          </p:nvSpPr>
          <p:spPr>
            <a:xfrm>
              <a:off x="10059564" y="4357276"/>
              <a:ext cx="252143" cy="243448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2383" t="80220" r="17436"/>
            <a:stretch/>
          </p:blipFill>
          <p:spPr>
            <a:xfrm>
              <a:off x="7758119" y="6145091"/>
              <a:ext cx="2703576" cy="334463"/>
            </a:xfrm>
            <a:prstGeom prst="rect">
              <a:avLst/>
            </a:prstGeom>
          </p:spPr>
        </p:pic>
        <p:sp>
          <p:nvSpPr>
            <p:cNvPr id="35" name="Right Arrow 34"/>
            <p:cNvSpPr/>
            <p:nvPr/>
          </p:nvSpPr>
          <p:spPr>
            <a:xfrm rot="12327261">
              <a:off x="6897757" y="6017872"/>
              <a:ext cx="327992" cy="1192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7061753" y="4476141"/>
              <a:ext cx="327992" cy="1192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 rot="20353560">
              <a:off x="9776297" y="4530431"/>
              <a:ext cx="327992" cy="1192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5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1721"/>
            <a:ext cx="10515600" cy="934975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mCBM</a:t>
            </a:r>
            <a:r>
              <a:rPr lang="en-US" dirty="0" smtClean="0">
                <a:latin typeface="+mn-lt"/>
              </a:rPr>
              <a:t> @ SIS18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341" y="3170310"/>
            <a:ext cx="2040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high-rate </a:t>
            </a:r>
            <a:r>
              <a:rPr lang="en-US" b="1" dirty="0" smtClean="0"/>
              <a:t>tests with TOF – RPCs (2021)  </a:t>
            </a:r>
            <a:endParaRPr lang="en-US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024" y="3267966"/>
            <a:ext cx="5564428" cy="27189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200105" y="344542"/>
            <a:ext cx="4670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mSTS</a:t>
            </a:r>
            <a:r>
              <a:rPr lang="en-US" b="1" dirty="0" smtClean="0"/>
              <a:t> demonstrator (2021)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6200105" y="810449"/>
            <a:ext cx="555646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O+Ni</a:t>
            </a:r>
            <a:r>
              <a:rPr lang="en-US" dirty="0"/>
              <a:t> at 2 </a:t>
            </a:r>
            <a:r>
              <a:rPr lang="en-US" dirty="0" err="1" smtClean="0"/>
              <a:t>AGeV</a:t>
            </a:r>
            <a:r>
              <a:rPr lang="en-US" dirty="0" smtClean="0"/>
              <a:t>, 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/>
              <a:t>ions per spill, ~ 500 kHz </a:t>
            </a:r>
            <a:r>
              <a:rPr lang="en-US" dirty="0" smtClean="0"/>
              <a:t>int. rate</a:t>
            </a:r>
            <a:endParaRPr lang="en-US" dirty="0"/>
          </a:p>
          <a:p>
            <a:endParaRPr lang="en-US" sz="12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i="1" dirty="0" smtClean="0"/>
              <a:t>2 </a:t>
            </a:r>
            <a:r>
              <a:rPr lang="en-US" i="1" dirty="0"/>
              <a:t>tracking </a:t>
            </a:r>
            <a:r>
              <a:rPr lang="en-US" i="1" dirty="0" smtClean="0"/>
              <a:t>stations </a:t>
            </a:r>
            <a:endParaRPr lang="en-US" i="1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i="1" dirty="0"/>
              <a:t>4 mechanical </a:t>
            </a:r>
            <a:r>
              <a:rPr lang="en-US" i="1" dirty="0" smtClean="0"/>
              <a:t>units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i="1" dirty="0" smtClean="0"/>
              <a:t>11 modules </a:t>
            </a:r>
            <a:br>
              <a:rPr lang="en-US" i="1" dirty="0" smtClean="0"/>
            </a:br>
            <a:r>
              <a:rPr lang="en-US" i="1" dirty="0" smtClean="0"/>
              <a:t>(various prototype component versions, 2017 – 2021)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i="1" dirty="0" smtClean="0"/>
              <a:t>mounted </a:t>
            </a:r>
            <a:r>
              <a:rPr lang="en-US" i="1" dirty="0"/>
              <a:t>on 5 detector ladders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with </a:t>
            </a:r>
            <a:r>
              <a:rPr lang="en-US" i="1" dirty="0"/>
              <a:t>carbon-fiber support </a:t>
            </a:r>
            <a:r>
              <a:rPr lang="en-US" i="1" dirty="0" smtClean="0"/>
              <a:t>frames</a:t>
            </a:r>
            <a:endParaRPr lang="en-US" i="1" dirty="0"/>
          </a:p>
        </p:txBody>
      </p:sp>
      <p:sp>
        <p:nvSpPr>
          <p:cNvPr id="26" name="Rectangle 25"/>
          <p:cNvSpPr/>
          <p:nvPr/>
        </p:nvSpPr>
        <p:spPr>
          <a:xfrm>
            <a:off x="2623153" y="3217973"/>
            <a:ext cx="32828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i="1" dirty="0"/>
              <a:t>2 </a:t>
            </a:r>
            <a:r>
              <a:rPr lang="en-US" sz="1600" i="1" dirty="0" err="1"/>
              <a:t>AGeV</a:t>
            </a:r>
            <a:r>
              <a:rPr lang="en-US" sz="1600" i="1" dirty="0"/>
              <a:t> </a:t>
            </a:r>
            <a:r>
              <a:rPr lang="en-US" sz="1600" i="1" baseline="30000" dirty="0" smtClean="0"/>
              <a:t>16</a:t>
            </a:r>
            <a:r>
              <a:rPr lang="en-US" sz="1600" i="1" dirty="0" smtClean="0"/>
              <a:t>O </a:t>
            </a:r>
            <a:r>
              <a:rPr lang="en-US" sz="1600" i="1" dirty="0"/>
              <a:t>beam, 10 s spills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i="1" dirty="0"/>
              <a:t>4 mm Ni </a:t>
            </a:r>
            <a:r>
              <a:rPr lang="en-US" sz="1600" i="1" dirty="0" smtClean="0"/>
              <a:t>target </a:t>
            </a:r>
            <a:endParaRPr lang="en-US" sz="1600" i="1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i="1" dirty="0"/>
              <a:t>10</a:t>
            </a:r>
            <a:r>
              <a:rPr lang="en-US" sz="1600" i="1" baseline="30000" dirty="0"/>
              <a:t>8</a:t>
            </a:r>
            <a:r>
              <a:rPr lang="en-US" sz="1600" i="1" dirty="0"/>
              <a:t> </a:t>
            </a:r>
            <a:r>
              <a:rPr lang="en-US" sz="1600" i="1" dirty="0" smtClean="0"/>
              <a:t>– </a:t>
            </a:r>
            <a:r>
              <a:rPr lang="en-US" sz="1600" i="1" dirty="0"/>
              <a:t>10</a:t>
            </a:r>
            <a:r>
              <a:rPr lang="en-US" sz="1600" i="1" baseline="30000" dirty="0"/>
              <a:t>10</a:t>
            </a:r>
            <a:r>
              <a:rPr lang="en-US" sz="1600" i="1" dirty="0"/>
              <a:t> beam particles/s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594" y="1268078"/>
            <a:ext cx="2786317" cy="19022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94012" y="2066079"/>
            <a:ext cx="2777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i="1" baseline="30000" dirty="0" smtClean="0"/>
              <a:t>208</a:t>
            </a:r>
            <a:r>
              <a:rPr lang="en-US" i="1" dirty="0" smtClean="0"/>
              <a:t>Pb+Au at 1MHz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i="1" dirty="0" smtClean="0"/>
              <a:t>offsets corrected</a:t>
            </a:r>
            <a:endParaRPr lang="en-US" i="1" dirty="0"/>
          </a:p>
        </p:txBody>
      </p:sp>
      <p:sp>
        <p:nvSpPr>
          <p:cNvPr id="41" name="Rectangle 40"/>
          <p:cNvSpPr/>
          <p:nvPr/>
        </p:nvSpPr>
        <p:spPr>
          <a:xfrm>
            <a:off x="294012" y="1294148"/>
            <a:ext cx="3859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time correlation and stability</a:t>
            </a:r>
            <a:br>
              <a:rPr lang="en-US" b="1" dirty="0" smtClean="0"/>
            </a:br>
            <a:r>
              <a:rPr lang="en-US" b="1" dirty="0" smtClean="0"/>
              <a:t>of subsystems (2020) 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5404" y="743950"/>
            <a:ext cx="328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look at few of the many results  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62341" y="4156103"/>
            <a:ext cx="5443632" cy="2114297"/>
            <a:chOff x="462341" y="4156103"/>
            <a:chExt cx="5443632" cy="21142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41" y="4156103"/>
              <a:ext cx="2723500" cy="21142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5129" y="4156103"/>
              <a:ext cx="2670844" cy="20951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3105978" y="4316998"/>
              <a:ext cx="4213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[</a:t>
              </a:r>
              <a:r>
                <a:rPr lang="en-US" sz="1050" b="1" dirty="0" err="1" smtClean="0"/>
                <a:t>ps</a:t>
              </a:r>
              <a:r>
                <a:rPr lang="en-US" sz="1050" b="1" dirty="0" smtClean="0"/>
                <a:t>]</a:t>
              </a:r>
              <a:endParaRPr lang="en-US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1542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77965" y="981815"/>
            <a:ext cx="4582946" cy="23236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 smtClean="0"/>
              <a:t>Operational!   </a:t>
            </a:r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i="1" dirty="0"/>
              <a:t>J</a:t>
            </a:r>
            <a:r>
              <a:rPr lang="en-US" i="1" dirty="0" smtClean="0"/>
              <a:t>ust few r/o ASICs not read-out, </a:t>
            </a:r>
            <a:br>
              <a:rPr lang="en-US" i="1" dirty="0" smtClean="0"/>
            </a:br>
            <a:r>
              <a:rPr lang="en-US" i="1" dirty="0" smtClean="0"/>
              <a:t>few individual channels missing/masked </a:t>
            </a:r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i="1" spc="-1" dirty="0" smtClean="0"/>
              <a:t>3D </a:t>
            </a:r>
            <a:r>
              <a:rPr lang="en-US" i="1" spc="-1" dirty="0"/>
              <a:t>hits </a:t>
            </a:r>
            <a:r>
              <a:rPr lang="en-US" i="1" spc="-1" dirty="0" smtClean="0"/>
              <a:t>maps, </a:t>
            </a:r>
            <a:br>
              <a:rPr lang="en-US" i="1" spc="-1" dirty="0" smtClean="0"/>
            </a:br>
            <a:r>
              <a:rPr lang="en-US" i="1" spc="-1" dirty="0" smtClean="0"/>
              <a:t>projections onto tracking layers</a:t>
            </a: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r>
              <a:rPr lang="en-US" sz="1200" i="1" spc="-1" dirty="0" smtClean="0"/>
              <a:t/>
            </a:r>
            <a:br>
              <a:rPr lang="en-US" sz="1200" i="1" spc="-1" dirty="0" smtClean="0"/>
            </a:br>
            <a:endParaRPr lang="en-US" sz="1200" i="1" spc="-1" dirty="0" smtClean="0"/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i="1" dirty="0" smtClean="0"/>
              <a:t>Charge calibration: </a:t>
            </a:r>
            <a:r>
              <a:rPr lang="en-US" i="1" dirty="0"/>
              <a:t> </a:t>
            </a:r>
            <a:r>
              <a:rPr lang="en-US" i="1" dirty="0" smtClean="0"/>
              <a:t>MIPs </a:t>
            </a:r>
            <a:r>
              <a:rPr lang="en-US" i="1" dirty="0"/>
              <a:t>clearly in </a:t>
            </a:r>
            <a:r>
              <a:rPr lang="en-US" i="1" dirty="0" smtClean="0"/>
              <a:t>range </a:t>
            </a:r>
            <a:endParaRPr lang="en-US" i="1" spc="-1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grpSp>
        <p:nvGrpSpPr>
          <p:cNvPr id="8" name="Group 5"/>
          <p:cNvGrpSpPr>
            <a:grpSpLocks noChangeAspect="1"/>
          </p:cNvGrpSpPr>
          <p:nvPr/>
        </p:nvGrpSpPr>
        <p:grpSpPr>
          <a:xfrm>
            <a:off x="609068" y="2570799"/>
            <a:ext cx="4403212" cy="2615538"/>
            <a:chOff x="1311120" y="1539720"/>
            <a:chExt cx="8670960" cy="4727160"/>
          </a:xfrm>
        </p:grpSpPr>
        <p:grpSp>
          <p:nvGrpSpPr>
            <p:cNvPr id="9" name="Group 6"/>
            <p:cNvGrpSpPr/>
            <p:nvPr/>
          </p:nvGrpSpPr>
          <p:grpSpPr>
            <a:xfrm>
              <a:off x="4742640" y="1676522"/>
              <a:ext cx="3500280" cy="2359438"/>
              <a:chOff x="4742640" y="1676522"/>
              <a:chExt cx="3500280" cy="2359438"/>
            </a:xfrm>
          </p:grpSpPr>
          <p:pic>
            <p:nvPicPr>
              <p:cNvPr id="20" name="Picture 23"/>
              <p:cNvPicPr/>
              <p:nvPr/>
            </p:nvPicPr>
            <p:blipFill rotWithShape="1">
              <a:blip r:embed="rId2"/>
              <a:srcRect t="9936"/>
              <a:stretch/>
            </p:blipFill>
            <p:spPr>
              <a:xfrm>
                <a:off x="4742640" y="1676522"/>
                <a:ext cx="3500280" cy="235943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" name="CustomShape 7"/>
              <p:cNvSpPr/>
              <p:nvPr/>
            </p:nvSpPr>
            <p:spPr>
              <a:xfrm>
                <a:off x="5326200" y="2201040"/>
                <a:ext cx="1090800" cy="1336680"/>
              </a:xfrm>
              <a:prstGeom prst="rect">
                <a:avLst/>
              </a:prstGeom>
              <a:noFill/>
              <a:ln w="19080">
                <a:solidFill>
                  <a:srgbClr val="F1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" name="CustomShape 8"/>
              <p:cNvSpPr/>
              <p:nvPr/>
            </p:nvSpPr>
            <p:spPr>
              <a:xfrm>
                <a:off x="6757560" y="1839240"/>
                <a:ext cx="1090800" cy="1480680"/>
              </a:xfrm>
              <a:prstGeom prst="rect">
                <a:avLst/>
              </a:prstGeom>
              <a:noFill/>
              <a:ln w="19080">
                <a:solidFill>
                  <a:srgbClr val="F117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0" name="Line 9"/>
            <p:cNvSpPr/>
            <p:nvPr/>
          </p:nvSpPr>
          <p:spPr>
            <a:xfrm flipH="1">
              <a:off x="1311120" y="2201040"/>
              <a:ext cx="4014720" cy="42120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Line 10"/>
            <p:cNvSpPr/>
            <p:nvPr/>
          </p:nvSpPr>
          <p:spPr>
            <a:xfrm flipH="1">
              <a:off x="4698000" y="2201040"/>
              <a:ext cx="1719000" cy="42120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Line 11"/>
            <p:cNvSpPr/>
            <p:nvPr/>
          </p:nvSpPr>
          <p:spPr>
            <a:xfrm flipH="1">
              <a:off x="4698000" y="3538080"/>
              <a:ext cx="1719000" cy="227592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Line 12"/>
            <p:cNvSpPr/>
            <p:nvPr/>
          </p:nvSpPr>
          <p:spPr>
            <a:xfrm flipH="1">
              <a:off x="4742280" y="3538080"/>
              <a:ext cx="583560" cy="34560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Line 13"/>
            <p:cNvSpPr/>
            <p:nvPr/>
          </p:nvSpPr>
          <p:spPr>
            <a:xfrm>
              <a:off x="7848360" y="3319920"/>
              <a:ext cx="522720" cy="72468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Line 14"/>
            <p:cNvSpPr/>
            <p:nvPr/>
          </p:nvSpPr>
          <p:spPr>
            <a:xfrm flipV="1">
              <a:off x="7825680" y="1773360"/>
              <a:ext cx="545400" cy="6552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Line 15"/>
            <p:cNvSpPr/>
            <p:nvPr/>
          </p:nvSpPr>
          <p:spPr>
            <a:xfrm flipV="1">
              <a:off x="6795360" y="1539720"/>
              <a:ext cx="1575720" cy="29916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Line 16"/>
            <p:cNvSpPr/>
            <p:nvPr/>
          </p:nvSpPr>
          <p:spPr>
            <a:xfrm>
              <a:off x="6795360" y="3319920"/>
              <a:ext cx="1575720" cy="294696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8" name="Picture 21"/>
            <p:cNvPicPr/>
            <p:nvPr/>
          </p:nvPicPr>
          <p:blipFill>
            <a:blip r:embed="rId3"/>
            <a:stretch/>
          </p:blipFill>
          <p:spPr>
            <a:xfrm>
              <a:off x="1311479" y="2622240"/>
              <a:ext cx="3348721" cy="3244680"/>
            </a:xfrm>
            <a:prstGeom prst="rect">
              <a:avLst/>
            </a:prstGeom>
            <a:ln w="28440">
              <a:solidFill>
                <a:srgbClr val="FF0000"/>
              </a:solidFill>
              <a:round/>
            </a:ln>
          </p:spPr>
        </p:pic>
        <p:pic>
          <p:nvPicPr>
            <p:cNvPr id="19" name="Picture 22"/>
            <p:cNvPicPr/>
            <p:nvPr/>
          </p:nvPicPr>
          <p:blipFill>
            <a:blip r:embed="rId4"/>
            <a:stretch/>
          </p:blipFill>
          <p:spPr>
            <a:xfrm>
              <a:off x="8385840" y="1539720"/>
              <a:ext cx="1596240" cy="4726800"/>
            </a:xfrm>
            <a:prstGeom prst="rect">
              <a:avLst/>
            </a:prstGeom>
            <a:ln w="28440">
              <a:solidFill>
                <a:srgbClr val="FF0000"/>
              </a:solidFill>
              <a:round/>
            </a:ln>
          </p:spPr>
        </p:pic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410125" y="1365454"/>
            <a:ext cx="5932739" cy="1797384"/>
            <a:chOff x="1271238" y="1803602"/>
            <a:chExt cx="11092484" cy="3360581"/>
          </a:xfrm>
        </p:grpSpPr>
        <p:pic>
          <p:nvPicPr>
            <p:cNvPr id="24" name="!!StsStsXX"/>
            <p:cNvPicPr>
              <a:picLocks noChangeAspect="1"/>
            </p:cNvPicPr>
            <p:nvPr/>
          </p:nvPicPr>
          <p:blipFill rotWithShape="1">
            <a:blip r:embed="rId5"/>
            <a:srcRect t="6838"/>
            <a:stretch/>
          </p:blipFill>
          <p:spPr>
            <a:xfrm>
              <a:off x="1271238" y="1833473"/>
              <a:ext cx="3617511" cy="32904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!!StsStsYY"/>
            <p:cNvPicPr>
              <a:picLocks noChangeAspect="1"/>
            </p:cNvPicPr>
            <p:nvPr/>
          </p:nvPicPr>
          <p:blipFill rotWithShape="1">
            <a:blip r:embed="rId6"/>
            <a:srcRect t="6973"/>
            <a:stretch/>
          </p:blipFill>
          <p:spPr>
            <a:xfrm>
              <a:off x="8663649" y="1803602"/>
              <a:ext cx="3700073" cy="33605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14"/>
            <p:cNvPicPr>
              <a:picLocks noChangeAspect="1"/>
            </p:cNvPicPr>
            <p:nvPr/>
          </p:nvPicPr>
          <p:blipFill rotWithShape="1">
            <a:blip r:embed="rId7"/>
            <a:srcRect t="6704"/>
            <a:stretch/>
          </p:blipFill>
          <p:spPr>
            <a:xfrm>
              <a:off x="5130961" y="1833474"/>
              <a:ext cx="3415702" cy="3111747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CustomShape 5"/>
            <p:cNvSpPr/>
            <p:nvPr/>
          </p:nvSpPr>
          <p:spPr>
            <a:xfrm>
              <a:off x="9502199" y="2440080"/>
              <a:ext cx="843180" cy="4561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chemeClr val="bg1">
                  <a:alpha val="40000"/>
                </a:scheme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latin typeface="Calibri"/>
                </a:rPr>
                <a:t>YY</a:t>
              </a:r>
              <a:endParaRPr lang="en-US" sz="1400" b="0" strike="noStrike" spc="-1" dirty="0">
                <a:latin typeface="Arial"/>
              </a:endParaRPr>
            </a:p>
          </p:txBody>
        </p:sp>
        <p:sp>
          <p:nvSpPr>
            <p:cNvPr id="28" name="CustomShape 6"/>
            <p:cNvSpPr/>
            <p:nvPr/>
          </p:nvSpPr>
          <p:spPr>
            <a:xfrm>
              <a:off x="2109317" y="2434680"/>
              <a:ext cx="765641" cy="4561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chemeClr val="bg1">
                  <a:alpha val="40000"/>
                </a:scheme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 dirty="0">
                  <a:latin typeface="Calibri"/>
                </a:rPr>
                <a:t>XX</a:t>
              </a:r>
              <a:endParaRPr lang="en-US" sz="1400" b="0" strike="noStrike" spc="-1" dirty="0">
                <a:latin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280474" y="3024493"/>
            <a:ext cx="23619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spc="-1" dirty="0" smtClean="0"/>
              <a:t>inside time </a:t>
            </a:r>
            <a:r>
              <a:rPr lang="en-US" sz="1100" spc="-1" dirty="0"/>
              <a:t>window (-</a:t>
            </a:r>
            <a:r>
              <a:rPr lang="en-US" sz="1100" spc="-1" dirty="0" smtClean="0"/>
              <a:t>100, </a:t>
            </a:r>
            <a:r>
              <a:rPr lang="en-US" sz="1100" spc="-1" dirty="0"/>
              <a:t>+100) ns</a:t>
            </a: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7854972" y="3758038"/>
            <a:ext cx="2405715" cy="2196148"/>
            <a:chOff x="6458192" y="2810180"/>
            <a:chExt cx="3676320" cy="3356068"/>
          </a:xfrm>
        </p:grpSpPr>
        <p:pic>
          <p:nvPicPr>
            <p:cNvPr id="31" name="!!targ"/>
            <p:cNvPicPr/>
            <p:nvPr/>
          </p:nvPicPr>
          <p:blipFill rotWithShape="1">
            <a:blip r:embed="rId8"/>
            <a:srcRect t="18879" b="1"/>
            <a:stretch/>
          </p:blipFill>
          <p:spPr>
            <a:xfrm>
              <a:off x="6458192" y="2810180"/>
              <a:ext cx="3676320" cy="3356068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Line 7"/>
            <p:cNvSpPr/>
            <p:nvPr/>
          </p:nvSpPr>
          <p:spPr>
            <a:xfrm flipV="1">
              <a:off x="8248832" y="2938848"/>
              <a:ext cx="360" cy="287172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Line 8"/>
            <p:cNvSpPr/>
            <p:nvPr/>
          </p:nvSpPr>
          <p:spPr>
            <a:xfrm flipH="1">
              <a:off x="6844112" y="4381728"/>
              <a:ext cx="2790720" cy="360"/>
            </a:xfrm>
            <a:prstGeom prst="line">
              <a:avLst/>
            </a:prstGeom>
            <a:ln w="9360">
              <a:solidFill>
                <a:srgbClr val="FF0000"/>
              </a:solidFill>
              <a:custDash>
                <a:ds d="500000" sp="4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4" name="!!zoom">
            <a:extLst>
              <a:ext uri="{FF2B5EF4-FFF2-40B4-BE49-F238E27FC236}">
                <a16:creationId xmlns:a16="http://schemas.microsoft.com/office/drawing/2014/main" id="{0FC91D58-2FA9-6CA0-AA09-0841D3C4A7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3"/>
          <a:stretch/>
        </p:blipFill>
        <p:spPr>
          <a:xfrm>
            <a:off x="5440021" y="3597720"/>
            <a:ext cx="2498626" cy="2300582"/>
          </a:xfrm>
          <a:prstGeom prst="rect">
            <a:avLst/>
          </a:prstGeom>
        </p:spPr>
      </p:pic>
      <p:sp>
        <p:nvSpPr>
          <p:cNvPr id="35" name="Content Placeholder 3"/>
          <p:cNvSpPr txBox="1">
            <a:spLocks/>
          </p:cNvSpPr>
          <p:nvPr/>
        </p:nvSpPr>
        <p:spPr>
          <a:xfrm>
            <a:off x="5731053" y="1055261"/>
            <a:ext cx="5246726" cy="442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i="1" dirty="0" smtClean="0"/>
              <a:t>Correlations of hit pairs  STS1:STS2 </a:t>
            </a:r>
            <a:r>
              <a:rPr lang="en-US" i="1" dirty="0"/>
              <a:t>(</a:t>
            </a:r>
            <a:r>
              <a:rPr lang="en-US" i="1" spc="-1" dirty="0" smtClean="0"/>
              <a:t>hit </a:t>
            </a:r>
            <a:r>
              <a:rPr lang="en-US" i="1" spc="-1" dirty="0"/>
              <a:t>time resolution 5 </a:t>
            </a:r>
            <a:r>
              <a:rPr lang="en-US" i="1" spc="-1" dirty="0" smtClean="0"/>
              <a:t>ns)</a:t>
            </a:r>
            <a:r>
              <a:rPr lang="en-US" i="1" dirty="0" smtClean="0"/>
              <a:t> </a:t>
            </a:r>
          </a:p>
        </p:txBody>
      </p:sp>
      <p:sp>
        <p:nvSpPr>
          <p:cNvPr id="36" name="Content Placeholder 3"/>
          <p:cNvSpPr txBox="1">
            <a:spLocks/>
          </p:cNvSpPr>
          <p:nvPr/>
        </p:nvSpPr>
        <p:spPr>
          <a:xfrm>
            <a:off x="5502206" y="3404036"/>
            <a:ext cx="2281758" cy="442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1200" i="1" dirty="0" smtClean="0"/>
              <a:t>Fraction of correlated hits </a:t>
            </a:r>
            <a:br>
              <a:rPr lang="en-US" sz="1200" i="1" dirty="0" smtClean="0"/>
            </a:br>
            <a:r>
              <a:rPr lang="en-US" sz="1200" i="1" dirty="0" smtClean="0"/>
              <a:t>as function of r/o threshold </a:t>
            </a:r>
          </a:p>
        </p:txBody>
      </p:sp>
      <p:sp>
        <p:nvSpPr>
          <p:cNvPr id="37" name="Content Placeholder 3"/>
          <p:cNvSpPr txBox="1">
            <a:spLocks/>
          </p:cNvSpPr>
          <p:nvPr/>
        </p:nvSpPr>
        <p:spPr>
          <a:xfrm>
            <a:off x="7898485" y="3426251"/>
            <a:ext cx="2455113" cy="442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1200" i="1" dirty="0" smtClean="0"/>
              <a:t>Target extrapolation STS1:STS2 </a:t>
            </a:r>
            <a:br>
              <a:rPr lang="en-US" sz="1200" i="1" dirty="0" smtClean="0"/>
            </a:br>
            <a:r>
              <a:rPr lang="en-US" sz="1200" i="1" dirty="0" smtClean="0"/>
              <a:t>with simplified alignment </a:t>
            </a: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10438486" y="3791081"/>
            <a:ext cx="1527366" cy="2598883"/>
            <a:chOff x="996881" y="2200436"/>
            <a:chExt cx="3686402" cy="6905281"/>
          </a:xfrm>
        </p:grpSpPr>
        <p:pic>
          <p:nvPicPr>
            <p:cNvPr id="39" name="!!Tof:StsX"/>
            <p:cNvPicPr/>
            <p:nvPr/>
          </p:nvPicPr>
          <p:blipFill rotWithShape="1">
            <a:blip r:embed="rId10"/>
            <a:srcRect t="6491"/>
            <a:stretch/>
          </p:blipFill>
          <p:spPr>
            <a:xfrm>
              <a:off x="996881" y="2200436"/>
              <a:ext cx="3686401" cy="33659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!!Tof:StsY"/>
            <p:cNvPicPr/>
            <p:nvPr/>
          </p:nvPicPr>
          <p:blipFill rotWithShape="1">
            <a:blip r:embed="rId11"/>
            <a:srcRect t="6491"/>
            <a:stretch/>
          </p:blipFill>
          <p:spPr>
            <a:xfrm>
              <a:off x="996881" y="5739747"/>
              <a:ext cx="3686402" cy="336597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1" name="Content Placeholder 3"/>
          <p:cNvSpPr txBox="1">
            <a:spLocks/>
          </p:cNvSpPr>
          <p:nvPr/>
        </p:nvSpPr>
        <p:spPr>
          <a:xfrm>
            <a:off x="10624401" y="3426251"/>
            <a:ext cx="1366884" cy="4428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00000"/>
              </a:lnSpc>
              <a:buClrTx/>
              <a:buFont typeface="Arial" panose="020B0604020202020204" pitchFamily="34" charset="0"/>
              <a:buChar char="•"/>
              <a:tabLst>
                <a:tab pos="87313" algn="l"/>
                <a:tab pos="358775" algn="l"/>
              </a:tabLst>
            </a:pPr>
            <a:r>
              <a:rPr lang="en-US" sz="1200" i="1" dirty="0"/>
              <a:t>C</a:t>
            </a:r>
            <a:r>
              <a:rPr lang="en-US" sz="1200" i="1" dirty="0" smtClean="0"/>
              <a:t>orrelation </a:t>
            </a:r>
            <a:br>
              <a:rPr lang="en-US" sz="1200" i="1" dirty="0" smtClean="0"/>
            </a:br>
            <a:r>
              <a:rPr lang="en-US" sz="1200" i="1" dirty="0" smtClean="0"/>
              <a:t>mSTS0:TOF </a:t>
            </a:r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494007" y="5646825"/>
            <a:ext cx="5152053" cy="633411"/>
            <a:chOff x="525811" y="5747409"/>
            <a:chExt cx="5152053" cy="633411"/>
          </a:xfrm>
        </p:grpSpPr>
        <p:sp>
          <p:nvSpPr>
            <p:cNvPr id="48" name="Rectangle 47"/>
            <p:cNvSpPr/>
            <p:nvPr/>
          </p:nvSpPr>
          <p:spPr>
            <a:xfrm>
              <a:off x="533400" y="5747409"/>
              <a:ext cx="5026152" cy="633411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3"/>
            <p:cNvSpPr txBox="1">
              <a:spLocks/>
            </p:cNvSpPr>
            <p:nvPr/>
          </p:nvSpPr>
          <p:spPr>
            <a:xfrm>
              <a:off x="525811" y="5877794"/>
              <a:ext cx="5152053" cy="3513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180975" indent="-180975" algn="l" defTabSz="180000" rtl="0" eaLnBrk="1" latinLnBrk="0" hangingPunct="1">
                <a:lnSpc>
                  <a:spcPts val="18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accent3"/>
                </a:buClr>
                <a:buFont typeface="Wingdings" panose="05000000000000000000" pitchFamily="2" charset="2"/>
                <a:buChar char="§"/>
                <a:tabLst>
                  <a:tab pos="180000" algn="l"/>
                  <a:tab pos="36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0363" indent="-179388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180975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4375" indent="-174625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0125" indent="-28575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9875">
                <a:lnSpc>
                  <a:spcPct val="50000"/>
                </a:lnSpc>
                <a:buClrTx/>
                <a:buFont typeface="Arial" panose="020B0604020202020204" pitchFamily="34" charset="0"/>
                <a:buChar char="•"/>
                <a:tabLst>
                  <a:tab pos="179388" algn="l"/>
                </a:tabLst>
              </a:pPr>
              <a:r>
                <a:rPr lang="en-US" spc="-1" dirty="0" smtClean="0"/>
                <a:t>first performance results match expectation        </a:t>
              </a:r>
              <a:endParaRPr lang="en-US" spc="-1" dirty="0"/>
            </a:p>
            <a:p>
              <a:pPr marL="269875" defTabSz="179388">
                <a:lnSpc>
                  <a:spcPct val="50000"/>
                </a:lnSpc>
                <a:buClrTx/>
                <a:buFont typeface="Arial" panose="020B0604020202020204" pitchFamily="34" charset="0"/>
                <a:buChar char="•"/>
                <a:tabLst>
                  <a:tab pos="179388" algn="l"/>
                </a:tabLst>
              </a:pPr>
              <a:r>
                <a:rPr lang="en-US" dirty="0" smtClean="0"/>
                <a:t>much </a:t>
              </a:r>
              <a:r>
                <a:rPr lang="en-US" dirty="0"/>
                <a:t>more to come </a:t>
              </a:r>
              <a:r>
                <a:rPr lang="en-US" dirty="0" smtClean="0"/>
                <a:t>… analysis of </a:t>
              </a:r>
              <a:r>
                <a:rPr lang="en-US" dirty="0" err="1" smtClean="0"/>
                <a:t>mCBM</a:t>
              </a:r>
              <a:r>
                <a:rPr lang="en-US" dirty="0" smtClean="0"/>
                <a:t> campaign </a:t>
              </a:r>
              <a:r>
                <a:rPr lang="en-US" dirty="0"/>
                <a:t>2022 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5858366" y="2718711"/>
            <a:ext cx="9733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ym typeface="Symbol" panose="05050102010706020507" pitchFamily="18" charset="2"/>
              </a:rPr>
              <a:t> = </a:t>
            </a:r>
            <a:r>
              <a:rPr lang="en-US" sz="1050" dirty="0" smtClean="0"/>
              <a:t>0.028 </a:t>
            </a:r>
            <a:r>
              <a:rPr lang="en-US" sz="1050" dirty="0"/>
              <a:t>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905737" y="2530711"/>
            <a:ext cx="12170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ym typeface="Symbol" panose="05050102010706020507" pitchFamily="18" charset="2"/>
              </a:rPr>
              <a:t></a:t>
            </a:r>
            <a:r>
              <a:rPr lang="en-US" sz="1050" baseline="-25000" dirty="0" smtClean="0">
                <a:sym typeface="Symbol" panose="05050102010706020507" pitchFamily="18" charset="2"/>
              </a:rPr>
              <a:t>YY0</a:t>
            </a:r>
            <a:r>
              <a:rPr lang="en-US" sz="1050" dirty="0" smtClean="0">
                <a:sym typeface="Symbol" panose="05050102010706020507" pitchFamily="18" charset="2"/>
              </a:rPr>
              <a:t> = </a:t>
            </a:r>
            <a:r>
              <a:rPr lang="en-US" sz="1050" dirty="0" smtClean="0"/>
              <a:t>0.0655 cm</a:t>
            </a:r>
          </a:p>
          <a:p>
            <a:r>
              <a:rPr lang="en-US" sz="1050" dirty="0">
                <a:sym typeface="Symbol" panose="05050102010706020507" pitchFamily="18" charset="2"/>
              </a:rPr>
              <a:t></a:t>
            </a:r>
            <a:r>
              <a:rPr lang="en-US" sz="1050" baseline="-25000" dirty="0" smtClean="0">
                <a:sym typeface="Symbol" panose="05050102010706020507" pitchFamily="18" charset="2"/>
              </a:rPr>
              <a:t>YY1</a:t>
            </a:r>
            <a:r>
              <a:rPr lang="en-US" sz="1050" dirty="0" smtClean="0">
                <a:sym typeface="Symbol" panose="05050102010706020507" pitchFamily="18" charset="2"/>
              </a:rPr>
              <a:t> </a:t>
            </a:r>
            <a:r>
              <a:rPr lang="en-US" sz="1050" dirty="0">
                <a:sym typeface="Symbol" panose="05050102010706020507" pitchFamily="18" charset="2"/>
              </a:rPr>
              <a:t>= </a:t>
            </a:r>
            <a:r>
              <a:rPr lang="en-US" sz="1050" dirty="0" smtClean="0"/>
              <a:t>0.1099 </a:t>
            </a:r>
            <a:r>
              <a:rPr lang="en-US" sz="1050" dirty="0"/>
              <a:t>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293298" y="2637920"/>
            <a:ext cx="8189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ym typeface="Symbol" panose="05050102010706020507" pitchFamily="18" charset="2"/>
              </a:rPr>
              <a:t>fits with simulation</a:t>
            </a:r>
            <a:endParaRPr lang="en-US" sz="1050" dirty="0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533400" y="61721"/>
            <a:ext cx="10515600" cy="934975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mSTS</a:t>
            </a:r>
            <a:r>
              <a:rPr lang="en-US" dirty="0" smtClean="0">
                <a:latin typeface="+mn-lt"/>
              </a:rPr>
              <a:t> performance (2021)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9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72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Summary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41401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</a:rPr>
              <a:t>Acknowledgements</a:t>
            </a:r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5194985"/>
            <a:ext cx="87233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uch input and material used from my CBM colleagues, without explicit mentioning. </a:t>
            </a:r>
            <a:br>
              <a:rPr lang="en-US" dirty="0" smtClean="0"/>
            </a:br>
            <a:endParaRPr lang="en-US" sz="3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t’s a great pleasure, and trust in CBM, that STS modules from the pre-series production,  </a:t>
            </a:r>
            <a:r>
              <a:rPr lang="en-US" dirty="0"/>
              <a:t>and read-out </a:t>
            </a:r>
            <a:r>
              <a:rPr lang="en-US" dirty="0" smtClean="0"/>
              <a:t>components, will be used in the ongoing upgrade of J-PARC E16.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1087639"/>
            <a:ext cx="954620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smtClean="0"/>
              <a:t>CBM requires detectors, as well as data transport, processing and analysis, capable of </a:t>
            </a:r>
            <a:br>
              <a:rPr lang="en-US" dirty="0" smtClean="0"/>
            </a:br>
            <a:r>
              <a:rPr lang="en-US" dirty="0" smtClean="0"/>
              <a:t>registering the imprints of high-rate nuclear collisions beyond example in heavy-ion physics. </a:t>
            </a:r>
            <a:br>
              <a:rPr lang="en-US" dirty="0" smtClean="0"/>
            </a:br>
            <a:endParaRPr lang="en-US" sz="3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uitable </a:t>
            </a:r>
            <a:r>
              <a:rPr lang="en-US" dirty="0"/>
              <a:t>state-of-the art </a:t>
            </a:r>
            <a:r>
              <a:rPr lang="en-US" dirty="0" smtClean="0"/>
              <a:t>techniques have been chosen in CBM-specific adaptations.  </a:t>
            </a:r>
            <a:br>
              <a:rPr lang="en-US" dirty="0" smtClean="0"/>
            </a:br>
            <a:endParaRPr lang="en-US" sz="3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rototypes detectors have been developed, performance tests made, showing the </a:t>
            </a:r>
            <a:br>
              <a:rPr lang="en-US" dirty="0" smtClean="0"/>
            </a:br>
            <a:r>
              <a:rPr lang="en-US" dirty="0" smtClean="0"/>
              <a:t>CBM requirements reached / in reach soon.</a:t>
            </a:r>
            <a:br>
              <a:rPr lang="en-US" dirty="0" smtClean="0"/>
            </a:br>
            <a:endParaRPr lang="en-US" sz="3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smtClean="0"/>
              <a:t>Construction of many systems is to start shortly, the site infrastructure is far advanced.  </a:t>
            </a:r>
            <a:br>
              <a:rPr lang="en-US" dirty="0" smtClean="0"/>
            </a:br>
            <a:endParaRPr lang="en-US" sz="3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smtClean="0"/>
              <a:t>For deeper insight, refer to e.g. the Technical Design Reports as pointed to in the References. </a:t>
            </a:r>
            <a:br>
              <a:rPr lang="en-US" dirty="0" smtClean="0"/>
            </a:br>
            <a:endParaRPr lang="en-US" sz="3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ue to sanctions in response to Russia’s war on Ukraine, several components from Russia </a:t>
            </a:r>
            <a:br>
              <a:rPr lang="en-US" dirty="0" smtClean="0"/>
            </a:br>
            <a:r>
              <a:rPr lang="en-US" dirty="0" smtClean="0"/>
              <a:t>have become unavailable to the CBM project, entire teams are suspended from the Collaboration.  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dirty="0" smtClean="0"/>
              <a:t>E.g. the superconducting dipole magnet - efforts on replacement are being made.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24"/>
            <a:ext cx="12192000" cy="596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1594" r="15367" b="14992"/>
          <a:stretch/>
        </p:blipFill>
        <p:spPr>
          <a:xfrm>
            <a:off x="2347828" y="2624999"/>
            <a:ext cx="7310106" cy="30811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665405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CBM-STS</a:t>
            </a:r>
            <a:r>
              <a:rPr lang="ja-JP" altLang="en-US" sz="2800" b="1" dirty="0">
                <a:solidFill>
                  <a:schemeClr val="bg1"/>
                </a:solidFill>
              </a:rPr>
              <a:t>モジュールを楽しみにしています </a:t>
            </a:r>
            <a:r>
              <a:rPr lang="en-US" altLang="ja-JP" sz="2800" b="1" dirty="0">
                <a:solidFill>
                  <a:schemeClr val="bg1"/>
                </a:solidFill>
              </a:rPr>
              <a:t>2023</a:t>
            </a:r>
            <a:r>
              <a:rPr lang="ja-JP" altLang="en-US" sz="2800" b="1" dirty="0">
                <a:solidFill>
                  <a:schemeClr val="bg1"/>
                </a:solidFill>
              </a:rPr>
              <a:t>年春の</a:t>
            </a:r>
            <a:r>
              <a:rPr lang="en-US" altLang="ja-JP" sz="2800" b="1" dirty="0">
                <a:solidFill>
                  <a:schemeClr val="bg1"/>
                </a:solidFill>
              </a:rPr>
              <a:t>J-PARC E16</a:t>
            </a:r>
            <a:r>
              <a:rPr lang="ja-JP" altLang="en-US" sz="2800" b="1" dirty="0">
                <a:solidFill>
                  <a:schemeClr val="bg1"/>
                </a:solidFill>
              </a:rPr>
              <a:t>実験で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References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CBM Collaboration</a:t>
            </a:r>
            <a:r>
              <a:rPr lang="en-US" sz="2000" dirty="0"/>
              <a:t>: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www.cbm.gsi.de</a:t>
            </a:r>
            <a:endParaRPr lang="en-US" sz="800" dirty="0" smtClean="0"/>
          </a:p>
          <a:p>
            <a:r>
              <a:rPr lang="en-US" sz="2000" dirty="0" smtClean="0"/>
              <a:t>Status </a:t>
            </a:r>
            <a:r>
              <a:rPr lang="en-US" sz="2000" dirty="0"/>
              <a:t>and Perspectives of the CBM experiment at </a:t>
            </a:r>
            <a:r>
              <a:rPr lang="en-US" sz="2000" dirty="0" smtClean="0"/>
              <a:t>FAIR</a:t>
            </a:r>
            <a:br>
              <a:rPr lang="en-US" sz="2000" dirty="0" smtClean="0"/>
            </a:br>
            <a:r>
              <a:rPr lang="en-US" sz="2000" dirty="0" smtClean="0"/>
              <a:t>N. Herrmann, Proc. SQM 2021</a:t>
            </a:r>
            <a:br>
              <a:rPr lang="en-US" sz="2000" dirty="0" smtClean="0"/>
            </a:br>
            <a:r>
              <a:rPr lang="en-US" sz="2000" dirty="0" smtClean="0"/>
              <a:t>EPJ </a:t>
            </a:r>
            <a:r>
              <a:rPr lang="en-US" sz="2000" dirty="0"/>
              <a:t>Web of Conferences </a:t>
            </a:r>
            <a:r>
              <a:rPr lang="en-US" sz="2000" b="1" dirty="0"/>
              <a:t>259</a:t>
            </a:r>
            <a:r>
              <a:rPr lang="en-US" sz="2000" dirty="0"/>
              <a:t>, 09001 (2022)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doi.org/10.1051/epjconf/202225909001</a:t>
            </a:r>
            <a:endParaRPr lang="en-US" sz="2000" dirty="0" smtClean="0"/>
          </a:p>
          <a:p>
            <a:r>
              <a:rPr lang="en-US" sz="2000" dirty="0" smtClean="0"/>
              <a:t>CBM Progress Report </a:t>
            </a:r>
            <a:r>
              <a:rPr lang="en-US" sz="2000" dirty="0"/>
              <a:t>2021:  </a:t>
            </a: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repository.gsi.de/record/246663</a:t>
            </a:r>
            <a:r>
              <a:rPr lang="en-US" sz="2000" dirty="0" smtClean="0">
                <a:hlinkClick r:id="rId3"/>
              </a:rPr>
              <a:t>  </a:t>
            </a:r>
            <a:endParaRPr lang="en-US" sz="2000" dirty="0"/>
          </a:p>
          <a:p>
            <a:r>
              <a:rPr lang="en-US" sz="2000" dirty="0" smtClean="0"/>
              <a:t>CBM Technical </a:t>
            </a:r>
            <a:r>
              <a:rPr lang="en-US" sz="2000" dirty="0"/>
              <a:t>D</a:t>
            </a:r>
            <a:r>
              <a:rPr lang="en-US" sz="2000" dirty="0" smtClean="0"/>
              <a:t>esign </a:t>
            </a:r>
            <a:r>
              <a:rPr lang="en-US" sz="2000" dirty="0"/>
              <a:t>R</a:t>
            </a:r>
            <a:r>
              <a:rPr lang="en-US" sz="2000" dirty="0" smtClean="0"/>
              <a:t>eports</a:t>
            </a:r>
            <a:r>
              <a:rPr lang="en-US" sz="2000" dirty="0"/>
              <a:t>:  </a:t>
            </a:r>
            <a:r>
              <a:rPr lang="en-US" sz="2000" dirty="0">
                <a:hlinkClick r:id="rId5"/>
              </a:rPr>
              <a:t>https://www.cbm.gsi.de/documents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739"/>
          </a:xfrm>
        </p:spPr>
        <p:txBody>
          <a:bodyPr/>
          <a:lstStyle/>
          <a:p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hysics aim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6900" y="1480376"/>
            <a:ext cx="5196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Systematic exploration of </a:t>
            </a:r>
            <a:r>
              <a:rPr lang="en-US" dirty="0"/>
              <a:t>QCD </a:t>
            </a:r>
            <a:r>
              <a:rPr lang="en-US" dirty="0" smtClean="0"/>
              <a:t>matter at </a:t>
            </a:r>
            <a:r>
              <a:rPr lang="en-US" dirty="0"/>
              <a:t>large </a:t>
            </a:r>
            <a:r>
              <a:rPr lang="en-US" dirty="0" smtClean="0"/>
              <a:t>baryon densities, with </a:t>
            </a:r>
            <a:r>
              <a:rPr lang="en-US" dirty="0"/>
              <a:t>high accuracy and </a:t>
            </a:r>
            <a:r>
              <a:rPr lang="en-US" dirty="0" smtClean="0"/>
              <a:t>(rare) </a:t>
            </a:r>
            <a:r>
              <a:rPr lang="en-US" dirty="0"/>
              <a:t>probes.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8" y="2245727"/>
            <a:ext cx="5030668" cy="34732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59156" y="1884281"/>
            <a:ext cx="4694644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Equation-of-state, phases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Hadron </a:t>
            </a:r>
            <a:r>
              <a:rPr lang="en-US" sz="1600" i="1" dirty="0"/>
              <a:t>yields, collective flow, correlations, </a:t>
            </a:r>
            <a:r>
              <a:rPr lang="en-US" sz="1600" i="1" dirty="0" smtClean="0"/>
              <a:t>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(Multi-</a:t>
            </a:r>
            <a:r>
              <a:rPr lang="en-US" sz="1600" i="1" dirty="0"/>
              <a:t>)strange hyperons (K, </a:t>
            </a:r>
            <a:r>
              <a:rPr lang="el-GR" sz="1600" i="1" dirty="0"/>
              <a:t>Λ, Σ, Ξ, Ω) </a:t>
            </a:r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production </a:t>
            </a:r>
            <a:r>
              <a:rPr lang="en-US" sz="1600" i="1" dirty="0"/>
              <a:t>at (sub)threshold energies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endParaRPr lang="en-US" sz="800" i="1" dirty="0" smtClean="0"/>
          </a:p>
          <a:p>
            <a:r>
              <a:rPr lang="en-US" dirty="0"/>
              <a:t>Chiral </a:t>
            </a:r>
            <a:r>
              <a:rPr lang="en-US" dirty="0" smtClean="0"/>
              <a:t>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In-medium </a:t>
            </a:r>
            <a:r>
              <a:rPr lang="en-US" sz="1600" i="1" dirty="0"/>
              <a:t>modifications of light vector mesons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i="1" dirty="0" smtClean="0"/>
              <a:t>ρ</a:t>
            </a:r>
            <a:r>
              <a:rPr lang="it-IT" sz="1600" i="1" dirty="0"/>
              <a:t>, ω, φ → e</a:t>
            </a:r>
            <a:r>
              <a:rPr lang="it-IT" sz="1600" i="1" baseline="30000" dirty="0"/>
              <a:t>+</a:t>
            </a:r>
            <a:r>
              <a:rPr lang="it-IT" sz="1600" i="1" dirty="0"/>
              <a:t>+e</a:t>
            </a:r>
            <a:r>
              <a:rPr lang="it-IT" sz="1600" i="1" baseline="30000" dirty="0"/>
              <a:t>-</a:t>
            </a:r>
            <a:r>
              <a:rPr lang="it-IT" sz="1600" i="1" dirty="0"/>
              <a:t> (μ</a:t>
            </a:r>
            <a:r>
              <a:rPr lang="it-IT" sz="1600" i="1" baseline="30000" dirty="0"/>
              <a:t>+</a:t>
            </a:r>
            <a:r>
              <a:rPr lang="it-IT" sz="1600" i="1" dirty="0"/>
              <a:t>+μ</a:t>
            </a:r>
            <a:r>
              <a:rPr lang="it-IT" sz="1600" i="1" baseline="30000" dirty="0"/>
              <a:t>-</a:t>
            </a:r>
            <a:r>
              <a:rPr lang="it-IT" sz="1600" i="1" dirty="0"/>
              <a:t>) via </a:t>
            </a:r>
            <a:r>
              <a:rPr lang="it-IT" sz="1600" i="1" dirty="0" err="1"/>
              <a:t>dilepton</a:t>
            </a:r>
            <a:r>
              <a:rPr lang="it-IT" sz="1600" i="1" dirty="0"/>
              <a:t> </a:t>
            </a:r>
            <a:r>
              <a:rPr lang="it-IT" sz="1600" i="1" dirty="0" err="1"/>
              <a:t>measurements</a:t>
            </a:r>
            <a:r>
              <a:rPr lang="it-IT" sz="1600" i="1" dirty="0"/>
              <a:t> </a:t>
            </a:r>
            <a:endParaRPr lang="it-IT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800" i="1" dirty="0" smtClean="0"/>
          </a:p>
          <a:p>
            <a:r>
              <a:rPr lang="en-US" dirty="0" err="1" smtClean="0"/>
              <a:t>Hypernuclei</a:t>
            </a:r>
            <a:r>
              <a:rPr lang="en-US" dirty="0" smtClean="0"/>
              <a:t> </a:t>
            </a:r>
          </a:p>
          <a:p>
            <a:endParaRPr lang="en-US" sz="800" dirty="0"/>
          </a:p>
          <a:p>
            <a:r>
              <a:rPr lang="en-US" dirty="0" smtClean="0"/>
              <a:t>Charm production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Excitation </a:t>
            </a:r>
            <a:r>
              <a:rPr lang="en-US" sz="1600" i="1" dirty="0"/>
              <a:t>function in </a:t>
            </a:r>
            <a:r>
              <a:rPr lang="en-US" sz="1600" i="1" dirty="0" err="1"/>
              <a:t>p+A</a:t>
            </a:r>
            <a:r>
              <a:rPr lang="en-US" sz="1600" i="1" dirty="0"/>
              <a:t> collisions (J/</a:t>
            </a:r>
            <a:r>
              <a:rPr lang="el-GR" sz="1600" i="1" dirty="0"/>
              <a:t>ψ, </a:t>
            </a:r>
            <a:r>
              <a:rPr lang="en-US" sz="1600" i="1" dirty="0" smtClean="0"/>
              <a:t>D</a:t>
            </a:r>
            <a:r>
              <a:rPr lang="en-US" sz="1600" i="1" baseline="30000" dirty="0" smtClean="0"/>
              <a:t>0</a:t>
            </a:r>
            <a:r>
              <a:rPr lang="en-US" sz="1600" i="1" dirty="0" smtClean="0"/>
              <a:t>, D</a:t>
            </a:r>
            <a:r>
              <a:rPr lang="en-US" sz="1600" i="1" baseline="30000" dirty="0">
                <a:sym typeface="Symbol" panose="05050102010706020507" pitchFamily="18" charset="2"/>
              </a:rPr>
              <a:t></a:t>
            </a:r>
            <a:r>
              <a:rPr lang="en-US" sz="1600" i="1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err="1" smtClean="0"/>
              <a:t>Charmonium</a:t>
            </a:r>
            <a:r>
              <a:rPr lang="en-US" sz="1600" i="1" dirty="0" smtClean="0"/>
              <a:t> </a:t>
            </a:r>
            <a:r>
              <a:rPr lang="en-US" sz="1600" i="1" dirty="0"/>
              <a:t>suppression in cold nuclear matter </a:t>
            </a:r>
          </a:p>
        </p:txBody>
      </p:sp>
    </p:spTree>
    <p:extLst>
      <p:ext uri="{BB962C8B-B14F-4D97-AF65-F5344CB8AC3E}">
        <p14:creationId xmlns:p14="http://schemas.microsoft.com/office/powerpoint/2010/main" val="40281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739"/>
          </a:xfrm>
        </p:spPr>
        <p:txBody>
          <a:bodyPr/>
          <a:lstStyle/>
          <a:p>
            <a:r>
              <a:rPr lang="en-US" dirty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hysics aim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9965"/>
            <a:ext cx="5500060" cy="48753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6900" y="1480376"/>
            <a:ext cx="5196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Systematic exploration of </a:t>
            </a:r>
            <a:r>
              <a:rPr lang="en-US" dirty="0"/>
              <a:t>QCD </a:t>
            </a:r>
            <a:r>
              <a:rPr lang="en-US" dirty="0" smtClean="0"/>
              <a:t>matter at </a:t>
            </a:r>
            <a:r>
              <a:rPr lang="en-US" dirty="0"/>
              <a:t>large </a:t>
            </a:r>
            <a:r>
              <a:rPr lang="en-US" dirty="0" smtClean="0"/>
              <a:t>baryon densities, with </a:t>
            </a:r>
            <a:r>
              <a:rPr lang="en-US" dirty="0"/>
              <a:t>high accuracy and </a:t>
            </a:r>
            <a:r>
              <a:rPr lang="en-US" dirty="0" smtClean="0"/>
              <a:t>(rare) </a:t>
            </a:r>
            <a:r>
              <a:rPr lang="en-US" dirty="0"/>
              <a:t>probes.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8" y="2245727"/>
            <a:ext cx="5030668" cy="347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5536" cy="9489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CBM and HADES experiments at SIS100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5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8FCE165-81FB-6C65-29AF-6707AE5ED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346" y="1531032"/>
            <a:ext cx="8634984" cy="423027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954" r="6368" b="15510"/>
          <a:stretch/>
        </p:blipFill>
        <p:spPr>
          <a:xfrm>
            <a:off x="9798532" y="1531032"/>
            <a:ext cx="1676486" cy="2340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2640" y="4051627"/>
            <a:ext cx="249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HADES</a:t>
            </a:r>
            <a:r>
              <a:rPr lang="en-US" dirty="0" smtClean="0"/>
              <a:t>  </a:t>
            </a:r>
            <a:r>
              <a:rPr lang="en-US" i="1" dirty="0" smtClean="0"/>
              <a:t>SIS18 </a:t>
            </a:r>
            <a:r>
              <a:rPr lang="en-US" i="1" dirty="0" smtClean="0">
                <a:sym typeface="Symbol" panose="05050102010706020507" pitchFamily="18" charset="2"/>
              </a:rPr>
              <a:t>  SIS100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38484" y="1403252"/>
            <a:ext cx="2628570" cy="4801314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CBM</a:t>
            </a:r>
          </a:p>
          <a:p>
            <a:endParaRPr lang="en-US" sz="800" dirty="0"/>
          </a:p>
          <a:p>
            <a:r>
              <a:rPr lang="en-US" sz="1600" dirty="0" smtClean="0"/>
              <a:t>forward </a:t>
            </a:r>
            <a:r>
              <a:rPr lang="en-US" sz="1600" dirty="0"/>
              <a:t>spectrometer </a:t>
            </a:r>
            <a:endParaRPr lang="en-US" sz="1600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i="1" dirty="0" smtClean="0"/>
              <a:t>polar angular acceptance 2.5</a:t>
            </a:r>
            <a:r>
              <a:rPr lang="en-US" sz="1600" i="1" dirty="0" smtClean="0">
                <a:sym typeface="Symbol" panose="05050102010706020507" pitchFamily="18" charset="2"/>
              </a:rPr>
              <a:t> </a:t>
            </a:r>
            <a:r>
              <a:rPr lang="en-US" sz="1600" i="1" dirty="0" smtClean="0"/>
              <a:t>&lt; </a:t>
            </a:r>
            <a:r>
              <a:rPr lang="el-GR" sz="1600" i="1" dirty="0" smtClean="0"/>
              <a:t>Θ</a:t>
            </a:r>
            <a:r>
              <a:rPr lang="en-US" sz="1600" i="1" dirty="0" smtClean="0"/>
              <a:t> </a:t>
            </a:r>
            <a:r>
              <a:rPr lang="en-US" sz="1600" i="1" dirty="0"/>
              <a:t>&lt; </a:t>
            </a:r>
            <a:r>
              <a:rPr lang="en-US" sz="1600" i="1" dirty="0" smtClean="0"/>
              <a:t>25</a:t>
            </a:r>
            <a:r>
              <a:rPr lang="en-US" sz="1600" i="1" dirty="0">
                <a:sym typeface="Symbol" panose="05050102010706020507" pitchFamily="18" charset="2"/>
              </a:rPr>
              <a:t> </a:t>
            </a:r>
            <a:r>
              <a:rPr lang="en-US" sz="1600" i="1" dirty="0" smtClean="0"/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i="1" dirty="0" smtClean="0"/>
              <a:t>full azimuthal coverage</a:t>
            </a:r>
            <a:r>
              <a:rPr lang="en-US" sz="1600" i="1" dirty="0"/>
              <a:t> </a:t>
            </a:r>
            <a:r>
              <a:rPr lang="en-US" sz="1600" i="1" dirty="0" smtClean="0"/>
              <a:t> </a:t>
            </a:r>
            <a:endParaRPr lang="en-US" sz="1600" i="1" dirty="0"/>
          </a:p>
          <a:p>
            <a:pPr marL="179388" indent="-179388"/>
            <a:r>
              <a:rPr lang="en-US" sz="800" dirty="0" smtClean="0"/>
              <a:t> </a:t>
            </a:r>
          </a:p>
          <a:p>
            <a:pPr marL="179388" indent="-179388"/>
            <a:r>
              <a:rPr lang="en-US" sz="1600" dirty="0" smtClean="0"/>
              <a:t>configurations: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i="1" dirty="0" smtClean="0"/>
              <a:t>Hadron-Electron </a:t>
            </a:r>
            <a:endParaRPr lang="en-US" sz="1600" i="1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i="1" dirty="0" smtClean="0"/>
              <a:t>Hadron-only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i="1" dirty="0"/>
              <a:t>Muon </a:t>
            </a:r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1600" dirty="0" smtClean="0"/>
              <a:t>core functionality in all: </a:t>
            </a:r>
          </a:p>
          <a:p>
            <a:pPr marL="179388" indent="-179388" defTabSz="893763">
              <a:buFont typeface="Arial" panose="020B0604020202020204" pitchFamily="34" charset="0"/>
              <a:buChar char="•"/>
            </a:pPr>
            <a:r>
              <a:rPr lang="en-US" sz="1600" i="1" dirty="0" smtClean="0"/>
              <a:t>silicon tracking </a:t>
            </a:r>
            <a:br>
              <a:rPr lang="en-US" sz="1600" i="1" dirty="0" smtClean="0"/>
            </a:br>
            <a:r>
              <a:rPr lang="en-US" sz="1600" i="1" dirty="0" smtClean="0"/>
              <a:t>in dipole magnetic field</a:t>
            </a:r>
          </a:p>
          <a:p>
            <a:pPr marL="179388" indent="-179388" defTabSz="893763"/>
            <a:endParaRPr lang="en-US" sz="800" dirty="0" smtClean="0"/>
          </a:p>
          <a:p>
            <a:pPr marL="179388" indent="-179388" defTabSz="893763"/>
            <a:r>
              <a:rPr lang="en-US" sz="1600" dirty="0" smtClean="0"/>
              <a:t>components laid out for </a:t>
            </a:r>
          </a:p>
          <a:p>
            <a:pPr marL="179388" indent="-179388" defTabSz="893763">
              <a:buFont typeface="Arial" panose="020B0604020202020204" pitchFamily="34" charset="0"/>
              <a:buChar char="•"/>
            </a:pPr>
            <a:r>
              <a:rPr lang="en-US" sz="1600" i="1" dirty="0" smtClean="0"/>
              <a:t>heavy systems (like </a:t>
            </a:r>
            <a:r>
              <a:rPr lang="en-US" sz="1600" i="1" dirty="0" err="1" smtClean="0"/>
              <a:t>Au+Au</a:t>
            </a:r>
            <a:r>
              <a:rPr lang="en-US" sz="1600" i="1" dirty="0" smtClean="0"/>
              <a:t>)</a:t>
            </a:r>
          </a:p>
          <a:p>
            <a:pPr marL="179388" indent="-179388" defTabSz="893763">
              <a:buFont typeface="Arial" panose="020B0604020202020204" pitchFamily="34" charset="0"/>
              <a:buChar char="•"/>
            </a:pPr>
            <a:r>
              <a:rPr lang="en-US" sz="1600" i="1" dirty="0"/>
              <a:t>full event </a:t>
            </a:r>
            <a:r>
              <a:rPr lang="en-US" sz="1600" i="1" dirty="0" smtClean="0"/>
              <a:t>reconstruction </a:t>
            </a:r>
            <a:br>
              <a:rPr lang="en-US" sz="1600" i="1" dirty="0" smtClean="0"/>
            </a:br>
            <a:r>
              <a:rPr lang="en-US" sz="1600" i="1" dirty="0" smtClean="0"/>
              <a:t>up to (peak) interaction rate </a:t>
            </a:r>
            <a:r>
              <a:rPr lang="en-US" sz="1600" i="1" dirty="0"/>
              <a:t>10</a:t>
            </a:r>
            <a:r>
              <a:rPr lang="en-US" sz="1600" i="1" baseline="30000" dirty="0"/>
              <a:t>7</a:t>
            </a:r>
            <a:r>
              <a:rPr lang="en-US" sz="1600" i="1" dirty="0"/>
              <a:t>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92640" y="4740770"/>
            <a:ext cx="2499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CBM</a:t>
            </a:r>
            <a:r>
              <a:rPr lang="en-US" sz="1400" dirty="0" smtClean="0"/>
              <a:t>-HADES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400" dirty="0" smtClean="0"/>
              <a:t>sharing of same beamline</a:t>
            </a:r>
            <a:endParaRPr lang="en-US" sz="1400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400" dirty="0" smtClean="0"/>
              <a:t>different </a:t>
            </a:r>
            <a:r>
              <a:rPr lang="de-DE" sz="1400" dirty="0" err="1" smtClean="0"/>
              <a:t>target</a:t>
            </a:r>
            <a:r>
              <a:rPr lang="de-DE" sz="1400" dirty="0" smtClean="0"/>
              <a:t> </a:t>
            </a:r>
            <a:r>
              <a:rPr lang="de-DE" sz="1400" dirty="0" err="1" smtClean="0"/>
              <a:t>positions</a:t>
            </a:r>
            <a:endParaRPr lang="de-DE" sz="1400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400" dirty="0" smtClean="0"/>
              <a:t>different </a:t>
            </a:r>
            <a:r>
              <a:rPr lang="de-DE" sz="1400" dirty="0" err="1" smtClean="0"/>
              <a:t>running</a:t>
            </a:r>
            <a:r>
              <a:rPr lang="de-DE" sz="1400" dirty="0" smtClean="0"/>
              <a:t> </a:t>
            </a:r>
            <a:r>
              <a:rPr lang="de-DE" sz="1400" dirty="0" err="1" smtClean="0"/>
              <a:t>times</a:t>
            </a:r>
            <a:r>
              <a:rPr lang="de-DE" sz="1400" dirty="0" smtClean="0"/>
              <a:t> </a:t>
            </a:r>
            <a:r>
              <a:rPr lang="de-DE" sz="1400" dirty="0"/>
              <a:t>(</a:t>
            </a:r>
            <a:r>
              <a:rPr lang="de-DE" sz="1400" dirty="0" smtClean="0"/>
              <a:t>HADES beam </a:t>
            </a:r>
            <a:r>
              <a:rPr lang="de-DE" sz="1400" dirty="0" err="1" smtClean="0"/>
              <a:t>dump</a:t>
            </a:r>
            <a:r>
              <a:rPr lang="de-DE" sz="1400" dirty="0" smtClean="0"/>
              <a:t> </a:t>
            </a:r>
            <a:r>
              <a:rPr lang="de-DE" sz="1400" dirty="0" err="1" smtClean="0"/>
              <a:t>between</a:t>
            </a:r>
            <a:r>
              <a:rPr lang="de-DE" sz="1400" dirty="0" smtClean="0"/>
              <a:t> CBM </a:t>
            </a:r>
            <a:r>
              <a:rPr lang="de-DE" sz="1400" dirty="0" err="1" smtClean="0"/>
              <a:t>and</a:t>
            </a:r>
            <a:r>
              <a:rPr lang="de-DE" sz="1400" dirty="0" smtClean="0"/>
              <a:t> HADES) 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7023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07" y="341024"/>
            <a:ext cx="4449417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FAIR and CBM sites under construction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912" y="164094"/>
            <a:ext cx="5786555" cy="292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766" y="62118"/>
            <a:ext cx="2381954" cy="17884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75" y="3049655"/>
            <a:ext cx="2369480" cy="1790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AF4B89-A3D6-5051-7FD9-61237FE5C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766" y="3085844"/>
            <a:ext cx="2315497" cy="1736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450" y="4914185"/>
            <a:ext cx="3912840" cy="1364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54D6FB-1E60-DB5A-4BF0-F71ECE976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0" y="2270195"/>
            <a:ext cx="4293029" cy="314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B3333E-A63D-479C-2373-ACE2443FF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1147" y="3179125"/>
            <a:ext cx="2084041" cy="15630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8830" b="6802"/>
          <a:stretch/>
        </p:blipFill>
        <p:spPr>
          <a:xfrm>
            <a:off x="9254616" y="4855314"/>
            <a:ext cx="2422272" cy="15351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26681" y="4600708"/>
            <a:ext cx="80250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CBM building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9306530" y="4704157"/>
            <a:ext cx="637315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CBM cave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614799" y="1708668"/>
            <a:ext cx="104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Fall 2022</a:t>
            </a:r>
            <a:endParaRPr lang="en-US" i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6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5445" y="1874548"/>
            <a:ext cx="1562452" cy="10614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57800" y="1756375"/>
            <a:ext cx="81714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SIS100 tunnel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0080" y="5549932"/>
                <a:ext cx="4042069" cy="7841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beams to CBM: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𝑁𝑁</m:t>
                            </m:r>
                          </m:sub>
                          <m:sup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p>
                        </m:sSubSup>
                      </m:e>
                    </m:ra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=4.9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GeV</a:t>
                </a:r>
                <a:b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</a:b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2-29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GeV (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p), 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2-14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AGeV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(Ca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),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2-11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AGeV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(Au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) </a:t>
                </a:r>
              </a:p>
              <a:p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up to 10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9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ions/s on target 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80" y="5549932"/>
                <a:ext cx="4042069" cy="784125"/>
              </a:xfrm>
              <a:prstGeom prst="rect">
                <a:avLst/>
              </a:prstGeom>
              <a:blipFill>
                <a:blip r:embed="rId11"/>
                <a:stretch>
                  <a:fillRect l="-45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4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07" y="341024"/>
            <a:ext cx="4449417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FAIR and CBM sites under construction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912" y="164094"/>
            <a:ext cx="5786555" cy="292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766" y="62118"/>
            <a:ext cx="2381954" cy="17884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75" y="3049655"/>
            <a:ext cx="2369480" cy="1790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AF4B89-A3D6-5051-7FD9-61237FE5C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766" y="3085844"/>
            <a:ext cx="2315497" cy="1736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450" y="4914185"/>
            <a:ext cx="3912840" cy="1364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54D6FB-1E60-DB5A-4BF0-F71ECE976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0" y="2270195"/>
            <a:ext cx="4293029" cy="314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B3333E-A63D-479C-2373-ACE2443FF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1147" y="3179125"/>
            <a:ext cx="2084041" cy="15630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8830" b="6802"/>
          <a:stretch/>
        </p:blipFill>
        <p:spPr>
          <a:xfrm>
            <a:off x="9254616" y="4855314"/>
            <a:ext cx="2422272" cy="15351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26681" y="4600708"/>
            <a:ext cx="80250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CBM building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9306530" y="4704157"/>
            <a:ext cx="637315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CBM cave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614799" y="1708668"/>
            <a:ext cx="104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Fall 2022</a:t>
            </a:r>
            <a:endParaRPr lang="en-US" i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7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5445" y="1874548"/>
            <a:ext cx="1562452" cy="10614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57800" y="1756375"/>
            <a:ext cx="81714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/>
              <a:t>SIS100 tunnel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0080" y="5549932"/>
                <a:ext cx="4042069" cy="7841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beams to CBM: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𝑁𝑁</m:t>
                            </m:r>
                          </m:sub>
                          <m:sup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p>
                        </m:sSubSup>
                      </m:e>
                    </m:ra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=4.9</m:t>
                    </m:r>
                  </m:oMath>
                </a14:m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GeV</a:t>
                </a:r>
                <a:b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</a:b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2-29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GeV (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p), 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2-14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AGeV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(Ca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),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2-11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AGeV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(Au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) </a:t>
                </a:r>
              </a:p>
              <a:p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up to 10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9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ions/s on target 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80" y="5549932"/>
                <a:ext cx="4042069" cy="784125"/>
              </a:xfrm>
              <a:prstGeom prst="rect">
                <a:avLst/>
              </a:prstGeom>
              <a:blipFill>
                <a:blip r:embed="rId11"/>
                <a:stretch>
                  <a:fillRect l="-45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332249" y="2107257"/>
            <a:ext cx="6234539" cy="3385542"/>
          </a:xfrm>
          <a:prstGeom prst="rect">
            <a:avLst/>
          </a:prstGeom>
          <a:solidFill>
            <a:srgbClr val="FFFFCC">
              <a:alpha val="8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ivil construction proceeds well: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SIS 100 tunnel completed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transfer building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CBM building </a:t>
            </a: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NUSTAR sites …   </a:t>
            </a:r>
          </a:p>
          <a:p>
            <a:r>
              <a:rPr lang="en-US" dirty="0" smtClean="0"/>
              <a:t>further installations open  </a:t>
            </a:r>
          </a:p>
          <a:p>
            <a:endParaRPr lang="en-US" sz="800" dirty="0" smtClean="0"/>
          </a:p>
          <a:p>
            <a:r>
              <a:rPr lang="en-US" b="1" dirty="0"/>
              <a:t>A</a:t>
            </a:r>
            <a:r>
              <a:rPr lang="en-US" b="1" dirty="0" smtClean="0"/>
              <a:t>ccelerator components: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many available (SIS100 dipole magnets)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others (quadrupoles, …) impacted by sanctions due to </a:t>
            </a:r>
            <a:br>
              <a:rPr lang="en-US" i="1" dirty="0" smtClean="0"/>
            </a:br>
            <a:r>
              <a:rPr lang="en-US" i="1" dirty="0" smtClean="0"/>
              <a:t>Russia’s war on Ukraine </a:t>
            </a:r>
            <a:br>
              <a:rPr lang="en-US" i="1" dirty="0" smtClean="0"/>
            </a:br>
            <a:endParaRPr lang="en-US" sz="800" i="1" dirty="0" smtClean="0"/>
          </a:p>
          <a:p>
            <a:r>
              <a:rPr lang="en-US" b="1" dirty="0" smtClean="0"/>
              <a:t>News, next steps: </a:t>
            </a:r>
            <a:r>
              <a:rPr lang="en-US" dirty="0" smtClean="0"/>
              <a:t>Scientific Review report, FAIR Council 12/2022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 walk through the detector systems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8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187545" y="4572939"/>
            <a:ext cx="2723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Micro Vertex Detector </a:t>
            </a:r>
            <a:r>
              <a:rPr lang="en-US" sz="1200" dirty="0" smtClean="0">
                <a:solidFill>
                  <a:srgbClr val="000000"/>
                </a:solidFill>
              </a:rPr>
              <a:t> (MVD)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Silicon Tracking </a:t>
            </a:r>
            <a:r>
              <a:rPr lang="en-US" sz="1200" dirty="0" err="1" smtClean="0">
                <a:solidFill>
                  <a:srgbClr val="000000"/>
                </a:solidFill>
              </a:rPr>
              <a:t>Systen</a:t>
            </a:r>
            <a:r>
              <a:rPr lang="en-US" sz="1200" dirty="0" smtClean="0">
                <a:solidFill>
                  <a:srgbClr val="000000"/>
                </a:solidFill>
              </a:rPr>
              <a:t>  (STS)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Ring </a:t>
            </a:r>
            <a:r>
              <a:rPr lang="en-US" sz="1200" dirty="0">
                <a:solidFill>
                  <a:srgbClr val="000000"/>
                </a:solidFill>
              </a:rPr>
              <a:t>Imaging Cerenkov Counter </a:t>
            </a:r>
            <a:r>
              <a:rPr lang="en-US" sz="1200" dirty="0" smtClean="0">
                <a:solidFill>
                  <a:srgbClr val="000000"/>
                </a:solidFill>
              </a:rPr>
              <a:t> (RICH)</a:t>
            </a:r>
          </a:p>
          <a:p>
            <a:r>
              <a:rPr lang="en-US" sz="1200" dirty="0" err="1" smtClean="0">
                <a:solidFill>
                  <a:srgbClr val="000000"/>
                </a:solidFill>
              </a:rPr>
              <a:t>Transistion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Radiation </a:t>
            </a:r>
            <a:r>
              <a:rPr lang="en-US" sz="1200" dirty="0" smtClean="0">
                <a:solidFill>
                  <a:srgbClr val="000000"/>
                </a:solidFill>
              </a:rPr>
              <a:t>Detector  (TRD)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Muon Chambers  (</a:t>
            </a:r>
            <a:r>
              <a:rPr lang="en-US" sz="1200" dirty="0">
                <a:solidFill>
                  <a:srgbClr val="000000"/>
                </a:solidFill>
              </a:rPr>
              <a:t>MUCH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Time-of-Flight </a:t>
            </a:r>
            <a:r>
              <a:rPr lang="en-US" sz="1200" dirty="0">
                <a:solidFill>
                  <a:srgbClr val="000000"/>
                </a:solidFill>
              </a:rPr>
              <a:t>system </a:t>
            </a:r>
            <a:r>
              <a:rPr lang="en-US" sz="1200" dirty="0" smtClean="0">
                <a:solidFill>
                  <a:srgbClr val="000000"/>
                </a:solidFill>
              </a:rPr>
              <a:t> (</a:t>
            </a:r>
            <a:r>
              <a:rPr lang="en-US" sz="1200" dirty="0">
                <a:solidFill>
                  <a:srgbClr val="000000"/>
                </a:solidFill>
              </a:rPr>
              <a:t>TOF)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Projectile </a:t>
            </a:r>
            <a:r>
              <a:rPr lang="en-US" sz="1200" dirty="0">
                <a:solidFill>
                  <a:srgbClr val="000000"/>
                </a:solidFill>
              </a:rPr>
              <a:t>Spectator </a:t>
            </a:r>
            <a:r>
              <a:rPr lang="en-US" sz="1200" dirty="0" smtClean="0">
                <a:solidFill>
                  <a:srgbClr val="000000"/>
                </a:solidFill>
              </a:rPr>
              <a:t>Detector  </a:t>
            </a:r>
            <a:r>
              <a:rPr lang="en-US" sz="1200" dirty="0">
                <a:solidFill>
                  <a:srgbClr val="000000"/>
                </a:solidFill>
              </a:rPr>
              <a:t>(PSD</a:t>
            </a:r>
            <a:r>
              <a:rPr lang="en-US" sz="1200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Data Acquisition System  (DAQ)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37459" y="1727505"/>
            <a:ext cx="230869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en-US" dirty="0"/>
              <a:t>configurations: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="1" i="1" dirty="0" smtClean="0"/>
              <a:t>Hadron-Electron</a:t>
            </a:r>
            <a:br>
              <a:rPr lang="en-US" b="1" i="1" dirty="0" smtClean="0"/>
            </a:br>
            <a:r>
              <a:rPr lang="en-US" sz="1200" dirty="0"/>
              <a:t>MVD, STS, RICH, TRD, </a:t>
            </a:r>
            <a:r>
              <a:rPr lang="en-US" sz="1200" dirty="0" smtClean="0"/>
              <a:t>TOF, PSD </a:t>
            </a:r>
            <a:r>
              <a:rPr lang="en-US" sz="1200" i="1" dirty="0" smtClean="0"/>
              <a:t> </a:t>
            </a:r>
            <a:endParaRPr lang="en-US" i="1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i="1" dirty="0" smtClean="0"/>
              <a:t>Hadron-only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i="1" dirty="0"/>
              <a:t>Muon 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620485" y="1480893"/>
            <a:ext cx="8309901" cy="4295643"/>
            <a:chOff x="620485" y="1480893"/>
            <a:chExt cx="8309901" cy="42956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" r="3460"/>
            <a:stretch/>
          </p:blipFill>
          <p:spPr>
            <a:xfrm>
              <a:off x="620486" y="1547649"/>
              <a:ext cx="8309900" cy="41621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20485" y="1551214"/>
              <a:ext cx="8089721" cy="422532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2810" t="1385" r="1" b="3"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17333" y="5208832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STS</a:t>
              </a:r>
              <a:endParaRPr lang="en-US" dirty="0" smtClean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03486" y="5221484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MVD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90877" y="5221429"/>
              <a:ext cx="967154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RICH</a:t>
              </a:r>
              <a:endParaRPr lang="en-US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04724" y="5218034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TRD</a:t>
              </a:r>
              <a:endParaRPr lang="en-US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7200" y="5214639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TOF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21047" y="5198038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PSD</a:t>
              </a:r>
              <a:endParaRPr lang="en-US" dirty="0" smtClean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 flipV="1">
              <a:off x="1979875" y="3389498"/>
              <a:ext cx="7518" cy="1831931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4895279" y="3654467"/>
              <a:ext cx="280206" cy="1563720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708592" y="3663821"/>
              <a:ext cx="107349" cy="1570759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999378" y="3521583"/>
              <a:ext cx="39222" cy="1712997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567684" y="3389498"/>
              <a:ext cx="231175" cy="1825141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267390" y="3521583"/>
              <a:ext cx="251342" cy="167645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704681" y="1480893"/>
              <a:ext cx="1111260" cy="53860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MUCH</a:t>
              </a:r>
              <a:br>
                <a:rPr lang="de-DE" dirty="0" smtClean="0"/>
              </a:br>
              <a:r>
                <a:rPr lang="de-DE" sz="1100" dirty="0" smtClean="0"/>
                <a:t>(park </a:t>
              </a:r>
              <a:r>
                <a:rPr lang="de-DE" sz="1100" dirty="0" err="1" smtClean="0"/>
                <a:t>position</a:t>
              </a:r>
              <a:r>
                <a:rPr lang="de-DE" sz="1100" dirty="0" smtClean="0"/>
                <a:t>)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260311" y="2019502"/>
              <a:ext cx="291401" cy="23186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203789" y="1561278"/>
              <a:ext cx="1119259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SC Dipole Magnet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4843175" y="2177040"/>
              <a:ext cx="769557" cy="1063360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65156" y="2758950"/>
              <a:ext cx="802361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beam </a:t>
              </a:r>
              <a:r>
                <a:rPr lang="de-DE" dirty="0" err="1" smtClean="0"/>
                <a:t>dump</a:t>
              </a:r>
              <a:endParaRPr lang="de-DE" dirty="0" smtClean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4973458" y="3651017"/>
              <a:ext cx="720659" cy="167003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455947" y="5218034"/>
              <a:ext cx="78564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err="1" smtClean="0"/>
                <a:t>target</a:t>
              </a:r>
              <a:endParaRPr lang="de-DE" dirty="0" smtClean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60317" y="2641902"/>
              <a:ext cx="901151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HADES</a:t>
              </a:r>
              <a:endParaRPr lang="en-US" dirty="0" smtClean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53773" y="5234580"/>
              <a:ext cx="78564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DAQ</a:t>
              </a: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979911" y="5491049"/>
            <a:ext cx="3513396" cy="448802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54377" y="5733363"/>
            <a:ext cx="85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5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 walk through the detector systems </a:t>
            </a:r>
            <a:endParaRPr lang="en-US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J-PARC HI Seminar, November 10, 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Experiment at FAIR - Detector and technologies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8816-822C-4CFF-95F1-3FCC09BEDAEA}" type="slidenum">
              <a:rPr lang="en-US" smtClean="0"/>
              <a:t>9</a:t>
            </a:fld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137459" y="1727505"/>
            <a:ext cx="230869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en-US" dirty="0"/>
              <a:t>configurations: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i="1" dirty="0" smtClean="0"/>
              <a:t>Hadron-Electron</a:t>
            </a:r>
            <a:endParaRPr lang="en-US" i="1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="1" i="1" dirty="0" smtClean="0"/>
              <a:t>Hadron-only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1200" dirty="0"/>
              <a:t>STS, RICH, TRD, TOF</a:t>
            </a:r>
            <a:r>
              <a:rPr lang="en-US" sz="1200" i="1" dirty="0" smtClean="0"/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i="1" dirty="0"/>
              <a:t>Muon 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20485" y="1480893"/>
            <a:ext cx="8309901" cy="4295643"/>
            <a:chOff x="620485" y="1480893"/>
            <a:chExt cx="8309901" cy="42956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" r="3460"/>
            <a:stretch/>
          </p:blipFill>
          <p:spPr>
            <a:xfrm>
              <a:off x="620486" y="1547649"/>
              <a:ext cx="8309900" cy="41621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20485" y="1551214"/>
              <a:ext cx="8089721" cy="422532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2810" t="1385" r="1" b="3"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17333" y="5208832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STS</a:t>
              </a:r>
              <a:endParaRPr lang="en-US" dirty="0" smtClean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03486" y="5221484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MVD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90877" y="5221429"/>
              <a:ext cx="967154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RICH</a:t>
              </a:r>
              <a:endParaRPr lang="en-US" dirty="0" smtClean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04724" y="5218034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TRD</a:t>
              </a:r>
              <a:endParaRPr lang="en-US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7200" y="5214639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TOF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21047" y="5198038"/>
              <a:ext cx="709246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PSD</a:t>
              </a:r>
              <a:endParaRPr lang="en-US" dirty="0" smtClean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 flipV="1">
              <a:off x="1979875" y="3389498"/>
              <a:ext cx="7518" cy="1831931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4895279" y="3654467"/>
              <a:ext cx="280206" cy="1563720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708592" y="3663821"/>
              <a:ext cx="107349" cy="1570759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999378" y="3521583"/>
              <a:ext cx="39222" cy="1712997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567684" y="3389498"/>
              <a:ext cx="231175" cy="1825141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267390" y="3521583"/>
              <a:ext cx="251342" cy="167645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704681" y="1480893"/>
              <a:ext cx="1111260" cy="53860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MUCH</a:t>
              </a:r>
              <a:br>
                <a:rPr lang="de-DE" dirty="0" smtClean="0"/>
              </a:br>
              <a:r>
                <a:rPr lang="de-DE" sz="1100" dirty="0" smtClean="0"/>
                <a:t>(park </a:t>
              </a:r>
              <a:r>
                <a:rPr lang="de-DE" sz="1100" dirty="0" err="1" smtClean="0"/>
                <a:t>position</a:t>
              </a:r>
              <a:r>
                <a:rPr lang="de-DE" sz="1100" dirty="0" smtClean="0"/>
                <a:t>)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260311" y="2019502"/>
              <a:ext cx="291401" cy="23186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203789" y="1561278"/>
              <a:ext cx="1119259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SC Dipole Magnet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4843175" y="2177040"/>
              <a:ext cx="769557" cy="1063360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65156" y="2758950"/>
              <a:ext cx="802361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beam </a:t>
              </a:r>
              <a:r>
                <a:rPr lang="de-DE" dirty="0" err="1" smtClean="0"/>
                <a:t>dump</a:t>
              </a:r>
              <a:endParaRPr lang="de-DE" dirty="0" smtClean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4973458" y="3651017"/>
              <a:ext cx="720659" cy="1670035"/>
            </a:xfrm>
            <a:prstGeom prst="line">
              <a:avLst/>
            </a:prstGeom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diamond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455947" y="5218034"/>
              <a:ext cx="78564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err="1" smtClean="0"/>
                <a:t>target</a:t>
              </a:r>
              <a:endParaRPr lang="de-DE" dirty="0" smtClean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60317" y="2641902"/>
              <a:ext cx="901151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HADES</a:t>
              </a:r>
              <a:endParaRPr lang="en-US" dirty="0" smtClean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53773" y="5234580"/>
              <a:ext cx="78564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dirty="0" smtClean="0"/>
                <a:t>DAQ</a:t>
              </a: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979911" y="5491049"/>
            <a:ext cx="3513396" cy="448802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54377" y="5733363"/>
            <a:ext cx="85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 m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187545" y="4572939"/>
            <a:ext cx="2723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Micro Vertex Detector </a:t>
            </a:r>
            <a:r>
              <a:rPr lang="en-US" sz="1200" dirty="0" smtClean="0">
                <a:solidFill>
                  <a:srgbClr val="000000"/>
                </a:solidFill>
              </a:rPr>
              <a:t> (MVD)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Silicon Tracking </a:t>
            </a:r>
            <a:r>
              <a:rPr lang="en-US" sz="1200" dirty="0" err="1" smtClean="0">
                <a:solidFill>
                  <a:srgbClr val="000000"/>
                </a:solidFill>
              </a:rPr>
              <a:t>Systen</a:t>
            </a:r>
            <a:r>
              <a:rPr lang="en-US" sz="1200" dirty="0" smtClean="0">
                <a:solidFill>
                  <a:srgbClr val="000000"/>
                </a:solidFill>
              </a:rPr>
              <a:t>  (STS)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Ring </a:t>
            </a:r>
            <a:r>
              <a:rPr lang="en-US" sz="1200" dirty="0">
                <a:solidFill>
                  <a:srgbClr val="000000"/>
                </a:solidFill>
              </a:rPr>
              <a:t>Imaging Cerenkov Counter </a:t>
            </a:r>
            <a:r>
              <a:rPr lang="en-US" sz="1200" dirty="0" smtClean="0">
                <a:solidFill>
                  <a:srgbClr val="000000"/>
                </a:solidFill>
              </a:rPr>
              <a:t> (RICH)</a:t>
            </a:r>
          </a:p>
          <a:p>
            <a:r>
              <a:rPr lang="en-US" sz="1200" dirty="0" err="1" smtClean="0">
                <a:solidFill>
                  <a:srgbClr val="000000"/>
                </a:solidFill>
              </a:rPr>
              <a:t>Transistion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Radiation </a:t>
            </a:r>
            <a:r>
              <a:rPr lang="en-US" sz="1200" dirty="0" smtClean="0">
                <a:solidFill>
                  <a:srgbClr val="000000"/>
                </a:solidFill>
              </a:rPr>
              <a:t>Detector  (TRD)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Muon Chambers  (</a:t>
            </a:r>
            <a:r>
              <a:rPr lang="en-US" sz="1200" dirty="0">
                <a:solidFill>
                  <a:srgbClr val="000000"/>
                </a:solidFill>
              </a:rPr>
              <a:t>MUCH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Time-of-Flight </a:t>
            </a:r>
            <a:r>
              <a:rPr lang="en-US" sz="1200" dirty="0">
                <a:solidFill>
                  <a:srgbClr val="000000"/>
                </a:solidFill>
              </a:rPr>
              <a:t>system </a:t>
            </a:r>
            <a:r>
              <a:rPr lang="en-US" sz="1200" dirty="0" smtClean="0">
                <a:solidFill>
                  <a:srgbClr val="000000"/>
                </a:solidFill>
              </a:rPr>
              <a:t> (</a:t>
            </a:r>
            <a:r>
              <a:rPr lang="en-US" sz="1200" dirty="0">
                <a:solidFill>
                  <a:srgbClr val="000000"/>
                </a:solidFill>
              </a:rPr>
              <a:t>TOF)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Projectile </a:t>
            </a:r>
            <a:r>
              <a:rPr lang="en-US" sz="1200" dirty="0">
                <a:solidFill>
                  <a:srgbClr val="000000"/>
                </a:solidFill>
              </a:rPr>
              <a:t>Spectator </a:t>
            </a:r>
            <a:r>
              <a:rPr lang="en-US" sz="1200" dirty="0" smtClean="0">
                <a:solidFill>
                  <a:srgbClr val="000000"/>
                </a:solidFill>
              </a:rPr>
              <a:t>Detector  </a:t>
            </a:r>
            <a:r>
              <a:rPr lang="en-US" sz="1200" dirty="0">
                <a:solidFill>
                  <a:srgbClr val="000000"/>
                </a:solidFill>
              </a:rPr>
              <a:t>(PSD</a:t>
            </a:r>
            <a:r>
              <a:rPr lang="en-US" sz="1200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Data Acquisition System  (DAQ)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3755</Words>
  <Application>Microsoft Office PowerPoint</Application>
  <PresentationFormat>Widescreen</PresentationFormat>
  <Paragraphs>597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ＭＳ Ｐゴシック</vt:lpstr>
      <vt:lpstr>游ゴシック</vt:lpstr>
      <vt:lpstr>Arial</vt:lpstr>
      <vt:lpstr>Arial Narrow</vt:lpstr>
      <vt:lpstr>Arial Rounded MT Bold</vt:lpstr>
      <vt:lpstr>Calibri</vt:lpstr>
      <vt:lpstr>Calibri Light</vt:lpstr>
      <vt:lpstr>Cambria Math</vt:lpstr>
      <vt:lpstr>DejaVu Sans</vt:lpstr>
      <vt:lpstr>Liberation Serif</vt:lpstr>
      <vt:lpstr>NimbusRomNo9L-Regu</vt:lpstr>
      <vt:lpstr>OpenSymbol</vt:lpstr>
      <vt:lpstr>Symbol</vt:lpstr>
      <vt:lpstr>Times New Roman</vt:lpstr>
      <vt:lpstr>Trebuchet MS</vt:lpstr>
      <vt:lpstr>Wingdings</vt:lpstr>
      <vt:lpstr>Office Theme</vt:lpstr>
      <vt:lpstr> The CBM experiment at FAIR   Overview of detector and technologies </vt:lpstr>
      <vt:lpstr>PowerPoint Presentation</vt:lpstr>
      <vt:lpstr>Physics aim</vt:lpstr>
      <vt:lpstr>Physics aim</vt:lpstr>
      <vt:lpstr>CBM and HADES experiments at SIS100</vt:lpstr>
      <vt:lpstr>FAIR and CBM sites under construction</vt:lpstr>
      <vt:lpstr>FAIR and CBM sites under construction</vt:lpstr>
      <vt:lpstr>A walk through the detector systems </vt:lpstr>
      <vt:lpstr>A walk through the detector systems </vt:lpstr>
      <vt:lpstr>A walk through the detector systems </vt:lpstr>
      <vt:lpstr>Silicon Tracking System </vt:lpstr>
      <vt:lpstr>Environmental conditions for STS </vt:lpstr>
      <vt:lpstr>STS breakdown </vt:lpstr>
      <vt:lpstr>Sensor, FEE, microcables, assembly </vt:lpstr>
      <vt:lpstr>STS – performance simulations</vt:lpstr>
      <vt:lpstr>Micro Vertex Detector</vt:lpstr>
      <vt:lpstr>Ring Imaging Cherenkov Detector</vt:lpstr>
      <vt:lpstr>Transition Radiation Detector </vt:lpstr>
      <vt:lpstr>Muon Chambers</vt:lpstr>
      <vt:lpstr>Time-of-Flight</vt:lpstr>
      <vt:lpstr>Projectile Spectator Detector</vt:lpstr>
      <vt:lpstr>mCBM @ SIS18</vt:lpstr>
      <vt:lpstr>mCBM @ SIS18 </vt:lpstr>
      <vt:lpstr>mSTS performance (2021)</vt:lpstr>
      <vt:lpstr>Summary</vt:lpstr>
      <vt:lpstr>PowerPoint Presentation</vt:lpstr>
      <vt:lpstr>References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Heuser, Johann Dr.</dc:creator>
  <cp:lastModifiedBy>Heuser, Johann Dr.</cp:lastModifiedBy>
  <cp:revision>1449</cp:revision>
  <dcterms:created xsi:type="dcterms:W3CDTF">2021-04-27T11:09:25Z</dcterms:created>
  <dcterms:modified xsi:type="dcterms:W3CDTF">2022-11-11T09:46:01Z</dcterms:modified>
</cp:coreProperties>
</file>