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01" r:id="rId1"/>
  </p:sldMasterIdLst>
  <p:notesMasterIdLst>
    <p:notesMasterId r:id="rId13"/>
  </p:notesMasterIdLst>
  <p:sldIdLst>
    <p:sldId id="256" r:id="rId2"/>
    <p:sldId id="259" r:id="rId3"/>
    <p:sldId id="257" r:id="rId4"/>
    <p:sldId id="261" r:id="rId5"/>
    <p:sldId id="258" r:id="rId6"/>
    <p:sldId id="260" r:id="rId7"/>
    <p:sldId id="263" r:id="rId8"/>
    <p:sldId id="265" r:id="rId9"/>
    <p:sldId id="266" r:id="rId10"/>
    <p:sldId id="267" r:id="rId11"/>
    <p:sldId id="264" r:id="rId12"/>
  </p:sldIdLst>
  <p:sldSz cx="9144000" cy="6858000" type="screen4x3"/>
  <p:notesSz cx="6858000" cy="9144000"/>
  <p:defaultTextStyle>
    <a:defPPr>
      <a:defRPr lang="de-DE"/>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91" autoAdjust="0"/>
    <p:restoredTop sz="94697" autoAdjust="0"/>
  </p:normalViewPr>
  <p:slideViewPr>
    <p:cSldViewPr snapToGrid="0" snapToObjects="1">
      <p:cViewPr varScale="1">
        <p:scale>
          <a:sx n="120" d="100"/>
          <a:sy n="120" d="100"/>
        </p:scale>
        <p:origin x="-728"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notesMaster" Target="notesMasters/notesMaster1.xml"/><Relationship Id="rId14" Type="http://schemas.openxmlformats.org/officeDocument/2006/relationships/printerSettings" Target="printerSettings/printerSettings1.bin"/><Relationship Id="rId15" Type="http://schemas.openxmlformats.org/officeDocument/2006/relationships/presProps" Target="presProps.xml"/><Relationship Id="rId16" Type="http://schemas.openxmlformats.org/officeDocument/2006/relationships/viewProps" Target="viewProps.xml"/><Relationship Id="rId17" Type="http://schemas.openxmlformats.org/officeDocument/2006/relationships/theme" Target="theme/theme1.xml"/><Relationship Id="rId1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berschriftenplatzhalt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A6A0BF7-3C89-0C4E-A5A8-CBD1722E6B3F}" type="datetimeFigureOut">
              <a:rPr lang="de-DE" smtClean="0"/>
              <a:t>19.07.12</a:t>
            </a:fld>
            <a:endParaRPr lang="de-DE"/>
          </a:p>
        </p:txBody>
      </p:sp>
      <p:sp>
        <p:nvSpPr>
          <p:cNvPr id="4" name="Folienbildplatzhalt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6" name="Fußzeilenplatzhalt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42A65C1-60CE-4443-A8BB-5C83A5A155A4}" type="slidenum">
              <a:rPr lang="de-DE" smtClean="0"/>
              <a:t>‹Nr.›</a:t>
            </a:fld>
            <a:endParaRPr lang="de-DE"/>
          </a:p>
        </p:txBody>
      </p:sp>
    </p:spTree>
    <p:extLst>
      <p:ext uri="{BB962C8B-B14F-4D97-AF65-F5344CB8AC3E}">
        <p14:creationId xmlns:p14="http://schemas.microsoft.com/office/powerpoint/2010/main" val="589923521"/>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bg>
      <p:bgRef idx="1001">
        <a:schemeClr val="bg2"/>
      </p:bgRef>
    </p:bg>
    <p:spTree>
      <p:nvGrpSpPr>
        <p:cNvPr id="1" name=""/>
        <p:cNvGrpSpPr/>
        <p:nvPr/>
      </p:nvGrpSpPr>
      <p:grpSpPr>
        <a:xfrm>
          <a:off x="0" y="0"/>
          <a:ext cx="0" cy="0"/>
          <a:chOff x="0" y="0"/>
          <a:chExt cx="0" cy="0"/>
        </a:xfrm>
      </p:grpSpPr>
      <p:sp>
        <p:nvSpPr>
          <p:cNvPr id="7" name="Rechteck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hteck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hteck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el 7"/>
          <p:cNvSpPr>
            <a:spLocks noGrp="1"/>
          </p:cNvSpPr>
          <p:nvPr>
            <p:ph type="ctrTitle"/>
          </p:nvPr>
        </p:nvSpPr>
        <p:spPr>
          <a:xfrm>
            <a:off x="2362200" y="4038600"/>
            <a:ext cx="6477000" cy="1828800"/>
          </a:xfrm>
        </p:spPr>
        <p:txBody>
          <a:bodyPr anchor="b"/>
          <a:lstStyle>
            <a:lvl1pPr>
              <a:defRPr cap="all" baseline="0"/>
            </a:lvl1pPr>
          </a:lstStyle>
          <a:p>
            <a:r>
              <a:rPr kumimoji="0" lang="de-DE" smtClean="0"/>
              <a:t>Mastertitelformat bearbeiten</a:t>
            </a:r>
            <a:endParaRPr kumimoji="0" lang="en-US"/>
          </a:p>
        </p:txBody>
      </p:sp>
      <p:sp>
        <p:nvSpPr>
          <p:cNvPr id="9" name="Untertitel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de-DE" smtClean="0"/>
              <a:t>Master-Untertitelformat bearbeiten</a:t>
            </a:r>
            <a:endParaRPr kumimoji="0" lang="en-US"/>
          </a:p>
        </p:txBody>
      </p:sp>
      <p:sp>
        <p:nvSpPr>
          <p:cNvPr id="28" name="Datumsplatzhalt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B7951985-D7FC-5C48-B07F-519646A34BC7}" type="datetimeFigureOut">
              <a:rPr lang="de-DE" smtClean="0"/>
              <a:t>19.07.12</a:t>
            </a:fld>
            <a:endParaRPr lang="de-DE"/>
          </a:p>
        </p:txBody>
      </p:sp>
      <p:sp>
        <p:nvSpPr>
          <p:cNvPr id="17" name="Fußzeilenplatzhalt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de-DE"/>
          </a:p>
        </p:txBody>
      </p:sp>
      <p:sp>
        <p:nvSpPr>
          <p:cNvPr id="29" name="Foliennummernplatzhalt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B9C3F98F-7A94-314D-B1CA-438CA71B1993}" type="slidenum">
              <a:rPr lang="de-DE" smtClean="0"/>
              <a:t>‹Nr.›</a:t>
            </a:fld>
            <a:endParaRPr lang="de-DE"/>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kumimoji="0" lang="de-DE" smtClean="0"/>
              <a:t>Mastertitelformat bearbeiten</a:t>
            </a:r>
            <a:endParaRPr kumimoji="0" lang="en-US"/>
          </a:p>
        </p:txBody>
      </p:sp>
      <p:sp>
        <p:nvSpPr>
          <p:cNvPr id="3" name="Vertikaler Textplatzhalter 2"/>
          <p:cNvSpPr>
            <a:spLocks noGrp="1"/>
          </p:cNvSpPr>
          <p:nvPr>
            <p:ph type="body" orient="vert" idx="1"/>
          </p:nvPr>
        </p:nvSpPr>
        <p:spPr/>
        <p:txBody>
          <a:bodyPr vert="eaVert"/>
          <a:lstStyle/>
          <a:p>
            <a:pPr lvl="0" eaLnBrk="1" latinLnBrk="0" hangingPunct="1"/>
            <a:r>
              <a:rPr lang="de-DE" smtClean="0"/>
              <a:t>Mastertextformat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4" name="Datumsplatzhalter 3"/>
          <p:cNvSpPr>
            <a:spLocks noGrp="1"/>
          </p:cNvSpPr>
          <p:nvPr>
            <p:ph type="dt" sz="half" idx="10"/>
          </p:nvPr>
        </p:nvSpPr>
        <p:spPr/>
        <p:txBody>
          <a:bodyPr/>
          <a:lstStyle/>
          <a:p>
            <a:fld id="{B7951985-D7FC-5C48-B07F-519646A34BC7}" type="datetimeFigureOut">
              <a:rPr lang="de-DE" smtClean="0"/>
              <a:t>19.07.12</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B9C3F98F-7A94-314D-B1CA-438CA71B1993}" type="slidenum">
              <a:rPr lang="de-DE" smtClean="0"/>
              <a:t>‹Nr.›</a:t>
            </a:fld>
            <a:endParaRPr lang="de-D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kaler Titel und Text">
    <p:bg>
      <p:bgRef idx="1001">
        <a:schemeClr val="bg1"/>
      </p:bgRef>
    </p:bg>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53200" y="609600"/>
            <a:ext cx="2057400" cy="5516563"/>
          </a:xfrm>
        </p:spPr>
        <p:txBody>
          <a:bodyPr vert="eaVert"/>
          <a:lstStyle/>
          <a:p>
            <a:r>
              <a:rPr kumimoji="0" lang="de-DE" smtClean="0"/>
              <a:t>Mastertitelformat bearbeiten</a:t>
            </a:r>
            <a:endParaRPr kumimoji="0" lang="en-US"/>
          </a:p>
        </p:txBody>
      </p:sp>
      <p:sp>
        <p:nvSpPr>
          <p:cNvPr id="3" name="Vertikaler Textplatzhalter 2"/>
          <p:cNvSpPr>
            <a:spLocks noGrp="1"/>
          </p:cNvSpPr>
          <p:nvPr>
            <p:ph type="body" orient="vert" idx="1"/>
          </p:nvPr>
        </p:nvSpPr>
        <p:spPr>
          <a:xfrm>
            <a:off x="457200" y="609600"/>
            <a:ext cx="5562600" cy="5516564"/>
          </a:xfrm>
        </p:spPr>
        <p:txBody>
          <a:bodyPr vert="eaVert"/>
          <a:lstStyle/>
          <a:p>
            <a:pPr lvl="0" eaLnBrk="1" latinLnBrk="0" hangingPunct="1"/>
            <a:r>
              <a:rPr lang="de-DE" smtClean="0"/>
              <a:t>Mastertextformat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4" name="Datumsplatzhalter 3"/>
          <p:cNvSpPr>
            <a:spLocks noGrp="1"/>
          </p:cNvSpPr>
          <p:nvPr>
            <p:ph type="dt" sz="half" idx="10"/>
          </p:nvPr>
        </p:nvSpPr>
        <p:spPr>
          <a:xfrm>
            <a:off x="6553200" y="6248402"/>
            <a:ext cx="2209800" cy="365125"/>
          </a:xfrm>
        </p:spPr>
        <p:txBody>
          <a:bodyPr/>
          <a:lstStyle/>
          <a:p>
            <a:fld id="{B7951985-D7FC-5C48-B07F-519646A34BC7}" type="datetimeFigureOut">
              <a:rPr lang="de-DE" smtClean="0"/>
              <a:t>19.07.12</a:t>
            </a:fld>
            <a:endParaRPr lang="de-DE"/>
          </a:p>
        </p:txBody>
      </p:sp>
      <p:sp>
        <p:nvSpPr>
          <p:cNvPr id="5" name="Fußzeilenplatzhalter 4"/>
          <p:cNvSpPr>
            <a:spLocks noGrp="1"/>
          </p:cNvSpPr>
          <p:nvPr>
            <p:ph type="ftr" sz="quarter" idx="11"/>
          </p:nvPr>
        </p:nvSpPr>
        <p:spPr>
          <a:xfrm>
            <a:off x="457201" y="6248207"/>
            <a:ext cx="5573483" cy="365125"/>
          </a:xfrm>
        </p:spPr>
        <p:txBody>
          <a:bodyPr/>
          <a:lstStyle/>
          <a:p>
            <a:endParaRPr lang="de-DE"/>
          </a:p>
        </p:txBody>
      </p:sp>
      <p:sp>
        <p:nvSpPr>
          <p:cNvPr id="7" name="Rechteck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hteck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hteck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Foliennummernplatzhalter 5"/>
          <p:cNvSpPr>
            <a:spLocks noGrp="1"/>
          </p:cNvSpPr>
          <p:nvPr>
            <p:ph type="sldNum" sz="quarter" idx="12"/>
          </p:nvPr>
        </p:nvSpPr>
        <p:spPr>
          <a:xfrm rot="5400000">
            <a:off x="5989638" y="144462"/>
            <a:ext cx="533400" cy="244476"/>
          </a:xfrm>
        </p:spPr>
        <p:txBody>
          <a:bodyPr/>
          <a:lstStyle/>
          <a:p>
            <a:fld id="{B9C3F98F-7A94-314D-B1CA-438CA71B1993}" type="slidenum">
              <a:rPr lang="de-DE" smtClean="0"/>
              <a:t>‹Nr.›</a:t>
            </a:fld>
            <a:endParaRPr lang="de-DE"/>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a:xfrm>
            <a:off x="612648" y="228600"/>
            <a:ext cx="8153400" cy="990600"/>
          </a:xfrm>
        </p:spPr>
        <p:txBody>
          <a:bodyPr/>
          <a:lstStyle/>
          <a:p>
            <a:r>
              <a:rPr kumimoji="0" lang="de-DE" smtClean="0"/>
              <a:t>Mastertitelformat bearbeiten</a:t>
            </a:r>
            <a:endParaRPr kumimoji="0" lang="en-US"/>
          </a:p>
        </p:txBody>
      </p:sp>
      <p:sp>
        <p:nvSpPr>
          <p:cNvPr id="4" name="Datumsplatzhalter 3"/>
          <p:cNvSpPr>
            <a:spLocks noGrp="1"/>
          </p:cNvSpPr>
          <p:nvPr>
            <p:ph type="dt" sz="half" idx="10"/>
          </p:nvPr>
        </p:nvSpPr>
        <p:spPr/>
        <p:txBody>
          <a:bodyPr/>
          <a:lstStyle/>
          <a:p>
            <a:fld id="{B7951985-D7FC-5C48-B07F-519646A34BC7}" type="datetimeFigureOut">
              <a:rPr lang="de-DE" smtClean="0"/>
              <a:t>19.07.12</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lvl1pPr>
              <a:defRPr>
                <a:solidFill>
                  <a:srgbClr val="FFFFFF"/>
                </a:solidFill>
              </a:defRPr>
            </a:lvl1pPr>
          </a:lstStyle>
          <a:p>
            <a:fld id="{B9C3F98F-7A94-314D-B1CA-438CA71B1993}" type="slidenum">
              <a:rPr lang="de-DE" smtClean="0"/>
              <a:t>‹Nr.›</a:t>
            </a:fld>
            <a:endParaRPr lang="de-DE"/>
          </a:p>
        </p:txBody>
      </p:sp>
      <p:sp>
        <p:nvSpPr>
          <p:cNvPr id="8" name="Inhaltsplatzhalter 7"/>
          <p:cNvSpPr>
            <a:spLocks noGrp="1"/>
          </p:cNvSpPr>
          <p:nvPr>
            <p:ph sz="quarter" idx="1"/>
          </p:nvPr>
        </p:nvSpPr>
        <p:spPr>
          <a:xfrm>
            <a:off x="612648" y="1600200"/>
            <a:ext cx="8153400" cy="4495800"/>
          </a:xfrm>
        </p:spPr>
        <p:txBody>
          <a:bodyPr/>
          <a:lstStyle/>
          <a:p>
            <a:pPr lvl="0" eaLnBrk="1" latinLnBrk="0" hangingPunct="1"/>
            <a:r>
              <a:rPr lang="de-DE" smtClean="0"/>
              <a:t>Mastertextformat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Abschnittsüberschrift">
    <p:bg>
      <p:bgRef idx="1003">
        <a:schemeClr val="bg1"/>
      </p:bgRef>
    </p:bg>
    <p:spTree>
      <p:nvGrpSpPr>
        <p:cNvPr id="1" name=""/>
        <p:cNvGrpSpPr/>
        <p:nvPr/>
      </p:nvGrpSpPr>
      <p:grpSpPr>
        <a:xfrm>
          <a:off x="0" y="0"/>
          <a:ext cx="0" cy="0"/>
          <a:chOff x="0" y="0"/>
          <a:chExt cx="0" cy="0"/>
        </a:xfrm>
      </p:grpSpPr>
      <p:sp>
        <p:nvSpPr>
          <p:cNvPr id="3" name="Textplatzhalt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de-DE" smtClean="0"/>
              <a:t>Mastertextformat bearbeiten</a:t>
            </a:r>
          </a:p>
        </p:txBody>
      </p:sp>
      <p:sp>
        <p:nvSpPr>
          <p:cNvPr id="7" name="Rechteck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hteck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hteck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el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de-DE" smtClean="0"/>
              <a:t>Mastertitelformat bearbeiten</a:t>
            </a:r>
            <a:endParaRPr kumimoji="0" lang="en-US"/>
          </a:p>
        </p:txBody>
      </p:sp>
      <p:sp>
        <p:nvSpPr>
          <p:cNvPr id="12" name="Datumsplatzhalter 11"/>
          <p:cNvSpPr>
            <a:spLocks noGrp="1"/>
          </p:cNvSpPr>
          <p:nvPr>
            <p:ph type="dt" sz="half" idx="10"/>
          </p:nvPr>
        </p:nvSpPr>
        <p:spPr/>
        <p:txBody>
          <a:bodyPr/>
          <a:lstStyle/>
          <a:p>
            <a:fld id="{B7951985-D7FC-5C48-B07F-519646A34BC7}" type="datetimeFigureOut">
              <a:rPr lang="de-DE" smtClean="0"/>
              <a:t>19.07.12</a:t>
            </a:fld>
            <a:endParaRPr lang="de-DE"/>
          </a:p>
        </p:txBody>
      </p:sp>
      <p:sp>
        <p:nvSpPr>
          <p:cNvPr id="13" name="Foliennummernplatzhalt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B9C3F98F-7A94-314D-B1CA-438CA71B1993}" type="slidenum">
              <a:rPr lang="de-DE" smtClean="0"/>
              <a:t>‹Nr.›</a:t>
            </a:fld>
            <a:endParaRPr lang="de-DE"/>
          </a:p>
        </p:txBody>
      </p:sp>
      <p:sp>
        <p:nvSpPr>
          <p:cNvPr id="14" name="Fußzeilenplatzhalter 13"/>
          <p:cNvSpPr>
            <a:spLocks noGrp="1"/>
          </p:cNvSpPr>
          <p:nvPr>
            <p:ph type="ftr" sz="quarter" idx="12"/>
          </p:nvPr>
        </p:nvSpPr>
        <p:spPr/>
        <p:txBody>
          <a:bodyPr/>
          <a:lstStyle/>
          <a:p>
            <a:endParaRPr lang="de-DE"/>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kumimoji="0" lang="de-DE" smtClean="0"/>
              <a:t>Mastertitelformat bearbeiten</a:t>
            </a:r>
            <a:endParaRPr kumimoji="0" lang="en-US"/>
          </a:p>
        </p:txBody>
      </p:sp>
      <p:sp>
        <p:nvSpPr>
          <p:cNvPr id="9" name="Inhaltsplatzhalter 8"/>
          <p:cNvSpPr>
            <a:spLocks noGrp="1"/>
          </p:cNvSpPr>
          <p:nvPr>
            <p:ph sz="quarter" idx="1"/>
          </p:nvPr>
        </p:nvSpPr>
        <p:spPr>
          <a:xfrm>
            <a:off x="609600" y="1589567"/>
            <a:ext cx="3886200" cy="4572000"/>
          </a:xfrm>
        </p:spPr>
        <p:txBody>
          <a:bodyPr/>
          <a:lstStyle/>
          <a:p>
            <a:pPr lvl="0" eaLnBrk="1" latinLnBrk="0" hangingPunct="1"/>
            <a:r>
              <a:rPr lang="de-DE" smtClean="0"/>
              <a:t>Mastertextformat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11" name="Inhaltsplatzhalter 10"/>
          <p:cNvSpPr>
            <a:spLocks noGrp="1"/>
          </p:cNvSpPr>
          <p:nvPr>
            <p:ph sz="quarter" idx="2"/>
          </p:nvPr>
        </p:nvSpPr>
        <p:spPr>
          <a:xfrm>
            <a:off x="4844901" y="1589567"/>
            <a:ext cx="3886200" cy="4572000"/>
          </a:xfrm>
        </p:spPr>
        <p:txBody>
          <a:bodyPr/>
          <a:lstStyle/>
          <a:p>
            <a:pPr lvl="0" eaLnBrk="1" latinLnBrk="0" hangingPunct="1"/>
            <a:r>
              <a:rPr lang="de-DE" smtClean="0"/>
              <a:t>Mastertextformat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8" name="Datumsplatzhalter 7"/>
          <p:cNvSpPr>
            <a:spLocks noGrp="1"/>
          </p:cNvSpPr>
          <p:nvPr>
            <p:ph type="dt" sz="half" idx="15"/>
          </p:nvPr>
        </p:nvSpPr>
        <p:spPr/>
        <p:txBody>
          <a:bodyPr rtlCol="0"/>
          <a:lstStyle/>
          <a:p>
            <a:fld id="{B7951985-D7FC-5C48-B07F-519646A34BC7}" type="datetimeFigureOut">
              <a:rPr lang="de-DE" smtClean="0"/>
              <a:t>19.07.12</a:t>
            </a:fld>
            <a:endParaRPr lang="de-DE"/>
          </a:p>
        </p:txBody>
      </p:sp>
      <p:sp>
        <p:nvSpPr>
          <p:cNvPr id="10" name="Foliennummernplatzhalter 9"/>
          <p:cNvSpPr>
            <a:spLocks noGrp="1"/>
          </p:cNvSpPr>
          <p:nvPr>
            <p:ph type="sldNum" sz="quarter" idx="16"/>
          </p:nvPr>
        </p:nvSpPr>
        <p:spPr/>
        <p:txBody>
          <a:bodyPr rtlCol="0"/>
          <a:lstStyle/>
          <a:p>
            <a:fld id="{B9C3F98F-7A94-314D-B1CA-438CA71B1993}" type="slidenum">
              <a:rPr lang="de-DE" smtClean="0"/>
              <a:t>‹Nr.›</a:t>
            </a:fld>
            <a:endParaRPr lang="de-DE"/>
          </a:p>
        </p:txBody>
      </p:sp>
      <p:sp>
        <p:nvSpPr>
          <p:cNvPr id="12" name="Fußzeilenplatzhalter 11"/>
          <p:cNvSpPr>
            <a:spLocks noGrp="1"/>
          </p:cNvSpPr>
          <p:nvPr>
            <p:ph type="ftr" sz="quarter" idx="17"/>
          </p:nvPr>
        </p:nvSpPr>
        <p:spPr/>
        <p:txBody>
          <a:bodyPr rtlCol="0"/>
          <a:lstStyle/>
          <a:p>
            <a:endParaRPr lang="de-D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533400" y="273050"/>
            <a:ext cx="8153400" cy="869950"/>
          </a:xfrm>
        </p:spPr>
        <p:txBody>
          <a:bodyPr anchor="ctr"/>
          <a:lstStyle>
            <a:lvl1pPr>
              <a:defRPr/>
            </a:lvl1pPr>
          </a:lstStyle>
          <a:p>
            <a:r>
              <a:rPr kumimoji="0" lang="de-DE" smtClean="0"/>
              <a:t>Mastertitelformat bearbeiten</a:t>
            </a:r>
            <a:endParaRPr kumimoji="0" lang="en-US"/>
          </a:p>
        </p:txBody>
      </p:sp>
      <p:sp>
        <p:nvSpPr>
          <p:cNvPr id="11" name="Inhaltsplatzhalter 10"/>
          <p:cNvSpPr>
            <a:spLocks noGrp="1"/>
          </p:cNvSpPr>
          <p:nvPr>
            <p:ph sz="quarter" idx="2"/>
          </p:nvPr>
        </p:nvSpPr>
        <p:spPr>
          <a:xfrm>
            <a:off x="609600" y="2438400"/>
            <a:ext cx="3886200" cy="3581400"/>
          </a:xfrm>
        </p:spPr>
        <p:txBody>
          <a:bodyPr/>
          <a:lstStyle/>
          <a:p>
            <a:pPr lvl="0" eaLnBrk="1" latinLnBrk="0" hangingPunct="1"/>
            <a:r>
              <a:rPr lang="de-DE" smtClean="0"/>
              <a:t>Mastertextformat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13" name="Inhaltsplatzhalter 12"/>
          <p:cNvSpPr>
            <a:spLocks noGrp="1"/>
          </p:cNvSpPr>
          <p:nvPr>
            <p:ph sz="quarter" idx="4"/>
          </p:nvPr>
        </p:nvSpPr>
        <p:spPr>
          <a:xfrm>
            <a:off x="4800600" y="2438400"/>
            <a:ext cx="3886200" cy="3581400"/>
          </a:xfrm>
        </p:spPr>
        <p:txBody>
          <a:bodyPr/>
          <a:lstStyle/>
          <a:p>
            <a:pPr lvl="0" eaLnBrk="1" latinLnBrk="0" hangingPunct="1"/>
            <a:r>
              <a:rPr lang="de-DE" smtClean="0"/>
              <a:t>Mastertextformat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10" name="Datumsplatzhalter 9"/>
          <p:cNvSpPr>
            <a:spLocks noGrp="1"/>
          </p:cNvSpPr>
          <p:nvPr>
            <p:ph type="dt" sz="half" idx="15"/>
          </p:nvPr>
        </p:nvSpPr>
        <p:spPr/>
        <p:txBody>
          <a:bodyPr rtlCol="0"/>
          <a:lstStyle/>
          <a:p>
            <a:fld id="{B7951985-D7FC-5C48-B07F-519646A34BC7}" type="datetimeFigureOut">
              <a:rPr lang="de-DE" smtClean="0"/>
              <a:t>19.07.12</a:t>
            </a:fld>
            <a:endParaRPr lang="de-DE"/>
          </a:p>
        </p:txBody>
      </p:sp>
      <p:sp>
        <p:nvSpPr>
          <p:cNvPr id="12" name="Foliennummernplatzhalter 11"/>
          <p:cNvSpPr>
            <a:spLocks noGrp="1"/>
          </p:cNvSpPr>
          <p:nvPr>
            <p:ph type="sldNum" sz="quarter" idx="16"/>
          </p:nvPr>
        </p:nvSpPr>
        <p:spPr/>
        <p:txBody>
          <a:bodyPr rtlCol="0"/>
          <a:lstStyle/>
          <a:p>
            <a:fld id="{B9C3F98F-7A94-314D-B1CA-438CA71B1993}" type="slidenum">
              <a:rPr lang="de-DE" smtClean="0"/>
              <a:t>‹Nr.›</a:t>
            </a:fld>
            <a:endParaRPr lang="de-DE"/>
          </a:p>
        </p:txBody>
      </p:sp>
      <p:sp>
        <p:nvSpPr>
          <p:cNvPr id="14" name="Fußzeilenplatzhalter 13"/>
          <p:cNvSpPr>
            <a:spLocks noGrp="1"/>
          </p:cNvSpPr>
          <p:nvPr>
            <p:ph type="ftr" sz="quarter" idx="17"/>
          </p:nvPr>
        </p:nvSpPr>
        <p:spPr/>
        <p:txBody>
          <a:bodyPr rtlCol="0"/>
          <a:lstStyle/>
          <a:p>
            <a:endParaRPr lang="de-DE"/>
          </a:p>
        </p:txBody>
      </p:sp>
      <p:sp>
        <p:nvSpPr>
          <p:cNvPr id="16" name="Textplatzhalt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de-DE" smtClean="0"/>
              <a:t>Mastertextformat bearbeiten</a:t>
            </a:r>
          </a:p>
        </p:txBody>
      </p:sp>
      <p:sp>
        <p:nvSpPr>
          <p:cNvPr id="15" name="Textplatzhalt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de-DE" smtClean="0"/>
              <a:t>Mastertextformat bearbeiten</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kumimoji="0" lang="de-DE" smtClean="0"/>
              <a:t>Mastertitelformat bearbeiten</a:t>
            </a:r>
            <a:endParaRPr kumimoji="0" lang="en-US"/>
          </a:p>
        </p:txBody>
      </p:sp>
      <p:sp>
        <p:nvSpPr>
          <p:cNvPr id="3" name="Datumsplatzhalter 2"/>
          <p:cNvSpPr>
            <a:spLocks noGrp="1"/>
          </p:cNvSpPr>
          <p:nvPr>
            <p:ph type="dt" sz="half" idx="10"/>
          </p:nvPr>
        </p:nvSpPr>
        <p:spPr/>
        <p:txBody>
          <a:bodyPr/>
          <a:lstStyle/>
          <a:p>
            <a:fld id="{B7951985-D7FC-5C48-B07F-519646A34BC7}" type="datetimeFigureOut">
              <a:rPr lang="de-DE" smtClean="0"/>
              <a:t>19.07.12</a:t>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lstStyle>
            <a:lvl1pPr>
              <a:defRPr>
                <a:solidFill>
                  <a:srgbClr val="FFFFFF"/>
                </a:solidFill>
              </a:defRPr>
            </a:lvl1pPr>
          </a:lstStyle>
          <a:p>
            <a:fld id="{B9C3F98F-7A94-314D-B1CA-438CA71B1993}" type="slidenum">
              <a:rPr lang="de-DE" smtClean="0"/>
              <a:t>‹Nr.›</a:t>
            </a:fld>
            <a:endParaRPr lang="de-D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B7951985-D7FC-5C48-B07F-519646A34BC7}" type="datetimeFigureOut">
              <a:rPr lang="de-DE" smtClean="0"/>
              <a:t>19.07.12</a:t>
            </a:fld>
            <a:endParaRPr lang="de-DE"/>
          </a:p>
        </p:txBody>
      </p:sp>
      <p:sp>
        <p:nvSpPr>
          <p:cNvPr id="3" name="Fußzeilenplatzhalter 2"/>
          <p:cNvSpPr>
            <a:spLocks noGrp="1"/>
          </p:cNvSpPr>
          <p:nvPr>
            <p:ph type="ftr" sz="quarter" idx="11"/>
          </p:nvPr>
        </p:nvSpPr>
        <p:spPr/>
        <p:txBody>
          <a:bodyPr/>
          <a:lstStyle/>
          <a:p>
            <a:endParaRPr lang="de-DE"/>
          </a:p>
        </p:txBody>
      </p:sp>
      <p:sp>
        <p:nvSpPr>
          <p:cNvPr id="4" name="Foliennummernplatzhalter 3"/>
          <p:cNvSpPr>
            <a:spLocks noGrp="1"/>
          </p:cNvSpPr>
          <p:nvPr>
            <p:ph type="sldNum" sz="quarter" idx="12"/>
          </p:nvPr>
        </p:nvSpPr>
        <p:spPr>
          <a:xfrm>
            <a:off x="0" y="6248400"/>
            <a:ext cx="533400" cy="381000"/>
          </a:xfrm>
        </p:spPr>
        <p:txBody>
          <a:bodyPr/>
          <a:lstStyle>
            <a:lvl1pPr>
              <a:defRPr>
                <a:solidFill>
                  <a:schemeClr val="tx2"/>
                </a:solidFill>
              </a:defRPr>
            </a:lvl1pPr>
          </a:lstStyle>
          <a:p>
            <a:fld id="{B9C3F98F-7A94-314D-B1CA-438CA71B1993}" type="slidenum">
              <a:rPr lang="de-DE" smtClean="0"/>
              <a:t>‹Nr.›</a:t>
            </a:fld>
            <a:endParaRPr lang="de-D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Beschriftung">
    <p:spTree>
      <p:nvGrpSpPr>
        <p:cNvPr id="1" name=""/>
        <p:cNvGrpSpPr/>
        <p:nvPr/>
      </p:nvGrpSpPr>
      <p:grpSpPr>
        <a:xfrm>
          <a:off x="0" y="0"/>
          <a:ext cx="0" cy="0"/>
          <a:chOff x="0" y="0"/>
          <a:chExt cx="0" cy="0"/>
        </a:xfrm>
      </p:grpSpPr>
      <p:sp>
        <p:nvSpPr>
          <p:cNvPr id="2" name="Titel 1"/>
          <p:cNvSpPr>
            <a:spLocks noGrp="1"/>
          </p:cNvSpPr>
          <p:nvPr>
            <p:ph type="title"/>
          </p:nvPr>
        </p:nvSpPr>
        <p:spPr>
          <a:xfrm>
            <a:off x="609600" y="273050"/>
            <a:ext cx="8077200" cy="869950"/>
          </a:xfrm>
        </p:spPr>
        <p:txBody>
          <a:bodyPr anchor="ctr"/>
          <a:lstStyle>
            <a:lvl1pPr algn="l">
              <a:buNone/>
              <a:defRPr sz="4400" b="0"/>
            </a:lvl1pPr>
          </a:lstStyle>
          <a:p>
            <a:r>
              <a:rPr kumimoji="0" lang="de-DE" smtClean="0"/>
              <a:t>Mastertitelformat bearbeiten</a:t>
            </a:r>
            <a:endParaRPr kumimoji="0" lang="en-US"/>
          </a:p>
        </p:txBody>
      </p:sp>
      <p:sp>
        <p:nvSpPr>
          <p:cNvPr id="5" name="Datumsplatzhalter 4"/>
          <p:cNvSpPr>
            <a:spLocks noGrp="1"/>
          </p:cNvSpPr>
          <p:nvPr>
            <p:ph type="dt" sz="half" idx="10"/>
          </p:nvPr>
        </p:nvSpPr>
        <p:spPr/>
        <p:txBody>
          <a:bodyPr/>
          <a:lstStyle/>
          <a:p>
            <a:fld id="{B7951985-D7FC-5C48-B07F-519646A34BC7}" type="datetimeFigureOut">
              <a:rPr lang="de-DE" smtClean="0"/>
              <a:t>19.07.12</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lvl1pPr>
              <a:defRPr>
                <a:solidFill>
                  <a:srgbClr val="FFFFFF"/>
                </a:solidFill>
              </a:defRPr>
            </a:lvl1pPr>
          </a:lstStyle>
          <a:p>
            <a:fld id="{B9C3F98F-7A94-314D-B1CA-438CA71B1993}" type="slidenum">
              <a:rPr lang="de-DE" smtClean="0"/>
              <a:t>‹Nr.›</a:t>
            </a:fld>
            <a:endParaRPr lang="de-DE"/>
          </a:p>
        </p:txBody>
      </p:sp>
      <p:sp>
        <p:nvSpPr>
          <p:cNvPr id="3" name="Textplatzhalt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de-DE" smtClean="0"/>
              <a:t>Mastertextformat bearbeiten</a:t>
            </a:r>
          </a:p>
        </p:txBody>
      </p:sp>
      <p:sp>
        <p:nvSpPr>
          <p:cNvPr id="9" name="Inhaltsplatzhalter 8"/>
          <p:cNvSpPr>
            <a:spLocks noGrp="1"/>
          </p:cNvSpPr>
          <p:nvPr>
            <p:ph sz="quarter" idx="1"/>
          </p:nvPr>
        </p:nvSpPr>
        <p:spPr>
          <a:xfrm>
            <a:off x="2362200" y="1752600"/>
            <a:ext cx="6400800" cy="4419600"/>
          </a:xfrm>
        </p:spPr>
        <p:txBody>
          <a:bodyPr/>
          <a:lstStyle/>
          <a:p>
            <a:pPr lvl="0" eaLnBrk="1" latinLnBrk="0" hangingPunct="1"/>
            <a:r>
              <a:rPr lang="de-DE" smtClean="0"/>
              <a:t>Mastertextformat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ild mit Beschriftung">
    <p:bg>
      <p:bgRef idx="1003">
        <a:schemeClr val="bg2"/>
      </p:bgRef>
    </p:bg>
    <p:spTree>
      <p:nvGrpSpPr>
        <p:cNvPr id="1" name=""/>
        <p:cNvGrpSpPr/>
        <p:nvPr/>
      </p:nvGrpSpPr>
      <p:grpSpPr>
        <a:xfrm>
          <a:off x="0" y="0"/>
          <a:ext cx="0" cy="0"/>
          <a:chOff x="0" y="0"/>
          <a:chExt cx="0" cy="0"/>
        </a:xfrm>
      </p:grpSpPr>
      <p:sp>
        <p:nvSpPr>
          <p:cNvPr id="4" name="Textplatzhalt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de-DE" smtClean="0"/>
              <a:t>Mastertextformat bearbeiten</a:t>
            </a:r>
          </a:p>
        </p:txBody>
      </p:sp>
      <p:sp>
        <p:nvSpPr>
          <p:cNvPr id="8" name="Rechteck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hteck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hteck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el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de-DE" smtClean="0"/>
              <a:t>Mastertitelformat bearbeiten</a:t>
            </a:r>
            <a:endParaRPr kumimoji="0" lang="en-US"/>
          </a:p>
        </p:txBody>
      </p:sp>
      <p:sp>
        <p:nvSpPr>
          <p:cNvPr id="11" name="Rechteck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umsplatzhalter 11"/>
          <p:cNvSpPr>
            <a:spLocks noGrp="1"/>
          </p:cNvSpPr>
          <p:nvPr>
            <p:ph type="dt" sz="half" idx="10"/>
          </p:nvPr>
        </p:nvSpPr>
        <p:spPr>
          <a:xfrm>
            <a:off x="6248400" y="6248400"/>
            <a:ext cx="2667000" cy="365125"/>
          </a:xfrm>
        </p:spPr>
        <p:txBody>
          <a:bodyPr rtlCol="0"/>
          <a:lstStyle/>
          <a:p>
            <a:fld id="{B7951985-D7FC-5C48-B07F-519646A34BC7}" type="datetimeFigureOut">
              <a:rPr lang="de-DE" smtClean="0"/>
              <a:t>19.07.12</a:t>
            </a:fld>
            <a:endParaRPr lang="de-DE"/>
          </a:p>
        </p:txBody>
      </p:sp>
      <p:sp>
        <p:nvSpPr>
          <p:cNvPr id="13" name="Foliennummernplatzhalter 12"/>
          <p:cNvSpPr>
            <a:spLocks noGrp="1"/>
          </p:cNvSpPr>
          <p:nvPr>
            <p:ph type="sldNum" sz="quarter" idx="11"/>
          </p:nvPr>
        </p:nvSpPr>
        <p:spPr>
          <a:xfrm>
            <a:off x="0" y="4667249"/>
            <a:ext cx="1447800" cy="663578"/>
          </a:xfrm>
        </p:spPr>
        <p:txBody>
          <a:bodyPr rtlCol="0"/>
          <a:lstStyle>
            <a:lvl1pPr>
              <a:defRPr sz="2800"/>
            </a:lvl1pPr>
          </a:lstStyle>
          <a:p>
            <a:fld id="{B9C3F98F-7A94-314D-B1CA-438CA71B1993}" type="slidenum">
              <a:rPr lang="de-DE" smtClean="0"/>
              <a:t>‹Nr.›</a:t>
            </a:fld>
            <a:endParaRPr lang="de-DE"/>
          </a:p>
        </p:txBody>
      </p:sp>
      <p:sp>
        <p:nvSpPr>
          <p:cNvPr id="14" name="Fußzeilenplatzhalter 13"/>
          <p:cNvSpPr>
            <a:spLocks noGrp="1"/>
          </p:cNvSpPr>
          <p:nvPr>
            <p:ph type="ftr" sz="quarter" idx="12"/>
          </p:nvPr>
        </p:nvSpPr>
        <p:spPr>
          <a:xfrm>
            <a:off x="1600200" y="6248206"/>
            <a:ext cx="4572000" cy="365125"/>
          </a:xfrm>
        </p:spPr>
        <p:txBody>
          <a:bodyPr rtlCol="0"/>
          <a:lstStyle/>
          <a:p>
            <a:endParaRPr lang="de-DE"/>
          </a:p>
        </p:txBody>
      </p:sp>
      <p:sp>
        <p:nvSpPr>
          <p:cNvPr id="3" name="Bildplatzhalt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de-DE" smtClean="0"/>
              <a:t>Bild auf Platzhalter ziehen oder durch Klicken auf Symbol hinzufügen</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elplatzhalter 21"/>
          <p:cNvSpPr>
            <a:spLocks noGrp="1"/>
          </p:cNvSpPr>
          <p:nvPr>
            <p:ph type="title"/>
          </p:nvPr>
        </p:nvSpPr>
        <p:spPr>
          <a:xfrm>
            <a:off x="609600" y="228600"/>
            <a:ext cx="8153400" cy="990600"/>
          </a:xfrm>
          <a:prstGeom prst="rect">
            <a:avLst/>
          </a:prstGeom>
        </p:spPr>
        <p:txBody>
          <a:bodyPr vert="horz" anchor="ctr">
            <a:normAutofit/>
          </a:bodyPr>
          <a:lstStyle/>
          <a:p>
            <a:r>
              <a:rPr kumimoji="0" lang="de-DE" smtClean="0"/>
              <a:t>Mastertitelformat bearbeiten</a:t>
            </a:r>
            <a:endParaRPr kumimoji="0" lang="en-US"/>
          </a:p>
        </p:txBody>
      </p:sp>
      <p:sp>
        <p:nvSpPr>
          <p:cNvPr id="13" name="Textplatzhalt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de-DE" smtClean="0"/>
              <a:t>Mastertextformat bearbeiten</a:t>
            </a:r>
          </a:p>
          <a:p>
            <a:pPr lvl="1" eaLnBrk="1" latinLnBrk="0" hangingPunct="1"/>
            <a:r>
              <a:rPr kumimoji="0" lang="de-DE" smtClean="0"/>
              <a:t>Zweite Ebene</a:t>
            </a:r>
          </a:p>
          <a:p>
            <a:pPr lvl="2" eaLnBrk="1" latinLnBrk="0" hangingPunct="1"/>
            <a:r>
              <a:rPr kumimoji="0" lang="de-DE" smtClean="0"/>
              <a:t>Dritte Ebene</a:t>
            </a:r>
          </a:p>
          <a:p>
            <a:pPr lvl="3" eaLnBrk="1" latinLnBrk="0" hangingPunct="1"/>
            <a:r>
              <a:rPr kumimoji="0" lang="de-DE" smtClean="0"/>
              <a:t>Vierte Ebene</a:t>
            </a:r>
          </a:p>
          <a:p>
            <a:pPr lvl="4" eaLnBrk="1" latinLnBrk="0" hangingPunct="1"/>
            <a:r>
              <a:rPr kumimoji="0" lang="de-DE" smtClean="0"/>
              <a:t>Fünfte Ebene</a:t>
            </a:r>
            <a:endParaRPr kumimoji="0" lang="en-US"/>
          </a:p>
        </p:txBody>
      </p:sp>
      <p:sp>
        <p:nvSpPr>
          <p:cNvPr id="14" name="Datumsplatzhalt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B7951985-D7FC-5C48-B07F-519646A34BC7}" type="datetimeFigureOut">
              <a:rPr lang="de-DE" smtClean="0"/>
              <a:t>19.07.12</a:t>
            </a:fld>
            <a:endParaRPr lang="de-DE"/>
          </a:p>
        </p:txBody>
      </p:sp>
      <p:sp>
        <p:nvSpPr>
          <p:cNvPr id="3" name="Fußzeilenplatzhalt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de-DE"/>
          </a:p>
        </p:txBody>
      </p:sp>
      <p:sp>
        <p:nvSpPr>
          <p:cNvPr id="7" name="Rechteck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hteck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hteck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Foliennummernplatzhalt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B9C3F98F-7A94-314D-B1CA-438CA71B1993}" type="slidenum">
              <a:rPr lang="de-DE" smtClean="0"/>
              <a:t>‹Nr.›</a:t>
            </a:fld>
            <a:endParaRPr lang="de-DE"/>
          </a:p>
        </p:txBody>
      </p:sp>
    </p:spTree>
  </p:cSld>
  <p:clrMap bg1="lt1" tx1="dk1" bg2="lt2" tx2="dk2" accent1="accent1" accent2="accent2" accent3="accent3" accent4="accent4" accent5="accent5" accent6="accent6" hlink="hlink" folHlink="folHlink"/>
  <p:sldLayoutIdLst>
    <p:sldLayoutId id="2147483702" r:id="rId1"/>
    <p:sldLayoutId id="2147483703" r:id="rId2"/>
    <p:sldLayoutId id="2147483704" r:id="rId3"/>
    <p:sldLayoutId id="2147483705" r:id="rId4"/>
    <p:sldLayoutId id="2147483706" r:id="rId5"/>
    <p:sldLayoutId id="2147483707" r:id="rId6"/>
    <p:sldLayoutId id="2147483708" r:id="rId7"/>
    <p:sldLayoutId id="2147483709" r:id="rId8"/>
    <p:sldLayoutId id="2147483710" r:id="rId9"/>
    <p:sldLayoutId id="2147483711" r:id="rId10"/>
    <p:sldLayoutId id="2147483712"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de-DE" dirty="0" smtClean="0"/>
              <a:t>Monte Carlo Transport Simulation</a:t>
            </a:r>
            <a:endParaRPr lang="de-DE" dirty="0"/>
          </a:p>
        </p:txBody>
      </p:sp>
      <p:sp>
        <p:nvSpPr>
          <p:cNvPr id="3" name="Untertitel 2"/>
          <p:cNvSpPr>
            <a:spLocks noGrp="1"/>
          </p:cNvSpPr>
          <p:nvPr>
            <p:ph type="subTitle" idx="1"/>
          </p:nvPr>
        </p:nvSpPr>
        <p:spPr/>
        <p:txBody>
          <a:bodyPr/>
          <a:lstStyle/>
          <a:p>
            <a:r>
              <a:rPr lang="de-DE" dirty="0" smtClean="0"/>
              <a:t>Panda Computing </a:t>
            </a:r>
            <a:r>
              <a:rPr lang="de-DE" dirty="0" err="1" smtClean="0"/>
              <a:t>Week</a:t>
            </a:r>
            <a:r>
              <a:rPr lang="de-DE" dirty="0" smtClean="0"/>
              <a:t> 2012, Torino</a:t>
            </a:r>
          </a:p>
        </p:txBody>
      </p:sp>
    </p:spTree>
    <p:extLst>
      <p:ext uri="{BB962C8B-B14F-4D97-AF65-F5344CB8AC3E}">
        <p14:creationId xmlns:p14="http://schemas.microsoft.com/office/powerpoint/2010/main" val="412869762"/>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MC transport in detail (4)</a:t>
            </a:r>
            <a:endParaRPr lang="en-US" dirty="0"/>
          </a:p>
        </p:txBody>
      </p:sp>
      <p:sp>
        <p:nvSpPr>
          <p:cNvPr id="14" name="Textfeld 13"/>
          <p:cNvSpPr txBox="1"/>
          <p:nvPr/>
        </p:nvSpPr>
        <p:spPr>
          <a:xfrm>
            <a:off x="3421596" y="1701314"/>
            <a:ext cx="1585327" cy="369332"/>
          </a:xfrm>
          <a:prstGeom prst="rect">
            <a:avLst/>
          </a:prstGeom>
          <a:noFill/>
        </p:spPr>
        <p:txBody>
          <a:bodyPr wrap="none" rtlCol="0">
            <a:spAutoFit/>
          </a:bodyPr>
          <a:lstStyle/>
          <a:p>
            <a:r>
              <a:rPr lang="en-US" dirty="0" smtClean="0"/>
              <a:t>Silicon detector</a:t>
            </a:r>
            <a:endParaRPr lang="en-US" dirty="0"/>
          </a:p>
        </p:txBody>
      </p:sp>
      <p:pic>
        <p:nvPicPr>
          <p:cNvPr id="12" name="Bild 1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36623" y="2055443"/>
            <a:ext cx="3670300" cy="2882900"/>
          </a:xfrm>
          <a:prstGeom prst="rect">
            <a:avLst/>
          </a:prstGeom>
        </p:spPr>
      </p:pic>
      <p:sp>
        <p:nvSpPr>
          <p:cNvPr id="13" name="Textfeld 12"/>
          <p:cNvSpPr txBox="1"/>
          <p:nvPr/>
        </p:nvSpPr>
        <p:spPr>
          <a:xfrm>
            <a:off x="814090" y="2416261"/>
            <a:ext cx="1313180" cy="369332"/>
          </a:xfrm>
          <a:prstGeom prst="rect">
            <a:avLst/>
          </a:prstGeom>
          <a:noFill/>
        </p:spPr>
        <p:txBody>
          <a:bodyPr wrap="none" rtlCol="0">
            <a:spAutoFit/>
          </a:bodyPr>
          <a:lstStyle/>
          <a:p>
            <a:r>
              <a:rPr lang="en-US" dirty="0" smtClean="0"/>
              <a:t>Gold Target</a:t>
            </a:r>
            <a:endParaRPr lang="en-US" dirty="0"/>
          </a:p>
        </p:txBody>
      </p:sp>
      <p:sp>
        <p:nvSpPr>
          <p:cNvPr id="16" name="Textfeld 15"/>
          <p:cNvSpPr txBox="1"/>
          <p:nvPr/>
        </p:nvSpPr>
        <p:spPr>
          <a:xfrm>
            <a:off x="5305119" y="1701314"/>
            <a:ext cx="3838882" cy="4524316"/>
          </a:xfrm>
          <a:prstGeom prst="rect">
            <a:avLst/>
          </a:prstGeom>
          <a:noFill/>
        </p:spPr>
        <p:txBody>
          <a:bodyPr wrap="square" rtlCol="0">
            <a:spAutoFit/>
          </a:bodyPr>
          <a:lstStyle/>
          <a:p>
            <a:pPr marL="285750" indent="-285750">
              <a:buClr>
                <a:schemeClr val="accent2"/>
              </a:buClr>
              <a:buSzPct val="60000"/>
              <a:buFont typeface="Wingdings" charset="2"/>
              <a:buChar char=""/>
            </a:pPr>
            <a:r>
              <a:rPr lang="en-US" dirty="0" smtClean="0"/>
              <a:t>Since particle is in vacuum again, it is moved across the next boundary</a:t>
            </a:r>
          </a:p>
          <a:p>
            <a:pPr marL="285750" indent="-285750">
              <a:buClr>
                <a:schemeClr val="accent2"/>
              </a:buClr>
              <a:buSzPct val="60000"/>
              <a:buFont typeface="Wingdings" charset="2"/>
              <a:buChar char=""/>
            </a:pPr>
            <a:r>
              <a:rPr lang="en-US" dirty="0" smtClean="0"/>
              <a:t>This time we are in a detector (active medium)</a:t>
            </a:r>
          </a:p>
          <a:p>
            <a:pPr marL="285750" indent="-285750">
              <a:buClr>
                <a:schemeClr val="accent2"/>
              </a:buClr>
              <a:buSzPct val="60000"/>
              <a:buFont typeface="Wingdings" charset="2"/>
              <a:buChar char=""/>
            </a:pPr>
            <a:r>
              <a:rPr lang="en-US" dirty="0" smtClean="0"/>
              <a:t>Detector response function is called for every step inside the detector which has access to the following information</a:t>
            </a:r>
          </a:p>
          <a:p>
            <a:pPr marL="742950" lvl="1" indent="-285750">
              <a:buClr>
                <a:schemeClr val="accent2"/>
              </a:buClr>
              <a:buSzPct val="60000"/>
              <a:buFont typeface="Wingdings" charset="2"/>
              <a:buChar char=""/>
            </a:pPr>
            <a:r>
              <a:rPr lang="en-US" dirty="0" smtClean="0"/>
              <a:t>Position</a:t>
            </a:r>
          </a:p>
          <a:p>
            <a:pPr marL="742950" lvl="1" indent="-285750">
              <a:buClr>
                <a:schemeClr val="accent2"/>
              </a:buClr>
              <a:buSzPct val="60000"/>
              <a:buFont typeface="Wingdings" charset="2"/>
              <a:buChar char=""/>
            </a:pPr>
            <a:r>
              <a:rPr lang="en-US" dirty="0" smtClean="0"/>
              <a:t>Momentum</a:t>
            </a:r>
          </a:p>
          <a:p>
            <a:pPr marL="742950" lvl="1" indent="-285750">
              <a:buClr>
                <a:schemeClr val="accent2"/>
              </a:buClr>
              <a:buSzPct val="60000"/>
              <a:buFont typeface="Wingdings" charset="2"/>
              <a:buChar char=""/>
            </a:pPr>
            <a:r>
              <a:rPr lang="en-US" dirty="0" smtClean="0"/>
              <a:t>Energy loss</a:t>
            </a:r>
          </a:p>
          <a:p>
            <a:pPr marL="742950" lvl="1" indent="-285750">
              <a:buClr>
                <a:schemeClr val="accent2"/>
              </a:buClr>
              <a:buSzPct val="60000"/>
              <a:buFont typeface="Wingdings" charset="2"/>
              <a:buChar char=""/>
            </a:pPr>
            <a:r>
              <a:rPr lang="en-US" dirty="0" smtClean="0"/>
              <a:t>PID</a:t>
            </a:r>
          </a:p>
          <a:p>
            <a:pPr marL="742950" lvl="1" indent="-285750">
              <a:buClr>
                <a:schemeClr val="accent2"/>
              </a:buClr>
              <a:buSzPct val="60000"/>
              <a:buFont typeface="Wingdings" charset="2"/>
              <a:buChar char=""/>
            </a:pPr>
            <a:r>
              <a:rPr lang="en-US" dirty="0" smtClean="0"/>
              <a:t>Track length</a:t>
            </a:r>
          </a:p>
          <a:p>
            <a:pPr marL="742950" lvl="1" indent="-285750">
              <a:buClr>
                <a:schemeClr val="accent2"/>
              </a:buClr>
              <a:buSzPct val="60000"/>
              <a:buFont typeface="Wingdings" charset="2"/>
              <a:buChar char=""/>
            </a:pPr>
            <a:r>
              <a:rPr lang="en-US" dirty="0" smtClean="0"/>
              <a:t>Time of flight</a:t>
            </a:r>
          </a:p>
          <a:p>
            <a:pPr>
              <a:buClr>
                <a:schemeClr val="accent2"/>
              </a:buClr>
              <a:buSzPct val="60000"/>
            </a:pPr>
            <a:endParaRPr lang="en-US" dirty="0" smtClean="0"/>
          </a:p>
          <a:p>
            <a:pPr>
              <a:buClr>
                <a:schemeClr val="accent2"/>
              </a:buClr>
              <a:buSzPct val="60000"/>
            </a:pPr>
            <a:endParaRPr lang="en-US" dirty="0" smtClean="0"/>
          </a:p>
        </p:txBody>
      </p:sp>
    </p:spTree>
    <p:extLst>
      <p:ext uri="{BB962C8B-B14F-4D97-AF65-F5344CB8AC3E}">
        <p14:creationId xmlns:p14="http://schemas.microsoft.com/office/powerpoint/2010/main" val="2861472963"/>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MC </a:t>
            </a:r>
            <a:r>
              <a:rPr lang="de-DE" dirty="0" err="1" smtClean="0"/>
              <a:t>transport</a:t>
            </a:r>
            <a:r>
              <a:rPr lang="de-DE" dirty="0" smtClean="0"/>
              <a:t> in </a:t>
            </a:r>
            <a:r>
              <a:rPr lang="de-DE" dirty="0" err="1" smtClean="0"/>
              <a:t>detail</a:t>
            </a:r>
            <a:r>
              <a:rPr lang="de-DE" dirty="0" smtClean="0"/>
              <a:t> (5)</a:t>
            </a:r>
            <a:endParaRPr lang="de-DE" dirty="0"/>
          </a:p>
        </p:txBody>
      </p:sp>
      <p:sp>
        <p:nvSpPr>
          <p:cNvPr id="4" name="Rectangle 3"/>
          <p:cNvSpPr>
            <a:spLocks noChangeArrowheads="1"/>
          </p:cNvSpPr>
          <p:nvPr/>
        </p:nvSpPr>
        <p:spPr bwMode="auto">
          <a:xfrm>
            <a:off x="800100" y="2390775"/>
            <a:ext cx="3457575" cy="1152525"/>
          </a:xfrm>
          <a:prstGeom prst="rect">
            <a:avLst/>
          </a:prstGeom>
          <a:solidFill>
            <a:srgbClr val="CCECFF"/>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de-DE"/>
          </a:p>
        </p:txBody>
      </p:sp>
      <p:sp>
        <p:nvSpPr>
          <p:cNvPr id="5" name="Text Box 4"/>
          <p:cNvSpPr txBox="1">
            <a:spLocks noChangeArrowheads="1"/>
          </p:cNvSpPr>
          <p:nvPr/>
        </p:nvSpPr>
        <p:spPr bwMode="auto">
          <a:xfrm>
            <a:off x="728663" y="2024063"/>
            <a:ext cx="20764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eaLnBrk="1" hangingPunct="1"/>
            <a:r>
              <a:rPr lang="en-US" b="1"/>
              <a:t>Sensitive Volume</a:t>
            </a:r>
          </a:p>
        </p:txBody>
      </p:sp>
      <p:sp>
        <p:nvSpPr>
          <p:cNvPr id="6" name="Freeform 5"/>
          <p:cNvSpPr>
            <a:spLocks/>
          </p:cNvSpPr>
          <p:nvPr/>
        </p:nvSpPr>
        <p:spPr bwMode="auto">
          <a:xfrm rot="19224672">
            <a:off x="1773238" y="2498725"/>
            <a:ext cx="2268537" cy="625475"/>
          </a:xfrm>
          <a:custGeom>
            <a:avLst/>
            <a:gdLst>
              <a:gd name="T0" fmla="*/ 0 w 1451"/>
              <a:gd name="T1" fmla="*/ 1392 h 1709"/>
              <a:gd name="T2" fmla="*/ 1134 w 1451"/>
              <a:gd name="T3" fmla="*/ 53 h 1709"/>
              <a:gd name="T4" fmla="*/ 1451 w 1451"/>
              <a:gd name="T5" fmla="*/ 1709 h 1709"/>
            </a:gdLst>
            <a:ahLst/>
            <a:cxnLst>
              <a:cxn ang="0">
                <a:pos x="T0" y="T1"/>
              </a:cxn>
              <a:cxn ang="0">
                <a:pos x="T2" y="T3"/>
              </a:cxn>
              <a:cxn ang="0">
                <a:pos x="T4" y="T5"/>
              </a:cxn>
            </a:cxnLst>
            <a:rect l="0" t="0" r="r" b="b"/>
            <a:pathLst>
              <a:path w="1451" h="1709">
                <a:moveTo>
                  <a:pt x="0" y="1392"/>
                </a:moveTo>
                <a:cubicBezTo>
                  <a:pt x="446" y="696"/>
                  <a:pt x="892" y="0"/>
                  <a:pt x="1134" y="53"/>
                </a:cubicBezTo>
                <a:cubicBezTo>
                  <a:pt x="1376" y="106"/>
                  <a:pt x="1398" y="1433"/>
                  <a:pt x="1451" y="1709"/>
                </a:cubicBezTo>
              </a:path>
            </a:pathLst>
          </a:custGeom>
          <a:noFill/>
          <a:ln w="19050" cmpd="sng">
            <a:solidFill>
              <a:schemeClr val="accent2"/>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de-DE"/>
          </a:p>
        </p:txBody>
      </p:sp>
      <p:sp>
        <p:nvSpPr>
          <p:cNvPr id="7" name="Freeform 6"/>
          <p:cNvSpPr>
            <a:spLocks/>
          </p:cNvSpPr>
          <p:nvPr/>
        </p:nvSpPr>
        <p:spPr bwMode="auto">
          <a:xfrm>
            <a:off x="2492375" y="2949575"/>
            <a:ext cx="963613" cy="736600"/>
          </a:xfrm>
          <a:custGeom>
            <a:avLst/>
            <a:gdLst>
              <a:gd name="T0" fmla="*/ 0 w 503"/>
              <a:gd name="T1" fmla="*/ 28 h 106"/>
              <a:gd name="T2" fmla="*/ 50 w 503"/>
              <a:gd name="T3" fmla="*/ 33 h 106"/>
              <a:gd name="T4" fmla="*/ 84 w 503"/>
              <a:gd name="T5" fmla="*/ 45 h 106"/>
              <a:gd name="T6" fmla="*/ 139 w 503"/>
              <a:gd name="T7" fmla="*/ 0 h 106"/>
              <a:gd name="T8" fmla="*/ 190 w 503"/>
              <a:gd name="T9" fmla="*/ 50 h 106"/>
              <a:gd name="T10" fmla="*/ 240 w 503"/>
              <a:gd name="T11" fmla="*/ 0 h 106"/>
              <a:gd name="T12" fmla="*/ 246 w 503"/>
              <a:gd name="T13" fmla="*/ 39 h 106"/>
              <a:gd name="T14" fmla="*/ 285 w 503"/>
              <a:gd name="T15" fmla="*/ 50 h 106"/>
              <a:gd name="T16" fmla="*/ 425 w 503"/>
              <a:gd name="T17" fmla="*/ 56 h 106"/>
              <a:gd name="T18" fmla="*/ 486 w 503"/>
              <a:gd name="T19" fmla="*/ 95 h 106"/>
              <a:gd name="T20" fmla="*/ 503 w 503"/>
              <a:gd name="T21" fmla="*/ 106 h 1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03" h="106">
                <a:moveTo>
                  <a:pt x="0" y="28"/>
                </a:moveTo>
                <a:cubicBezTo>
                  <a:pt x="17" y="30"/>
                  <a:pt x="34" y="30"/>
                  <a:pt x="50" y="33"/>
                </a:cubicBezTo>
                <a:cubicBezTo>
                  <a:pt x="62" y="35"/>
                  <a:pt x="84" y="45"/>
                  <a:pt x="84" y="45"/>
                </a:cubicBezTo>
                <a:cubicBezTo>
                  <a:pt x="107" y="37"/>
                  <a:pt x="118" y="14"/>
                  <a:pt x="139" y="0"/>
                </a:cubicBezTo>
                <a:cubicBezTo>
                  <a:pt x="165" y="17"/>
                  <a:pt x="157" y="40"/>
                  <a:pt x="190" y="50"/>
                </a:cubicBezTo>
                <a:cubicBezTo>
                  <a:pt x="217" y="37"/>
                  <a:pt x="218" y="22"/>
                  <a:pt x="240" y="0"/>
                </a:cubicBezTo>
                <a:cubicBezTo>
                  <a:pt x="242" y="13"/>
                  <a:pt x="237" y="29"/>
                  <a:pt x="246" y="39"/>
                </a:cubicBezTo>
                <a:cubicBezTo>
                  <a:pt x="255" y="49"/>
                  <a:pt x="272" y="46"/>
                  <a:pt x="285" y="50"/>
                </a:cubicBezTo>
                <a:cubicBezTo>
                  <a:pt x="330" y="63"/>
                  <a:pt x="378" y="54"/>
                  <a:pt x="425" y="56"/>
                </a:cubicBezTo>
                <a:cubicBezTo>
                  <a:pt x="457" y="66"/>
                  <a:pt x="458" y="70"/>
                  <a:pt x="486" y="95"/>
                </a:cubicBezTo>
                <a:cubicBezTo>
                  <a:pt x="491" y="99"/>
                  <a:pt x="503" y="106"/>
                  <a:pt x="503" y="106"/>
                </a:cubicBezTo>
              </a:path>
            </a:pathLst>
          </a:custGeom>
          <a:noFill/>
          <a:ln w="28575" cmpd="sng">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de-DE"/>
          </a:p>
        </p:txBody>
      </p:sp>
      <p:sp>
        <p:nvSpPr>
          <p:cNvPr id="8" name="Text Box 7"/>
          <p:cNvSpPr txBox="1">
            <a:spLocks noChangeArrowheads="1"/>
          </p:cNvSpPr>
          <p:nvPr/>
        </p:nvSpPr>
        <p:spPr bwMode="auto">
          <a:xfrm>
            <a:off x="1989138" y="3722688"/>
            <a:ext cx="311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eaLnBrk="1" hangingPunct="1"/>
            <a:r>
              <a:rPr lang="en-US" b="1"/>
              <a:t>1</a:t>
            </a:r>
          </a:p>
        </p:txBody>
      </p:sp>
      <p:sp>
        <p:nvSpPr>
          <p:cNvPr id="9" name="Text Box 8"/>
          <p:cNvSpPr txBox="1">
            <a:spLocks noChangeArrowheads="1"/>
          </p:cNvSpPr>
          <p:nvPr/>
        </p:nvSpPr>
        <p:spPr bwMode="auto">
          <a:xfrm>
            <a:off x="3392488" y="2967038"/>
            <a:ext cx="311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eaLnBrk="1" hangingPunct="1"/>
            <a:r>
              <a:rPr lang="en-US" b="1"/>
              <a:t>2</a:t>
            </a:r>
          </a:p>
        </p:txBody>
      </p:sp>
      <p:sp>
        <p:nvSpPr>
          <p:cNvPr id="10" name="Text Box 9"/>
          <p:cNvSpPr txBox="1">
            <a:spLocks noChangeArrowheads="1"/>
          </p:cNvSpPr>
          <p:nvPr/>
        </p:nvSpPr>
        <p:spPr bwMode="auto">
          <a:xfrm>
            <a:off x="836613" y="4076700"/>
            <a:ext cx="1263650" cy="1465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eaLnBrk="1" hangingPunct="1"/>
            <a:r>
              <a:rPr lang="en-US" b="1"/>
              <a:t>Geant 3</a:t>
            </a:r>
          </a:p>
          <a:p>
            <a:pPr eaLnBrk="1" hangingPunct="1"/>
            <a:r>
              <a:rPr lang="en-US"/>
              <a:t>1: entering</a:t>
            </a:r>
          </a:p>
          <a:p>
            <a:pPr eaLnBrk="1" hangingPunct="1"/>
            <a:r>
              <a:rPr lang="en-US"/>
              <a:t>1: exiting</a:t>
            </a:r>
          </a:p>
          <a:p>
            <a:pPr eaLnBrk="1" hangingPunct="1"/>
            <a:r>
              <a:rPr lang="en-US"/>
              <a:t>2: entering</a:t>
            </a:r>
          </a:p>
          <a:p>
            <a:pPr eaLnBrk="1" hangingPunct="1"/>
            <a:r>
              <a:rPr lang="en-US"/>
              <a:t>2: exiting</a:t>
            </a:r>
          </a:p>
        </p:txBody>
      </p:sp>
      <p:sp>
        <p:nvSpPr>
          <p:cNvPr id="11" name="Text Box 10"/>
          <p:cNvSpPr txBox="1">
            <a:spLocks noChangeArrowheads="1"/>
          </p:cNvSpPr>
          <p:nvPr/>
        </p:nvSpPr>
        <p:spPr bwMode="auto">
          <a:xfrm>
            <a:off x="3648075" y="4076700"/>
            <a:ext cx="1625678" cy="2031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eaLnBrk="1" hangingPunct="1"/>
            <a:r>
              <a:rPr lang="en-US" b="1" dirty="0" smtClean="0"/>
              <a:t>Geant4/</a:t>
            </a:r>
            <a:r>
              <a:rPr lang="en-US" b="1" dirty="0" err="1" smtClean="0"/>
              <a:t>Fluka</a:t>
            </a:r>
            <a:endParaRPr lang="en-US" b="1" dirty="0"/>
          </a:p>
          <a:p>
            <a:pPr eaLnBrk="1" hangingPunct="1"/>
            <a:r>
              <a:rPr lang="en-US" dirty="0"/>
              <a:t>1: entering</a:t>
            </a:r>
          </a:p>
          <a:p>
            <a:pPr eaLnBrk="1" hangingPunct="1"/>
            <a:r>
              <a:rPr lang="en-US" dirty="0"/>
              <a:t>1: disappeared</a:t>
            </a:r>
          </a:p>
          <a:p>
            <a:pPr eaLnBrk="1" hangingPunct="1"/>
            <a:r>
              <a:rPr lang="en-US" dirty="0"/>
              <a:t>2: entering</a:t>
            </a:r>
          </a:p>
          <a:p>
            <a:pPr eaLnBrk="1" hangingPunct="1"/>
            <a:r>
              <a:rPr lang="en-US" dirty="0"/>
              <a:t>2: exiting</a:t>
            </a:r>
          </a:p>
          <a:p>
            <a:pPr eaLnBrk="1" hangingPunct="1"/>
            <a:r>
              <a:rPr lang="en-US" dirty="0"/>
              <a:t>1: entering</a:t>
            </a:r>
          </a:p>
          <a:p>
            <a:pPr eaLnBrk="1" hangingPunct="1"/>
            <a:r>
              <a:rPr lang="en-US" dirty="0"/>
              <a:t>1:exiting</a:t>
            </a:r>
          </a:p>
        </p:txBody>
      </p:sp>
      <p:sp>
        <p:nvSpPr>
          <p:cNvPr id="12" name="AutoShape 11"/>
          <p:cNvSpPr>
            <a:spLocks noChangeArrowheads="1"/>
          </p:cNvSpPr>
          <p:nvPr/>
        </p:nvSpPr>
        <p:spPr bwMode="auto">
          <a:xfrm>
            <a:off x="142875" y="6273800"/>
            <a:ext cx="468313" cy="396875"/>
          </a:xfrm>
          <a:prstGeom prst="rightArrow">
            <a:avLst>
              <a:gd name="adj1" fmla="val 50000"/>
              <a:gd name="adj2" fmla="val 29500"/>
            </a:avLst>
          </a:prstGeom>
          <a:solidFill>
            <a:srgbClr val="FF0000"/>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de-DE"/>
          </a:p>
        </p:txBody>
      </p:sp>
      <p:sp>
        <p:nvSpPr>
          <p:cNvPr id="13" name="Text Box 12"/>
          <p:cNvSpPr txBox="1">
            <a:spLocks noChangeArrowheads="1"/>
          </p:cNvSpPr>
          <p:nvPr/>
        </p:nvSpPr>
        <p:spPr bwMode="auto">
          <a:xfrm>
            <a:off x="1019175" y="6303963"/>
            <a:ext cx="394888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eaLnBrk="1" hangingPunct="1"/>
            <a:r>
              <a:rPr lang="en-US" b="1" dirty="0">
                <a:solidFill>
                  <a:srgbClr val="FF0000"/>
                </a:solidFill>
              </a:rPr>
              <a:t>2</a:t>
            </a:r>
            <a:r>
              <a:rPr lang="en-US" b="1" dirty="0" smtClean="0">
                <a:solidFill>
                  <a:srgbClr val="FF0000"/>
                </a:solidFill>
              </a:rPr>
              <a:t> MC points</a:t>
            </a:r>
            <a:r>
              <a:rPr lang="en-US" b="1" dirty="0">
                <a:solidFill>
                  <a:srgbClr val="FF0000"/>
                </a:solidFill>
              </a:rPr>
              <a:t>	               	</a:t>
            </a:r>
            <a:r>
              <a:rPr lang="en-US" b="1" dirty="0" smtClean="0">
                <a:solidFill>
                  <a:srgbClr val="FF0000"/>
                </a:solidFill>
              </a:rPr>
              <a:t>     3 MC points</a:t>
            </a:r>
            <a:endParaRPr lang="en-US" b="1" dirty="0">
              <a:solidFill>
                <a:srgbClr val="FF0000"/>
              </a:solidFill>
            </a:endParaRPr>
          </a:p>
        </p:txBody>
      </p:sp>
      <p:sp>
        <p:nvSpPr>
          <p:cNvPr id="15" name="Textfeld 14"/>
          <p:cNvSpPr txBox="1"/>
          <p:nvPr/>
        </p:nvSpPr>
        <p:spPr>
          <a:xfrm>
            <a:off x="5305119" y="1701314"/>
            <a:ext cx="3838882" cy="4862871"/>
          </a:xfrm>
          <a:prstGeom prst="rect">
            <a:avLst/>
          </a:prstGeom>
          <a:noFill/>
        </p:spPr>
        <p:txBody>
          <a:bodyPr wrap="square" rtlCol="0">
            <a:spAutoFit/>
          </a:bodyPr>
          <a:lstStyle/>
          <a:p>
            <a:pPr marL="285750" indent="-285750">
              <a:buClr>
                <a:schemeClr val="accent2"/>
              </a:buClr>
              <a:buSzPct val="60000"/>
              <a:buFont typeface="Wingdings" charset="2"/>
              <a:buChar char=""/>
            </a:pPr>
            <a:r>
              <a:rPr lang="en-US" dirty="0" smtClean="0"/>
              <a:t>Tracks are transported sequentially</a:t>
            </a:r>
          </a:p>
          <a:p>
            <a:pPr marL="285750" indent="-285750">
              <a:buClr>
                <a:schemeClr val="accent2"/>
              </a:buClr>
              <a:buSzPct val="60000"/>
              <a:buFont typeface="Wingdings" charset="2"/>
              <a:buChar char=""/>
            </a:pPr>
            <a:r>
              <a:rPr lang="en-US" dirty="0" smtClean="0"/>
              <a:t>Two possible ways</a:t>
            </a:r>
          </a:p>
          <a:p>
            <a:pPr marL="742950" lvl="1" indent="-285750">
              <a:buClr>
                <a:schemeClr val="accent2"/>
              </a:buClr>
              <a:buSzPct val="60000"/>
              <a:buFont typeface="Wingdings" charset="2"/>
              <a:buChar char=""/>
            </a:pPr>
            <a:r>
              <a:rPr lang="en-US" dirty="0" smtClean="0"/>
              <a:t>Put particle 1 on stack</a:t>
            </a:r>
          </a:p>
          <a:p>
            <a:pPr marL="742950" lvl="1" indent="-285750">
              <a:buClr>
                <a:schemeClr val="accent2"/>
              </a:buClr>
              <a:buSzPct val="60000"/>
              <a:buFont typeface="Wingdings" charset="2"/>
              <a:buChar char=""/>
            </a:pPr>
            <a:r>
              <a:rPr lang="en-US" dirty="0" smtClean="0"/>
              <a:t>Put particle 2 on stack </a:t>
            </a:r>
          </a:p>
          <a:p>
            <a:pPr marL="285750" indent="-285750">
              <a:buClr>
                <a:schemeClr val="accent2"/>
              </a:buClr>
              <a:buSzPct val="60000"/>
              <a:buFont typeface="Wingdings" charset="2"/>
              <a:buChar char=""/>
            </a:pPr>
            <a:r>
              <a:rPr lang="en-US" dirty="0" smtClean="0"/>
              <a:t>Handled differently by different MC</a:t>
            </a:r>
          </a:p>
          <a:p>
            <a:pPr marL="285750" indent="-285750">
              <a:buClr>
                <a:schemeClr val="accent2"/>
              </a:buClr>
              <a:buSzPct val="60000"/>
              <a:buFont typeface="Wingdings" charset="2"/>
              <a:buChar char=""/>
            </a:pPr>
            <a:r>
              <a:rPr lang="en-US" dirty="0" smtClean="0"/>
              <a:t>In </a:t>
            </a:r>
            <a:r>
              <a:rPr lang="en-US" dirty="0" err="1" smtClean="0"/>
              <a:t>CbmRoot</a:t>
            </a:r>
            <a:endParaRPr lang="en-US" dirty="0" smtClean="0"/>
          </a:p>
          <a:p>
            <a:pPr marL="742950" lvl="1" indent="-285750">
              <a:buClr>
                <a:schemeClr val="accent2"/>
              </a:buClr>
              <a:buSzPct val="60000"/>
              <a:buFont typeface="Wingdings" charset="2"/>
              <a:buChar char=""/>
            </a:pPr>
            <a:r>
              <a:rPr lang="en-US" dirty="0" smtClean="0"/>
              <a:t>Save info when particle is entering a sensitive volume</a:t>
            </a:r>
          </a:p>
          <a:p>
            <a:pPr marL="742950" lvl="1" indent="-285750">
              <a:buClr>
                <a:schemeClr val="accent2"/>
              </a:buClr>
              <a:buSzPct val="60000"/>
              <a:buFont typeface="Wingdings" charset="2"/>
              <a:buChar char=""/>
            </a:pPr>
            <a:r>
              <a:rPr lang="en-US" dirty="0" smtClean="0"/>
              <a:t>Sum up energy loss while inside sensitive volume</a:t>
            </a:r>
          </a:p>
          <a:p>
            <a:pPr marL="742950" lvl="1" indent="-285750">
              <a:buClr>
                <a:schemeClr val="accent2"/>
              </a:buClr>
              <a:buSzPct val="60000"/>
              <a:buFont typeface="Wingdings" charset="2"/>
              <a:buChar char=""/>
            </a:pPr>
            <a:r>
              <a:rPr lang="en-US" dirty="0" smtClean="0"/>
              <a:t>Write complete </a:t>
            </a:r>
            <a:r>
              <a:rPr lang="en-US" dirty="0" err="1" smtClean="0"/>
              <a:t>MCPoint</a:t>
            </a:r>
            <a:r>
              <a:rPr lang="en-US" dirty="0" smtClean="0"/>
              <a:t> to output when particle leave sensitive volume</a:t>
            </a:r>
          </a:p>
          <a:p>
            <a:pPr lvl="2">
              <a:buClr>
                <a:schemeClr val="accent2"/>
              </a:buClr>
              <a:buSzPct val="60000"/>
            </a:pPr>
            <a:endParaRPr lang="en-US" dirty="0" smtClean="0"/>
          </a:p>
          <a:p>
            <a:pPr>
              <a:buClr>
                <a:schemeClr val="accent2"/>
              </a:buClr>
              <a:buSzPct val="60000"/>
            </a:pPr>
            <a:r>
              <a:rPr lang="en-US" dirty="0" smtClean="0">
                <a:solidFill>
                  <a:srgbClr val="FF0000"/>
                </a:solidFill>
                <a:latin typeface="Wingdings"/>
                <a:ea typeface="Wingdings"/>
                <a:cs typeface="Wingdings"/>
                <a:sym typeface="Wingdings"/>
              </a:rPr>
              <a:t></a:t>
            </a:r>
            <a:r>
              <a:rPr lang="en-US" dirty="0" smtClean="0">
                <a:solidFill>
                  <a:srgbClr val="FF0000"/>
                </a:solidFill>
                <a:sym typeface="Wingdings"/>
              </a:rPr>
              <a:t>  </a:t>
            </a:r>
            <a:r>
              <a:rPr lang="en-US" sz="2000" b="1" dirty="0" smtClean="0">
                <a:solidFill>
                  <a:srgbClr val="FF0000"/>
                </a:solidFill>
                <a:sym typeface="Wingdings"/>
              </a:rPr>
              <a:t>Only one </a:t>
            </a:r>
            <a:r>
              <a:rPr lang="en-US" sz="2000" b="1" dirty="0" err="1" smtClean="0">
                <a:solidFill>
                  <a:srgbClr val="FF0000"/>
                </a:solidFill>
                <a:sym typeface="Wingdings"/>
              </a:rPr>
              <a:t>MCPoint</a:t>
            </a:r>
            <a:endParaRPr lang="en-US" sz="2000" b="1" dirty="0" smtClean="0">
              <a:solidFill>
                <a:srgbClr val="FF0000"/>
              </a:solidFill>
              <a:sym typeface="Wingdings"/>
            </a:endParaRPr>
          </a:p>
          <a:p>
            <a:pPr>
              <a:buClr>
                <a:schemeClr val="accent2"/>
              </a:buClr>
              <a:buSzPct val="60000"/>
            </a:pPr>
            <a:r>
              <a:rPr lang="en-US" sz="2000" b="1" dirty="0" smtClean="0">
                <a:solidFill>
                  <a:srgbClr val="FF0000"/>
                </a:solidFill>
              </a:rPr>
              <a:t>      Second case handled wrong</a:t>
            </a:r>
          </a:p>
          <a:p>
            <a:pPr>
              <a:buClr>
                <a:schemeClr val="accent2"/>
              </a:buClr>
              <a:buSzPct val="60000"/>
            </a:pPr>
            <a:endParaRPr lang="en-US" dirty="0" smtClean="0"/>
          </a:p>
        </p:txBody>
      </p:sp>
    </p:spTree>
    <p:extLst>
      <p:ext uri="{BB962C8B-B14F-4D97-AF65-F5344CB8AC3E}">
        <p14:creationId xmlns:p14="http://schemas.microsoft.com/office/powerpoint/2010/main" val="3429322178"/>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What is a Monte-Carlo simulation?</a:t>
            </a:r>
            <a:endParaRPr lang="en-US" dirty="0"/>
          </a:p>
        </p:txBody>
      </p:sp>
      <p:sp>
        <p:nvSpPr>
          <p:cNvPr id="3" name="Inhaltsplatzhalter 2"/>
          <p:cNvSpPr>
            <a:spLocks noGrp="1"/>
          </p:cNvSpPr>
          <p:nvPr>
            <p:ph sz="quarter" idx="1"/>
          </p:nvPr>
        </p:nvSpPr>
        <p:spPr/>
        <p:txBody>
          <a:bodyPr>
            <a:normAutofit fontScale="92500"/>
          </a:bodyPr>
          <a:lstStyle/>
          <a:p>
            <a:r>
              <a:rPr lang="en-US" dirty="0" smtClean="0"/>
              <a:t>The expression "Monte Carlo method" is actually very general. Monte Carlo (MC) methods are stochastic techniques, meaning they are based on the use of random numbers and probability statistics to investigate a problem</a:t>
            </a:r>
          </a:p>
          <a:p>
            <a:r>
              <a:rPr lang="en-US" dirty="0" smtClean="0"/>
              <a:t>A </a:t>
            </a:r>
            <a:r>
              <a:rPr lang="en-US" b="1" dirty="0" smtClean="0"/>
              <a:t>Monte Carlo method</a:t>
            </a:r>
            <a:r>
              <a:rPr lang="en-US" dirty="0" smtClean="0"/>
              <a:t> is a technique that involves using random numbers and probability to solve problems. The term Monte Carlo Method was coined by S. </a:t>
            </a:r>
            <a:r>
              <a:rPr lang="en-US" dirty="0" err="1" smtClean="0"/>
              <a:t>Ulam</a:t>
            </a:r>
            <a:r>
              <a:rPr lang="en-US" dirty="0" smtClean="0"/>
              <a:t> and Nicholas Metropolis in reference to games of chance, a popular attraction in Monte Carlo, Monaco</a:t>
            </a:r>
            <a:endParaRPr lang="en-US" dirty="0"/>
          </a:p>
        </p:txBody>
      </p:sp>
    </p:spTree>
    <p:extLst>
      <p:ext uri="{BB962C8B-B14F-4D97-AF65-F5344CB8AC3E}">
        <p14:creationId xmlns:p14="http://schemas.microsoft.com/office/powerpoint/2010/main" val="3117978671"/>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What is a MC transport simulation?</a:t>
            </a:r>
            <a:endParaRPr lang="en-US" dirty="0"/>
          </a:p>
        </p:txBody>
      </p:sp>
      <p:sp>
        <p:nvSpPr>
          <p:cNvPr id="3" name="Inhaltsplatzhalter 2"/>
          <p:cNvSpPr>
            <a:spLocks noGrp="1"/>
          </p:cNvSpPr>
          <p:nvPr>
            <p:ph sz="quarter" idx="1"/>
          </p:nvPr>
        </p:nvSpPr>
        <p:spPr/>
        <p:txBody>
          <a:bodyPr/>
          <a:lstStyle/>
          <a:p>
            <a:r>
              <a:rPr lang="en-US" dirty="0" smtClean="0"/>
              <a:t>A Monte Carlo transport simulation is a program which simulates the passage of elementary particles through matter. [Geant3 User’s Guide]</a:t>
            </a:r>
          </a:p>
          <a:p>
            <a:r>
              <a:rPr lang="en-US" dirty="0" smtClean="0"/>
              <a:t>In consists of the following parts:</a:t>
            </a:r>
          </a:p>
          <a:p>
            <a:pPr lvl="1"/>
            <a:r>
              <a:rPr lang="en-US" dirty="0" smtClean="0"/>
              <a:t>Geometry package</a:t>
            </a:r>
          </a:p>
          <a:p>
            <a:pPr lvl="1"/>
            <a:r>
              <a:rPr lang="en-US" dirty="0" smtClean="0"/>
              <a:t>Transport package</a:t>
            </a:r>
          </a:p>
          <a:p>
            <a:pPr lvl="1"/>
            <a:r>
              <a:rPr lang="en-US" dirty="0" smtClean="0"/>
              <a:t>Visualization package</a:t>
            </a:r>
          </a:p>
          <a:p>
            <a:pPr lvl="1"/>
            <a:r>
              <a:rPr lang="en-US" dirty="0" smtClean="0"/>
              <a:t>Detector response package</a:t>
            </a:r>
          </a:p>
          <a:p>
            <a:pPr lvl="1"/>
            <a:r>
              <a:rPr lang="en-US" smtClean="0"/>
              <a:t>User Code</a:t>
            </a:r>
            <a:endParaRPr lang="en-US" dirty="0"/>
          </a:p>
        </p:txBody>
      </p:sp>
    </p:spTree>
    <p:extLst>
      <p:ext uri="{BB962C8B-B14F-4D97-AF65-F5344CB8AC3E}">
        <p14:creationId xmlns:p14="http://schemas.microsoft.com/office/powerpoint/2010/main" val="3049190750"/>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How does a MC simulation work?</a:t>
            </a:r>
            <a:endParaRPr lang="de-DE" dirty="0"/>
          </a:p>
        </p:txBody>
      </p:sp>
      <p:sp>
        <p:nvSpPr>
          <p:cNvPr id="3" name="Inhaltsplatzhalter 2"/>
          <p:cNvSpPr>
            <a:spLocks noGrp="1"/>
          </p:cNvSpPr>
          <p:nvPr>
            <p:ph sz="quarter" idx="1"/>
          </p:nvPr>
        </p:nvSpPr>
        <p:spPr/>
        <p:txBody>
          <a:bodyPr>
            <a:normAutofit fontScale="92500" lnSpcReduction="20000"/>
          </a:bodyPr>
          <a:lstStyle/>
          <a:p>
            <a:r>
              <a:rPr lang="en-US" dirty="0" smtClean="0"/>
              <a:t>Initialization</a:t>
            </a:r>
          </a:p>
          <a:p>
            <a:pPr lvl="1"/>
            <a:r>
              <a:rPr lang="en-US" dirty="0" smtClean="0"/>
              <a:t>Create geometry</a:t>
            </a:r>
          </a:p>
          <a:p>
            <a:pPr lvl="2"/>
            <a:r>
              <a:rPr lang="en-US" dirty="0" smtClean="0"/>
              <a:t>Define materials and media</a:t>
            </a:r>
          </a:p>
          <a:p>
            <a:pPr lvl="2"/>
            <a:r>
              <a:rPr lang="en-US" dirty="0" smtClean="0"/>
              <a:t>Create the geometrical setup of the experiment</a:t>
            </a:r>
          </a:p>
          <a:p>
            <a:pPr lvl="2"/>
            <a:r>
              <a:rPr lang="en-US" dirty="0" smtClean="0"/>
              <a:t>Define active sensitive volumes in the setup</a:t>
            </a:r>
          </a:p>
          <a:p>
            <a:pPr lvl="1"/>
            <a:r>
              <a:rPr lang="en-US" dirty="0" smtClean="0"/>
              <a:t>Define/Create particles and their physics properties</a:t>
            </a:r>
          </a:p>
          <a:p>
            <a:r>
              <a:rPr lang="en-US" dirty="0" smtClean="0"/>
              <a:t>Event processing</a:t>
            </a:r>
          </a:p>
          <a:p>
            <a:pPr lvl="1"/>
            <a:r>
              <a:rPr lang="en-US" dirty="0" smtClean="0"/>
              <a:t>Read one event from event generator</a:t>
            </a:r>
          </a:p>
          <a:p>
            <a:pPr lvl="1"/>
            <a:r>
              <a:rPr lang="en-US" dirty="0" smtClean="0"/>
              <a:t>Transport one event through the setup</a:t>
            </a:r>
          </a:p>
          <a:p>
            <a:pPr lvl="1"/>
            <a:r>
              <a:rPr lang="en-US" dirty="0" smtClean="0"/>
              <a:t>Cleanup to be ready for the next event</a:t>
            </a:r>
          </a:p>
          <a:p>
            <a:r>
              <a:rPr lang="en-US" dirty="0" smtClean="0"/>
              <a:t>Final Cleanup</a:t>
            </a:r>
          </a:p>
          <a:p>
            <a:pPr lvl="1"/>
            <a:r>
              <a:rPr lang="en-US" dirty="0" smtClean="0"/>
              <a:t>Write data to file</a:t>
            </a:r>
          </a:p>
        </p:txBody>
      </p:sp>
    </p:spTree>
    <p:extLst>
      <p:ext uri="{BB962C8B-B14F-4D97-AF65-F5344CB8AC3E}">
        <p14:creationId xmlns:p14="http://schemas.microsoft.com/office/powerpoint/2010/main" val="3834499161"/>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en-US" dirty="0" smtClean="0"/>
              <a:t>How does a MC simulation work?</a:t>
            </a:r>
            <a:endParaRPr lang="en-US" dirty="0"/>
          </a:p>
        </p:txBody>
      </p:sp>
      <p:pic>
        <p:nvPicPr>
          <p:cNvPr id="5" name="Bild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66250" y="1615932"/>
            <a:ext cx="6192544" cy="3670300"/>
          </a:xfrm>
          <a:prstGeom prst="rect">
            <a:avLst/>
          </a:prstGeom>
        </p:spPr>
      </p:pic>
      <p:sp>
        <p:nvSpPr>
          <p:cNvPr id="6" name="Textfeld 5"/>
          <p:cNvSpPr txBox="1"/>
          <p:nvPr/>
        </p:nvSpPr>
        <p:spPr>
          <a:xfrm>
            <a:off x="553543" y="5312571"/>
            <a:ext cx="8212505" cy="1431161"/>
          </a:xfrm>
          <a:prstGeom prst="rect">
            <a:avLst/>
          </a:prstGeom>
          <a:noFill/>
        </p:spPr>
        <p:txBody>
          <a:bodyPr wrap="none" rtlCol="0">
            <a:spAutoFit/>
          </a:bodyPr>
          <a:lstStyle/>
          <a:p>
            <a:pPr marL="457200" indent="-457200">
              <a:buClr>
                <a:schemeClr val="accent2"/>
              </a:buClr>
              <a:buSzPct val="60000"/>
              <a:buFont typeface="Wingdings" charset="2"/>
              <a:buChar char=""/>
            </a:pPr>
            <a:r>
              <a:rPr lang="en-US" sz="2900" dirty="0" smtClean="0"/>
              <a:t>Quite complex dependencies</a:t>
            </a:r>
          </a:p>
          <a:p>
            <a:pPr marL="457200" indent="-457200">
              <a:buClr>
                <a:schemeClr val="accent2"/>
              </a:buClr>
              <a:buSzPct val="60000"/>
              <a:buFont typeface="Wingdings" charset="2"/>
              <a:buChar char=""/>
            </a:pPr>
            <a:r>
              <a:rPr lang="en-US" sz="2900" dirty="0" smtClean="0"/>
              <a:t>User code implemented “inside” the MC framework</a:t>
            </a:r>
          </a:p>
          <a:p>
            <a:pPr marL="457200" indent="-457200">
              <a:buClr>
                <a:schemeClr val="accent2"/>
              </a:buClr>
              <a:buSzPct val="60000"/>
              <a:buFont typeface="Wingdings" charset="2"/>
              <a:buChar char=""/>
            </a:pPr>
            <a:r>
              <a:rPr lang="en-US" sz="2900" dirty="0" smtClean="0"/>
              <a:t>Complete rewrite needed for new MC framework</a:t>
            </a:r>
          </a:p>
        </p:txBody>
      </p:sp>
    </p:spTree>
    <p:extLst>
      <p:ext uri="{BB962C8B-B14F-4D97-AF65-F5344CB8AC3E}">
        <p14:creationId xmlns:p14="http://schemas.microsoft.com/office/powerpoint/2010/main" val="4178998858"/>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How does VMC work?</a:t>
            </a:r>
            <a:endParaRPr lang="en-US" dirty="0"/>
          </a:p>
        </p:txBody>
      </p:sp>
      <p:pic>
        <p:nvPicPr>
          <p:cNvPr id="5" name="Bild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75728" y="1530636"/>
            <a:ext cx="6192544" cy="3670300"/>
          </a:xfrm>
          <a:prstGeom prst="rect">
            <a:avLst/>
          </a:prstGeom>
        </p:spPr>
      </p:pic>
      <p:sp>
        <p:nvSpPr>
          <p:cNvPr id="4" name="Textfeld 3"/>
          <p:cNvSpPr txBox="1"/>
          <p:nvPr/>
        </p:nvSpPr>
        <p:spPr>
          <a:xfrm>
            <a:off x="553543" y="5312571"/>
            <a:ext cx="8558753" cy="1523494"/>
          </a:xfrm>
          <a:prstGeom prst="rect">
            <a:avLst/>
          </a:prstGeom>
          <a:noFill/>
        </p:spPr>
        <p:txBody>
          <a:bodyPr wrap="none" rtlCol="0">
            <a:spAutoFit/>
          </a:bodyPr>
          <a:lstStyle/>
          <a:p>
            <a:pPr marL="457200" indent="-457200">
              <a:buClr>
                <a:schemeClr val="accent2"/>
              </a:buClr>
              <a:buSzPct val="60000"/>
              <a:buFont typeface="Wingdings" charset="2"/>
              <a:buChar char=""/>
            </a:pPr>
            <a:r>
              <a:rPr lang="de-DE" sz="3200" dirty="0" err="1" smtClean="0"/>
              <a:t>Use</a:t>
            </a:r>
            <a:r>
              <a:rPr lang="de-DE" sz="3200" dirty="0" smtClean="0"/>
              <a:t> </a:t>
            </a:r>
            <a:r>
              <a:rPr lang="de-DE" sz="3200" dirty="0" err="1" smtClean="0"/>
              <a:t>interfaces</a:t>
            </a:r>
            <a:r>
              <a:rPr lang="de-DE" sz="3200" dirty="0" smtClean="0"/>
              <a:t> </a:t>
            </a:r>
            <a:r>
              <a:rPr lang="de-DE" sz="3200" dirty="0" err="1"/>
              <a:t>which</a:t>
            </a:r>
            <a:r>
              <a:rPr lang="de-DE" sz="3200" dirty="0"/>
              <a:t> </a:t>
            </a:r>
            <a:r>
              <a:rPr lang="de-DE" sz="3200" dirty="0" err="1" smtClean="0"/>
              <a:t>decouple</a:t>
            </a:r>
            <a:r>
              <a:rPr lang="de-DE" sz="3200" dirty="0" smtClean="0"/>
              <a:t> </a:t>
            </a:r>
            <a:r>
              <a:rPr lang="de-DE" sz="3200" dirty="0" err="1"/>
              <a:t>the</a:t>
            </a:r>
            <a:r>
              <a:rPr lang="de-DE" sz="3200" dirty="0"/>
              <a:t> </a:t>
            </a:r>
            <a:r>
              <a:rPr lang="de-DE" sz="3200" dirty="0" err="1" smtClean="0"/>
              <a:t>user</a:t>
            </a:r>
            <a:r>
              <a:rPr lang="de-DE" sz="3200" dirty="0" smtClean="0"/>
              <a:t> </a:t>
            </a:r>
            <a:r>
              <a:rPr lang="de-DE" sz="3200" dirty="0" err="1"/>
              <a:t>code</a:t>
            </a:r>
            <a:r>
              <a:rPr lang="de-DE" sz="3200" dirty="0"/>
              <a:t> </a:t>
            </a:r>
            <a:r>
              <a:rPr lang="de-DE" sz="3200" dirty="0" err="1"/>
              <a:t>and</a:t>
            </a:r>
            <a:r>
              <a:rPr lang="de-DE" sz="3200" dirty="0"/>
              <a:t> </a:t>
            </a:r>
            <a:r>
              <a:rPr lang="de-DE" sz="3200" dirty="0" smtClean="0"/>
              <a:t> </a:t>
            </a:r>
          </a:p>
          <a:p>
            <a:pPr>
              <a:buClr>
                <a:schemeClr val="accent2"/>
              </a:buClr>
              <a:buSzPct val="60000"/>
            </a:pPr>
            <a:r>
              <a:rPr lang="de-DE" sz="3200" dirty="0"/>
              <a:t> </a:t>
            </a:r>
            <a:r>
              <a:rPr lang="de-DE" sz="3200" dirty="0" smtClean="0"/>
              <a:t>   </a:t>
            </a:r>
            <a:r>
              <a:rPr lang="de-DE" sz="3200" dirty="0" err="1" smtClean="0"/>
              <a:t>the</a:t>
            </a:r>
            <a:r>
              <a:rPr lang="de-DE" sz="3200" dirty="0" smtClean="0"/>
              <a:t> </a:t>
            </a:r>
            <a:r>
              <a:rPr lang="de-DE" sz="3200" dirty="0" err="1" smtClean="0"/>
              <a:t>concrete</a:t>
            </a:r>
            <a:r>
              <a:rPr lang="de-DE" sz="3200" dirty="0" smtClean="0"/>
              <a:t> </a:t>
            </a:r>
            <a:r>
              <a:rPr lang="de-DE" sz="3200" dirty="0"/>
              <a:t>Monte </a:t>
            </a:r>
            <a:r>
              <a:rPr lang="de-DE" sz="3200" dirty="0" smtClean="0"/>
              <a:t>Carlo</a:t>
            </a:r>
            <a:endParaRPr lang="en-US" sz="2900" dirty="0" smtClean="0"/>
          </a:p>
          <a:p>
            <a:pPr marL="457200" indent="-457200">
              <a:buClr>
                <a:schemeClr val="accent2"/>
              </a:buClr>
              <a:buSzPct val="60000"/>
              <a:buFont typeface="Wingdings" charset="2"/>
              <a:buChar char=""/>
            </a:pPr>
            <a:r>
              <a:rPr lang="en-US" sz="2900" dirty="0" smtClean="0"/>
              <a:t>Use different Monte Carlo’s with same user code</a:t>
            </a:r>
          </a:p>
        </p:txBody>
      </p:sp>
    </p:spTree>
    <p:extLst>
      <p:ext uri="{BB962C8B-B14F-4D97-AF65-F5344CB8AC3E}">
        <p14:creationId xmlns:p14="http://schemas.microsoft.com/office/powerpoint/2010/main" val="615524438"/>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MC transport in detail (1)</a:t>
            </a:r>
            <a:endParaRPr lang="en-US" dirty="0"/>
          </a:p>
        </p:txBody>
      </p:sp>
      <p:sp>
        <p:nvSpPr>
          <p:cNvPr id="14" name="Textfeld 13"/>
          <p:cNvSpPr txBox="1"/>
          <p:nvPr/>
        </p:nvSpPr>
        <p:spPr>
          <a:xfrm>
            <a:off x="3421596" y="1701314"/>
            <a:ext cx="1585327" cy="369332"/>
          </a:xfrm>
          <a:prstGeom prst="rect">
            <a:avLst/>
          </a:prstGeom>
          <a:noFill/>
        </p:spPr>
        <p:txBody>
          <a:bodyPr wrap="none" rtlCol="0">
            <a:spAutoFit/>
          </a:bodyPr>
          <a:lstStyle/>
          <a:p>
            <a:r>
              <a:rPr lang="en-US" dirty="0" smtClean="0"/>
              <a:t>Silicon detector</a:t>
            </a:r>
            <a:endParaRPr lang="en-US" dirty="0"/>
          </a:p>
        </p:txBody>
      </p:sp>
      <p:grpSp>
        <p:nvGrpSpPr>
          <p:cNvPr id="17" name="Gruppierung 16"/>
          <p:cNvGrpSpPr/>
          <p:nvPr/>
        </p:nvGrpSpPr>
        <p:grpSpPr>
          <a:xfrm>
            <a:off x="0" y="2070646"/>
            <a:ext cx="5029312" cy="2977390"/>
            <a:chOff x="181111" y="2047540"/>
            <a:chExt cx="5029312" cy="2977390"/>
          </a:xfrm>
        </p:grpSpPr>
        <p:pic>
          <p:nvPicPr>
            <p:cNvPr id="12" name="Bild 11" descr="simulation1.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6823" y="2047540"/>
              <a:ext cx="4673600" cy="2882900"/>
            </a:xfrm>
            <a:prstGeom prst="rect">
              <a:avLst/>
            </a:prstGeom>
          </p:spPr>
        </p:pic>
        <p:sp>
          <p:nvSpPr>
            <p:cNvPr id="13" name="Textfeld 12"/>
            <p:cNvSpPr txBox="1"/>
            <p:nvPr/>
          </p:nvSpPr>
          <p:spPr>
            <a:xfrm>
              <a:off x="995201" y="2393155"/>
              <a:ext cx="1313180" cy="369332"/>
            </a:xfrm>
            <a:prstGeom prst="rect">
              <a:avLst/>
            </a:prstGeom>
            <a:noFill/>
          </p:spPr>
          <p:txBody>
            <a:bodyPr wrap="none" rtlCol="0">
              <a:spAutoFit/>
            </a:bodyPr>
            <a:lstStyle/>
            <a:p>
              <a:r>
                <a:rPr lang="en-US" dirty="0" smtClean="0"/>
                <a:t>Gold Target</a:t>
              </a:r>
              <a:endParaRPr lang="en-US" dirty="0"/>
            </a:p>
          </p:txBody>
        </p:sp>
        <p:sp>
          <p:nvSpPr>
            <p:cNvPr id="15" name="Textfeld 14"/>
            <p:cNvSpPr txBox="1"/>
            <p:nvPr/>
          </p:nvSpPr>
          <p:spPr>
            <a:xfrm>
              <a:off x="181111" y="4655598"/>
              <a:ext cx="863074" cy="369332"/>
            </a:xfrm>
            <a:prstGeom prst="rect">
              <a:avLst/>
            </a:prstGeom>
            <a:noFill/>
          </p:spPr>
          <p:txBody>
            <a:bodyPr wrap="none" rtlCol="0">
              <a:spAutoFit/>
            </a:bodyPr>
            <a:lstStyle/>
            <a:p>
              <a:r>
                <a:rPr lang="en-US" dirty="0" smtClean="0"/>
                <a:t>Particle</a:t>
              </a:r>
              <a:endParaRPr lang="en-US" dirty="0"/>
            </a:p>
          </p:txBody>
        </p:sp>
      </p:grpSp>
      <p:sp>
        <p:nvSpPr>
          <p:cNvPr id="16" name="Textfeld 15"/>
          <p:cNvSpPr txBox="1"/>
          <p:nvPr/>
        </p:nvSpPr>
        <p:spPr>
          <a:xfrm>
            <a:off x="5305119" y="1701314"/>
            <a:ext cx="3838882" cy="4801315"/>
          </a:xfrm>
          <a:prstGeom prst="rect">
            <a:avLst/>
          </a:prstGeom>
          <a:noFill/>
        </p:spPr>
        <p:txBody>
          <a:bodyPr wrap="square" rtlCol="0">
            <a:spAutoFit/>
          </a:bodyPr>
          <a:lstStyle/>
          <a:p>
            <a:pPr marL="285750" indent="-285750">
              <a:buClr>
                <a:schemeClr val="accent2"/>
              </a:buClr>
              <a:buSzPct val="60000"/>
              <a:buFont typeface="Wingdings" charset="2"/>
              <a:buChar char=""/>
            </a:pPr>
            <a:r>
              <a:rPr lang="en-US" dirty="0" smtClean="0"/>
              <a:t>Initialization done</a:t>
            </a:r>
          </a:p>
          <a:p>
            <a:pPr marL="285750" indent="-285750">
              <a:buClr>
                <a:schemeClr val="accent2"/>
              </a:buClr>
              <a:buSzPct val="60000"/>
              <a:buFont typeface="Wingdings" charset="2"/>
              <a:buChar char=""/>
            </a:pPr>
            <a:r>
              <a:rPr lang="en-US" dirty="0" smtClean="0"/>
              <a:t>Transport package read event kinematics </a:t>
            </a:r>
          </a:p>
          <a:p>
            <a:pPr marL="285750" indent="-285750">
              <a:buClr>
                <a:schemeClr val="accent2"/>
              </a:buClr>
              <a:buSzPct val="60000"/>
              <a:buFont typeface="Wingdings" charset="2"/>
              <a:buChar char=""/>
            </a:pPr>
            <a:r>
              <a:rPr lang="en-US" dirty="0" smtClean="0"/>
              <a:t>One particle at position (x, y, z) with momentum (</a:t>
            </a:r>
            <a:r>
              <a:rPr lang="en-US" dirty="0" err="1" smtClean="0"/>
              <a:t>Px</a:t>
            </a:r>
            <a:r>
              <a:rPr lang="en-US" dirty="0" smtClean="0"/>
              <a:t>, </a:t>
            </a:r>
            <a:r>
              <a:rPr lang="en-US" dirty="0" err="1" smtClean="0"/>
              <a:t>Py</a:t>
            </a:r>
            <a:r>
              <a:rPr lang="en-US" dirty="0" smtClean="0"/>
              <a:t>, </a:t>
            </a:r>
            <a:r>
              <a:rPr lang="en-US" dirty="0" err="1" smtClean="0"/>
              <a:t>Pz</a:t>
            </a:r>
            <a:r>
              <a:rPr lang="en-US" dirty="0" smtClean="0"/>
              <a:t>)</a:t>
            </a:r>
          </a:p>
          <a:p>
            <a:pPr marL="285750" indent="-285750">
              <a:buClr>
                <a:schemeClr val="accent2"/>
              </a:buClr>
              <a:buSzPct val="60000"/>
              <a:buFont typeface="Wingdings" charset="2"/>
              <a:buChar char=""/>
            </a:pPr>
            <a:r>
              <a:rPr lang="en-US" dirty="0" smtClean="0"/>
              <a:t>Transport package get from geometry package the distance to the next boundary in direction of particle track</a:t>
            </a:r>
          </a:p>
          <a:p>
            <a:pPr marL="285750" indent="-285750">
              <a:buClr>
                <a:schemeClr val="accent2"/>
              </a:buClr>
              <a:buSzPct val="60000"/>
              <a:buFont typeface="Wingdings" charset="2"/>
              <a:buChar char=""/>
            </a:pPr>
            <a:r>
              <a:rPr lang="en-US" dirty="0" smtClean="0"/>
              <a:t>Transport package get from physics package the distance where the next interaction in the medium happens</a:t>
            </a:r>
          </a:p>
          <a:p>
            <a:pPr marL="285750" indent="-285750">
              <a:buClr>
                <a:schemeClr val="accent2"/>
              </a:buClr>
              <a:buSzPct val="60000"/>
              <a:buFont typeface="Wingdings" charset="2"/>
              <a:buChar char=""/>
            </a:pPr>
            <a:r>
              <a:rPr lang="en-US" dirty="0" smtClean="0"/>
              <a:t>Depending on the medium, the particle and the physical settings there are several physical processes to be taken into account</a:t>
            </a:r>
          </a:p>
          <a:p>
            <a:pPr marL="285750" indent="-285750">
              <a:buClr>
                <a:schemeClr val="accent2"/>
              </a:buClr>
              <a:buSzPct val="60000"/>
              <a:buFont typeface="Wingdings" charset="2"/>
              <a:buChar char=""/>
            </a:pPr>
            <a:endParaRPr lang="en-US" dirty="0"/>
          </a:p>
        </p:txBody>
      </p:sp>
    </p:spTree>
    <p:extLst>
      <p:ext uri="{BB962C8B-B14F-4D97-AF65-F5344CB8AC3E}">
        <p14:creationId xmlns:p14="http://schemas.microsoft.com/office/powerpoint/2010/main" val="3513720618"/>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MC transport in detail (2)</a:t>
            </a:r>
            <a:endParaRPr lang="en-US" dirty="0"/>
          </a:p>
        </p:txBody>
      </p:sp>
      <p:sp>
        <p:nvSpPr>
          <p:cNvPr id="14" name="Textfeld 13"/>
          <p:cNvSpPr txBox="1"/>
          <p:nvPr/>
        </p:nvSpPr>
        <p:spPr>
          <a:xfrm>
            <a:off x="3421596" y="1701314"/>
            <a:ext cx="1585327" cy="369332"/>
          </a:xfrm>
          <a:prstGeom prst="rect">
            <a:avLst/>
          </a:prstGeom>
          <a:noFill/>
        </p:spPr>
        <p:txBody>
          <a:bodyPr wrap="none" rtlCol="0">
            <a:spAutoFit/>
          </a:bodyPr>
          <a:lstStyle/>
          <a:p>
            <a:r>
              <a:rPr lang="en-US" dirty="0" smtClean="0"/>
              <a:t>Silicon detector</a:t>
            </a:r>
            <a:endParaRPr lang="en-US" dirty="0"/>
          </a:p>
        </p:txBody>
      </p:sp>
      <p:pic>
        <p:nvPicPr>
          <p:cNvPr id="12" name="Bild 1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36623" y="2055443"/>
            <a:ext cx="3670300" cy="2882900"/>
          </a:xfrm>
          <a:prstGeom prst="rect">
            <a:avLst/>
          </a:prstGeom>
        </p:spPr>
      </p:pic>
      <p:sp>
        <p:nvSpPr>
          <p:cNvPr id="13" name="Textfeld 12"/>
          <p:cNvSpPr txBox="1"/>
          <p:nvPr/>
        </p:nvSpPr>
        <p:spPr>
          <a:xfrm>
            <a:off x="814090" y="2416261"/>
            <a:ext cx="1313180" cy="369332"/>
          </a:xfrm>
          <a:prstGeom prst="rect">
            <a:avLst/>
          </a:prstGeom>
          <a:noFill/>
        </p:spPr>
        <p:txBody>
          <a:bodyPr wrap="none" rtlCol="0">
            <a:spAutoFit/>
          </a:bodyPr>
          <a:lstStyle/>
          <a:p>
            <a:r>
              <a:rPr lang="en-US" dirty="0" smtClean="0"/>
              <a:t>Gold Target</a:t>
            </a:r>
            <a:endParaRPr lang="en-US" dirty="0"/>
          </a:p>
        </p:txBody>
      </p:sp>
      <p:sp>
        <p:nvSpPr>
          <p:cNvPr id="16" name="Textfeld 15"/>
          <p:cNvSpPr txBox="1"/>
          <p:nvPr/>
        </p:nvSpPr>
        <p:spPr>
          <a:xfrm>
            <a:off x="5305119" y="1701314"/>
            <a:ext cx="3838882" cy="1477328"/>
          </a:xfrm>
          <a:prstGeom prst="rect">
            <a:avLst/>
          </a:prstGeom>
          <a:noFill/>
        </p:spPr>
        <p:txBody>
          <a:bodyPr wrap="square" rtlCol="0">
            <a:spAutoFit/>
          </a:bodyPr>
          <a:lstStyle/>
          <a:p>
            <a:pPr marL="285750" indent="-285750">
              <a:buClr>
                <a:schemeClr val="accent2"/>
              </a:buClr>
              <a:buSzPct val="60000"/>
              <a:buFont typeface="Wingdings" charset="2"/>
              <a:buChar char=""/>
            </a:pPr>
            <a:r>
              <a:rPr lang="en-US" dirty="0" smtClean="0"/>
              <a:t>Assume particle is in vacuum, so no interaction</a:t>
            </a:r>
          </a:p>
          <a:p>
            <a:pPr marL="285750" indent="-285750">
              <a:buClr>
                <a:schemeClr val="accent2"/>
              </a:buClr>
              <a:buSzPct val="60000"/>
              <a:buFont typeface="Wingdings" charset="2"/>
              <a:buChar char=""/>
            </a:pPr>
            <a:r>
              <a:rPr lang="en-US" dirty="0" smtClean="0"/>
              <a:t>Transport moves particle on the next boundary to be crossed</a:t>
            </a:r>
          </a:p>
          <a:p>
            <a:pPr marL="285750" indent="-285750">
              <a:buClr>
                <a:schemeClr val="accent2"/>
              </a:buClr>
              <a:buSzPct val="60000"/>
              <a:buFont typeface="Wingdings" charset="2"/>
              <a:buChar char=""/>
            </a:pPr>
            <a:endParaRPr lang="en-US" dirty="0"/>
          </a:p>
        </p:txBody>
      </p:sp>
    </p:spTree>
    <p:extLst>
      <p:ext uri="{BB962C8B-B14F-4D97-AF65-F5344CB8AC3E}">
        <p14:creationId xmlns:p14="http://schemas.microsoft.com/office/powerpoint/2010/main" val="3163963149"/>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MC transport in detail (3)</a:t>
            </a:r>
            <a:endParaRPr lang="en-US" dirty="0"/>
          </a:p>
        </p:txBody>
      </p:sp>
      <p:sp>
        <p:nvSpPr>
          <p:cNvPr id="14" name="Textfeld 13"/>
          <p:cNvSpPr txBox="1"/>
          <p:nvPr/>
        </p:nvSpPr>
        <p:spPr>
          <a:xfrm>
            <a:off x="3421596" y="1701314"/>
            <a:ext cx="1585327" cy="369332"/>
          </a:xfrm>
          <a:prstGeom prst="rect">
            <a:avLst/>
          </a:prstGeom>
          <a:noFill/>
        </p:spPr>
        <p:txBody>
          <a:bodyPr wrap="none" rtlCol="0">
            <a:spAutoFit/>
          </a:bodyPr>
          <a:lstStyle/>
          <a:p>
            <a:r>
              <a:rPr lang="en-US" dirty="0" smtClean="0"/>
              <a:t>Silicon detector</a:t>
            </a:r>
            <a:endParaRPr lang="en-US" dirty="0"/>
          </a:p>
        </p:txBody>
      </p:sp>
      <p:pic>
        <p:nvPicPr>
          <p:cNvPr id="12" name="Bild 1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36623" y="2055443"/>
            <a:ext cx="3670300" cy="2882900"/>
          </a:xfrm>
          <a:prstGeom prst="rect">
            <a:avLst/>
          </a:prstGeom>
        </p:spPr>
      </p:pic>
      <p:sp>
        <p:nvSpPr>
          <p:cNvPr id="13" name="Textfeld 12"/>
          <p:cNvSpPr txBox="1"/>
          <p:nvPr/>
        </p:nvSpPr>
        <p:spPr>
          <a:xfrm>
            <a:off x="814090" y="2416261"/>
            <a:ext cx="1313180" cy="369332"/>
          </a:xfrm>
          <a:prstGeom prst="rect">
            <a:avLst/>
          </a:prstGeom>
          <a:noFill/>
        </p:spPr>
        <p:txBody>
          <a:bodyPr wrap="none" rtlCol="0">
            <a:spAutoFit/>
          </a:bodyPr>
          <a:lstStyle/>
          <a:p>
            <a:r>
              <a:rPr lang="en-US" dirty="0" smtClean="0"/>
              <a:t>Gold Target</a:t>
            </a:r>
            <a:endParaRPr lang="en-US" dirty="0"/>
          </a:p>
        </p:txBody>
      </p:sp>
      <p:sp>
        <p:nvSpPr>
          <p:cNvPr id="16" name="Textfeld 15"/>
          <p:cNvSpPr txBox="1"/>
          <p:nvPr/>
        </p:nvSpPr>
        <p:spPr>
          <a:xfrm>
            <a:off x="5305119" y="1701314"/>
            <a:ext cx="3838882" cy="4801315"/>
          </a:xfrm>
          <a:prstGeom prst="rect">
            <a:avLst/>
          </a:prstGeom>
          <a:noFill/>
        </p:spPr>
        <p:txBody>
          <a:bodyPr wrap="square" rtlCol="0">
            <a:spAutoFit/>
          </a:bodyPr>
          <a:lstStyle/>
          <a:p>
            <a:pPr marL="285750" indent="-285750">
              <a:buClr>
                <a:schemeClr val="accent2"/>
              </a:buClr>
              <a:buSzPct val="60000"/>
              <a:buFont typeface="Wingdings" charset="2"/>
              <a:buChar char=""/>
            </a:pPr>
            <a:r>
              <a:rPr lang="en-US" dirty="0" smtClean="0"/>
              <a:t>Assume particle is in vacuum, so no interaction</a:t>
            </a:r>
          </a:p>
          <a:p>
            <a:pPr marL="285750" indent="-285750">
              <a:buClr>
                <a:schemeClr val="accent2"/>
              </a:buClr>
              <a:buSzPct val="60000"/>
              <a:buFont typeface="Wingdings" charset="2"/>
              <a:buChar char=""/>
            </a:pPr>
            <a:r>
              <a:rPr lang="en-US" dirty="0" smtClean="0"/>
              <a:t>Transport moves particle on the next boundary to be crossed</a:t>
            </a:r>
          </a:p>
          <a:p>
            <a:pPr marL="285750" indent="-285750">
              <a:buClr>
                <a:schemeClr val="accent2"/>
              </a:buClr>
              <a:buSzPct val="60000"/>
              <a:buFont typeface="Wingdings" charset="2"/>
              <a:buChar char=""/>
            </a:pPr>
            <a:r>
              <a:rPr lang="en-US" dirty="0" smtClean="0"/>
              <a:t>If one looks much closer, one can see that the particle is moved slightly inside the new volume </a:t>
            </a:r>
          </a:p>
          <a:p>
            <a:pPr marL="285750" indent="-285750">
              <a:buClr>
                <a:schemeClr val="accent2"/>
              </a:buClr>
              <a:buSzPct val="60000"/>
              <a:buFont typeface="Wingdings" charset="2"/>
              <a:buChar char=""/>
            </a:pPr>
            <a:r>
              <a:rPr lang="en-US" dirty="0" smtClean="0"/>
              <a:t>Now the transport again checks for distance to next boundary and physical interaction</a:t>
            </a:r>
          </a:p>
          <a:p>
            <a:pPr marL="285750" indent="-285750">
              <a:buClr>
                <a:schemeClr val="accent2"/>
              </a:buClr>
              <a:buSzPct val="60000"/>
              <a:buFont typeface="Wingdings" charset="2"/>
              <a:buChar char=""/>
            </a:pPr>
            <a:r>
              <a:rPr lang="en-US" dirty="0" smtClean="0"/>
              <a:t>Particle has an interaction inside the target (scattering) so the kinematic properties of the particle are updated</a:t>
            </a:r>
          </a:p>
          <a:p>
            <a:pPr marL="285750" indent="-285750">
              <a:buClr>
                <a:schemeClr val="accent2"/>
              </a:buClr>
              <a:buSzPct val="60000"/>
              <a:buFont typeface="Wingdings" charset="2"/>
              <a:buChar char=""/>
            </a:pPr>
            <a:r>
              <a:rPr lang="en-US" dirty="0"/>
              <a:t>P</a:t>
            </a:r>
            <a:r>
              <a:rPr lang="en-US" dirty="0" smtClean="0"/>
              <a:t>article leave target without any further interaction.</a:t>
            </a:r>
          </a:p>
          <a:p>
            <a:pPr marL="285750" indent="-285750">
              <a:buClr>
                <a:schemeClr val="accent2"/>
              </a:buClr>
              <a:buSzPct val="60000"/>
              <a:buFont typeface="Wingdings" charset="2"/>
              <a:buChar char=""/>
            </a:pPr>
            <a:endParaRPr lang="en-US" dirty="0"/>
          </a:p>
        </p:txBody>
      </p:sp>
      <p:cxnSp>
        <p:nvCxnSpPr>
          <p:cNvPr id="4" name="Gerade Verbindung 3"/>
          <p:cNvCxnSpPr/>
          <p:nvPr/>
        </p:nvCxnSpPr>
        <p:spPr>
          <a:xfrm>
            <a:off x="2663347" y="5458916"/>
            <a:ext cx="18956" cy="1307865"/>
          </a:xfrm>
          <a:prstGeom prst="line">
            <a:avLst/>
          </a:prstGeom>
        </p:spPr>
        <p:style>
          <a:lnRef idx="2">
            <a:schemeClr val="accent1"/>
          </a:lnRef>
          <a:fillRef idx="0">
            <a:schemeClr val="accent1"/>
          </a:fillRef>
          <a:effectRef idx="1">
            <a:schemeClr val="accent1"/>
          </a:effectRef>
          <a:fontRef idx="minor">
            <a:schemeClr val="tx1"/>
          </a:fontRef>
        </p:style>
      </p:cxnSp>
      <p:sp>
        <p:nvSpPr>
          <p:cNvPr id="5" name="Oval 4"/>
          <p:cNvSpPr/>
          <p:nvPr/>
        </p:nvSpPr>
        <p:spPr>
          <a:xfrm>
            <a:off x="3255729" y="6112849"/>
            <a:ext cx="123215" cy="142159"/>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8" name="Gerade Verbindung mit Pfeil 7"/>
          <p:cNvCxnSpPr/>
          <p:nvPr/>
        </p:nvCxnSpPr>
        <p:spPr>
          <a:xfrm flipH="1">
            <a:off x="2663347" y="6416121"/>
            <a:ext cx="696641" cy="0"/>
          </a:xfrm>
          <a:prstGeom prst="straightConnector1">
            <a:avLst/>
          </a:prstGeom>
          <a:ln>
            <a:headEnd type="arrow"/>
            <a:tailEnd type="arrow"/>
          </a:ln>
        </p:spPr>
        <p:style>
          <a:lnRef idx="2">
            <a:schemeClr val="accent1"/>
          </a:lnRef>
          <a:fillRef idx="0">
            <a:schemeClr val="accent1"/>
          </a:fillRef>
          <a:effectRef idx="1">
            <a:schemeClr val="accent1"/>
          </a:effectRef>
          <a:fontRef idx="minor">
            <a:schemeClr val="tx1"/>
          </a:fontRef>
        </p:style>
      </p:cxnSp>
      <p:sp>
        <p:nvSpPr>
          <p:cNvPr id="10" name="Textfeld 9"/>
          <p:cNvSpPr txBox="1"/>
          <p:nvPr/>
        </p:nvSpPr>
        <p:spPr>
          <a:xfrm>
            <a:off x="1561212" y="5274250"/>
            <a:ext cx="1102135" cy="369332"/>
          </a:xfrm>
          <a:prstGeom prst="rect">
            <a:avLst/>
          </a:prstGeom>
          <a:noFill/>
        </p:spPr>
        <p:txBody>
          <a:bodyPr wrap="none" rtlCol="0">
            <a:spAutoFit/>
          </a:bodyPr>
          <a:lstStyle/>
          <a:p>
            <a:r>
              <a:rPr lang="en-US" dirty="0" smtClean="0"/>
              <a:t>Medium 1</a:t>
            </a:r>
            <a:endParaRPr lang="en-US" dirty="0"/>
          </a:p>
        </p:txBody>
      </p:sp>
      <p:sp>
        <p:nvSpPr>
          <p:cNvPr id="18" name="Textfeld 17"/>
          <p:cNvSpPr txBox="1"/>
          <p:nvPr/>
        </p:nvSpPr>
        <p:spPr>
          <a:xfrm>
            <a:off x="2704661" y="5274250"/>
            <a:ext cx="1102135" cy="369332"/>
          </a:xfrm>
          <a:prstGeom prst="rect">
            <a:avLst/>
          </a:prstGeom>
          <a:noFill/>
        </p:spPr>
        <p:txBody>
          <a:bodyPr wrap="none" rtlCol="0">
            <a:spAutoFit/>
          </a:bodyPr>
          <a:lstStyle/>
          <a:p>
            <a:r>
              <a:rPr lang="en-US" dirty="0" smtClean="0"/>
              <a:t>Medium 2</a:t>
            </a:r>
            <a:endParaRPr lang="en-US" dirty="0"/>
          </a:p>
        </p:txBody>
      </p:sp>
      <p:sp>
        <p:nvSpPr>
          <p:cNvPr id="19" name="Textfeld 18"/>
          <p:cNvSpPr txBox="1"/>
          <p:nvPr/>
        </p:nvSpPr>
        <p:spPr>
          <a:xfrm>
            <a:off x="2130989" y="4959389"/>
            <a:ext cx="1064715" cy="369332"/>
          </a:xfrm>
          <a:prstGeom prst="rect">
            <a:avLst/>
          </a:prstGeom>
          <a:noFill/>
        </p:spPr>
        <p:txBody>
          <a:bodyPr wrap="none" rtlCol="0">
            <a:spAutoFit/>
          </a:bodyPr>
          <a:lstStyle/>
          <a:p>
            <a:r>
              <a:rPr lang="en-US" dirty="0" smtClean="0"/>
              <a:t>Boundary</a:t>
            </a:r>
            <a:endParaRPr lang="en-US" dirty="0"/>
          </a:p>
        </p:txBody>
      </p:sp>
      <p:sp>
        <p:nvSpPr>
          <p:cNvPr id="11" name="Rechteck 10"/>
          <p:cNvSpPr/>
          <p:nvPr/>
        </p:nvSpPr>
        <p:spPr>
          <a:xfrm>
            <a:off x="2895171" y="6397449"/>
            <a:ext cx="300533" cy="369332"/>
          </a:xfrm>
          <a:prstGeom prst="rect">
            <a:avLst/>
          </a:prstGeom>
        </p:spPr>
        <p:txBody>
          <a:bodyPr wrap="none">
            <a:spAutoFit/>
          </a:bodyPr>
          <a:lstStyle/>
          <a:p>
            <a:r>
              <a:rPr lang="de-DE" b="1" i="0" dirty="0" err="1" smtClean="0">
                <a:latin typeface="Lucida Grande"/>
                <a:ea typeface="Lucida Grande"/>
                <a:cs typeface="Lucida Grande"/>
              </a:rPr>
              <a:t>ε</a:t>
            </a:r>
            <a:endParaRPr lang="de-DE" dirty="0"/>
          </a:p>
        </p:txBody>
      </p:sp>
    </p:spTree>
    <p:extLst>
      <p:ext uri="{BB962C8B-B14F-4D97-AF65-F5344CB8AC3E}">
        <p14:creationId xmlns:p14="http://schemas.microsoft.com/office/powerpoint/2010/main" val="1061804644"/>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Galathea">
  <a:themeElements>
    <a:clrScheme name="Galathea">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Galathea">
      <a:majorFont>
        <a:latin typeface="Tw Cen MT"/>
        <a:ea typeface=""/>
        <a:cs typeface=""/>
        <a:font script="Grek" typeface="Calibri"/>
        <a:font script="Cyrl" typeface="Calibri"/>
        <a:font script="Jpan" typeface="ＭＳ Ｐゴシック"/>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ＭＳ Ｐゴシック"/>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Galathea">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Galathea.thmx</Template>
  <TotalTime>0</TotalTime>
  <Words>659</Words>
  <Application>Microsoft Macintosh PowerPoint</Application>
  <PresentationFormat>Bildschirmpräsentation (4:3)</PresentationFormat>
  <Paragraphs>103</Paragraphs>
  <Slides>11</Slides>
  <Notes>0</Notes>
  <HiddenSlides>0</HiddenSlides>
  <MMClips>0</MMClips>
  <ScaleCrop>false</ScaleCrop>
  <HeadingPairs>
    <vt:vector size="4" baseType="variant">
      <vt:variant>
        <vt:lpstr>Design</vt:lpstr>
      </vt:variant>
      <vt:variant>
        <vt:i4>1</vt:i4>
      </vt:variant>
      <vt:variant>
        <vt:lpstr>Folientitel</vt:lpstr>
      </vt:variant>
      <vt:variant>
        <vt:i4>11</vt:i4>
      </vt:variant>
    </vt:vector>
  </HeadingPairs>
  <TitlesOfParts>
    <vt:vector size="12" baseType="lpstr">
      <vt:lpstr>Galathea</vt:lpstr>
      <vt:lpstr>Monte Carlo Transport Simulation</vt:lpstr>
      <vt:lpstr>What is a Monte-Carlo simulation?</vt:lpstr>
      <vt:lpstr>What is a MC transport simulation?</vt:lpstr>
      <vt:lpstr>How does a MC simulation work?</vt:lpstr>
      <vt:lpstr>How does a MC simulation work?</vt:lpstr>
      <vt:lpstr>How does VMC work?</vt:lpstr>
      <vt:lpstr>MC transport in detail (1)</vt:lpstr>
      <vt:lpstr>MC transport in detail (2)</vt:lpstr>
      <vt:lpstr>MC transport in detail (3)</vt:lpstr>
      <vt:lpstr>MC transport in detail (4)</vt:lpstr>
      <vt:lpstr>MC transport in detail (5)</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Florian</dc:creator>
  <cp:lastModifiedBy>Florian Uhlig</cp:lastModifiedBy>
  <cp:revision>57</cp:revision>
  <dcterms:created xsi:type="dcterms:W3CDTF">2011-11-04T08:32:07Z</dcterms:created>
  <dcterms:modified xsi:type="dcterms:W3CDTF">2012-07-19T09:16:37Z</dcterms:modified>
</cp:coreProperties>
</file>