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35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7040B52E-6118-F844-8FBE-85B6AFDC9E2A}"/>
              </a:ext>
            </a:extLst>
          </p:cNvPr>
          <p:cNvGrpSpPr/>
          <p:nvPr/>
        </p:nvGrpSpPr>
        <p:grpSpPr>
          <a:xfrm>
            <a:off x="2003438" y="1301599"/>
            <a:ext cx="9901692" cy="5170248"/>
            <a:chOff x="1502578" y="976199"/>
            <a:chExt cx="7426269" cy="3877686"/>
          </a:xfrm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3FAB316F-95F1-6040-AB6B-EF23A5D58FAF}"/>
                </a:ext>
              </a:extLst>
            </p:cNvPr>
            <p:cNvSpPr/>
            <p:nvPr/>
          </p:nvSpPr>
          <p:spPr>
            <a:xfrm>
              <a:off x="7781365" y="3854824"/>
              <a:ext cx="1147482" cy="9990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2400" dirty="0"/>
            </a:p>
          </p:txBody>
        </p:sp>
        <p:pic>
          <p:nvPicPr>
            <p:cNvPr id="8" name="Grafik 7">
              <a:extLst>
                <a:ext uri="{FF2B5EF4-FFF2-40B4-BE49-F238E27FC236}">
                  <a16:creationId xmlns:a16="http://schemas.microsoft.com/office/drawing/2014/main" id="{9DE39F29-B8C0-C64D-ADFE-A8AFF963CB1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502578" y="976199"/>
              <a:ext cx="6099496" cy="3877686"/>
            </a:xfrm>
            <a:prstGeom prst="rect">
              <a:avLst/>
            </a:prstGeom>
          </p:spPr>
        </p:pic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868706" y="3650765"/>
            <a:ext cx="5737412" cy="779867"/>
          </a:xfrm>
        </p:spPr>
        <p:txBody>
          <a:bodyPr anchor="b" anchorCtr="0">
            <a:noAutofit/>
          </a:bodyPr>
          <a:lstStyle>
            <a:lvl1pPr algn="ctr">
              <a:defRPr sz="3200">
                <a:solidFill>
                  <a:srgbClr val="666666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868706" y="4430631"/>
            <a:ext cx="5737413" cy="709135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6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BC0E-49F4-4E89-AEC8-BDA0AB30583A}" type="slidenum">
              <a:rPr lang="en-US" smtClean="0"/>
              <a:t>‹Nr.›</a:t>
            </a:fld>
            <a:endParaRPr lang="en-US"/>
          </a:p>
        </p:txBody>
      </p:sp>
      <p:sp>
        <p:nvSpPr>
          <p:cNvPr id="16" name="Datumsplatzhalter 4">
            <a:extLst>
              <a:ext uri="{FF2B5EF4-FFF2-40B4-BE49-F238E27FC236}">
                <a16:creationId xmlns:a16="http://schemas.microsoft.com/office/drawing/2014/main" id="{B630AE3F-E908-46EB-9697-D837959D4F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98063" y="6552644"/>
            <a:ext cx="1100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FEE69BB-C646-4D6E-8623-D558BF2B1D43}" type="datetime1">
              <a:rPr lang="en-US" smtClean="0"/>
              <a:t>11/18/2022</a:t>
            </a:fld>
            <a:endParaRPr lang="en-US"/>
          </a:p>
        </p:txBody>
      </p:sp>
      <p:sp>
        <p:nvSpPr>
          <p:cNvPr id="17" name="Fußzeilenplatzhalter 7">
            <a:extLst>
              <a:ext uri="{FF2B5EF4-FFF2-40B4-BE49-F238E27FC236}">
                <a16:creationId xmlns:a16="http://schemas.microsoft.com/office/drawing/2014/main" id="{EA59E297-BFE7-4CA0-84CD-C352A1484A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83202" y="6560612"/>
            <a:ext cx="4182132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r>
              <a:rPr lang="en-US" smtClean="0"/>
              <a:t>V. Bagnoud | Workshop on HEDP at FAIR | Madrid Nov. 18th 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11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63425" y="70576"/>
            <a:ext cx="9216489" cy="787557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BC0E-49F4-4E89-AEC8-BDA0AB30583A}" type="slidenum">
              <a:rPr lang="en-US" smtClean="0"/>
              <a:t>‹Nr.›</a:t>
            </a:fld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9498063" y="6552644"/>
            <a:ext cx="1100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08D3C01-21A4-41EA-93D2-B760364B0EF7}" type="datetime1">
              <a:rPr lang="en-US" smtClean="0"/>
              <a:t>11/18/2022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5283202" y="6560612"/>
            <a:ext cx="4182132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r>
              <a:rPr lang="en-US" smtClean="0"/>
              <a:t>V. Bagnoud | Workshop on HEDP at FAIR | Madrid Nov. 18th 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2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BC0E-49F4-4E89-AEC8-BDA0AB30583A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13"/>
          </p:nvPr>
        </p:nvSpPr>
        <p:spPr>
          <a:xfrm>
            <a:off x="9465335" y="6552644"/>
            <a:ext cx="11331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99E6262-9183-4690-A9BD-925C6E674D64}" type="datetime1">
              <a:rPr lang="en-US" smtClean="0"/>
              <a:t>11/18/2022</a:t>
            </a:fld>
            <a:endParaRPr lang="en-US"/>
          </a:p>
        </p:txBody>
      </p:sp>
      <p:sp>
        <p:nvSpPr>
          <p:cNvPr id="9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5283202" y="6560612"/>
            <a:ext cx="4182132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r>
              <a:rPr lang="en-US" smtClean="0"/>
              <a:t>V. Bagnoud | Workshop on HEDP at FAIR | Madrid Nov. 18th 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999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BC0E-49F4-4E89-AEC8-BDA0AB30583A}" type="slidenum">
              <a:rPr lang="en-US" smtClean="0"/>
              <a:t>‹Nr.›</a:t>
            </a:fld>
            <a:endParaRPr lang="en-US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2"/>
          </p:nvPr>
        </p:nvSpPr>
        <p:spPr>
          <a:xfrm>
            <a:off x="9465335" y="6552644"/>
            <a:ext cx="11331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FBAEB69-065B-4CC6-A29B-C6B78B174199}" type="datetime1">
              <a:rPr lang="en-US" smtClean="0"/>
              <a:t>11/18/2022</a:t>
            </a:fld>
            <a:endParaRPr lang="en-US"/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5283202" y="6560612"/>
            <a:ext cx="4182132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r>
              <a:rPr lang="en-US" smtClean="0"/>
              <a:t>V. Bagnoud | Workshop on HEDP at FAIR | Madrid Nov. 18th 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628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"/>
          <p:cNvSpPr/>
          <p:nvPr/>
        </p:nvSpPr>
        <p:spPr>
          <a:xfrm>
            <a:off x="1" y="854075"/>
            <a:ext cx="12192000" cy="77417"/>
          </a:xfrm>
          <a:prstGeom prst="rect">
            <a:avLst/>
          </a:prstGeom>
          <a:solidFill>
            <a:srgbClr val="00599D"/>
          </a:solidFill>
          <a:ln w="12700">
            <a:miter lim="400000"/>
          </a:ln>
        </p:spPr>
        <p:txBody>
          <a:bodyPr tIns="45720" bIns="45720" anchor="ctr"/>
          <a:lstStyle/>
          <a:p>
            <a:pPr marL="0" marR="0" defTabSz="914377">
              <a:defRPr>
                <a:uFillTx/>
              </a:defRPr>
            </a:pPr>
            <a:endParaRPr sz="600"/>
          </a:p>
        </p:txBody>
      </p:sp>
      <p:pic>
        <p:nvPicPr>
          <p:cNvPr id="67" name="FAIR_Logo_rgb_frei" descr="FAIR_Logo_rgb_frei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88754" y="19051"/>
            <a:ext cx="992188" cy="827088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Title Text"/>
          <p:cNvSpPr txBox="1">
            <a:spLocks noGrp="1"/>
          </p:cNvSpPr>
          <p:nvPr>
            <p:ph type="title"/>
          </p:nvPr>
        </p:nvSpPr>
        <p:spPr>
          <a:xfrm>
            <a:off x="1887143" y="187325"/>
            <a:ext cx="8845067" cy="49053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defTabSz="914377">
              <a:defRPr sz="2400" b="0">
                <a:solidFill>
                  <a:srgbClr val="00599D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dirty="0"/>
          </a:p>
        </p:txBody>
      </p:sp>
      <p:pic>
        <p:nvPicPr>
          <p:cNvPr id="6" name="Picture 13">
            <a:extLst>
              <a:ext uri="{FF2B5EF4-FFF2-40B4-BE49-F238E27FC236}">
                <a16:creationId xmlns:a16="http://schemas.microsoft.com/office/drawing/2014/main" id="{B1254157-9F7A-FA6D-D44E-56058FA3FD7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57" y="78191"/>
            <a:ext cx="1536680" cy="741845"/>
          </a:xfrm>
          <a:prstGeom prst="rect">
            <a:avLst/>
          </a:prstGeom>
        </p:spPr>
      </p:pic>
      <p:sp>
        <p:nvSpPr>
          <p:cNvPr id="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533809" y="6365560"/>
            <a:ext cx="658191" cy="492440"/>
          </a:xfrm>
          <a:prstGeom prst="rect">
            <a:avLst/>
          </a:prstGeom>
          <a:ln w="12700">
            <a:miter lim="400000"/>
          </a:ln>
        </p:spPr>
        <p:txBody>
          <a:bodyPr wrap="none" lIns="121919" tIns="121919" rIns="121919" bIns="121919" anchor="ctr">
            <a:spAutoFit/>
          </a:bodyPr>
          <a:lstStyle>
            <a:lvl1pPr marL="0" marR="0" algn="r" defTabSz="609585">
              <a:defRPr sz="1600">
                <a:solidFill>
                  <a:srgbClr val="333333"/>
                </a:solidFill>
                <a:uFillTx/>
              </a:defRPr>
            </a:lvl1pPr>
          </a:lstStyle>
          <a:p>
            <a:fld id="{86CB4B4D-7CA3-9044-876B-883B54F8677D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8" name="Group"/>
          <p:cNvGrpSpPr/>
          <p:nvPr userDrawn="1"/>
        </p:nvGrpSpPr>
        <p:grpSpPr>
          <a:xfrm>
            <a:off x="0" y="6101697"/>
            <a:ext cx="1035108" cy="756303"/>
            <a:chOff x="0" y="0"/>
            <a:chExt cx="1847235" cy="1548595"/>
          </a:xfrm>
        </p:grpSpPr>
        <p:sp>
          <p:nvSpPr>
            <p:cNvPr id="9" name="Gruppieren 1"/>
            <p:cNvSpPr/>
            <p:nvPr/>
          </p:nvSpPr>
          <p:spPr>
            <a:xfrm>
              <a:off x="0" y="0"/>
              <a:ext cx="1270000" cy="1270000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121919" tIns="121919" rIns="121919" bIns="121919" numCol="1" anchor="t">
              <a:spAutoFit/>
            </a:bodyPr>
            <a:lstStyle>
              <a:lvl1pPr marL="0" marR="0" defTabSz="1219200">
                <a:defRPr sz="5200">
                  <a:uFillTx/>
                </a:defRPr>
              </a:lvl1pPr>
            </a:lstStyle>
            <a:p>
              <a:r>
                <a:rPr sz="2800" dirty="0"/>
                <a:t>HED</a:t>
              </a:r>
            </a:p>
          </p:txBody>
        </p:sp>
        <p:pic>
          <p:nvPicPr>
            <p:cNvPr id="10" name="FAIR_Logo_rgb_frei" descr="FAIR_Logo_rgb_frei"/>
            <p:cNvPicPr>
              <a:picLocks noChangeAspect="1"/>
            </p:cNvPicPr>
            <p:nvPr/>
          </p:nvPicPr>
          <p:blipFill>
            <a:blip r:embed="rId4">
              <a:extLst/>
            </a:blip>
            <a:srcRect t="4288" b="4288"/>
            <a:stretch>
              <a:fillRect/>
            </a:stretch>
          </p:blipFill>
          <p:spPr>
            <a:xfrm>
              <a:off x="774709" y="731226"/>
              <a:ext cx="1072527" cy="81737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" name="Textfeld 14"/>
            <p:cNvSpPr txBox="1"/>
            <p:nvPr/>
          </p:nvSpPr>
          <p:spPr>
            <a:xfrm>
              <a:off x="174393" y="811265"/>
              <a:ext cx="553239" cy="6574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21919" tIns="121919" rIns="121919" bIns="121919" numCol="1" anchor="t">
              <a:noAutofit/>
            </a:bodyPr>
            <a:lstStyle>
              <a:lvl1pPr marL="0" marR="0" defTabSz="1219200">
                <a:defRPr sz="3000">
                  <a:uFillTx/>
                </a:defRPr>
              </a:lvl1pPr>
            </a:lstStyle>
            <a:p>
              <a:r>
                <a:rPr sz="1400"/>
                <a:t>@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6823575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Gerade Verbindung 26">
            <a:extLst>
              <a:ext uri="{FF2B5EF4-FFF2-40B4-BE49-F238E27FC236}">
                <a16:creationId xmlns:a16="http://schemas.microsoft.com/office/drawing/2014/main" id="{943494DA-FA9D-1447-B70B-2896FD77F5D0}"/>
              </a:ext>
            </a:extLst>
          </p:cNvPr>
          <p:cNvCxnSpPr>
            <a:cxnSpLocks/>
          </p:cNvCxnSpPr>
          <p:nvPr/>
        </p:nvCxnSpPr>
        <p:spPr>
          <a:xfrm>
            <a:off x="0" y="6735205"/>
            <a:ext cx="12194235" cy="0"/>
          </a:xfrm>
          <a:prstGeom prst="line">
            <a:avLst/>
          </a:prstGeom>
          <a:ln w="2032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Bild 6" descr="GSI_Logo_rgb.png">
            <a:extLst>
              <a:ext uri="{FF2B5EF4-FFF2-40B4-BE49-F238E27FC236}">
                <a16:creationId xmlns:a16="http://schemas.microsoft.com/office/drawing/2014/main" id="{0E0D4DB1-EEDA-A644-B002-75EBF9968E0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3544" y="244724"/>
            <a:ext cx="1505441" cy="501815"/>
          </a:xfrm>
          <a:prstGeom prst="rect">
            <a:avLst/>
          </a:prstGeom>
        </p:spPr>
      </p:pic>
      <p:cxnSp>
        <p:nvCxnSpPr>
          <p:cNvPr id="23" name="Gerade Verbindung 22">
            <a:extLst>
              <a:ext uri="{FF2B5EF4-FFF2-40B4-BE49-F238E27FC236}">
                <a16:creationId xmlns:a16="http://schemas.microsoft.com/office/drawing/2014/main" id="{2AC6B5F8-0827-6645-B5C9-ED4385971D8F}"/>
              </a:ext>
            </a:extLst>
          </p:cNvPr>
          <p:cNvCxnSpPr/>
          <p:nvPr/>
        </p:nvCxnSpPr>
        <p:spPr>
          <a:xfrm>
            <a:off x="0" y="1101632"/>
            <a:ext cx="12192000" cy="0"/>
          </a:xfrm>
          <a:prstGeom prst="line">
            <a:avLst/>
          </a:prstGeom>
          <a:ln w="2032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hteck 23">
            <a:extLst>
              <a:ext uri="{FF2B5EF4-FFF2-40B4-BE49-F238E27FC236}">
                <a16:creationId xmlns:a16="http://schemas.microsoft.com/office/drawing/2014/main" id="{CC9BBC89-C94F-2342-BFB0-0C52DC04C485}"/>
              </a:ext>
            </a:extLst>
          </p:cNvPr>
          <p:cNvSpPr>
            <a:spLocks/>
          </p:cNvSpPr>
          <p:nvPr/>
        </p:nvSpPr>
        <p:spPr>
          <a:xfrm>
            <a:off x="2235" y="969432"/>
            <a:ext cx="268800" cy="2688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5E807027-043F-224A-B8A1-2EA6FD7AA9B7}"/>
              </a:ext>
            </a:extLst>
          </p:cNvPr>
          <p:cNvSpPr>
            <a:spLocks/>
          </p:cNvSpPr>
          <p:nvPr/>
        </p:nvSpPr>
        <p:spPr>
          <a:xfrm>
            <a:off x="-1" y="6606653"/>
            <a:ext cx="271036" cy="271036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47492" y="1480601"/>
            <a:ext cx="11226901" cy="49035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87723" y="6552643"/>
            <a:ext cx="993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AA0CBC0E-49F4-4E89-AEC8-BDA0AB30583A}" type="slidenum">
              <a:rPr lang="en-US" smtClean="0"/>
              <a:t>‹Nr.›</a:t>
            </a:fld>
            <a:endParaRPr lang="en-US"/>
          </a:p>
        </p:txBody>
      </p:sp>
      <p:sp>
        <p:nvSpPr>
          <p:cNvPr id="11" name="Textfeld 10"/>
          <p:cNvSpPr txBox="1"/>
          <p:nvPr/>
        </p:nvSpPr>
        <p:spPr>
          <a:xfrm>
            <a:off x="580361" y="6616079"/>
            <a:ext cx="4702844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dirty="0">
                <a:solidFill>
                  <a:srgbClr val="333333"/>
                </a:solidFill>
                <a:latin typeface="Arial"/>
                <a:cs typeface="Arial"/>
              </a:rPr>
              <a:t>GSI Helmholtzzentrum für Schwerionenforschung GmbH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0608" y="67658"/>
            <a:ext cx="9109549" cy="78755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4" name="Datumsplatzhalter 4">
            <a:extLst>
              <a:ext uri="{FF2B5EF4-FFF2-40B4-BE49-F238E27FC236}">
                <a16:creationId xmlns:a16="http://schemas.microsoft.com/office/drawing/2014/main" id="{386E2D55-5429-4BE8-A922-128D484348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98063" y="6552644"/>
            <a:ext cx="1100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B13D45-596F-4AD0-A3B1-DDC102DDEDB2}" type="datetime1">
              <a:rPr lang="en-US" smtClean="0"/>
              <a:t>11/18/2022</a:t>
            </a:fld>
            <a:endParaRPr lang="en-US"/>
          </a:p>
        </p:txBody>
      </p:sp>
      <p:sp>
        <p:nvSpPr>
          <p:cNvPr id="15" name="Fußzeilenplatzhalter 7">
            <a:extLst>
              <a:ext uri="{FF2B5EF4-FFF2-40B4-BE49-F238E27FC236}">
                <a16:creationId xmlns:a16="http://schemas.microsoft.com/office/drawing/2014/main" id="{1C04FDFB-03D9-47F5-8EAA-54DC688977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83202" y="6560612"/>
            <a:ext cx="4182132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r>
              <a:rPr lang="en-US" smtClean="0"/>
              <a:t>V. Bagnoud | Workshop on HEDP at FAIR | Madrid Nov. 18th 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408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dt="0"/>
  <p:txStyles>
    <p:titleStyle>
      <a:lvl1pPr algn="l" defTabSz="457189" rtl="0" eaLnBrk="1" latinLnBrk="0" hangingPunct="1">
        <a:spcBef>
          <a:spcPct val="0"/>
        </a:spcBef>
        <a:buNone/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</p:titleStyle>
    <p:bodyStyle>
      <a:lvl1pPr marL="342891" indent="-342891" algn="l" defTabSz="457189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000" kern="1200">
          <a:solidFill>
            <a:srgbClr val="333333"/>
          </a:solidFill>
          <a:latin typeface="Arial"/>
          <a:ea typeface="+mn-ea"/>
          <a:cs typeface="Arial"/>
        </a:defRPr>
      </a:lvl1pPr>
      <a:lvl2pPr marL="742932" indent="-285744" algn="l" defTabSz="457189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800" kern="1200">
          <a:solidFill>
            <a:srgbClr val="333333"/>
          </a:solidFill>
          <a:latin typeface="Arial"/>
          <a:ea typeface="+mn-ea"/>
          <a:cs typeface="Arial"/>
        </a:defRPr>
      </a:lvl2pPr>
      <a:lvl3pPr marL="1142971" indent="-228594" algn="l" defTabSz="457189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800" kern="1200">
          <a:solidFill>
            <a:srgbClr val="333333"/>
          </a:solidFill>
          <a:latin typeface="Arial"/>
          <a:ea typeface="+mn-ea"/>
          <a:cs typeface="Arial"/>
        </a:defRPr>
      </a:lvl3pPr>
      <a:lvl4pPr marL="1600160" indent="-228594" algn="l" defTabSz="457189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349" indent="-228594" algn="l" defTabSz="457189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– where to go from here</a:t>
            </a:r>
            <a:endParaRPr lang="en-US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447493" y="1480601"/>
            <a:ext cx="5703142" cy="4903585"/>
          </a:xfrm>
        </p:spPr>
        <p:txBody>
          <a:bodyPr/>
          <a:lstStyle/>
          <a:p>
            <a:r>
              <a:rPr lang="en-US" dirty="0" smtClean="0"/>
              <a:t>Survey the field (topics and participants)</a:t>
            </a:r>
          </a:p>
          <a:p>
            <a:pPr lvl="1"/>
            <a:r>
              <a:rPr lang="en-US" dirty="0" smtClean="0"/>
              <a:t>start new actions (common applications for money and experiments, staff exchanges, …)</a:t>
            </a:r>
          </a:p>
          <a:p>
            <a:r>
              <a:rPr lang="en-US" dirty="0" smtClean="0"/>
              <a:t>Define the next steps</a:t>
            </a:r>
          </a:p>
          <a:p>
            <a:pPr lvl="1"/>
            <a:r>
              <a:rPr lang="en-US" dirty="0" smtClean="0"/>
              <a:t>decision on writing a white paper</a:t>
            </a:r>
          </a:p>
          <a:p>
            <a:r>
              <a:rPr lang="en-US" dirty="0"/>
              <a:t>Get organized!</a:t>
            </a:r>
          </a:p>
          <a:p>
            <a:pPr lvl="1"/>
            <a:r>
              <a:rPr lang="en-US" dirty="0" smtClean="0"/>
              <a:t>lobbying (or not)</a:t>
            </a:r>
          </a:p>
          <a:p>
            <a:pPr lvl="1"/>
            <a:r>
              <a:rPr lang="en-US" dirty="0" smtClean="0"/>
              <a:t>define </a:t>
            </a:r>
            <a:r>
              <a:rPr lang="en-US" dirty="0"/>
              <a:t>contact persons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0CBC0E-49F4-4E89-AEC8-BDA0AB30583A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V. Bagnoud | Workshop on HEDP at FAIR | Madrid Nov. 18th 2022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/>
          </p:nvPr>
        </p:nvGraphicFramePr>
        <p:xfrm>
          <a:off x="6280031" y="1327707"/>
          <a:ext cx="5663498" cy="49691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4899">
                  <a:extLst>
                    <a:ext uri="{9D8B030D-6E8A-4147-A177-3AD203B41FA5}">
                      <a16:colId xmlns:a16="http://schemas.microsoft.com/office/drawing/2014/main" val="1372094112"/>
                    </a:ext>
                  </a:extLst>
                </a:gridCol>
                <a:gridCol w="877150">
                  <a:extLst>
                    <a:ext uri="{9D8B030D-6E8A-4147-A177-3AD203B41FA5}">
                      <a16:colId xmlns:a16="http://schemas.microsoft.com/office/drawing/2014/main" val="234393845"/>
                    </a:ext>
                  </a:extLst>
                </a:gridCol>
                <a:gridCol w="641406">
                  <a:extLst>
                    <a:ext uri="{9D8B030D-6E8A-4147-A177-3AD203B41FA5}">
                      <a16:colId xmlns:a16="http://schemas.microsoft.com/office/drawing/2014/main" val="3731290140"/>
                    </a:ext>
                  </a:extLst>
                </a:gridCol>
                <a:gridCol w="3270043">
                  <a:extLst>
                    <a:ext uri="{9D8B030D-6E8A-4147-A177-3AD203B41FA5}">
                      <a16:colId xmlns:a16="http://schemas.microsoft.com/office/drawing/2014/main" val="3564891067"/>
                    </a:ext>
                  </a:extLst>
                </a:gridCol>
              </a:tblGrid>
              <a:tr h="248978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Session 1: chair J. Honrubia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03315"/>
                  </a:ext>
                </a:extLst>
              </a:tr>
              <a:tr h="2489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10:00 – 10:30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V. Bagnoud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20’ + 10’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Status of the FAIR project and GSI HED facilities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extLst>
                  <a:ext uri="{0D108BD9-81ED-4DB2-BD59-A6C34878D82A}">
                    <a16:rowId xmlns:a16="http://schemas.microsoft.com/office/drawing/2014/main" val="2326546770"/>
                  </a:ext>
                </a:extLst>
              </a:tr>
              <a:tr h="2489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10:30 – 11:00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P. Neumayer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25’ + 5’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FAIR phase-0 program at GSI/HHT (2021-2025)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extLst>
                  <a:ext uri="{0D108BD9-81ED-4DB2-BD59-A6C34878D82A}">
                    <a16:rowId xmlns:a16="http://schemas.microsoft.com/office/drawing/2014/main" val="340520375"/>
                  </a:ext>
                </a:extLst>
              </a:tr>
              <a:tr h="2489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11:00 – 11:15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S. Neff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12’ + 3’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HEDP Infrastructure at the APPA cave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extLst>
                  <a:ext uri="{0D108BD9-81ED-4DB2-BD59-A6C34878D82A}">
                    <a16:rowId xmlns:a16="http://schemas.microsoft.com/office/drawing/2014/main" val="3410237633"/>
                  </a:ext>
                </a:extLst>
              </a:tr>
              <a:tr h="2489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11:15 – 11:30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A. Blazevic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12’ + 3’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LIGHT beamline at GSI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extLst>
                  <a:ext uri="{0D108BD9-81ED-4DB2-BD59-A6C34878D82A}">
                    <a16:rowId xmlns:a16="http://schemas.microsoft.com/office/drawing/2014/main" val="2117034911"/>
                  </a:ext>
                </a:extLst>
              </a:tr>
              <a:tr h="248978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Coffee Break – 30’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0850078"/>
                  </a:ext>
                </a:extLst>
              </a:tr>
              <a:tr h="248978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Session 2: chair A. Bret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541219"/>
                  </a:ext>
                </a:extLst>
              </a:tr>
              <a:tr h="2489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12:00 – 12:30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L. Volpe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20’ + 10’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tc>
                  <a:txBody>
                    <a:bodyPr/>
                    <a:lstStyle/>
                    <a:p>
                      <a:pPr marR="19685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Ion Stopping Power in extreme states of matter @ FAIR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extLst>
                  <a:ext uri="{0D108BD9-81ED-4DB2-BD59-A6C34878D82A}">
                    <a16:rowId xmlns:a16="http://schemas.microsoft.com/office/drawing/2014/main" val="867533267"/>
                  </a:ext>
                </a:extLst>
              </a:tr>
              <a:tr h="2598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12:30 – 12:50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A. Alejo 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15’ + 5’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Overview of activities at the Laser Laboratory for Acceleration and Applications (L2A2)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extLst>
                  <a:ext uri="{0D108BD9-81ED-4DB2-BD59-A6C34878D82A}">
                    <a16:rowId xmlns:a16="http://schemas.microsoft.com/office/drawing/2014/main" val="3089636628"/>
                  </a:ext>
                </a:extLst>
              </a:tr>
              <a:tr h="3897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12:50 -  13:10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R. Florido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15’ + 5’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Flexible Non-LTE atomic-kinetics and detailed Stark-broadened lines profiles for spectroscopic characterization of high-energy-density plasmas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extLst>
                  <a:ext uri="{0D108BD9-81ED-4DB2-BD59-A6C34878D82A}">
                    <a16:rowId xmlns:a16="http://schemas.microsoft.com/office/drawing/2014/main" val="996386162"/>
                  </a:ext>
                </a:extLst>
              </a:tr>
              <a:tr h="2489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13:10 – 13:30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R. Piriz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15’ + 5’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High energy density physics research at the UCLM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extLst>
                  <a:ext uri="{0D108BD9-81ED-4DB2-BD59-A6C34878D82A}">
                    <a16:rowId xmlns:a16="http://schemas.microsoft.com/office/drawing/2014/main" val="545319494"/>
                  </a:ext>
                </a:extLst>
              </a:tr>
              <a:tr h="248978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Lunch Break – 1h 30’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498540"/>
                  </a:ext>
                </a:extLst>
              </a:tr>
              <a:tr h="248978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Session 3: chair P. Neumayer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610475"/>
                  </a:ext>
                </a:extLst>
              </a:tr>
              <a:tr h="2598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15:00 – 15:20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C. Huete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15’ + 5’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Shock waves dynamics for arbitrary equations of state. A theoretical description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extLst>
                  <a:ext uri="{0D108BD9-81ED-4DB2-BD59-A6C34878D82A}">
                    <a16:rowId xmlns:a16="http://schemas.microsoft.com/office/drawing/2014/main" val="1766182817"/>
                  </a:ext>
                </a:extLst>
              </a:tr>
              <a:tr h="2489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15:20 – 15:40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J. Honrubia 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15’ + 5’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HEDM-related research of UPM at FAIR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extLst>
                  <a:ext uri="{0D108BD9-81ED-4DB2-BD59-A6C34878D82A}">
                    <a16:rowId xmlns:a16="http://schemas.microsoft.com/office/drawing/2014/main" val="460059808"/>
                  </a:ext>
                </a:extLst>
              </a:tr>
              <a:tr h="2598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15:40 – 16:00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M. Ehret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15’ + 5’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Standardization of metrology for laser plasma experiments and laser based secondary sources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extLst>
                  <a:ext uri="{0D108BD9-81ED-4DB2-BD59-A6C34878D82A}">
                    <a16:rowId xmlns:a16="http://schemas.microsoft.com/office/drawing/2014/main" val="2033460226"/>
                  </a:ext>
                </a:extLst>
              </a:tr>
              <a:tr h="248978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Coffee break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077020"/>
                  </a:ext>
                </a:extLst>
              </a:tr>
              <a:tr h="248978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Session 4: chair V. Bagnoud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4617810"/>
                  </a:ext>
                </a:extLst>
              </a:tr>
              <a:tr h="2489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16:15 – 17:00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General discussion – where to go from here?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2" marR="5314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3655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2198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collaboration topics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theoretical support to IPD experiment with FAIR</a:t>
            </a:r>
          </a:p>
          <a:p>
            <a:pPr lvl="1"/>
            <a:r>
              <a:rPr lang="en-US" dirty="0" smtClean="0"/>
              <a:t>unicity of FAIR setup and approach</a:t>
            </a:r>
          </a:p>
          <a:p>
            <a:pPr lvl="1"/>
            <a:r>
              <a:rPr lang="en-US" dirty="0" smtClean="0"/>
              <a:t>contact persons: P. Neumayer + R. </a:t>
            </a:r>
            <a:r>
              <a:rPr lang="en-US" dirty="0" err="1" smtClean="0"/>
              <a:t>Florido</a:t>
            </a:r>
            <a:endParaRPr lang="en-US" dirty="0" smtClean="0"/>
          </a:p>
          <a:p>
            <a:r>
              <a:rPr lang="en-US" dirty="0" smtClean="0"/>
              <a:t>particle (ion) energy loss in HEDM</a:t>
            </a:r>
          </a:p>
          <a:p>
            <a:pPr lvl="1"/>
            <a:r>
              <a:rPr lang="en-US" dirty="0" smtClean="0"/>
              <a:t>L. Volpe + …</a:t>
            </a:r>
          </a:p>
          <a:p>
            <a:r>
              <a:rPr lang="en-US" dirty="0" smtClean="0"/>
              <a:t>Shock physics with PRIOR</a:t>
            </a:r>
          </a:p>
          <a:p>
            <a:pPr lvl="1"/>
            <a:r>
              <a:rPr lang="en-US" dirty="0" smtClean="0"/>
              <a:t>C. </a:t>
            </a:r>
            <a:r>
              <a:rPr lang="en-US" dirty="0" err="1" smtClean="0"/>
              <a:t>Huete</a:t>
            </a:r>
            <a:r>
              <a:rPr lang="en-US" dirty="0" smtClean="0"/>
              <a:t> + …</a:t>
            </a:r>
          </a:p>
          <a:p>
            <a:r>
              <a:rPr lang="en-US" dirty="0" smtClean="0"/>
              <a:t>ICF and IFE – fast ignition scheme</a:t>
            </a:r>
          </a:p>
          <a:p>
            <a:pPr lvl="1"/>
            <a:r>
              <a:rPr lang="en-US" dirty="0" smtClean="0"/>
              <a:t>connection to energy loss themes</a:t>
            </a:r>
          </a:p>
          <a:p>
            <a:pPr lvl="1"/>
            <a:r>
              <a:rPr lang="en-US" dirty="0" smtClean="0"/>
              <a:t>problem of unicity of our approach?</a:t>
            </a:r>
          </a:p>
          <a:p>
            <a:pPr lvl="1"/>
            <a:r>
              <a:rPr lang="en-US" dirty="0" smtClean="0"/>
              <a:t>J. </a:t>
            </a:r>
            <a:r>
              <a:rPr lang="en-US" dirty="0" err="1" smtClean="0"/>
              <a:t>Honrubia</a:t>
            </a:r>
            <a:endParaRPr lang="en-US" dirty="0" smtClean="0"/>
          </a:p>
          <a:p>
            <a:r>
              <a:rPr lang="en-US" dirty="0" smtClean="0"/>
              <a:t>secondary sources (laser-driven) for applications</a:t>
            </a:r>
          </a:p>
          <a:p>
            <a:pPr lvl="1"/>
            <a:r>
              <a:rPr lang="en-US" dirty="0" smtClean="0"/>
              <a:t>applications at FAIR – </a:t>
            </a:r>
            <a:r>
              <a:rPr lang="en-US" dirty="0" err="1" smtClean="0"/>
              <a:t>backlighter</a:t>
            </a:r>
            <a:endParaRPr lang="en-US" dirty="0" smtClean="0"/>
          </a:p>
          <a:p>
            <a:pPr lvl="1"/>
            <a:r>
              <a:rPr lang="en-US" dirty="0" smtClean="0"/>
              <a:t>societal applications</a:t>
            </a:r>
          </a:p>
          <a:p>
            <a:pPr lvl="1"/>
            <a:r>
              <a:rPr lang="en-US" dirty="0" smtClean="0"/>
              <a:t>very competitive topic – need to be very focused and specific for impactful science case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BC0E-49F4-4E89-AEC8-BDA0AB30583A}" type="slidenum">
              <a:rPr lang="en-US" smtClean="0"/>
              <a:t>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V. Bagnoud | Workshop on HEDP at FAIR | Madrid Nov. 18th 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49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Spanish participation of FAIR – open questions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our community help to make it happen?</a:t>
            </a:r>
          </a:p>
          <a:p>
            <a:pPr lvl="1"/>
            <a:r>
              <a:rPr lang="en-US" dirty="0" smtClean="0"/>
              <a:t>what could be the next step?</a:t>
            </a:r>
          </a:p>
          <a:p>
            <a:pPr lvl="2"/>
            <a:r>
              <a:rPr lang="en-US" dirty="0" smtClean="0"/>
              <a:t>contact other FAIR collaborations NUSTAR, SPARC</a:t>
            </a:r>
          </a:p>
          <a:p>
            <a:pPr lvl="2"/>
            <a:r>
              <a:rPr lang="en-US" dirty="0" smtClean="0"/>
              <a:t>identify companies in Spain for HEDP components at FAIR</a:t>
            </a:r>
          </a:p>
          <a:p>
            <a:pPr lvl="2"/>
            <a:r>
              <a:rPr lang="en-US" dirty="0" smtClean="0"/>
              <a:t>establish communication with authorities – define conditions to start this discussion</a:t>
            </a:r>
          </a:p>
          <a:p>
            <a:pPr lvl="3"/>
            <a:r>
              <a:rPr lang="en-US" dirty="0" smtClean="0"/>
              <a:t>what is our narrative</a:t>
            </a:r>
          </a:p>
          <a:p>
            <a:r>
              <a:rPr lang="en-US" dirty="0" smtClean="0"/>
              <a:t>if or when it happens, how to make sure that there is some advantage for the HEDP community</a:t>
            </a:r>
          </a:p>
          <a:p>
            <a:pPr lvl="1"/>
            <a:r>
              <a:rPr lang="en-US" dirty="0" err="1" smtClean="0"/>
              <a:t>Inkind</a:t>
            </a:r>
            <a:r>
              <a:rPr lang="en-US" dirty="0" smtClean="0"/>
              <a:t> directed to HEDP relevant topics – help seed up the realization of APPA cave - </a:t>
            </a:r>
          </a:p>
          <a:p>
            <a:pPr lvl="1"/>
            <a:r>
              <a:rPr lang="en-US" dirty="0" smtClean="0"/>
              <a:t>local funding in Spain for supporting work at FAIR? how realistic?</a:t>
            </a:r>
          </a:p>
          <a:p>
            <a:pPr lvl="1"/>
            <a:r>
              <a:rPr lang="en-US" dirty="0" smtClean="0"/>
              <a:t>EU funding for ESFRI facilities</a:t>
            </a:r>
          </a:p>
          <a:p>
            <a:pPr lvl="2"/>
            <a:r>
              <a:rPr lang="en-US" dirty="0" smtClean="0"/>
              <a:t>TNA</a:t>
            </a:r>
          </a:p>
          <a:p>
            <a:pPr lvl="2"/>
            <a:r>
              <a:rPr lang="en-US" dirty="0" smtClean="0"/>
              <a:t>research grants</a:t>
            </a:r>
          </a:p>
          <a:p>
            <a:pPr lvl="1"/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BC0E-49F4-4E89-AEC8-BDA0AB30583A}" type="slidenum">
              <a:rPr lang="en-US" smtClean="0"/>
              <a:t>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V. Bagnoud | Workshop on HEDP at FAIR | Madrid Nov. 18th 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97129"/>
      </p:ext>
    </p:extLst>
  </p:cSld>
  <p:clrMapOvr>
    <a:masterClrMapping/>
  </p:clrMapOvr>
</p:sld>
</file>

<file path=ppt/theme/theme1.xml><?xml version="1.0" encoding="utf-8"?>
<a:theme xmlns:a="http://schemas.openxmlformats.org/drawingml/2006/main" name="GSI_2020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SI_2020" id="{D3040FB6-DE09-46EE-8B93-A01E65F0E13F}" vid="{7F137018-F583-42CC-AB8A-400EA33FD7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587</Words>
  <Application>Microsoft Office PowerPoint</Application>
  <PresentationFormat>Breitbild</PresentationFormat>
  <Paragraphs>96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Wingdings</vt:lpstr>
      <vt:lpstr>GSI_2020</vt:lpstr>
      <vt:lpstr>Discussion – where to go from here</vt:lpstr>
      <vt:lpstr>Scientific collaboration topics</vt:lpstr>
      <vt:lpstr>Spanish participation of FAIR – open questions</vt:lpstr>
    </vt:vector>
  </TitlesOfParts>
  <Company>GSI Helmholtzzentrum für Schwerionenforschung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– where to go from here</dc:title>
  <dc:creator>Bagnoud, Vincent Dr.</dc:creator>
  <cp:lastModifiedBy>Bagnoud, Vincent Dr.</cp:lastModifiedBy>
  <cp:revision>4</cp:revision>
  <dcterms:created xsi:type="dcterms:W3CDTF">2022-11-18T15:27:04Z</dcterms:created>
  <dcterms:modified xsi:type="dcterms:W3CDTF">2022-11-18T15:45:47Z</dcterms:modified>
</cp:coreProperties>
</file>