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76" r:id="rId3"/>
    <p:sldMasterId id="2147483688" r:id="rId4"/>
    <p:sldMasterId id="2147483700" r:id="rId5"/>
  </p:sldMasterIdLst>
  <p:notesMasterIdLst>
    <p:notesMasterId r:id="rId21"/>
  </p:notesMasterIdLst>
  <p:sldIdLst>
    <p:sldId id="257" r:id="rId6"/>
    <p:sldId id="330" r:id="rId7"/>
    <p:sldId id="388" r:id="rId8"/>
    <p:sldId id="455" r:id="rId9"/>
    <p:sldId id="486" r:id="rId10"/>
    <p:sldId id="485" r:id="rId11"/>
    <p:sldId id="452" r:id="rId12"/>
    <p:sldId id="460" r:id="rId13"/>
    <p:sldId id="462" r:id="rId14"/>
    <p:sldId id="466" r:id="rId15"/>
    <p:sldId id="482" r:id="rId16"/>
    <p:sldId id="488" r:id="rId17"/>
    <p:sldId id="442" r:id="rId18"/>
    <p:sldId id="489" r:id="rId19"/>
    <p:sldId id="490" r:id="rId20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6197"/>
  </p:normalViewPr>
  <p:slideViewPr>
    <p:cSldViewPr snapToGrid="0">
      <p:cViewPr varScale="1">
        <p:scale>
          <a:sx n="116" d="100"/>
          <a:sy n="116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4A2B4-DB87-C142-A6B5-1C096EFA3E3F}" type="datetimeFigureOut">
              <a:rPr lang="en-ES" smtClean="0"/>
              <a:t>18/11/22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46CD4-F57A-7C4E-841F-8AAE337C2B8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5396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F9590-F1E7-4875-A8C9-0DA6CFBD4E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78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F9590-F1E7-4875-A8C9-0DA6CFBD4E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30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F9590-F1E7-4875-A8C9-0DA6CFBD4E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31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BD042-F8C8-4476-B5E2-780F61E59B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3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72F57-164C-4C6B-B117-29CE7A784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1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88B6F-B8F2-469A-91ED-23654AD119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4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01EF4-0206-4CD3-A0F3-08EBCD6CD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884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002" y="599515"/>
            <a:ext cx="10363969" cy="6051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60206" y="1211637"/>
            <a:ext cx="5124257" cy="45621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184" y="1211637"/>
            <a:ext cx="5124259" cy="45621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9175752" y="6372225"/>
            <a:ext cx="1121833" cy="211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1958" tIns="40977" rIns="81958" bIns="409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 i="1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Slide </a:t>
            </a:r>
            <a:fld id="{7098B9EE-4B59-45BE-B2C8-C9146F920F07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9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96D50-A348-4AFE-A9BF-837C7C8F367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363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4FE0-D877-4E85-8A50-DA5989DC705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01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E6C70-0F62-449F-847C-271F046D213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968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9AAF2-E857-4604-ABCF-8922B12A15E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454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96414-68DB-44E3-8771-FE65AEDBAAC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72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17859-E9B3-4F57-AF75-CADA3E2FC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28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16E3E-A5A2-4F78-9035-436C13CB03E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063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ECBA2-1775-49AE-97A9-2D7A3270C1B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3006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B007-2799-432D-89E8-BF643CD3F82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143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1880D-66BB-4A28-A851-4145A951E4D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681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ACC0-5F0A-4705-9D73-924BF6A3E6BE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411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38E66-1278-4DB5-B515-AF6BB7B45DC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251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2022/11/18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29715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2022/11/18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51346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2022/11/18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21586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2022/11/18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3915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F157E-6316-4BB5-89EF-D2A182AF7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0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2022/11/18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0589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2022/11/18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78546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2022/11/18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60141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2022/11/18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54771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2022/11/18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52828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2022/11/18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59538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2022/11/18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89503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96D50-A348-4AFE-A9BF-837C7C8F3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6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4FE0-D877-4E85-8A50-DA5989DC7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60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E6C70-0F62-449F-847C-271F046D2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8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16818-8897-402A-BCE9-A8810438B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77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9AAF2-E857-4604-ABCF-8922B12A1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2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96414-68DB-44E3-8771-FE65AEDBA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99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16E3E-A5A2-4F78-9035-436C13CB0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ECBA2-1775-49AE-97A9-2D7A3270C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7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B007-2799-432D-89E8-BF643CD3F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8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1880D-66BB-4A28-A851-4145A951E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26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ACC0-5F0A-4705-9D73-924BF6A3E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82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38E66-1278-4DB5-B515-AF6BB7B45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21562-8566-417F-970C-4062DE964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1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132AB-389F-4B5F-8F6C-3C51879CE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58385-4548-4253-98DA-3E6412346D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8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F2085-0C9C-4415-8CC4-C261CD3F3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EEEA9-D3F2-41D8-9731-91F83E5F89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DE393B-C7E8-4FEF-A72A-486B049275E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6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64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787C82-AE99-498E-A770-BD32C75C7D89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3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2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787C82-AE99-498E-A770-BD32C75C7D89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4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338763" y="1936990"/>
            <a:ext cx="9715059" cy="78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HEDM-related research of UPM at FAIR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9" descr="2eia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7" y="101601"/>
            <a:ext cx="933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escupm02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46" y="101601"/>
            <a:ext cx="935037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11325" y="3066010"/>
            <a:ext cx="8792018" cy="1647825"/>
          </a:xfrm>
          <a:prstGeom prst="rect">
            <a:avLst/>
          </a:prstGeom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ＭＳ Ｐゴシック" pitchFamily="34" charset="-128"/>
                <a:cs typeface="ＭＳ Ｐゴシック" charset="-128"/>
              </a:rPr>
              <a:t>J.J.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ＭＳ Ｐゴシック" pitchFamily="34" charset="-128"/>
                <a:cs typeface="ＭＳ Ｐゴシック" charset="-128"/>
              </a:rPr>
              <a:t>Honrubia</a:t>
            </a:r>
            <a:endParaRPr kumimoji="0" lang="en-US" sz="22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ＭＳ Ｐゴシック" pitchFamily="34" charset="-128"/>
              <a:cs typeface="ＭＳ Ｐゴシック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ＭＳ Ｐゴシック" pitchFamily="34" charset="-128"/>
                <a:cs typeface="ＭＳ Ｐゴシック" charset="-128"/>
              </a:rPr>
              <a:t>ETSI Aerospace Engineering, UPM, Madrid, Spain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693330" y="5922942"/>
            <a:ext cx="861959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Tahoma"/>
              </a:rPr>
              <a:t>Workshop on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Tahoma"/>
              </a:rPr>
              <a:t>High Energy Density Physics Opportunities at FAIR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Tahoma"/>
              </a:rPr>
              <a:t>November 18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Tahoma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Tahoma"/>
              </a:rPr>
              <a:t>, Madrid, Spain</a:t>
            </a:r>
          </a:p>
        </p:txBody>
      </p:sp>
    </p:spTree>
    <p:extLst>
      <p:ext uri="{BB962C8B-B14F-4D97-AF65-F5344CB8AC3E}">
        <p14:creationId xmlns:p14="http://schemas.microsoft.com/office/powerpoint/2010/main" val="87169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243068" y="-6176"/>
            <a:ext cx="11725155" cy="72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Importance of Ohmic heating on ion beam energy deposition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915" y="889851"/>
            <a:ext cx="1089602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Ohmic heating is important for high current densities and heavy materials, but negligible for ion fast ignition applications.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Fractions of the pulse energy as high as 30% (Au, 10</a:t>
            </a:r>
            <a:r>
              <a:rPr kumimoji="0" lang="en-GB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13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 A.cm</a:t>
            </a:r>
            <a:r>
              <a:rPr kumimoji="0" lang="en-GB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-2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) can be deposited in the plasma by Ohmic heating.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E37AE-16FE-0956-B40D-AEB34E9CC774}"/>
              </a:ext>
            </a:extLst>
          </p:cNvPr>
          <p:cNvGrpSpPr>
            <a:grpSpLocks noChangeAspect="1"/>
          </p:cNvGrpSpPr>
          <p:nvPr/>
        </p:nvGrpSpPr>
        <p:grpSpPr>
          <a:xfrm>
            <a:off x="1957748" y="2457940"/>
            <a:ext cx="8135758" cy="4278094"/>
            <a:chOff x="2216712" y="2596842"/>
            <a:chExt cx="7702837" cy="4050446"/>
          </a:xfrm>
        </p:grpSpPr>
        <p:pic>
          <p:nvPicPr>
            <p:cNvPr id="3074" name="Picture 2" descr="G:\00000国外学习\BPS table\Ohmic hearing fraction -2017090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055" y="2636913"/>
              <a:ext cx="5760000" cy="4010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216712" y="2596842"/>
              <a:ext cx="764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宋体"/>
                  <a:cs typeface="Arial"/>
                </a:rPr>
                <a:t>Monoenergetic</a:t>
              </a:r>
              <a:r>
                <a:rPr kumimoji="0" lang="en-GB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宋体"/>
                  <a:cs typeface="Arial"/>
                </a:rPr>
                <a:t> 5 MeV protons in </a:t>
              </a:r>
              <a:r>
                <a:rPr kumimoji="0" lang="en-GB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宋体"/>
                  <a:cs typeface="Arial"/>
                </a:rPr>
                <a:t>solid Be, Al, Cu </a:t>
              </a:r>
              <a:r>
                <a:rPr kumimoji="0" lang="en-GB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宋体"/>
                  <a:cs typeface="Arial"/>
                </a:rPr>
                <a:t>and </a:t>
              </a:r>
              <a:r>
                <a:rPr kumimoji="0" lang="en-GB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宋体"/>
                  <a:cs typeface="Arial"/>
                </a:rPr>
                <a:t>Au</a:t>
              </a:r>
              <a:r>
                <a:rPr kumimoji="0" lang="en-GB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宋体"/>
                  <a:cs typeface="Arial"/>
                </a:rPr>
                <a:t>.</a:t>
              </a: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8227146" y="5233432"/>
              <a:ext cx="1692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900E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 at 300 g/cm</a:t>
              </a:r>
              <a:r>
                <a:rPr kumimoji="0" lang="es-E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D900E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4" name="Conector recto de flecha 3"/>
            <p:cNvCxnSpPr/>
            <p:nvPr/>
          </p:nvCxnSpPr>
          <p:spPr>
            <a:xfrm flipH="1">
              <a:off x="7768619" y="5486400"/>
              <a:ext cx="496626" cy="433864"/>
            </a:xfrm>
            <a:prstGeom prst="straightConnector1">
              <a:avLst/>
            </a:prstGeom>
            <a:ln w="9525">
              <a:solidFill>
                <a:srgbClr val="D900E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Line 18">
            <a:extLst>
              <a:ext uri="{FF2B5EF4-FFF2-40B4-BE49-F238E27FC236}">
                <a16:creationId xmlns:a16="http://schemas.microsoft.com/office/drawing/2014/main" id="{3EC22E15-0BAA-8EF0-8F18-D54BEB077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494" y="716192"/>
            <a:ext cx="11041914" cy="0"/>
          </a:xfrm>
          <a:prstGeom prst="line">
            <a:avLst/>
          </a:prstGeom>
          <a:noFill/>
          <a:ln w="28575">
            <a:solidFill>
              <a:srgbClr val="F9252F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31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917701" y="-14684"/>
            <a:ext cx="8378429" cy="723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3-D effects caused by resistive fields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50324" y="790598"/>
            <a:ext cx="1017982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marR="0" lvl="0" indent="-1841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MeV protons with an energy spread of 10% impinging on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solid Al target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84150" marR="0" lvl="0" indent="-1841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 density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= 10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A.cm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no thermal conduction, normal incidence.</a:t>
            </a:r>
          </a:p>
        </p:txBody>
      </p:sp>
      <p:sp>
        <p:nvSpPr>
          <p:cNvPr id="3" name="Line 18">
            <a:extLst>
              <a:ext uri="{FF2B5EF4-FFF2-40B4-BE49-F238E27FC236}">
                <a16:creationId xmlns:a16="http://schemas.microsoft.com/office/drawing/2014/main" id="{7705BC37-AC18-A307-D604-1E582D62C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854" y="708590"/>
            <a:ext cx="10268292" cy="0"/>
          </a:xfrm>
          <a:prstGeom prst="line">
            <a:avLst/>
          </a:prstGeom>
          <a:noFill/>
          <a:ln w="28575">
            <a:solidFill>
              <a:srgbClr val="F9252F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070C981-18F4-2D22-EF30-908615185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0" t="29476" r="9853" b="6728"/>
          <a:stretch/>
        </p:blipFill>
        <p:spPr>
          <a:xfrm>
            <a:off x="942345" y="1595880"/>
            <a:ext cx="10332678" cy="51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4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0963" y="3106901"/>
            <a:ext cx="735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Ion acceleration in cones</a:t>
            </a:r>
          </a:p>
        </p:txBody>
      </p:sp>
    </p:spTree>
    <p:extLst>
      <p:ext uri="{BB962C8B-B14F-4D97-AF65-F5344CB8AC3E}">
        <p14:creationId xmlns:p14="http://schemas.microsoft.com/office/powerpoint/2010/main" val="249325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61835" y="2798510"/>
            <a:ext cx="42372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1857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Wavelength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= 1.06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m.</a:t>
            </a:r>
          </a:p>
          <a:p>
            <a:pPr marL="0" marR="0" lvl="0" indent="1857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Peak intensity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GB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 =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W/cm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0" marR="0" lvl="0" indent="185738" algn="l" defTabSz="84931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Spatial profile: Super-Gaussian, 		FWHM = 55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m. </a:t>
            </a:r>
          </a:p>
          <a:p>
            <a:pPr marL="0" marR="0" lvl="0" indent="185738" algn="l" defTabSz="84931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Temporal profile: Gaussian, 	 	FWHM = 1 ps.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Boundary conditions for particles and fields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1857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: laser and thermal</a:t>
            </a:r>
          </a:p>
          <a:p>
            <a:pPr marL="0" marR="0" lvl="0" indent="1857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 : periodic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017601" y="43327"/>
            <a:ext cx="4143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ahoma"/>
              </a:rPr>
              <a:t>PIC simulation data</a:t>
            </a:r>
          </a:p>
        </p:txBody>
      </p:sp>
      <p:cxnSp>
        <p:nvCxnSpPr>
          <p:cNvPr id="7" name="Conector recto 6"/>
          <p:cNvCxnSpPr>
            <a:cxnSpLocks/>
          </p:cNvCxnSpPr>
          <p:nvPr/>
        </p:nvCxnSpPr>
        <p:spPr>
          <a:xfrm>
            <a:off x="960699" y="689658"/>
            <a:ext cx="10347767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-795629" y="53701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045625" y="774137"/>
            <a:ext cx="6650347" cy="1990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PIC code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EPOCH-2D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Arber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PPCF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57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113001 (2015)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5738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Length (x) = 130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m.</a:t>
            </a:r>
          </a:p>
          <a:p>
            <a:pPr marL="185738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Width (y) = 90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m.</a:t>
            </a:r>
          </a:p>
          <a:p>
            <a:pPr marL="185738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Pre-plasma: exponential profile with a scale-length = 2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m.</a:t>
            </a:r>
          </a:p>
          <a:p>
            <a:pPr marL="185738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Grid: 4550 x 3150 cells (35 cells per laser wavelength).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9C887C-2684-E0A0-D6F4-5B080646FD3E}"/>
              </a:ext>
            </a:extLst>
          </p:cNvPr>
          <p:cNvGrpSpPr/>
          <p:nvPr/>
        </p:nvGrpSpPr>
        <p:grpSpPr>
          <a:xfrm>
            <a:off x="6440177" y="1729660"/>
            <a:ext cx="5277361" cy="4727832"/>
            <a:chOff x="5930891" y="2356217"/>
            <a:chExt cx="5277361" cy="4727832"/>
          </a:xfrm>
        </p:grpSpPr>
        <p:grpSp>
          <p:nvGrpSpPr>
            <p:cNvPr id="6" name="Agrupar 5"/>
            <p:cNvGrpSpPr>
              <a:grpSpLocks noChangeAspect="1"/>
            </p:cNvGrpSpPr>
            <p:nvPr/>
          </p:nvGrpSpPr>
          <p:grpSpPr>
            <a:xfrm>
              <a:off x="5930891" y="2639504"/>
              <a:ext cx="5277361" cy="4444545"/>
              <a:chOff x="4675968" y="2901970"/>
              <a:chExt cx="4360057" cy="3672000"/>
            </a:xfrm>
          </p:grpSpPr>
          <p:pic>
            <p:nvPicPr>
              <p:cNvPr id="20" name="ne_tot_0.avi">
                <a:hlinkClick r:id="" action="ppaction://media"/>
              </p:cNvPr>
              <p:cNvPicPr>
                <a:picLocks noChangeAspect="1"/>
              </p:cNvPicPr>
              <p:nvPr>
                <a:vide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 rotWithShape="1">
              <a:blip r:embed="rId4"/>
              <a:srcRect l="4411" t="22056" r="16952" b="3459"/>
              <a:stretch/>
            </p:blipFill>
            <p:spPr>
              <a:xfrm>
                <a:off x="4675968" y="2901970"/>
                <a:ext cx="4360057" cy="3672000"/>
              </a:xfrm>
              <a:prstGeom prst="rect">
                <a:avLst/>
              </a:prstGeom>
            </p:spPr>
          </p:pic>
          <p:sp>
            <p:nvSpPr>
              <p:cNvPr id="9" name="CuadroTexto 8"/>
              <p:cNvSpPr txBox="1"/>
              <p:nvPr/>
            </p:nvSpPr>
            <p:spPr>
              <a:xfrm>
                <a:off x="6243398" y="3360656"/>
                <a:ext cx="1608307" cy="428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</a:t>
                </a:r>
                <a:r>
                  <a:rPr kumimoji="0" lang="es-ES" sz="2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</a:t>
                </a:r>
                <a:r>
                  <a:rPr kumimoji="0" lang="es-E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=100 </a:t>
                </a:r>
                <a:r>
                  <a:rPr kumimoji="0" lang="es-E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</a:t>
                </a:r>
                <a:r>
                  <a:rPr kumimoji="0" lang="es-ES" sz="2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</a:t>
                </a:r>
                <a:endParaRPr kumimoji="0" lang="es-E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0" name="Conector recto de flecha 9"/>
              <p:cNvCxnSpPr>
                <a:stCxn id="9" idx="1"/>
              </p:cNvCxnSpPr>
              <p:nvPr/>
            </p:nvCxnSpPr>
            <p:spPr>
              <a:xfrm flipH="1">
                <a:off x="5699614" y="3574787"/>
                <a:ext cx="543784" cy="19987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de flecha 10"/>
              <p:cNvCxnSpPr/>
              <p:nvPr/>
            </p:nvCxnSpPr>
            <p:spPr>
              <a:xfrm flipH="1">
                <a:off x="5811352" y="3774667"/>
                <a:ext cx="504488" cy="656133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uadroTexto 11"/>
              <p:cNvSpPr txBox="1"/>
              <p:nvPr/>
            </p:nvSpPr>
            <p:spPr>
              <a:xfrm>
                <a:off x="8020158" y="3742690"/>
                <a:ext cx="923238" cy="428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 </a:t>
                </a:r>
                <a:r>
                  <a:rPr kumimoji="0" lang="es-E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</a:t>
                </a:r>
                <a:r>
                  <a:rPr kumimoji="0" lang="es-ES" sz="2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</a:t>
                </a:r>
                <a:endParaRPr kumimoji="0" lang="es-E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4" name="Conector recto de flecha 13"/>
              <p:cNvCxnSpPr/>
              <p:nvPr/>
            </p:nvCxnSpPr>
            <p:spPr>
              <a:xfrm>
                <a:off x="7577203" y="4566415"/>
                <a:ext cx="0" cy="38605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uadroTexto 14"/>
              <p:cNvSpPr txBox="1"/>
              <p:nvPr/>
            </p:nvSpPr>
            <p:spPr>
              <a:xfrm>
                <a:off x="6648816" y="4544273"/>
                <a:ext cx="1024467" cy="371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14 </a:t>
                </a:r>
                <a:r>
                  <a:rPr kumimoji="0" lang="es-E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charset="2"/>
                    <a:ea typeface="+mn-ea"/>
                    <a:cs typeface="Symbol" charset="2"/>
                  </a:rPr>
                  <a:t>m</a:t>
                </a:r>
                <a:r>
                  <a:rPr kumimoji="0" lang="es-E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</a:t>
                </a:r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6949808" y="4029014"/>
                <a:ext cx="520753" cy="428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Au</a:t>
                </a:r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7683612" y="4546155"/>
                <a:ext cx="378000" cy="428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5639610" y="4507138"/>
                <a:ext cx="394671" cy="456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8145723" y="3453781"/>
                <a:ext cx="551980" cy="428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DT</a:t>
                </a:r>
              </a:p>
            </p:txBody>
          </p:sp>
        </p:grpSp>
        <p:sp>
          <p:nvSpPr>
            <p:cNvPr id="8" name="CuadroTexto 7"/>
            <p:cNvSpPr txBox="1"/>
            <p:nvPr/>
          </p:nvSpPr>
          <p:spPr>
            <a:xfrm>
              <a:off x="7514027" y="2644078"/>
              <a:ext cx="5650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r>
                <a:rPr kumimoji="0" lang="es-E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9578792" y="2632506"/>
              <a:ext cx="9701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1.1×10</a:t>
              </a:r>
              <a:r>
                <a:rPr kumimoji="0" lang="es-E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521218" y="2945195"/>
              <a:ext cx="4262847" cy="15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8363893" y="2356217"/>
              <a:ext cx="1061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</a:t>
              </a:r>
              <a:r>
                <a:rPr kumimoji="0" lang="es-E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(cm</a:t>
              </a:r>
              <a:r>
                <a:rPr kumimoji="0" lang="es-E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-3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1817552" y="1191921"/>
            <a:ext cx="681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Honrubia,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Morace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and Murakami,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28-36 (2017)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100588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Screen Shot 2017-06-27 at 14.02.01.png">
            <a:extLst>
              <a:ext uri="{FF2B5EF4-FFF2-40B4-BE49-F238E27FC236}">
                <a16:creationId xmlns:a16="http://schemas.microsoft.com/office/drawing/2014/main" id="{A7069071-7BD0-ADE9-922F-6C44BA2E1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47732" r="8657"/>
          <a:stretch/>
        </p:blipFill>
        <p:spPr>
          <a:xfrm>
            <a:off x="1643604" y="3340278"/>
            <a:ext cx="9005127" cy="3558126"/>
          </a:xfrm>
          <a:prstGeom prst="rect">
            <a:avLst/>
          </a:prstGeom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F2D78FA6-347B-BE7D-7920-BC8678A02DA0}"/>
              </a:ext>
            </a:extLst>
          </p:cNvPr>
          <p:cNvSpPr txBox="1">
            <a:spLocks noChangeArrowheads="1"/>
          </p:cNvSpPr>
          <p:nvPr/>
        </p:nvSpPr>
        <p:spPr>
          <a:xfrm>
            <a:off x="961854" y="-37834"/>
            <a:ext cx="10268291" cy="723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Proton beam divergence due to self-generated B-fields</a:t>
            </a:r>
          </a:p>
        </p:txBody>
      </p:sp>
      <p:sp>
        <p:nvSpPr>
          <p:cNvPr id="4" name="Line 18">
            <a:extLst>
              <a:ext uri="{FF2B5EF4-FFF2-40B4-BE49-F238E27FC236}">
                <a16:creationId xmlns:a16="http://schemas.microsoft.com/office/drawing/2014/main" id="{E03F9A20-E2BA-F6CA-992D-DDA9AA74B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854" y="662290"/>
            <a:ext cx="10268292" cy="0"/>
          </a:xfrm>
          <a:prstGeom prst="line">
            <a:avLst/>
          </a:prstGeom>
          <a:noFill/>
          <a:ln w="28575">
            <a:solidFill>
              <a:srgbClr val="F9252F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2909BC33-EF25-F121-5FDF-80487DDFF9E5}"/>
              </a:ext>
            </a:extLst>
          </p:cNvPr>
          <p:cNvSpPr txBox="1"/>
          <p:nvPr/>
        </p:nvSpPr>
        <p:spPr>
          <a:xfrm>
            <a:off x="1074588" y="707074"/>
            <a:ext cx="102682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B-field generation at the cone wall by a surface current [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Zou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Phys.  Plasmas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063103 (2015)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].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B-field is dragged by the quasi-neutral plasma of protons + co-moving electrons, which are trapped by the B-field at the cone tip.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B-field is compressed at the cone tip reaching values of 10’s of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[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Honrubia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Morace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and Murakami,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28-36 (2017)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].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polarity of the B-field at the cone tip is such that protons are scattered, hollowing or even breaking the proton beam.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Experimental evidence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Morace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al., Scientific Reports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, 6876 (2022).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7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CEAA9A4B-AD40-24F6-E0DA-4335EF83CFC6}"/>
              </a:ext>
            </a:extLst>
          </p:cNvPr>
          <p:cNvSpPr txBox="1">
            <a:spLocks noChangeArrowheads="1"/>
          </p:cNvSpPr>
          <p:nvPr/>
        </p:nvSpPr>
        <p:spPr>
          <a:xfrm>
            <a:off x="961854" y="-37834"/>
            <a:ext cx="10268291" cy="723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</a:p>
        </p:txBody>
      </p:sp>
      <p:sp>
        <p:nvSpPr>
          <p:cNvPr id="3" name="Line 18">
            <a:extLst>
              <a:ext uri="{FF2B5EF4-FFF2-40B4-BE49-F238E27FC236}">
                <a16:creationId xmlns:a16="http://schemas.microsoft.com/office/drawing/2014/main" id="{27B6AFF8-A82C-D321-5FAB-6ABD2231D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854" y="662290"/>
            <a:ext cx="10268292" cy="0"/>
          </a:xfrm>
          <a:prstGeom prst="line">
            <a:avLst/>
          </a:prstGeom>
          <a:noFill/>
          <a:ln w="28575">
            <a:solidFill>
              <a:srgbClr val="F9252F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A6D85-6605-F80D-BB3B-B14BAB195CC6}"/>
              </a:ext>
            </a:extLst>
          </p:cNvPr>
          <p:cNvSpPr txBox="1"/>
          <p:nvPr/>
        </p:nvSpPr>
        <p:spPr>
          <a:xfrm>
            <a:off x="1064870" y="879676"/>
            <a:ext cx="10012101" cy="328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marR="0" lvl="0" indent="-184150" algn="just" defTabSz="355600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Experimentally validated stopping power models such as BPS should be used in ion-plasma interaction simulations. Experimental studies of ion stopping are essential. </a:t>
            </a:r>
          </a:p>
          <a:p>
            <a:pPr marL="184150" marR="0" lvl="0" indent="-184150" algn="just" defTabSz="355600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The role of resistive fields for intense ion beams should be investigated experimentally. However, the current densities required may be beyond the FAIR capabilities.</a:t>
            </a:r>
          </a:p>
          <a:p>
            <a:pPr marL="184150" marR="0" lvl="0" indent="-184150" algn="just" defTabSz="355600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Systematic studies of proton acceleration in cones are important to generate high energy density states in the laboratory with applications to proton fast ignition.</a:t>
            </a:r>
          </a:p>
          <a:p>
            <a:pPr marL="184150" marR="0" lvl="0" indent="-184150" algn="just" defTabSz="355600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Carrying out experiments at the GSI facilities is an excellent opportunity to advance in the fields of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WDM and HEDM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physics.</a:t>
            </a:r>
          </a:p>
        </p:txBody>
      </p:sp>
    </p:spTree>
    <p:extLst>
      <p:ext uri="{BB962C8B-B14F-4D97-AF65-F5344CB8AC3E}">
        <p14:creationId xmlns:p14="http://schemas.microsoft.com/office/powerpoint/2010/main" val="412529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98769" y="999481"/>
            <a:ext cx="104322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4150" marR="0" lvl="0" indent="-184150" algn="just" defTabSz="3556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1730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Simulation group with a broad experience in plasma simulation.</a:t>
            </a:r>
          </a:p>
          <a:p>
            <a:pPr marL="184150" marR="0" lvl="0" indent="-184150" algn="just" defTabSz="3556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1730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 research topic: Alternative ignition schemes, shock ignition and fast ignition.</a:t>
            </a:r>
          </a:p>
          <a:p>
            <a:pPr marL="184150" marR="0" lvl="0" indent="-184150" algn="just" defTabSz="3556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730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research related to HEDM:</a:t>
            </a:r>
          </a:p>
          <a:p>
            <a:pPr marL="714375" marR="0" lvl="1" indent="-257175" algn="just" defTabSz="3556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stem Font Regular"/>
              <a:buChar char="-"/>
              <a:tabLst>
                <a:tab pos="1730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Ion stopping model. </a:t>
            </a:r>
          </a:p>
          <a:p>
            <a:pPr marL="714375" marR="0" lvl="1" indent="-257175" algn="just" defTabSz="3556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stem Font Regular"/>
              <a:buChar char="-"/>
              <a:tabLst>
                <a:tab pos="173038" algn="l"/>
              </a:tabLst>
              <a:defRPr/>
            </a:pPr>
            <a:r>
              <a:rPr kumimoji="0" lang="en-GB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Intense ion beam propagation in resistive materials.</a:t>
            </a:r>
          </a:p>
          <a:p>
            <a:pPr marL="714375" marR="0" lvl="1" indent="-257175" algn="just" defTabSz="3556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stem Font Regular"/>
              <a:buChar char="-"/>
              <a:tabLst>
                <a:tab pos="173038" algn="l"/>
              </a:tabLst>
              <a:defRPr/>
            </a:pPr>
            <a:r>
              <a:rPr kumimoji="0" lang="en-GB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Ion acceleration in cones.</a:t>
            </a: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684000" y="764704"/>
            <a:ext cx="10620000" cy="0"/>
          </a:xfrm>
          <a:prstGeom prst="line">
            <a:avLst/>
          </a:prstGeom>
          <a:noFill/>
          <a:ln w="28575">
            <a:solidFill>
              <a:srgbClr val="F9252F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32302" y="1"/>
            <a:ext cx="656408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Research areas of our group</a:t>
            </a:r>
          </a:p>
        </p:txBody>
      </p:sp>
    </p:spTree>
    <p:extLst>
      <p:ext uri="{BB962C8B-B14F-4D97-AF65-F5344CB8AC3E}">
        <p14:creationId xmlns:p14="http://schemas.microsoft.com/office/powerpoint/2010/main" val="125185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04763" y="3106901"/>
            <a:ext cx="735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Ion stopping power</a:t>
            </a:r>
          </a:p>
        </p:txBody>
      </p:sp>
    </p:spTree>
    <p:extLst>
      <p:ext uri="{BB962C8B-B14F-4D97-AF65-F5344CB8AC3E}">
        <p14:creationId xmlns:p14="http://schemas.microsoft.com/office/powerpoint/2010/main" val="4918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639931" y="-50534"/>
            <a:ext cx="10938795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 stopping experiments</a:t>
            </a:r>
          </a:p>
        </p:txBody>
      </p:sp>
      <p:pic>
        <p:nvPicPr>
          <p:cNvPr id="17" name="Imagen 16" descr="Screen Shot 2017-05-23 at 18.49.5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7" t="44311" r="22591" b="18933"/>
          <a:stretch/>
        </p:blipFill>
        <p:spPr>
          <a:xfrm>
            <a:off x="1788242" y="4368423"/>
            <a:ext cx="4251207" cy="2458089"/>
          </a:xfrm>
          <a:prstGeom prst="rect">
            <a:avLst/>
          </a:prstGeom>
        </p:spPr>
      </p:pic>
      <p:pic>
        <p:nvPicPr>
          <p:cNvPr id="18" name="Imagen 17" descr="Screen Shot 2017-06-15 at 16.20.3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22072" r="16909" b="17581"/>
          <a:stretch/>
        </p:blipFill>
        <p:spPr>
          <a:xfrm>
            <a:off x="6094902" y="4413204"/>
            <a:ext cx="3994834" cy="240702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16946" y="3752260"/>
            <a:ext cx="1008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Classical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Li&amp;Petrasso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model and other models systematically overestimate the energy loss by 20 – 25%, while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T-Matrix and BPS models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fit well the experimental results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grpSp>
        <p:nvGrpSpPr>
          <p:cNvPr id="2" name="Agrupar 1"/>
          <p:cNvGrpSpPr>
            <a:grpSpLocks noChangeAspect="1"/>
          </p:cNvGrpSpPr>
          <p:nvPr/>
        </p:nvGrpSpPr>
        <p:grpSpPr>
          <a:xfrm>
            <a:off x="1062662" y="1586255"/>
            <a:ext cx="5256264" cy="2161692"/>
            <a:chOff x="1468011" y="1527117"/>
            <a:chExt cx="5840293" cy="2401881"/>
          </a:xfrm>
        </p:grpSpPr>
        <p:grpSp>
          <p:nvGrpSpPr>
            <p:cNvPr id="10" name="Agrupar 20"/>
            <p:cNvGrpSpPr/>
            <p:nvPr/>
          </p:nvGrpSpPr>
          <p:grpSpPr>
            <a:xfrm>
              <a:off x="1468011" y="1527117"/>
              <a:ext cx="5840293" cy="2377237"/>
              <a:chOff x="1133959" y="1802543"/>
              <a:chExt cx="5840293" cy="2377237"/>
            </a:xfrm>
          </p:grpSpPr>
          <p:pic>
            <p:nvPicPr>
              <p:cNvPr id="11" name="Imagen 3" descr="Screen Shot 2017-05-23 at 18.49.51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8" t="41339" r="44065" b="35263"/>
              <a:stretch/>
            </p:blipFill>
            <p:spPr>
              <a:xfrm>
                <a:off x="1133959" y="1802543"/>
                <a:ext cx="5840293" cy="2377237"/>
              </a:xfrm>
              <a:prstGeom prst="rect">
                <a:avLst/>
              </a:prstGeom>
            </p:spPr>
          </p:pic>
          <p:sp>
            <p:nvSpPr>
              <p:cNvPr id="13" name="Rectángulo 6"/>
              <p:cNvSpPr/>
              <p:nvPr/>
            </p:nvSpPr>
            <p:spPr>
              <a:xfrm>
                <a:off x="1162181" y="2709333"/>
                <a:ext cx="319488" cy="2116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CuadroTexto 9"/>
              <p:cNvSpPr txBox="1"/>
              <p:nvPr/>
            </p:nvSpPr>
            <p:spPr>
              <a:xfrm>
                <a:off x="3824111" y="3322332"/>
                <a:ext cx="848250" cy="5813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carbon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plasma</a:t>
                </a:r>
              </a:p>
            </p:txBody>
          </p:sp>
          <p:cxnSp>
            <p:nvCxnSpPr>
              <p:cNvPr id="16" name="Conector recto de flecha 11"/>
              <p:cNvCxnSpPr/>
              <p:nvPr/>
            </p:nvCxnSpPr>
            <p:spPr>
              <a:xfrm>
                <a:off x="3824111" y="3132666"/>
                <a:ext cx="296333" cy="20377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 flipH="1">
              <a:off x="2699792" y="2843129"/>
              <a:ext cx="792088" cy="614093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CuadroTexto 2"/>
            <p:cNvSpPr txBox="1"/>
            <p:nvPr/>
          </p:nvSpPr>
          <p:spPr>
            <a:xfrm>
              <a:off x="1512563" y="3279247"/>
              <a:ext cx="1383614" cy="64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 </a:t>
              </a:r>
              <a:r>
                <a:rPr kumimoji="0" lang="es-E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ions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0.59 </a:t>
              </a:r>
              <a:r>
                <a:rPr kumimoji="0" lang="es-E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MeV</a:t>
              </a: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/u</a:t>
              </a:r>
            </a:p>
          </p:txBody>
        </p:sp>
      </p:grpSp>
      <p:sp>
        <p:nvSpPr>
          <p:cNvPr id="20" name="CuadroTexto 1"/>
          <p:cNvSpPr txBox="1"/>
          <p:nvPr/>
        </p:nvSpPr>
        <p:spPr>
          <a:xfrm>
            <a:off x="684000" y="768178"/>
            <a:ext cx="1083599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Ion beam-plasma modeling is important for fundamental studies on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warm dense matter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,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fast ignition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and others.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Experiments have shown evidences of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substantial discrepancies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 of the stopping power models, specially near the Brag’s peak [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Cayzak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., Nat. Com.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15693 (2017)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258594" y="5116610"/>
            <a:ext cx="50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TM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5658449" y="5116610"/>
            <a:ext cx="381000" cy="2215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382349" y="5579476"/>
            <a:ext cx="584200" cy="0"/>
          </a:xfrm>
          <a:prstGeom prst="straightConnector1">
            <a:avLst/>
          </a:prstGeom>
          <a:ln w="127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5894537" y="5363576"/>
            <a:ext cx="54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BPS</a:t>
            </a:r>
          </a:p>
        </p:txBody>
      </p:sp>
      <p:sp>
        <p:nvSpPr>
          <p:cNvPr id="6" name="Line 18">
            <a:extLst>
              <a:ext uri="{FF2B5EF4-FFF2-40B4-BE49-F238E27FC236}">
                <a16:creationId xmlns:a16="http://schemas.microsoft.com/office/drawing/2014/main" id="{BB5FA737-C998-3433-8A88-EB1D71B8A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000" y="698602"/>
            <a:ext cx="10836000" cy="0"/>
          </a:xfrm>
          <a:prstGeom prst="line">
            <a:avLst/>
          </a:prstGeom>
          <a:noFill/>
          <a:ln w="28575">
            <a:solidFill>
              <a:srgbClr val="F9252F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38105AF-7F94-742E-D2BA-DBC7CBA2DC22}"/>
              </a:ext>
            </a:extLst>
          </p:cNvPr>
          <p:cNvGrpSpPr/>
          <p:nvPr/>
        </p:nvGrpSpPr>
        <p:grpSpPr>
          <a:xfrm>
            <a:off x="6619412" y="1586255"/>
            <a:ext cx="5160623" cy="2087880"/>
            <a:chOff x="6619412" y="1563105"/>
            <a:chExt cx="5160623" cy="2087880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E1E2383C-AE40-DEA1-EBC7-B70CE1759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412" y="1563105"/>
              <a:ext cx="4084320" cy="2087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CuadroTexto 3">
              <a:extLst>
                <a:ext uri="{FF2B5EF4-FFF2-40B4-BE49-F238E27FC236}">
                  <a16:creationId xmlns:a16="http://schemas.microsoft.com/office/drawing/2014/main" id="{43678E61-3C1F-7028-D7DA-7A9135763835}"/>
                </a:ext>
              </a:extLst>
            </p:cNvPr>
            <p:cNvSpPr txBox="1"/>
            <p:nvPr/>
          </p:nvSpPr>
          <p:spPr>
            <a:xfrm>
              <a:off x="10476774" y="2821133"/>
              <a:ext cx="13032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3422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T-</a:t>
              </a:r>
              <a:r>
                <a:rPr kumimoji="0" lang="es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422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Matrix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2423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&amp; 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0B41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BPS</a:t>
              </a:r>
            </a:p>
          </p:txBody>
        </p:sp>
        <p:sp>
          <p:nvSpPr>
            <p:cNvPr id="28" name="CuadroTexto 9">
              <a:extLst>
                <a:ext uri="{FF2B5EF4-FFF2-40B4-BE49-F238E27FC236}">
                  <a16:creationId xmlns:a16="http://schemas.microsoft.com/office/drawing/2014/main" id="{9130AD86-59AA-AA93-5436-AC6E5AB66BC3}"/>
                </a:ext>
              </a:extLst>
            </p:cNvPr>
            <p:cNvSpPr txBox="1"/>
            <p:nvPr/>
          </p:nvSpPr>
          <p:spPr>
            <a:xfrm>
              <a:off x="10464840" y="2622820"/>
              <a:ext cx="1228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other theories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927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563433" y="25560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Maxwellian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protons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8E3148-3047-F754-2F24-8A61D347203C}"/>
              </a:ext>
            </a:extLst>
          </p:cNvPr>
          <p:cNvGrpSpPr>
            <a:grpSpLocks noChangeAspect="1"/>
          </p:cNvGrpSpPr>
          <p:nvPr/>
        </p:nvGrpSpPr>
        <p:grpSpPr>
          <a:xfrm>
            <a:off x="6363686" y="2644058"/>
            <a:ext cx="4450768" cy="3744000"/>
            <a:chOff x="6276384" y="2967300"/>
            <a:chExt cx="4047051" cy="3404392"/>
          </a:xfrm>
        </p:grpSpPr>
        <p:sp>
          <p:nvSpPr>
            <p:cNvPr id="17" name="CuadroTexto 16"/>
            <p:cNvSpPr txBox="1"/>
            <p:nvPr/>
          </p:nvSpPr>
          <p:spPr>
            <a:xfrm>
              <a:off x="7818228" y="2967300"/>
              <a:ext cx="14414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carbon ions </a:t>
              </a:r>
            </a:p>
          </p:txBody>
        </p:sp>
        <p:pic>
          <p:nvPicPr>
            <p:cNvPr id="3" name="Imagen 2" descr="Eig_C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384" y="3052004"/>
              <a:ext cx="4047051" cy="3319688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6811438" y="3363708"/>
              <a:ext cx="3011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BPS = Brown, Preston &amp; Singleton model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LP = Classical (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Li&amp;Petrasso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model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310229" y="3847928"/>
              <a:ext cx="12627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ymbol" charset="2"/>
                  <a:ea typeface="+mn-ea"/>
                  <a:cs typeface="Symbol" charset="2"/>
                </a:rPr>
                <a:t>d</a:t>
              </a:r>
              <a:r>
                <a:rPr kumimoji="0" lang="es-E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/E=0.125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00C473-DF21-00B0-DB16-8D0891AB5703}"/>
              </a:ext>
            </a:extLst>
          </p:cNvPr>
          <p:cNvGrpSpPr>
            <a:grpSpLocks noChangeAspect="1"/>
          </p:cNvGrpSpPr>
          <p:nvPr/>
        </p:nvGrpSpPr>
        <p:grpSpPr>
          <a:xfrm>
            <a:off x="1360931" y="2686718"/>
            <a:ext cx="4639609" cy="3694885"/>
            <a:chOff x="1855738" y="3025004"/>
            <a:chExt cx="4190400" cy="3337144"/>
          </a:xfrm>
        </p:grpSpPr>
        <p:pic>
          <p:nvPicPr>
            <p:cNvPr id="2" name="Imagen 1" descr="Eig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10"/>
            <a:stretch/>
          </p:blipFill>
          <p:spPr>
            <a:xfrm>
              <a:off x="1855738" y="3025004"/>
              <a:ext cx="4190400" cy="3337144"/>
            </a:xfrm>
            <a:prstGeom prst="rect">
              <a:avLst/>
            </a:prstGeom>
          </p:spPr>
        </p:pic>
        <p:pic>
          <p:nvPicPr>
            <p:cNvPr id="9" name="Imagen 8" descr="Screen Shot 2017-06-22 at 00.02.01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1" t="16996" r="29523" b="3753"/>
            <a:stretch/>
          </p:blipFill>
          <p:spPr>
            <a:xfrm>
              <a:off x="3015698" y="3434413"/>
              <a:ext cx="1259065" cy="1139565"/>
            </a:xfrm>
            <a:prstGeom prst="rect">
              <a:avLst/>
            </a:prstGeom>
          </p:spPr>
        </p:pic>
        <p:sp>
          <p:nvSpPr>
            <p:cNvPr id="20" name="Elipse 19"/>
            <p:cNvSpPr/>
            <p:nvPr/>
          </p:nvSpPr>
          <p:spPr>
            <a:xfrm>
              <a:off x="3219032" y="3696628"/>
              <a:ext cx="148167" cy="1614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>
              <a:off x="3833712" y="3638738"/>
              <a:ext cx="177801" cy="1956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/>
            <p:cNvSpPr/>
            <p:nvPr/>
          </p:nvSpPr>
          <p:spPr>
            <a:xfrm>
              <a:off x="3914723" y="3950949"/>
              <a:ext cx="148167" cy="1614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Rectangle 16"/>
          <p:cNvSpPr txBox="1">
            <a:spLocks noChangeArrowheads="1"/>
          </p:cNvSpPr>
          <p:nvPr/>
        </p:nvSpPr>
        <p:spPr>
          <a:xfrm>
            <a:off x="929686" y="-78184"/>
            <a:ext cx="10297947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Sensitivity of the ignition energies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stopping model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29686" y="1101390"/>
            <a:ext cx="105827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Ignition energies are weakly sensitive to the stopping power model for Maxwellian protons, showing a slight increase of about 0.5 kJ or lower. 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quasi-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monoenergetic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ions, the optimal mean kinetic energy is shifted towards lower energies due to the higher proton range of the BPS model.</a:t>
            </a: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929686" y="1006622"/>
            <a:ext cx="10582760" cy="0"/>
          </a:xfrm>
          <a:prstGeom prst="line">
            <a:avLst/>
          </a:prstGeom>
          <a:noFill/>
          <a:ln w="28575">
            <a:solidFill>
              <a:srgbClr val="F9252F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714000" y="2559875"/>
            <a:ext cx="39934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Quasi-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monoenergetic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carbon ions </a:t>
            </a:r>
          </a:p>
        </p:txBody>
      </p:sp>
    </p:spTree>
    <p:extLst>
      <p:ext uri="{BB962C8B-B14F-4D97-AF65-F5344CB8AC3E}">
        <p14:creationId xmlns:p14="http://schemas.microsoft.com/office/powerpoint/2010/main" val="230370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0963" y="2805958"/>
            <a:ext cx="7359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Ion beam transport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resistive materials</a:t>
            </a:r>
          </a:p>
        </p:txBody>
      </p:sp>
    </p:spTree>
    <p:extLst>
      <p:ext uri="{BB962C8B-B14F-4D97-AF65-F5344CB8AC3E}">
        <p14:creationId xmlns:p14="http://schemas.microsoft.com/office/powerpoint/2010/main" val="426441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2279824" y="13373"/>
            <a:ext cx="7632849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 beam transport in resistive materials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244" y="801301"/>
            <a:ext cx="1000034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Very intense ion beams passing through a resistive material may generate resistive fields that affect its propagation.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The ohmic heating of the plasma can be non-negligible.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stopping model: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Barriga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-Carrasco for bound electrons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[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LPB </a:t>
            </a:r>
            <a:r>
              <a:rPr kumimoji="0" lang="en-GB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23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, 211 (2005)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BPS for free electrons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Phys. Rep.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410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, 237 (2005)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agreement with SCAALP [</a:t>
            </a:r>
            <a:r>
              <a:rPr kumimoji="0" lang="da-DK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G. </a:t>
            </a:r>
            <a:r>
              <a:rPr kumimoji="0" lang="da-DK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Faussurier</a:t>
            </a:r>
            <a:r>
              <a:rPr kumimoji="0" lang="da-DK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 </a:t>
            </a:r>
            <a:r>
              <a:rPr kumimoji="0" lang="da-DK" altLang="zh-CN" sz="16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et al</a:t>
            </a:r>
            <a:r>
              <a:rPr kumimoji="0" lang="da-DK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., </a:t>
            </a:r>
            <a:r>
              <a:rPr kumimoji="0" lang="da-DK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PoP</a:t>
            </a:r>
            <a:r>
              <a:rPr kumimoji="0" lang="da-DK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 </a:t>
            </a:r>
            <a:r>
              <a:rPr kumimoji="0" lang="da-DK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17</a:t>
            </a:r>
            <a:r>
              <a:rPr kumimoji="0" lang="da-DK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, 052707 (2010</a:t>
            </a: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); </a:t>
            </a:r>
            <a:r>
              <a:rPr kumimoji="0" lang="da-DK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M. </a:t>
            </a:r>
            <a:r>
              <a:rPr kumimoji="0" lang="da-DK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Gauthier</a:t>
            </a:r>
            <a:r>
              <a:rPr kumimoji="0" lang="da-DK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 </a:t>
            </a:r>
            <a:r>
              <a:rPr kumimoji="0" lang="da-DK" altLang="zh-CN" sz="16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et al</a:t>
            </a:r>
            <a:r>
              <a:rPr kumimoji="0" lang="da-DK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., HEDP </a:t>
            </a:r>
            <a:r>
              <a:rPr kumimoji="0" lang="da-DK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9</a:t>
            </a:r>
            <a:r>
              <a:rPr kumimoji="0" lang="da-DK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宋体"/>
                <a:cs typeface="Arial"/>
              </a:rPr>
              <a:t>, 488 (2013)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].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984812" y="750213"/>
            <a:ext cx="10224000" cy="0"/>
          </a:xfrm>
          <a:prstGeom prst="line">
            <a:avLst/>
          </a:prstGeom>
          <a:noFill/>
          <a:ln w="28575">
            <a:solidFill>
              <a:srgbClr val="F9252F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7C608A-6DE7-8688-5811-28ACA68064BC}"/>
              </a:ext>
            </a:extLst>
          </p:cNvPr>
          <p:cNvGrpSpPr>
            <a:grpSpLocks noChangeAspect="1"/>
          </p:cNvGrpSpPr>
          <p:nvPr/>
        </p:nvGrpSpPr>
        <p:grpSpPr>
          <a:xfrm>
            <a:off x="3641126" y="3073574"/>
            <a:ext cx="4765956" cy="3738125"/>
            <a:chOff x="5273588" y="2342767"/>
            <a:chExt cx="2879951" cy="2158187"/>
          </a:xfrm>
        </p:grpSpPr>
        <p:pic>
          <p:nvPicPr>
            <p:cNvPr id="25" name="Picture 2" descr="C:\Users\weiquan\Desktop\未标题-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4" t="10591" r="14390" b="1832"/>
            <a:stretch/>
          </p:blipFill>
          <p:spPr bwMode="auto">
            <a:xfrm>
              <a:off x="5273588" y="2342767"/>
              <a:ext cx="2879951" cy="21581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adroTexto 3">
              <a:extLst>
                <a:ext uri="{FF2B5EF4-FFF2-40B4-BE49-F238E27FC236}">
                  <a16:creationId xmlns:a16="http://schemas.microsoft.com/office/drawing/2014/main" id="{89484A86-44FB-C2D7-E18A-5C2BCA71944C}"/>
                </a:ext>
              </a:extLst>
            </p:cNvPr>
            <p:cNvSpPr txBox="1"/>
            <p:nvPr/>
          </p:nvSpPr>
          <p:spPr>
            <a:xfrm>
              <a:off x="7004102" y="3958121"/>
              <a:ext cx="1062538" cy="177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LP &amp; Barriga-Carrasco</a:t>
              </a:r>
            </a:p>
          </p:txBody>
        </p:sp>
        <p:cxnSp>
          <p:nvCxnSpPr>
            <p:cNvPr id="15" name="Conector recto de flecha 6">
              <a:extLst>
                <a:ext uri="{FF2B5EF4-FFF2-40B4-BE49-F238E27FC236}">
                  <a16:creationId xmlns:a16="http://schemas.microsoft.com/office/drawing/2014/main" id="{7835CC61-B3E3-FA1D-270F-76F30ACB4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9634" y="3743969"/>
              <a:ext cx="108022" cy="253166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D3017F7-FC8B-B376-9917-D707EDF70B12}"/>
                </a:ext>
              </a:extLst>
            </p:cNvPr>
            <p:cNvSpPr txBox="1"/>
            <p:nvPr/>
          </p:nvSpPr>
          <p:spPr>
            <a:xfrm>
              <a:off x="5713733" y="3323376"/>
              <a:ext cx="1188088" cy="17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BPS &amp; Barriga-Carrasco</a:t>
              </a:r>
            </a:p>
          </p:txBody>
        </p:sp>
        <p:cxnSp>
          <p:nvCxnSpPr>
            <p:cNvPr id="17" name="Conector recto de flecha 17">
              <a:extLst>
                <a:ext uri="{FF2B5EF4-FFF2-40B4-BE49-F238E27FC236}">
                  <a16:creationId xmlns:a16="http://schemas.microsoft.com/office/drawing/2014/main" id="{99B1E76B-7D3D-1CFA-86E3-049B3278A44F}"/>
                </a:ext>
              </a:extLst>
            </p:cNvPr>
            <p:cNvCxnSpPr>
              <a:cxnSpLocks/>
            </p:cNvCxnSpPr>
            <p:nvPr/>
          </p:nvCxnSpPr>
          <p:spPr>
            <a:xfrm>
              <a:off x="6192381" y="3499757"/>
              <a:ext cx="2702" cy="23664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23">
              <a:extLst>
                <a:ext uri="{FF2B5EF4-FFF2-40B4-BE49-F238E27FC236}">
                  <a16:creationId xmlns:a16="http://schemas.microsoft.com/office/drawing/2014/main" id="{F9975582-9256-C730-1620-18F44F61BD0E}"/>
                </a:ext>
              </a:extLst>
            </p:cNvPr>
            <p:cNvSpPr txBox="1"/>
            <p:nvPr/>
          </p:nvSpPr>
          <p:spPr>
            <a:xfrm>
              <a:off x="7071106" y="3299434"/>
              <a:ext cx="446744" cy="177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SCAALP</a:t>
              </a:r>
            </a:p>
          </p:txBody>
        </p:sp>
        <p:cxnSp>
          <p:nvCxnSpPr>
            <p:cNvPr id="20" name="Conector recto de flecha 25">
              <a:extLst>
                <a:ext uri="{FF2B5EF4-FFF2-40B4-BE49-F238E27FC236}">
                  <a16:creationId xmlns:a16="http://schemas.microsoft.com/office/drawing/2014/main" id="{EEA6BB4E-3C78-8488-2099-5D7BDB9901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901" y="3470037"/>
              <a:ext cx="31380" cy="24279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259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/>
          <p:cNvSpPr txBox="1">
            <a:spLocks noChangeArrowheads="1"/>
          </p:cNvSpPr>
          <p:nvPr/>
        </p:nvSpPr>
        <p:spPr>
          <a:xfrm>
            <a:off x="856545" y="617190"/>
            <a:ext cx="10268292" cy="1846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Perfectly collimated proton beam of 5 MeV impinging on a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solid Al target at room temperature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. Flattop pulse with a 3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ps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 duration. [</a:t>
            </a:r>
            <a:r>
              <a:rPr kumimoji="0" lang="da-DK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J .Kim </a:t>
            </a:r>
            <a:r>
              <a:rPr kumimoji="0" lang="da-DK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et al</a:t>
            </a:r>
            <a:r>
              <a:rPr kumimoji="0" lang="da-DK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., </a:t>
            </a:r>
            <a:r>
              <a:rPr kumimoji="0" lang="da-DK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Phys</a:t>
            </a:r>
            <a:r>
              <a:rPr kumimoji="0" lang="da-DK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. Plasmas </a:t>
            </a:r>
            <a:r>
              <a:rPr kumimoji="0" lang="da-DK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23</a:t>
            </a:r>
            <a:r>
              <a:rPr kumimoji="0" lang="da-DK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, 043104 (2016)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].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20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ps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simulation time.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22" name="Rectangle 16"/>
          <p:cNvSpPr txBox="1">
            <a:spLocks noChangeArrowheads="1"/>
          </p:cNvSpPr>
          <p:nvPr/>
        </p:nvSpPr>
        <p:spPr>
          <a:xfrm>
            <a:off x="2766866" y="-172162"/>
            <a:ext cx="6696743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B-field generation in solid Aluminum</a:t>
            </a:r>
          </a:p>
        </p:txBody>
      </p:sp>
      <p:sp>
        <p:nvSpPr>
          <p:cNvPr id="5" name="Line 18">
            <a:extLst>
              <a:ext uri="{FF2B5EF4-FFF2-40B4-BE49-F238E27FC236}">
                <a16:creationId xmlns:a16="http://schemas.microsoft.com/office/drawing/2014/main" id="{670D098F-EF2A-699F-8E64-57781DCB6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678" y="742514"/>
            <a:ext cx="10268292" cy="0"/>
          </a:xfrm>
          <a:prstGeom prst="line">
            <a:avLst/>
          </a:prstGeom>
          <a:noFill/>
          <a:ln w="28575">
            <a:solidFill>
              <a:srgbClr val="F9252F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D0D5B19F-4B17-9648-C6FD-2B14523FF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83" t="34679" r="15792" b="19246"/>
          <a:stretch/>
        </p:blipFill>
        <p:spPr>
          <a:xfrm>
            <a:off x="894678" y="1906757"/>
            <a:ext cx="10387542" cy="4199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70276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6431" objId="2"/>
        <p14:playEvt time="16431" objId="4"/>
        <p14:playEvt time="16431" objId="8"/>
        <p14:playEvt time="16431" objId="7"/>
        <p14:stopEvt time="18478" objId="7"/>
        <p14:stopEvt time="18478" objId="2"/>
        <p14:stopEvt time="18478" objId="4"/>
        <p14:stopEvt time="18478" objId="8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6"/>
          <p:cNvSpPr txBox="1">
            <a:spLocks noChangeArrowheads="1"/>
          </p:cNvSpPr>
          <p:nvPr/>
        </p:nvSpPr>
        <p:spPr>
          <a:xfrm>
            <a:off x="1917701" y="-103584"/>
            <a:ext cx="8378429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 compression due to resistive fields</a:t>
            </a:r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96AE1854-E78C-5F41-226E-B1C19CB9E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7503" y="590334"/>
            <a:ext cx="10268292" cy="0"/>
          </a:xfrm>
          <a:prstGeom prst="line">
            <a:avLst/>
          </a:prstGeom>
          <a:noFill/>
          <a:ln w="28575">
            <a:solidFill>
              <a:srgbClr val="F9252F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F1A39B-1CBF-2D6C-453D-29EAF6494D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14" t="23686" r="14711" b="5166"/>
          <a:stretch/>
        </p:blipFill>
        <p:spPr>
          <a:xfrm>
            <a:off x="1806052" y="828059"/>
            <a:ext cx="8604000" cy="5755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5769973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616" objId="10"/>
        <p14:playEvt time="20616" objId="15"/>
        <p14:playEvt time="20616" objId="21"/>
        <p14:playEvt time="20616" objId="12"/>
        <p14:playEvt time="20616" objId="23"/>
        <p14:playEvt time="20616" objId="20"/>
        <p14:playEvt time="20616" objId="2"/>
        <p14:seekEvt time="20616" objId="20" seek="0"/>
        <p14:playEvt time="20616" objId="17"/>
        <p14:stopEvt time="22660" objId="10"/>
        <p14:stopEvt time="22660" objId="12"/>
        <p14:stopEvt time="22660" objId="15"/>
        <p14:stopEvt time="22660" objId="20"/>
        <p14:stopEvt time="22660" objId="21"/>
        <p14:stopEvt time="22660" objId="23"/>
        <p14:stopEvt time="22660" objId="17"/>
        <p14:stopEvt time="22660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941</Words>
  <Application>Microsoft Macintosh PowerPoint</Application>
  <PresentationFormat>Widescreen</PresentationFormat>
  <Paragraphs>98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-apple-system</vt:lpstr>
      <vt:lpstr>Arial</vt:lpstr>
      <vt:lpstr>Calibri</vt:lpstr>
      <vt:lpstr>Lucida Grande</vt:lpstr>
      <vt:lpstr>Symbol</vt:lpstr>
      <vt:lpstr>System Font Regular</vt:lpstr>
      <vt:lpstr>Tahoma</vt:lpstr>
      <vt:lpstr>Times New Roman</vt:lpstr>
      <vt:lpstr>Default Design</vt:lpstr>
      <vt:lpstr>2_Diseño predeterminado</vt:lpstr>
      <vt:lpstr>8_Diseño predeterminado</vt:lpstr>
      <vt:lpstr>Office 主题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JAVIER HONRUBIA CHECA</dc:creator>
  <cp:lastModifiedBy>JOSE JAVIER HONRUBIA CHECA</cp:lastModifiedBy>
  <cp:revision>2</cp:revision>
  <dcterms:created xsi:type="dcterms:W3CDTF">2022-11-18T08:01:28Z</dcterms:created>
  <dcterms:modified xsi:type="dcterms:W3CDTF">2022-11-18T08:04:04Z</dcterms:modified>
</cp:coreProperties>
</file>